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 id="2147483785" r:id="rId2"/>
    <p:sldMasterId id="2147483875" r:id="rId3"/>
    <p:sldMasterId id="2147483887" r:id="rId4"/>
  </p:sldMasterIdLst>
  <p:sldIdLst>
    <p:sldId id="352" r:id="rId5"/>
    <p:sldId id="256" r:id="rId6"/>
    <p:sldId id="257" r:id="rId7"/>
    <p:sldId id="270" r:id="rId8"/>
    <p:sldId id="271" r:id="rId9"/>
    <p:sldId id="269" r:id="rId10"/>
    <p:sldId id="272" r:id="rId11"/>
    <p:sldId id="268" r:id="rId12"/>
    <p:sldId id="273" r:id="rId13"/>
    <p:sldId id="267" r:id="rId14"/>
    <p:sldId id="274" r:id="rId15"/>
    <p:sldId id="266" r:id="rId16"/>
    <p:sldId id="265" r:id="rId17"/>
    <p:sldId id="275" r:id="rId18"/>
    <p:sldId id="276" r:id="rId19"/>
    <p:sldId id="277" r:id="rId20"/>
    <p:sldId id="278" r:id="rId21"/>
    <p:sldId id="279" r:id="rId22"/>
    <p:sldId id="280" r:id="rId23"/>
    <p:sldId id="281" r:id="rId24"/>
    <p:sldId id="282" r:id="rId25"/>
    <p:sldId id="264" r:id="rId26"/>
    <p:sldId id="263" r:id="rId27"/>
    <p:sldId id="259" r:id="rId28"/>
    <p:sldId id="258" r:id="rId29"/>
    <p:sldId id="260" r:id="rId30"/>
    <p:sldId id="292" r:id="rId31"/>
    <p:sldId id="284" r:id="rId32"/>
    <p:sldId id="285" r:id="rId33"/>
    <p:sldId id="286" r:id="rId34"/>
    <p:sldId id="287" r:id="rId35"/>
    <p:sldId id="288" r:id="rId36"/>
    <p:sldId id="289" r:id="rId37"/>
    <p:sldId id="290" r:id="rId38"/>
    <p:sldId id="291" r:id="rId39"/>
    <p:sldId id="293" r:id="rId40"/>
    <p:sldId id="298" r:id="rId41"/>
    <p:sldId id="297" r:id="rId42"/>
    <p:sldId id="299" r:id="rId43"/>
    <p:sldId id="300" r:id="rId44"/>
    <p:sldId id="301" r:id="rId45"/>
    <p:sldId id="302" r:id="rId46"/>
    <p:sldId id="304" r:id="rId47"/>
    <p:sldId id="305" r:id="rId48"/>
    <p:sldId id="306" r:id="rId49"/>
    <p:sldId id="307" r:id="rId50"/>
    <p:sldId id="308" r:id="rId51"/>
    <p:sldId id="303"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5" r:id="rId68"/>
    <p:sldId id="326" r:id="rId69"/>
    <p:sldId id="327" r:id="rId70"/>
    <p:sldId id="328" r:id="rId71"/>
    <p:sldId id="331" r:id="rId72"/>
    <p:sldId id="329" r:id="rId73"/>
    <p:sldId id="330" r:id="rId74"/>
    <p:sldId id="332" r:id="rId75"/>
    <p:sldId id="333" r:id="rId76"/>
    <p:sldId id="334" r:id="rId77"/>
    <p:sldId id="335" r:id="rId78"/>
    <p:sldId id="336" r:id="rId79"/>
    <p:sldId id="337" r:id="rId80"/>
    <p:sldId id="338" r:id="rId81"/>
    <p:sldId id="339" r:id="rId82"/>
    <p:sldId id="340" r:id="rId83"/>
    <p:sldId id="341" r:id="rId84"/>
    <p:sldId id="342" r:id="rId85"/>
    <p:sldId id="343" r:id="rId86"/>
    <p:sldId id="344" r:id="rId87"/>
    <p:sldId id="345" r:id="rId88"/>
    <p:sldId id="346" r:id="rId89"/>
    <p:sldId id="347" r:id="rId90"/>
    <p:sldId id="348" r:id="rId91"/>
    <p:sldId id="349" r:id="rId92"/>
    <p:sldId id="350" r:id="rId93"/>
    <p:sldId id="351"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185"/>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7" d="100"/>
          <a:sy n="67" d="100"/>
        </p:scale>
        <p:origin x="96" y="3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1.xml.rels><?xml version="1.0" encoding="UTF-8" standalone="yes"?>
<Relationships xmlns="http://schemas.openxmlformats.org/package/2006/relationships"><Relationship Id="rId1" Type="http://schemas.openxmlformats.org/officeDocument/2006/relationships/image" Target="../media/image39.png"/></Relationships>
</file>

<file path=ppt/diagrams/_rels/data2.xml.rels><?xml version="1.0" encoding="UTF-8" standalone="yes"?>
<Relationships xmlns="http://schemas.openxmlformats.org/package/2006/relationships"><Relationship Id="rId1" Type="http://schemas.openxmlformats.org/officeDocument/2006/relationships/image" Target="../media/image40.png"/></Relationships>
</file>

<file path=ppt/diagrams/_rels/data3.xml.rels><?xml version="1.0" encoding="UTF-8" standalone="yes"?>
<Relationships xmlns="http://schemas.openxmlformats.org/package/2006/relationships"><Relationship Id="rId1" Type="http://schemas.openxmlformats.org/officeDocument/2006/relationships/image" Target="../media/image41.png"/></Relationships>
</file>

<file path=ppt/diagrams/_rels/data4.xml.rels><?xml version="1.0" encoding="UTF-8" standalone="yes"?>
<Relationships xmlns="http://schemas.openxmlformats.org/package/2006/relationships"><Relationship Id="rId1" Type="http://schemas.openxmlformats.org/officeDocument/2006/relationships/image" Target="../media/image42.png"/></Relationships>
</file>

<file path=ppt/diagrams/_rels/data5.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4.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C3D620-80FA-4F8B-A862-FE309C5EC33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D5A8C471-48A1-4250-96F1-666F24EA853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b="1" dirty="0" smtClean="0">
              <a:latin typeface="Times New Roman" panose="02020603050405020304" pitchFamily="18" charset="0"/>
              <a:cs typeface="Times New Roman" panose="02020603050405020304" pitchFamily="18" charset="0"/>
            </a:rPr>
            <a:t>a) </a:t>
          </a:r>
          <a:r>
            <a:rPr lang="en-US" sz="2800" b="1" i="1" dirty="0" err="1" smtClean="0">
              <a:latin typeface="Times New Roman" panose="02020603050405020304" pitchFamily="18" charset="0"/>
              <a:cs typeface="Times New Roman" panose="02020603050405020304" pitchFamily="18" charset="0"/>
            </a:rPr>
            <a:t>lớn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nhanh</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như</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thổi</a:t>
          </a:r>
          <a:r>
            <a:rPr lang="en-US" sz="2800" b="1" i="1" dirty="0" smtClean="0">
              <a:latin typeface="Times New Roman" panose="02020603050405020304" pitchFamily="18" charset="0"/>
              <a:cs typeface="Times New Roman" panose="02020603050405020304" pitchFamily="18" charset="0"/>
            </a:rPr>
            <a:t>: </a:t>
          </a:r>
          <a:r>
            <a:rPr lang="vi-VN" sz="2800" b="1" i="1" dirty="0" smtClean="0">
              <a:latin typeface="Times New Roman" panose="02020603050405020304" pitchFamily="18" charset="0"/>
              <a:cs typeface="Times New Roman" panose="02020603050405020304" pitchFamily="18" charset="0"/>
            </a:rPr>
            <a:t>chỉ</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hoặc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sự</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vật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phát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triển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rất</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nhanh</a:t>
          </a:r>
          <a:r>
            <a:rPr lang="en-US" sz="2800" b="1" i="1" dirty="0" smtClean="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dgm:t>
    </dgm:pt>
    <dgm:pt modelId="{92E21E95-EB8E-4C8C-B1E7-9C9D7F249D5E}" type="parTrans" cxnId="{639D7912-34F6-4C31-87A3-E132BCE25C15}">
      <dgm:prSet/>
      <dgm:spPr/>
      <dgm:t>
        <a:bodyPr/>
        <a:lstStyle/>
        <a:p>
          <a:endParaRPr lang="en-US"/>
        </a:p>
      </dgm:t>
    </dgm:pt>
    <dgm:pt modelId="{77E6FA98-FFE9-466C-989C-542E689B8BBA}" type="sibTrans" cxnId="{639D7912-34F6-4C31-87A3-E132BCE25C15}">
      <dgm:prSet/>
      <dgm:spPr/>
      <dgm:t>
        <a:bodyPr/>
        <a:lstStyle/>
        <a:p>
          <a:endParaRPr lang="en-US"/>
        </a:p>
      </dgm:t>
    </dgm:pt>
    <dgm:pt modelId="{A6F99111-0570-4F2F-9018-CE7F9891095B}" type="pres">
      <dgm:prSet presAssocID="{F7C3D620-80FA-4F8B-A862-FE309C5EC333}" presName="linear" presStyleCnt="0">
        <dgm:presLayoutVars>
          <dgm:dir/>
          <dgm:resizeHandles val="exact"/>
        </dgm:presLayoutVars>
      </dgm:prSet>
      <dgm:spPr/>
      <dgm:t>
        <a:bodyPr/>
        <a:lstStyle/>
        <a:p>
          <a:endParaRPr lang="en-US"/>
        </a:p>
      </dgm:t>
    </dgm:pt>
    <dgm:pt modelId="{245BA086-9315-46DA-80DD-8DFCCAD84D3D}" type="pres">
      <dgm:prSet presAssocID="{D5A8C471-48A1-4250-96F1-666F24EA8536}" presName="comp" presStyleCnt="0"/>
      <dgm:spPr/>
    </dgm:pt>
    <dgm:pt modelId="{0C516213-55F4-45B6-ACBB-4FB3DA90ABFA}" type="pres">
      <dgm:prSet presAssocID="{D5A8C471-48A1-4250-96F1-666F24EA8536}" presName="box" presStyleLbl="node1" presStyleIdx="0" presStyleCnt="1"/>
      <dgm:spPr/>
      <dgm:t>
        <a:bodyPr/>
        <a:lstStyle/>
        <a:p>
          <a:endParaRPr lang="en-US"/>
        </a:p>
      </dgm:t>
    </dgm:pt>
    <dgm:pt modelId="{B2E6B3E8-7AE4-402E-980D-9D106DBB722A}" type="pres">
      <dgm:prSet presAssocID="{D5A8C471-48A1-4250-96F1-666F24EA8536}" presName="img" presStyleLbl="fgImgPlace1" presStyleIdx="0" presStyleCnt="1" custScaleX="76583" custScaleY="125000" custLinFactNeighborX="-18115"/>
      <dgm:spPr>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26BD0BAA-4908-459C-AD3F-9B953E58F2BB}" type="pres">
      <dgm:prSet presAssocID="{D5A8C471-48A1-4250-96F1-666F24EA8536}" presName="text" presStyleLbl="node1" presStyleIdx="0" presStyleCnt="1">
        <dgm:presLayoutVars>
          <dgm:bulletEnabled val="1"/>
        </dgm:presLayoutVars>
      </dgm:prSet>
      <dgm:spPr/>
      <dgm:t>
        <a:bodyPr/>
        <a:lstStyle/>
        <a:p>
          <a:endParaRPr lang="en-US"/>
        </a:p>
      </dgm:t>
    </dgm:pt>
  </dgm:ptLst>
  <dgm:cxnLst>
    <dgm:cxn modelId="{6C142807-4784-4B53-B248-46F150AB22BC}" type="presOf" srcId="{F7C3D620-80FA-4F8B-A862-FE309C5EC333}" destId="{A6F99111-0570-4F2F-9018-CE7F9891095B}" srcOrd="0" destOrd="0" presId="urn:microsoft.com/office/officeart/2005/8/layout/vList4"/>
    <dgm:cxn modelId="{1924A5F6-7B29-4549-A2C5-C753F9436747}" type="presOf" srcId="{D5A8C471-48A1-4250-96F1-666F24EA8536}" destId="{0C516213-55F4-45B6-ACBB-4FB3DA90ABFA}" srcOrd="0" destOrd="0" presId="urn:microsoft.com/office/officeart/2005/8/layout/vList4"/>
    <dgm:cxn modelId="{7660E8CF-C59E-46FD-A949-FC2F75719948}" type="presOf" srcId="{D5A8C471-48A1-4250-96F1-666F24EA8536}" destId="{26BD0BAA-4908-459C-AD3F-9B953E58F2BB}" srcOrd="1" destOrd="0" presId="urn:microsoft.com/office/officeart/2005/8/layout/vList4"/>
    <dgm:cxn modelId="{639D7912-34F6-4C31-87A3-E132BCE25C15}" srcId="{F7C3D620-80FA-4F8B-A862-FE309C5EC333}" destId="{D5A8C471-48A1-4250-96F1-666F24EA8536}" srcOrd="0" destOrd="0" parTransId="{92E21E95-EB8E-4C8C-B1E7-9C9D7F249D5E}" sibTransId="{77E6FA98-FFE9-466C-989C-542E689B8BBA}"/>
    <dgm:cxn modelId="{2B43126C-99FE-4B57-A80B-8FEFE7A0F3D9}" type="presParOf" srcId="{A6F99111-0570-4F2F-9018-CE7F9891095B}" destId="{245BA086-9315-46DA-80DD-8DFCCAD84D3D}" srcOrd="0" destOrd="0" presId="urn:microsoft.com/office/officeart/2005/8/layout/vList4"/>
    <dgm:cxn modelId="{673A5EA5-3E1F-4753-907E-C6A7EE5C8522}" type="presParOf" srcId="{245BA086-9315-46DA-80DD-8DFCCAD84D3D}" destId="{0C516213-55F4-45B6-ACBB-4FB3DA90ABFA}" srcOrd="0" destOrd="0" presId="urn:microsoft.com/office/officeart/2005/8/layout/vList4"/>
    <dgm:cxn modelId="{CDF71EC1-5FEB-437A-8F14-F7AF88DDA044}" type="presParOf" srcId="{245BA086-9315-46DA-80DD-8DFCCAD84D3D}" destId="{B2E6B3E8-7AE4-402E-980D-9D106DBB722A}" srcOrd="1" destOrd="0" presId="urn:microsoft.com/office/officeart/2005/8/layout/vList4"/>
    <dgm:cxn modelId="{287F803D-ECC2-41C7-BD13-A5EE2944FF95}" type="presParOf" srcId="{245BA086-9315-46DA-80DD-8DFCCAD84D3D}" destId="{26BD0BAA-4908-459C-AD3F-9B953E58F2B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C3D620-80FA-4F8B-A862-FE309C5EC333}" type="doc">
      <dgm:prSet loTypeId="urn:microsoft.com/office/officeart/2005/8/layout/vList4" loCatId="list" qsTypeId="urn:microsoft.com/office/officeart/2005/8/quickstyle/simple1" qsCatId="simple" csTypeId="urn:microsoft.com/office/officeart/2005/8/colors/colorful2" csCatId="colorful" phldr="1"/>
      <dgm:spPr>
        <a:scene3d>
          <a:camera prst="orthographicFront">
            <a:rot lat="0" lon="0" rev="0"/>
          </a:camera>
          <a:lightRig rig="soft" dir="t">
            <a:rot lat="0" lon="0" rev="0"/>
          </a:lightRig>
        </a:scene3d>
      </dgm:spPr>
      <dgm:t>
        <a:bodyPr/>
        <a:lstStyle/>
        <a:p>
          <a:endParaRPr lang="en-US"/>
        </a:p>
      </dgm:t>
    </dgm:pt>
    <dgm:pt modelId="{D5A8C471-48A1-4250-96F1-666F24EA853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b="1" dirty="0" smtClean="0">
              <a:latin typeface="Times New Roman" panose="02020603050405020304" pitchFamily="18" charset="0"/>
              <a:cs typeface="Times New Roman" panose="02020603050405020304" pitchFamily="18" charset="0"/>
            </a:rPr>
            <a:t>b) </a:t>
          </a:r>
          <a:r>
            <a:rPr lang="vi-VN" sz="2800" b="1" i="1" dirty="0" smtClean="0">
              <a:latin typeface="Times New Roman" panose="02020603050405020304" pitchFamily="18" charset="0"/>
              <a:cs typeface="Times New Roman" panose="02020603050405020304" pitchFamily="18" charset="0"/>
            </a:rPr>
            <a:t>hôi như cú mèo</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cơ</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thể</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có</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mùi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hôi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khiến</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người</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khác</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khó</a:t>
          </a:r>
          <a:r>
            <a:rPr lang="en-US" sz="2800" b="1" i="1" dirty="0" smtClean="0">
              <a:latin typeface="Times New Roman" panose="02020603050405020304" pitchFamily="18" charset="0"/>
              <a:cs typeface="Times New Roman" panose="02020603050405020304" pitchFamily="18" charset="0"/>
            </a:rPr>
            <a:t> </a:t>
          </a:r>
          <a:r>
            <a:rPr lang="en-US" sz="2800" b="1" i="1" dirty="0" err="1" smtClean="0">
              <a:latin typeface="Times New Roman" panose="02020603050405020304" pitchFamily="18" charset="0"/>
              <a:cs typeface="Times New Roman" panose="02020603050405020304" pitchFamily="18" charset="0"/>
            </a:rPr>
            <a:t>chịu</a:t>
          </a:r>
          <a:r>
            <a:rPr lang="en-US" sz="2800" b="1" i="1"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92E21E95-EB8E-4C8C-B1E7-9C9D7F249D5E}" type="parTrans" cxnId="{639D7912-34F6-4C31-87A3-E132BCE25C15}">
      <dgm:prSet/>
      <dgm:spPr/>
      <dgm:t>
        <a:bodyPr/>
        <a:lstStyle/>
        <a:p>
          <a:endParaRPr lang="en-US"/>
        </a:p>
      </dgm:t>
    </dgm:pt>
    <dgm:pt modelId="{77E6FA98-FFE9-466C-989C-542E689B8BBA}" type="sibTrans" cxnId="{639D7912-34F6-4C31-87A3-E132BCE25C15}">
      <dgm:prSet/>
      <dgm:spPr/>
      <dgm:t>
        <a:bodyPr/>
        <a:lstStyle/>
        <a:p>
          <a:endParaRPr lang="en-US"/>
        </a:p>
      </dgm:t>
    </dgm:pt>
    <dgm:pt modelId="{A6F99111-0570-4F2F-9018-CE7F9891095B}" type="pres">
      <dgm:prSet presAssocID="{F7C3D620-80FA-4F8B-A862-FE309C5EC333}" presName="linear" presStyleCnt="0">
        <dgm:presLayoutVars>
          <dgm:dir/>
          <dgm:resizeHandles val="exact"/>
        </dgm:presLayoutVars>
      </dgm:prSet>
      <dgm:spPr/>
      <dgm:t>
        <a:bodyPr/>
        <a:lstStyle/>
        <a:p>
          <a:endParaRPr lang="en-US"/>
        </a:p>
      </dgm:t>
    </dgm:pt>
    <dgm:pt modelId="{245BA086-9315-46DA-80DD-8DFCCAD84D3D}" type="pres">
      <dgm:prSet presAssocID="{D5A8C471-48A1-4250-96F1-666F24EA8536}" presName="comp" presStyleCnt="0"/>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0C516213-55F4-45B6-ACBB-4FB3DA90ABFA}" type="pres">
      <dgm:prSet presAssocID="{D5A8C471-48A1-4250-96F1-666F24EA8536}" presName="box" presStyleLbl="node1" presStyleIdx="0" presStyleCnt="1" custLinFactNeighborY="-1020"/>
      <dgm:spPr/>
      <dgm:t>
        <a:bodyPr/>
        <a:lstStyle/>
        <a:p>
          <a:endParaRPr lang="en-US"/>
        </a:p>
      </dgm:t>
    </dgm:pt>
    <dgm:pt modelId="{B2E6B3E8-7AE4-402E-980D-9D106DBB722A}" type="pres">
      <dgm:prSet presAssocID="{D5A8C471-48A1-4250-96F1-666F24EA8536}" presName="img" presStyleLbl="fgImgPlace1" presStyleIdx="0" presStyleCnt="1" custScaleX="76583" custScaleY="125000" custLinFactNeighborX="-18115"/>
      <dgm:spPr>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26BD0BAA-4908-459C-AD3F-9B953E58F2BB}" type="pres">
      <dgm:prSet presAssocID="{D5A8C471-48A1-4250-96F1-666F24EA8536}" presName="text" presStyleLbl="node1" presStyleIdx="0" presStyleCnt="1">
        <dgm:presLayoutVars>
          <dgm:bulletEnabled val="1"/>
        </dgm:presLayoutVars>
      </dgm:prSet>
      <dgm:spPr/>
      <dgm:t>
        <a:bodyPr/>
        <a:lstStyle/>
        <a:p>
          <a:endParaRPr lang="en-US"/>
        </a:p>
      </dgm:t>
    </dgm:pt>
  </dgm:ptLst>
  <dgm:cxnLst>
    <dgm:cxn modelId="{6C142807-4784-4B53-B248-46F150AB22BC}" type="presOf" srcId="{F7C3D620-80FA-4F8B-A862-FE309C5EC333}" destId="{A6F99111-0570-4F2F-9018-CE7F9891095B}" srcOrd="0" destOrd="0" presId="urn:microsoft.com/office/officeart/2005/8/layout/vList4"/>
    <dgm:cxn modelId="{1924A5F6-7B29-4549-A2C5-C753F9436747}" type="presOf" srcId="{D5A8C471-48A1-4250-96F1-666F24EA8536}" destId="{0C516213-55F4-45B6-ACBB-4FB3DA90ABFA}" srcOrd="0" destOrd="0" presId="urn:microsoft.com/office/officeart/2005/8/layout/vList4"/>
    <dgm:cxn modelId="{7660E8CF-C59E-46FD-A949-FC2F75719948}" type="presOf" srcId="{D5A8C471-48A1-4250-96F1-666F24EA8536}" destId="{26BD0BAA-4908-459C-AD3F-9B953E58F2BB}" srcOrd="1" destOrd="0" presId="urn:microsoft.com/office/officeart/2005/8/layout/vList4"/>
    <dgm:cxn modelId="{639D7912-34F6-4C31-87A3-E132BCE25C15}" srcId="{F7C3D620-80FA-4F8B-A862-FE309C5EC333}" destId="{D5A8C471-48A1-4250-96F1-666F24EA8536}" srcOrd="0" destOrd="0" parTransId="{92E21E95-EB8E-4C8C-B1E7-9C9D7F249D5E}" sibTransId="{77E6FA98-FFE9-466C-989C-542E689B8BBA}"/>
    <dgm:cxn modelId="{2B43126C-99FE-4B57-A80B-8FEFE7A0F3D9}" type="presParOf" srcId="{A6F99111-0570-4F2F-9018-CE7F9891095B}" destId="{245BA086-9315-46DA-80DD-8DFCCAD84D3D}" srcOrd="0" destOrd="0" presId="urn:microsoft.com/office/officeart/2005/8/layout/vList4"/>
    <dgm:cxn modelId="{673A5EA5-3E1F-4753-907E-C6A7EE5C8522}" type="presParOf" srcId="{245BA086-9315-46DA-80DD-8DFCCAD84D3D}" destId="{0C516213-55F4-45B6-ACBB-4FB3DA90ABFA}" srcOrd="0" destOrd="0" presId="urn:microsoft.com/office/officeart/2005/8/layout/vList4"/>
    <dgm:cxn modelId="{CDF71EC1-5FEB-437A-8F14-F7AF88DDA044}" type="presParOf" srcId="{245BA086-9315-46DA-80DD-8DFCCAD84D3D}" destId="{B2E6B3E8-7AE4-402E-980D-9D106DBB722A}" srcOrd="1" destOrd="0" presId="urn:microsoft.com/office/officeart/2005/8/layout/vList4"/>
    <dgm:cxn modelId="{287F803D-ECC2-41C7-BD13-A5EE2944FF95}" type="presParOf" srcId="{245BA086-9315-46DA-80DD-8DFCCAD84D3D}" destId="{26BD0BAA-4908-459C-AD3F-9B953E58F2BB}"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7C3D620-80FA-4F8B-A862-FE309C5EC33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D5A8C471-48A1-4250-96F1-666F24EA853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2600" dirty="0" smtClean="0">
              <a:latin typeface="Times New Roman" panose="02020603050405020304" pitchFamily="18" charset="0"/>
              <a:cs typeface="Times New Roman" panose="02020603050405020304" pitchFamily="18" charset="0"/>
            </a:rPr>
            <a:t>d) </a:t>
          </a:r>
          <a:r>
            <a:rPr lang="vi-VN" sz="2600" b="1" i="1" dirty="0" smtClean="0">
              <a:latin typeface="Times New Roman" panose="02020603050405020304" pitchFamily="18" charset="0"/>
              <a:cs typeface="Times New Roman" panose="02020603050405020304" pitchFamily="18" charset="0"/>
            </a:rPr>
            <a:t>bể cạn non mòn</a:t>
          </a:r>
          <a:r>
            <a:rPr lang="en-US" sz="2600" b="1" i="1" dirty="0" smtClean="0">
              <a:latin typeface="Times New Roman" panose="02020603050405020304" pitchFamily="18" charset="0"/>
              <a:cs typeface="Times New Roman" panose="02020603050405020304" pitchFamily="18" charset="0"/>
            </a:rPr>
            <a:t>: </a:t>
          </a:r>
          <a:r>
            <a:rPr lang="vi-VN" sz="2600" dirty="0" smtClean="0">
              <a:latin typeface="Times New Roman" panose="02020603050405020304" pitchFamily="18" charset="0"/>
              <a:cs typeface="Times New Roman" panose="02020603050405020304" pitchFamily="18" charset="0"/>
            </a:rPr>
            <a:t>nói về sự thay đổi của thiên nhiên, của trời đất</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cũng</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ngầm</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ẩn</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dụ</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cho</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sự</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đổi</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thay</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của</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cuộc</a:t>
          </a:r>
          <a:r>
            <a:rPr lang="en-US" sz="2600" dirty="0" smtClean="0">
              <a:latin typeface="Times New Roman" panose="02020603050405020304" pitchFamily="18" charset="0"/>
              <a:cs typeface="Times New Roman" panose="02020603050405020304" pitchFamily="18" charset="0"/>
            </a:rPr>
            <a:t> </a:t>
          </a:r>
          <a:r>
            <a:rPr lang="en-US" sz="2600" dirty="0" err="1" smtClean="0">
              <a:latin typeface="Times New Roman" panose="02020603050405020304" pitchFamily="18" charset="0"/>
              <a:cs typeface="Times New Roman" panose="02020603050405020304" pitchFamily="18" charset="0"/>
            </a:rPr>
            <a:t>đời</a:t>
          </a:r>
          <a:r>
            <a:rPr lang="en-US" sz="2600" dirty="0" smtClean="0">
              <a:latin typeface="Times New Roman" panose="02020603050405020304" pitchFamily="18" charset="0"/>
              <a:cs typeface="Times New Roman" panose="02020603050405020304" pitchFamily="18" charset="0"/>
            </a:rPr>
            <a:t>.</a:t>
          </a:r>
          <a:endParaRPr lang="en-US" sz="2600" i="1" dirty="0">
            <a:latin typeface="Times New Roman" panose="02020603050405020304" pitchFamily="18" charset="0"/>
            <a:cs typeface="Times New Roman" panose="02020603050405020304" pitchFamily="18" charset="0"/>
          </a:endParaRPr>
        </a:p>
      </dgm:t>
    </dgm:pt>
    <dgm:pt modelId="{92E21E95-EB8E-4C8C-B1E7-9C9D7F249D5E}" type="parTrans" cxnId="{639D7912-34F6-4C31-87A3-E132BCE25C15}">
      <dgm:prSet/>
      <dgm:spPr/>
      <dgm:t>
        <a:bodyPr/>
        <a:lstStyle/>
        <a:p>
          <a:endParaRPr lang="en-US"/>
        </a:p>
      </dgm:t>
    </dgm:pt>
    <dgm:pt modelId="{77E6FA98-FFE9-466C-989C-542E689B8BBA}" type="sibTrans" cxnId="{639D7912-34F6-4C31-87A3-E132BCE25C15}">
      <dgm:prSet/>
      <dgm:spPr/>
      <dgm:t>
        <a:bodyPr/>
        <a:lstStyle/>
        <a:p>
          <a:endParaRPr lang="en-US"/>
        </a:p>
      </dgm:t>
    </dgm:pt>
    <dgm:pt modelId="{A6F99111-0570-4F2F-9018-CE7F9891095B}" type="pres">
      <dgm:prSet presAssocID="{F7C3D620-80FA-4F8B-A862-FE309C5EC333}" presName="linear" presStyleCnt="0">
        <dgm:presLayoutVars>
          <dgm:dir/>
          <dgm:resizeHandles val="exact"/>
        </dgm:presLayoutVars>
      </dgm:prSet>
      <dgm:spPr/>
      <dgm:t>
        <a:bodyPr/>
        <a:lstStyle/>
        <a:p>
          <a:endParaRPr lang="en-US"/>
        </a:p>
      </dgm:t>
    </dgm:pt>
    <dgm:pt modelId="{245BA086-9315-46DA-80DD-8DFCCAD84D3D}" type="pres">
      <dgm:prSet presAssocID="{D5A8C471-48A1-4250-96F1-666F24EA8536}" presName="comp" presStyleCnt="0"/>
      <dgm:spPr/>
    </dgm:pt>
    <dgm:pt modelId="{0C516213-55F4-45B6-ACBB-4FB3DA90ABFA}" type="pres">
      <dgm:prSet presAssocID="{D5A8C471-48A1-4250-96F1-666F24EA8536}" presName="box" presStyleLbl="node1" presStyleIdx="0" presStyleCnt="1" custLinFactNeighborY="-5514"/>
      <dgm:spPr/>
      <dgm:t>
        <a:bodyPr/>
        <a:lstStyle/>
        <a:p>
          <a:endParaRPr lang="en-US"/>
        </a:p>
      </dgm:t>
    </dgm:pt>
    <dgm:pt modelId="{B2E6B3E8-7AE4-402E-980D-9D106DBB722A}" type="pres">
      <dgm:prSet presAssocID="{D5A8C471-48A1-4250-96F1-666F24EA8536}" presName="img" presStyleLbl="fgImgPlace1" presStyleIdx="0" presStyleCnt="1" custScaleX="76583" custScaleY="125000" custLinFactNeighborX="-18115"/>
      <dgm:spPr>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26BD0BAA-4908-459C-AD3F-9B953E58F2BB}" type="pres">
      <dgm:prSet presAssocID="{D5A8C471-48A1-4250-96F1-666F24EA8536}" presName="text" presStyleLbl="node1" presStyleIdx="0" presStyleCnt="1">
        <dgm:presLayoutVars>
          <dgm:bulletEnabled val="1"/>
        </dgm:presLayoutVars>
      </dgm:prSet>
      <dgm:spPr/>
      <dgm:t>
        <a:bodyPr/>
        <a:lstStyle/>
        <a:p>
          <a:endParaRPr lang="en-US"/>
        </a:p>
      </dgm:t>
    </dgm:pt>
  </dgm:ptLst>
  <dgm:cxnLst>
    <dgm:cxn modelId="{6C142807-4784-4B53-B248-46F150AB22BC}" type="presOf" srcId="{F7C3D620-80FA-4F8B-A862-FE309C5EC333}" destId="{A6F99111-0570-4F2F-9018-CE7F9891095B}" srcOrd="0" destOrd="0" presId="urn:microsoft.com/office/officeart/2005/8/layout/vList4"/>
    <dgm:cxn modelId="{1924A5F6-7B29-4549-A2C5-C753F9436747}" type="presOf" srcId="{D5A8C471-48A1-4250-96F1-666F24EA8536}" destId="{0C516213-55F4-45B6-ACBB-4FB3DA90ABFA}" srcOrd="0" destOrd="0" presId="urn:microsoft.com/office/officeart/2005/8/layout/vList4"/>
    <dgm:cxn modelId="{7660E8CF-C59E-46FD-A949-FC2F75719948}" type="presOf" srcId="{D5A8C471-48A1-4250-96F1-666F24EA8536}" destId="{26BD0BAA-4908-459C-AD3F-9B953E58F2BB}" srcOrd="1" destOrd="0" presId="urn:microsoft.com/office/officeart/2005/8/layout/vList4"/>
    <dgm:cxn modelId="{639D7912-34F6-4C31-87A3-E132BCE25C15}" srcId="{F7C3D620-80FA-4F8B-A862-FE309C5EC333}" destId="{D5A8C471-48A1-4250-96F1-666F24EA8536}" srcOrd="0" destOrd="0" parTransId="{92E21E95-EB8E-4C8C-B1E7-9C9D7F249D5E}" sibTransId="{77E6FA98-FFE9-466C-989C-542E689B8BBA}"/>
    <dgm:cxn modelId="{2B43126C-99FE-4B57-A80B-8FEFE7A0F3D9}" type="presParOf" srcId="{A6F99111-0570-4F2F-9018-CE7F9891095B}" destId="{245BA086-9315-46DA-80DD-8DFCCAD84D3D}" srcOrd="0" destOrd="0" presId="urn:microsoft.com/office/officeart/2005/8/layout/vList4"/>
    <dgm:cxn modelId="{673A5EA5-3E1F-4753-907E-C6A7EE5C8522}" type="presParOf" srcId="{245BA086-9315-46DA-80DD-8DFCCAD84D3D}" destId="{0C516213-55F4-45B6-ACBB-4FB3DA90ABFA}" srcOrd="0" destOrd="0" presId="urn:microsoft.com/office/officeart/2005/8/layout/vList4"/>
    <dgm:cxn modelId="{CDF71EC1-5FEB-437A-8F14-F7AF88DDA044}" type="presParOf" srcId="{245BA086-9315-46DA-80DD-8DFCCAD84D3D}" destId="{B2E6B3E8-7AE4-402E-980D-9D106DBB722A}" srcOrd="1" destOrd="0" presId="urn:microsoft.com/office/officeart/2005/8/layout/vList4"/>
    <dgm:cxn modelId="{287F803D-ECC2-41C7-BD13-A5EE2944FF95}" type="presParOf" srcId="{245BA086-9315-46DA-80DD-8DFCCAD84D3D}" destId="{26BD0BAA-4908-459C-AD3F-9B953E58F2BB}" srcOrd="2" destOrd="0" presId="urn:microsoft.com/office/officeart/2005/8/layout/vList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7C3D620-80FA-4F8B-A862-FE309C5EC33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D5A8C471-48A1-4250-96F1-666F24EA853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sz="2800" b="1" i="1" dirty="0" smtClean="0">
              <a:latin typeface="Times New Roman" panose="02020603050405020304" pitchFamily="18" charset="0"/>
              <a:cs typeface="Times New Roman" panose="02020603050405020304" pitchFamily="18" charset="0"/>
            </a:rPr>
            <a:t>c) </a:t>
          </a:r>
          <a:r>
            <a:rPr lang="vi-VN" sz="2800" b="1" i="1" dirty="0" smtClean="0">
              <a:latin typeface="Times New Roman" panose="02020603050405020304" pitchFamily="18" charset="0"/>
              <a:cs typeface="Times New Roman" panose="02020603050405020304" pitchFamily="18" charset="0"/>
            </a:rPr>
            <a:t>cá chậu chim lồng</a:t>
          </a:r>
          <a:r>
            <a:rPr lang="en-US" sz="2800" b="1" i="1"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ví tình cảnh bị giam giữ, tù túng, mất tự do.</a:t>
          </a:r>
          <a:endParaRPr lang="en-US" sz="2800" i="1" dirty="0">
            <a:latin typeface="Times New Roman" panose="02020603050405020304" pitchFamily="18" charset="0"/>
            <a:cs typeface="Times New Roman" panose="02020603050405020304" pitchFamily="18" charset="0"/>
          </a:endParaRPr>
        </a:p>
      </dgm:t>
    </dgm:pt>
    <dgm:pt modelId="{92E21E95-EB8E-4C8C-B1E7-9C9D7F249D5E}" type="parTrans" cxnId="{639D7912-34F6-4C31-87A3-E132BCE25C15}">
      <dgm:prSet/>
      <dgm:spPr/>
      <dgm:t>
        <a:bodyPr/>
        <a:lstStyle/>
        <a:p>
          <a:endParaRPr lang="en-US"/>
        </a:p>
      </dgm:t>
    </dgm:pt>
    <dgm:pt modelId="{77E6FA98-FFE9-466C-989C-542E689B8BBA}" type="sibTrans" cxnId="{639D7912-34F6-4C31-87A3-E132BCE25C15}">
      <dgm:prSet/>
      <dgm:spPr/>
      <dgm:t>
        <a:bodyPr/>
        <a:lstStyle/>
        <a:p>
          <a:endParaRPr lang="en-US"/>
        </a:p>
      </dgm:t>
    </dgm:pt>
    <dgm:pt modelId="{A6F99111-0570-4F2F-9018-CE7F9891095B}" type="pres">
      <dgm:prSet presAssocID="{F7C3D620-80FA-4F8B-A862-FE309C5EC333}" presName="linear" presStyleCnt="0">
        <dgm:presLayoutVars>
          <dgm:dir/>
          <dgm:resizeHandles val="exact"/>
        </dgm:presLayoutVars>
      </dgm:prSet>
      <dgm:spPr/>
      <dgm:t>
        <a:bodyPr/>
        <a:lstStyle/>
        <a:p>
          <a:endParaRPr lang="en-US"/>
        </a:p>
      </dgm:t>
    </dgm:pt>
    <dgm:pt modelId="{245BA086-9315-46DA-80DD-8DFCCAD84D3D}" type="pres">
      <dgm:prSet presAssocID="{D5A8C471-48A1-4250-96F1-666F24EA8536}" presName="comp" presStyleCnt="0"/>
      <dgm:spPr/>
    </dgm:pt>
    <dgm:pt modelId="{0C516213-55F4-45B6-ACBB-4FB3DA90ABFA}" type="pres">
      <dgm:prSet presAssocID="{D5A8C471-48A1-4250-96F1-666F24EA8536}" presName="box" presStyleLbl="node1" presStyleIdx="0" presStyleCnt="1"/>
      <dgm:spPr/>
      <dgm:t>
        <a:bodyPr/>
        <a:lstStyle/>
        <a:p>
          <a:endParaRPr lang="en-US"/>
        </a:p>
      </dgm:t>
    </dgm:pt>
    <dgm:pt modelId="{B2E6B3E8-7AE4-402E-980D-9D106DBB722A}" type="pres">
      <dgm:prSet presAssocID="{D5A8C471-48A1-4250-96F1-666F24EA8536}" presName="img" presStyleLbl="fgImgPlace1" presStyleIdx="0" presStyleCnt="1" custScaleX="76583" custScaleY="125000" custLinFactNeighborX="-18115"/>
      <dgm:spPr>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26BD0BAA-4908-459C-AD3F-9B953E58F2BB}" type="pres">
      <dgm:prSet presAssocID="{D5A8C471-48A1-4250-96F1-666F24EA8536}" presName="text" presStyleLbl="node1" presStyleIdx="0" presStyleCnt="1">
        <dgm:presLayoutVars>
          <dgm:bulletEnabled val="1"/>
        </dgm:presLayoutVars>
      </dgm:prSet>
      <dgm:spPr/>
      <dgm:t>
        <a:bodyPr/>
        <a:lstStyle/>
        <a:p>
          <a:endParaRPr lang="en-US"/>
        </a:p>
      </dgm:t>
    </dgm:pt>
  </dgm:ptLst>
  <dgm:cxnLst>
    <dgm:cxn modelId="{6C142807-4784-4B53-B248-46F150AB22BC}" type="presOf" srcId="{F7C3D620-80FA-4F8B-A862-FE309C5EC333}" destId="{A6F99111-0570-4F2F-9018-CE7F9891095B}" srcOrd="0" destOrd="0" presId="urn:microsoft.com/office/officeart/2005/8/layout/vList4"/>
    <dgm:cxn modelId="{1924A5F6-7B29-4549-A2C5-C753F9436747}" type="presOf" srcId="{D5A8C471-48A1-4250-96F1-666F24EA8536}" destId="{0C516213-55F4-45B6-ACBB-4FB3DA90ABFA}" srcOrd="0" destOrd="0" presId="urn:microsoft.com/office/officeart/2005/8/layout/vList4"/>
    <dgm:cxn modelId="{7660E8CF-C59E-46FD-A949-FC2F75719948}" type="presOf" srcId="{D5A8C471-48A1-4250-96F1-666F24EA8536}" destId="{26BD0BAA-4908-459C-AD3F-9B953E58F2BB}" srcOrd="1" destOrd="0" presId="urn:microsoft.com/office/officeart/2005/8/layout/vList4"/>
    <dgm:cxn modelId="{639D7912-34F6-4C31-87A3-E132BCE25C15}" srcId="{F7C3D620-80FA-4F8B-A862-FE309C5EC333}" destId="{D5A8C471-48A1-4250-96F1-666F24EA8536}" srcOrd="0" destOrd="0" parTransId="{92E21E95-EB8E-4C8C-B1E7-9C9D7F249D5E}" sibTransId="{77E6FA98-FFE9-466C-989C-542E689B8BBA}"/>
    <dgm:cxn modelId="{2B43126C-99FE-4B57-A80B-8FEFE7A0F3D9}" type="presParOf" srcId="{A6F99111-0570-4F2F-9018-CE7F9891095B}" destId="{245BA086-9315-46DA-80DD-8DFCCAD84D3D}" srcOrd="0" destOrd="0" presId="urn:microsoft.com/office/officeart/2005/8/layout/vList4"/>
    <dgm:cxn modelId="{673A5EA5-3E1F-4753-907E-C6A7EE5C8522}" type="presParOf" srcId="{245BA086-9315-46DA-80DD-8DFCCAD84D3D}" destId="{0C516213-55F4-45B6-ACBB-4FB3DA90ABFA}" srcOrd="0" destOrd="0" presId="urn:microsoft.com/office/officeart/2005/8/layout/vList4"/>
    <dgm:cxn modelId="{CDF71EC1-5FEB-437A-8F14-F7AF88DDA044}" type="presParOf" srcId="{245BA086-9315-46DA-80DD-8DFCCAD84D3D}" destId="{B2E6B3E8-7AE4-402E-980D-9D106DBB722A}" srcOrd="1" destOrd="0" presId="urn:microsoft.com/office/officeart/2005/8/layout/vList4"/>
    <dgm:cxn modelId="{287F803D-ECC2-41C7-BD13-A5EE2944FF95}" type="presParOf" srcId="{245BA086-9315-46DA-80DD-8DFCCAD84D3D}" destId="{26BD0BAA-4908-459C-AD3F-9B953E58F2BB}" srcOrd="2" destOrd="0" presId="urn:microsoft.com/office/officeart/2005/8/layout/vList4"/>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7C3D620-80FA-4F8B-A862-FE309C5EC333}"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n-US"/>
        </a:p>
      </dgm:t>
    </dgm:pt>
    <dgm:pt modelId="{D5A8C471-48A1-4250-96F1-666F24EA8536}">
      <dgm:prSet phldrT="[Text]" custT="1"/>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vi-VN" sz="2800" dirty="0" smtClean="0">
              <a:latin typeface="Times New Roman" panose="02020603050405020304" pitchFamily="18" charset="0"/>
              <a:cs typeface="Times New Roman" panose="02020603050405020304" pitchFamily="18" charset="0"/>
            </a:rPr>
            <a:t>e) </a:t>
          </a:r>
          <a:r>
            <a:rPr lang="vi-VN" sz="2800" b="1" i="1" dirty="0" smtClean="0">
              <a:latin typeface="Times New Roman" panose="02020603050405020304" pitchFamily="18" charset="0"/>
              <a:cs typeface="Times New Roman" panose="02020603050405020304" pitchFamily="18" charset="0"/>
            </a:rPr>
            <a:t>buôn thúng bán bưng</a:t>
          </a:r>
          <a:r>
            <a:rPr lang="en-US" sz="2800" b="1" i="1"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chỉ những ngườ</a:t>
          </a:r>
          <a:r>
            <a:rPr lang="en-US" sz="2800" dirty="0" err="1" smtClean="0">
              <a:latin typeface="Times New Roman" panose="02020603050405020304" pitchFamily="18" charset="0"/>
              <a:cs typeface="Times New Roman" panose="02020603050405020304" pitchFamily="18" charset="0"/>
            </a:rPr>
            <a:t>i</a:t>
          </a:r>
          <a:r>
            <a:rPr lang="vi-VN" sz="2800" dirty="0" smtClean="0">
              <a:latin typeface="Times New Roman" panose="02020603050405020304" pitchFamily="18" charset="0"/>
              <a:cs typeface="Times New Roman" panose="02020603050405020304" pitchFamily="18" charset="0"/>
            </a:rPr>
            <a:t> nghèo khổ, có ít vốn liếng buôn bán vặt vãnh, tần tảo.</a:t>
          </a:r>
          <a:endParaRPr lang="en-US" sz="2800" i="1" dirty="0">
            <a:latin typeface="Times New Roman" panose="02020603050405020304" pitchFamily="18" charset="0"/>
            <a:cs typeface="Times New Roman" panose="02020603050405020304" pitchFamily="18" charset="0"/>
          </a:endParaRPr>
        </a:p>
      </dgm:t>
    </dgm:pt>
    <dgm:pt modelId="{92E21E95-EB8E-4C8C-B1E7-9C9D7F249D5E}" type="parTrans" cxnId="{639D7912-34F6-4C31-87A3-E132BCE25C15}">
      <dgm:prSet/>
      <dgm:spPr/>
      <dgm:t>
        <a:bodyPr/>
        <a:lstStyle/>
        <a:p>
          <a:endParaRPr lang="en-US"/>
        </a:p>
      </dgm:t>
    </dgm:pt>
    <dgm:pt modelId="{77E6FA98-FFE9-466C-989C-542E689B8BBA}" type="sibTrans" cxnId="{639D7912-34F6-4C31-87A3-E132BCE25C15}">
      <dgm:prSet/>
      <dgm:spPr/>
      <dgm:t>
        <a:bodyPr/>
        <a:lstStyle/>
        <a:p>
          <a:endParaRPr lang="en-US"/>
        </a:p>
      </dgm:t>
    </dgm:pt>
    <dgm:pt modelId="{A6F99111-0570-4F2F-9018-CE7F9891095B}" type="pres">
      <dgm:prSet presAssocID="{F7C3D620-80FA-4F8B-A862-FE309C5EC333}" presName="linear" presStyleCnt="0">
        <dgm:presLayoutVars>
          <dgm:dir/>
          <dgm:resizeHandles val="exact"/>
        </dgm:presLayoutVars>
      </dgm:prSet>
      <dgm:spPr/>
      <dgm:t>
        <a:bodyPr/>
        <a:lstStyle/>
        <a:p>
          <a:endParaRPr lang="en-US"/>
        </a:p>
      </dgm:t>
    </dgm:pt>
    <dgm:pt modelId="{245BA086-9315-46DA-80DD-8DFCCAD84D3D}" type="pres">
      <dgm:prSet presAssocID="{D5A8C471-48A1-4250-96F1-666F24EA8536}" presName="comp" presStyleCnt="0"/>
      <dgm:spPr/>
    </dgm:pt>
    <dgm:pt modelId="{0C516213-55F4-45B6-ACBB-4FB3DA90ABFA}" type="pres">
      <dgm:prSet presAssocID="{D5A8C471-48A1-4250-96F1-666F24EA8536}" presName="box" presStyleLbl="node1" presStyleIdx="0" presStyleCnt="1" custLinFactNeighborY="-5514"/>
      <dgm:spPr/>
      <dgm:t>
        <a:bodyPr/>
        <a:lstStyle/>
        <a:p>
          <a:endParaRPr lang="en-US"/>
        </a:p>
      </dgm:t>
    </dgm:pt>
    <dgm:pt modelId="{B2E6B3E8-7AE4-402E-980D-9D106DBB722A}" type="pres">
      <dgm:prSet presAssocID="{D5A8C471-48A1-4250-96F1-666F24EA8536}" presName="img" presStyleLbl="fgImgPlace1" presStyleIdx="0" presStyleCnt="1" custScaleX="76583" custScaleY="125000" custLinFactNeighborX="-18115"/>
      <dgm:spPr>
        <a:blipFill rotWithShape="1">
          <a:blip xmlns:r="http://schemas.openxmlformats.org/officeDocument/2006/relationships" r:embed="rId1"/>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endParaRPr lang="en-US"/>
        </a:p>
      </dgm:t>
    </dgm:pt>
    <dgm:pt modelId="{26BD0BAA-4908-459C-AD3F-9B953E58F2BB}" type="pres">
      <dgm:prSet presAssocID="{D5A8C471-48A1-4250-96F1-666F24EA8536}" presName="text" presStyleLbl="node1" presStyleIdx="0" presStyleCnt="1">
        <dgm:presLayoutVars>
          <dgm:bulletEnabled val="1"/>
        </dgm:presLayoutVars>
      </dgm:prSet>
      <dgm:spPr/>
      <dgm:t>
        <a:bodyPr/>
        <a:lstStyle/>
        <a:p>
          <a:endParaRPr lang="en-US"/>
        </a:p>
      </dgm:t>
    </dgm:pt>
  </dgm:ptLst>
  <dgm:cxnLst>
    <dgm:cxn modelId="{6C142807-4784-4B53-B248-46F150AB22BC}" type="presOf" srcId="{F7C3D620-80FA-4F8B-A862-FE309C5EC333}" destId="{A6F99111-0570-4F2F-9018-CE7F9891095B}" srcOrd="0" destOrd="0" presId="urn:microsoft.com/office/officeart/2005/8/layout/vList4"/>
    <dgm:cxn modelId="{1924A5F6-7B29-4549-A2C5-C753F9436747}" type="presOf" srcId="{D5A8C471-48A1-4250-96F1-666F24EA8536}" destId="{0C516213-55F4-45B6-ACBB-4FB3DA90ABFA}" srcOrd="0" destOrd="0" presId="urn:microsoft.com/office/officeart/2005/8/layout/vList4"/>
    <dgm:cxn modelId="{7660E8CF-C59E-46FD-A949-FC2F75719948}" type="presOf" srcId="{D5A8C471-48A1-4250-96F1-666F24EA8536}" destId="{26BD0BAA-4908-459C-AD3F-9B953E58F2BB}" srcOrd="1" destOrd="0" presId="urn:microsoft.com/office/officeart/2005/8/layout/vList4"/>
    <dgm:cxn modelId="{639D7912-34F6-4C31-87A3-E132BCE25C15}" srcId="{F7C3D620-80FA-4F8B-A862-FE309C5EC333}" destId="{D5A8C471-48A1-4250-96F1-666F24EA8536}" srcOrd="0" destOrd="0" parTransId="{92E21E95-EB8E-4C8C-B1E7-9C9D7F249D5E}" sibTransId="{77E6FA98-FFE9-466C-989C-542E689B8BBA}"/>
    <dgm:cxn modelId="{2B43126C-99FE-4B57-A80B-8FEFE7A0F3D9}" type="presParOf" srcId="{A6F99111-0570-4F2F-9018-CE7F9891095B}" destId="{245BA086-9315-46DA-80DD-8DFCCAD84D3D}" srcOrd="0" destOrd="0" presId="urn:microsoft.com/office/officeart/2005/8/layout/vList4"/>
    <dgm:cxn modelId="{673A5EA5-3E1F-4753-907E-C6A7EE5C8522}" type="presParOf" srcId="{245BA086-9315-46DA-80DD-8DFCCAD84D3D}" destId="{0C516213-55F4-45B6-ACBB-4FB3DA90ABFA}" srcOrd="0" destOrd="0" presId="urn:microsoft.com/office/officeart/2005/8/layout/vList4"/>
    <dgm:cxn modelId="{CDF71EC1-5FEB-437A-8F14-F7AF88DDA044}" type="presParOf" srcId="{245BA086-9315-46DA-80DD-8DFCCAD84D3D}" destId="{B2E6B3E8-7AE4-402E-980D-9D106DBB722A}" srcOrd="1" destOrd="0" presId="urn:microsoft.com/office/officeart/2005/8/layout/vList4"/>
    <dgm:cxn modelId="{287F803D-ECC2-41C7-BD13-A5EE2944FF95}" type="presParOf" srcId="{245BA086-9315-46DA-80DD-8DFCCAD84D3D}" destId="{26BD0BAA-4908-459C-AD3F-9B953E58F2BB}" srcOrd="2" destOrd="0" presId="urn:microsoft.com/office/officeart/2005/8/layout/vList4"/>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16213-55F4-45B6-ACBB-4FB3DA90ABFA}">
      <dsp:nvSpPr>
        <dsp:cNvPr id="0" name=""/>
        <dsp:cNvSpPr/>
      </dsp:nvSpPr>
      <dsp:spPr>
        <a:xfrm>
          <a:off x="0" y="0"/>
          <a:ext cx="10456090" cy="1120377"/>
        </a:xfrm>
        <a:prstGeom prst="roundRect">
          <a:avLst>
            <a:gd name="adj" fmla="val 10000"/>
          </a:avLst>
        </a:prstGeom>
        <a:solidFill>
          <a:schemeClr val="accent2">
            <a:hueOff val="0"/>
            <a:satOff val="0"/>
            <a:lumOff val="0"/>
            <a:alphaOff val="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a) </a:t>
          </a:r>
          <a:r>
            <a:rPr lang="en-US" sz="2800" b="1" i="1" kern="1200" dirty="0" err="1" smtClean="0">
              <a:latin typeface="Times New Roman" panose="02020603050405020304" pitchFamily="18" charset="0"/>
              <a:cs typeface="Times New Roman" panose="02020603050405020304" pitchFamily="18" charset="0"/>
            </a:rPr>
            <a:t>lớn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nhanh</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như</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thổi</a:t>
          </a:r>
          <a:r>
            <a:rPr lang="en-US" sz="2800" b="1" i="1" kern="1200" dirty="0" smtClean="0">
              <a:latin typeface="Times New Roman" panose="02020603050405020304" pitchFamily="18" charset="0"/>
              <a:cs typeface="Times New Roman" panose="02020603050405020304" pitchFamily="18" charset="0"/>
            </a:rPr>
            <a:t>: </a:t>
          </a:r>
          <a:r>
            <a:rPr lang="vi-VN" sz="2800" b="1" i="1" kern="1200" dirty="0" smtClean="0">
              <a:latin typeface="Times New Roman" panose="02020603050405020304" pitchFamily="18" charset="0"/>
              <a:cs typeface="Times New Roman" panose="02020603050405020304" pitchFamily="18" charset="0"/>
            </a:rPr>
            <a:t>chỉ</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người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hoặc</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sự</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vật</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phát</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triển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rất</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nhanh</a:t>
          </a:r>
          <a:r>
            <a:rPr lang="en-US" sz="2800" b="1" i="1" kern="1200" dirty="0" smtClean="0">
              <a:latin typeface="Times New Roman" panose="02020603050405020304" pitchFamily="18" charset="0"/>
              <a:cs typeface="Times New Roman" panose="02020603050405020304" pitchFamily="18" charset="0"/>
            </a:rPr>
            <a:t>.</a:t>
          </a:r>
          <a:endParaRPr lang="en-US" sz="2800" i="1" kern="1200" dirty="0">
            <a:latin typeface="Times New Roman" panose="02020603050405020304" pitchFamily="18" charset="0"/>
            <a:cs typeface="Times New Roman" panose="02020603050405020304" pitchFamily="18" charset="0"/>
          </a:endParaRPr>
        </a:p>
      </dsp:txBody>
      <dsp:txXfrm>
        <a:off x="2203255" y="0"/>
        <a:ext cx="8252835" cy="1120377"/>
      </dsp:txXfrm>
    </dsp:sp>
    <dsp:sp modelId="{B2E6B3E8-7AE4-402E-980D-9D106DBB722A}">
      <dsp:nvSpPr>
        <dsp:cNvPr id="0" name=""/>
        <dsp:cNvSpPr/>
      </dsp:nvSpPr>
      <dsp:spPr>
        <a:xfrm>
          <a:off x="0" y="0"/>
          <a:ext cx="1601517" cy="1120377"/>
        </a:xfrm>
        <a:prstGeom prst="roundRect">
          <a:avLst>
            <a:gd name="adj" fmla="val 10000"/>
          </a:avLst>
        </a:prstGeom>
        <a:blipFill rotWithShape="1">
          <a:blip xmlns:r="http://schemas.openxmlformats.org/officeDocument/2006/relationships" r:embed="rId1"/>
          <a:stretch>
            <a:fillRect/>
          </a:stretch>
        </a:blip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16213-55F4-45B6-ACBB-4FB3DA90ABFA}">
      <dsp:nvSpPr>
        <dsp:cNvPr id="0" name=""/>
        <dsp:cNvSpPr/>
      </dsp:nvSpPr>
      <dsp:spPr>
        <a:xfrm>
          <a:off x="0" y="0"/>
          <a:ext cx="10456090" cy="1068362"/>
        </a:xfrm>
        <a:prstGeom prst="roundRect">
          <a:avLst>
            <a:gd name="adj" fmla="val 10000"/>
          </a:avLst>
        </a:prstGeom>
        <a:solidFill>
          <a:schemeClr val="accent2">
            <a:hueOff val="0"/>
            <a:satOff val="0"/>
            <a:lumOff val="0"/>
            <a:alphaOff val="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vi-VN" sz="2800" b="1" i="1" kern="1200" dirty="0" smtClean="0">
              <a:latin typeface="Times New Roman" panose="02020603050405020304" pitchFamily="18" charset="0"/>
              <a:cs typeface="Times New Roman" panose="02020603050405020304" pitchFamily="18" charset="0"/>
            </a:rPr>
            <a:t>hôi như cú mèo</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cơ</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thể</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có</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mùi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hôi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khiến</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người</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khác</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khó</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chịu</a:t>
          </a:r>
          <a:r>
            <a:rPr lang="en-US" sz="2800" b="1"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198054" y="0"/>
        <a:ext cx="8258036" cy="1068362"/>
      </dsp:txXfrm>
    </dsp:sp>
    <dsp:sp modelId="{B2E6B3E8-7AE4-402E-980D-9D106DBB722A}">
      <dsp:nvSpPr>
        <dsp:cNvPr id="0" name=""/>
        <dsp:cNvSpPr/>
      </dsp:nvSpPr>
      <dsp:spPr>
        <a:xfrm>
          <a:off x="0" y="0"/>
          <a:ext cx="1601517" cy="1068362"/>
        </a:xfrm>
        <a:prstGeom prst="roundRect">
          <a:avLst>
            <a:gd name="adj" fmla="val 10000"/>
          </a:avLst>
        </a:prstGeom>
        <a:blipFill rotWithShape="1">
          <a:blip xmlns:r="http://schemas.openxmlformats.org/officeDocument/2006/relationships" r:embed="rId1"/>
          <a:stretch>
            <a:fillRect/>
          </a:stretch>
        </a:blip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16213-55F4-45B6-ACBB-4FB3DA90ABFA}">
      <dsp:nvSpPr>
        <dsp:cNvPr id="0" name=""/>
        <dsp:cNvSpPr/>
      </dsp:nvSpPr>
      <dsp:spPr>
        <a:xfrm>
          <a:off x="0" y="0"/>
          <a:ext cx="10456090" cy="1067738"/>
        </a:xfrm>
        <a:prstGeom prst="roundRect">
          <a:avLst>
            <a:gd name="adj" fmla="val 10000"/>
          </a:avLst>
        </a:prstGeom>
        <a:solidFill>
          <a:schemeClr val="accent2">
            <a:hueOff val="0"/>
            <a:satOff val="0"/>
            <a:lumOff val="0"/>
            <a:alphaOff val="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a:lnSpc>
              <a:spcPct val="90000"/>
            </a:lnSpc>
            <a:spcBef>
              <a:spcPct val="0"/>
            </a:spcBef>
            <a:spcAft>
              <a:spcPct val="35000"/>
            </a:spcAft>
          </a:pPr>
          <a:r>
            <a:rPr lang="vi-VN" sz="2600" kern="1200" dirty="0" smtClean="0">
              <a:latin typeface="Times New Roman" panose="02020603050405020304" pitchFamily="18" charset="0"/>
              <a:cs typeface="Times New Roman" panose="02020603050405020304" pitchFamily="18" charset="0"/>
            </a:rPr>
            <a:t>d) </a:t>
          </a:r>
          <a:r>
            <a:rPr lang="vi-VN" sz="2600" b="1" i="1" kern="1200" dirty="0" smtClean="0">
              <a:latin typeface="Times New Roman" panose="02020603050405020304" pitchFamily="18" charset="0"/>
              <a:cs typeface="Times New Roman" panose="02020603050405020304" pitchFamily="18" charset="0"/>
            </a:rPr>
            <a:t>bể cạn non mòn</a:t>
          </a:r>
          <a:r>
            <a:rPr lang="en-US" sz="2600" b="1" i="1" kern="1200" dirty="0" smtClean="0">
              <a:latin typeface="Times New Roman" panose="02020603050405020304" pitchFamily="18" charset="0"/>
              <a:cs typeface="Times New Roman" panose="02020603050405020304" pitchFamily="18" charset="0"/>
            </a:rPr>
            <a:t>: </a:t>
          </a:r>
          <a:r>
            <a:rPr lang="vi-VN" sz="2600" kern="1200" dirty="0" smtClean="0">
              <a:latin typeface="Times New Roman" panose="02020603050405020304" pitchFamily="18" charset="0"/>
              <a:cs typeface="Times New Roman" panose="02020603050405020304" pitchFamily="18" charset="0"/>
            </a:rPr>
            <a:t>nói về sự thay đổi của thiên nhiên, của trời đất</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cũng</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ngầm</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ẩn</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dụ</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cho</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sự</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đổi</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thay</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của</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cuộc</a:t>
          </a:r>
          <a:r>
            <a:rPr lang="en-US" sz="2600" kern="1200" dirty="0" smtClean="0">
              <a:latin typeface="Times New Roman" panose="02020603050405020304" pitchFamily="18" charset="0"/>
              <a:cs typeface="Times New Roman" panose="02020603050405020304" pitchFamily="18" charset="0"/>
            </a:rPr>
            <a:t> </a:t>
          </a:r>
          <a:r>
            <a:rPr lang="en-US" sz="2600" kern="1200" dirty="0" err="1" smtClean="0">
              <a:latin typeface="Times New Roman" panose="02020603050405020304" pitchFamily="18" charset="0"/>
              <a:cs typeface="Times New Roman" panose="02020603050405020304" pitchFamily="18" charset="0"/>
            </a:rPr>
            <a:t>đời</a:t>
          </a:r>
          <a:r>
            <a:rPr lang="en-US" sz="2600" kern="1200" dirty="0" smtClean="0">
              <a:latin typeface="Times New Roman" panose="02020603050405020304" pitchFamily="18" charset="0"/>
              <a:cs typeface="Times New Roman" panose="02020603050405020304" pitchFamily="18" charset="0"/>
            </a:rPr>
            <a:t>.</a:t>
          </a:r>
          <a:endParaRPr lang="en-US" sz="2600" i="1" kern="1200" dirty="0">
            <a:latin typeface="Times New Roman" panose="02020603050405020304" pitchFamily="18" charset="0"/>
            <a:cs typeface="Times New Roman" panose="02020603050405020304" pitchFamily="18" charset="0"/>
          </a:endParaRPr>
        </a:p>
      </dsp:txBody>
      <dsp:txXfrm>
        <a:off x="2197992" y="0"/>
        <a:ext cx="8258098" cy="1067738"/>
      </dsp:txXfrm>
    </dsp:sp>
    <dsp:sp modelId="{B2E6B3E8-7AE4-402E-980D-9D106DBB722A}">
      <dsp:nvSpPr>
        <dsp:cNvPr id="0" name=""/>
        <dsp:cNvSpPr/>
      </dsp:nvSpPr>
      <dsp:spPr>
        <a:xfrm>
          <a:off x="0" y="0"/>
          <a:ext cx="1601517" cy="1067738"/>
        </a:xfrm>
        <a:prstGeom prst="roundRect">
          <a:avLst>
            <a:gd name="adj" fmla="val 10000"/>
          </a:avLst>
        </a:prstGeom>
        <a:blipFill rotWithShape="1">
          <a:blip xmlns:r="http://schemas.openxmlformats.org/officeDocument/2006/relationships" r:embed="rId1"/>
          <a:stretch>
            <a:fillRect/>
          </a:stretch>
        </a:blip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16213-55F4-45B6-ACBB-4FB3DA90ABFA}">
      <dsp:nvSpPr>
        <dsp:cNvPr id="0" name=""/>
        <dsp:cNvSpPr/>
      </dsp:nvSpPr>
      <dsp:spPr>
        <a:xfrm>
          <a:off x="0" y="0"/>
          <a:ext cx="10456090" cy="1075220"/>
        </a:xfrm>
        <a:prstGeom prst="roundRect">
          <a:avLst>
            <a:gd name="adj" fmla="val 10000"/>
          </a:avLst>
        </a:prstGeom>
        <a:solidFill>
          <a:schemeClr val="accent2">
            <a:hueOff val="0"/>
            <a:satOff val="0"/>
            <a:lumOff val="0"/>
            <a:alphaOff val="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n-US" sz="2800" b="1" i="1" kern="1200" dirty="0" smtClean="0">
              <a:latin typeface="Times New Roman" panose="02020603050405020304" pitchFamily="18" charset="0"/>
              <a:cs typeface="Times New Roman" panose="02020603050405020304" pitchFamily="18" charset="0"/>
            </a:rPr>
            <a:t>c) </a:t>
          </a:r>
          <a:r>
            <a:rPr lang="vi-VN" sz="2800" b="1" i="1" kern="1200" dirty="0" smtClean="0">
              <a:latin typeface="Times New Roman" panose="02020603050405020304" pitchFamily="18" charset="0"/>
              <a:cs typeface="Times New Roman" panose="02020603050405020304" pitchFamily="18" charset="0"/>
            </a:rPr>
            <a:t>cá chậu chim lồng</a:t>
          </a:r>
          <a:r>
            <a:rPr lang="en-US" sz="2800" b="1" i="1"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ví tình cảnh bị giam giữ, tù túng, mất tự do.</a:t>
          </a:r>
          <a:endParaRPr lang="en-US" sz="2800" i="1" kern="1200" dirty="0">
            <a:latin typeface="Times New Roman" panose="02020603050405020304" pitchFamily="18" charset="0"/>
            <a:cs typeface="Times New Roman" panose="02020603050405020304" pitchFamily="18" charset="0"/>
          </a:endParaRPr>
        </a:p>
      </dsp:txBody>
      <dsp:txXfrm>
        <a:off x="2198740" y="0"/>
        <a:ext cx="8257350" cy="1075220"/>
      </dsp:txXfrm>
    </dsp:sp>
    <dsp:sp modelId="{B2E6B3E8-7AE4-402E-980D-9D106DBB722A}">
      <dsp:nvSpPr>
        <dsp:cNvPr id="0" name=""/>
        <dsp:cNvSpPr/>
      </dsp:nvSpPr>
      <dsp:spPr>
        <a:xfrm>
          <a:off x="0" y="0"/>
          <a:ext cx="1601517" cy="1075220"/>
        </a:xfrm>
        <a:prstGeom prst="roundRect">
          <a:avLst>
            <a:gd name="adj" fmla="val 10000"/>
          </a:avLst>
        </a:prstGeom>
        <a:blipFill rotWithShape="1">
          <a:blip xmlns:r="http://schemas.openxmlformats.org/officeDocument/2006/relationships" r:embed="rId1"/>
          <a:stretch>
            <a:fillRect/>
          </a:stretch>
        </a:blip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16213-55F4-45B6-ACBB-4FB3DA90ABFA}">
      <dsp:nvSpPr>
        <dsp:cNvPr id="0" name=""/>
        <dsp:cNvSpPr/>
      </dsp:nvSpPr>
      <dsp:spPr>
        <a:xfrm>
          <a:off x="0" y="0"/>
          <a:ext cx="10456090" cy="1067738"/>
        </a:xfrm>
        <a:prstGeom prst="roundRect">
          <a:avLst>
            <a:gd name="adj" fmla="val 10000"/>
          </a:avLst>
        </a:prstGeom>
        <a:solidFill>
          <a:schemeClr val="accent2">
            <a:hueOff val="0"/>
            <a:satOff val="0"/>
            <a:lumOff val="0"/>
            <a:alphaOff val="0"/>
          </a:schemeClr>
        </a:solid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e) </a:t>
          </a:r>
          <a:r>
            <a:rPr lang="vi-VN" sz="2800" b="1" i="1" kern="1200" dirty="0" smtClean="0">
              <a:latin typeface="Times New Roman" panose="02020603050405020304" pitchFamily="18" charset="0"/>
              <a:cs typeface="Times New Roman" panose="02020603050405020304" pitchFamily="18" charset="0"/>
            </a:rPr>
            <a:t>buôn thúng bán bưng</a:t>
          </a:r>
          <a:r>
            <a:rPr lang="en-US" sz="2800" b="1" i="1"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chỉ những ngườ</a:t>
          </a:r>
          <a:r>
            <a:rPr lang="en-US" sz="2800" kern="1200" dirty="0" err="1" smtClean="0">
              <a:latin typeface="Times New Roman" panose="02020603050405020304" pitchFamily="18" charset="0"/>
              <a:cs typeface="Times New Roman" panose="02020603050405020304" pitchFamily="18" charset="0"/>
            </a:rPr>
            <a:t>i</a:t>
          </a:r>
          <a:r>
            <a:rPr lang="vi-VN" sz="2800" kern="1200" dirty="0" smtClean="0">
              <a:latin typeface="Times New Roman" panose="02020603050405020304" pitchFamily="18" charset="0"/>
              <a:cs typeface="Times New Roman" panose="02020603050405020304" pitchFamily="18" charset="0"/>
            </a:rPr>
            <a:t> nghèo khổ, có ít vốn liếng buôn bán vặt vãnh, tần tảo.</a:t>
          </a:r>
          <a:endParaRPr lang="en-US" sz="2800" i="1" kern="1200" dirty="0">
            <a:latin typeface="Times New Roman" panose="02020603050405020304" pitchFamily="18" charset="0"/>
            <a:cs typeface="Times New Roman" panose="02020603050405020304" pitchFamily="18" charset="0"/>
          </a:endParaRPr>
        </a:p>
      </dsp:txBody>
      <dsp:txXfrm>
        <a:off x="2197992" y="0"/>
        <a:ext cx="8258098" cy="1067738"/>
      </dsp:txXfrm>
    </dsp:sp>
    <dsp:sp modelId="{B2E6B3E8-7AE4-402E-980D-9D106DBB722A}">
      <dsp:nvSpPr>
        <dsp:cNvPr id="0" name=""/>
        <dsp:cNvSpPr/>
      </dsp:nvSpPr>
      <dsp:spPr>
        <a:xfrm>
          <a:off x="0" y="0"/>
          <a:ext cx="1601517" cy="1067738"/>
        </a:xfrm>
        <a:prstGeom prst="roundRect">
          <a:avLst>
            <a:gd name="adj" fmla="val 10000"/>
          </a:avLst>
        </a:prstGeom>
        <a:blipFill rotWithShape="1">
          <a:blip xmlns:r="http://schemas.openxmlformats.org/officeDocument/2006/relationships" r:embed="rId1"/>
          <a:stretch>
            <a:fillRect/>
          </a:stretch>
        </a:blipFill>
        <a:ln w="1905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32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516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361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39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611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790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561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66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931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346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442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879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20880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5985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162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4B2E5A64-5E9D-41FA-8910-B27600565A59}" type="datetimeFigureOut">
              <a:rPr lang="en-US" smtClean="0"/>
              <a:t>17/8/2021</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D3636B7-F3A1-482E-B771-692256442CF7}"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375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2E5A64-5E9D-41FA-8910-B27600565A59}" type="datetimeFigureOut">
              <a:rPr lang="en-US" smtClean="0"/>
              <a:t>17/8/2021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3627706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2E5A64-5E9D-41FA-8910-B27600565A59}" type="datetimeFigureOut">
              <a:rPr lang="en-US" smtClean="0"/>
              <a:t>17/8/2021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636B7-F3A1-482E-B771-692256442CF7}"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6748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B2E5A64-5E9D-41FA-8910-B27600565A59}" type="datetimeFigureOut">
              <a:rPr lang="en-US" smtClean="0"/>
              <a:t>17/8/2021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34664788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B2E5A64-5E9D-41FA-8910-B27600565A59}" type="datetimeFigureOut">
              <a:rPr lang="en-US" smtClean="0"/>
              <a:t>17/8/2021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28798342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B2E5A64-5E9D-41FA-8910-B27600565A59}" type="datetimeFigureOut">
              <a:rPr lang="en-US" smtClean="0"/>
              <a:t>17/8/2021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1382198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2E5A64-5E9D-41FA-8910-B27600565A59}" type="datetimeFigureOut">
              <a:rPr lang="en-US" smtClean="0"/>
              <a:t>17/8/2021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2257938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72846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B2E5A64-5E9D-41FA-8910-B27600565A59}" type="datetimeFigureOut">
              <a:rPr lang="en-US" smtClean="0"/>
              <a:t>17/8/2021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1200902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4B2E5A64-5E9D-41FA-8910-B27600565A59}" type="datetimeFigureOut">
              <a:rPr lang="en-US" smtClean="0"/>
              <a:t>17/8/2021</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2247699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2E5A64-5E9D-41FA-8910-B27600565A59}" type="datetimeFigureOut">
              <a:rPr lang="en-US" smtClean="0"/>
              <a:t>17/8/2021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354947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B2E5A64-5E9D-41FA-8910-B27600565A59}" type="datetimeFigureOut">
              <a:rPr lang="en-US" smtClean="0"/>
              <a:t>17/8/2021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3636B7-F3A1-482E-B771-692256442CF7}" type="slidenum">
              <a:rPr lang="en-US" smtClean="0"/>
              <a:t>‹#›</a:t>
            </a:fld>
            <a:endParaRPr lang="en-US"/>
          </a:p>
        </p:txBody>
      </p:sp>
    </p:spTree>
    <p:extLst>
      <p:ext uri="{BB962C8B-B14F-4D97-AF65-F5344CB8AC3E}">
        <p14:creationId xmlns:p14="http://schemas.microsoft.com/office/powerpoint/2010/main" val="2065161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C3D3DD0-5B5F-4CB6-8499-4CAB37AB06EF}"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FA6E34-2E36-4C48-9563-F77C132AF84D}"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57175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CC6B7EA-259E-48F2-A2C3-F90A9567A0D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0A6804-516B-48ED-9F93-934B73FAF3A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131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72C7BA6-3398-4095-9CAF-0C9A5D0D7A5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8E6EF20-3F60-40D6-AFAD-CCA4B6FA8251}"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09277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B23740E-90F3-473A-972B-E1D10C9D079A}"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18568CB-0D2A-43FD-8A0A-4F1DFA2306B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258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48508E-A11D-4049-9857-644746503A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8D5D01D-8055-4E19-B89E-FE280F87408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95123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1F7D53-7758-4D2A-A7AD-8A200BFC232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65D31A2-E041-4C26-B808-05EE2D16F4A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1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170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5108ED5-52BB-4E97-BE90-F9259576006C}"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FCF000-51A9-441B-A267-46CA2C9DED2F}"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05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832684-29D5-44EB-A50A-B8D5602D8959}"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D232F-C5D5-41EB-BEB0-E43404BF3AE2}"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9802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00093F5-B978-46B0-BE91-93465ABBE67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CB65A02-8733-4599-962C-7EBC0E5AC3BE}"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948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A0679D8-4417-4801-9479-7B45FE718B67}"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F509844-0697-4626-AA3A-F7EBB6DC5B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414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E15160-DCD7-4AF2-8712-A911CE4370F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A2CB9E9-FAAA-43E3-8860-55875527F73A}"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0968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able Placeholder 2"/>
          <p:cNvSpPr>
            <a:spLocks noGrp="1"/>
          </p:cNvSpPr>
          <p:nvPr>
            <p:ph type="tbl" idx="1"/>
          </p:nvPr>
        </p:nvSpPr>
        <p:spPr>
          <a:xfrm>
            <a:off x="838200" y="1825625"/>
            <a:ext cx="10515600" cy="4351338"/>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E17D62-C404-4BA2-863B-92645E411DB2}"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A202A5-6257-4BD6-AAD6-25FA617D9C1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95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14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178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9203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78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17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2374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318849"/>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BAC54D-9949-44C8-95C1-F0F4AF37D8C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31AEBDF-79D5-4CA6-8037-4D34F43F8B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45220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E51BED5-32F9-4129-B4D5-DB762A65F7E1}" type="datetimeFigureOut">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17/8/2021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ECB5D8F-6F49-486C-8EC6-3ACCC6EED6D5}"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897786"/>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4.xml"/><Relationship Id="rId5" Type="http://schemas.openxmlformats.org/officeDocument/2006/relationships/image" Target="../media/image19.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5.jpeg"/><Relationship Id="rId1" Type="http://schemas.openxmlformats.org/officeDocument/2006/relationships/slideLayout" Target="../slideLayouts/slideLayout24.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 Type="http://schemas.openxmlformats.org/officeDocument/2006/relationships/diagramLayout" Target="../diagrams/layout1.xml"/><Relationship Id="rId21" Type="http://schemas.microsoft.com/office/2007/relationships/diagramDrawing" Target="../diagrams/drawing4.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1" Type="http://schemas.openxmlformats.org/officeDocument/2006/relationships/slideLayout" Target="../slideLayouts/slideLayout24.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10" Type="http://schemas.openxmlformats.org/officeDocument/2006/relationships/diagramColors" Target="../diagrams/colors2.xml"/><Relationship Id="rId19" Type="http://schemas.openxmlformats.org/officeDocument/2006/relationships/diagramQuickStyle" Target="../diagrams/quickStyle4.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jpeg"/><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4.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4.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35.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58.png"/></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png"/><Relationship Id="rId1" Type="http://schemas.openxmlformats.org/officeDocument/2006/relationships/slideLayout" Target="../slideLayouts/slideLayout35.xml"/><Relationship Id="rId4" Type="http://schemas.openxmlformats.org/officeDocument/2006/relationships/image" Target="../media/image61.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3.png"/><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371975"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91866" y="678417"/>
            <a:ext cx="8051" cy="4441"/>
          </a:xfrm>
          <a:custGeom>
            <a:avLst/>
            <a:gdLst>
              <a:gd name="connsiteX0" fmla="*/ 7701 w 8051"/>
              <a:gd name="connsiteY0" fmla="*/ 245 h 4441"/>
              <a:gd name="connsiteX1" fmla="*/ 389 w 8051"/>
              <a:gd name="connsiteY1" fmla="*/ 4268 h 4441"/>
              <a:gd name="connsiteX2" fmla="*/ 0 w 8051"/>
              <a:gd name="connsiteY2" fmla="*/ 4441 h 4441"/>
              <a:gd name="connsiteX3" fmla="*/ 3251 w 8051"/>
              <a:gd name="connsiteY3" fmla="*/ 2585 h 4441"/>
              <a:gd name="connsiteX4" fmla="*/ 7701 w 8051"/>
              <a:gd name="connsiteY4" fmla="*/ 245 h 4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1" h="4441">
                <a:moveTo>
                  <a:pt x="7701" y="245"/>
                </a:moveTo>
                <a:cubicBezTo>
                  <a:pt x="6715" y="858"/>
                  <a:pt x="3769" y="2530"/>
                  <a:pt x="389" y="4268"/>
                </a:cubicBezTo>
                <a:lnTo>
                  <a:pt x="0" y="4441"/>
                </a:lnTo>
                <a:lnTo>
                  <a:pt x="3251" y="2585"/>
                </a:lnTo>
                <a:cubicBezTo>
                  <a:pt x="7713" y="81"/>
                  <a:pt x="8687" y="-367"/>
                  <a:pt x="7701" y="245"/>
                </a:cubicBez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14387" y="1607344"/>
            <a:ext cx="2743200" cy="2414588"/>
          </a:xfrm>
          <a:prstGeom prst="ellipse">
            <a:avLst/>
          </a:prstGeom>
          <a:blipFill>
            <a:blip r:embed="rId4"/>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latin typeface="Times New Roman" panose="02020603050405020304" pitchFamily="18" charset="0"/>
                <a:cs typeface="Times New Roman" panose="02020603050405020304" pitchFamily="18" charset="0"/>
              </a:rPr>
              <a:t>NGỮ VĂN 6</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57224" y="4379119"/>
            <a:ext cx="3057526" cy="842963"/>
          </a:xfrm>
          <a:prstGeom prst="roundRect">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CÁNH DIỀU</a:t>
            </a:r>
            <a:endParaRPr lang="en-US" sz="3600" b="1" dirty="0">
              <a:latin typeface="Times New Roman" panose="02020603050405020304" pitchFamily="18" charset="0"/>
              <a:cs typeface="Times New Roman" panose="02020603050405020304" pitchFamily="18" charset="0"/>
            </a:endParaRPr>
          </a:p>
        </p:txBody>
      </p:sp>
      <p:sp>
        <p:nvSpPr>
          <p:cNvPr id="31" name="Flowchart: Decision 30"/>
          <p:cNvSpPr/>
          <p:nvPr/>
        </p:nvSpPr>
        <p:spPr>
          <a:xfrm>
            <a:off x="1057275" y="6245352"/>
            <a:ext cx="1871663" cy="612648"/>
          </a:xfrm>
          <a:prstGeom prst="flowChartDecision">
            <a:avLst/>
          </a:prstGeom>
          <a:blipFill>
            <a:blip r:embed="rId6"/>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560160" y="2674876"/>
            <a:ext cx="7850778" cy="1580605"/>
          </a:xfrm>
          <a:prstGeom prst="rect">
            <a:avLst/>
          </a:prstGeom>
          <a:noFill/>
        </p:spPr>
        <p:txBody>
          <a:bodyPr wrap="none" lIns="91440" tIns="45720" rIns="91440" bIns="45720">
            <a:prstTxWarp prst="textArchUp">
              <a:avLst/>
            </a:prstTxWarp>
            <a:spAutoFit/>
            <a:scene3d>
              <a:camera prst="obliqueTopRight"/>
              <a:lightRig rig="threePt" dir="t"/>
            </a:scene3d>
          </a:bodyPr>
          <a:lstStyle/>
          <a:p>
            <a:pPr algn="ctr"/>
            <a:r>
              <a:rPr lang="en-US" sz="5400" b="1" dirty="0" smtClean="0">
                <a:ln w="12700">
                  <a:solidFill>
                    <a:srgbClr val="565349">
                      <a:lumMod val="75000"/>
                    </a:srgbClr>
                  </a:solidFill>
                  <a:prstDash val="solid"/>
                </a:ln>
                <a:solidFill>
                  <a:srgbClr val="FFFFFF"/>
                </a:solidFill>
                <a:effectLst>
                  <a:outerShdw dist="38100" dir="2640000" algn="bl" rotWithShape="0">
                    <a:srgbClr val="565349">
                      <a:lumMod val="75000"/>
                    </a:srgbClr>
                  </a:outerShdw>
                </a:effectLst>
                <a:latin typeface="Times New Roman" panose="02020603050405020304" pitchFamily="18" charset="0"/>
                <a:cs typeface="Times New Roman" panose="02020603050405020304" pitchFamily="18" charset="0"/>
              </a:rPr>
              <a:t>VĂN BẢN NGHỊ LUẬN </a:t>
            </a:r>
            <a:endParaRPr lang="en-US" sz="5400" b="1" dirty="0">
              <a:ln w="12700">
                <a:solidFill>
                  <a:srgbClr val="565349">
                    <a:lumMod val="75000"/>
                  </a:srgbClr>
                </a:solidFill>
                <a:prstDash val="solid"/>
              </a:ln>
              <a:solidFill>
                <a:srgbClr val="FFFFFF"/>
              </a:solidFill>
              <a:effectLst>
                <a:outerShdw dist="38100" dir="2640000" algn="bl" rotWithShape="0">
                  <a:srgbClr val="565349">
                    <a:lumMod val="75000"/>
                  </a:srgbClr>
                </a:outerShdw>
              </a:effectLst>
              <a:latin typeface="Times New Roman" panose="02020603050405020304" pitchFamily="18" charset="0"/>
              <a:cs typeface="Times New Roman" panose="02020603050405020304" pitchFamily="18" charset="0"/>
            </a:endParaRPr>
          </a:p>
        </p:txBody>
      </p:sp>
      <p:sp>
        <p:nvSpPr>
          <p:cNvPr id="46" name="Rectangle 45"/>
          <p:cNvSpPr/>
          <p:nvPr/>
        </p:nvSpPr>
        <p:spPr>
          <a:xfrm>
            <a:off x="5214937" y="3589538"/>
            <a:ext cx="6132127" cy="707886"/>
          </a:xfrm>
          <a:prstGeom prst="rect">
            <a:avLst/>
          </a:prstGeom>
          <a:noFill/>
        </p:spPr>
        <p:txBody>
          <a:bodyPr wrap="none" lIns="91440" tIns="45720" rIns="91440" bIns="45720">
            <a:spAutoFit/>
          </a:bodyPr>
          <a:lstStyle/>
          <a:p>
            <a:pPr algn="ctr"/>
            <a:r>
              <a:rPr lang="en-US" sz="4000" b="1" dirty="0" smtClean="0">
                <a:ln w="6600">
                  <a:solidFill>
                    <a:srgbClr val="DF5327"/>
                  </a:solidFill>
                  <a:prstDash val="solid"/>
                </a:ln>
                <a:solidFill>
                  <a:srgbClr val="FFFFFF"/>
                </a:solidFill>
                <a:effectLst>
                  <a:outerShdw dist="38100" dir="2700000" algn="tl" rotWithShape="0">
                    <a:srgbClr val="DF5327"/>
                  </a:outerShdw>
                </a:effectLst>
                <a:latin typeface="Times New Roman" panose="02020603050405020304" pitchFamily="18" charset="0"/>
                <a:cs typeface="Times New Roman" panose="02020603050405020304" pitchFamily="18" charset="0"/>
              </a:rPr>
              <a:t>( NGHỊ LUẬN VĂN HỌC)</a:t>
            </a:r>
            <a:endParaRPr lang="en-US" sz="4000" b="1" dirty="0">
              <a:ln w="6600">
                <a:solidFill>
                  <a:srgbClr val="DF5327"/>
                </a:solidFill>
                <a:prstDash val="solid"/>
              </a:ln>
              <a:solidFill>
                <a:srgbClr val="FFFFFF"/>
              </a:solidFill>
              <a:effectLst>
                <a:outerShdw dist="38100" dir="2700000" algn="tl" rotWithShape="0">
                  <a:srgbClr val="DF5327"/>
                </a:outerShdw>
              </a:effectLst>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7"/>
          <a:srcRect l="-573" t="31400" r="100000" b="37363"/>
          <a:stretch>
            <a:fillRect/>
          </a:stretch>
        </p:blipFill>
        <p:spPr>
          <a:xfrm>
            <a:off x="1143001" y="2923801"/>
            <a:ext cx="52387" cy="1904184"/>
          </a:xfrm>
          <a:custGeom>
            <a:avLst/>
            <a:gdLst>
              <a:gd name="connsiteX0" fmla="*/ 0 w 52387"/>
              <a:gd name="connsiteY0" fmla="*/ 0 h 1904184"/>
              <a:gd name="connsiteX1" fmla="*/ 52387 w 52387"/>
              <a:gd name="connsiteY1" fmla="*/ 0 h 1904184"/>
              <a:gd name="connsiteX2" fmla="*/ 52387 w 52387"/>
              <a:gd name="connsiteY2" fmla="*/ 1904184 h 1904184"/>
              <a:gd name="connsiteX3" fmla="*/ 0 w 52387"/>
              <a:gd name="connsiteY3" fmla="*/ 1904184 h 1904184"/>
              <a:gd name="connsiteX4" fmla="*/ 0 w 52387"/>
              <a:gd name="connsiteY4" fmla="*/ 0 h 190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87" h="1904184">
                <a:moveTo>
                  <a:pt x="0" y="0"/>
                </a:moveTo>
                <a:lnTo>
                  <a:pt x="52387" y="0"/>
                </a:lnTo>
                <a:lnTo>
                  <a:pt x="52387" y="1904184"/>
                </a:lnTo>
                <a:lnTo>
                  <a:pt x="0" y="1904184"/>
                </a:lnTo>
                <a:lnTo>
                  <a:pt x="0" y="0"/>
                </a:lnTo>
                <a:close/>
              </a:path>
            </a:pathLst>
          </a:custGeom>
        </p:spPr>
      </p:pic>
      <p:sp>
        <p:nvSpPr>
          <p:cNvPr id="52" name="Right Triangle 51"/>
          <p:cNvSpPr/>
          <p:nvPr/>
        </p:nvSpPr>
        <p:spPr>
          <a:xfrm rot="5400000">
            <a:off x="4371974" y="-72"/>
            <a:ext cx="914400" cy="914400"/>
          </a:xfrm>
          <a:prstGeom prst="rtTriangl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Triangle 52"/>
          <p:cNvSpPr/>
          <p:nvPr/>
        </p:nvSpPr>
        <p:spPr>
          <a:xfrm rot="16200000">
            <a:off x="11263312" y="5212086"/>
            <a:ext cx="914400" cy="914400"/>
          </a:xfrm>
          <a:prstGeom prst="rtTriangle">
            <a:avLst/>
          </a:pr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11710807" y="0"/>
            <a:ext cx="456842" cy="914328"/>
          </a:xfrm>
          <a:custGeom>
            <a:avLst/>
            <a:gdLst>
              <a:gd name="connsiteX0" fmla="*/ 456842 w 456842"/>
              <a:gd name="connsiteY0" fmla="*/ 0 h 914328"/>
              <a:gd name="connsiteX1" fmla="*/ 456842 w 456842"/>
              <a:gd name="connsiteY1" fmla="*/ 914328 h 914328"/>
              <a:gd name="connsiteX2" fmla="*/ 365058 w 456842"/>
              <a:gd name="connsiteY2" fmla="*/ 905075 h 914328"/>
              <a:gd name="connsiteX3" fmla="*/ 0 w 456842"/>
              <a:gd name="connsiteY3" fmla="*/ 457164 h 914328"/>
              <a:gd name="connsiteX4" fmla="*/ 365058 w 456842"/>
              <a:gd name="connsiteY4" fmla="*/ 9253 h 914328"/>
              <a:gd name="connsiteX5" fmla="*/ 456842 w 456842"/>
              <a:gd name="connsiteY5" fmla="*/ 0 h 91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6842" h="914328">
                <a:moveTo>
                  <a:pt x="456842" y="0"/>
                </a:moveTo>
                <a:lnTo>
                  <a:pt x="456842" y="914328"/>
                </a:lnTo>
                <a:lnTo>
                  <a:pt x="365058" y="905075"/>
                </a:lnTo>
                <a:cubicBezTo>
                  <a:pt x="156720" y="862443"/>
                  <a:pt x="0" y="678106"/>
                  <a:pt x="0" y="457164"/>
                </a:cubicBezTo>
                <a:cubicBezTo>
                  <a:pt x="0" y="236222"/>
                  <a:pt x="156720" y="51885"/>
                  <a:pt x="365058" y="9253"/>
                </a:cubicBezTo>
                <a:lnTo>
                  <a:pt x="456842" y="0"/>
                </a:lnTo>
                <a:close/>
              </a:path>
            </a:pathLst>
          </a:cu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4372331" y="5622138"/>
            <a:ext cx="457558" cy="914400"/>
          </a:xfrm>
          <a:custGeom>
            <a:avLst/>
            <a:gdLst>
              <a:gd name="connsiteX0" fmla="*/ 358 w 457558"/>
              <a:gd name="connsiteY0" fmla="*/ 0 h 914400"/>
              <a:gd name="connsiteX1" fmla="*/ 457558 w 457558"/>
              <a:gd name="connsiteY1" fmla="*/ 457200 h 914400"/>
              <a:gd name="connsiteX2" fmla="*/ 358 w 457558"/>
              <a:gd name="connsiteY2" fmla="*/ 914400 h 914400"/>
              <a:gd name="connsiteX3" fmla="*/ 0 w 457558"/>
              <a:gd name="connsiteY3" fmla="*/ 914364 h 914400"/>
              <a:gd name="connsiteX4" fmla="*/ 0 w 457558"/>
              <a:gd name="connsiteY4" fmla="*/ 36 h 914400"/>
              <a:gd name="connsiteX5" fmla="*/ 358 w 457558"/>
              <a:gd name="connsiteY5"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558" h="914400">
                <a:moveTo>
                  <a:pt x="358" y="0"/>
                </a:moveTo>
                <a:cubicBezTo>
                  <a:pt x="252863" y="0"/>
                  <a:pt x="457558" y="204695"/>
                  <a:pt x="457558" y="457200"/>
                </a:cubicBezTo>
                <a:cubicBezTo>
                  <a:pt x="457558" y="709705"/>
                  <a:pt x="252863" y="914400"/>
                  <a:pt x="358" y="914400"/>
                </a:cubicBezTo>
                <a:lnTo>
                  <a:pt x="0" y="914364"/>
                </a:lnTo>
                <a:lnTo>
                  <a:pt x="0" y="36"/>
                </a:lnTo>
                <a:lnTo>
                  <a:pt x="358" y="0"/>
                </a:lnTo>
                <a:close/>
              </a:path>
            </a:pathLst>
          </a:cu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0" y="1"/>
            <a:ext cx="4371974" cy="584074"/>
          </a:xfrm>
          <a:custGeom>
            <a:avLst/>
            <a:gdLst>
              <a:gd name="connsiteX0" fmla="*/ 4893469 w 5572125"/>
              <a:gd name="connsiteY0" fmla="*/ 371475 h 1657350"/>
              <a:gd name="connsiteX1" fmla="*/ 4785541 w 5572125"/>
              <a:gd name="connsiteY1" fmla="*/ 720746 h 1657350"/>
              <a:gd name="connsiteX2" fmla="*/ 4436270 w 5572125"/>
              <a:gd name="connsiteY2" fmla="*/ 720744 h 1657350"/>
              <a:gd name="connsiteX3" fmla="*/ 4718837 w 5572125"/>
              <a:gd name="connsiteY3" fmla="*/ 936603 h 1657350"/>
              <a:gd name="connsiteX4" fmla="*/ 4610904 w 5572125"/>
              <a:gd name="connsiteY4" fmla="*/ 1285873 h 1657350"/>
              <a:gd name="connsiteX5" fmla="*/ 4893469 w 5572125"/>
              <a:gd name="connsiteY5" fmla="*/ 1070010 h 1657350"/>
              <a:gd name="connsiteX6" fmla="*/ 5176034 w 5572125"/>
              <a:gd name="connsiteY6" fmla="*/ 1285873 h 1657350"/>
              <a:gd name="connsiteX7" fmla="*/ 5068101 w 5572125"/>
              <a:gd name="connsiteY7" fmla="*/ 936603 h 1657350"/>
              <a:gd name="connsiteX8" fmla="*/ 5350668 w 5572125"/>
              <a:gd name="connsiteY8" fmla="*/ 720744 h 1657350"/>
              <a:gd name="connsiteX9" fmla="*/ 5001397 w 5572125"/>
              <a:gd name="connsiteY9" fmla="*/ 720746 h 1657350"/>
              <a:gd name="connsiteX10" fmla="*/ 3479007 w 5572125"/>
              <a:gd name="connsiteY10" fmla="*/ 337978 h 1657350"/>
              <a:gd name="connsiteX11" fmla="*/ 3371079 w 5572125"/>
              <a:gd name="connsiteY11" fmla="*/ 687249 h 1657350"/>
              <a:gd name="connsiteX12" fmla="*/ 3021808 w 5572125"/>
              <a:gd name="connsiteY12" fmla="*/ 687247 h 1657350"/>
              <a:gd name="connsiteX13" fmla="*/ 3304375 w 5572125"/>
              <a:gd name="connsiteY13" fmla="*/ 903106 h 1657350"/>
              <a:gd name="connsiteX14" fmla="*/ 3196442 w 5572125"/>
              <a:gd name="connsiteY14" fmla="*/ 1252376 h 1657350"/>
              <a:gd name="connsiteX15" fmla="*/ 3479007 w 5572125"/>
              <a:gd name="connsiteY15" fmla="*/ 1036513 h 1657350"/>
              <a:gd name="connsiteX16" fmla="*/ 3761572 w 5572125"/>
              <a:gd name="connsiteY16" fmla="*/ 1252376 h 1657350"/>
              <a:gd name="connsiteX17" fmla="*/ 3653639 w 5572125"/>
              <a:gd name="connsiteY17" fmla="*/ 903106 h 1657350"/>
              <a:gd name="connsiteX18" fmla="*/ 3936206 w 5572125"/>
              <a:gd name="connsiteY18" fmla="*/ 687247 h 1657350"/>
              <a:gd name="connsiteX19" fmla="*/ 3586935 w 5572125"/>
              <a:gd name="connsiteY19" fmla="*/ 687249 h 1657350"/>
              <a:gd name="connsiteX20" fmla="*/ 650084 w 5572125"/>
              <a:gd name="connsiteY20" fmla="*/ 304481 h 1657350"/>
              <a:gd name="connsiteX21" fmla="*/ 542155 w 5572125"/>
              <a:gd name="connsiteY21" fmla="*/ 653752 h 1657350"/>
              <a:gd name="connsiteX22" fmla="*/ 192884 w 5572125"/>
              <a:gd name="connsiteY22" fmla="*/ 653750 h 1657350"/>
              <a:gd name="connsiteX23" fmla="*/ 475451 w 5572125"/>
              <a:gd name="connsiteY23" fmla="*/ 869609 h 1657350"/>
              <a:gd name="connsiteX24" fmla="*/ 367518 w 5572125"/>
              <a:gd name="connsiteY24" fmla="*/ 1218879 h 1657350"/>
              <a:gd name="connsiteX25" fmla="*/ 650084 w 5572125"/>
              <a:gd name="connsiteY25" fmla="*/ 1003016 h 1657350"/>
              <a:gd name="connsiteX26" fmla="*/ 932648 w 5572125"/>
              <a:gd name="connsiteY26" fmla="*/ 1218879 h 1657350"/>
              <a:gd name="connsiteX27" fmla="*/ 824715 w 5572125"/>
              <a:gd name="connsiteY27" fmla="*/ 869609 h 1657350"/>
              <a:gd name="connsiteX28" fmla="*/ 1107282 w 5572125"/>
              <a:gd name="connsiteY28" fmla="*/ 653750 h 1657350"/>
              <a:gd name="connsiteX29" fmla="*/ 758011 w 5572125"/>
              <a:gd name="connsiteY29" fmla="*/ 653752 h 1657350"/>
              <a:gd name="connsiteX30" fmla="*/ 2064545 w 5572125"/>
              <a:gd name="connsiteY30" fmla="*/ 270984 h 1657350"/>
              <a:gd name="connsiteX31" fmla="*/ 1956617 w 5572125"/>
              <a:gd name="connsiteY31" fmla="*/ 620255 h 1657350"/>
              <a:gd name="connsiteX32" fmla="*/ 1607346 w 5572125"/>
              <a:gd name="connsiteY32" fmla="*/ 620253 h 1657350"/>
              <a:gd name="connsiteX33" fmla="*/ 1889913 w 5572125"/>
              <a:gd name="connsiteY33" fmla="*/ 836112 h 1657350"/>
              <a:gd name="connsiteX34" fmla="*/ 1781980 w 5572125"/>
              <a:gd name="connsiteY34" fmla="*/ 1185382 h 1657350"/>
              <a:gd name="connsiteX35" fmla="*/ 2064545 w 5572125"/>
              <a:gd name="connsiteY35" fmla="*/ 969519 h 1657350"/>
              <a:gd name="connsiteX36" fmla="*/ 2347110 w 5572125"/>
              <a:gd name="connsiteY36" fmla="*/ 1185382 h 1657350"/>
              <a:gd name="connsiteX37" fmla="*/ 2239177 w 5572125"/>
              <a:gd name="connsiteY37" fmla="*/ 836112 h 1657350"/>
              <a:gd name="connsiteX38" fmla="*/ 2521744 w 5572125"/>
              <a:gd name="connsiteY38" fmla="*/ 620253 h 1657350"/>
              <a:gd name="connsiteX39" fmla="*/ 2172473 w 5572125"/>
              <a:gd name="connsiteY39" fmla="*/ 620255 h 1657350"/>
              <a:gd name="connsiteX40" fmla="*/ 0 w 5572125"/>
              <a:gd name="connsiteY40" fmla="*/ 0 h 1657350"/>
              <a:gd name="connsiteX41" fmla="*/ 5572125 w 5572125"/>
              <a:gd name="connsiteY41" fmla="*/ 0 h 1657350"/>
              <a:gd name="connsiteX42" fmla="*/ 5572125 w 5572125"/>
              <a:gd name="connsiteY42" fmla="*/ 1657350 h 1657350"/>
              <a:gd name="connsiteX43" fmla="*/ 0 w 5572125"/>
              <a:gd name="connsiteY43" fmla="*/ 1657350 h 165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72125" h="1657350">
                <a:moveTo>
                  <a:pt x="4893469" y="371475"/>
                </a:moveTo>
                <a:lnTo>
                  <a:pt x="4785541" y="720746"/>
                </a:lnTo>
                <a:lnTo>
                  <a:pt x="4436270" y="720744"/>
                </a:lnTo>
                <a:lnTo>
                  <a:pt x="4718837" y="936603"/>
                </a:lnTo>
                <a:lnTo>
                  <a:pt x="4610904" y="1285873"/>
                </a:lnTo>
                <a:lnTo>
                  <a:pt x="4893469" y="1070010"/>
                </a:lnTo>
                <a:lnTo>
                  <a:pt x="5176034" y="1285873"/>
                </a:lnTo>
                <a:lnTo>
                  <a:pt x="5068101" y="936603"/>
                </a:lnTo>
                <a:lnTo>
                  <a:pt x="5350668" y="720744"/>
                </a:lnTo>
                <a:lnTo>
                  <a:pt x="5001397" y="720746"/>
                </a:lnTo>
                <a:close/>
                <a:moveTo>
                  <a:pt x="3479007" y="337978"/>
                </a:moveTo>
                <a:lnTo>
                  <a:pt x="3371079" y="687249"/>
                </a:lnTo>
                <a:lnTo>
                  <a:pt x="3021808" y="687247"/>
                </a:lnTo>
                <a:lnTo>
                  <a:pt x="3304375" y="903106"/>
                </a:lnTo>
                <a:lnTo>
                  <a:pt x="3196442" y="1252376"/>
                </a:lnTo>
                <a:lnTo>
                  <a:pt x="3479007" y="1036513"/>
                </a:lnTo>
                <a:lnTo>
                  <a:pt x="3761572" y="1252376"/>
                </a:lnTo>
                <a:lnTo>
                  <a:pt x="3653639" y="903106"/>
                </a:lnTo>
                <a:lnTo>
                  <a:pt x="3936206" y="687247"/>
                </a:lnTo>
                <a:lnTo>
                  <a:pt x="3586935" y="687249"/>
                </a:lnTo>
                <a:close/>
                <a:moveTo>
                  <a:pt x="650084" y="304481"/>
                </a:moveTo>
                <a:lnTo>
                  <a:pt x="542155" y="653752"/>
                </a:lnTo>
                <a:lnTo>
                  <a:pt x="192884" y="653750"/>
                </a:lnTo>
                <a:lnTo>
                  <a:pt x="475451" y="869609"/>
                </a:lnTo>
                <a:lnTo>
                  <a:pt x="367518" y="1218879"/>
                </a:lnTo>
                <a:lnTo>
                  <a:pt x="650084" y="1003016"/>
                </a:lnTo>
                <a:lnTo>
                  <a:pt x="932648" y="1218879"/>
                </a:lnTo>
                <a:lnTo>
                  <a:pt x="824715" y="869609"/>
                </a:lnTo>
                <a:lnTo>
                  <a:pt x="1107282" y="653750"/>
                </a:lnTo>
                <a:lnTo>
                  <a:pt x="758011" y="653752"/>
                </a:lnTo>
                <a:close/>
                <a:moveTo>
                  <a:pt x="2064545" y="270984"/>
                </a:moveTo>
                <a:lnTo>
                  <a:pt x="1956617" y="620255"/>
                </a:lnTo>
                <a:lnTo>
                  <a:pt x="1607346" y="620253"/>
                </a:lnTo>
                <a:lnTo>
                  <a:pt x="1889913" y="836112"/>
                </a:lnTo>
                <a:lnTo>
                  <a:pt x="1781980" y="1185382"/>
                </a:lnTo>
                <a:lnTo>
                  <a:pt x="2064545" y="969519"/>
                </a:lnTo>
                <a:lnTo>
                  <a:pt x="2347110" y="1185382"/>
                </a:lnTo>
                <a:lnTo>
                  <a:pt x="2239177" y="836112"/>
                </a:lnTo>
                <a:lnTo>
                  <a:pt x="2521744" y="620253"/>
                </a:lnTo>
                <a:lnTo>
                  <a:pt x="2172473" y="620255"/>
                </a:lnTo>
                <a:close/>
                <a:moveTo>
                  <a:pt x="0" y="0"/>
                </a:moveTo>
                <a:lnTo>
                  <a:pt x="5572125" y="0"/>
                </a:lnTo>
                <a:lnTo>
                  <a:pt x="5572125" y="1657350"/>
                </a:lnTo>
                <a:lnTo>
                  <a:pt x="0" y="1657350"/>
                </a:lnTo>
                <a:close/>
              </a:path>
            </a:pathLst>
          </a:cu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7"/>
          <a:srcRect t="62637"/>
          <a:stretch>
            <a:fillRect/>
          </a:stretch>
        </p:blipFill>
        <p:spPr>
          <a:xfrm>
            <a:off x="4371974" y="6143625"/>
            <a:ext cx="7820026" cy="714375"/>
          </a:xfrm>
          <a:custGeom>
            <a:avLst/>
            <a:gdLst>
              <a:gd name="connsiteX0" fmla="*/ 0 w 9144000"/>
              <a:gd name="connsiteY0" fmla="*/ 0 h 2277665"/>
              <a:gd name="connsiteX1" fmla="*/ 9144000 w 9144000"/>
              <a:gd name="connsiteY1" fmla="*/ 0 h 2277665"/>
              <a:gd name="connsiteX2" fmla="*/ 9144000 w 9144000"/>
              <a:gd name="connsiteY2" fmla="*/ 2277665 h 2277665"/>
              <a:gd name="connsiteX3" fmla="*/ 0 w 9144000"/>
              <a:gd name="connsiteY3" fmla="*/ 2277665 h 2277665"/>
              <a:gd name="connsiteX4" fmla="*/ 0 w 9144000"/>
              <a:gd name="connsiteY4" fmla="*/ 0 h 2277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2277665">
                <a:moveTo>
                  <a:pt x="0" y="0"/>
                </a:moveTo>
                <a:lnTo>
                  <a:pt x="9144000" y="0"/>
                </a:lnTo>
                <a:lnTo>
                  <a:pt x="9144000" y="2277665"/>
                </a:lnTo>
                <a:lnTo>
                  <a:pt x="0" y="2277665"/>
                </a:lnTo>
                <a:lnTo>
                  <a:pt x="0" y="0"/>
                </a:lnTo>
                <a:close/>
              </a:path>
            </a:pathLst>
          </a:custGeom>
        </p:spPr>
      </p:pic>
      <p:sp>
        <p:nvSpPr>
          <p:cNvPr id="61" name="Rectangle 60"/>
          <p:cNvSpPr/>
          <p:nvPr/>
        </p:nvSpPr>
        <p:spPr>
          <a:xfrm>
            <a:off x="7321117" y="1026074"/>
            <a:ext cx="2328863" cy="742878"/>
          </a:xfrm>
          <a:prstGeom prst="rect">
            <a:avLst/>
          </a:prstGeom>
          <a:blipFill>
            <a:blip r:embed="rId10"/>
            <a:tile tx="0" ty="0" sx="100000" sy="100000" flip="none" algn="tl"/>
          </a:blipFill>
          <a:ln w="28575">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Times New Roman" panose="02020603050405020304" pitchFamily="18" charset="0"/>
                <a:cs typeface="Times New Roman" panose="02020603050405020304" pitchFamily="18" charset="0"/>
              </a:rPr>
              <a:t>BÀI 4</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5726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3986" y="207503"/>
            <a:ext cx="9061270"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Hồng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nhà</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cùng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khổ</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Nguyễn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Đăng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43986" y="1280754"/>
            <a:ext cx="6664260" cy="548099"/>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Nguyễn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Đăng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Mạnh</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43986" y="1818729"/>
            <a:ext cx="11386459" cy="1083374"/>
          </a:xfrm>
          <a:prstGeom prst="rect">
            <a:avLst/>
          </a:prstGeom>
        </p:spPr>
        <p:txBody>
          <a:bodyPr wrap="square">
            <a:spAutoFit/>
          </a:bodyPr>
          <a:lstStyle/>
          <a:p>
            <a:pPr marR="30480">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chung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về</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rPr>
              <a:t> </a:t>
            </a:r>
            <a:r>
              <a:rPr lang="vi-VN" sz="2800" b="1" i="1" dirty="0">
                <a:solidFill>
                  <a:srgbClr val="0D0D0D"/>
                </a:solidFill>
                <a:latin typeface="Times New Roman" panose="02020603050405020304" pitchFamily="18" charset="0"/>
                <a:ea typeface="Times New Roman" panose="02020603050405020304" pitchFamily="18" charset="0"/>
              </a:rPr>
              <a:t>Nguyên Hồng - nhà </a:t>
            </a:r>
            <a:r>
              <a:rPr lang="vi-VN" sz="2800" b="1" i="1" dirty="0" smtClean="0">
                <a:solidFill>
                  <a:srgbClr val="0D0D0D"/>
                </a:solidFill>
                <a:latin typeface="Times New Roman" panose="02020603050405020304" pitchFamily="18" charset="0"/>
                <a:ea typeface="Times New Roman" panose="02020603050405020304" pitchFamily="18" charset="0"/>
              </a:rPr>
              <a:t>văn</a:t>
            </a:r>
            <a:r>
              <a:rPr lang="en-US" sz="2800" b="1" i="1" dirty="0" smtClean="0">
                <a:solidFill>
                  <a:srgbClr val="0D0D0D"/>
                </a:solidFill>
                <a:latin typeface="Times New Roman" panose="02020603050405020304" pitchFamily="18" charset="0"/>
                <a:ea typeface="Times New Roman" panose="02020603050405020304" pitchFamily="18" charset="0"/>
              </a:rPr>
              <a:t> </a:t>
            </a:r>
            <a:r>
              <a:rPr lang="vi-VN" sz="2800" b="1" i="1" dirty="0" smtClean="0">
                <a:solidFill>
                  <a:srgbClr val="0D0D0D"/>
                </a:solidFill>
                <a:latin typeface="Times New Roman" panose="02020603050405020304" pitchFamily="18" charset="0"/>
                <a:ea typeface="Times New Roman" panose="02020603050405020304" pitchFamily="18" charset="0"/>
              </a:rPr>
              <a:t>của </a:t>
            </a:r>
            <a:r>
              <a:rPr lang="vi-VN" sz="2800" b="1" i="1" dirty="0">
                <a:solidFill>
                  <a:srgbClr val="0D0D0D"/>
                </a:solidFill>
                <a:latin typeface="Times New Roman" panose="02020603050405020304" pitchFamily="18" charset="0"/>
                <a:ea typeface="Times New Roman" panose="02020603050405020304" pitchFamily="18" charset="0"/>
              </a:rPr>
              <a:t>những người cùng </a:t>
            </a:r>
            <a:r>
              <a:rPr lang="vi-VN" sz="2800" b="1" i="1" dirty="0" smtClean="0">
                <a:solidFill>
                  <a:srgbClr val="0D0D0D"/>
                </a:solidFill>
                <a:latin typeface="Times New Roman" panose="02020603050405020304" pitchFamily="18" charset="0"/>
                <a:ea typeface="Times New Roman" panose="02020603050405020304" pitchFamily="18" charset="0"/>
              </a:rPr>
              <a:t>khổ</a:t>
            </a:r>
            <a:endParaRPr lang="en-US" sz="2800" dirty="0">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1110675" y="2088153"/>
            <a:ext cx="11460084" cy="4328068"/>
            <a:chOff x="-1110675" y="2088153"/>
            <a:chExt cx="11460084" cy="4328068"/>
          </a:xfrm>
        </p:grpSpPr>
        <p:sp>
          <p:nvSpPr>
            <p:cNvPr id="8" name="Block Arc 7"/>
            <p:cNvSpPr/>
            <p:nvPr/>
          </p:nvSpPr>
          <p:spPr>
            <a:xfrm>
              <a:off x="-1110675" y="2088153"/>
              <a:ext cx="4328068" cy="4328068"/>
            </a:xfrm>
            <a:prstGeom prst="blockArc">
              <a:avLst>
                <a:gd name="adj1" fmla="val 18900000"/>
                <a:gd name="adj2" fmla="val 2700000"/>
                <a:gd name="adj3" fmla="val 499"/>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3191797" y="3475876"/>
              <a:ext cx="7157612" cy="1552619"/>
            </a:xfrm>
            <a:custGeom>
              <a:avLst/>
              <a:gdLst>
                <a:gd name="connsiteX0" fmla="*/ 0 w 7157612"/>
                <a:gd name="connsiteY0" fmla="*/ 0 h 1552619"/>
                <a:gd name="connsiteX1" fmla="*/ 7157612 w 7157612"/>
                <a:gd name="connsiteY1" fmla="*/ 0 h 1552619"/>
                <a:gd name="connsiteX2" fmla="*/ 7157612 w 7157612"/>
                <a:gd name="connsiteY2" fmla="*/ 1552619 h 1552619"/>
                <a:gd name="connsiteX3" fmla="*/ 0 w 7157612"/>
                <a:gd name="connsiteY3" fmla="*/ 1552619 h 1552619"/>
                <a:gd name="connsiteX4" fmla="*/ 0 w 7157612"/>
                <a:gd name="connsiteY4" fmla="*/ 0 h 1552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7612" h="1552619">
                  <a:moveTo>
                    <a:pt x="0" y="0"/>
                  </a:moveTo>
                  <a:lnTo>
                    <a:pt x="7157612" y="0"/>
                  </a:lnTo>
                  <a:lnTo>
                    <a:pt x="7157612" y="1552619"/>
                  </a:lnTo>
                  <a:lnTo>
                    <a:pt x="0" y="1552619"/>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74863" tIns="114300" rIns="114300" bIns="114300" numCol="1" spcCol="1270" anchor="ctr" anchorCtr="0">
              <a:noAutofit/>
            </a:bodyPr>
            <a:lstStyle/>
            <a:p>
              <a:pPr lvl="0" algn="l" defTabSz="2000250">
                <a:lnSpc>
                  <a:spcPct val="90000"/>
                </a:lnSpc>
                <a:spcBef>
                  <a:spcPct val="0"/>
                </a:spcBef>
                <a:spcAft>
                  <a:spcPct val="35000"/>
                </a:spcAft>
              </a:pPr>
              <a:r>
                <a:rPr lang="vi-VN" sz="4500" kern="1200" dirty="0" smtClean="0">
                  <a:latin typeface="Times New Roman" panose="02020603050405020304" pitchFamily="18" charset="0"/>
                  <a:cs typeface="Times New Roman" panose="02020603050405020304" pitchFamily="18" charset="0"/>
                </a:rPr>
                <a:t>Trích </a:t>
              </a:r>
              <a:r>
                <a:rPr lang="vi-VN" sz="4500" i="1" kern="1200" dirty="0" smtClean="0">
                  <a:latin typeface="Times New Roman" panose="02020603050405020304" pitchFamily="18" charset="0"/>
                  <a:cs typeface="Times New Roman" panose="02020603050405020304" pitchFamily="18" charset="0"/>
                </a:rPr>
                <a:t>Tuyển tập Nguyễn Đăng Mạnh</a:t>
              </a:r>
              <a:r>
                <a:rPr lang="vi-VN" sz="4500" kern="1200" dirty="0" smtClean="0">
                  <a:latin typeface="Times New Roman" panose="02020603050405020304" pitchFamily="18" charset="0"/>
                  <a:cs typeface="Times New Roman" panose="02020603050405020304" pitchFamily="18" charset="0"/>
                </a:rPr>
                <a:t>, tập 1, 2005.</a:t>
              </a:r>
              <a:endParaRPr lang="en-US" sz="45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2221410" y="3281799"/>
              <a:ext cx="1940774" cy="1940774"/>
            </a:xfrm>
            <a:prstGeom prst="ellipse">
              <a:avLst/>
            </a:prstGeom>
            <a:blipFill rotWithShape="0">
              <a:blip r:embed="rId2"/>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7" name="Rectangle 6"/>
          <p:cNvSpPr/>
          <p:nvPr/>
        </p:nvSpPr>
        <p:spPr>
          <a:xfrm>
            <a:off x="343986" y="2793833"/>
            <a:ext cx="1976823" cy="523220"/>
          </a:xfrm>
          <a:prstGeom prst="rect">
            <a:avLst/>
          </a:prstGeom>
        </p:spPr>
        <p:txBody>
          <a:bodyPr wrap="none">
            <a:spAutoFit/>
          </a:bodyPr>
          <a:lstStyle/>
          <a:p>
            <a:r>
              <a:rPr lang="en-US" sz="2800" b="1"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a.</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cs typeface="Times New Roman" panose="02020603050405020304" pitchFamily="18" charset="0"/>
              </a:rPr>
              <a:t>xứ</a:t>
            </a:r>
            <a:r>
              <a:rPr lang="en-US" sz="2800" dirty="0">
                <a:solidFill>
                  <a:srgbClr val="4A4A4A"/>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2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86" y="357389"/>
            <a:ext cx="6664260" cy="548099"/>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Nguyễn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Đăng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Mạnh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43986" y="887568"/>
            <a:ext cx="11386459" cy="1083374"/>
          </a:xfrm>
          <a:prstGeom prst="rect">
            <a:avLst/>
          </a:prstGeom>
        </p:spPr>
        <p:txBody>
          <a:bodyPr wrap="square">
            <a:spAutoFit/>
          </a:bodyP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Nguyên Hồng - nhà </a:t>
            </a:r>
            <a:r>
              <a:rPr kumimoji="0" lang="vi-VN"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của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những người cùng </a:t>
            </a:r>
            <a:r>
              <a:rPr kumimoji="0" lang="vi-VN"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khổ</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74615" y="1842849"/>
            <a:ext cx="197682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a:t>
            </a:r>
            <a:r>
              <a:rPr kumimoji="0" lang="en-US" sz="2800" b="0"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Xuất</a:t>
            </a:r>
            <a:r>
              <a:rPr kumimoji="0" lang="en-US" sz="2800" b="1" i="0" u="none" strike="noStrike" kern="1200" cap="none" spc="0" normalizeH="0" baseline="0" noProof="0" dirty="0">
                <a:ln>
                  <a:noFill/>
                </a:ln>
                <a:solidFill>
                  <a:srgbClr val="36363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36363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xứ</a:t>
            </a:r>
            <a:r>
              <a:rPr kumimoji="0" lang="en-US" sz="2800" b="0" i="0" u="none" strike="noStrike" kern="1200" cap="none" spc="0" normalizeH="0" baseline="0" noProof="0" dirty="0">
                <a:ln>
                  <a:noFill/>
                </a:ln>
                <a:solidFill>
                  <a:srgbClr val="4A4A4A"/>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474615" y="2320450"/>
            <a:ext cx="6290825" cy="587853"/>
          </a:xfrm>
          <a:prstGeom prst="rect">
            <a:avLst/>
          </a:prstGeom>
        </p:spPr>
        <p:txBody>
          <a:bodyPr wrap="none">
            <a:spAutoFit/>
          </a:bodyPr>
          <a:lstStyle/>
          <a:p>
            <a:pPr marR="30480" algn="just">
              <a:lnSpc>
                <a:spcPct val="115000"/>
              </a:lnSpc>
              <a:spcAft>
                <a:spcPts val="1200"/>
              </a:spcAft>
            </a:pPr>
            <a:r>
              <a:rPr lang="en-US" sz="2800" b="1" dirty="0">
                <a:solidFill>
                  <a:srgbClr val="4A4A4A"/>
                </a:solidFill>
                <a:latin typeface="Times New Roman" panose="02020603050405020304" pitchFamily="18" charset="0"/>
                <a:ea typeface="Times New Roman" panose="02020603050405020304" pitchFamily="18" charset="0"/>
              </a:rPr>
              <a:t>b.</a:t>
            </a:r>
            <a:r>
              <a:rPr lang="en-US" sz="2800" dirty="0">
                <a:solidFill>
                  <a:srgbClr val="4A4A4A"/>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Hướng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dẫn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tìm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hiểu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chú</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endParaRPr lang="en-US" sz="2800" dirty="0">
              <a:effectLst/>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1300164" y="3108155"/>
            <a:ext cx="9974277" cy="1412259"/>
            <a:chOff x="1300164" y="3303430"/>
            <a:chExt cx="9974277" cy="1412259"/>
          </a:xfrm>
        </p:grpSpPr>
        <p:sp>
          <p:nvSpPr>
            <p:cNvPr id="9" name="Freeform 8"/>
            <p:cNvSpPr/>
            <p:nvPr/>
          </p:nvSpPr>
          <p:spPr>
            <a:xfrm>
              <a:off x="2124649" y="3495077"/>
              <a:ext cx="9149792" cy="1063862"/>
            </a:xfrm>
            <a:custGeom>
              <a:avLst/>
              <a:gdLst>
                <a:gd name="connsiteX0" fmla="*/ 0 w 9149792"/>
                <a:gd name="connsiteY0" fmla="*/ 0 h 1063862"/>
                <a:gd name="connsiteX1" fmla="*/ 9149792 w 9149792"/>
                <a:gd name="connsiteY1" fmla="*/ 0 h 1063862"/>
                <a:gd name="connsiteX2" fmla="*/ 9149792 w 9149792"/>
                <a:gd name="connsiteY2" fmla="*/ 1063862 h 1063862"/>
                <a:gd name="connsiteX3" fmla="*/ 0 w 9149792"/>
                <a:gd name="connsiteY3" fmla="*/ 1063862 h 1063862"/>
                <a:gd name="connsiteX4" fmla="*/ 0 w 9149792"/>
                <a:gd name="connsiteY4" fmla="*/ 0 h 1063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792" h="1063862">
                  <a:moveTo>
                    <a:pt x="0" y="0"/>
                  </a:moveTo>
                  <a:lnTo>
                    <a:pt x="9149792" y="0"/>
                  </a:lnTo>
                  <a:lnTo>
                    <a:pt x="9149792" y="1063862"/>
                  </a:lnTo>
                  <a:lnTo>
                    <a:pt x="0" y="1063862"/>
                  </a:lnTo>
                  <a:lnTo>
                    <a:pt x="0" y="0"/>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728406" tIns="78740" rIns="78740" bIns="78740" numCol="1" spcCol="1270" anchor="ctr" anchorCtr="0">
              <a:noAutofit/>
            </a:bodyPr>
            <a:lstStyle/>
            <a:p>
              <a:pPr lvl="0" algn="l" defTabSz="1377950">
                <a:lnSpc>
                  <a:spcPct val="90000"/>
                </a:lnSpc>
                <a:spcBef>
                  <a:spcPct val="0"/>
                </a:spcBef>
                <a:spcAft>
                  <a:spcPct val="35000"/>
                </a:spcAft>
              </a:pPr>
              <a:r>
                <a:rPr lang="vi-VN" sz="3100" kern="1200" dirty="0" smtClean="0">
                  <a:latin typeface="Times New Roman" panose="02020603050405020304" pitchFamily="18" charset="0"/>
                  <a:cs typeface="Times New Roman" panose="02020603050405020304" pitchFamily="18" charset="0"/>
                </a:rPr>
                <a:t>Đọc giọng nhẹ nhàng, </a:t>
              </a:r>
              <a:r>
                <a:rPr lang="en-US" sz="3100" kern="1200" dirty="0" err="1" smtClean="0">
                  <a:latin typeface="Times New Roman" panose="02020603050405020304" pitchFamily="18" charset="0"/>
                  <a:cs typeface="Times New Roman" panose="02020603050405020304" pitchFamily="18" charset="0"/>
                </a:rPr>
                <a:t>nhấn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mạnh</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hơn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vào</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các</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lí</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lẽ</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và</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dẫn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chứng</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quan</a:t>
              </a:r>
              <a:r>
                <a:rPr lang="en-US" sz="3100" kern="1200" dirty="0" smtClean="0">
                  <a:latin typeface="Times New Roman" panose="02020603050405020304" pitchFamily="18" charset="0"/>
                  <a:cs typeface="Times New Roman" panose="02020603050405020304" pitchFamily="18" charset="0"/>
                </a:rPr>
                <a:t> </a:t>
              </a:r>
              <a:r>
                <a:rPr lang="en-US" sz="3100" kern="1200" dirty="0" err="1" smtClean="0">
                  <a:latin typeface="Times New Roman" panose="02020603050405020304" pitchFamily="18" charset="0"/>
                  <a:cs typeface="Times New Roman" panose="02020603050405020304" pitchFamily="18" charset="0"/>
                </a:rPr>
                <a:t>trọng</a:t>
              </a:r>
              <a:r>
                <a:rPr lang="en-US" sz="3100" kern="1200" dirty="0" smtClean="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p:txBody>
        </p:sp>
        <p:sp>
          <p:nvSpPr>
            <p:cNvPr id="10" name="Oval 9"/>
            <p:cNvSpPr/>
            <p:nvPr/>
          </p:nvSpPr>
          <p:spPr>
            <a:xfrm>
              <a:off x="1300164" y="3303430"/>
              <a:ext cx="1456100" cy="1412259"/>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grpSp>
        <p:nvGrpSpPr>
          <p:cNvPr id="14" name="Group 13"/>
          <p:cNvGrpSpPr/>
          <p:nvPr/>
        </p:nvGrpSpPr>
        <p:grpSpPr>
          <a:xfrm>
            <a:off x="1300164" y="4720266"/>
            <a:ext cx="9974277" cy="1367028"/>
            <a:chOff x="1408840" y="4720266"/>
            <a:chExt cx="9865601" cy="1367028"/>
          </a:xfrm>
        </p:grpSpPr>
        <p:sp>
          <p:nvSpPr>
            <p:cNvPr id="11" name="Freeform 10"/>
            <p:cNvSpPr/>
            <p:nvPr/>
          </p:nvSpPr>
          <p:spPr>
            <a:xfrm>
              <a:off x="2124649" y="4820193"/>
              <a:ext cx="9149792" cy="1167174"/>
            </a:xfrm>
            <a:custGeom>
              <a:avLst/>
              <a:gdLst>
                <a:gd name="connsiteX0" fmla="*/ 0 w 9149792"/>
                <a:gd name="connsiteY0" fmla="*/ 0 h 1167174"/>
                <a:gd name="connsiteX1" fmla="*/ 9149792 w 9149792"/>
                <a:gd name="connsiteY1" fmla="*/ 0 h 1167174"/>
                <a:gd name="connsiteX2" fmla="*/ 9149792 w 9149792"/>
                <a:gd name="connsiteY2" fmla="*/ 1167174 h 1167174"/>
                <a:gd name="connsiteX3" fmla="*/ 0 w 9149792"/>
                <a:gd name="connsiteY3" fmla="*/ 1167174 h 1167174"/>
                <a:gd name="connsiteX4" fmla="*/ 0 w 9149792"/>
                <a:gd name="connsiteY4" fmla="*/ 0 h 116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9792" h="1167174">
                  <a:moveTo>
                    <a:pt x="0" y="0"/>
                  </a:moveTo>
                  <a:lnTo>
                    <a:pt x="9149792" y="0"/>
                  </a:lnTo>
                  <a:lnTo>
                    <a:pt x="9149792" y="1167174"/>
                  </a:lnTo>
                  <a:lnTo>
                    <a:pt x="0" y="1167174"/>
                  </a:lnTo>
                  <a:lnTo>
                    <a:pt x="0" y="0"/>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8569773"/>
                <a:satOff val="17563"/>
                <a:lumOff val="8235"/>
                <a:alphaOff val="0"/>
              </a:schemeClr>
            </a:fillRef>
            <a:effectRef idx="0">
              <a:schemeClr val="accent4">
                <a:hueOff val="-8569773"/>
                <a:satOff val="17563"/>
                <a:lumOff val="8235"/>
                <a:alphaOff val="0"/>
              </a:schemeClr>
            </a:effectRef>
            <a:fontRef idx="minor">
              <a:schemeClr val="lt1"/>
            </a:fontRef>
          </p:style>
          <p:txBody>
            <a:bodyPr spcFirstLastPara="0" vert="horz" wrap="square" lIns="728406" tIns="76200" rIns="76200" bIns="76200" numCol="1" spcCol="1270" anchor="ctr" anchorCtr="0">
              <a:noAutofit/>
            </a:bodyPr>
            <a:lstStyle/>
            <a:p>
              <a:pPr lvl="0" algn="l" defTabSz="1333500">
                <a:lnSpc>
                  <a:spcPct val="90000"/>
                </a:lnSpc>
                <a:spcBef>
                  <a:spcPct val="0"/>
                </a:spcBef>
                <a:spcAft>
                  <a:spcPct val="35000"/>
                </a:spcAft>
              </a:pPr>
              <a:r>
                <a:rPr lang="vi-VN" sz="3000" kern="1200" dirty="0" smtClean="0">
                  <a:latin typeface="Times New Roman" panose="02020603050405020304" pitchFamily="18" charset="0"/>
                  <a:cs typeface="Times New Roman" panose="02020603050405020304" pitchFamily="18" charset="0"/>
                </a:rPr>
                <a:t>Tìm hiểu chú thích</a:t>
              </a:r>
              <a:r>
                <a:rPr lang="en-US" sz="3000" kern="1200" dirty="0" smtClean="0">
                  <a:latin typeface="Times New Roman" panose="02020603050405020304" pitchFamily="18" charset="0"/>
                  <a:cs typeface="Times New Roman" panose="02020603050405020304" pitchFamily="18" charset="0"/>
                </a:rPr>
                <a:t> </a:t>
              </a:r>
              <a:r>
                <a:rPr lang="en-US" sz="3000" kern="1200" dirty="0" err="1" smtClean="0">
                  <a:latin typeface="Times New Roman" panose="02020603050405020304" pitchFamily="18" charset="0"/>
                  <a:cs typeface="Times New Roman" panose="02020603050405020304" pitchFamily="18" charset="0"/>
                </a:rPr>
                <a:t>và</a:t>
              </a:r>
              <a:r>
                <a:rPr lang="en-US" sz="3000" kern="1200" dirty="0" smtClean="0">
                  <a:latin typeface="Times New Roman" panose="02020603050405020304" pitchFamily="18" charset="0"/>
                  <a:cs typeface="Times New Roman" panose="02020603050405020304" pitchFamily="18" charset="0"/>
                </a:rPr>
                <a:t> g</a:t>
              </a:r>
              <a:r>
                <a:rPr lang="vi-VN" sz="3000" kern="1200" dirty="0" smtClean="0">
                  <a:latin typeface="Times New Roman" panose="02020603050405020304" pitchFamily="18" charset="0"/>
                  <a:cs typeface="Times New Roman" panose="02020603050405020304" pitchFamily="18" charset="0"/>
                </a:rPr>
                <a:t>iải thích từ khó </a:t>
              </a:r>
              <a:endParaRPr lang="en-US" sz="3000" kern="1200" dirty="0" smtClean="0">
                <a:latin typeface="Times New Roman" panose="02020603050405020304" pitchFamily="18" charset="0"/>
                <a:cs typeface="Times New Roman" panose="02020603050405020304" pitchFamily="18" charset="0"/>
              </a:endParaRPr>
            </a:p>
            <a:p>
              <a:pPr lvl="0" algn="l" defTabSz="1333500">
                <a:lnSpc>
                  <a:spcPct val="90000"/>
                </a:lnSpc>
                <a:spcBef>
                  <a:spcPct val="0"/>
                </a:spcBef>
                <a:spcAft>
                  <a:spcPct val="35000"/>
                </a:spcAft>
              </a:pPr>
              <a:r>
                <a:rPr lang="en-US" sz="3000" kern="1200" dirty="0" smtClean="0">
                  <a:latin typeface="Times New Roman" panose="02020603050405020304" pitchFamily="18" charset="0"/>
                  <a:cs typeface="Times New Roman" panose="02020603050405020304" pitchFamily="18" charset="0"/>
                </a:rPr>
                <a:t>(SGK/</a:t>
              </a:r>
              <a:r>
                <a:rPr lang="en-US" sz="3000" kern="1200" dirty="0" err="1" smtClean="0">
                  <a:latin typeface="Times New Roman" panose="02020603050405020304" pitchFamily="18" charset="0"/>
                  <a:cs typeface="Times New Roman" panose="02020603050405020304" pitchFamily="18" charset="0"/>
                </a:rPr>
                <a:t>Tr</a:t>
              </a:r>
              <a:r>
                <a:rPr lang="en-US" sz="3000" kern="1200" dirty="0" smtClean="0">
                  <a:latin typeface="Times New Roman" panose="02020603050405020304" pitchFamily="18" charset="0"/>
                  <a:cs typeface="Times New Roman" panose="02020603050405020304" pitchFamily="18" charset="0"/>
                </a:rPr>
                <a:t> 52 - 53)</a:t>
              </a:r>
              <a:endParaRPr lang="en-US" sz="3000" kern="1200" dirty="0">
                <a:latin typeface="Times New Roman" panose="02020603050405020304" pitchFamily="18" charset="0"/>
                <a:cs typeface="Times New Roman" panose="02020603050405020304" pitchFamily="18" charset="0"/>
              </a:endParaRPr>
            </a:p>
          </p:txBody>
        </p:sp>
        <p:sp>
          <p:nvSpPr>
            <p:cNvPr id="12" name="Oval 11"/>
            <p:cNvSpPr/>
            <p:nvPr/>
          </p:nvSpPr>
          <p:spPr>
            <a:xfrm>
              <a:off x="1408840" y="4720266"/>
              <a:ext cx="1431621" cy="1367028"/>
            </a:xfrm>
            <a:prstGeom prst="ellipse">
              <a:avLst/>
            </a:prstGeom>
            <a:blipFill rotWithShape="0">
              <a:blip r:embed="rId3"/>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hueOff val="-8569773"/>
                <a:satOff val="17563"/>
                <a:lumOff val="8235"/>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Tree>
    <p:extLst>
      <p:ext uri="{BB962C8B-B14F-4D97-AF65-F5344CB8AC3E}">
        <p14:creationId xmlns:p14="http://schemas.microsoft.com/office/powerpoint/2010/main" val="6879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927" y="1350585"/>
            <a:ext cx="7242688" cy="548099"/>
          </a:xfrm>
          <a:prstGeom prst="rect">
            <a:avLst/>
          </a:prstGeom>
        </p:spPr>
        <p:txBody>
          <a:bodyPr wrap="none">
            <a:spAutoFit/>
          </a:bodyPr>
          <a:lstStyle/>
          <a:p>
            <a:pPr>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Phương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thức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đạt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và</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và</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bố</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cục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bản</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330927" y="324763"/>
            <a:ext cx="11386459" cy="1083374"/>
          </a:xfrm>
          <a:prstGeom prst="rect">
            <a:avLst/>
          </a:prstGeom>
        </p:spPr>
        <p:txBody>
          <a:bodyPr wrap="square">
            <a:spAutoFit/>
          </a:bodyPr>
          <a:lstStyle/>
          <a:p>
            <a:pPr marL="0" marR="3048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Nguyên Hồng - nhà </a:t>
            </a:r>
            <a:r>
              <a:rPr kumimoji="0" lang="vi-VN"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của </a:t>
            </a:r>
            <a:r>
              <a:rPr kumimoji="0" lang="vi-VN" sz="2800" b="1"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những người cùng </a:t>
            </a:r>
            <a:r>
              <a:rPr kumimoji="0" lang="vi-VN" sz="2800" b="1"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khổ</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43988" y="1937165"/>
            <a:ext cx="5775940" cy="548099"/>
          </a:xfrm>
          <a:prstGeom prst="rect">
            <a:avLst/>
          </a:prstGeom>
        </p:spPr>
        <p:txBody>
          <a:bodyPr wrap="none">
            <a:spAutoFit/>
          </a:bodyPr>
          <a:lstStyle/>
          <a:p>
            <a:pPr marL="457200" indent="-457200">
              <a:lnSpc>
                <a:spcPct val="115000"/>
              </a:lnSpc>
              <a:spcAft>
                <a:spcPts val="1200"/>
              </a:spcAft>
              <a:buFont typeface="Wingdings" panose="05000000000000000000" pitchFamily="2" charset="2"/>
              <a:buChar char="v"/>
            </a:pPr>
            <a:r>
              <a:rPr lang="vi-VN"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Phương thức biểu đạt</a:t>
            </a:r>
            <a:r>
              <a:rPr lang="vi-VN"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4A4A4A"/>
                </a:solidFill>
                <a:latin typeface="Times New Roman" panose="02020603050405020304" pitchFamily="18" charset="0"/>
                <a:ea typeface="Times New Roman" panose="02020603050405020304" pitchFamily="18" charset="0"/>
              </a:rPr>
              <a:t>Nghị luận</a:t>
            </a: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43988" y="2515892"/>
            <a:ext cx="5134739" cy="548099"/>
          </a:xfrm>
          <a:prstGeom prst="rect">
            <a:avLst/>
          </a:prstGeom>
        </p:spPr>
        <p:txBody>
          <a:bodyPr wrap="none">
            <a:spAutoFit/>
          </a:bodyPr>
          <a:lstStyle/>
          <a:p>
            <a:pPr marL="457200" indent="-457200">
              <a:lnSpc>
                <a:spcPct val="115000"/>
              </a:lnSpc>
              <a:spcAft>
                <a:spcPts val="1200"/>
              </a:spcAft>
              <a:buFont typeface="Wingdings" panose="05000000000000000000" pitchFamily="2" charset="2"/>
              <a:buChar char="v"/>
            </a:pPr>
            <a:r>
              <a:rPr lang="vi-VN" sz="2800" b="1" dirty="0" smtClean="0">
                <a:solidFill>
                  <a:srgbClr val="0D0D0D"/>
                </a:solidFill>
                <a:latin typeface="Times New Roman" panose="02020603050405020304" pitchFamily="18" charset="0"/>
                <a:ea typeface="Times New Roman" panose="02020603050405020304" pitchFamily="18" charset="0"/>
              </a:rPr>
              <a:t>Bố </a:t>
            </a:r>
            <a:r>
              <a:rPr lang="vi-VN" sz="2800" b="1" dirty="0">
                <a:solidFill>
                  <a:srgbClr val="0D0D0D"/>
                </a:solidFill>
                <a:latin typeface="Times New Roman" panose="02020603050405020304" pitchFamily="18" charset="0"/>
                <a:ea typeface="Times New Roman" panose="02020603050405020304" pitchFamily="18" charset="0"/>
              </a:rPr>
              <a:t>cục</a:t>
            </a:r>
            <a:r>
              <a:rPr lang="vi-VN" sz="2800" dirty="0">
                <a:solidFill>
                  <a:srgbClr val="0D0D0D"/>
                </a:solidFill>
                <a:latin typeface="Times New Roman" panose="02020603050405020304" pitchFamily="18" charset="0"/>
                <a:ea typeface="Times New Roman" panose="02020603050405020304" pitchFamily="18" charset="0"/>
              </a:rPr>
              <a:t>:</a:t>
            </a:r>
            <a:r>
              <a:rPr lang="vi-VN" sz="2800" dirty="0">
                <a:solidFill>
                  <a:srgbClr val="4A4A4A"/>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3 phần như trong sách.</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910609" y="3267495"/>
            <a:ext cx="9735759" cy="1622590"/>
            <a:chOff x="910609" y="3267495"/>
            <a:chExt cx="9735759" cy="1622590"/>
          </a:xfrm>
        </p:grpSpPr>
        <p:sp>
          <p:nvSpPr>
            <p:cNvPr id="9" name="Chevron 8"/>
            <p:cNvSpPr/>
            <p:nvPr/>
          </p:nvSpPr>
          <p:spPr>
            <a:xfrm>
              <a:off x="910609" y="3323556"/>
              <a:ext cx="2829736" cy="1092278"/>
            </a:xfrm>
            <a:prstGeom prst="chevron">
              <a:avLst>
                <a:gd name="adj" fmla="val 40000"/>
              </a:avLst>
            </a:prstGeom>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1665205" y="3477633"/>
              <a:ext cx="2389555" cy="1330263"/>
            </a:xfrm>
            <a:custGeom>
              <a:avLst/>
              <a:gdLst>
                <a:gd name="connsiteX0" fmla="*/ 0 w 2389555"/>
                <a:gd name="connsiteY0" fmla="*/ 133026 h 1330263"/>
                <a:gd name="connsiteX1" fmla="*/ 133026 w 2389555"/>
                <a:gd name="connsiteY1" fmla="*/ 0 h 1330263"/>
                <a:gd name="connsiteX2" fmla="*/ 2256529 w 2389555"/>
                <a:gd name="connsiteY2" fmla="*/ 0 h 1330263"/>
                <a:gd name="connsiteX3" fmla="*/ 2389555 w 2389555"/>
                <a:gd name="connsiteY3" fmla="*/ 133026 h 1330263"/>
                <a:gd name="connsiteX4" fmla="*/ 2389555 w 2389555"/>
                <a:gd name="connsiteY4" fmla="*/ 1197237 h 1330263"/>
                <a:gd name="connsiteX5" fmla="*/ 2256529 w 2389555"/>
                <a:gd name="connsiteY5" fmla="*/ 1330263 h 1330263"/>
                <a:gd name="connsiteX6" fmla="*/ 133026 w 2389555"/>
                <a:gd name="connsiteY6" fmla="*/ 1330263 h 1330263"/>
                <a:gd name="connsiteX7" fmla="*/ 0 w 2389555"/>
                <a:gd name="connsiteY7" fmla="*/ 1197237 h 1330263"/>
                <a:gd name="connsiteX8" fmla="*/ 0 w 2389555"/>
                <a:gd name="connsiteY8" fmla="*/ 133026 h 133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555" h="1330263">
                  <a:moveTo>
                    <a:pt x="0" y="133026"/>
                  </a:moveTo>
                  <a:cubicBezTo>
                    <a:pt x="0" y="59558"/>
                    <a:pt x="59558" y="0"/>
                    <a:pt x="133026" y="0"/>
                  </a:cubicBezTo>
                  <a:lnTo>
                    <a:pt x="2256529" y="0"/>
                  </a:lnTo>
                  <a:cubicBezTo>
                    <a:pt x="2329997" y="0"/>
                    <a:pt x="2389555" y="59558"/>
                    <a:pt x="2389555" y="133026"/>
                  </a:cubicBezTo>
                  <a:lnTo>
                    <a:pt x="2389555" y="1197237"/>
                  </a:lnTo>
                  <a:cubicBezTo>
                    <a:pt x="2389555" y="1270705"/>
                    <a:pt x="2329997" y="1330263"/>
                    <a:pt x="2256529" y="1330263"/>
                  </a:cubicBezTo>
                  <a:lnTo>
                    <a:pt x="133026" y="1330263"/>
                  </a:lnTo>
                  <a:cubicBezTo>
                    <a:pt x="59558" y="1330263"/>
                    <a:pt x="0" y="1270705"/>
                    <a:pt x="0" y="1197237"/>
                  </a:cubicBezTo>
                  <a:lnTo>
                    <a:pt x="0" y="133026"/>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9650" tIns="209650" rIns="209650" bIns="209650" numCol="1" spcCol="1270" anchor="ctr" anchorCtr="0">
              <a:noAutofit/>
            </a:bodyPr>
            <a:lstStyle/>
            <a:p>
              <a:pPr lvl="0" algn="ctr" defTabSz="1066800">
                <a:lnSpc>
                  <a:spcPct val="90000"/>
                </a:lnSpc>
                <a:spcBef>
                  <a:spcPct val="0"/>
                </a:spcBef>
                <a:spcAft>
                  <a:spcPct val="35000"/>
                </a:spcAft>
              </a:pPr>
              <a:r>
                <a:rPr lang="en-US" sz="2400" b="0" kern="1200" dirty="0" err="1" smtClean="0">
                  <a:solidFill>
                    <a:srgbClr val="FF0000"/>
                  </a:solidFill>
                  <a:latin typeface="Times New Roman" panose="02020603050405020304" pitchFamily="18" charset="0"/>
                  <a:cs typeface="Times New Roman" panose="02020603050405020304" pitchFamily="18" charset="0"/>
                </a:rPr>
                <a:t>Phần</a:t>
              </a:r>
              <a:r>
                <a:rPr lang="en-US" sz="2400" b="0" kern="1200" dirty="0" smtClean="0">
                  <a:solidFill>
                    <a:srgbClr val="FF0000"/>
                  </a:solidFill>
                  <a:latin typeface="Times New Roman" panose="02020603050405020304" pitchFamily="18" charset="0"/>
                  <a:cs typeface="Times New Roman" panose="02020603050405020304" pitchFamily="18" charset="0"/>
                </a:rPr>
                <a:t> 1: </a:t>
              </a:r>
              <a:r>
                <a:rPr lang="vi-VN" sz="2400" b="0" kern="1200" dirty="0" smtClean="0">
                  <a:solidFill>
                    <a:srgbClr val="FF0000"/>
                  </a:solidFill>
                  <a:latin typeface="Times New Roman" panose="02020603050405020304" pitchFamily="18" charset="0"/>
                  <a:cs typeface="Times New Roman" panose="02020603050405020304" pitchFamily="18" charset="0"/>
                </a:rPr>
                <a:t>Nguyên Hồng </a:t>
              </a:r>
              <a:r>
                <a:rPr lang="en-US" sz="2400" b="0" kern="1200" dirty="0" err="1" smtClean="0">
                  <a:solidFill>
                    <a:srgbClr val="FF0000"/>
                  </a:solidFill>
                  <a:latin typeface="Times New Roman" panose="02020603050405020304" pitchFamily="18" charset="0"/>
                  <a:cs typeface="Times New Roman" panose="02020603050405020304" pitchFamily="18" charset="0"/>
                </a:rPr>
                <a:t>là</a:t>
              </a:r>
              <a:r>
                <a:rPr lang="en-US" sz="2400" b="0" kern="1200" dirty="0" smtClean="0">
                  <a:solidFill>
                    <a:srgbClr val="FF0000"/>
                  </a:solidFill>
                  <a:latin typeface="Times New Roman" panose="02020603050405020304" pitchFamily="18" charset="0"/>
                  <a:cs typeface="Times New Roman" panose="02020603050405020304" pitchFamily="18" charset="0"/>
                </a:rPr>
                <a:t> con </a:t>
              </a:r>
              <a:r>
                <a:rPr lang="en-US" sz="2400" b="0" kern="1200" dirty="0" err="1" smtClean="0">
                  <a:solidFill>
                    <a:srgbClr val="FF0000"/>
                  </a:solidFill>
                  <a:latin typeface="Times New Roman" panose="02020603050405020304" pitchFamily="18" charset="0"/>
                  <a:cs typeface="Times New Roman" panose="02020603050405020304" pitchFamily="18" charset="0"/>
                </a:rPr>
                <a:t>người</a:t>
              </a:r>
              <a:r>
                <a:rPr lang="en-US" sz="2400" b="0" kern="1200" dirty="0" smtClean="0">
                  <a:solidFill>
                    <a:srgbClr val="FF0000"/>
                  </a:solidFill>
                  <a:latin typeface="Times New Roman" panose="02020603050405020304" pitchFamily="18" charset="0"/>
                  <a:cs typeface="Times New Roman" panose="02020603050405020304" pitchFamily="18" charset="0"/>
                </a:rPr>
                <a:t> </a:t>
              </a:r>
              <a:r>
                <a:rPr lang="en-US" sz="2400" b="0" kern="1200" dirty="0" err="1" smtClean="0">
                  <a:solidFill>
                    <a:srgbClr val="FF0000"/>
                  </a:solidFill>
                  <a:latin typeface="Times New Roman" panose="02020603050405020304" pitchFamily="18" charset="0"/>
                  <a:cs typeface="Times New Roman" panose="02020603050405020304" pitchFamily="18" charset="0"/>
                </a:rPr>
                <a:t>nhạy</a:t>
              </a:r>
              <a:r>
                <a:rPr lang="en-US" sz="2400" b="0" kern="1200" dirty="0" smtClean="0">
                  <a:solidFill>
                    <a:srgbClr val="FF0000"/>
                  </a:solidFill>
                  <a:latin typeface="Times New Roman" panose="02020603050405020304" pitchFamily="18" charset="0"/>
                  <a:cs typeface="Times New Roman" panose="02020603050405020304" pitchFamily="18" charset="0"/>
                </a:rPr>
                <a:t> </a:t>
              </a:r>
              <a:r>
                <a:rPr lang="en-US" sz="2400" b="0" kern="1200" dirty="0" err="1" smtClean="0">
                  <a:solidFill>
                    <a:srgbClr val="FF0000"/>
                  </a:solidFill>
                  <a:latin typeface="Times New Roman" panose="02020603050405020304" pitchFamily="18" charset="0"/>
                  <a:cs typeface="Times New Roman" panose="02020603050405020304" pitchFamily="18" charset="0"/>
                </a:rPr>
                <a:t>cảm</a:t>
              </a:r>
              <a:r>
                <a:rPr lang="en-US" sz="2400" b="0" kern="1200" dirty="0" smtClean="0">
                  <a:solidFill>
                    <a:srgbClr val="FF0000"/>
                  </a:solidFill>
                  <a:latin typeface="Times New Roman" panose="02020603050405020304" pitchFamily="18" charset="0"/>
                  <a:cs typeface="Times New Roman" panose="02020603050405020304" pitchFamily="18" charset="0"/>
                </a:rPr>
                <a:t>.</a:t>
              </a:r>
              <a:endParaRPr lang="en-US" sz="2400" b="0" kern="1200" dirty="0">
                <a:solidFill>
                  <a:srgbClr val="FF0000"/>
                </a:solidFill>
                <a:latin typeface="Times New Roman" panose="02020603050405020304" pitchFamily="18" charset="0"/>
                <a:cs typeface="Times New Roman" panose="02020603050405020304" pitchFamily="18" charset="0"/>
              </a:endParaRPr>
            </a:p>
          </p:txBody>
        </p:sp>
        <p:sp>
          <p:nvSpPr>
            <p:cNvPr id="11" name="Chevron 10"/>
            <p:cNvSpPr/>
            <p:nvPr/>
          </p:nvSpPr>
          <p:spPr>
            <a:xfrm>
              <a:off x="4142797" y="3292661"/>
              <a:ext cx="2829736" cy="1092278"/>
            </a:xfrm>
            <a:prstGeom prst="chevron">
              <a:avLst>
                <a:gd name="adj" fmla="val 40000"/>
              </a:avLst>
            </a:prstGeom>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897393" y="3384948"/>
              <a:ext cx="2389555" cy="1453844"/>
            </a:xfrm>
            <a:custGeom>
              <a:avLst/>
              <a:gdLst>
                <a:gd name="connsiteX0" fmla="*/ 0 w 2389555"/>
                <a:gd name="connsiteY0" fmla="*/ 145384 h 1453844"/>
                <a:gd name="connsiteX1" fmla="*/ 145384 w 2389555"/>
                <a:gd name="connsiteY1" fmla="*/ 0 h 1453844"/>
                <a:gd name="connsiteX2" fmla="*/ 2244171 w 2389555"/>
                <a:gd name="connsiteY2" fmla="*/ 0 h 1453844"/>
                <a:gd name="connsiteX3" fmla="*/ 2389555 w 2389555"/>
                <a:gd name="connsiteY3" fmla="*/ 145384 h 1453844"/>
                <a:gd name="connsiteX4" fmla="*/ 2389555 w 2389555"/>
                <a:gd name="connsiteY4" fmla="*/ 1308460 h 1453844"/>
                <a:gd name="connsiteX5" fmla="*/ 2244171 w 2389555"/>
                <a:gd name="connsiteY5" fmla="*/ 1453844 h 1453844"/>
                <a:gd name="connsiteX6" fmla="*/ 145384 w 2389555"/>
                <a:gd name="connsiteY6" fmla="*/ 1453844 h 1453844"/>
                <a:gd name="connsiteX7" fmla="*/ 0 w 2389555"/>
                <a:gd name="connsiteY7" fmla="*/ 1308460 h 1453844"/>
                <a:gd name="connsiteX8" fmla="*/ 0 w 2389555"/>
                <a:gd name="connsiteY8" fmla="*/ 145384 h 145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9555" h="1453844">
                  <a:moveTo>
                    <a:pt x="0" y="145384"/>
                  </a:moveTo>
                  <a:cubicBezTo>
                    <a:pt x="0" y="65091"/>
                    <a:pt x="65091" y="0"/>
                    <a:pt x="145384" y="0"/>
                  </a:cubicBezTo>
                  <a:lnTo>
                    <a:pt x="2244171" y="0"/>
                  </a:lnTo>
                  <a:cubicBezTo>
                    <a:pt x="2324464" y="0"/>
                    <a:pt x="2389555" y="65091"/>
                    <a:pt x="2389555" y="145384"/>
                  </a:cubicBezTo>
                  <a:lnTo>
                    <a:pt x="2389555" y="1308460"/>
                  </a:lnTo>
                  <a:cubicBezTo>
                    <a:pt x="2389555" y="1388753"/>
                    <a:pt x="2324464" y="1453844"/>
                    <a:pt x="2244171" y="1453844"/>
                  </a:cubicBezTo>
                  <a:lnTo>
                    <a:pt x="145384" y="1453844"/>
                  </a:lnTo>
                  <a:cubicBezTo>
                    <a:pt x="65091" y="1453844"/>
                    <a:pt x="0" y="1388753"/>
                    <a:pt x="0" y="1308460"/>
                  </a:cubicBezTo>
                  <a:lnTo>
                    <a:pt x="0" y="14538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3270" tIns="213270" rIns="213270" bIns="213270"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FF0000"/>
                  </a:solidFill>
                  <a:latin typeface="Times New Roman" panose="02020603050405020304" pitchFamily="18" charset="0"/>
                  <a:cs typeface="Times New Roman" panose="02020603050405020304" pitchFamily="18" charset="0"/>
                </a:rPr>
                <a:t>Phần</a:t>
              </a:r>
              <a:r>
                <a:rPr lang="en-US" sz="2400" kern="1200" dirty="0" smtClean="0">
                  <a:solidFill>
                    <a:srgbClr val="FF0000"/>
                  </a:solidFill>
                  <a:latin typeface="Times New Roman" panose="02020603050405020304" pitchFamily="18" charset="0"/>
                  <a:cs typeface="Times New Roman" panose="02020603050405020304" pitchFamily="18" charset="0"/>
                </a:rPr>
                <a:t> 2: </a:t>
              </a:r>
              <a:r>
                <a:rPr lang="en-US" sz="2400" kern="1200" dirty="0" err="1" smtClean="0">
                  <a:solidFill>
                    <a:srgbClr val="FF0000"/>
                  </a:solidFill>
                  <a:latin typeface="Times New Roman" panose="02020603050405020304" pitchFamily="18" charset="0"/>
                  <a:cs typeface="Times New Roman" panose="02020603050405020304" pitchFamily="18" charset="0"/>
                </a:rPr>
                <a:t>Tuổi</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thơ</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thiếu</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tình</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thương</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của</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Nguyên</a:t>
              </a:r>
              <a:r>
                <a:rPr lang="en-US" sz="2400" kern="1200" dirty="0" smtClean="0">
                  <a:solidFill>
                    <a:srgbClr val="FF0000"/>
                  </a:solidFill>
                  <a:latin typeface="Times New Roman" panose="02020603050405020304" pitchFamily="18" charset="0"/>
                  <a:cs typeface="Times New Roman" panose="02020603050405020304" pitchFamily="18" charset="0"/>
                </a:rPr>
                <a:t> </a:t>
              </a:r>
              <a:r>
                <a:rPr lang="en-US" sz="2400" kern="1200" dirty="0" err="1" smtClean="0">
                  <a:solidFill>
                    <a:srgbClr val="FF0000"/>
                  </a:solidFill>
                  <a:latin typeface="Times New Roman" panose="02020603050405020304" pitchFamily="18" charset="0"/>
                  <a:cs typeface="Times New Roman" panose="02020603050405020304" pitchFamily="18" charset="0"/>
                </a:rPr>
                <a:t>Hồng</a:t>
              </a: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3" name="Chevron 12"/>
            <p:cNvSpPr/>
            <p:nvPr/>
          </p:nvSpPr>
          <p:spPr>
            <a:xfrm>
              <a:off x="7374985" y="3267495"/>
              <a:ext cx="2829736" cy="1092278"/>
            </a:xfrm>
            <a:prstGeom prst="chevron">
              <a:avLst>
                <a:gd name="adj" fmla="val 40000"/>
              </a:avLst>
            </a:prstGeom>
            <a:ln w="28575"/>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8002349" y="3335577"/>
              <a:ext cx="2644019" cy="1554508"/>
            </a:xfrm>
            <a:custGeom>
              <a:avLst/>
              <a:gdLst>
                <a:gd name="connsiteX0" fmla="*/ 0 w 2644019"/>
                <a:gd name="connsiteY0" fmla="*/ 155451 h 1554508"/>
                <a:gd name="connsiteX1" fmla="*/ 155451 w 2644019"/>
                <a:gd name="connsiteY1" fmla="*/ 0 h 1554508"/>
                <a:gd name="connsiteX2" fmla="*/ 2488568 w 2644019"/>
                <a:gd name="connsiteY2" fmla="*/ 0 h 1554508"/>
                <a:gd name="connsiteX3" fmla="*/ 2644019 w 2644019"/>
                <a:gd name="connsiteY3" fmla="*/ 155451 h 1554508"/>
                <a:gd name="connsiteX4" fmla="*/ 2644019 w 2644019"/>
                <a:gd name="connsiteY4" fmla="*/ 1399057 h 1554508"/>
                <a:gd name="connsiteX5" fmla="*/ 2488568 w 2644019"/>
                <a:gd name="connsiteY5" fmla="*/ 1554508 h 1554508"/>
                <a:gd name="connsiteX6" fmla="*/ 155451 w 2644019"/>
                <a:gd name="connsiteY6" fmla="*/ 1554508 h 1554508"/>
                <a:gd name="connsiteX7" fmla="*/ 0 w 2644019"/>
                <a:gd name="connsiteY7" fmla="*/ 1399057 h 1554508"/>
                <a:gd name="connsiteX8" fmla="*/ 0 w 2644019"/>
                <a:gd name="connsiteY8" fmla="*/ 155451 h 1554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4019" h="1554508">
                  <a:moveTo>
                    <a:pt x="0" y="155451"/>
                  </a:moveTo>
                  <a:cubicBezTo>
                    <a:pt x="0" y="69598"/>
                    <a:pt x="69598" y="0"/>
                    <a:pt x="155451" y="0"/>
                  </a:cubicBezTo>
                  <a:lnTo>
                    <a:pt x="2488568" y="0"/>
                  </a:lnTo>
                  <a:cubicBezTo>
                    <a:pt x="2574421" y="0"/>
                    <a:pt x="2644019" y="69598"/>
                    <a:pt x="2644019" y="155451"/>
                  </a:cubicBezTo>
                  <a:lnTo>
                    <a:pt x="2644019" y="1399057"/>
                  </a:lnTo>
                  <a:cubicBezTo>
                    <a:pt x="2644019" y="1484910"/>
                    <a:pt x="2574421" y="1554508"/>
                    <a:pt x="2488568" y="1554508"/>
                  </a:cubicBezTo>
                  <a:lnTo>
                    <a:pt x="155451" y="1554508"/>
                  </a:lnTo>
                  <a:cubicBezTo>
                    <a:pt x="69598" y="1554508"/>
                    <a:pt x="0" y="1484910"/>
                    <a:pt x="0" y="1399057"/>
                  </a:cubicBezTo>
                  <a:lnTo>
                    <a:pt x="0" y="155451"/>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6218" tIns="216218" rIns="216218" bIns="216218" numCol="1" spcCol="1270" anchor="ctr" anchorCtr="0">
              <a:noAutofit/>
            </a:bodyPr>
            <a:lstStyle/>
            <a:p>
              <a:pPr lvl="0" algn="ctr" defTabSz="1066800">
                <a:lnSpc>
                  <a:spcPct val="90000"/>
                </a:lnSpc>
                <a:spcBef>
                  <a:spcPct val="0"/>
                </a:spcBef>
                <a:spcAft>
                  <a:spcPct val="35000"/>
                </a:spcAft>
              </a:pPr>
              <a:r>
                <a:rPr lang="en-US" sz="2400" kern="1200" dirty="0" err="1" smtClean="0">
                  <a:solidFill>
                    <a:srgbClr val="FF0000"/>
                  </a:solidFill>
                  <a:latin typeface="Times New Roman" panose="02020603050405020304" pitchFamily="18" charset="0"/>
                  <a:cs typeface="Times New Roman" panose="02020603050405020304" pitchFamily="18" charset="0"/>
                </a:rPr>
                <a:t>Phần</a:t>
              </a:r>
              <a:r>
                <a:rPr lang="en-US" sz="2400" kern="1200" dirty="0" smtClean="0">
                  <a:solidFill>
                    <a:srgbClr val="FF0000"/>
                  </a:solidFill>
                  <a:latin typeface="Times New Roman" panose="02020603050405020304" pitchFamily="18" charset="0"/>
                  <a:cs typeface="Times New Roman" panose="02020603050405020304" pitchFamily="18" charset="0"/>
                </a:rPr>
                <a:t> 3: </a:t>
              </a:r>
              <a:r>
                <a:rPr lang="vi-VN" sz="2400" kern="1200" dirty="0" smtClean="0">
                  <a:solidFill>
                    <a:srgbClr val="FF0000"/>
                  </a:solidFill>
                  <a:latin typeface="Times New Roman" panose="02020603050405020304" pitchFamily="18" charset="0"/>
                  <a:cs typeface="Times New Roman" panose="02020603050405020304" pitchFamily="18" charset="0"/>
                </a:rPr>
                <a:t>Hoàn cảnh sống cực khổ của Nguyên Hồng.</a:t>
              </a:r>
              <a:endParaRPr lang="en-US" sz="2400" kern="1200" dirty="0">
                <a:solidFill>
                  <a:srgbClr val="FF0000"/>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343988" y="5079616"/>
            <a:ext cx="11399520" cy="1083374"/>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en-US" sz="2800" b="1" dirty="0" err="1" smtClean="0">
                <a:solidFill>
                  <a:srgbClr val="0D0D0D"/>
                </a:solidFill>
                <a:latin typeface="Times New Roman" panose="02020603050405020304" pitchFamily="18" charset="0"/>
                <a:ea typeface="Times New Roman" panose="02020603050405020304" pitchFamily="18" charset="0"/>
              </a:rPr>
              <a:t>Nội</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a:solidFill>
                  <a:srgbClr val="0D0D0D"/>
                </a:solidFill>
                <a:latin typeface="Times New Roman" panose="02020603050405020304" pitchFamily="18" charset="0"/>
                <a:ea typeface="Times New Roman" panose="02020603050405020304" pitchFamily="18" charset="0"/>
              </a:rPr>
              <a:t>dung </a:t>
            </a:r>
            <a:r>
              <a:rPr lang="en-US" sz="2800" b="1" dirty="0" err="1">
                <a:solidFill>
                  <a:srgbClr val="0D0D0D"/>
                </a:solidFill>
                <a:latin typeface="Times New Roman" panose="02020603050405020304" pitchFamily="18" charset="0"/>
                <a:ea typeface="Times New Roman" panose="02020603050405020304" pitchFamily="18" charset="0"/>
              </a:rPr>
              <a:t>khái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quát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qua </a:t>
            </a:r>
            <a:r>
              <a:rPr lang="en-US" sz="2800" dirty="0" err="1">
                <a:solidFill>
                  <a:srgbClr val="0D0D0D"/>
                </a:solidFill>
                <a:latin typeface="Times New Roman" panose="02020603050405020304" pitchFamily="18" charset="0"/>
                <a:ea typeface="Times New Roman" panose="02020603050405020304" pitchFamily="18" charset="0"/>
              </a:rPr>
              <a:t>nhan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lẽ</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26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02" y="469420"/>
            <a:ext cx="3349315" cy="587853"/>
          </a:xfrm>
          <a:prstGeom prst="rect">
            <a:avLst/>
          </a:prstGeom>
        </p:spPr>
        <p:txBody>
          <a:bodyPr wrap="none">
            <a:spAutoFit/>
          </a:bodyPr>
          <a:lstStyle/>
          <a:p>
            <a:pPr marL="342900" marR="30480" lvl="0" indent="-342900" algn="ctr">
              <a:lnSpc>
                <a:spcPct val="115000"/>
              </a:lnSpc>
              <a:spcAft>
                <a:spcPts val="1200"/>
              </a:spcAft>
              <a:buFont typeface="+mj-lt"/>
              <a:buAutoNum type="arabicPeriod" startAt="3"/>
            </a:pPr>
            <a:r>
              <a:rPr lang="en-US" sz="2800" b="1" dirty="0" err="1">
                <a:solidFill>
                  <a:srgbClr val="000000"/>
                </a:solidFill>
                <a:latin typeface="Times New Roman" panose="02020603050405020304" pitchFamily="18" charset="0"/>
                <a:ea typeface="Times New Roman" panose="02020603050405020304" pitchFamily="18" charset="0"/>
              </a:rPr>
              <a:t>Phân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văn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1430559" y="1426680"/>
            <a:ext cx="6324975" cy="4031354"/>
            <a:chOff x="1430559" y="1426680"/>
            <a:chExt cx="6324975" cy="4031354"/>
          </a:xfrm>
        </p:grpSpPr>
        <p:sp>
          <p:nvSpPr>
            <p:cNvPr id="6" name="Freeform 5"/>
            <p:cNvSpPr/>
            <p:nvPr/>
          </p:nvSpPr>
          <p:spPr>
            <a:xfrm>
              <a:off x="1430559" y="1426680"/>
              <a:ext cx="5315966" cy="1103344"/>
            </a:xfrm>
            <a:custGeom>
              <a:avLst/>
              <a:gdLst>
                <a:gd name="connsiteX0" fmla="*/ 0 w 5315966"/>
                <a:gd name="connsiteY0" fmla="*/ 110334 h 1103344"/>
                <a:gd name="connsiteX1" fmla="*/ 110334 w 5315966"/>
                <a:gd name="connsiteY1" fmla="*/ 0 h 1103344"/>
                <a:gd name="connsiteX2" fmla="*/ 5205632 w 5315966"/>
                <a:gd name="connsiteY2" fmla="*/ 0 h 1103344"/>
                <a:gd name="connsiteX3" fmla="*/ 5315966 w 5315966"/>
                <a:gd name="connsiteY3" fmla="*/ 110334 h 1103344"/>
                <a:gd name="connsiteX4" fmla="*/ 5315966 w 5315966"/>
                <a:gd name="connsiteY4" fmla="*/ 993010 h 1103344"/>
                <a:gd name="connsiteX5" fmla="*/ 5205632 w 5315966"/>
                <a:gd name="connsiteY5" fmla="*/ 1103344 h 1103344"/>
                <a:gd name="connsiteX6" fmla="*/ 110334 w 5315966"/>
                <a:gd name="connsiteY6" fmla="*/ 1103344 h 1103344"/>
                <a:gd name="connsiteX7" fmla="*/ 0 w 5315966"/>
                <a:gd name="connsiteY7" fmla="*/ 993010 h 1103344"/>
                <a:gd name="connsiteX8" fmla="*/ 0 w 5315966"/>
                <a:gd name="connsiteY8" fmla="*/ 110334 h 110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15966" h="1103344">
                  <a:moveTo>
                    <a:pt x="0" y="110334"/>
                  </a:moveTo>
                  <a:cubicBezTo>
                    <a:pt x="0" y="49398"/>
                    <a:pt x="49398" y="0"/>
                    <a:pt x="110334" y="0"/>
                  </a:cubicBezTo>
                  <a:lnTo>
                    <a:pt x="5205632" y="0"/>
                  </a:lnTo>
                  <a:cubicBezTo>
                    <a:pt x="5266568" y="0"/>
                    <a:pt x="5315966" y="49398"/>
                    <a:pt x="5315966" y="110334"/>
                  </a:cubicBezTo>
                  <a:lnTo>
                    <a:pt x="5315966" y="993010"/>
                  </a:lnTo>
                  <a:cubicBezTo>
                    <a:pt x="5315966" y="1053946"/>
                    <a:pt x="5266568" y="1103344"/>
                    <a:pt x="5205632" y="1103344"/>
                  </a:cubicBezTo>
                  <a:lnTo>
                    <a:pt x="110334" y="1103344"/>
                  </a:lnTo>
                  <a:cubicBezTo>
                    <a:pt x="49398" y="1103344"/>
                    <a:pt x="0" y="1053946"/>
                    <a:pt x="0" y="993010"/>
                  </a:cubicBezTo>
                  <a:lnTo>
                    <a:pt x="0" y="110334"/>
                  </a:lnTo>
                  <a:close/>
                </a:path>
              </a:pathLst>
            </a:custGeom>
            <a:blipFill>
              <a:blip r:embed="rId2"/>
              <a:tile tx="0" ty="0" sx="100000" sy="100000" flip="none" algn="tl"/>
            </a:blip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lt1"/>
            </a:fontRef>
          </p:style>
          <p:txBody>
            <a:bodyPr spcFirstLastPara="0" vert="horz" wrap="square" lIns="100896" tIns="78036" rIns="100896" bIns="78036" numCol="1" spcCol="1270" anchor="ctr" anchorCtr="0">
              <a:noAutofit/>
            </a:bodyPr>
            <a:lstStyle/>
            <a:p>
              <a:pPr lvl="0" algn="ctr" defTabSz="1600200">
                <a:lnSpc>
                  <a:spcPct val="90000"/>
                </a:lnSpc>
                <a:spcBef>
                  <a:spcPct val="0"/>
                </a:spcBef>
                <a:spcAft>
                  <a:spcPct val="35000"/>
                </a:spcAft>
              </a:pP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HĐ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nhóm</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và</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thực</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hiện</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nhiệm</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vụ</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 </a:t>
              </a:r>
              <a:r>
                <a:rPr lang="en-US" sz="3600" kern="1200" dirty="0" err="1" smtClean="0">
                  <a:solidFill>
                    <a:sysClr val="windowText" lastClr="000000"/>
                  </a:solidFill>
                  <a:latin typeface="Times New Roman" panose="02020603050405020304" pitchFamily="18" charset="0"/>
                  <a:ea typeface="+mn-ea"/>
                  <a:cs typeface="Times New Roman" panose="02020603050405020304" pitchFamily="18" charset="0"/>
                </a:rPr>
                <a:t>sau</a:t>
              </a:r>
              <a:r>
                <a:rPr lang="en-US" sz="3600" kern="1200" dirty="0" smtClean="0">
                  <a:solidFill>
                    <a:sysClr val="windowText" lastClr="000000"/>
                  </a:solidFill>
                  <a:latin typeface="Times New Roman" panose="02020603050405020304" pitchFamily="18" charset="0"/>
                  <a:ea typeface="+mn-ea"/>
                  <a:cs typeface="Times New Roman" panose="02020603050405020304" pitchFamily="18" charset="0"/>
                </a:rPr>
                <a:t>:</a:t>
              </a:r>
              <a:endParaRPr lang="en-US" sz="3600" kern="1200" dirty="0">
                <a:solidFill>
                  <a:sysClr val="windowText" lastClr="000000"/>
                </a:solidFill>
                <a:latin typeface="Times New Roman" panose="02020603050405020304" pitchFamily="18" charset="0"/>
                <a:ea typeface="+mn-ea"/>
                <a:cs typeface="Times New Roman" panose="02020603050405020304" pitchFamily="18" charset="0"/>
              </a:endParaRPr>
            </a:p>
          </p:txBody>
        </p:sp>
        <p:sp>
          <p:nvSpPr>
            <p:cNvPr id="7" name="Freeform 6"/>
            <p:cNvSpPr/>
            <p:nvPr/>
          </p:nvSpPr>
          <p:spPr>
            <a:xfrm>
              <a:off x="1962155" y="2530025"/>
              <a:ext cx="531596" cy="810624"/>
            </a:xfrm>
            <a:custGeom>
              <a:avLst/>
              <a:gdLst/>
              <a:ahLst/>
              <a:cxnLst/>
              <a:rect l="0" t="0" r="0" b="0"/>
              <a:pathLst>
                <a:path>
                  <a:moveTo>
                    <a:pt x="0" y="0"/>
                  </a:moveTo>
                  <a:lnTo>
                    <a:pt x="0" y="1038092"/>
                  </a:lnTo>
                  <a:lnTo>
                    <a:pt x="512195" y="1038092"/>
                  </a:lnTo>
                </a:path>
              </a:pathLst>
            </a:custGeom>
            <a:noFill/>
            <a:ln w="28575" cap="flat" cmpd="sng" algn="ctr">
              <a:solidFill>
                <a:srgbClr val="C00000"/>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8" name="Freeform 7"/>
            <p:cNvSpPr/>
            <p:nvPr/>
          </p:nvSpPr>
          <p:spPr>
            <a:xfrm>
              <a:off x="2493752" y="2796109"/>
              <a:ext cx="5211830" cy="1089081"/>
            </a:xfrm>
            <a:custGeom>
              <a:avLst/>
              <a:gdLst>
                <a:gd name="connsiteX0" fmla="*/ 0 w 5211830"/>
                <a:gd name="connsiteY0" fmla="*/ 108908 h 1089081"/>
                <a:gd name="connsiteX1" fmla="*/ 108908 w 5211830"/>
                <a:gd name="connsiteY1" fmla="*/ 0 h 1089081"/>
                <a:gd name="connsiteX2" fmla="*/ 5102922 w 5211830"/>
                <a:gd name="connsiteY2" fmla="*/ 0 h 1089081"/>
                <a:gd name="connsiteX3" fmla="*/ 5211830 w 5211830"/>
                <a:gd name="connsiteY3" fmla="*/ 108908 h 1089081"/>
                <a:gd name="connsiteX4" fmla="*/ 5211830 w 5211830"/>
                <a:gd name="connsiteY4" fmla="*/ 980173 h 1089081"/>
                <a:gd name="connsiteX5" fmla="*/ 5102922 w 5211830"/>
                <a:gd name="connsiteY5" fmla="*/ 1089081 h 1089081"/>
                <a:gd name="connsiteX6" fmla="*/ 108908 w 5211830"/>
                <a:gd name="connsiteY6" fmla="*/ 1089081 h 1089081"/>
                <a:gd name="connsiteX7" fmla="*/ 0 w 5211830"/>
                <a:gd name="connsiteY7" fmla="*/ 980173 h 1089081"/>
                <a:gd name="connsiteX8" fmla="*/ 0 w 5211830"/>
                <a:gd name="connsiteY8" fmla="*/ 108908 h 1089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1830" h="1089081">
                  <a:moveTo>
                    <a:pt x="0" y="108908"/>
                  </a:moveTo>
                  <a:cubicBezTo>
                    <a:pt x="0" y="48760"/>
                    <a:pt x="48760" y="0"/>
                    <a:pt x="108908" y="0"/>
                  </a:cubicBezTo>
                  <a:lnTo>
                    <a:pt x="5102922" y="0"/>
                  </a:lnTo>
                  <a:cubicBezTo>
                    <a:pt x="5163070" y="0"/>
                    <a:pt x="5211830" y="48760"/>
                    <a:pt x="5211830" y="108908"/>
                  </a:cubicBezTo>
                  <a:lnTo>
                    <a:pt x="5211830" y="980173"/>
                  </a:lnTo>
                  <a:cubicBezTo>
                    <a:pt x="5211830" y="1040321"/>
                    <a:pt x="5163070" y="1089081"/>
                    <a:pt x="5102922" y="1089081"/>
                  </a:cubicBezTo>
                  <a:lnTo>
                    <a:pt x="108908" y="1089081"/>
                  </a:lnTo>
                  <a:cubicBezTo>
                    <a:pt x="48760" y="1089081"/>
                    <a:pt x="0" y="1040321"/>
                    <a:pt x="0" y="980173"/>
                  </a:cubicBezTo>
                  <a:lnTo>
                    <a:pt x="0" y="108908"/>
                  </a:lnTo>
                  <a:close/>
                </a:path>
              </a:pathLst>
            </a:custGeom>
            <a:solidFill>
              <a:sysClr val="window" lastClr="FFFFFF">
                <a:alpha val="90000"/>
                <a:hueOff val="0"/>
                <a:satOff val="0"/>
                <a:lumOff val="0"/>
                <a:alphaOff val="0"/>
              </a:sysClr>
            </a:solid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0478" tIns="77618" rIns="100478" bIns="77618" numCol="1" spcCol="1270" anchor="ctr" anchorCtr="0">
              <a:noAutofit/>
            </a:bodyPr>
            <a:lstStyle/>
            <a:p>
              <a:pPr lvl="0" algn="ctr" defTabSz="1600200">
                <a:lnSpc>
                  <a:spcPct val="90000"/>
                </a:lnSpc>
                <a:spcBef>
                  <a:spcPct val="0"/>
                </a:spcBef>
                <a:spcAft>
                  <a:spcPct val="35000"/>
                </a:spcAft>
              </a:pPr>
              <a:r>
                <a:rPr lang="pt-BR" sz="36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Đọc thầm cả văn bản</a:t>
              </a:r>
              <a:endParaRPr lang="en-US" sz="3600" kern="1200" dirty="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endParaRPr>
            </a:p>
          </p:txBody>
        </p:sp>
        <p:sp>
          <p:nvSpPr>
            <p:cNvPr id="9" name="Freeform 8"/>
            <p:cNvSpPr/>
            <p:nvPr/>
          </p:nvSpPr>
          <p:spPr>
            <a:xfrm>
              <a:off x="1962155" y="2530025"/>
              <a:ext cx="531596" cy="2230217"/>
            </a:xfrm>
            <a:custGeom>
              <a:avLst/>
              <a:gdLst/>
              <a:ahLst/>
              <a:cxnLst/>
              <a:rect l="0" t="0" r="0" b="0"/>
              <a:pathLst>
                <a:path>
                  <a:moveTo>
                    <a:pt x="0" y="0"/>
                  </a:moveTo>
                  <a:lnTo>
                    <a:pt x="0" y="2772322"/>
                  </a:lnTo>
                  <a:lnTo>
                    <a:pt x="512195" y="2772322"/>
                  </a:lnTo>
                </a:path>
              </a:pathLst>
            </a:custGeom>
            <a:noFill/>
            <a:ln w="28575" cap="flat" cmpd="sng" algn="ctr">
              <a:solidFill>
                <a:srgbClr val="C00000"/>
              </a:solidFill>
              <a:prstDash val="solid"/>
              <a:miter lim="800000"/>
            </a:ln>
            <a:effectLst/>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2493752" y="4062449"/>
              <a:ext cx="5261782" cy="1395585"/>
            </a:xfrm>
            <a:custGeom>
              <a:avLst/>
              <a:gdLst>
                <a:gd name="connsiteX0" fmla="*/ 0 w 5261782"/>
                <a:gd name="connsiteY0" fmla="*/ 139559 h 1395585"/>
                <a:gd name="connsiteX1" fmla="*/ 139559 w 5261782"/>
                <a:gd name="connsiteY1" fmla="*/ 0 h 1395585"/>
                <a:gd name="connsiteX2" fmla="*/ 5122224 w 5261782"/>
                <a:gd name="connsiteY2" fmla="*/ 0 h 1395585"/>
                <a:gd name="connsiteX3" fmla="*/ 5261783 w 5261782"/>
                <a:gd name="connsiteY3" fmla="*/ 139559 h 1395585"/>
                <a:gd name="connsiteX4" fmla="*/ 5261782 w 5261782"/>
                <a:gd name="connsiteY4" fmla="*/ 1256027 h 1395585"/>
                <a:gd name="connsiteX5" fmla="*/ 5122223 w 5261782"/>
                <a:gd name="connsiteY5" fmla="*/ 1395586 h 1395585"/>
                <a:gd name="connsiteX6" fmla="*/ 139559 w 5261782"/>
                <a:gd name="connsiteY6" fmla="*/ 1395585 h 1395585"/>
                <a:gd name="connsiteX7" fmla="*/ 0 w 5261782"/>
                <a:gd name="connsiteY7" fmla="*/ 1256026 h 1395585"/>
                <a:gd name="connsiteX8" fmla="*/ 0 w 5261782"/>
                <a:gd name="connsiteY8" fmla="*/ 139559 h 1395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1782" h="1395585">
                  <a:moveTo>
                    <a:pt x="0" y="139559"/>
                  </a:moveTo>
                  <a:cubicBezTo>
                    <a:pt x="0" y="62483"/>
                    <a:pt x="62483" y="0"/>
                    <a:pt x="139559" y="0"/>
                  </a:cubicBezTo>
                  <a:lnTo>
                    <a:pt x="5122224" y="0"/>
                  </a:lnTo>
                  <a:cubicBezTo>
                    <a:pt x="5199300" y="0"/>
                    <a:pt x="5261783" y="62483"/>
                    <a:pt x="5261783" y="139559"/>
                  </a:cubicBezTo>
                  <a:cubicBezTo>
                    <a:pt x="5261783" y="511715"/>
                    <a:pt x="5261782" y="883871"/>
                    <a:pt x="5261782" y="1256027"/>
                  </a:cubicBezTo>
                  <a:cubicBezTo>
                    <a:pt x="5261782" y="1333103"/>
                    <a:pt x="5199299" y="1395586"/>
                    <a:pt x="5122223" y="1395586"/>
                  </a:cubicBezTo>
                  <a:lnTo>
                    <a:pt x="139559" y="1395585"/>
                  </a:lnTo>
                  <a:cubicBezTo>
                    <a:pt x="62483" y="1395585"/>
                    <a:pt x="0" y="1333102"/>
                    <a:pt x="0" y="1256026"/>
                  </a:cubicBezTo>
                  <a:lnTo>
                    <a:pt x="0" y="139559"/>
                  </a:lnTo>
                  <a:close/>
                </a:path>
              </a:pathLst>
            </a:custGeom>
            <a:solidFill>
              <a:sysClr val="window" lastClr="FFFFFF">
                <a:alpha val="90000"/>
                <a:hueOff val="0"/>
                <a:satOff val="0"/>
                <a:lumOff val="0"/>
                <a:alphaOff val="0"/>
              </a:sysClr>
            </a:solidFill>
            <a:ln w="28575" cap="flat" cmpd="sng" algn="ctr">
              <a:solidFill>
                <a:srgbClr val="C00000"/>
              </a:solid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109455" tIns="86595" rIns="109455" bIns="86595" numCol="1" spcCol="1270" anchor="ctr" anchorCtr="0">
              <a:noAutofit/>
            </a:bodyPr>
            <a:lstStyle/>
            <a:p>
              <a:pPr lvl="0" algn="ctr" defTabSz="1600200">
                <a:lnSpc>
                  <a:spcPct val="90000"/>
                </a:lnSpc>
                <a:spcBef>
                  <a:spcPct val="0"/>
                </a:spcBef>
                <a:spcAft>
                  <a:spcPct val="35000"/>
                </a:spcAft>
              </a:pPr>
              <a:r>
                <a:rPr lang="pt-BR" sz="3600" kern="1200" dirty="0" smtClean="0">
                  <a:solidFill>
                    <a:sysClr val="windowText" lastClr="000000">
                      <a:hueOff val="0"/>
                      <a:satOff val="0"/>
                      <a:lumOff val="0"/>
                      <a:alphaOff val="0"/>
                    </a:sysClr>
                  </a:solidFill>
                  <a:latin typeface="Times New Roman" panose="02020603050405020304" pitchFamily="18" charset="0"/>
                  <a:ea typeface="+mn-ea"/>
                  <a:cs typeface="Times New Roman" panose="02020603050405020304" pitchFamily="18" charset="0"/>
                </a:rPr>
                <a:t>+ Thảo luận nhóm, thời gian 5 phút: </a:t>
              </a:r>
              <a:r>
                <a:rPr lang="pt-BR" sz="3600" kern="1200" dirty="0" smtClean="0">
                  <a:solidFill>
                    <a:srgbClr val="C00000"/>
                  </a:solidFill>
                  <a:latin typeface="Times New Roman" panose="02020603050405020304" pitchFamily="18" charset="0"/>
                  <a:ea typeface="+mn-ea"/>
                  <a:cs typeface="Times New Roman" panose="02020603050405020304" pitchFamily="18" charset="0"/>
                </a:rPr>
                <a:t>Hoàn thành phiếu HT 01:</a:t>
              </a:r>
              <a:endParaRPr lang="en-US" sz="3600" kern="1200" dirty="0">
                <a:solidFill>
                  <a:srgbClr val="C00000"/>
                </a:solidFill>
                <a:latin typeface="Times New Roman" panose="02020603050405020304" pitchFamily="18" charset="0"/>
                <a:ea typeface="+mn-ea"/>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7628708" y="763346"/>
            <a:ext cx="3325177" cy="2069644"/>
          </a:xfrm>
          <a:prstGeom prst="rect">
            <a:avLst/>
          </a:prstGeom>
        </p:spPr>
      </p:pic>
    </p:spTree>
    <p:extLst>
      <p:ext uri="{BB962C8B-B14F-4D97-AF65-F5344CB8AC3E}">
        <p14:creationId xmlns:p14="http://schemas.microsoft.com/office/powerpoint/2010/main" val="113997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4291" y="312665"/>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1705013477"/>
              </p:ext>
            </p:extLst>
          </p:nvPr>
        </p:nvGraphicFramePr>
        <p:xfrm>
          <a:off x="531223" y="1487479"/>
          <a:ext cx="11129553" cy="4907280"/>
        </p:xfrm>
        <a:graphic>
          <a:graphicData uri="http://schemas.openxmlformats.org/drawingml/2006/table">
            <a:tbl>
              <a:tblPr firstRow="1" firstCol="1" bandRow="1"/>
              <a:tblGrid>
                <a:gridCol w="3344091">
                  <a:extLst>
                    <a:ext uri="{9D8B030D-6E8A-4147-A177-3AD203B41FA5}">
                      <a16:colId xmlns:a16="http://schemas.microsoft.com/office/drawing/2014/main" val="792712803"/>
                    </a:ext>
                  </a:extLst>
                </a:gridCol>
                <a:gridCol w="2207623">
                  <a:extLst>
                    <a:ext uri="{9D8B030D-6E8A-4147-A177-3AD203B41FA5}">
                      <a16:colId xmlns:a16="http://schemas.microsoft.com/office/drawing/2014/main" val="3616676040"/>
                    </a:ext>
                  </a:extLst>
                </a:gridCol>
                <a:gridCol w="2769326">
                  <a:extLst>
                    <a:ext uri="{9D8B030D-6E8A-4147-A177-3AD203B41FA5}">
                      <a16:colId xmlns:a16="http://schemas.microsoft.com/office/drawing/2014/main" val="319429638"/>
                    </a:ext>
                  </a:extLst>
                </a:gridCol>
                <a:gridCol w="2808513">
                  <a:extLst>
                    <a:ext uri="{9D8B030D-6E8A-4147-A177-3AD203B41FA5}">
                      <a16:colId xmlns:a16="http://schemas.microsoft.com/office/drawing/2014/main" val="2235913405"/>
                    </a:ext>
                  </a:extLst>
                </a:gridCol>
              </a:tblGrid>
              <a:tr h="0">
                <a:tc>
                  <a:txBody>
                    <a:bodyPr/>
                    <a:lstStyle/>
                    <a:p>
                      <a:pPr marR="548640" algn="ctr">
                        <a:lnSpc>
                          <a:spcPct val="115000"/>
                        </a:lnSpc>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tabLst>
                          <a:tab pos="1387475" algn="l"/>
                        </a:tabLs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3 + 4:</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7475" algn="l"/>
                        </a:tabLs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0"/>
                        </a:spcAft>
                      </a:pPr>
                      <a:r>
                        <a:rPr lang="en-US" sz="2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5 + 6: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29313503"/>
                  </a:ext>
                </a:extLst>
              </a:tr>
              <a:tr h="0">
                <a:tc>
                  <a:txBody>
                    <a:bodyPr/>
                    <a:lstStyle/>
                    <a:p>
                      <a:pPr>
                        <a:lnSpc>
                          <a:spcPct val="115000"/>
                        </a:lnSpc>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854034763"/>
                  </a:ext>
                </a:extLst>
              </a:tr>
              <a:tr h="0">
                <a:tc>
                  <a:txBody>
                    <a:bodyPr/>
                    <a:lstStyle/>
                    <a:p>
                      <a:pPr>
                        <a:lnSpc>
                          <a:spcPct val="115000"/>
                        </a:lnSpc>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1399656"/>
                  </a:ext>
                </a:extLst>
              </a:tr>
              <a:tr h="0">
                <a:tc>
                  <a:txBody>
                    <a:bodyPr/>
                    <a:lstStyle/>
                    <a:p>
                      <a:pPr>
                        <a:lnSpc>
                          <a:spcPct val="115000"/>
                        </a:lnSpc>
                        <a:spcAft>
                          <a:spcPts val="0"/>
                        </a:spcAft>
                      </a:pP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b="1"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tc>
                  <a:txBody>
                    <a:bodyPr/>
                    <a:lstStyle/>
                    <a:p>
                      <a:pPr marR="548640" algn="ctr">
                        <a:lnSpc>
                          <a:spcPct val="115000"/>
                        </a:lnSpc>
                        <a:spcAft>
                          <a:spcPts val="0"/>
                        </a:spcAft>
                      </a:pPr>
                      <a:r>
                        <a:rPr lang="en-US" sz="2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46026788"/>
                  </a:ext>
                </a:extLst>
              </a:tr>
            </a:tbl>
          </a:graphicData>
        </a:graphic>
      </p:graphicFrame>
      <p:sp>
        <p:nvSpPr>
          <p:cNvPr id="8" name="Rectangle 7"/>
          <p:cNvSpPr/>
          <p:nvPr/>
        </p:nvSpPr>
        <p:spPr>
          <a:xfrm>
            <a:off x="4029408" y="770160"/>
            <a:ext cx="4133183" cy="548099"/>
          </a:xfrm>
          <a:prstGeom prst="rect">
            <a:avLst/>
          </a:prstGeom>
        </p:spPr>
        <p:txBody>
          <a:bodyPr wrap="none">
            <a:spAutoFit/>
          </a:bodyPr>
          <a:lstStyle/>
          <a:p>
            <a:pPr marR="548640" algn="ct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PHIẾU HỌC TẬP 01:</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541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02" y="351854"/>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15102" y="939707"/>
            <a:ext cx="6476453" cy="587853"/>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3.1. </a:t>
            </a:r>
            <a:r>
              <a:rPr lang="vi-VN" sz="2800" b="1" dirty="0">
                <a:solidFill>
                  <a:srgbClr val="FF0000"/>
                </a:solidFill>
                <a:latin typeface="Times New Roman" panose="02020603050405020304" pitchFamily="18" charset="0"/>
                <a:ea typeface="Times New Roman" panose="02020603050405020304" pitchFamily="18" charset="0"/>
              </a:rPr>
              <a:t>Nguyên Hồng là con người nhạy cảm</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77516" y="1665441"/>
            <a:ext cx="11436967" cy="3527119"/>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en-US" sz="2800" dirty="0" smtClean="0">
                <a:solidFill>
                  <a:srgbClr val="0D0D0D"/>
                </a:solidFill>
                <a:latin typeface="Times New Roman" panose="02020603050405020304" pitchFamily="18" charset="0"/>
                <a:ea typeface="Times New Roman" panose="02020603050405020304" pitchFamily="18" charset="0"/>
              </a:rPr>
              <a:t>Ý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Nguyên Hồng rất dễ xúc động, rất dễ khóc:</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i="1" dirty="0" smtClean="0">
                <a:solidFill>
                  <a:srgbClr val="0D0D0D"/>
                </a:solidFill>
                <a:latin typeface="Times New Roman" panose="02020603050405020304" pitchFamily="18" charset="0"/>
                <a:ea typeface="Times New Roman" panose="02020603050405020304" pitchFamily="18" charset="0"/>
              </a:rPr>
              <a:t>Khóc </a:t>
            </a:r>
            <a:r>
              <a:rPr lang="vi-VN" sz="2800" i="1" dirty="0">
                <a:solidFill>
                  <a:srgbClr val="0D0D0D"/>
                </a:solidFill>
                <a:latin typeface="Times New Roman" panose="02020603050405020304" pitchFamily="18" charset="0"/>
                <a:ea typeface="Times New Roman" panose="02020603050405020304" pitchFamily="18" charset="0"/>
              </a:rPr>
              <a:t>khi nhớ đến bạn bè, đồng </a:t>
            </a:r>
            <a:r>
              <a:rPr lang="vi-VN" sz="2800" i="1" dirty="0" smtClean="0">
                <a:solidFill>
                  <a:srgbClr val="0D0D0D"/>
                </a:solidFill>
                <a:latin typeface="Times New Roman" panose="02020603050405020304" pitchFamily="18" charset="0"/>
                <a:ea typeface="Times New Roman" panose="02020603050405020304" pitchFamily="18" charset="0"/>
              </a:rPr>
              <a:t>ch</a:t>
            </a:r>
            <a:r>
              <a:rPr lang="en-US" sz="2800" i="1" dirty="0">
                <a:solidFill>
                  <a:srgbClr val="0D0D0D"/>
                </a:solidFill>
                <a:latin typeface="Times New Roman" panose="02020603050405020304" pitchFamily="18" charset="0"/>
                <a:ea typeface="Times New Roman" panose="02020603050405020304" pitchFamily="18" charset="0"/>
              </a:rPr>
              <a:t>í</a:t>
            </a:r>
            <a:r>
              <a:rPr lang="vi-VN" sz="2800" i="1" dirty="0" smtClean="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từng chia bùi sẻ ngọt.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i="1" dirty="0" smtClean="0">
                <a:solidFill>
                  <a:srgbClr val="0D0D0D"/>
                </a:solidFill>
                <a:latin typeface="Times New Roman" panose="02020603050405020304" pitchFamily="18" charset="0"/>
                <a:ea typeface="Times New Roman" panose="02020603050405020304" pitchFamily="18" charset="0"/>
              </a:rPr>
              <a:t>Khóc </a:t>
            </a:r>
            <a:r>
              <a:rPr lang="vi-VN" sz="2800" i="1" dirty="0">
                <a:solidFill>
                  <a:srgbClr val="0D0D0D"/>
                </a:solidFill>
                <a:latin typeface="Times New Roman" panose="02020603050405020304" pitchFamily="18" charset="0"/>
                <a:ea typeface="Times New Roman" panose="02020603050405020304" pitchFamily="18" charset="0"/>
              </a:rPr>
              <a:t>khi nghĩ đến đời sống khổ cực của nhân dân mình ngày trước.</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i="1" dirty="0" smtClean="0">
                <a:solidFill>
                  <a:srgbClr val="0D0D0D"/>
                </a:solidFill>
                <a:latin typeface="Times New Roman" panose="02020603050405020304" pitchFamily="18" charset="0"/>
                <a:ea typeface="Times New Roman" panose="02020603050405020304" pitchFamily="18" charset="0"/>
              </a:rPr>
              <a:t>Khóc </a:t>
            </a:r>
            <a:r>
              <a:rPr lang="vi-VN" sz="2800" i="1" dirty="0">
                <a:solidFill>
                  <a:srgbClr val="0D0D0D"/>
                </a:solidFill>
                <a:latin typeface="Times New Roman" panose="02020603050405020304" pitchFamily="18" charset="0"/>
                <a:ea typeface="Times New Roman" panose="02020603050405020304" pitchFamily="18" charset="0"/>
              </a:rPr>
              <a:t>khi nói đến công ơn của Tổ quốc, quê hương đã sinh ra mình, đến công ơn của Đảng, của Bác Hồ đã đem đến cho mình lí tưởng cao đẹp của thời đại</a:t>
            </a:r>
            <a:r>
              <a:rPr lang="vi-VN" sz="2800" i="1" dirty="0" smtClean="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169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88" y="430232"/>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43988" y="1029845"/>
            <a:ext cx="647645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3.1.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Nguyên Hồng là con người nhạy 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77516" y="1588496"/>
            <a:ext cx="11436967" cy="3681008"/>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1200"/>
              </a:spcAft>
              <a:buClrTx/>
              <a:buSzTx/>
              <a:buFont typeface="Wingdings" panose="05000000000000000000" pitchFamily="2" charset="2"/>
              <a:buChar char="ü"/>
              <a:tabLst/>
              <a:defRPr/>
            </a:pPr>
            <a:r>
              <a:rPr kumimoji="0" lang="vi-VN" sz="2800" b="0" i="1"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rPr>
              <a:t>Khóc </a:t>
            </a: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khi kể lại những nỗi đau, oan trái của những nhân 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rPr>
              <a:t>Biện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rPr>
              <a:t>pháp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rPr>
              <a:t>tu</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rPr>
              <a:t>từ</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Liệt kê, điệp cấu trúc "Khóc khi...."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457200" marR="0" lvl="0" indent="-45720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rPr>
              <a:t>Không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biết Nguyên Hồng đã khóc bao nhiêu lần.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457200" marR="0" lvl="0" indent="-457200" algn="l" defTabSz="914400" rtl="0" eaLnBrk="1" fontAlgn="auto" latinLnBrk="0" hangingPunct="1">
              <a:lnSpc>
                <a:spcPct val="115000"/>
              </a:lnSpc>
              <a:spcBef>
                <a:spcPts val="0"/>
              </a:spcBef>
              <a:spcAft>
                <a:spcPts val="1200"/>
              </a:spcAft>
              <a:buClrTx/>
              <a:buSzTx/>
              <a:buFont typeface="Wingdings" panose="05000000000000000000" pitchFamily="2" charset="2"/>
              <a:buChar char="v"/>
              <a:tabLst/>
              <a:defRPr/>
            </a:pPr>
            <a:r>
              <a:rPr kumimoji="0" lang="en-US" sz="2800" b="0"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rPr>
              <a:t>Hình</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rPr>
              <a:t>ảnh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so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rPr>
              <a:t>sánh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rPr>
              <a:t>Mỗi dòng chữ ông viết ra là một dòng nước mắt từ trái tim nhạy </a:t>
            </a: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rPr>
              <a:t>cảm</a:t>
            </a:r>
            <a:r>
              <a:rPr kumimoji="0" lang="en-US"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S Mincho"/>
                <a:ea typeface="Times New Roman" panose="02020603050405020304" pitchFamily="18" charset="0"/>
                <a:cs typeface="MS Mincho"/>
              </a:rPr>
              <a:t>➩</a:t>
            </a: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rPr>
              <a:t> Tâm hồn nhạy cảm, dễ xúc động của Nguyên Hồng.</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040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iterate type="lt">
                                    <p:tmPct val="0"/>
                                  </p:iterate>
                                  <p:childTnLst>
                                    <p:set>
                                      <p:cBhvr>
                                        <p:cTn id="13" dur="1" fill="hold">
                                          <p:stCondLst>
                                            <p:cond delay="0"/>
                                          </p:stCondLst>
                                        </p:cTn>
                                        <p:tgtEl>
                                          <p:spTgt spid="6">
                                            <p:txEl>
                                              <p:pRg st="1" end="1"/>
                                            </p:txEl>
                                          </p:spTgt>
                                        </p:tgtEl>
                                        <p:attrNameLst>
                                          <p:attrName>style.visibility</p:attrName>
                                        </p:attrNameLst>
                                      </p:cBhvr>
                                      <p:to>
                                        <p:strVal val="visible"/>
                                      </p:to>
                                    </p:set>
                                    <p:animEffect transition="in" filter="wipe(down)">
                                      <p:cBhvr>
                                        <p:cTn id="14" dur="580">
                                          <p:stCondLst>
                                            <p:cond delay="0"/>
                                          </p:stCondLst>
                                        </p:cTn>
                                        <p:tgtEl>
                                          <p:spTgt spid="6">
                                            <p:txEl>
                                              <p:pRg st="1" end="1"/>
                                            </p:txEl>
                                          </p:spTgt>
                                        </p:tgtEl>
                                      </p:cBhvr>
                                    </p:animEffect>
                                    <p:anim calcmode="lin" valueType="num">
                                      <p:cBhvr>
                                        <p:cTn id="15" dur="1822" tmFilter="0,0; 0.14,0.36; 0.43,0.73; 0.71,0.91; 1.0,1.0">
                                          <p:stCondLst>
                                            <p:cond delay="0"/>
                                          </p:stCondLst>
                                        </p:cTn>
                                        <p:tgtEl>
                                          <p:spTgt spid="6">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xEl>
                                              <p:pRg st="1" end="1"/>
                                            </p:txEl>
                                          </p:spTgt>
                                        </p:tgtEl>
                                      </p:cBhvr>
                                      <p:to x="100000" y="60000"/>
                                    </p:animScale>
                                    <p:animScale>
                                      <p:cBhvr>
                                        <p:cTn id="21" dur="166" decel="50000">
                                          <p:stCondLst>
                                            <p:cond delay="676"/>
                                          </p:stCondLst>
                                        </p:cTn>
                                        <p:tgtEl>
                                          <p:spTgt spid="6">
                                            <p:txEl>
                                              <p:pRg st="1" end="1"/>
                                            </p:txEl>
                                          </p:spTgt>
                                        </p:tgtEl>
                                      </p:cBhvr>
                                      <p:to x="100000" y="100000"/>
                                    </p:animScale>
                                    <p:animScale>
                                      <p:cBhvr>
                                        <p:cTn id="22" dur="26">
                                          <p:stCondLst>
                                            <p:cond delay="1312"/>
                                          </p:stCondLst>
                                        </p:cTn>
                                        <p:tgtEl>
                                          <p:spTgt spid="6">
                                            <p:txEl>
                                              <p:pRg st="1" end="1"/>
                                            </p:txEl>
                                          </p:spTgt>
                                        </p:tgtEl>
                                      </p:cBhvr>
                                      <p:to x="100000" y="80000"/>
                                    </p:animScale>
                                    <p:animScale>
                                      <p:cBhvr>
                                        <p:cTn id="23" dur="166" decel="50000">
                                          <p:stCondLst>
                                            <p:cond delay="1338"/>
                                          </p:stCondLst>
                                        </p:cTn>
                                        <p:tgtEl>
                                          <p:spTgt spid="6">
                                            <p:txEl>
                                              <p:pRg st="1" end="1"/>
                                            </p:txEl>
                                          </p:spTgt>
                                        </p:tgtEl>
                                      </p:cBhvr>
                                      <p:to x="100000" y="100000"/>
                                    </p:animScale>
                                    <p:animScale>
                                      <p:cBhvr>
                                        <p:cTn id="24" dur="26">
                                          <p:stCondLst>
                                            <p:cond delay="1642"/>
                                          </p:stCondLst>
                                        </p:cTn>
                                        <p:tgtEl>
                                          <p:spTgt spid="6">
                                            <p:txEl>
                                              <p:pRg st="1" end="1"/>
                                            </p:txEl>
                                          </p:spTgt>
                                        </p:tgtEl>
                                      </p:cBhvr>
                                      <p:to x="100000" y="90000"/>
                                    </p:animScale>
                                    <p:animScale>
                                      <p:cBhvr>
                                        <p:cTn id="25" dur="166" decel="50000">
                                          <p:stCondLst>
                                            <p:cond delay="1668"/>
                                          </p:stCondLst>
                                        </p:cTn>
                                        <p:tgtEl>
                                          <p:spTgt spid="6">
                                            <p:txEl>
                                              <p:pRg st="1" end="1"/>
                                            </p:txEl>
                                          </p:spTgt>
                                        </p:tgtEl>
                                      </p:cBhvr>
                                      <p:to x="100000" y="100000"/>
                                    </p:animScale>
                                    <p:animScale>
                                      <p:cBhvr>
                                        <p:cTn id="26" dur="26">
                                          <p:stCondLst>
                                            <p:cond delay="1808"/>
                                          </p:stCondLst>
                                        </p:cTn>
                                        <p:tgtEl>
                                          <p:spTgt spid="6">
                                            <p:txEl>
                                              <p:pRg st="1" end="1"/>
                                            </p:txEl>
                                          </p:spTgt>
                                        </p:tgtEl>
                                      </p:cBhvr>
                                      <p:to x="100000" y="95000"/>
                                    </p:animScale>
                                    <p:animScale>
                                      <p:cBhvr>
                                        <p:cTn id="27" dur="166" decel="50000">
                                          <p:stCondLst>
                                            <p:cond delay="1834"/>
                                          </p:stCondLst>
                                        </p:cTn>
                                        <p:tgtEl>
                                          <p:spTgt spid="6">
                                            <p:txEl>
                                              <p:pRg st="1" end="1"/>
                                            </p:txEl>
                                          </p:spTgt>
                                        </p:tgtEl>
                                      </p:cBhvr>
                                      <p:to x="100000" y="100000"/>
                                    </p:animScale>
                                  </p:childTnLst>
                                </p:cTn>
                              </p:par>
                              <p:par>
                                <p:cTn id="28" presetID="16" presetClass="emph" presetSubtype="0" fill="hold" nodeType="withEffect">
                                  <p:stCondLst>
                                    <p:cond delay="0"/>
                                  </p:stCondLst>
                                  <p:iterate type="lt">
                                    <p:tmPct val="4000"/>
                                  </p:iterate>
                                  <p:childTnLst>
                                    <p:set>
                                      <p:cBhvr override="childStyle">
                                        <p:cTn id="29" dur="500" fill="hold"/>
                                        <p:tgtEl>
                                          <p:spTgt spid="6">
                                            <p:txEl>
                                              <p:pRg st="1" end="1"/>
                                            </p:txEl>
                                          </p:spTgt>
                                        </p:tgtEl>
                                        <p:attrNameLst>
                                          <p:attrName>style.color</p:attrName>
                                        </p:attrNameLst>
                                      </p:cBhvr>
                                      <p:to>
                                        <p:clrVal>
                                          <a:srgbClr val="FF0000"/>
                                        </p:clrVal>
                                      </p:to>
                                    </p:set>
                                    <p:set>
                                      <p:cBhvr>
                                        <p:cTn id="30" dur="500" fill="hold"/>
                                        <p:tgtEl>
                                          <p:spTgt spid="6">
                                            <p:txEl>
                                              <p:pRg st="1" end="1"/>
                                            </p:txEl>
                                          </p:spTgt>
                                        </p:tgtEl>
                                        <p:attrNameLst>
                                          <p:attrName>fillcolor</p:attrName>
                                        </p:attrNameLst>
                                      </p:cBhvr>
                                      <p:to>
                                        <p:clrVal>
                                          <a:srgbClr val="FF0000"/>
                                        </p:clrVal>
                                      </p:to>
                                    </p:set>
                                    <p:set>
                                      <p:cBhvr>
                                        <p:cTn id="31" dur="500" fill="hold"/>
                                        <p:tgtEl>
                                          <p:spTgt spid="6">
                                            <p:txEl>
                                              <p:pRg st="1" end="1"/>
                                            </p:txEl>
                                          </p:spTgt>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1000"/>
                                        <p:tgtEl>
                                          <p:spTgt spid="6">
                                            <p:txEl>
                                              <p:pRg st="4" end="4"/>
                                            </p:txEl>
                                          </p:spTgt>
                                        </p:tgtEl>
                                      </p:cBhvr>
                                    </p:animEffect>
                                    <p:anim calcmode="lin" valueType="num">
                                      <p:cBhvr>
                                        <p:cTn id="5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88" y="447767"/>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287381" y="1035620"/>
            <a:ext cx="647645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3.1.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Nguyên Hồng là con người nhạy 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287381" y="1548082"/>
            <a:ext cx="8230074" cy="548099"/>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3.2. </a:t>
            </a:r>
            <a:r>
              <a:rPr lang="en-US" sz="2800" b="1" dirty="0" err="1">
                <a:solidFill>
                  <a:srgbClr val="FF0000"/>
                </a:solidFill>
                <a:latin typeface="Times New Roman" panose="02020603050405020304" pitchFamily="18" charset="0"/>
                <a:ea typeface="Times New Roman" panose="02020603050405020304" pitchFamily="18" charset="0"/>
              </a:rPr>
              <a:t>Thời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thơ</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ấu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thương</a:t>
            </a:r>
            <a:r>
              <a:rPr lang="en-US" sz="2800" b="1" dirty="0">
                <a:solidFill>
                  <a:srgbClr val="FF0000"/>
                </a:solidFill>
                <a:latin typeface="Times New Roman" panose="02020603050405020304" pitchFamily="18" charset="0"/>
                <a:ea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rPr>
              <a:t>của Nguyên Hồng</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43988" y="2209227"/>
            <a:ext cx="11438709" cy="3681008"/>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vi-VN" sz="2800" dirty="0" smtClean="0">
                <a:solidFill>
                  <a:srgbClr val="0D0D0D"/>
                </a:solidFill>
                <a:latin typeface="Times New Roman" panose="02020603050405020304" pitchFamily="18" charset="0"/>
                <a:ea typeface="Times New Roman" panose="02020603050405020304" pitchFamily="18" charset="0"/>
              </a:rPr>
              <a:t>Hoàn </a:t>
            </a:r>
            <a:r>
              <a:rPr lang="vi-VN" sz="2800" dirty="0">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thơ</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dirty="0" smtClean="0">
                <a:solidFill>
                  <a:srgbClr val="0D0D0D"/>
                </a:solidFill>
                <a:latin typeface="Times New Roman" panose="02020603050405020304" pitchFamily="18" charset="0"/>
                <a:ea typeface="Times New Roman" panose="02020603050405020304" pitchFamily="18" charset="0"/>
              </a:rPr>
              <a:t>Mồ </a:t>
            </a:r>
            <a:r>
              <a:rPr lang="vi-VN" sz="2800" dirty="0">
                <a:solidFill>
                  <a:srgbClr val="0D0D0D"/>
                </a:solidFill>
                <a:latin typeface="Times New Roman" panose="02020603050405020304" pitchFamily="18" charset="0"/>
                <a:ea typeface="Times New Roman" panose="02020603050405020304" pitchFamily="18" charset="0"/>
              </a:rPr>
              <a:t>côi cha từ năm 12 tuổi.</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dirty="0" smtClean="0">
                <a:solidFill>
                  <a:srgbClr val="0D0D0D"/>
                </a:solidFill>
                <a:latin typeface="Times New Roman" panose="02020603050405020304" pitchFamily="18" charset="0"/>
                <a:ea typeface="Times New Roman" panose="02020603050405020304" pitchFamily="18" charset="0"/>
              </a:rPr>
              <a:t>Mẹ </a:t>
            </a:r>
            <a:r>
              <a:rPr lang="vi-VN" sz="2800" dirty="0">
                <a:solidFill>
                  <a:srgbClr val="0D0D0D"/>
                </a:solidFill>
                <a:latin typeface="Times New Roman" panose="02020603050405020304" pitchFamily="18" charset="0"/>
                <a:ea typeface="Times New Roman" panose="02020603050405020304" pitchFamily="18" charset="0"/>
              </a:rPr>
              <a:t>đi thêm bước nữa và thường làm ăn xa.</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dirty="0" smtClean="0">
                <a:solidFill>
                  <a:srgbClr val="0D0D0D"/>
                </a:solidFill>
                <a:latin typeface="Times New Roman" panose="02020603050405020304" pitchFamily="18" charset="0"/>
                <a:ea typeface="Times New Roman" panose="02020603050405020304" pitchFamily="18" charset="0"/>
              </a:rPr>
              <a:t>Sinh </a:t>
            </a:r>
            <a:r>
              <a:rPr lang="vi-VN" sz="2800" dirty="0">
                <a:solidFill>
                  <a:srgbClr val="0D0D0D"/>
                </a:solidFill>
                <a:latin typeface="Times New Roman" panose="02020603050405020304" pitchFamily="18" charset="0"/>
                <a:ea typeface="Times New Roman" panose="02020603050405020304" pitchFamily="18" charset="0"/>
              </a:rPr>
              <a:t>ra trong cuộc hôn nhân ép uổng.</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FF0000"/>
                </a:solidFill>
                <a:latin typeface="Times New Roman" panose="02020603050405020304" pitchFamily="18" charset="0"/>
                <a:ea typeface="Times New Roman" panose="02020603050405020304" pitchFamily="18" charset="0"/>
              </a:rPr>
              <a:t>→ Vì cảnh ngộ éo le, gia đình chồng khinh ghét nên mẹ không </a:t>
            </a:r>
            <a:r>
              <a:rPr lang="en-US" sz="2800" dirty="0" err="1">
                <a:solidFill>
                  <a:srgbClr val="FF0000"/>
                </a:solidFill>
                <a:latin typeface="Times New Roman" panose="02020603050405020304" pitchFamily="18" charset="0"/>
                <a:ea typeface="Times New Roman" panose="02020603050405020304" pitchFamily="18" charset="0"/>
              </a:rPr>
              <a:t>thể</a:t>
            </a:r>
            <a:r>
              <a:rPr lang="en-US" sz="2800" dirty="0">
                <a:solidFill>
                  <a:srgbClr val="FF0000"/>
                </a:solidFill>
                <a:latin typeface="Times New Roman" panose="02020603050405020304" pitchFamily="18" charset="0"/>
                <a:ea typeface="Times New Roman" panose="02020603050405020304" pitchFamily="18" charset="0"/>
              </a:rPr>
              <a:t> </a:t>
            </a:r>
            <a:r>
              <a:rPr lang="vi-VN" sz="2800" dirty="0">
                <a:solidFill>
                  <a:srgbClr val="FF0000"/>
                </a:solidFill>
                <a:latin typeface="Times New Roman" panose="02020603050405020304" pitchFamily="18" charset="0"/>
                <a:ea typeface="Times New Roman" panose="02020603050405020304" pitchFamily="18" charset="0"/>
              </a:rPr>
              <a:t>gần gũi Hồng. </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0732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fade">
                                      <p:cBhvr>
                                        <p:cTn id="21" dur="1000"/>
                                        <p:tgtEl>
                                          <p:spTgt spid="7">
                                            <p:txEl>
                                              <p:pRg st="1" end="1"/>
                                            </p:txEl>
                                          </p:spTgt>
                                        </p:tgtEl>
                                      </p:cBhvr>
                                    </p:animEffect>
                                    <p:anim calcmode="lin" valueType="num">
                                      <p:cBhvr>
                                        <p:cTn id="22"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fade">
                                      <p:cBhvr>
                                        <p:cTn id="28" dur="1000"/>
                                        <p:tgtEl>
                                          <p:spTgt spid="7">
                                            <p:txEl>
                                              <p:pRg st="2" end="2"/>
                                            </p:txEl>
                                          </p:spTgt>
                                        </p:tgtEl>
                                      </p:cBhvr>
                                    </p:animEffect>
                                    <p:anim calcmode="lin" valueType="num">
                                      <p:cBhvr>
                                        <p:cTn id="29"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animEffect transition="in" filter="fade">
                                      <p:cBhvr>
                                        <p:cTn id="35" dur="1000"/>
                                        <p:tgtEl>
                                          <p:spTgt spid="7">
                                            <p:txEl>
                                              <p:pRg st="3" end="3"/>
                                            </p:txEl>
                                          </p:spTgt>
                                        </p:tgtEl>
                                      </p:cBhvr>
                                    </p:animEffect>
                                    <p:anim calcmode="lin" valueType="num">
                                      <p:cBhvr>
                                        <p:cTn id="3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4" end="4"/>
                                            </p:txEl>
                                          </p:spTgt>
                                        </p:tgtEl>
                                        <p:attrNameLst>
                                          <p:attrName>style.visibility</p:attrName>
                                        </p:attrNameLst>
                                      </p:cBhvr>
                                      <p:to>
                                        <p:strVal val="visible"/>
                                      </p:to>
                                    </p:set>
                                    <p:animEffect transition="in" filter="fade">
                                      <p:cBhvr>
                                        <p:cTn id="42" dur="1000"/>
                                        <p:tgtEl>
                                          <p:spTgt spid="7">
                                            <p:txEl>
                                              <p:pRg st="4" end="4"/>
                                            </p:txEl>
                                          </p:spTgt>
                                        </p:tgtEl>
                                      </p:cBhvr>
                                    </p:animEffect>
                                    <p:anim calcmode="lin" valueType="num">
                                      <p:cBhvr>
                                        <p:cTn id="43"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3988" y="338792"/>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43988" y="926645"/>
            <a:ext cx="647645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3.1.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Nguyên Hồng là con người nhạy cảm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43988" y="1412876"/>
            <a:ext cx="823007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3.2.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ấu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thiếu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của Nguyên Hồng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478972" y="2102351"/>
            <a:ext cx="11234057" cy="3646960"/>
          </a:xfrm>
          <a:prstGeom prst="rect">
            <a:avLst/>
          </a:prstGeom>
        </p:spPr>
        <p:txBody>
          <a:bodyPr wrap="square">
            <a:spAutoFit/>
          </a:bodyPr>
          <a:lstStyle/>
          <a:p>
            <a:pPr marL="342900" indent="-342900">
              <a:lnSpc>
                <a:spcPct val="115000"/>
              </a:lnSpc>
              <a:spcAft>
                <a:spcPts val="1200"/>
              </a:spcAft>
              <a:buFont typeface="Wingdings" panose="05000000000000000000" pitchFamily="2" charset="2"/>
              <a:buChar char="v"/>
            </a:pPr>
            <a:r>
              <a:rPr lang="vi-VN" sz="2400" dirty="0" smtClean="0">
                <a:solidFill>
                  <a:srgbClr val="0D0D0D"/>
                </a:solidFill>
                <a:latin typeface="Times New Roman" panose="02020603050405020304" pitchFamily="18" charset="0"/>
                <a:ea typeface="Times New Roman" panose="02020603050405020304" pitchFamily="18" charset="0"/>
              </a:rPr>
              <a:t>Sự </a:t>
            </a:r>
            <a:r>
              <a:rPr lang="vi-VN" sz="2400" dirty="0">
                <a:solidFill>
                  <a:srgbClr val="0D0D0D"/>
                </a:solidFill>
                <a:latin typeface="Times New Roman" panose="02020603050405020304" pitchFamily="18" charset="0"/>
                <a:ea typeface="Times New Roman" panose="02020603050405020304" pitchFamily="18" charset="0"/>
              </a:rPr>
              <a:t>cô đơn, bị khinh ghét:</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Không </a:t>
            </a:r>
            <a:r>
              <a:rPr lang="vi-VN" sz="2400" dirty="0">
                <a:solidFill>
                  <a:srgbClr val="0D0D0D"/>
                </a:solidFill>
                <a:latin typeface="Times New Roman" panose="02020603050405020304" pitchFamily="18" charset="0"/>
                <a:ea typeface="Times New Roman" panose="02020603050405020304" pitchFamily="18" charset="0"/>
              </a:rPr>
              <a:t>được gần mẹ.</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dirty="0" err="1" smtClean="0">
                <a:solidFill>
                  <a:srgbClr val="0D0D0D"/>
                </a:solidFill>
                <a:latin typeface="Times New Roman" panose="02020603050405020304" pitchFamily="18" charset="0"/>
                <a:ea typeface="Times New Roman" panose="02020603050405020304" pitchFamily="18" charset="0"/>
              </a:rPr>
              <a:t>Phải</a:t>
            </a:r>
            <a:r>
              <a:rPr lang="en-US" sz="2400" dirty="0" smtClean="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nhờ</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cô</a:t>
            </a:r>
            <a:r>
              <a:rPr lang="en-US" sz="2400" dirty="0">
                <a:solidFill>
                  <a:srgbClr val="0D0D0D"/>
                </a:solidFill>
                <a:latin typeface="Times New Roman" panose="02020603050405020304" pitchFamily="18" charset="0"/>
                <a:ea typeface="Times New Roman" panose="02020603050405020304" pitchFamily="18" charset="0"/>
              </a:rPr>
              <a:t> cay </a:t>
            </a:r>
            <a:r>
              <a:rPr lang="en-US" sz="2400" dirty="0" err="1">
                <a:solidFill>
                  <a:srgbClr val="0D0D0D"/>
                </a:solidFill>
                <a:latin typeface="Times New Roman" panose="02020603050405020304" pitchFamily="18" charset="0"/>
                <a:ea typeface="Times New Roman" panose="02020603050405020304" pitchFamily="18" charset="0"/>
              </a:rPr>
              <a:t>nghiệt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chia </a:t>
            </a:r>
            <a:r>
              <a:rPr lang="en-US" sz="2400" dirty="0" err="1">
                <a:solidFill>
                  <a:srgbClr val="0D0D0D"/>
                </a:solidFill>
                <a:latin typeface="Times New Roman" panose="02020603050405020304" pitchFamily="18" charset="0"/>
                <a:ea typeface="Times New Roman" panose="02020603050405020304" pitchFamily="18" charset="0"/>
              </a:rPr>
              <a:t>rẽ</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mẹ</a:t>
            </a:r>
            <a:r>
              <a:rPr lang="en-US" sz="2400" dirty="0">
                <a:solidFill>
                  <a:srgbClr val="0D0D0D"/>
                </a:solidFill>
                <a:latin typeface="Times New Roman" panose="02020603050405020304" pitchFamily="18" charset="0"/>
                <a:ea typeface="Times New Roman" panose="02020603050405020304" pitchFamily="18" charset="0"/>
              </a:rPr>
              <a:t> con </a:t>
            </a:r>
            <a:r>
              <a:rPr lang="en-US" sz="2400" dirty="0" err="1">
                <a:solidFill>
                  <a:srgbClr val="0D0D0D"/>
                </a:solidFill>
                <a:latin typeface="Times New Roman" panose="02020603050405020304" pitchFamily="18" charset="0"/>
                <a:ea typeface="Times New Roman" panose="02020603050405020304" pitchFamily="18" charset="0"/>
              </a:rPr>
              <a:t>Hồng</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en-US" sz="2400" dirty="0" err="1" smtClean="0">
                <a:solidFill>
                  <a:srgbClr val="0D0D0D"/>
                </a:solidFill>
                <a:latin typeface="Times New Roman" panose="02020603050405020304" pitchFamily="18" charset="0"/>
                <a:ea typeface="Times New Roman" panose="02020603050405020304" pitchFamily="18" charset="0"/>
              </a:rPr>
              <a:t>Tủi</a:t>
            </a:r>
            <a:r>
              <a:rPr lang="en-US" sz="2400" dirty="0" smtClean="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khát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mẫu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tử</a:t>
            </a:r>
            <a:r>
              <a:rPr lang="en-US" sz="2400" dirty="0">
                <a:solidFill>
                  <a:srgbClr val="0D0D0D"/>
                </a:solidFill>
                <a:latin typeface="Times New Roman" panose="02020603050405020304" pitchFamily="18" charset="0"/>
                <a:ea typeface="Times New Roman" panose="02020603050405020304" pitchFamily="18" charset="0"/>
              </a:rPr>
              <a:t>:</a:t>
            </a:r>
            <a:r>
              <a:rPr lang="vi-VN" sz="2400" dirty="0">
                <a:solidFill>
                  <a:srgbClr val="0D0D0D"/>
                </a:solidFill>
                <a:latin typeface="Times New Roman" panose="02020603050405020304" pitchFamily="18" charset="0"/>
                <a:ea typeface="Times New Roman" panose="02020603050405020304" pitchFamily="18" charset="0"/>
              </a:rPr>
              <a:t> "</a:t>
            </a:r>
            <a:r>
              <a:rPr lang="vi-VN" sz="2400" i="1" dirty="0">
                <a:solidFill>
                  <a:srgbClr val="0D0D0D"/>
                </a:solidFill>
                <a:latin typeface="Times New Roman" panose="02020603050405020304" pitchFamily="18" charset="0"/>
                <a:ea typeface="Times New Roman" panose="02020603050405020304" pitchFamily="18" charset="0"/>
              </a:rPr>
              <a:t>Giá ai cho tôi 1 xu nhỉ</a:t>
            </a:r>
            <a:r>
              <a:rPr lang="en-US" sz="2400" i="1" dirty="0">
                <a:solidFill>
                  <a:srgbClr val="0D0D0D"/>
                </a:solidFill>
                <a:latin typeface="Times New Roman" panose="02020603050405020304" pitchFamily="18" charset="0"/>
                <a:ea typeface="Times New Roman" panose="02020603050405020304" pitchFamily="18" charset="0"/>
              </a:rPr>
              <a:t>…</a:t>
            </a:r>
            <a:r>
              <a:rPr lang="vi-VN" sz="2400" i="1" dirty="0">
                <a:solidFill>
                  <a:srgbClr val="0D0D0D"/>
                </a:solidFill>
                <a:latin typeface="Times New Roman" panose="02020603050405020304" pitchFamily="18" charset="0"/>
                <a:ea typeface="Times New Roman" panose="02020603050405020304" pitchFamily="18" charset="0"/>
              </a:rPr>
              <a:t>"Không! Không có ai cho tôi cả. Vì người ta có phải mẹ tôi đâu!".</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FF0000"/>
                </a:solidFill>
                <a:latin typeface="MS Mincho"/>
                <a:ea typeface="Times New Roman" panose="02020603050405020304" pitchFamily="18" charset="0"/>
                <a:cs typeface="MS Mincho"/>
              </a:rPr>
              <a:t>➩</a:t>
            </a:r>
            <a:r>
              <a:rPr lang="vi-VN"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Tuổi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thơ</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Nguyên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Hồng</a:t>
            </a:r>
            <a:r>
              <a:rPr lang="en-US" sz="2400" dirty="0">
                <a:solidFill>
                  <a:srgbClr val="FF0000"/>
                </a:solidFill>
                <a:latin typeface="Times New Roman" panose="02020603050405020304" pitchFamily="18" charset="0"/>
                <a:ea typeface="Times New Roman" panose="02020603050405020304" pitchFamily="18" charset="0"/>
              </a:rPr>
              <a:t> t</a:t>
            </a:r>
            <a:r>
              <a:rPr lang="vi-VN" sz="2400" dirty="0">
                <a:solidFill>
                  <a:srgbClr val="FF0000"/>
                </a:solidFill>
                <a:latin typeface="Times New Roman" panose="02020603050405020304" pitchFamily="18" charset="0"/>
                <a:ea typeface="Times New Roman" panose="02020603050405020304" pitchFamily="18" charset="0"/>
              </a:rPr>
              <a:t>hiếu thốn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tình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gia</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đình</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rPr>
              <a:t> khao khát cả vật chất lẫn tình thương nên </a:t>
            </a:r>
            <a:r>
              <a:rPr lang="en-US" sz="2400" dirty="0" err="1">
                <a:solidFill>
                  <a:srgbClr val="FF0000"/>
                </a:solidFill>
                <a:latin typeface="Times New Roman" panose="02020603050405020304" pitchFamily="18" charset="0"/>
                <a:ea typeface="Times New Roman" panose="02020603050405020304" pitchFamily="18" charset="0"/>
              </a:rPr>
              <a:t>hình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tính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nhạy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cảm</a:t>
            </a:r>
            <a:r>
              <a:rPr lang="en-US" sz="2400" dirty="0">
                <a:solidFill>
                  <a:srgbClr val="FF0000"/>
                </a:solidFill>
                <a:latin typeface="Times New Roman" panose="02020603050405020304" pitchFamily="18" charset="0"/>
                <a:ea typeface="Times New Roman" panose="02020603050405020304" pitchFamily="18" charset="0"/>
              </a:rPr>
              <a:t>, </a:t>
            </a:r>
            <a:r>
              <a:rPr lang="vi-VN" sz="2400" dirty="0">
                <a:solidFill>
                  <a:srgbClr val="FF0000"/>
                </a:solidFill>
                <a:latin typeface="Times New Roman" panose="02020603050405020304" pitchFamily="18" charset="0"/>
                <a:ea typeface="Times New Roman" panose="02020603050405020304" pitchFamily="18" charset="0"/>
              </a:rPr>
              <a:t>dễ thông cảm với người bất hạnh.</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788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1000"/>
                                        <p:tgtEl>
                                          <p:spTgt spid="6">
                                            <p:txEl>
                                              <p:pRg st="4" end="4"/>
                                            </p:txEl>
                                          </p:spTgt>
                                        </p:tgtEl>
                                      </p:cBhvr>
                                    </p:animEffect>
                                    <p:anim calcmode="lin" valueType="num">
                                      <p:cBhvr>
                                        <p:cTn id="4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5102" y="142848"/>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15102" y="558827"/>
            <a:ext cx="9650399" cy="587853"/>
          </a:xfrm>
          <a:prstGeom prst="rect">
            <a:avLst/>
          </a:prstGeom>
        </p:spPr>
        <p:txBody>
          <a:bodyPr wrap="none">
            <a:spAutoFit/>
          </a:bodyPr>
          <a:lstStyle/>
          <a:p>
            <a:pPr>
              <a:lnSpc>
                <a:spcPct val="115000"/>
              </a:lnSpc>
              <a:spcAft>
                <a:spcPts val="1200"/>
              </a:spcAft>
            </a:pPr>
            <a:r>
              <a:rPr lang="vi-VN" sz="2800" b="1" dirty="0">
                <a:solidFill>
                  <a:srgbClr val="FF0000"/>
                </a:solidFill>
                <a:latin typeface="Times New Roman" panose="02020603050405020304" pitchFamily="18" charset="0"/>
                <a:ea typeface="Times New Roman" panose="02020603050405020304" pitchFamily="18" charset="0"/>
              </a:rPr>
              <a:t>3.</a:t>
            </a:r>
            <a:r>
              <a:rPr lang="en-US" sz="2800" b="1" dirty="0">
                <a:solidFill>
                  <a:srgbClr val="FF0000"/>
                </a:solidFill>
                <a:latin typeface="Times New Roman" panose="02020603050405020304" pitchFamily="18" charset="0"/>
                <a:ea typeface="Times New Roman" panose="02020603050405020304" pitchFamily="18" charset="0"/>
              </a:rPr>
              <a:t>3. “</a:t>
            </a:r>
            <a:r>
              <a:rPr lang="en-US" sz="2800" b="1" dirty="0" err="1">
                <a:solidFill>
                  <a:srgbClr val="FF0000"/>
                </a:solidFill>
                <a:latin typeface="Times New Roman" panose="02020603050405020304" pitchFamily="18" charset="0"/>
                <a:ea typeface="Times New Roman" panose="02020603050405020304" pitchFamily="18" charset="0"/>
              </a:rPr>
              <a:t>Chất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dân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nghèo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chất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lao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động</a:t>
            </a:r>
            <a:r>
              <a:rPr lang="en-US" sz="2800" b="1" dirty="0">
                <a:solidFill>
                  <a:srgbClr val="FF0000"/>
                </a:solidFill>
                <a:latin typeface="Times New Roman" panose="02020603050405020304" pitchFamily="18" charset="0"/>
                <a:ea typeface="Times New Roman" panose="02020603050405020304" pitchFamily="18" charset="0"/>
              </a:rPr>
              <a:t>” ở </a:t>
            </a:r>
            <a:r>
              <a:rPr lang="en-US" sz="2800" b="1" dirty="0" err="1">
                <a:solidFill>
                  <a:srgbClr val="FF0000"/>
                </a:solidFill>
                <a:latin typeface="Times New Roman" panose="02020603050405020304" pitchFamily="18" charset="0"/>
                <a:ea typeface="Times New Roman" panose="02020603050405020304" pitchFamily="18" charset="0"/>
              </a:rPr>
              <a:t>nhà</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Nguyên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Hồng</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18734" y="1002988"/>
            <a:ext cx="11554532" cy="5653214"/>
          </a:xfrm>
          <a:prstGeom prst="rect">
            <a:avLst/>
          </a:prstGeom>
        </p:spPr>
        <p:txBody>
          <a:bodyPr wrap="square">
            <a:spAutoFit/>
          </a:bodyPr>
          <a:lstStyle/>
          <a:p>
            <a:pPr marL="342900" indent="-342900">
              <a:lnSpc>
                <a:spcPct val="115000"/>
              </a:lnSpc>
              <a:spcAft>
                <a:spcPts val="1200"/>
              </a:spcAft>
              <a:buFont typeface="Wingdings" panose="05000000000000000000" pitchFamily="2" charset="2"/>
              <a:buChar char="v"/>
            </a:pPr>
            <a:r>
              <a:rPr lang="vi-VN" sz="2400" dirty="0" smtClean="0">
                <a:solidFill>
                  <a:srgbClr val="0D0D0D"/>
                </a:solidFill>
                <a:latin typeface="Times New Roman" panose="02020603050405020304" pitchFamily="18" charset="0"/>
                <a:ea typeface="Times New Roman" panose="02020603050405020304" pitchFamily="18" charset="0"/>
              </a:rPr>
              <a:t>Hoàn </a:t>
            </a:r>
            <a:r>
              <a:rPr lang="vi-VN" sz="2400" dirty="0">
                <a:solidFill>
                  <a:srgbClr val="0D0D0D"/>
                </a:solidFill>
                <a:latin typeface="Times New Roman" panose="02020603050405020304" pitchFamily="18" charset="0"/>
                <a:ea typeface="Times New Roman" panose="02020603050405020304" pitchFamily="18" charset="0"/>
              </a:rPr>
              <a:t>cảnh sống cực khổ:</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Từ </a:t>
            </a:r>
            <a:r>
              <a:rPr lang="vi-VN" sz="2400" dirty="0">
                <a:solidFill>
                  <a:srgbClr val="0D0D0D"/>
                </a:solidFill>
                <a:latin typeface="Times New Roman" panose="02020603050405020304" pitchFamily="18" charset="0"/>
                <a:ea typeface="Times New Roman" panose="02020603050405020304" pitchFamily="18" charset="0"/>
              </a:rPr>
              <a:t>thời cắp sách đến trường: lặn lội với đời sống dân nghèo để tự kiếm sống bằng những nghề nhỏ mọn, chung đụng với mọi hạng trẻ hư hỏng và các lớp cặn bã.</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Năm </a:t>
            </a:r>
            <a:r>
              <a:rPr lang="vi-VN" sz="2400" dirty="0">
                <a:solidFill>
                  <a:srgbClr val="0D0D0D"/>
                </a:solidFill>
                <a:latin typeface="Times New Roman" panose="02020603050405020304" pitchFamily="18" charset="0"/>
                <a:ea typeface="Times New Roman" panose="02020603050405020304" pitchFamily="18" charset="0"/>
              </a:rPr>
              <a:t>16, khi đến Hải Phòng: càng nhập hẳn với cuộc sống của hạng người dưới đáy thành thị.</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vi-VN" sz="2400" dirty="0" smtClean="0">
                <a:solidFill>
                  <a:srgbClr val="0D0D0D"/>
                </a:solidFill>
                <a:latin typeface="Times New Roman" panose="02020603050405020304" pitchFamily="18" charset="0"/>
                <a:ea typeface="Times New Roman" panose="02020603050405020304" pitchFamily="18" charset="0"/>
              </a:rPr>
              <a:t>Tạo </a:t>
            </a:r>
            <a:r>
              <a:rPr lang="vi-VN" sz="2400" dirty="0">
                <a:solidFill>
                  <a:srgbClr val="0D0D0D"/>
                </a:solidFill>
                <a:latin typeface="Times New Roman" panose="02020603050405020304" pitchFamily="18" charset="0"/>
                <a:ea typeface="Times New Roman" panose="02020603050405020304" pitchFamily="18" charset="0"/>
              </a:rPr>
              <a:t>nên "chất dân nghèo, chất lao động":</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Vẻ </a:t>
            </a:r>
            <a:r>
              <a:rPr lang="vi-VN" sz="2400" dirty="0">
                <a:solidFill>
                  <a:srgbClr val="0D0D0D"/>
                </a:solidFill>
                <a:latin typeface="Times New Roman" panose="02020603050405020304" pitchFamily="18" charset="0"/>
                <a:ea typeface="Times New Roman" panose="02020603050405020304" pitchFamily="18" charset="0"/>
              </a:rPr>
              <a:t>ngoài: thoạt đầu tiếp xúc không thể phân biệt với những người dân lam lũ hay những bác thợ cày nước da sạm màu nắng gió.</a:t>
            </a:r>
            <a:endParaRPr lang="en-US" sz="2400" dirty="0">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Lối </a:t>
            </a:r>
            <a:r>
              <a:rPr lang="vi-VN" sz="2400" dirty="0">
                <a:solidFill>
                  <a:srgbClr val="0D0D0D"/>
                </a:solidFill>
                <a:latin typeface="Times New Roman" panose="02020603050405020304" pitchFamily="18" charset="0"/>
                <a:ea typeface="Times New Roman" panose="02020603050405020304" pitchFamily="18" charset="0"/>
              </a:rPr>
              <a:t>sinh hoạt: thói quen ăn mặc, đi đứng, nói năng, thái độ giao tiếp, ứng xử, thích thú riêng trong ăn uống,...</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FF0000"/>
                </a:solidFill>
                <a:latin typeface="MS Mincho"/>
                <a:ea typeface="Times New Roman" panose="02020603050405020304" pitchFamily="18" charset="0"/>
                <a:cs typeface="MS Mincho"/>
              </a:rPr>
              <a:t>➩</a:t>
            </a:r>
            <a:r>
              <a:rPr lang="vi-VN" sz="2400" dirty="0">
                <a:solidFill>
                  <a:srgbClr val="FF0000"/>
                </a:solidFill>
                <a:latin typeface="Times New Roman" panose="02020603050405020304" pitchFamily="18" charset="0"/>
                <a:ea typeface="Times New Roman" panose="02020603050405020304" pitchFamily="18" charset="0"/>
              </a:rPr>
              <a:t> Chất dân nghèo, lao động thấm sâu vào văn chương ôn</a:t>
            </a:r>
            <a:r>
              <a:rPr lang="en-US" sz="2400" dirty="0">
                <a:solidFill>
                  <a:srgbClr val="FF0000"/>
                </a:solidFill>
                <a:latin typeface="Times New Roman" panose="02020603050405020304" pitchFamily="18" charset="0"/>
                <a:ea typeface="Times New Roman" panose="02020603050405020304" pitchFamily="18" charset="0"/>
              </a:rPr>
              <a:t>g.</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355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1000"/>
                                        <p:tgtEl>
                                          <p:spTgt spid="8">
                                            <p:txEl>
                                              <p:pRg st="2" end="2"/>
                                            </p:txEl>
                                          </p:spTgt>
                                        </p:tgtEl>
                                      </p:cBhvr>
                                    </p:animEffect>
                                    <p:anim calcmode="lin" valueType="num">
                                      <p:cBhvr>
                                        <p:cTn id="29"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fade">
                                      <p:cBhvr>
                                        <p:cTn id="35" dur="1000"/>
                                        <p:tgtEl>
                                          <p:spTgt spid="8">
                                            <p:txEl>
                                              <p:pRg st="3" end="3"/>
                                            </p:txEl>
                                          </p:spTgt>
                                        </p:tgtEl>
                                      </p:cBhvr>
                                    </p:animEffect>
                                    <p:anim calcmode="lin" valueType="num">
                                      <p:cBhvr>
                                        <p:cTn id="36"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201783" y="261257"/>
            <a:ext cx="9509759" cy="6374674"/>
          </a:xfrm>
          <a:prstGeom prst="ellipse">
            <a:avLst/>
          </a:prstGeom>
          <a:ln>
            <a:noFill/>
          </a:ln>
          <a:effectLst>
            <a:softEdge rad="112500"/>
          </a:effectLst>
        </p:spPr>
      </p:pic>
      <p:sp>
        <p:nvSpPr>
          <p:cNvPr id="5" name="Rectangle 4"/>
          <p:cNvSpPr/>
          <p:nvPr/>
        </p:nvSpPr>
        <p:spPr>
          <a:xfrm>
            <a:off x="2031273" y="2658291"/>
            <a:ext cx="7850778" cy="1580605"/>
          </a:xfrm>
          <a:prstGeom prst="rect">
            <a:avLst/>
          </a:prstGeom>
          <a:noFill/>
        </p:spPr>
        <p:txBody>
          <a:bodyPr wrap="none" lIns="91440" tIns="45720" rIns="91440" bIns="45720">
            <a:prstTxWarp prst="textArchUp">
              <a:avLst/>
            </a:prstTxWarp>
            <a:spAutoFit/>
            <a:scene3d>
              <a:camera prst="obliqueTopRight"/>
              <a:lightRig rig="threePt" dir="t"/>
            </a:scene3d>
          </a:bodyPr>
          <a:lstStyle/>
          <a:p>
            <a:pPr algn="ctr"/>
            <a:r>
              <a:rPr lang="en-US" sz="5400" b="1" cap="none" spc="0" dirty="0" smtClean="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VĂN BẢN NGHỊ LUẬN </a:t>
            </a:r>
            <a:endPar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6" name="Rectangle 5"/>
          <p:cNvSpPr/>
          <p:nvPr/>
        </p:nvSpPr>
        <p:spPr>
          <a:xfrm>
            <a:off x="2890598" y="3422466"/>
            <a:ext cx="6132127" cy="707886"/>
          </a:xfrm>
          <a:prstGeom prst="rect">
            <a:avLst/>
          </a:prstGeom>
          <a:noFill/>
        </p:spPr>
        <p:txBody>
          <a:bodyPr wrap="none" lIns="91440" tIns="45720" rIns="91440" bIns="45720">
            <a:spAutoFit/>
          </a:bodyPr>
          <a:lstStyle/>
          <a:p>
            <a:pPr algn="ctr"/>
            <a:r>
              <a:rPr lang="en-US" sz="4000" b="1" cap="none" spc="0"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NGHỊ LUẬN VĂN HỌC)</a:t>
            </a:r>
            <a:endParaRPr lang="en-US" sz="4000" b="1" cap="none" spc="0"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4189126" y="1029708"/>
            <a:ext cx="3535070" cy="830997"/>
          </a:xfrm>
          <a:prstGeom prst="rect">
            <a:avLst/>
          </a:prstGeom>
          <a:noFill/>
        </p:spPr>
        <p:txBody>
          <a:bodyPr wrap="none" lIns="91440" tIns="45720" rIns="91440" bIns="45720">
            <a:spAutoFit/>
          </a:bodyPr>
          <a:lstStyle/>
          <a:p>
            <a:pPr algn="ctr"/>
            <a:r>
              <a:rPr lang="en-US" sz="4800" b="1" cap="none" spc="0" dirty="0" smtClean="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rPr>
              <a:t>NGỮ VĂN 6</a:t>
            </a:r>
            <a:endParaRPr lang="en-US" sz="4800" b="1" cap="none" spc="0" dirty="0">
              <a:ln w="12700">
                <a:solidFill>
                  <a:schemeClr val="accent5"/>
                </a:solidFill>
                <a:prstDash val="solid"/>
              </a:ln>
              <a:pattFill prst="ltDnDiag">
                <a:fgClr>
                  <a:schemeClr val="accent5">
                    <a:lumMod val="60000"/>
                    <a:lumOff val="40000"/>
                  </a:schemeClr>
                </a:fgClr>
                <a:bgClr>
                  <a:schemeClr val="bg1"/>
                </a:bgClr>
              </a:patt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7523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919" y="202095"/>
            <a:ext cx="3349315" cy="587853"/>
          </a:xfrm>
          <a:prstGeom prst="rect">
            <a:avLst/>
          </a:prstGeom>
        </p:spPr>
        <p:txBody>
          <a:bodyPr wrap="none">
            <a:spAutoFit/>
          </a:bodyPr>
          <a:lstStyle/>
          <a:p>
            <a:pPr marL="342900" marR="30480" lvl="0" indent="-342900" algn="ctr" defTabSz="914400" rtl="0" eaLnBrk="1" fontAlgn="auto" latinLnBrk="0" hangingPunct="1">
              <a:lnSpc>
                <a:spcPct val="115000"/>
              </a:lnSpc>
              <a:spcBef>
                <a:spcPts val="0"/>
              </a:spcBef>
              <a:spcAft>
                <a:spcPts val="1200"/>
              </a:spcAft>
              <a:buClrTx/>
              <a:buSzTx/>
              <a:buFont typeface="+mj-lt"/>
              <a:buAutoNum type="arabicPeriod" startAt="3"/>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84919" y="767041"/>
            <a:ext cx="5780685" cy="587853"/>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3.4. </a:t>
            </a:r>
            <a:r>
              <a:rPr lang="en-US" sz="2800" b="1" dirty="0" err="1">
                <a:solidFill>
                  <a:srgbClr val="FF0000"/>
                </a:solidFill>
                <a:latin typeface="Times New Roman" panose="02020603050405020304" pitchFamily="18" charset="0"/>
                <a:ea typeface="Times New Roman" panose="02020603050405020304" pitchFamily="18" charset="0"/>
              </a:rPr>
              <a:t>Thái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độ</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người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grpSp>
        <p:nvGrpSpPr>
          <p:cNvPr id="5" name="Group 4"/>
          <p:cNvGrpSpPr/>
          <p:nvPr/>
        </p:nvGrpSpPr>
        <p:grpSpPr>
          <a:xfrm>
            <a:off x="1429507" y="1354894"/>
            <a:ext cx="9332986" cy="5081208"/>
            <a:chOff x="1221801" y="1150242"/>
            <a:chExt cx="9332986" cy="5516879"/>
          </a:xfrm>
          <a:blipFill>
            <a:blip r:embed="rId2"/>
            <a:tile tx="0" ty="0" sx="100000" sy="100000" flip="none" algn="tl"/>
          </a:blipFill>
        </p:grpSpPr>
        <p:sp>
          <p:nvSpPr>
            <p:cNvPr id="6" name="Freeform 5"/>
            <p:cNvSpPr/>
            <p:nvPr/>
          </p:nvSpPr>
          <p:spPr>
            <a:xfrm rot="21600000">
              <a:off x="1221801" y="1163230"/>
              <a:ext cx="4440288" cy="5490903"/>
            </a:xfrm>
            <a:custGeom>
              <a:avLst/>
              <a:gdLst>
                <a:gd name="connsiteX0" fmla="*/ 0 w 5490903"/>
                <a:gd name="connsiteY0" fmla="*/ 1554100 h 4440287"/>
                <a:gd name="connsiteX1" fmla="*/ 2745452 w 5490903"/>
                <a:gd name="connsiteY1" fmla="*/ 0 h 4440287"/>
                <a:gd name="connsiteX2" fmla="*/ 5490903 w 5490903"/>
                <a:gd name="connsiteY2" fmla="*/ 1554100 h 4440287"/>
                <a:gd name="connsiteX3" fmla="*/ 4118177 w 5490903"/>
                <a:gd name="connsiteY3" fmla="*/ 1554100 h 4440287"/>
                <a:gd name="connsiteX4" fmla="*/ 4118177 w 5490903"/>
                <a:gd name="connsiteY4" fmla="*/ 4440287 h 4440287"/>
                <a:gd name="connsiteX5" fmla="*/ 1372726 w 5490903"/>
                <a:gd name="connsiteY5" fmla="*/ 4440287 h 4440287"/>
                <a:gd name="connsiteX6" fmla="*/ 1372726 w 5490903"/>
                <a:gd name="connsiteY6" fmla="*/ 1554100 h 4440287"/>
                <a:gd name="connsiteX7" fmla="*/ 0 w 5490903"/>
                <a:gd name="connsiteY7" fmla="*/ 1554100 h 444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0903" h="4440287">
                  <a:moveTo>
                    <a:pt x="1921815" y="4440287"/>
                  </a:moveTo>
                  <a:lnTo>
                    <a:pt x="0" y="2220143"/>
                  </a:lnTo>
                  <a:lnTo>
                    <a:pt x="1921815" y="0"/>
                  </a:lnTo>
                  <a:lnTo>
                    <a:pt x="1921815" y="1110072"/>
                  </a:lnTo>
                  <a:lnTo>
                    <a:pt x="5490903" y="1110072"/>
                  </a:lnTo>
                  <a:lnTo>
                    <a:pt x="5490903" y="3330215"/>
                  </a:lnTo>
                  <a:lnTo>
                    <a:pt x="1921815" y="3330215"/>
                  </a:lnTo>
                  <a:lnTo>
                    <a:pt x="1921815" y="4440287"/>
                  </a:lnTo>
                  <a:close/>
                </a:path>
              </a:pathLst>
            </a:custGeom>
            <a:grpFill/>
            <a:scene3d>
              <a:camera prst="orthographicFront"/>
              <a:lightRig rig="threePt" dir="t"/>
            </a:scene3d>
            <a:sp3d>
              <a:bevelT w="114300" prst="hardEdg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6187" tIns="1571862" rIns="199136" bIns="1571862" numCol="1" spcCol="1270" anchor="ctr" anchorCtr="0">
              <a:noAutofit/>
            </a:bodyPr>
            <a:lstStyle/>
            <a:p>
              <a:pPr lvl="0" algn="ctr"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Đồng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cảm</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với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cuộc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đời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nhiều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bất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hạnh</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thương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nhà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Nguyên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Hồng</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7" name="Freeform 6"/>
            <p:cNvSpPr/>
            <p:nvPr/>
          </p:nvSpPr>
          <p:spPr>
            <a:xfrm>
              <a:off x="6114500" y="1150242"/>
              <a:ext cx="4440287" cy="5516879"/>
            </a:xfrm>
            <a:custGeom>
              <a:avLst/>
              <a:gdLst>
                <a:gd name="connsiteX0" fmla="*/ 0 w 5516879"/>
                <a:gd name="connsiteY0" fmla="*/ 1554100 h 4440287"/>
                <a:gd name="connsiteX1" fmla="*/ 2758440 w 5516879"/>
                <a:gd name="connsiteY1" fmla="*/ 0 h 4440287"/>
                <a:gd name="connsiteX2" fmla="*/ 5516879 w 5516879"/>
                <a:gd name="connsiteY2" fmla="*/ 1554100 h 4440287"/>
                <a:gd name="connsiteX3" fmla="*/ 4137659 w 5516879"/>
                <a:gd name="connsiteY3" fmla="*/ 1554100 h 4440287"/>
                <a:gd name="connsiteX4" fmla="*/ 4137659 w 5516879"/>
                <a:gd name="connsiteY4" fmla="*/ 4440287 h 4440287"/>
                <a:gd name="connsiteX5" fmla="*/ 1379220 w 5516879"/>
                <a:gd name="connsiteY5" fmla="*/ 4440287 h 4440287"/>
                <a:gd name="connsiteX6" fmla="*/ 1379220 w 5516879"/>
                <a:gd name="connsiteY6" fmla="*/ 1554100 h 4440287"/>
                <a:gd name="connsiteX7" fmla="*/ 0 w 5516879"/>
                <a:gd name="connsiteY7" fmla="*/ 1554100 h 444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6879" h="4440287">
                  <a:moveTo>
                    <a:pt x="3585972" y="0"/>
                  </a:moveTo>
                  <a:lnTo>
                    <a:pt x="5516879" y="2220144"/>
                  </a:lnTo>
                  <a:lnTo>
                    <a:pt x="3585972" y="4440287"/>
                  </a:lnTo>
                  <a:lnTo>
                    <a:pt x="3585972" y="3330215"/>
                  </a:lnTo>
                  <a:lnTo>
                    <a:pt x="0" y="3330215"/>
                  </a:lnTo>
                  <a:lnTo>
                    <a:pt x="0" y="1110072"/>
                  </a:lnTo>
                  <a:lnTo>
                    <a:pt x="3585972" y="1110072"/>
                  </a:lnTo>
                  <a:lnTo>
                    <a:pt x="3585972" y="0"/>
                  </a:lnTo>
                  <a:close/>
                </a:path>
              </a:pathLst>
            </a:custGeom>
            <a:grpFill/>
            <a:scene3d>
              <a:camera prst="orthographicFront"/>
              <a:lightRig rig="threePt" dir="t"/>
            </a:scene3d>
            <a:sp3d>
              <a:bevelT w="114300" prst="hardEdge"/>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0688" tIns="1549908" rIns="947738" bIns="1549908"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tỏ</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tấm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lòng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trọng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ngợi</a:t>
              </a:r>
              <a:r>
                <a:rPr lang="en-US" sz="2400" kern="1200" dirty="0" smtClean="0">
                  <a:latin typeface="Times New Roman" panose="02020603050405020304" pitchFamily="18" charset="0"/>
                  <a:cs typeface="Times New Roman" panose="02020603050405020304" pitchFamily="18" charset="0"/>
                </a:rPr>
                <a:t> ca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nét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đẹp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tâm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dành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
        <p:nvSpPr>
          <p:cNvPr id="8" name="Cloud Callout 7"/>
          <p:cNvSpPr/>
          <p:nvPr/>
        </p:nvSpPr>
        <p:spPr>
          <a:xfrm>
            <a:off x="2098766" y="1919840"/>
            <a:ext cx="7994469" cy="296526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r>
              <a:rPr lang="en-US" sz="2800" dirty="0" err="1">
                <a:solidFill>
                  <a:schemeClr val="tx1"/>
                </a:solidFill>
                <a:latin typeface="Times New Roman" panose="02020603050405020304" pitchFamily="18" charset="0"/>
                <a:ea typeface="Times New Roman" panose="02020603050405020304" pitchFamily="18" charset="0"/>
              </a:rPr>
              <a:t>Em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hãy</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cho</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biết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tác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giả</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Nguyễn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Đăng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Mạnh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thể</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hiện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thái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độ</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tình</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gì</a:t>
            </a:r>
            <a:r>
              <a:rPr lang="en-US" sz="2800" dirty="0">
                <a:solidFill>
                  <a:schemeClr val="tx1"/>
                </a:solidFill>
                <a:latin typeface="Times New Roman" panose="02020603050405020304" pitchFamily="18" charset="0"/>
                <a:ea typeface="Times New Roman" panose="02020603050405020304" pitchFamily="18" charset="0"/>
              </a:rPr>
              <a:t> qua </a:t>
            </a:r>
            <a:r>
              <a:rPr lang="en-US" sz="2800" dirty="0" err="1">
                <a:solidFill>
                  <a:schemeClr val="tx1"/>
                </a:solidFill>
                <a:latin typeface="Times New Roman" panose="02020603050405020304" pitchFamily="18" charset="0"/>
                <a:ea typeface="Times New Roman" panose="02020603050405020304" pitchFamily="18" charset="0"/>
              </a:rPr>
              <a:t>văn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bản</a:t>
            </a:r>
            <a:r>
              <a:rPr lang="en-US" sz="2800" dirty="0">
                <a:solidFill>
                  <a:schemeClr val="tx1"/>
                </a:solidFill>
                <a:latin typeface="Times New Roman" panose="02020603050405020304" pitchFamily="18" charset="0"/>
                <a:ea typeface="Times New Roman" panose="02020603050405020304" pitchFamily="18" charset="0"/>
              </a:rPr>
              <a:t>?</a:t>
            </a:r>
            <a:r>
              <a:rPr lang="en-US" sz="2800" b="1"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64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1290195" y="100847"/>
            <a:ext cx="4876800" cy="1405664"/>
          </a:xfrm>
          <a:prstGeom prst="diamond">
            <a:avLst/>
          </a:prstGeom>
          <a:blipFill>
            <a:blip r:embed="rId2"/>
            <a:tile tx="0" ty="0" sx="100000" sy="100000" flip="none" algn="tl"/>
          </a:blipFill>
          <a:ln w="1905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Times New Roman" panose="02020603050405020304" pitchFamily="18" charset="0"/>
                <a:ea typeface="+mn-ea"/>
                <a:cs typeface="Times New Roman" panose="02020603050405020304" pitchFamily="18" charset="0"/>
              </a:rPr>
              <a:t>TỔNG KẾT</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4"/>
          <p:cNvGrpSpPr/>
          <p:nvPr/>
        </p:nvGrpSpPr>
        <p:grpSpPr>
          <a:xfrm>
            <a:off x="397817" y="1699170"/>
            <a:ext cx="3360989" cy="4019726"/>
            <a:chOff x="547987" y="1627732"/>
            <a:chExt cx="3360989" cy="4019726"/>
          </a:xfrm>
        </p:grpSpPr>
        <p:sp>
          <p:nvSpPr>
            <p:cNvPr id="3" name="Freeform 2"/>
            <p:cNvSpPr/>
            <p:nvPr/>
          </p:nvSpPr>
          <p:spPr>
            <a:xfrm>
              <a:off x="547987" y="1627732"/>
              <a:ext cx="2852437" cy="757842"/>
            </a:xfrm>
            <a:custGeom>
              <a:avLst/>
              <a:gdLst>
                <a:gd name="connsiteX0" fmla="*/ 0 w 2571452"/>
                <a:gd name="connsiteY0" fmla="*/ 56690 h 566900"/>
                <a:gd name="connsiteX1" fmla="*/ 56690 w 2571452"/>
                <a:gd name="connsiteY1" fmla="*/ 0 h 566900"/>
                <a:gd name="connsiteX2" fmla="*/ 2514762 w 2571452"/>
                <a:gd name="connsiteY2" fmla="*/ 0 h 566900"/>
                <a:gd name="connsiteX3" fmla="*/ 2571452 w 2571452"/>
                <a:gd name="connsiteY3" fmla="*/ 56690 h 566900"/>
                <a:gd name="connsiteX4" fmla="*/ 2571452 w 2571452"/>
                <a:gd name="connsiteY4" fmla="*/ 510210 h 566900"/>
                <a:gd name="connsiteX5" fmla="*/ 2514762 w 2571452"/>
                <a:gd name="connsiteY5" fmla="*/ 566900 h 566900"/>
                <a:gd name="connsiteX6" fmla="*/ 56690 w 2571452"/>
                <a:gd name="connsiteY6" fmla="*/ 566900 h 566900"/>
                <a:gd name="connsiteX7" fmla="*/ 0 w 2571452"/>
                <a:gd name="connsiteY7" fmla="*/ 510210 h 566900"/>
                <a:gd name="connsiteX8" fmla="*/ 0 w 2571452"/>
                <a:gd name="connsiteY8" fmla="*/ 56690 h 5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1452" h="566900">
                  <a:moveTo>
                    <a:pt x="0" y="56690"/>
                  </a:moveTo>
                  <a:cubicBezTo>
                    <a:pt x="0" y="25381"/>
                    <a:pt x="25381" y="0"/>
                    <a:pt x="56690" y="0"/>
                  </a:cubicBezTo>
                  <a:lnTo>
                    <a:pt x="2514762" y="0"/>
                  </a:lnTo>
                  <a:cubicBezTo>
                    <a:pt x="2546071" y="0"/>
                    <a:pt x="2571452" y="25381"/>
                    <a:pt x="2571452" y="56690"/>
                  </a:cubicBezTo>
                  <a:lnTo>
                    <a:pt x="2571452" y="510210"/>
                  </a:lnTo>
                  <a:cubicBezTo>
                    <a:pt x="2571452" y="541519"/>
                    <a:pt x="2546071" y="566900"/>
                    <a:pt x="2514762" y="566900"/>
                  </a:cubicBezTo>
                  <a:lnTo>
                    <a:pt x="56690" y="566900"/>
                  </a:lnTo>
                  <a:cubicBezTo>
                    <a:pt x="25381" y="566900"/>
                    <a:pt x="0" y="541519"/>
                    <a:pt x="0" y="510210"/>
                  </a:cubicBezTo>
                  <a:lnTo>
                    <a:pt x="0" y="56690"/>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2324" tIns="47084" rIns="62324" bIns="47084" numCol="1" spcCol="1270" anchor="ctr" anchorCtr="0">
              <a:noAutofit/>
            </a:bodyPr>
            <a:lstStyle/>
            <a:p>
              <a:pPr lvl="0" algn="ctr" defTabSz="10668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4.</a:t>
              </a:r>
              <a:r>
                <a:rPr lang="vi-VN" sz="2800" b="1" kern="1200" dirty="0" smtClean="0">
                  <a:latin typeface="Times New Roman" panose="02020603050405020304" pitchFamily="18" charset="0"/>
                  <a:cs typeface="Times New Roman" panose="02020603050405020304" pitchFamily="18" charset="0"/>
                </a:rPr>
                <a:t>1</a:t>
              </a:r>
              <a:r>
                <a:rPr lang="en-US" sz="2800" b="1" kern="1200" dirty="0" smtClean="0">
                  <a:latin typeface="Times New Roman" panose="02020603050405020304" pitchFamily="18" charset="0"/>
                  <a:cs typeface="Times New Roman" panose="02020603050405020304" pitchFamily="18" charset="0"/>
                </a:rPr>
                <a:t>.</a:t>
              </a:r>
              <a:r>
                <a:rPr lang="vi-VN" sz="2800" b="1" kern="1200" dirty="0" smtClean="0">
                  <a:latin typeface="Times New Roman" panose="02020603050405020304" pitchFamily="18" charset="0"/>
                  <a:cs typeface="Times New Roman" panose="02020603050405020304" pitchFamily="18" charset="0"/>
                </a:rPr>
                <a:t> Nghệ thuật</a:t>
              </a:r>
              <a:endParaRPr lang="en-US" sz="2800" kern="1200" dirty="0">
                <a:latin typeface="Times New Roman" panose="02020603050405020304" pitchFamily="18" charset="0"/>
                <a:cs typeface="Times New Roman" panose="02020603050405020304" pitchFamily="18" charset="0"/>
              </a:endParaRPr>
            </a:p>
          </p:txBody>
        </p:sp>
        <p:sp>
          <p:nvSpPr>
            <p:cNvPr id="5" name="Freeform 4"/>
            <p:cNvSpPr/>
            <p:nvPr/>
          </p:nvSpPr>
          <p:spPr>
            <a:xfrm>
              <a:off x="805133" y="2385575"/>
              <a:ext cx="95729" cy="975328"/>
            </a:xfrm>
            <a:custGeom>
              <a:avLst/>
              <a:gdLst/>
              <a:ahLst/>
              <a:cxnLst/>
              <a:rect l="0" t="0" r="0" b="0"/>
              <a:pathLst>
                <a:path>
                  <a:moveTo>
                    <a:pt x="0" y="0"/>
                  </a:moveTo>
                  <a:lnTo>
                    <a:pt x="0" y="975328"/>
                  </a:lnTo>
                  <a:lnTo>
                    <a:pt x="95729" y="975328"/>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7" name="Freeform 6"/>
            <p:cNvSpPr/>
            <p:nvPr/>
          </p:nvSpPr>
          <p:spPr>
            <a:xfrm>
              <a:off x="900862" y="2763464"/>
              <a:ext cx="3008114" cy="1371813"/>
            </a:xfrm>
            <a:custGeom>
              <a:avLst/>
              <a:gdLst>
                <a:gd name="connsiteX0" fmla="*/ 0 w 2891768"/>
                <a:gd name="connsiteY0" fmla="*/ 137181 h 1371813"/>
                <a:gd name="connsiteX1" fmla="*/ 137181 w 2891768"/>
                <a:gd name="connsiteY1" fmla="*/ 0 h 1371813"/>
                <a:gd name="connsiteX2" fmla="*/ 2754587 w 2891768"/>
                <a:gd name="connsiteY2" fmla="*/ 0 h 1371813"/>
                <a:gd name="connsiteX3" fmla="*/ 2891768 w 2891768"/>
                <a:gd name="connsiteY3" fmla="*/ 137181 h 1371813"/>
                <a:gd name="connsiteX4" fmla="*/ 2891768 w 2891768"/>
                <a:gd name="connsiteY4" fmla="*/ 1234632 h 1371813"/>
                <a:gd name="connsiteX5" fmla="*/ 2754587 w 2891768"/>
                <a:gd name="connsiteY5" fmla="*/ 1371813 h 1371813"/>
                <a:gd name="connsiteX6" fmla="*/ 137181 w 2891768"/>
                <a:gd name="connsiteY6" fmla="*/ 1371813 h 1371813"/>
                <a:gd name="connsiteX7" fmla="*/ 0 w 2891768"/>
                <a:gd name="connsiteY7" fmla="*/ 1234632 h 1371813"/>
                <a:gd name="connsiteX8" fmla="*/ 0 w 2891768"/>
                <a:gd name="connsiteY8" fmla="*/ 137181 h 137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1768" h="1371813">
                  <a:moveTo>
                    <a:pt x="0" y="137181"/>
                  </a:moveTo>
                  <a:cubicBezTo>
                    <a:pt x="0" y="61418"/>
                    <a:pt x="61418" y="0"/>
                    <a:pt x="137181" y="0"/>
                  </a:cubicBezTo>
                  <a:lnTo>
                    <a:pt x="2754587" y="0"/>
                  </a:lnTo>
                  <a:cubicBezTo>
                    <a:pt x="2830350" y="0"/>
                    <a:pt x="2891768" y="61418"/>
                    <a:pt x="2891768" y="137181"/>
                  </a:cubicBezTo>
                  <a:lnTo>
                    <a:pt x="2891768" y="1234632"/>
                  </a:lnTo>
                  <a:cubicBezTo>
                    <a:pt x="2891768" y="1310395"/>
                    <a:pt x="2830350" y="1371813"/>
                    <a:pt x="2754587" y="1371813"/>
                  </a:cubicBezTo>
                  <a:lnTo>
                    <a:pt x="137181" y="1371813"/>
                  </a:lnTo>
                  <a:cubicBezTo>
                    <a:pt x="61418" y="1371813"/>
                    <a:pt x="0" y="1310395"/>
                    <a:pt x="0" y="1234632"/>
                  </a:cubicBezTo>
                  <a:lnTo>
                    <a:pt x="0" y="137181"/>
                  </a:lnTo>
                  <a:close/>
                </a:path>
              </a:pathLst>
            </a:custGeom>
            <a:blipFill>
              <a:blip r:embed="rId4"/>
              <a:tile tx="0" ty="0" sx="100000" sy="100000" flip="none" algn="tl"/>
            </a:blip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899" tIns="70659" rIns="85899" bIns="70659" numCol="1" spcCol="1270" anchor="ctr" anchorCtr="0">
              <a:noAutofit/>
            </a:bodyPr>
            <a:lstStyle/>
            <a:p>
              <a:pPr lvl="0" algn="ctr"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Hệ</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lẽ</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sắc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bén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dẫn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thực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thuyết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phục</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759413" y="2385575"/>
              <a:ext cx="91440" cy="2529831"/>
            </a:xfrm>
            <a:custGeom>
              <a:avLst/>
              <a:gdLst/>
              <a:ahLst/>
              <a:cxnLst/>
              <a:rect l="0" t="0" r="0" b="0"/>
              <a:pathLst>
                <a:path>
                  <a:moveTo>
                    <a:pt x="45720" y="0"/>
                  </a:moveTo>
                  <a:lnTo>
                    <a:pt x="45720" y="2529831"/>
                  </a:lnTo>
                  <a:lnTo>
                    <a:pt x="117266" y="2529831"/>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9" name="Freeform 8"/>
            <p:cNvSpPr/>
            <p:nvPr/>
          </p:nvSpPr>
          <p:spPr>
            <a:xfrm>
              <a:off x="876680" y="4360288"/>
              <a:ext cx="3032296" cy="1287170"/>
            </a:xfrm>
            <a:custGeom>
              <a:avLst/>
              <a:gdLst>
                <a:gd name="connsiteX0" fmla="*/ 0 w 2851915"/>
                <a:gd name="connsiteY0" fmla="*/ 128717 h 1287170"/>
                <a:gd name="connsiteX1" fmla="*/ 128717 w 2851915"/>
                <a:gd name="connsiteY1" fmla="*/ 0 h 1287170"/>
                <a:gd name="connsiteX2" fmla="*/ 2723198 w 2851915"/>
                <a:gd name="connsiteY2" fmla="*/ 0 h 1287170"/>
                <a:gd name="connsiteX3" fmla="*/ 2851915 w 2851915"/>
                <a:gd name="connsiteY3" fmla="*/ 128717 h 1287170"/>
                <a:gd name="connsiteX4" fmla="*/ 2851915 w 2851915"/>
                <a:gd name="connsiteY4" fmla="*/ 1158453 h 1287170"/>
                <a:gd name="connsiteX5" fmla="*/ 2723198 w 2851915"/>
                <a:gd name="connsiteY5" fmla="*/ 1287170 h 1287170"/>
                <a:gd name="connsiteX6" fmla="*/ 128717 w 2851915"/>
                <a:gd name="connsiteY6" fmla="*/ 1287170 h 1287170"/>
                <a:gd name="connsiteX7" fmla="*/ 0 w 2851915"/>
                <a:gd name="connsiteY7" fmla="*/ 1158453 h 1287170"/>
                <a:gd name="connsiteX8" fmla="*/ 0 w 2851915"/>
                <a:gd name="connsiteY8" fmla="*/ 128717 h 128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1915" h="1287170">
                  <a:moveTo>
                    <a:pt x="0" y="128717"/>
                  </a:moveTo>
                  <a:cubicBezTo>
                    <a:pt x="0" y="57629"/>
                    <a:pt x="57629" y="0"/>
                    <a:pt x="128717" y="0"/>
                  </a:cubicBezTo>
                  <a:lnTo>
                    <a:pt x="2723198" y="0"/>
                  </a:lnTo>
                  <a:cubicBezTo>
                    <a:pt x="2794286" y="0"/>
                    <a:pt x="2851915" y="57629"/>
                    <a:pt x="2851915" y="128717"/>
                  </a:cubicBezTo>
                  <a:lnTo>
                    <a:pt x="2851915" y="1158453"/>
                  </a:lnTo>
                  <a:cubicBezTo>
                    <a:pt x="2851915" y="1229541"/>
                    <a:pt x="2794286" y="1287170"/>
                    <a:pt x="2723198" y="1287170"/>
                  </a:cubicBezTo>
                  <a:lnTo>
                    <a:pt x="128717" y="1287170"/>
                  </a:lnTo>
                  <a:cubicBezTo>
                    <a:pt x="57629" y="1287170"/>
                    <a:pt x="0" y="1229541"/>
                    <a:pt x="0" y="1158453"/>
                  </a:cubicBezTo>
                  <a:lnTo>
                    <a:pt x="0" y="128717"/>
                  </a:lnTo>
                  <a:close/>
                </a:path>
              </a:pathLst>
            </a:custGeom>
            <a:blipFill>
              <a:blip r:embed="rId4"/>
              <a:tile tx="0" ty="0" sx="100000" sy="100000" flip="none" algn="tl"/>
            </a:blip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3420" tIns="68180" rIns="83420" bIns="6818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Sử</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dụng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pháp</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kê</a:t>
              </a:r>
              <a:r>
                <a:rPr lang="en-US" sz="2400" kern="1200" dirty="0" smtClean="0">
                  <a:latin typeface="Times New Roman" panose="02020603050405020304" pitchFamily="18" charset="0"/>
                  <a:cs typeface="Times New Roman" panose="02020603050405020304" pitchFamily="18" charset="0"/>
                </a:rPr>
                <a:t>, so </a:t>
              </a:r>
              <a:r>
                <a:rPr lang="en-US" sz="2400" kern="1200" dirty="0" err="1" smtClean="0">
                  <a:latin typeface="Times New Roman" panose="02020603050405020304" pitchFamily="18" charset="0"/>
                  <a:cs typeface="Times New Roman" panose="02020603050405020304" pitchFamily="18" charset="0"/>
                </a:rPr>
                <a:t>sánh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điệp</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126005" y="1699170"/>
            <a:ext cx="7696751" cy="4534642"/>
            <a:chOff x="3997121" y="1627732"/>
            <a:chExt cx="7696751" cy="4534642"/>
          </a:xfrm>
        </p:grpSpPr>
        <p:sp>
          <p:nvSpPr>
            <p:cNvPr id="10" name="Freeform 9"/>
            <p:cNvSpPr/>
            <p:nvPr/>
          </p:nvSpPr>
          <p:spPr>
            <a:xfrm>
              <a:off x="3997121" y="1627732"/>
              <a:ext cx="2789441" cy="742085"/>
            </a:xfrm>
            <a:custGeom>
              <a:avLst/>
              <a:gdLst>
                <a:gd name="connsiteX0" fmla="*/ 0 w 2626624"/>
                <a:gd name="connsiteY0" fmla="*/ 55114 h 551143"/>
                <a:gd name="connsiteX1" fmla="*/ 55114 w 2626624"/>
                <a:gd name="connsiteY1" fmla="*/ 0 h 551143"/>
                <a:gd name="connsiteX2" fmla="*/ 2571510 w 2626624"/>
                <a:gd name="connsiteY2" fmla="*/ 0 h 551143"/>
                <a:gd name="connsiteX3" fmla="*/ 2626624 w 2626624"/>
                <a:gd name="connsiteY3" fmla="*/ 55114 h 551143"/>
                <a:gd name="connsiteX4" fmla="*/ 2626624 w 2626624"/>
                <a:gd name="connsiteY4" fmla="*/ 496029 h 551143"/>
                <a:gd name="connsiteX5" fmla="*/ 2571510 w 2626624"/>
                <a:gd name="connsiteY5" fmla="*/ 551143 h 551143"/>
                <a:gd name="connsiteX6" fmla="*/ 55114 w 2626624"/>
                <a:gd name="connsiteY6" fmla="*/ 551143 h 551143"/>
                <a:gd name="connsiteX7" fmla="*/ 0 w 2626624"/>
                <a:gd name="connsiteY7" fmla="*/ 496029 h 551143"/>
                <a:gd name="connsiteX8" fmla="*/ 0 w 2626624"/>
                <a:gd name="connsiteY8" fmla="*/ 55114 h 551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6624" h="551143">
                  <a:moveTo>
                    <a:pt x="0" y="55114"/>
                  </a:moveTo>
                  <a:cubicBezTo>
                    <a:pt x="0" y="24675"/>
                    <a:pt x="24675" y="0"/>
                    <a:pt x="55114" y="0"/>
                  </a:cubicBezTo>
                  <a:lnTo>
                    <a:pt x="2571510" y="0"/>
                  </a:lnTo>
                  <a:cubicBezTo>
                    <a:pt x="2601949" y="0"/>
                    <a:pt x="2626624" y="24675"/>
                    <a:pt x="2626624" y="55114"/>
                  </a:cubicBezTo>
                  <a:lnTo>
                    <a:pt x="2626624" y="496029"/>
                  </a:lnTo>
                  <a:cubicBezTo>
                    <a:pt x="2626624" y="526468"/>
                    <a:pt x="2601949" y="551143"/>
                    <a:pt x="2571510" y="551143"/>
                  </a:cubicBezTo>
                  <a:lnTo>
                    <a:pt x="55114" y="551143"/>
                  </a:lnTo>
                  <a:cubicBezTo>
                    <a:pt x="24675" y="551143"/>
                    <a:pt x="0" y="526468"/>
                    <a:pt x="0" y="496029"/>
                  </a:cubicBezTo>
                  <a:lnTo>
                    <a:pt x="0" y="55114"/>
                  </a:lnTo>
                  <a:close/>
                </a:path>
              </a:pathLst>
            </a:cu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1862" tIns="46622" rIns="61862" bIns="46622" numCol="1" spcCol="1270" anchor="ctr" anchorCtr="0">
              <a:noAutofit/>
            </a:bodyPr>
            <a:lstStyle/>
            <a:p>
              <a:pPr lvl="0" algn="ctr" defTabSz="10668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4. </a:t>
              </a:r>
              <a:r>
                <a:rPr lang="vi-VN" sz="2800" b="1" kern="1200" dirty="0" smtClean="0">
                  <a:latin typeface="Times New Roman" panose="02020603050405020304" pitchFamily="18" charset="0"/>
                  <a:cs typeface="Times New Roman" panose="02020603050405020304" pitchFamily="18" charset="0"/>
                </a:rPr>
                <a:t>2</a:t>
              </a:r>
              <a:r>
                <a:rPr lang="en-US" sz="2800" b="1" kern="1200" dirty="0" smtClean="0">
                  <a:latin typeface="Times New Roman" panose="02020603050405020304" pitchFamily="18" charset="0"/>
                  <a:cs typeface="Times New Roman" panose="02020603050405020304" pitchFamily="18" charset="0"/>
                </a:rPr>
                <a:t>.</a:t>
              </a:r>
              <a:r>
                <a:rPr lang="vi-VN" sz="2800" b="1" kern="1200" dirty="0" smtClean="0">
                  <a:latin typeface="Times New Roman" panose="02020603050405020304" pitchFamily="18" charset="0"/>
                  <a:cs typeface="Times New Roman" panose="02020603050405020304" pitchFamily="18" charset="0"/>
                </a:rPr>
                <a:t> Nội dung</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4259785" y="2369818"/>
              <a:ext cx="262662" cy="1500820"/>
            </a:xfrm>
            <a:custGeom>
              <a:avLst/>
              <a:gdLst/>
              <a:ahLst/>
              <a:cxnLst/>
              <a:rect l="0" t="0" r="0" b="0"/>
              <a:pathLst>
                <a:path>
                  <a:moveTo>
                    <a:pt x="0" y="0"/>
                  </a:moveTo>
                  <a:lnTo>
                    <a:pt x="0" y="1500820"/>
                  </a:lnTo>
                  <a:lnTo>
                    <a:pt x="262662" y="150082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522447" y="2608816"/>
              <a:ext cx="7171425" cy="2523644"/>
            </a:xfrm>
            <a:custGeom>
              <a:avLst/>
              <a:gdLst>
                <a:gd name="connsiteX0" fmla="*/ 0 w 7171425"/>
                <a:gd name="connsiteY0" fmla="*/ 252364 h 2523644"/>
                <a:gd name="connsiteX1" fmla="*/ 252364 w 7171425"/>
                <a:gd name="connsiteY1" fmla="*/ 0 h 2523644"/>
                <a:gd name="connsiteX2" fmla="*/ 6919061 w 7171425"/>
                <a:gd name="connsiteY2" fmla="*/ 0 h 2523644"/>
                <a:gd name="connsiteX3" fmla="*/ 7171425 w 7171425"/>
                <a:gd name="connsiteY3" fmla="*/ 252364 h 2523644"/>
                <a:gd name="connsiteX4" fmla="*/ 7171425 w 7171425"/>
                <a:gd name="connsiteY4" fmla="*/ 2271280 h 2523644"/>
                <a:gd name="connsiteX5" fmla="*/ 6919061 w 7171425"/>
                <a:gd name="connsiteY5" fmla="*/ 2523644 h 2523644"/>
                <a:gd name="connsiteX6" fmla="*/ 252364 w 7171425"/>
                <a:gd name="connsiteY6" fmla="*/ 2523644 h 2523644"/>
                <a:gd name="connsiteX7" fmla="*/ 0 w 7171425"/>
                <a:gd name="connsiteY7" fmla="*/ 2271280 h 2523644"/>
                <a:gd name="connsiteX8" fmla="*/ 0 w 7171425"/>
                <a:gd name="connsiteY8" fmla="*/ 252364 h 252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1425" h="2523644">
                  <a:moveTo>
                    <a:pt x="0" y="252364"/>
                  </a:moveTo>
                  <a:cubicBezTo>
                    <a:pt x="0" y="112987"/>
                    <a:pt x="112987" y="0"/>
                    <a:pt x="252364" y="0"/>
                  </a:cubicBezTo>
                  <a:lnTo>
                    <a:pt x="6919061" y="0"/>
                  </a:lnTo>
                  <a:cubicBezTo>
                    <a:pt x="7058438" y="0"/>
                    <a:pt x="7171425" y="112987"/>
                    <a:pt x="7171425" y="252364"/>
                  </a:cubicBezTo>
                  <a:lnTo>
                    <a:pt x="7171425" y="2271280"/>
                  </a:lnTo>
                  <a:cubicBezTo>
                    <a:pt x="7171425" y="2410657"/>
                    <a:pt x="7058438" y="2523644"/>
                    <a:pt x="6919061" y="2523644"/>
                  </a:cubicBezTo>
                  <a:lnTo>
                    <a:pt x="252364" y="2523644"/>
                  </a:lnTo>
                  <a:cubicBezTo>
                    <a:pt x="112987" y="2523644"/>
                    <a:pt x="0" y="2410657"/>
                    <a:pt x="0" y="2271280"/>
                  </a:cubicBezTo>
                  <a:lnTo>
                    <a:pt x="0" y="252364"/>
                  </a:lnTo>
                  <a:close/>
                </a:path>
              </a:pathLst>
            </a:custGeom>
            <a:blipFill>
              <a:blip r:embed="rId4"/>
              <a:tile tx="0" ty="0" sx="100000" sy="100000" flip="none" algn="tl"/>
            </a:blip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19635" tIns="104395" rIns="119635" bIns="104395"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Qua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Nguyên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Hồng</a:t>
              </a:r>
              <a:r>
                <a:rPr lang="en-US" sz="2400" i="1" kern="1200" dirty="0" smtClean="0">
                  <a:latin typeface="Times New Roman" panose="02020603050405020304" pitchFamily="18" charset="0"/>
                  <a:cs typeface="Times New Roman" panose="02020603050405020304" pitchFamily="18" charset="0"/>
                </a:rPr>
                <a:t> - </a:t>
              </a:r>
              <a:r>
                <a:rPr lang="en-US" sz="2400" i="1" kern="1200" dirty="0" err="1" smtClean="0">
                  <a:latin typeface="Times New Roman" panose="02020603050405020304" pitchFamily="18" charset="0"/>
                  <a:cs typeface="Times New Roman" panose="02020603050405020304" pitchFamily="18" charset="0"/>
                </a:rPr>
                <a:t>nhà</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văn</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của</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những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người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cùng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giả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Nguyễn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Đăng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Mạnh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chứng</a:t>
              </a:r>
              <a:r>
                <a:rPr lang="en-US" sz="2400" kern="1200" dirty="0" smtClean="0">
                  <a:latin typeface="Times New Roman" panose="02020603050405020304" pitchFamily="18" charset="0"/>
                  <a:cs typeface="Times New Roman" panose="02020603050405020304" pitchFamily="18" charset="0"/>
                </a:rPr>
                <a:t> minh </a:t>
              </a: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nhạy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khao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với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trong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cũ</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Sự</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tình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yêu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biệt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ấy</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xuất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phát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từ</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hoàn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cảnh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xuất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môi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trường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ông</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4259785" y="2369818"/>
              <a:ext cx="262662" cy="3352170"/>
            </a:xfrm>
            <a:custGeom>
              <a:avLst/>
              <a:gdLst/>
              <a:ahLst/>
              <a:cxnLst/>
              <a:rect l="0" t="0" r="0" b="0"/>
              <a:pathLst>
                <a:path>
                  <a:moveTo>
                    <a:pt x="0" y="0"/>
                  </a:moveTo>
                  <a:lnTo>
                    <a:pt x="0" y="3352170"/>
                  </a:lnTo>
                  <a:lnTo>
                    <a:pt x="262662" y="335217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522447" y="5281601"/>
              <a:ext cx="7106388" cy="880773"/>
            </a:xfrm>
            <a:custGeom>
              <a:avLst/>
              <a:gdLst>
                <a:gd name="connsiteX0" fmla="*/ 0 w 7106388"/>
                <a:gd name="connsiteY0" fmla="*/ 88077 h 880773"/>
                <a:gd name="connsiteX1" fmla="*/ 88077 w 7106388"/>
                <a:gd name="connsiteY1" fmla="*/ 0 h 880773"/>
                <a:gd name="connsiteX2" fmla="*/ 7018311 w 7106388"/>
                <a:gd name="connsiteY2" fmla="*/ 0 h 880773"/>
                <a:gd name="connsiteX3" fmla="*/ 7106388 w 7106388"/>
                <a:gd name="connsiteY3" fmla="*/ 88077 h 880773"/>
                <a:gd name="connsiteX4" fmla="*/ 7106388 w 7106388"/>
                <a:gd name="connsiteY4" fmla="*/ 792696 h 880773"/>
                <a:gd name="connsiteX5" fmla="*/ 7018311 w 7106388"/>
                <a:gd name="connsiteY5" fmla="*/ 880773 h 880773"/>
                <a:gd name="connsiteX6" fmla="*/ 88077 w 7106388"/>
                <a:gd name="connsiteY6" fmla="*/ 880773 h 880773"/>
                <a:gd name="connsiteX7" fmla="*/ 0 w 7106388"/>
                <a:gd name="connsiteY7" fmla="*/ 792696 h 880773"/>
                <a:gd name="connsiteX8" fmla="*/ 0 w 7106388"/>
                <a:gd name="connsiteY8" fmla="*/ 88077 h 88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06388" h="880773">
                  <a:moveTo>
                    <a:pt x="0" y="88077"/>
                  </a:moveTo>
                  <a:cubicBezTo>
                    <a:pt x="0" y="39433"/>
                    <a:pt x="39433" y="0"/>
                    <a:pt x="88077" y="0"/>
                  </a:cubicBezTo>
                  <a:lnTo>
                    <a:pt x="7018311" y="0"/>
                  </a:lnTo>
                  <a:cubicBezTo>
                    <a:pt x="7066955" y="0"/>
                    <a:pt x="7106388" y="39433"/>
                    <a:pt x="7106388" y="88077"/>
                  </a:cubicBezTo>
                  <a:lnTo>
                    <a:pt x="7106388" y="792696"/>
                  </a:lnTo>
                  <a:cubicBezTo>
                    <a:pt x="7106388" y="841340"/>
                    <a:pt x="7066955" y="880773"/>
                    <a:pt x="7018311" y="880773"/>
                  </a:cubicBezTo>
                  <a:lnTo>
                    <a:pt x="88077" y="880773"/>
                  </a:lnTo>
                  <a:cubicBezTo>
                    <a:pt x="39433" y="880773"/>
                    <a:pt x="0" y="841340"/>
                    <a:pt x="0" y="792696"/>
                  </a:cubicBezTo>
                  <a:lnTo>
                    <a:pt x="0" y="88077"/>
                  </a:lnTo>
                  <a:close/>
                </a:path>
              </a:pathLst>
            </a:custGeom>
            <a:blipFill>
              <a:blip r:embed="rId4"/>
              <a:tile tx="0" ty="0" sx="100000" sy="100000" flip="none" algn="tl"/>
            </a:blipFill>
            <a:ln w="19050">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hueOff val="0"/>
                <a:satOff val="0"/>
                <a:lumOff val="0"/>
                <a:alphaOff val="0"/>
              </a:schemeClr>
            </a:lnRef>
            <a:fillRef idx="1">
              <a:scrgbClr r="0" g="0" b="0"/>
            </a:fillRef>
            <a:effectRef idx="0">
              <a:schemeClr val="dk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71517" tIns="56277" rIns="71517" bIns="56277"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Nguyên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Hồng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xứng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được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coi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cùng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khổ</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091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45163" y="485801"/>
            <a:ext cx="3301673" cy="923330"/>
          </a:xfrm>
          <a:prstGeom prst="rect">
            <a:avLst/>
          </a:prstGeom>
          <a:noFill/>
        </p:spPr>
        <p:txBody>
          <a:bodyPr wrap="none" lIns="91440" tIns="45720" rIns="91440" bIns="45720">
            <a:spAutoFit/>
          </a:bodyPr>
          <a:lstStyle/>
          <a:p>
            <a:pPr algn="ct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LUYỆN TẬP</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Rectangle 2"/>
          <p:cNvSpPr/>
          <p:nvPr/>
        </p:nvSpPr>
        <p:spPr>
          <a:xfrm>
            <a:off x="759823" y="1819328"/>
            <a:ext cx="10672354" cy="3219343"/>
          </a:xfrm>
          <a:prstGeom prst="rect">
            <a:avLst/>
          </a:prstGeom>
        </p:spPr>
        <p:txBody>
          <a:bodyPr wrap="square">
            <a:spAutoFit/>
          </a:bodyPr>
          <a:lstStyle/>
          <a:p>
            <a:pPr marL="342900" lvl="0" indent="-342900">
              <a:lnSpc>
                <a:spcPct val="115000"/>
              </a:lnSpc>
              <a:spcAft>
                <a:spcPts val="1200"/>
              </a:spcAft>
              <a:buFont typeface="+mj-lt"/>
              <a:buAutoNum type="arabicPeriod"/>
            </a:pPr>
            <a:r>
              <a:rPr lang="vi-VN" sz="2800" dirty="0">
                <a:latin typeface="Times New Roman" panose="02020603050405020304" pitchFamily="18" charset="0"/>
                <a:ea typeface="Times New Roman" panose="02020603050405020304" pitchFamily="18" charset="0"/>
              </a:rPr>
              <a:t>Văn bản </a:t>
            </a:r>
            <a:r>
              <a:rPr lang="en-US" sz="2800" dirty="0">
                <a:latin typeface="Times New Roman" panose="02020603050405020304" pitchFamily="18" charset="0"/>
                <a:ea typeface="Times New Roman" panose="02020603050405020304" pitchFamily="18" charset="0"/>
              </a:rPr>
              <a:t>“</a:t>
            </a:r>
            <a:r>
              <a:rPr lang="en-US" sz="2800" i="1" dirty="0" err="1">
                <a:latin typeface="Times New Roman" panose="02020603050405020304" pitchFamily="18" charset="0"/>
                <a:ea typeface="Times New Roman" panose="02020603050405020304" pitchFamily="18" charset="0"/>
              </a:rPr>
              <a:t>Nguyên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Hồng</a:t>
            </a:r>
            <a:r>
              <a:rPr lang="en-US" sz="2800" i="1" dirty="0">
                <a:latin typeface="Times New Roman" panose="02020603050405020304" pitchFamily="18" charset="0"/>
                <a:ea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rPr>
              <a:t>nhà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người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cùng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khổ</a:t>
            </a:r>
            <a:r>
              <a:rPr lang="en-US" sz="2800" i="1" dirty="0">
                <a:latin typeface="Times New Roman" panose="02020603050405020304" pitchFamily="18" charset="0"/>
                <a:ea typeface="Times New Roman" panose="02020603050405020304" pitchFamily="18" charset="0"/>
              </a:rPr>
              <a: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vi-VN" sz="2800" dirty="0">
                <a:latin typeface="Times New Roman" panose="02020603050405020304" pitchFamily="18" charset="0"/>
                <a:ea typeface="Times New Roman" panose="02020603050405020304" pitchFamily="18" charset="0"/>
              </a:rPr>
              <a:t> cho em hiểu thêm gì về nội dung đoạn trích </a:t>
            </a:r>
            <a:r>
              <a:rPr lang="vi-VN" sz="2800" b="1" i="1" dirty="0">
                <a:latin typeface="Times New Roman" panose="02020603050405020304" pitchFamily="18" charset="0"/>
                <a:ea typeface="Times New Roman" panose="02020603050405020304" pitchFamily="18" charset="0"/>
              </a:rPr>
              <a:t>Trong lòng mẹ</a:t>
            </a:r>
            <a:r>
              <a:rPr lang="vi-VN" sz="2800" dirty="0">
                <a:latin typeface="Times New Roman" panose="02020603050405020304" pitchFamily="18" charset="0"/>
                <a:ea typeface="Times New Roman" panose="02020603050405020304" pitchFamily="18" charset="0"/>
              </a:rPr>
              <a:t> đã học ở Bài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rPr>
              <a:t>3?</a:t>
            </a:r>
            <a:endParaRPr lang="en-US" sz="2800" dirty="0">
              <a:latin typeface="Times New Roman" panose="02020603050405020304" pitchFamily="18" charset="0"/>
              <a:ea typeface="Times New Roman" panose="02020603050405020304" pitchFamily="18" charset="0"/>
            </a:endParaRPr>
          </a:p>
          <a:p>
            <a:pPr marL="342900" lvl="0" indent="-342900">
              <a:lnSpc>
                <a:spcPct val="115000"/>
              </a:lnSpc>
              <a:spcAft>
                <a:spcPts val="1200"/>
              </a:spcAft>
              <a:buFont typeface="+mj-lt"/>
              <a:buAutoNum type="arabicPeriod"/>
            </a:pPr>
            <a:r>
              <a:rPr lang="vi-VN" sz="2800" dirty="0">
                <a:latin typeface="Times New Roman" panose="02020603050405020304" pitchFamily="18" charset="0"/>
                <a:ea typeface="Times New Roman" panose="02020603050405020304" pitchFamily="18" charset="0"/>
              </a:rPr>
              <a:t>Viết một đoạn văn thể hiện cảm nghĩ của em về nhà văn Nguyên Hồng, trong đó có sử dụng một trong các thành ngữ sau: </a:t>
            </a:r>
            <a:r>
              <a:rPr lang="vi-VN" sz="2800" i="1" dirty="0">
                <a:latin typeface="Times New Roman" panose="02020603050405020304" pitchFamily="18" charset="0"/>
                <a:ea typeface="Times New Roman" panose="02020603050405020304" pitchFamily="18" charset="0"/>
              </a:rPr>
              <a:t>chân lấm tay bùn, khố rách áo ôm, đầu đường xó chợ, tình sâu nghĩa nặng</a:t>
            </a:r>
            <a:r>
              <a:rPr lang="vi-VN" sz="2800" dirty="0">
                <a:latin typeface="Times New Roman" panose="02020603050405020304" pitchFamily="18" charset="0"/>
                <a:ea typeface="Times New Roman" panose="02020603050405020304" pitchFamily="18" charset="0"/>
              </a:rPr>
              <a:t>.</a:t>
            </a:r>
            <a:r>
              <a:rPr lang="vi-VN" sz="2800" b="1"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116053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3841" y="134072"/>
            <a:ext cx="3304318" cy="920576"/>
          </a:xfrm>
          <a:prstGeom prst="rect">
            <a:avLst/>
          </a:prstGeom>
        </p:spPr>
      </p:pic>
      <p:sp>
        <p:nvSpPr>
          <p:cNvPr id="3" name="Rectangle 2"/>
          <p:cNvSpPr/>
          <p:nvPr/>
        </p:nvSpPr>
        <p:spPr>
          <a:xfrm>
            <a:off x="446315" y="1012016"/>
            <a:ext cx="11299371" cy="5526962"/>
          </a:xfrm>
          <a:prstGeom prst="rect">
            <a:avLst/>
          </a:prstGeom>
          <a:ln/>
        </p:spPr>
        <p:style>
          <a:lnRef idx="3">
            <a:schemeClr val="lt1"/>
          </a:lnRef>
          <a:fillRef idx="1">
            <a:schemeClr val="accent2"/>
          </a:fillRef>
          <a:effectRef idx="1">
            <a:schemeClr val="accent2"/>
          </a:effectRef>
          <a:fontRef idx="minor">
            <a:schemeClr val="lt1"/>
          </a:fontRef>
        </p:style>
        <p:txBody>
          <a:bodyPr wrap="square">
            <a:spAutoFit/>
          </a:bodyPr>
          <a:lstStyle/>
          <a:p>
            <a:pPr marL="342900" lvl="0" indent="-342900">
              <a:lnSpc>
                <a:spcPct val="115000"/>
              </a:lnSpc>
              <a:spcAft>
                <a:spcPts val="1200"/>
              </a:spcAft>
              <a:buFont typeface="+mj-lt"/>
              <a:buAutoNum type="arabicPeriod"/>
            </a:pPr>
            <a:r>
              <a:rPr lang="vi-VN" sz="2000" dirty="0">
                <a:solidFill>
                  <a:schemeClr val="bg1"/>
                </a:solidFill>
                <a:latin typeface="Times New Roman" panose="02020603050405020304" pitchFamily="18" charset="0"/>
                <a:ea typeface="Times New Roman" panose="02020603050405020304" pitchFamily="18" charset="0"/>
              </a:rPr>
              <a:t> Từ văn bản trên,</a:t>
            </a:r>
            <a:r>
              <a:rPr lang="en-US" sz="2000" dirty="0">
                <a:solidFill>
                  <a:schemeClr val="bg1"/>
                </a:solidFill>
                <a:latin typeface="Times New Roman" panose="02020603050405020304" pitchFamily="18" charset="0"/>
                <a:ea typeface="Times New Roman" panose="02020603050405020304" pitchFamily="18" charset="0"/>
              </a:rPr>
              <a:t> ta </a:t>
            </a:r>
            <a:r>
              <a:rPr lang="en-US" sz="2000" dirty="0" err="1">
                <a:solidFill>
                  <a:schemeClr val="bg1"/>
                </a:solidFill>
                <a:latin typeface="Times New Roman" panose="02020603050405020304" pitchFamily="18" charset="0"/>
                <a:ea typeface="Times New Roman" panose="02020603050405020304" pitchFamily="18" charset="0"/>
              </a:rPr>
              <a:t>thấy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văn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bản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Trong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lòng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mẹ</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những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dòng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hồi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kí</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đầy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chân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thực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viết</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về</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những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ngày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thơ</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ấu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thiếu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thốn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tình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thương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văn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Nguyên</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Hồng</a:t>
            </a:r>
            <a:r>
              <a:rPr lang="en-US" sz="2000" dirty="0">
                <a:solidFill>
                  <a:schemeClr val="bg1"/>
                </a:solidFill>
                <a:latin typeface="Times New Roman" panose="02020603050405020304" pitchFamily="18" charset="0"/>
                <a:ea typeface="Times New Roman" panose="02020603050405020304" pitchFamily="18" charset="0"/>
              </a:rPr>
              <a:t>. Ta </a:t>
            </a:r>
            <a:r>
              <a:rPr lang="en-US" sz="2000" dirty="0" err="1">
                <a:solidFill>
                  <a:schemeClr val="bg1"/>
                </a:solidFill>
                <a:latin typeface="Times New Roman" panose="02020603050405020304" pitchFamily="18" charset="0"/>
                <a:ea typeface="Times New Roman" panose="02020603050405020304" pitchFamily="18" charset="0"/>
              </a:rPr>
              <a:t>cũng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lí</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giải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sự</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thông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mình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nhạy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cảm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chú</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bé</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Hồng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trong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cuộc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đối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thoại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với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cô</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niềm</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hạnh</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phúc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vỡ</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oà</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của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chú</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bé</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Hồng</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khi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được</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gặp</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lại</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mẹ</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sau</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bao</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ngày</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xa</a:t>
            </a:r>
            <a:r>
              <a:rPr lang="en-US" sz="2000" dirty="0">
                <a:solidFill>
                  <a:schemeClr val="bg1"/>
                </a:solidFill>
                <a:latin typeface="Times New Roman" panose="02020603050405020304" pitchFamily="18" charset="0"/>
                <a:ea typeface="Times New Roman" panose="02020603050405020304" pitchFamily="18" charset="0"/>
              </a:rPr>
              <a:t> </a:t>
            </a:r>
            <a:r>
              <a:rPr lang="en-US" sz="2000" dirty="0" err="1">
                <a:solidFill>
                  <a:schemeClr val="bg1"/>
                </a:solidFill>
                <a:latin typeface="Times New Roman" panose="02020603050405020304" pitchFamily="18" charset="0"/>
                <a:ea typeface="Times New Roman" panose="02020603050405020304" pitchFamily="18" charset="0"/>
              </a:rPr>
              <a:t>cách</a:t>
            </a:r>
            <a:r>
              <a:rPr lang="en-US" sz="2000" dirty="0">
                <a:solidFill>
                  <a:schemeClr val="bg1"/>
                </a:solidFill>
                <a:latin typeface="Times New Roman" panose="02020603050405020304" pitchFamily="18" charset="0"/>
                <a:ea typeface="Times New Roman" panose="02020603050405020304" pitchFamily="18" charset="0"/>
              </a:rPr>
              <a:t>.</a:t>
            </a:r>
          </a:p>
          <a:p>
            <a:pPr marL="342900" lvl="0" indent="-342900">
              <a:lnSpc>
                <a:spcPct val="115000"/>
              </a:lnSpc>
              <a:spcAft>
                <a:spcPts val="1200"/>
              </a:spcAft>
              <a:buFont typeface="+mj-lt"/>
              <a:buAutoNum type="arabicPeriod"/>
            </a:pPr>
            <a:r>
              <a:rPr lang="vi-VN" sz="2000" dirty="0">
                <a:solidFill>
                  <a:schemeClr val="bg1"/>
                </a:solidFill>
                <a:latin typeface="Times New Roman" panose="02020603050405020304" pitchFamily="18" charset="0"/>
                <a:ea typeface="Times New Roman" panose="02020603050405020304" pitchFamily="18" charset="0"/>
              </a:rPr>
              <a:t>Nguyên Hồng - nhà văn của những người cùng khổ. Nguyên Hồng là một tâm hồn nhạy cảm vì ông dễ khóc, dễ xúc động. Ông xúc động vì rất nhiều điều: vì bạn bè, vì Tổ quốc, vì nhân dân, và cả chính nhân vật trong tác phẩm của mình. Để lí giải cho tấm chân tình ấy, người đọc phải hiểu được hoàn cảnh sống cũng như thời ấu thơ cực khổ của ông. Ông sinh ra trong một gia đình không hạnh phúc: bố nghiện ngập mất sớm, mẹ phải đi tha hương cầu thực, họ hàng căm ghét, khinh miệt. Tuổi thơ ông gắn với cô đơn, lạc lõng, thiếu tình yêu thương; gắn với những công việc chân lấm tay bùn; những hạng người khố rách áo ôm. Đến khi 16 tuổi lên Hải Phòng, ông lại càng tệp với những người đầu đường xó chợ. Vì vậy mà thoạt đầu quen biết, thật khó để phân biệt ông với người dân lam lũ. Từ hình dáng cho đến lối sinh hoạt đều đặc sệt một chất "nghèo khổ" và "lao động". Chính những điều đó đã nhen nhóm trong lòng ông một sự đồng cảm, tình sâu nghĩa nặng với những con người cùng khổ. Những người mà chính về sau lại trở thành hình mẫu, hình tượng, nhân vật, chất liệu trong các sáng tác của ông.</a:t>
            </a:r>
            <a:r>
              <a:rPr lang="en-US" sz="2000" b="1" dirty="0">
                <a:solidFill>
                  <a:schemeClr val="bg1"/>
                </a:solidFill>
                <a:latin typeface="Times New Roman" panose="02020603050405020304" pitchFamily="18" charset="0"/>
                <a:ea typeface="Times New Roman" panose="02020603050405020304" pitchFamily="18" charset="0"/>
              </a:rPr>
              <a:t>                                    </a:t>
            </a:r>
            <a:endParaRPr lang="en-US" sz="2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94717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4811" y="836023"/>
            <a:ext cx="9222377" cy="5185954"/>
          </a:xfrm>
          <a:prstGeom prst="rect">
            <a:avLst/>
          </a:prstGeom>
        </p:spPr>
      </p:pic>
    </p:spTree>
    <p:extLst>
      <p:ext uri="{BB962C8B-B14F-4D97-AF65-F5344CB8AC3E}">
        <p14:creationId xmlns:p14="http://schemas.microsoft.com/office/powerpoint/2010/main" val="34887039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1807" y="746746"/>
            <a:ext cx="9068385" cy="5364509"/>
          </a:xfrm>
          <a:prstGeom prst="rect">
            <a:avLst/>
          </a:prstGeom>
        </p:spPr>
      </p:pic>
      <p:sp>
        <p:nvSpPr>
          <p:cNvPr id="3" name="Rectangle 2"/>
          <p:cNvSpPr/>
          <p:nvPr/>
        </p:nvSpPr>
        <p:spPr>
          <a:xfrm>
            <a:off x="2771586" y="1367857"/>
            <a:ext cx="6648994" cy="2215991"/>
          </a:xfrm>
          <a:prstGeom prst="rect">
            <a:avLst/>
          </a:prstGeom>
        </p:spPr>
        <p:txBody>
          <a:bodyPr wrap="square">
            <a:spAutoFit/>
          </a:bodyPr>
          <a:lstStyle/>
          <a:p>
            <a:pPr algn="just">
              <a:lnSpc>
                <a:spcPct val="115000"/>
              </a:lnSpc>
              <a:spcAft>
                <a:spcPts val="0"/>
              </a:spcAft>
            </a:pPr>
            <a:r>
              <a:rPr lang="en-US" sz="2400" b="1"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Đọc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thuộc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400" dirty="0">
                <a:solidFill>
                  <a:schemeClr val="accent5">
                    <a:lumMod val="50000"/>
                  </a:schemeClr>
                </a:solidFill>
                <a:latin typeface="Times New Roman" panose="02020603050405020304" pitchFamily="18" charset="0"/>
                <a:ea typeface="Times New Roman" panose="02020603050405020304" pitchFamily="18" charset="0"/>
              </a:rPr>
              <a:t> ca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dao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mà</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thích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nhất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trong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chùm</a:t>
            </a:r>
            <a:r>
              <a:rPr lang="en-US" sz="2400" dirty="0">
                <a:solidFill>
                  <a:schemeClr val="accent5">
                    <a:lumMod val="50000"/>
                  </a:schemeClr>
                </a:solidFill>
                <a:latin typeface="Times New Roman" panose="02020603050405020304" pitchFamily="18" charset="0"/>
                <a:ea typeface="Times New Roman" panose="02020603050405020304" pitchFamily="18" charset="0"/>
              </a:rPr>
              <a:t> “Ca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dao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Việt</a:t>
            </a:r>
            <a:r>
              <a:rPr lang="en-US" sz="2400" dirty="0">
                <a:solidFill>
                  <a:schemeClr val="accent5">
                    <a:lumMod val="50000"/>
                  </a:schemeClr>
                </a:solidFill>
                <a:latin typeface="Times New Roman" panose="02020603050405020304" pitchFamily="18" charset="0"/>
                <a:ea typeface="Times New Roman" panose="02020603050405020304" pitchFamily="18" charset="0"/>
              </a:rPr>
              <a:t> Nam”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phần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Thực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hành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Đọc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hiểu</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400" dirty="0">
                <a:solidFill>
                  <a:schemeClr val="accent5">
                    <a:lumMod val="50000"/>
                  </a:schemeClr>
                </a:solidFill>
                <a:latin typeface="Times New Roman" panose="02020603050405020304" pitchFamily="18" charset="0"/>
                <a:ea typeface="Times New Roman" panose="02020603050405020304" pitchFamily="18" charset="0"/>
              </a:rPr>
              <a:t> 2,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trang</a:t>
            </a:r>
            <a:r>
              <a:rPr lang="en-US" sz="2400" dirty="0">
                <a:solidFill>
                  <a:schemeClr val="accent5">
                    <a:lumMod val="50000"/>
                  </a:schemeClr>
                </a:solidFill>
                <a:latin typeface="Times New Roman" panose="02020603050405020304" pitchFamily="18" charset="0"/>
                <a:ea typeface="Times New Roman" panose="02020603050405020304" pitchFamily="18" charset="0"/>
              </a:rPr>
              <a:t> 42 – 43/SGK).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Thử</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trình</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bày</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cảm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nhận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về</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nét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nội</a:t>
            </a:r>
            <a:r>
              <a:rPr lang="en-US" sz="2400" dirty="0">
                <a:solidFill>
                  <a:schemeClr val="accent5">
                    <a:lumMod val="50000"/>
                  </a:schemeClr>
                </a:solidFill>
                <a:latin typeface="Times New Roman" panose="02020603050405020304" pitchFamily="18" charset="0"/>
                <a:ea typeface="Times New Roman" panose="02020603050405020304" pitchFamily="18" charset="0"/>
              </a:rPr>
              <a:t> dung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nghệ</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thuật</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400" dirty="0">
                <a:solidFill>
                  <a:schemeClr val="accent5">
                    <a:lumMod val="50000"/>
                  </a:schemeClr>
                </a:solidFill>
                <a:latin typeface="Times New Roman" panose="02020603050405020304" pitchFamily="18" charset="0"/>
                <a:ea typeface="Times New Roman" panose="02020603050405020304" pitchFamily="18" charset="0"/>
              </a:rPr>
              <a:t> ca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dao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đó</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endParaRPr lang="en-US" sz="2400"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66667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126931" y="718069"/>
            <a:ext cx="1640204" cy="1416346"/>
          </a:xfrm>
          <a:prstGeom prst="rect">
            <a:avLst/>
          </a:prstGeom>
        </p:spPr>
      </p:pic>
      <p:sp>
        <p:nvSpPr>
          <p:cNvPr id="5" name="Rectangle 4"/>
          <p:cNvSpPr/>
          <p:nvPr/>
        </p:nvSpPr>
        <p:spPr>
          <a:xfrm>
            <a:off x="185636" y="145780"/>
            <a:ext cx="8920775" cy="548099"/>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III.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Vẻ</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đẹp</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của</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một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bài</a:t>
            </a:r>
            <a:r>
              <a:rPr lang="en-US" sz="2800" b="1" i="1" dirty="0">
                <a:solidFill>
                  <a:srgbClr val="0070C0"/>
                </a:solidFill>
                <a:latin typeface="Times New Roman" panose="02020603050405020304" pitchFamily="18" charset="0"/>
                <a:ea typeface="Times New Roman" panose="02020603050405020304" pitchFamily="18" charset="0"/>
              </a:rPr>
              <a:t> ca </a:t>
            </a:r>
            <a:r>
              <a:rPr lang="en-US" sz="2800" b="1" i="1" dirty="0" err="1">
                <a:solidFill>
                  <a:srgbClr val="0070C0"/>
                </a:solidFill>
                <a:latin typeface="Times New Roman" panose="02020603050405020304" pitchFamily="18" charset="0"/>
                <a:ea typeface="Times New Roman" panose="02020603050405020304" pitchFamily="18" charset="0"/>
              </a:rPr>
              <a:t>dao</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Hoàng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Tựu</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85636" y="640054"/>
            <a:ext cx="7127336" cy="587853"/>
          </a:xfrm>
          <a:prstGeom prst="rect">
            <a:avLst/>
          </a:prstGeom>
        </p:spPr>
        <p:txBody>
          <a:bodyPr wrap="none">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Hoàng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Tiến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Tựu</a:t>
            </a:r>
            <a:endParaRPr lang="en-US" sz="2800" dirty="0">
              <a:effectLst/>
              <a:latin typeface="Times New Roman" panose="02020603050405020304" pitchFamily="18" charset="0"/>
              <a:ea typeface="Times New Roman" panose="02020603050405020304" pitchFamily="18" charset="0"/>
            </a:endParaRPr>
          </a:p>
        </p:txBody>
      </p:sp>
      <p:sp>
        <p:nvSpPr>
          <p:cNvPr id="8" name="Right Arrow 7"/>
          <p:cNvSpPr/>
          <p:nvPr/>
        </p:nvSpPr>
        <p:spPr>
          <a:xfrm>
            <a:off x="2065069" y="1227907"/>
            <a:ext cx="3879668" cy="3685842"/>
          </a:xfrm>
          <a:prstGeom prst="rightArrow">
            <a:avLst>
              <a:gd name="adj1" fmla="val 50000"/>
              <a:gd name="adj2" fmla="val 44573"/>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400" dirty="0">
                <a:solidFill>
                  <a:srgbClr val="0D0D0D"/>
                </a:solidFill>
                <a:latin typeface="Times New Roman" panose="02020603050405020304" pitchFamily="18" charset="0"/>
                <a:ea typeface="Times New Roman" panose="02020603050405020304" pitchFamily="18" charset="0"/>
              </a:rPr>
              <a:t>Qua tìm hiểu ở nhà, hãy nêu những hiểu biết của em về tác giả Hoàng Tiến Tựu.</a:t>
            </a:r>
            <a:endParaRPr lang="en-US" sz="24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6525455" y="1426242"/>
            <a:ext cx="3601476" cy="3404574"/>
          </a:xfrm>
          <a:prstGeom prst="rect">
            <a:avLst/>
          </a:prstGeom>
        </p:spPr>
      </p:pic>
      <p:sp>
        <p:nvSpPr>
          <p:cNvPr id="10" name="Rounded Rectangle 9"/>
          <p:cNvSpPr/>
          <p:nvPr/>
        </p:nvSpPr>
        <p:spPr>
          <a:xfrm>
            <a:off x="1203960" y="5029151"/>
            <a:ext cx="9784080" cy="1393399"/>
          </a:xfrm>
          <a:prstGeom prst="roundRect">
            <a:avLst/>
          </a:prstGeom>
          <a:blipFill>
            <a:blip r:embed="rId5"/>
            <a:tile tx="0" ty="0" sx="100000" sy="100000" flip="none" algn="tl"/>
          </a:blipFill>
          <a:ln w="127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b="1" dirty="0" smtClean="0">
                <a:solidFill>
                  <a:srgbClr val="0D0D0D"/>
                </a:solidFill>
                <a:latin typeface="Times New Roman" panose="02020603050405020304" pitchFamily="18" charset="0"/>
                <a:ea typeface="Times New Roman" panose="02020603050405020304" pitchFamily="18" charset="0"/>
              </a:rPr>
              <a:t>Quê </a:t>
            </a:r>
            <a:r>
              <a:rPr lang="vi-VN" sz="2400" b="1" dirty="0">
                <a:solidFill>
                  <a:srgbClr val="0D0D0D"/>
                </a:solidFill>
                <a:latin typeface="Times New Roman" panose="02020603050405020304" pitchFamily="18" charset="0"/>
                <a:ea typeface="Times New Roman" panose="02020603050405020304" pitchFamily="18" charset="0"/>
              </a:rPr>
              <a:t>quán</a:t>
            </a:r>
            <a:r>
              <a:rPr lang="vi-VN" sz="2400" dirty="0">
                <a:solidFill>
                  <a:srgbClr val="0D0D0D"/>
                </a:solidFill>
                <a:latin typeface="Times New Roman" panose="02020603050405020304" pitchFamily="18" charset="0"/>
                <a:ea typeface="Times New Roman" panose="02020603050405020304" pitchFamily="18" charset="0"/>
              </a:rPr>
              <a:t>: Thanh Hóa.</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b="1" dirty="0" smtClean="0">
                <a:solidFill>
                  <a:srgbClr val="0D0D0D"/>
                </a:solidFill>
                <a:latin typeface="Times New Roman" panose="02020603050405020304" pitchFamily="18" charset="0"/>
                <a:ea typeface="Times New Roman" panose="02020603050405020304" pitchFamily="18" charset="0"/>
              </a:rPr>
              <a:t>Vị </a:t>
            </a:r>
            <a:r>
              <a:rPr lang="vi-VN" sz="2400" b="1" dirty="0">
                <a:solidFill>
                  <a:srgbClr val="0D0D0D"/>
                </a:solidFill>
                <a:latin typeface="Times New Roman" panose="02020603050405020304" pitchFamily="18" charset="0"/>
                <a:ea typeface="Times New Roman" panose="02020603050405020304" pitchFamily="18" charset="0"/>
              </a:rPr>
              <a:t>trí</a:t>
            </a:r>
            <a:r>
              <a:rPr lang="vi-VN" sz="2400" dirty="0">
                <a:solidFill>
                  <a:srgbClr val="0D0D0D"/>
                </a:solidFill>
                <a:latin typeface="Times New Roman" panose="02020603050405020304" pitchFamily="18" charset="0"/>
                <a:ea typeface="Times New Roman" panose="02020603050405020304" pitchFamily="18" charset="0"/>
              </a:rPr>
              <a:t>: Là nhà nghiên cứu hàng đầu về chuyên ngành Văn học dân gian.</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1155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636" y="145780"/>
            <a:ext cx="8920775"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85636" y="693879"/>
            <a:ext cx="8005653"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dao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04948" y="1281732"/>
            <a:ext cx="11286308" cy="4413516"/>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Phương thức biểu đạt</a:t>
            </a: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Nghị luận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bản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nghị</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Xuất xứ</a:t>
            </a: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Trích </a:t>
            </a:r>
            <a:r>
              <a:rPr kumimoji="0" lang="vi-VN" sz="24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Bình giảng ca dao</a:t>
            </a: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(1992).</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a:t>
            </a:r>
            <a:r>
              <a:rPr kumimoji="0" lang="vi-VN"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Bố cục</a:t>
            </a: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4 phần như trong sách.</a:t>
            </a:r>
            <a:endPar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C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C0000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smtClean="0">
                <a:ln>
                  <a:noFill/>
                </a:ln>
                <a:solidFill>
                  <a:srgbClr val="C00000"/>
                </a:solidFill>
                <a:effectLst/>
                <a:uLnTx/>
                <a:uFillTx/>
                <a:latin typeface="Times New Roman" panose="02020603050405020304" pitchFamily="18" charset="0"/>
                <a:ea typeface="Times New Roman" panose="02020603050405020304" pitchFamily="18" charset="0"/>
                <a:cs typeface="+mn-cs"/>
              </a:rPr>
              <a:t>Nội</a:t>
            </a:r>
            <a:r>
              <a:rPr kumimoji="0" lang="en-US" sz="2400" b="1" i="0" u="none" strike="noStrike" kern="1200" cap="none" spc="0" normalizeH="0" baseline="0" noProof="0" dirty="0" smtClean="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dung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mn-cs"/>
              </a:rPr>
              <a:t>chính</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phân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tích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vẻ</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đẹp</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của</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bài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ca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dao</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Đứng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bên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ngó</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bên</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tê</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đồng</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cả</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nội</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dung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và</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hình</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thức</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nghệ</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4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thuật</a:t>
            </a:r>
            <a:r>
              <a:rPr kumimoji="0" lang="en-US" sz="24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grpSp>
        <p:nvGrpSpPr>
          <p:cNvPr id="6" name="Group 5"/>
          <p:cNvGrpSpPr/>
          <p:nvPr/>
        </p:nvGrpSpPr>
        <p:grpSpPr>
          <a:xfrm>
            <a:off x="551427" y="3057526"/>
            <a:ext cx="10993349" cy="1689651"/>
            <a:chOff x="551427" y="3244346"/>
            <a:chExt cx="10993349" cy="1402818"/>
          </a:xfrm>
        </p:grpSpPr>
        <p:sp>
          <p:nvSpPr>
            <p:cNvPr id="7" name="Chevron 6"/>
            <p:cNvSpPr/>
            <p:nvPr/>
          </p:nvSpPr>
          <p:spPr>
            <a:xfrm>
              <a:off x="551427" y="3253188"/>
              <a:ext cx="2392288" cy="923423"/>
            </a:xfrm>
            <a:prstGeom prst="chevron">
              <a:avLst>
                <a:gd name="adj" fmla="val 40000"/>
              </a:avLst>
            </a:prstGeom>
            <a:blipFill>
              <a:blip r:embed="rId2"/>
              <a:tile tx="0" ty="0" sx="100000" sy="100000" flip="none" algn="tl"/>
            </a:blipFill>
            <a:ln w="28575">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1051697" y="3244346"/>
              <a:ext cx="2295502" cy="1402818"/>
            </a:xfrm>
            <a:custGeom>
              <a:avLst/>
              <a:gdLst>
                <a:gd name="connsiteX0" fmla="*/ 0 w 2295502"/>
                <a:gd name="connsiteY0" fmla="*/ 140282 h 1402818"/>
                <a:gd name="connsiteX1" fmla="*/ 140282 w 2295502"/>
                <a:gd name="connsiteY1" fmla="*/ 0 h 1402818"/>
                <a:gd name="connsiteX2" fmla="*/ 2155220 w 2295502"/>
                <a:gd name="connsiteY2" fmla="*/ 0 h 1402818"/>
                <a:gd name="connsiteX3" fmla="*/ 2295502 w 2295502"/>
                <a:gd name="connsiteY3" fmla="*/ 140282 h 1402818"/>
                <a:gd name="connsiteX4" fmla="*/ 2295502 w 2295502"/>
                <a:gd name="connsiteY4" fmla="*/ 1262536 h 1402818"/>
                <a:gd name="connsiteX5" fmla="*/ 2155220 w 2295502"/>
                <a:gd name="connsiteY5" fmla="*/ 1402818 h 1402818"/>
                <a:gd name="connsiteX6" fmla="*/ 140282 w 2295502"/>
                <a:gd name="connsiteY6" fmla="*/ 1402818 h 1402818"/>
                <a:gd name="connsiteX7" fmla="*/ 0 w 2295502"/>
                <a:gd name="connsiteY7" fmla="*/ 1262536 h 1402818"/>
                <a:gd name="connsiteX8" fmla="*/ 0 w 2295502"/>
                <a:gd name="connsiteY8" fmla="*/ 140282 h 14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5502" h="1402818">
                  <a:moveTo>
                    <a:pt x="0" y="140282"/>
                  </a:moveTo>
                  <a:cubicBezTo>
                    <a:pt x="0" y="62806"/>
                    <a:pt x="62806" y="0"/>
                    <a:pt x="140282" y="0"/>
                  </a:cubicBezTo>
                  <a:lnTo>
                    <a:pt x="2155220" y="0"/>
                  </a:lnTo>
                  <a:cubicBezTo>
                    <a:pt x="2232696" y="0"/>
                    <a:pt x="2295502" y="62806"/>
                    <a:pt x="2295502" y="140282"/>
                  </a:cubicBezTo>
                  <a:lnTo>
                    <a:pt x="2295502" y="1262536"/>
                  </a:lnTo>
                  <a:cubicBezTo>
                    <a:pt x="2295502" y="1340012"/>
                    <a:pt x="2232696" y="1402818"/>
                    <a:pt x="2155220" y="1402818"/>
                  </a:cubicBezTo>
                  <a:lnTo>
                    <a:pt x="140282" y="1402818"/>
                  </a:lnTo>
                  <a:cubicBezTo>
                    <a:pt x="62806" y="1402818"/>
                    <a:pt x="0" y="1340012"/>
                    <a:pt x="0" y="1262536"/>
                  </a:cubicBezTo>
                  <a:lnTo>
                    <a:pt x="0" y="140282"/>
                  </a:lnTo>
                  <a:close/>
                </a:path>
              </a:pathLst>
            </a:custGeom>
            <a:ln w="28575">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83327" tIns="183327" rIns="183327" bIns="183327" numCol="1" spcCol="1270" anchor="ctr" anchorCtr="0">
              <a:noAutofit/>
            </a:bodyPr>
            <a:lstStyle/>
            <a:p>
              <a:pPr lvl="0" algn="ctr" defTabSz="889000">
                <a:lnSpc>
                  <a:spcPct val="90000"/>
                </a:lnSpc>
                <a:spcBef>
                  <a:spcPct val="0"/>
                </a:spcBef>
                <a:spcAft>
                  <a:spcPct val="35000"/>
                </a:spcAft>
              </a:pP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Phần</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1: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Khái</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quát</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vẻ</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đẹp</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của</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bài</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ca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dao</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ở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cả</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nội</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dung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và</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hình</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thức</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thể</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000" kern="1200" dirty="0" err="1" smtClean="0">
                  <a:solidFill>
                    <a:schemeClr val="accent5">
                      <a:lumMod val="50000"/>
                    </a:schemeClr>
                  </a:solidFill>
                  <a:latin typeface="Times New Roman" panose="02020603050405020304" pitchFamily="18" charset="0"/>
                  <a:ea typeface="Times New Roman" panose="02020603050405020304" pitchFamily="18" charset="0"/>
                </a:rPr>
                <a:t>hiện</a:t>
              </a:r>
              <a:r>
                <a:rPr lang="en-US" sz="2000" kern="1200" dirty="0" smtClean="0">
                  <a:solidFill>
                    <a:schemeClr val="accent5">
                      <a:lumMod val="50000"/>
                    </a:schemeClr>
                  </a:solidFill>
                  <a:latin typeface="Times New Roman" panose="02020603050405020304" pitchFamily="18" charset="0"/>
                  <a:ea typeface="Times New Roman" panose="02020603050405020304" pitchFamily="18" charset="0"/>
                </a:rPr>
                <a:t>.</a:t>
              </a:r>
              <a:endParaRPr lang="en-US" sz="2000" kern="1200" dirty="0"/>
            </a:p>
          </p:txBody>
        </p:sp>
        <p:sp>
          <p:nvSpPr>
            <p:cNvPr id="9" name="Chevron 8"/>
            <p:cNvSpPr/>
            <p:nvPr/>
          </p:nvSpPr>
          <p:spPr>
            <a:xfrm>
              <a:off x="3421626" y="3254963"/>
              <a:ext cx="2392288" cy="923423"/>
            </a:xfrm>
            <a:prstGeom prst="chevron">
              <a:avLst>
                <a:gd name="adj" fmla="val 40000"/>
              </a:avLst>
            </a:prstGeom>
            <a:blipFill>
              <a:blip r:embed="rId2"/>
              <a:tile tx="0" ty="0" sx="100000" sy="100000" flip="none" algn="tl"/>
            </a:blipFill>
            <a:ln w="28575">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4059570" y="3258514"/>
              <a:ext cx="2020155" cy="1378034"/>
            </a:xfrm>
            <a:custGeom>
              <a:avLst/>
              <a:gdLst>
                <a:gd name="connsiteX0" fmla="*/ 0 w 2020155"/>
                <a:gd name="connsiteY0" fmla="*/ 137803 h 1378034"/>
                <a:gd name="connsiteX1" fmla="*/ 137803 w 2020155"/>
                <a:gd name="connsiteY1" fmla="*/ 0 h 1378034"/>
                <a:gd name="connsiteX2" fmla="*/ 1882352 w 2020155"/>
                <a:gd name="connsiteY2" fmla="*/ 0 h 1378034"/>
                <a:gd name="connsiteX3" fmla="*/ 2020155 w 2020155"/>
                <a:gd name="connsiteY3" fmla="*/ 137803 h 1378034"/>
                <a:gd name="connsiteX4" fmla="*/ 2020155 w 2020155"/>
                <a:gd name="connsiteY4" fmla="*/ 1240231 h 1378034"/>
                <a:gd name="connsiteX5" fmla="*/ 1882352 w 2020155"/>
                <a:gd name="connsiteY5" fmla="*/ 1378034 h 1378034"/>
                <a:gd name="connsiteX6" fmla="*/ 137803 w 2020155"/>
                <a:gd name="connsiteY6" fmla="*/ 1378034 h 1378034"/>
                <a:gd name="connsiteX7" fmla="*/ 0 w 2020155"/>
                <a:gd name="connsiteY7" fmla="*/ 1240231 h 1378034"/>
                <a:gd name="connsiteX8" fmla="*/ 0 w 2020155"/>
                <a:gd name="connsiteY8" fmla="*/ 137803 h 1378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155" h="1378034">
                  <a:moveTo>
                    <a:pt x="0" y="137803"/>
                  </a:moveTo>
                  <a:cubicBezTo>
                    <a:pt x="0" y="61697"/>
                    <a:pt x="61697" y="0"/>
                    <a:pt x="137803" y="0"/>
                  </a:cubicBezTo>
                  <a:lnTo>
                    <a:pt x="1882352" y="0"/>
                  </a:lnTo>
                  <a:cubicBezTo>
                    <a:pt x="1958458" y="0"/>
                    <a:pt x="2020155" y="61697"/>
                    <a:pt x="2020155" y="137803"/>
                  </a:cubicBezTo>
                  <a:lnTo>
                    <a:pt x="2020155" y="1240231"/>
                  </a:lnTo>
                  <a:cubicBezTo>
                    <a:pt x="2020155" y="1316337"/>
                    <a:pt x="1958458" y="1378034"/>
                    <a:pt x="1882352" y="1378034"/>
                  </a:cubicBezTo>
                  <a:lnTo>
                    <a:pt x="137803" y="1378034"/>
                  </a:lnTo>
                  <a:cubicBezTo>
                    <a:pt x="61697" y="1378034"/>
                    <a:pt x="0" y="1316337"/>
                    <a:pt x="0" y="1240231"/>
                  </a:cubicBezTo>
                  <a:lnTo>
                    <a:pt x="0" y="137803"/>
                  </a:lnTo>
                  <a:close/>
                </a:path>
              </a:pathLst>
            </a:custGeom>
            <a:ln w="28575">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11049" tIns="211049" rIns="211049" bIns="211049"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400" kern="1200" dirty="0" err="1" smtClean="0">
                  <a:solidFill>
                    <a:schemeClr val="accent5">
                      <a:lumMod val="50000"/>
                    </a:schemeClr>
                  </a:solidFill>
                  <a:latin typeface="Times New Roman" panose="02020603050405020304" pitchFamily="18" charset="0"/>
                  <a:ea typeface="Times New Roman" panose="02020603050405020304" pitchFamily="18" charset="0"/>
                </a:rPr>
                <a:t>Phần</a:t>
              </a:r>
              <a:r>
                <a:rPr lang="en-US" sz="2400" kern="1200" dirty="0" smtClean="0">
                  <a:solidFill>
                    <a:schemeClr val="accent5">
                      <a:lumMod val="50000"/>
                    </a:schemeClr>
                  </a:solidFill>
                  <a:latin typeface="Times New Roman" panose="02020603050405020304" pitchFamily="18" charset="0"/>
                  <a:ea typeface="Times New Roman" panose="02020603050405020304" pitchFamily="18" charset="0"/>
                </a:rPr>
                <a:t> 2: </a:t>
              </a:r>
              <a:r>
                <a:rPr lang="vi-VN" sz="2400" kern="1200" dirty="0" smtClean="0">
                  <a:solidFill>
                    <a:schemeClr val="accent5">
                      <a:lumMod val="50000"/>
                    </a:schemeClr>
                  </a:solidFill>
                  <a:latin typeface="Times New Roman" panose="02020603050405020304" pitchFamily="18" charset="0"/>
                  <a:ea typeface="Times New Roman" panose="02020603050405020304" pitchFamily="18" charset="0"/>
                </a:rPr>
                <a:t>Phân tích bố cục bài ca dao.</a:t>
              </a:r>
              <a:endParaRPr lang="en-US" sz="2400" kern="1200" dirty="0"/>
            </a:p>
          </p:txBody>
        </p:sp>
        <p:sp>
          <p:nvSpPr>
            <p:cNvPr id="11" name="Chevron 10"/>
            <p:cNvSpPr/>
            <p:nvPr/>
          </p:nvSpPr>
          <p:spPr>
            <a:xfrm>
              <a:off x="6154152" y="3267355"/>
              <a:ext cx="2392288" cy="923423"/>
            </a:xfrm>
            <a:prstGeom prst="chevron">
              <a:avLst>
                <a:gd name="adj" fmla="val 40000"/>
              </a:avLst>
            </a:prstGeom>
            <a:blipFill>
              <a:blip r:embed="rId2"/>
              <a:tile tx="0" ty="0" sx="100000" sy="100000" flip="none" algn="tl"/>
            </a:blipFill>
            <a:ln w="28575">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6792095" y="3295691"/>
              <a:ext cx="2020155" cy="1328464"/>
            </a:xfrm>
            <a:custGeom>
              <a:avLst/>
              <a:gdLst>
                <a:gd name="connsiteX0" fmla="*/ 0 w 2020155"/>
                <a:gd name="connsiteY0" fmla="*/ 132846 h 1328464"/>
                <a:gd name="connsiteX1" fmla="*/ 132846 w 2020155"/>
                <a:gd name="connsiteY1" fmla="*/ 0 h 1328464"/>
                <a:gd name="connsiteX2" fmla="*/ 1887309 w 2020155"/>
                <a:gd name="connsiteY2" fmla="*/ 0 h 1328464"/>
                <a:gd name="connsiteX3" fmla="*/ 2020155 w 2020155"/>
                <a:gd name="connsiteY3" fmla="*/ 132846 h 1328464"/>
                <a:gd name="connsiteX4" fmla="*/ 2020155 w 2020155"/>
                <a:gd name="connsiteY4" fmla="*/ 1195618 h 1328464"/>
                <a:gd name="connsiteX5" fmla="*/ 1887309 w 2020155"/>
                <a:gd name="connsiteY5" fmla="*/ 1328464 h 1328464"/>
                <a:gd name="connsiteX6" fmla="*/ 132846 w 2020155"/>
                <a:gd name="connsiteY6" fmla="*/ 1328464 h 1328464"/>
                <a:gd name="connsiteX7" fmla="*/ 0 w 2020155"/>
                <a:gd name="connsiteY7" fmla="*/ 1195618 h 1328464"/>
                <a:gd name="connsiteX8" fmla="*/ 0 w 2020155"/>
                <a:gd name="connsiteY8" fmla="*/ 132846 h 1328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155" h="1328464">
                  <a:moveTo>
                    <a:pt x="0" y="132846"/>
                  </a:moveTo>
                  <a:cubicBezTo>
                    <a:pt x="0" y="59477"/>
                    <a:pt x="59477" y="0"/>
                    <a:pt x="132846" y="0"/>
                  </a:cubicBezTo>
                  <a:lnTo>
                    <a:pt x="1887309" y="0"/>
                  </a:lnTo>
                  <a:cubicBezTo>
                    <a:pt x="1960678" y="0"/>
                    <a:pt x="2020155" y="59477"/>
                    <a:pt x="2020155" y="132846"/>
                  </a:cubicBezTo>
                  <a:lnTo>
                    <a:pt x="2020155" y="1195618"/>
                  </a:lnTo>
                  <a:cubicBezTo>
                    <a:pt x="2020155" y="1268987"/>
                    <a:pt x="1960678" y="1328464"/>
                    <a:pt x="1887309" y="1328464"/>
                  </a:cubicBezTo>
                  <a:lnTo>
                    <a:pt x="132846" y="1328464"/>
                  </a:lnTo>
                  <a:cubicBezTo>
                    <a:pt x="59477" y="1328464"/>
                    <a:pt x="0" y="1268987"/>
                    <a:pt x="0" y="1195618"/>
                  </a:cubicBezTo>
                  <a:lnTo>
                    <a:pt x="0" y="132846"/>
                  </a:lnTo>
                  <a:close/>
                </a:path>
              </a:pathLst>
            </a:custGeom>
            <a:ln w="28575">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9597" tIns="209597" rIns="209597" bIns="209597"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400" kern="1200" dirty="0" err="1" smtClean="0">
                  <a:solidFill>
                    <a:schemeClr val="accent5">
                      <a:lumMod val="50000"/>
                    </a:schemeClr>
                  </a:solidFill>
                  <a:latin typeface="Times New Roman" panose="02020603050405020304" pitchFamily="18" charset="0"/>
                  <a:ea typeface="Times New Roman" panose="02020603050405020304" pitchFamily="18" charset="0"/>
                </a:rPr>
                <a:t>Phần</a:t>
              </a:r>
              <a:r>
                <a:rPr lang="en-US" sz="2400" kern="1200" dirty="0" smtClean="0">
                  <a:solidFill>
                    <a:schemeClr val="accent5">
                      <a:lumMod val="50000"/>
                    </a:schemeClr>
                  </a:solidFill>
                  <a:latin typeface="Times New Roman" panose="02020603050405020304" pitchFamily="18" charset="0"/>
                  <a:ea typeface="Times New Roman" panose="02020603050405020304" pitchFamily="18" charset="0"/>
                </a:rPr>
                <a:t> 3:</a:t>
              </a:r>
              <a:r>
                <a:rPr lang="vi-VN" sz="2400" kern="1200" dirty="0" smtClean="0">
                  <a:solidFill>
                    <a:schemeClr val="accent5">
                      <a:lumMod val="50000"/>
                    </a:schemeClr>
                  </a:solidFill>
                  <a:latin typeface="Times New Roman" panose="02020603050405020304" pitchFamily="18" charset="0"/>
                  <a:ea typeface="Times New Roman" panose="02020603050405020304" pitchFamily="18" charset="0"/>
                </a:rPr>
                <a:t> Phân tích hai câu đầu bài ca dao.</a:t>
              </a:r>
              <a:endParaRPr lang="en-US" sz="2400" kern="1200" dirty="0"/>
            </a:p>
          </p:txBody>
        </p:sp>
        <p:sp>
          <p:nvSpPr>
            <p:cNvPr id="13" name="Chevron 12"/>
            <p:cNvSpPr/>
            <p:nvPr/>
          </p:nvSpPr>
          <p:spPr>
            <a:xfrm>
              <a:off x="8886677" y="3285942"/>
              <a:ext cx="2392288" cy="923423"/>
            </a:xfrm>
            <a:prstGeom prst="chevron">
              <a:avLst>
                <a:gd name="adj" fmla="val 40000"/>
              </a:avLst>
            </a:prstGeom>
            <a:blipFill>
              <a:blip r:embed="rId2"/>
              <a:tile tx="0" ty="0" sx="100000" sy="100000" flip="none" algn="tl"/>
            </a:blipFill>
            <a:ln w="28575">
              <a:solidFill>
                <a:schemeClr val="accent3">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9524621" y="3351449"/>
              <a:ext cx="2020155" cy="1254119"/>
            </a:xfrm>
            <a:custGeom>
              <a:avLst/>
              <a:gdLst>
                <a:gd name="connsiteX0" fmla="*/ 0 w 2020155"/>
                <a:gd name="connsiteY0" fmla="*/ 125412 h 1254119"/>
                <a:gd name="connsiteX1" fmla="*/ 125412 w 2020155"/>
                <a:gd name="connsiteY1" fmla="*/ 0 h 1254119"/>
                <a:gd name="connsiteX2" fmla="*/ 1894743 w 2020155"/>
                <a:gd name="connsiteY2" fmla="*/ 0 h 1254119"/>
                <a:gd name="connsiteX3" fmla="*/ 2020155 w 2020155"/>
                <a:gd name="connsiteY3" fmla="*/ 125412 h 1254119"/>
                <a:gd name="connsiteX4" fmla="*/ 2020155 w 2020155"/>
                <a:gd name="connsiteY4" fmla="*/ 1128707 h 1254119"/>
                <a:gd name="connsiteX5" fmla="*/ 1894743 w 2020155"/>
                <a:gd name="connsiteY5" fmla="*/ 1254119 h 1254119"/>
                <a:gd name="connsiteX6" fmla="*/ 125412 w 2020155"/>
                <a:gd name="connsiteY6" fmla="*/ 1254119 h 1254119"/>
                <a:gd name="connsiteX7" fmla="*/ 0 w 2020155"/>
                <a:gd name="connsiteY7" fmla="*/ 1128707 h 1254119"/>
                <a:gd name="connsiteX8" fmla="*/ 0 w 2020155"/>
                <a:gd name="connsiteY8" fmla="*/ 125412 h 125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155" h="1254119">
                  <a:moveTo>
                    <a:pt x="0" y="125412"/>
                  </a:moveTo>
                  <a:cubicBezTo>
                    <a:pt x="0" y="56149"/>
                    <a:pt x="56149" y="0"/>
                    <a:pt x="125412" y="0"/>
                  </a:cubicBezTo>
                  <a:lnTo>
                    <a:pt x="1894743" y="0"/>
                  </a:lnTo>
                  <a:cubicBezTo>
                    <a:pt x="1964006" y="0"/>
                    <a:pt x="2020155" y="56149"/>
                    <a:pt x="2020155" y="125412"/>
                  </a:cubicBezTo>
                  <a:lnTo>
                    <a:pt x="2020155" y="1128707"/>
                  </a:lnTo>
                  <a:cubicBezTo>
                    <a:pt x="2020155" y="1197970"/>
                    <a:pt x="1964006" y="1254119"/>
                    <a:pt x="1894743" y="1254119"/>
                  </a:cubicBezTo>
                  <a:lnTo>
                    <a:pt x="125412" y="1254119"/>
                  </a:lnTo>
                  <a:cubicBezTo>
                    <a:pt x="56149" y="1254119"/>
                    <a:pt x="0" y="1197970"/>
                    <a:pt x="0" y="1128707"/>
                  </a:cubicBezTo>
                  <a:lnTo>
                    <a:pt x="0" y="125412"/>
                  </a:lnTo>
                  <a:close/>
                </a:path>
              </a:pathLst>
            </a:custGeom>
            <a:ln w="28575">
              <a:solidFill>
                <a:schemeClr val="accent3">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07420" tIns="207420" rIns="207420" bIns="207420" numCol="1" spcCol="1270" anchor="ctr" anchorCtr="0">
              <a:noAutofit/>
            </a:bodyPr>
            <a:lstStyle/>
            <a:p>
              <a:pPr lvl="0" algn="ctr" defTabSz="1066800">
                <a:lnSpc>
                  <a:spcPct val="90000"/>
                </a:lnSpc>
                <a:spcBef>
                  <a:spcPct val="0"/>
                </a:spcBef>
                <a:spcAft>
                  <a:spcPct val="35000"/>
                </a:spcAft>
              </a:pPr>
              <a:r>
                <a:rPr lang="en-US" sz="2400" kern="12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400" kern="1200" dirty="0" err="1" smtClean="0">
                  <a:solidFill>
                    <a:schemeClr val="accent5">
                      <a:lumMod val="50000"/>
                    </a:schemeClr>
                  </a:solidFill>
                  <a:latin typeface="Times New Roman" panose="02020603050405020304" pitchFamily="18" charset="0"/>
                  <a:ea typeface="Times New Roman" panose="02020603050405020304" pitchFamily="18" charset="0"/>
                </a:rPr>
                <a:t>Phần</a:t>
              </a:r>
              <a:r>
                <a:rPr lang="en-US" sz="2400" kern="1200" dirty="0" smtClean="0">
                  <a:solidFill>
                    <a:schemeClr val="accent5">
                      <a:lumMod val="50000"/>
                    </a:schemeClr>
                  </a:solidFill>
                  <a:latin typeface="Times New Roman" panose="02020603050405020304" pitchFamily="18" charset="0"/>
                  <a:ea typeface="Times New Roman" panose="02020603050405020304" pitchFamily="18" charset="0"/>
                </a:rPr>
                <a:t> 4: </a:t>
              </a:r>
              <a:r>
                <a:rPr lang="vi-VN" sz="2400" kern="1200" dirty="0" smtClean="0">
                  <a:solidFill>
                    <a:schemeClr val="accent5">
                      <a:lumMod val="50000"/>
                    </a:schemeClr>
                  </a:solidFill>
                  <a:latin typeface="Times New Roman" panose="02020603050405020304" pitchFamily="18" charset="0"/>
                  <a:ea typeface="Times New Roman" panose="02020603050405020304" pitchFamily="18" charset="0"/>
                </a:rPr>
                <a:t>Phân tích hai câu cuối bài ca dao.</a:t>
              </a:r>
              <a:endParaRPr lang="en-US" sz="2400" kern="1200" dirty="0"/>
            </a:p>
          </p:txBody>
        </p:sp>
      </p:grpSp>
    </p:spTree>
    <p:extLst>
      <p:ext uri="{BB962C8B-B14F-4D97-AF65-F5344CB8AC3E}">
        <p14:creationId xmlns:p14="http://schemas.microsoft.com/office/powerpoint/2010/main" val="313464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29327" y="272745"/>
            <a:ext cx="8920775" cy="548099"/>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Vẻ</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đẹp</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một</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dao</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Hoàng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Tựu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29327" y="820844"/>
            <a:ext cx="11570935" cy="4761303"/>
          </a:xfrm>
          <a:prstGeom prst="rect">
            <a:avLst/>
          </a:prstGeom>
        </p:spPr>
        <p:txBody>
          <a:bodyPr wrap="square">
            <a:spAutoFit/>
          </a:bodyPr>
          <a:lstStyle/>
          <a:p>
            <a:pPr marL="45720">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Phân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smtClean="0">
                <a:solidFill>
                  <a:srgbClr val="0070C0"/>
                </a:solidFill>
                <a:latin typeface="Times New Roman" panose="02020603050405020304" pitchFamily="18" charset="0"/>
                <a:ea typeface="Times New Roman" panose="02020603050405020304" pitchFamily="18" charset="0"/>
              </a:rPr>
              <a:t>bản</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3.1. </a:t>
            </a:r>
            <a:r>
              <a:rPr lang="en-US" sz="2800" b="1" dirty="0" err="1">
                <a:solidFill>
                  <a:srgbClr val="FF0000"/>
                </a:solidFill>
                <a:latin typeface="Times New Roman" panose="02020603050405020304" pitchFamily="18" charset="0"/>
                <a:ea typeface="Times New Roman" panose="02020603050405020304" pitchFamily="18" charset="0"/>
              </a:rPr>
              <a:t>Phần</a:t>
            </a:r>
            <a:r>
              <a:rPr lang="en-US" sz="2800" b="1" dirty="0">
                <a:solidFill>
                  <a:srgbClr val="FF0000"/>
                </a:solidFill>
                <a:latin typeface="Times New Roman" panose="02020603050405020304" pitchFamily="18" charset="0"/>
                <a:ea typeface="Times New Roman" panose="02020603050405020304" pitchFamily="18" charset="0"/>
              </a:rPr>
              <a:t> 1: </a:t>
            </a:r>
            <a:r>
              <a:rPr lang="en-US" sz="2800" b="1" dirty="0" err="1">
                <a:solidFill>
                  <a:srgbClr val="FF0000"/>
                </a:solidFill>
                <a:latin typeface="Times New Roman" panose="02020603050405020304" pitchFamily="18" charset="0"/>
                <a:ea typeface="Times New Roman" panose="02020603050405020304" pitchFamily="18" charset="0"/>
              </a:rPr>
              <a:t>Khái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quát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vẻ</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đẹp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ca </a:t>
            </a:r>
            <a:r>
              <a:rPr lang="en-US" sz="2800" b="1" dirty="0" err="1" smtClean="0">
                <a:solidFill>
                  <a:srgbClr val="FF0000"/>
                </a:solidFill>
                <a:latin typeface="Times New Roman" panose="02020603050405020304" pitchFamily="18" charset="0"/>
                <a:ea typeface="Times New Roman" panose="02020603050405020304" pitchFamily="18" charset="0"/>
              </a:rPr>
              <a:t>dao</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accent5">
                    <a:lumMod val="50000"/>
                  </a:schemeClr>
                </a:solidFill>
                <a:latin typeface="Times New Roman" panose="02020603050405020304" pitchFamily="18" charset="0"/>
                <a:ea typeface="Times New Roman" panose="02020603050405020304" pitchFamily="18" charset="0"/>
              </a:rPr>
              <a:t>- Tác giả mở đầu bằng việc trích bài ca dao. </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FF0000"/>
                </a:solidFill>
                <a:latin typeface="Times New Roman" panose="02020603050405020304" pitchFamily="18" charset="0"/>
                <a:ea typeface="Times New Roman" panose="02020603050405020304" pitchFamily="18" charset="0"/>
              </a:rPr>
              <a:t>→ Cách vào đề trực tiếp. </a:t>
            </a:r>
            <a:endParaRPr lang="en-US" sz="2800" dirty="0">
              <a:solidFill>
                <a:srgbClr val="FF000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accent5">
                    <a:lumMod val="50000"/>
                  </a:schemeClr>
                </a:solidFill>
                <a:latin typeface="Times New Roman" panose="02020603050405020304" pitchFamily="18" charset="0"/>
                <a:ea typeface="Times New Roman" panose="02020603050405020304" pitchFamily="18" charset="0"/>
              </a:rPr>
              <a:t>- Nêu ra cái đẹp, cái hay của bài ca dao:</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accent5">
                    <a:lumMod val="50000"/>
                  </a:schemeClr>
                </a:solidFill>
                <a:latin typeface="Times New Roman" panose="02020603050405020304" pitchFamily="18" charset="0"/>
                <a:ea typeface="Times New Roman" panose="02020603050405020304" pitchFamily="18" charset="0"/>
              </a:rPr>
              <a:t>+ Hai cái đẹp: cánh đồng và cô gái thăm đồng. → Đều được miêu tả rất hay.</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chemeClr val="accent5">
                    <a:lumMod val="50000"/>
                  </a:schemeClr>
                </a:solidFill>
                <a:latin typeface="Times New Roman" panose="02020603050405020304" pitchFamily="18" charset="0"/>
                <a:ea typeface="Times New Roman" panose="02020603050405020304" pitchFamily="18" charset="0"/>
              </a:rPr>
              <a:t>+ Cái hay: cái hay riêng, không thấy ở bất kì bài ca dao khác.</a:t>
            </a:r>
            <a:endParaRPr lang="en-US" sz="2800" dirty="0">
              <a:solidFill>
                <a:schemeClr val="accent5">
                  <a:lumMod val="50000"/>
                </a:schemeClr>
              </a:solidFill>
              <a:latin typeface="Times New Roman" panose="02020603050405020304" pitchFamily="18" charset="0"/>
              <a:ea typeface="Times New Roman" panose="02020603050405020304" pitchFamily="18" charset="0"/>
            </a:endParaRPr>
          </a:p>
          <a:p>
            <a:r>
              <a:rPr lang="en-US" sz="2800" dirty="0">
                <a:solidFill>
                  <a:srgbClr val="FF0000"/>
                </a:solidFill>
                <a:latin typeface="MS Mincho"/>
                <a:cs typeface="MS Mincho"/>
              </a:rPr>
              <a: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Khẳng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định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bài</a:t>
            </a:r>
            <a:r>
              <a:rPr lang="en-US" sz="2800" dirty="0">
                <a:solidFill>
                  <a:srgbClr val="FF0000"/>
                </a:solidFill>
                <a:latin typeface="Times New Roman" panose="02020603050405020304" pitchFamily="18" charset="0"/>
                <a:ea typeface="Times New Roman" panose="02020603050405020304" pitchFamily="18" charset="0"/>
              </a:rPr>
              <a:t> ca </a:t>
            </a:r>
            <a:r>
              <a:rPr lang="en-US" sz="2800" dirty="0" err="1">
                <a:solidFill>
                  <a:srgbClr val="FF0000"/>
                </a:solidFill>
                <a:latin typeface="Times New Roman" panose="02020603050405020304" pitchFamily="18" charset="0"/>
                <a:ea typeface="Times New Roman" panose="02020603050405020304" pitchFamily="18" charset="0"/>
              </a:rPr>
              <a:t>dao</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đẹp</a:t>
            </a:r>
            <a:r>
              <a:rPr lang="en-US" sz="2800" dirty="0">
                <a:solidFill>
                  <a:srgbClr val="FF0000"/>
                </a:solidFill>
                <a:latin typeface="Times New Roman" panose="02020603050405020304" pitchFamily="18" charset="0"/>
                <a:ea typeface="Times New Roman" panose="02020603050405020304" pitchFamily="18" charset="0"/>
              </a:rPr>
              <a:t>, hay </a:t>
            </a:r>
            <a:r>
              <a:rPr lang="en-US" sz="2800" dirty="0" err="1">
                <a:solidFill>
                  <a:srgbClr val="FF0000"/>
                </a:solidFill>
                <a:latin typeface="Times New Roman" panose="02020603050405020304" pitchFamily="18" charset="0"/>
                <a:ea typeface="Times New Roman" panose="02020603050405020304" pitchFamily="18" charset="0"/>
              </a:rPr>
              <a:t>riêng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biệt</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ndParaRPr>
          </a:p>
        </p:txBody>
      </p:sp>
    </p:spTree>
    <p:extLst>
      <p:ext uri="{BB962C8B-B14F-4D97-AF65-F5344CB8AC3E}">
        <p14:creationId xmlns:p14="http://schemas.microsoft.com/office/powerpoint/2010/main" val="411325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Effect transition="in" filter="fade">
                                      <p:cBhvr>
                                        <p:cTn id="49" dur="1000"/>
                                        <p:tgtEl>
                                          <p:spTgt spid="4">
                                            <p:txEl>
                                              <p:pRg st="7" end="7"/>
                                            </p:txEl>
                                          </p:spTgt>
                                        </p:tgtEl>
                                      </p:cBhvr>
                                    </p:animEffect>
                                    <p:anim calcmode="lin" valueType="num">
                                      <p:cBhvr>
                                        <p:cTn id="50"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1823" y="175808"/>
            <a:ext cx="11570935" cy="1083374"/>
          </a:xfrm>
          <a:prstGeom prst="rect">
            <a:avLst/>
          </a:prstGeom>
        </p:spPr>
        <p:txBody>
          <a:bodyPr wrap="square">
            <a:spAutoFit/>
          </a:bodyPr>
          <a:lstStyle/>
          <a:p>
            <a:pPr marL="4572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quát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vẻ</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đẹp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smtClean="0">
                <a:ln>
                  <a:noFill/>
                </a:ln>
                <a:solidFill>
                  <a:srgbClr val="FF0000"/>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201555" y="1213159"/>
            <a:ext cx="6745757" cy="548099"/>
          </a:xfrm>
          <a:prstGeom prst="rect">
            <a:avLst/>
          </a:prstGeom>
        </p:spPr>
        <p:txBody>
          <a:bodyPr wrap="none">
            <a:spAutoFit/>
          </a:bodyPr>
          <a:lstStyle/>
          <a:p>
            <a:pPr lvl="1">
              <a:lnSpc>
                <a:spcPct val="115000"/>
              </a:lnSpc>
              <a:spcAft>
                <a:spcPts val="1200"/>
              </a:spcAft>
            </a:pPr>
            <a:r>
              <a:rPr lang="en-US" sz="2800" b="1" dirty="0" smtClean="0">
                <a:solidFill>
                  <a:srgbClr val="FF0000"/>
                </a:solidFill>
                <a:latin typeface="Times New Roman" panose="02020603050405020304" pitchFamily="18" charset="0"/>
                <a:ea typeface="Times New Roman" panose="02020603050405020304" pitchFamily="18" charset="0"/>
              </a:rPr>
              <a:t>3.2. </a:t>
            </a:r>
            <a:r>
              <a:rPr lang="en-US" sz="2800" b="1" dirty="0" err="1" smtClean="0">
                <a:solidFill>
                  <a:srgbClr val="FF0000"/>
                </a:solidFill>
                <a:latin typeface="Times New Roman" panose="02020603050405020304" pitchFamily="18" charset="0"/>
                <a:ea typeface="Times New Roman" panose="02020603050405020304" pitchFamily="18" charset="0"/>
              </a:rPr>
              <a:t>Phần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a:solidFill>
                  <a:srgbClr val="FF0000"/>
                </a:solidFill>
                <a:latin typeface="Times New Roman" panose="02020603050405020304" pitchFamily="18" charset="0"/>
                <a:ea typeface="Times New Roman" panose="02020603050405020304" pitchFamily="18" charset="0"/>
              </a:rPr>
              <a:t>2: </a:t>
            </a:r>
            <a:r>
              <a:rPr lang="vi-VN" sz="2800" b="1" dirty="0">
                <a:solidFill>
                  <a:srgbClr val="FF0000"/>
                </a:solidFill>
                <a:latin typeface="Times New Roman" panose="02020603050405020304" pitchFamily="18" charset="0"/>
                <a:ea typeface="Times New Roman" panose="02020603050405020304" pitchFamily="18" charset="0"/>
              </a:rPr>
              <a:t>Phân tích bố cục bài ca dao</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301823" y="1814353"/>
            <a:ext cx="11338560" cy="4649863"/>
          </a:xfrm>
          <a:prstGeom prst="rect">
            <a:avLst/>
          </a:prstGeom>
        </p:spPr>
        <p:txBody>
          <a:bodyPr wrap="square">
            <a:spAutoFit/>
          </a:bodyPr>
          <a:lstStyle/>
          <a:p>
            <a:pPr>
              <a:lnSpc>
                <a:spcPct val="115000"/>
              </a:lnSpc>
              <a:spcAft>
                <a:spcPts val="1200"/>
              </a:spcAft>
            </a:pPr>
            <a:r>
              <a:rPr lang="vi-VN" sz="2400" dirty="0">
                <a:solidFill>
                  <a:srgbClr val="4A4A4A"/>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Ý kiến của nhiều người: chia 2 phần (2 câu đầu - 2 câu cuối, hình ảnh cánh đồng - hình ảnh cô gái thăm đồng)</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Ý kiến tác giả: Không hoàn toàn như vậy.</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Ngay 2 câu đầu, cô gái đã xuất hiện: cô gái đã miêu tả, giới thiệu rất cụ thể chỗ đứng cũng như cách quan sát cánh đồng.</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Cụm từ "mênh mông bát ngát" được đặt vị trí cuối 2 câu đầu và có sự đảo vị trí.</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Cô gái hiện lên năng động, tích cực: đứng bên ni đồng rồi lại đứng bên tê đồng, ngắm nhìn cảnh vật từ nhiều phía như muốn thâu tóm, cảm nhận cả cánh đồng bát ngát.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FF0000"/>
                </a:solidFill>
                <a:latin typeface="MS Mincho"/>
                <a:ea typeface="Times New Roman" panose="02020603050405020304" pitchFamily="18" charset="0"/>
                <a:cs typeface="MS Mincho"/>
              </a:rPr>
              <a:t>➩</a:t>
            </a:r>
            <a:r>
              <a:rPr lang="vi-VN" sz="2400" dirty="0">
                <a:solidFill>
                  <a:srgbClr val="FF0000"/>
                </a:solidFill>
                <a:latin typeface="Times New Roman" panose="02020603050405020304" pitchFamily="18" charset="0"/>
                <a:ea typeface="Times New Roman" panose="02020603050405020304" pitchFamily="18" charset="0"/>
              </a:rPr>
              <a:t> Khẳng định ý kiến không nên chia 2 phần để phân tích.</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15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3" end="3"/>
                                            </p:txEl>
                                          </p:spTgt>
                                        </p:tgtEl>
                                        <p:attrNameLst>
                                          <p:attrName>style.visibility</p:attrName>
                                        </p:attrNameLst>
                                      </p:cBhvr>
                                      <p:to>
                                        <p:strVal val="visible"/>
                                      </p:to>
                                    </p:set>
                                    <p:animEffect transition="in" filter="fade">
                                      <p:cBhvr>
                                        <p:cTn id="42" dur="1000"/>
                                        <p:tgtEl>
                                          <p:spTgt spid="8">
                                            <p:txEl>
                                              <p:pRg st="3" end="3"/>
                                            </p:txEl>
                                          </p:spTgt>
                                        </p:tgtEl>
                                      </p:cBhvr>
                                    </p:animEffect>
                                    <p:anim calcmode="lin" valueType="num">
                                      <p:cBhvr>
                                        <p:cTn id="4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animEffect transition="in" filter="fade">
                                      <p:cBhvr>
                                        <p:cTn id="47" dur="1000"/>
                                        <p:tgtEl>
                                          <p:spTgt spid="8">
                                            <p:txEl>
                                              <p:pRg st="4" end="4"/>
                                            </p:txEl>
                                          </p:spTgt>
                                        </p:tgtEl>
                                      </p:cBhvr>
                                    </p:animEffect>
                                    <p:anim calcmode="lin" valueType="num">
                                      <p:cBhvr>
                                        <p:cTn id="4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xEl>
                                              <p:pRg st="5" end="5"/>
                                            </p:txEl>
                                          </p:spTgt>
                                        </p:tgtEl>
                                        <p:attrNameLst>
                                          <p:attrName>style.visibility</p:attrName>
                                        </p:attrNameLst>
                                      </p:cBhvr>
                                      <p:to>
                                        <p:strVal val="visible"/>
                                      </p:to>
                                    </p:set>
                                    <p:animEffect transition="in" filter="fade">
                                      <p:cBhvr>
                                        <p:cTn id="54" dur="1000"/>
                                        <p:tgtEl>
                                          <p:spTgt spid="8">
                                            <p:txEl>
                                              <p:pRg st="5" end="5"/>
                                            </p:txEl>
                                          </p:spTgt>
                                        </p:tgtEl>
                                      </p:cBhvr>
                                    </p:animEffect>
                                    <p:anim calcmode="lin" valueType="num">
                                      <p:cBhvr>
                                        <p:cTn id="5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4600" y="184946"/>
            <a:ext cx="7182800" cy="769441"/>
          </a:xfrm>
          <a:prstGeom prst="rect">
            <a:avLst/>
          </a:prstGeom>
          <a:noFill/>
        </p:spPr>
        <p:txBody>
          <a:bodyPr wrap="none" lIns="91440" tIns="45720" rIns="91440" bIns="45720">
            <a:spAutoFit/>
          </a:bodyPr>
          <a:lstStyle/>
          <a:p>
            <a:pPr algn="ctr"/>
            <a:r>
              <a:rPr lang="en-US" sz="4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KHỞI ĐỘNG</a:t>
            </a:r>
            <a:endParaRPr lang="en-US" sz="4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684335" y="1084216"/>
            <a:ext cx="9068385" cy="5364509"/>
          </a:xfrm>
          <a:prstGeom prst="rect">
            <a:avLst/>
          </a:prstGeom>
        </p:spPr>
      </p:pic>
      <p:pic>
        <p:nvPicPr>
          <p:cNvPr id="6" name="Picture 5"/>
          <p:cNvPicPr>
            <a:picLocks noChangeAspect="1"/>
          </p:cNvPicPr>
          <p:nvPr/>
        </p:nvPicPr>
        <p:blipFill>
          <a:blip r:embed="rId3"/>
          <a:stretch>
            <a:fillRect/>
          </a:stretch>
        </p:blipFill>
        <p:spPr>
          <a:xfrm>
            <a:off x="8869678" y="3626418"/>
            <a:ext cx="2904911" cy="2822307"/>
          </a:xfrm>
          <a:prstGeom prst="rect">
            <a:avLst/>
          </a:prstGeom>
        </p:spPr>
      </p:pic>
      <p:sp>
        <p:nvSpPr>
          <p:cNvPr id="7" name="Rectangle 6"/>
          <p:cNvSpPr/>
          <p:nvPr/>
        </p:nvSpPr>
        <p:spPr>
          <a:xfrm>
            <a:off x="1985554" y="1747051"/>
            <a:ext cx="6662058" cy="2215991"/>
          </a:xfrm>
          <a:prstGeom prst="rect">
            <a:avLst/>
          </a:prstGeom>
        </p:spPr>
        <p:txBody>
          <a:bodyPr wrap="square">
            <a:spAutoFit/>
          </a:bodyPr>
          <a:lstStyle/>
          <a:p>
            <a:pPr algn="just">
              <a:lnSpc>
                <a:spcPct val="115000"/>
              </a:lnSpc>
              <a:spcAft>
                <a:spcPts val="0"/>
              </a:spcAft>
            </a:pPr>
            <a:r>
              <a:rPr lang="en-US" sz="2400" dirty="0" err="1" smtClean="0">
                <a:solidFill>
                  <a:srgbClr val="0D0D0D"/>
                </a:solidFill>
                <a:effectLst/>
                <a:latin typeface="Times New Roman" panose="02020603050405020304" pitchFamily="18" charset="0"/>
                <a:ea typeface="Times New Roman" panose="02020603050405020304" pitchFamily="18" charset="0"/>
              </a:rPr>
              <a:t>Sau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khi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tìm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hiểu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xong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văn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bản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hồi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kí</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Trong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lòng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mẹ</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Nguyên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Hồng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trong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3, </a:t>
            </a:r>
            <a:r>
              <a:rPr lang="en-US" sz="2400" dirty="0" err="1" smtClean="0">
                <a:solidFill>
                  <a:srgbClr val="0D0D0D"/>
                </a:solidFill>
                <a:effectLst/>
                <a:latin typeface="Times New Roman" panose="02020603050405020304" pitchFamily="18" charset="0"/>
                <a:ea typeface="Times New Roman" panose="02020603050405020304" pitchFamily="18" charset="0"/>
              </a:rPr>
              <a:t>em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có</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suy</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nghĩ</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và</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cảm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nhận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gì</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về</a:t>
            </a:r>
            <a:r>
              <a:rPr lang="en-US" sz="2400" dirty="0" smtClean="0">
                <a:solidFill>
                  <a:srgbClr val="0D0D0D"/>
                </a:solidFill>
                <a:effectLst/>
                <a:latin typeface="Times New Roman" panose="02020603050405020304" pitchFamily="18" charset="0"/>
                <a:ea typeface="Times New Roman" panose="02020603050405020304" pitchFamily="18" charset="0"/>
              </a:rPr>
              <a:t> con </a:t>
            </a:r>
            <a:r>
              <a:rPr lang="en-US" sz="2400" dirty="0" err="1" smtClean="0">
                <a:solidFill>
                  <a:srgbClr val="0D0D0D"/>
                </a:solidFill>
                <a:effectLst/>
                <a:latin typeface="Times New Roman" panose="02020603050405020304" pitchFamily="18" charset="0"/>
                <a:ea typeface="Times New Roman" panose="02020603050405020304" pitchFamily="18" charset="0"/>
              </a:rPr>
              <a:t>người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tác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giả</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Nguyên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Hồng</a:t>
            </a:r>
            <a:r>
              <a:rPr lang="en-US"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smtClean="0">
              <a:effectLst/>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dirty="0" err="1" smtClean="0">
                <a:solidFill>
                  <a:srgbClr val="0D0D0D"/>
                </a:solidFill>
                <a:effectLst/>
                <a:latin typeface="Times New Roman" panose="02020603050405020304" pitchFamily="18" charset="0"/>
                <a:ea typeface="Times New Roman" panose="02020603050405020304" pitchFamily="18" charset="0"/>
              </a:rPr>
              <a:t>Em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đã</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sưu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tầm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thêm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được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các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bài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viết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nào</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viết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về</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tác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giả</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Nguyên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Hồng</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Cùng</a:t>
            </a:r>
            <a:r>
              <a:rPr lang="en-US" sz="2400" dirty="0" smtClean="0">
                <a:solidFill>
                  <a:srgbClr val="0D0D0D"/>
                </a:solidFill>
                <a:effectLst/>
                <a:latin typeface="Times New Roman" panose="02020603050405020304" pitchFamily="18" charset="0"/>
                <a:ea typeface="Times New Roman" panose="02020603050405020304" pitchFamily="18" charset="0"/>
              </a:rPr>
              <a:t> chia </a:t>
            </a:r>
            <a:r>
              <a:rPr lang="en-US" sz="2400" dirty="0" err="1" smtClean="0">
                <a:solidFill>
                  <a:srgbClr val="0D0D0D"/>
                </a:solidFill>
                <a:effectLst/>
                <a:latin typeface="Times New Roman" panose="02020603050405020304" pitchFamily="18" charset="0"/>
                <a:ea typeface="Times New Roman" panose="02020603050405020304" pitchFamily="18" charset="0"/>
              </a:rPr>
              <a:t>sẻ</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với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các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bạn</a:t>
            </a:r>
            <a:r>
              <a:rPr lang="en-US"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493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style.color</p:attrName>
                                        </p:attrNameLst>
                                      </p:cBhvr>
                                      <p:to>
                                        <p:clrVal>
                                          <a:srgbClr val="FF0000"/>
                                        </p:clrVal>
                                      </p:to>
                                    </p:set>
                                    <p:set>
                                      <p:cBhvr>
                                        <p:cTn id="7" dur="500" fill="hold"/>
                                        <p:tgtEl>
                                          <p:spTgt spid="7">
                                            <p:txEl>
                                              <p:pRg st="0" end="0"/>
                                            </p:txEl>
                                          </p:spTgt>
                                        </p:tgtEl>
                                        <p:attrNameLst>
                                          <p:attrName>fillcolor</p:attrName>
                                        </p:attrNameLst>
                                      </p:cBhvr>
                                      <p:to>
                                        <p:clrVal>
                                          <a:srgbClr val="FF0000"/>
                                        </p:clrVal>
                                      </p:to>
                                    </p:set>
                                    <p:set>
                                      <p:cBhvr>
                                        <p:cTn id="8" dur="500" fill="hold"/>
                                        <p:tgtEl>
                                          <p:spTgt spid="7">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7">
                                            <p:txEl>
                                              <p:pRg st="1" end="1"/>
                                            </p:txEl>
                                          </p:spTgt>
                                        </p:tgtEl>
                                        <p:attrNameLst>
                                          <p:attrName>style.color</p:attrName>
                                        </p:attrNameLst>
                                      </p:cBhvr>
                                      <p:to>
                                        <p:clrVal>
                                          <a:srgbClr val="C00000"/>
                                        </p:clrVal>
                                      </p:to>
                                    </p:set>
                                    <p:set>
                                      <p:cBhvr>
                                        <p:cTn id="13" dur="500" fill="hold"/>
                                        <p:tgtEl>
                                          <p:spTgt spid="7">
                                            <p:txEl>
                                              <p:pRg st="1" end="1"/>
                                            </p:txEl>
                                          </p:spTgt>
                                        </p:tgtEl>
                                        <p:attrNameLst>
                                          <p:attrName>fillcolor</p:attrName>
                                        </p:attrNameLst>
                                      </p:cBhvr>
                                      <p:to>
                                        <p:clrVal>
                                          <a:srgbClr val="C00000"/>
                                        </p:clrVal>
                                      </p:to>
                                    </p:set>
                                    <p:set>
                                      <p:cBhvr>
                                        <p:cTn id="14" dur="500" fill="hold"/>
                                        <p:tgtEl>
                                          <p:spTgt spid="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635" y="209006"/>
            <a:ext cx="11570935" cy="548099"/>
          </a:xfrm>
          <a:prstGeom prst="rect">
            <a:avLst/>
          </a:prstGeom>
        </p:spPr>
        <p:txBody>
          <a:bodyPr wrap="square">
            <a:spAutoFit/>
          </a:bodyPr>
          <a:lstStyle/>
          <a:p>
            <a:pPr marL="4572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85635" y="757105"/>
            <a:ext cx="5795176" cy="548099"/>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3.3. </a:t>
            </a:r>
            <a:r>
              <a:rPr lang="en-US" sz="2800" b="1" dirty="0" err="1">
                <a:solidFill>
                  <a:srgbClr val="FF0000"/>
                </a:solidFill>
                <a:latin typeface="Times New Roman" panose="02020603050405020304" pitchFamily="18" charset="0"/>
                <a:ea typeface="Times New Roman" panose="02020603050405020304" pitchFamily="18" charset="0"/>
              </a:rPr>
              <a:t>Phân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tích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hai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đầu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ca </a:t>
            </a:r>
            <a:r>
              <a:rPr lang="en-US" sz="2800" b="1" dirty="0" err="1">
                <a:solidFill>
                  <a:srgbClr val="FF0000"/>
                </a:solidFill>
                <a:latin typeface="Times New Roman" panose="02020603050405020304" pitchFamily="18" charset="0"/>
                <a:ea typeface="Times New Roman" panose="02020603050405020304" pitchFamily="18" charset="0"/>
              </a:rPr>
              <a:t>dao</a:t>
            </a:r>
            <a:endParaRPr lang="en-US" sz="2800" dirty="0">
              <a:effectLst/>
              <a:latin typeface="Times New Roman" panose="02020603050405020304" pitchFamily="18" charset="0"/>
              <a:ea typeface="Times New Roman" panose="02020603050405020304" pitchFamily="18" charset="0"/>
            </a:endParaRPr>
          </a:p>
        </p:txBody>
      </p:sp>
      <p:sp>
        <p:nvSpPr>
          <p:cNvPr id="5" name="Right Arrow 4"/>
          <p:cNvSpPr/>
          <p:nvPr/>
        </p:nvSpPr>
        <p:spPr>
          <a:xfrm>
            <a:off x="1839885" y="1305204"/>
            <a:ext cx="4545875" cy="16459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THẢO LUẬN NHÓM</a:t>
            </a:r>
            <a:endParaRPr lang="en-US" sz="28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7419703" y="842403"/>
            <a:ext cx="3763733" cy="2364377"/>
          </a:xfrm>
          <a:prstGeom prst="rect">
            <a:avLst/>
          </a:prstGeom>
        </p:spPr>
      </p:pic>
      <p:sp>
        <p:nvSpPr>
          <p:cNvPr id="9" name="Cloud Callout 8"/>
          <p:cNvSpPr/>
          <p:nvPr/>
        </p:nvSpPr>
        <p:spPr>
          <a:xfrm>
            <a:off x="1319349" y="3206780"/>
            <a:ext cx="6100354" cy="273043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400" dirty="0">
                <a:solidFill>
                  <a:schemeClr val="accent5">
                    <a:lumMod val="50000"/>
                  </a:schemeClr>
                </a:solidFill>
                <a:latin typeface="Times New Roman" panose="02020603050405020304" pitchFamily="18" charset="0"/>
                <a:ea typeface="Times New Roman" panose="02020603050405020304" pitchFamily="18" charset="0"/>
              </a:rPr>
              <a:t>+ Đọc lại cả bài thơ.</a:t>
            </a:r>
            <a:endParaRPr lang="en-US" sz="24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0"/>
              </a:spcAft>
            </a:pPr>
            <a:r>
              <a:rPr lang="pt-BR" sz="2400" dirty="0">
                <a:solidFill>
                  <a:schemeClr val="accent5">
                    <a:lumMod val="50000"/>
                  </a:schemeClr>
                </a:solidFill>
                <a:latin typeface="Times New Roman" panose="02020603050405020304" pitchFamily="18" charset="0"/>
                <a:ea typeface="Times New Roman" panose="02020603050405020304" pitchFamily="18" charset="0"/>
              </a:rPr>
              <a:t>+ Thảo luận theo nhóm - thời gian 3 phút:  </a:t>
            </a:r>
            <a:r>
              <a:rPr lang="pt-BR" sz="2400" dirty="0">
                <a:solidFill>
                  <a:srgbClr val="FF0000"/>
                </a:solidFill>
                <a:latin typeface="Times New Roman" panose="02020603050405020304" pitchFamily="18" charset="0"/>
                <a:ea typeface="Times New Roman" panose="02020603050405020304" pitchFamily="18" charset="0"/>
              </a:rPr>
              <a:t>Hoàn thành phiếu HT </a:t>
            </a:r>
            <a:r>
              <a:rPr lang="pt-BR" sz="2400" dirty="0" smtClean="0">
                <a:solidFill>
                  <a:srgbClr val="FF0000"/>
                </a:solidFill>
                <a:latin typeface="Times New Roman" panose="02020603050405020304" pitchFamily="18" charset="0"/>
                <a:ea typeface="Times New Roman" panose="02020603050405020304" pitchFamily="18" charset="0"/>
              </a:rPr>
              <a:t>02: </a:t>
            </a:r>
            <a:r>
              <a:rPr lang="pt-BR" sz="2400" dirty="0">
                <a:solidFill>
                  <a:srgbClr val="FF0000"/>
                </a:solidFill>
                <a:latin typeface="Times New Roman" panose="02020603050405020304" pitchFamily="18" charset="0"/>
                <a:ea typeface="Times New Roman" panose="02020603050405020304" pitchFamily="18" charset="0"/>
              </a:rPr>
              <a:t>Tìm hiểu vẻ đẹp đa dạng của Đồng Tháp Mười</a:t>
            </a:r>
            <a:r>
              <a:rPr lang="pt-BR"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0315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327" y="261257"/>
            <a:ext cx="11570935" cy="548099"/>
          </a:xfrm>
          <a:prstGeom prst="rect">
            <a:avLst/>
          </a:prstGeom>
        </p:spPr>
        <p:txBody>
          <a:bodyPr wrap="square">
            <a:spAutoFit/>
          </a:bodyPr>
          <a:lstStyle/>
          <a:p>
            <a:pPr marL="4572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19618" y="809356"/>
            <a:ext cx="5795176"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3.3.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337465339"/>
              </p:ext>
            </p:extLst>
          </p:nvPr>
        </p:nvGraphicFramePr>
        <p:xfrm>
          <a:off x="536954" y="1592046"/>
          <a:ext cx="11155679" cy="4931664"/>
        </p:xfrm>
        <a:graphic>
          <a:graphicData uri="http://schemas.openxmlformats.org/drawingml/2006/table">
            <a:tbl>
              <a:tblPr firstRow="1" firstCol="1" bandRow="1"/>
              <a:tblGrid>
                <a:gridCol w="3786852">
                  <a:extLst>
                    <a:ext uri="{9D8B030D-6E8A-4147-A177-3AD203B41FA5}">
                      <a16:colId xmlns:a16="http://schemas.microsoft.com/office/drawing/2014/main" val="641419865"/>
                    </a:ext>
                  </a:extLst>
                </a:gridCol>
                <a:gridCol w="3698393">
                  <a:extLst>
                    <a:ext uri="{9D8B030D-6E8A-4147-A177-3AD203B41FA5}">
                      <a16:colId xmlns:a16="http://schemas.microsoft.com/office/drawing/2014/main" val="416629352"/>
                    </a:ext>
                  </a:extLst>
                </a:gridCol>
                <a:gridCol w="3670434">
                  <a:extLst>
                    <a:ext uri="{9D8B030D-6E8A-4147-A177-3AD203B41FA5}">
                      <a16:colId xmlns:a16="http://schemas.microsoft.com/office/drawing/2014/main" val="2202301337"/>
                    </a:ext>
                  </a:extLst>
                </a:gridCol>
              </a:tblGrid>
              <a:tr h="0">
                <a:tc>
                  <a:txBody>
                    <a:bodyPr/>
                    <a:lstStyle/>
                    <a:p>
                      <a:pPr algn="ctr">
                        <a:lnSpc>
                          <a:spcPct val="115000"/>
                        </a:lnSpc>
                        <a:spcAft>
                          <a:spcPts val="1200"/>
                        </a:spcAft>
                      </a:pP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1200"/>
                        </a:spcAft>
                      </a:pP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 + 2 + 3:</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algn="ctr">
                        <a:lnSpc>
                          <a:spcPct val="115000"/>
                        </a:lnSpc>
                        <a:spcAft>
                          <a:spcPts val="1200"/>
                        </a:spcAft>
                      </a:pPr>
                      <a:r>
                        <a:rPr lang="en-US" sz="22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4 + 5 + 6:</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1200"/>
                        </a:spcAft>
                      </a:pP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2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2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dao</a:t>
                      </a:r>
                      <a:endParaRPr lang="en-US" sz="2200"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14397150"/>
                  </a:ext>
                </a:extLst>
              </a:tr>
              <a:tr h="0">
                <a:tc>
                  <a:txBody>
                    <a:bodyPr/>
                    <a:lstStyle/>
                    <a:p>
                      <a:pPr>
                        <a:lnSpc>
                          <a:spcPct val="115000"/>
                        </a:lnSpc>
                        <a:spcAft>
                          <a:spcPts val="1200"/>
                        </a:spcAft>
                      </a:pP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Theo tác giả</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200" dirty="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nSpc>
                          <a:spcPct val="115000"/>
                        </a:lnSpc>
                        <a:spcAft>
                          <a:spcPts val="1200"/>
                        </a:spcAft>
                      </a:pP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200"/>
                        </a:spcAft>
                      </a:pP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1200"/>
                        </a:spcAft>
                      </a:pP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296327125"/>
                  </a:ext>
                </a:extLst>
              </a:tr>
              <a:tr h="0">
                <a:tc>
                  <a:txBody>
                    <a:bodyPr/>
                    <a:lstStyle/>
                    <a:p>
                      <a:pPr>
                        <a:lnSpc>
                          <a:spcPct val="115000"/>
                        </a:lnSpc>
                        <a:spcAft>
                          <a:spcPts val="1200"/>
                        </a:spcAft>
                      </a:pPr>
                      <a:r>
                        <a:rPr lang="en-US" sz="22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vi-VN" sz="2200" b="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 làm rõ vẻ đẹp của bài ca dao, tác giả Hoàng Tiến Tựu đã dựa</a:t>
                      </a:r>
                      <a:r>
                        <a:rPr lang="vi-VN" sz="22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biện</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tu</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ca </a:t>
                      </a:r>
                      <a:r>
                        <a:rPr lang="en-US" sz="22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dao</a:t>
                      </a:r>
                      <a:r>
                        <a:rPr lang="en-US" sz="2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1200"/>
                        </a:spcAft>
                      </a:pP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1200"/>
                        </a:spcAft>
                      </a:pPr>
                      <a:r>
                        <a:rPr lang="en-US" sz="2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84864786"/>
                  </a:ext>
                </a:extLst>
              </a:tr>
            </a:tbl>
          </a:graphicData>
        </a:graphic>
      </p:graphicFrame>
    </p:spTree>
    <p:extLst>
      <p:ext uri="{BB962C8B-B14F-4D97-AF65-F5344CB8AC3E}">
        <p14:creationId xmlns:p14="http://schemas.microsoft.com/office/powerpoint/2010/main" val="129850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5635" y="274320"/>
            <a:ext cx="11570935" cy="548099"/>
          </a:xfrm>
          <a:prstGeom prst="rect">
            <a:avLst/>
          </a:prstGeom>
        </p:spPr>
        <p:txBody>
          <a:bodyPr wrap="square">
            <a:spAutoFit/>
          </a:bodyPr>
          <a:lstStyle/>
          <a:p>
            <a:pPr marL="4572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185635" y="822419"/>
            <a:ext cx="5795176"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3.3.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đầu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ca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dao</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9635" y="1370518"/>
            <a:ext cx="11560628" cy="5376087"/>
          </a:xfrm>
          <a:prstGeom prst="rect">
            <a:avLst/>
          </a:prstGeom>
        </p:spPr>
        <p:txBody>
          <a:bodyPr wrap="square">
            <a:spAutoFit/>
          </a:bodyP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Cả 2 câu đều không có chủ ngữ. </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Người nghe đồng cảm, như cùng cô gái đi thăm đồng, cùng vị trí đứng và ngắm nhìn.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Cảm giác về sự mênh mông, bát ngát cũng lan truyền sang người đọc một cách tự nhiên.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Cảm giác như chính bản thân cảm nhận và nói lên.</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MS Mincho"/>
                <a:ea typeface="Times New Roman" panose="02020603050405020304" pitchFamily="18" charset="0"/>
                <a:cs typeface="MS Mincho"/>
              </a:rPr>
              <a:t>➩</a:t>
            </a:r>
            <a:r>
              <a:rPr lang="vi-VN" sz="2400" dirty="0">
                <a:solidFill>
                  <a:srgbClr val="0D0D0D"/>
                </a:solidFill>
                <a:latin typeface="Times New Roman" panose="02020603050405020304" pitchFamily="18" charset="0"/>
                <a:ea typeface="Times New Roman" panose="02020603050405020304" pitchFamily="18" charset="0"/>
              </a:rPr>
              <a:t> Cái nhìn khái quát cảnh vật.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Nghệ thuật:</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Điệp từ, điệp cấu trúc "đứng bên ni đồng", "đứng bên tê đồng", "ngó", "bát ngát", "mênh mông".</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Đảo ngữ.</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1300" b="1" dirty="0">
                <a:solidFill>
                  <a:srgbClr val="FF0000"/>
                </a:solidFill>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8464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1000"/>
                                        <p:tgtEl>
                                          <p:spTgt spid="5">
                                            <p:txEl>
                                              <p:pRg st="2" end="2"/>
                                            </p:txEl>
                                          </p:spTgt>
                                        </p:tgtEl>
                                      </p:cBhvr>
                                    </p:animEffect>
                                    <p:anim calcmode="lin" valueType="num">
                                      <p:cBhvr>
                                        <p:cTn id="2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anim calcmode="lin" valueType="num">
                                      <p:cBhvr>
                                        <p:cTn id="3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3" end="3"/>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anim calcmode="lin" valueType="num">
                                      <p:cBhvr>
                                        <p:cTn id="41"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1000"/>
                                        <p:tgtEl>
                                          <p:spTgt spid="5">
                                            <p:txEl>
                                              <p:pRg st="5" end="5"/>
                                            </p:txEl>
                                          </p:spTgt>
                                        </p:tgtEl>
                                      </p:cBhvr>
                                    </p:animEffect>
                                    <p:anim calcmode="lin" valueType="num">
                                      <p:cBhvr>
                                        <p:cTn id="48"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anim calcmode="lin" valueType="num">
                                      <p:cBhvr>
                                        <p:cTn id="5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Effect transition="in" filter="fade">
                                      <p:cBhvr>
                                        <p:cTn id="61" dur="1000"/>
                                        <p:tgtEl>
                                          <p:spTgt spid="5">
                                            <p:txEl>
                                              <p:pRg st="7" end="7"/>
                                            </p:txEl>
                                          </p:spTgt>
                                        </p:tgtEl>
                                      </p:cBhvr>
                                    </p:animEffect>
                                    <p:anim calcmode="lin" valueType="num">
                                      <p:cBhvr>
                                        <p:cTn id="6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994" y="182880"/>
            <a:ext cx="11570935" cy="548099"/>
          </a:xfrm>
          <a:prstGeom prst="rect">
            <a:avLst/>
          </a:prstGeom>
        </p:spPr>
        <p:txBody>
          <a:bodyPr wrap="square">
            <a:spAutoFit/>
          </a:bodyPr>
          <a:lstStyle/>
          <a:p>
            <a:pPr marL="4572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62994" y="678728"/>
            <a:ext cx="5852884" cy="548099"/>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3.</a:t>
            </a:r>
            <a:r>
              <a:rPr lang="vi-VN" sz="2800" b="1" dirty="0">
                <a:solidFill>
                  <a:srgbClr val="FF0000"/>
                </a:solidFill>
                <a:latin typeface="Times New Roman" panose="02020603050405020304" pitchFamily="18" charset="0"/>
                <a:ea typeface="Times New Roman" panose="02020603050405020304" pitchFamily="18" charset="0"/>
              </a:rPr>
              <a:t>4. Phân tích hai câu cuối bài ca dao</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235126" y="1121242"/>
            <a:ext cx="11471954" cy="5515356"/>
          </a:xfrm>
          <a:prstGeom prst="rect">
            <a:avLst/>
          </a:prstGeom>
        </p:spPr>
        <p:txBody>
          <a:bodyPr wrap="square">
            <a:spAutoFit/>
          </a:bodyPr>
          <a:lstStyle/>
          <a:p>
            <a:pPr marL="342900" indent="-342900">
              <a:lnSpc>
                <a:spcPct val="115000"/>
              </a:lnSpc>
              <a:spcAft>
                <a:spcPts val="1200"/>
              </a:spcAft>
              <a:buFont typeface="Wingdings" panose="05000000000000000000" pitchFamily="2" charset="2"/>
              <a:buChar char="v"/>
            </a:pPr>
            <a:r>
              <a:rPr lang="vi-VN" sz="2400" dirty="0" smtClean="0">
                <a:solidFill>
                  <a:schemeClr val="accent5">
                    <a:lumMod val="50000"/>
                  </a:schemeClr>
                </a:solidFill>
                <a:latin typeface="Times New Roman" panose="02020603050405020304" pitchFamily="18" charset="0"/>
                <a:ea typeface="Times New Roman" panose="02020603050405020304" pitchFamily="18" charset="0"/>
              </a:rPr>
              <a:t>Tập </a:t>
            </a:r>
            <a:r>
              <a:rPr lang="vi-VN" sz="2400" dirty="0">
                <a:solidFill>
                  <a:schemeClr val="accent5">
                    <a:lumMod val="50000"/>
                  </a:schemeClr>
                </a:solidFill>
                <a:latin typeface="Times New Roman" panose="02020603050405020304" pitchFamily="18" charset="0"/>
                <a:ea typeface="Times New Roman" panose="02020603050405020304" pitchFamily="18" charset="0"/>
              </a:rPr>
              <a:t>trung ngắm nhìn, quan </a:t>
            </a:r>
            <a:r>
              <a:rPr lang="en-US" sz="2400" dirty="0">
                <a:solidFill>
                  <a:schemeClr val="accent5">
                    <a:lumMod val="50000"/>
                  </a:schemeClr>
                </a:solidFill>
                <a:latin typeface="Times New Roman" panose="02020603050405020304" pitchFamily="18" charset="0"/>
                <a:ea typeface="Times New Roman" panose="02020603050405020304" pitchFamily="18" charset="0"/>
              </a:rPr>
              <a:t>s</a:t>
            </a:r>
            <a:r>
              <a:rPr lang="vi-VN" sz="2400" dirty="0">
                <a:solidFill>
                  <a:schemeClr val="accent5">
                    <a:lumMod val="50000"/>
                  </a:schemeClr>
                </a:solidFill>
                <a:latin typeface="Times New Roman" panose="02020603050405020304" pitchFamily="18" charset="0"/>
                <a:ea typeface="Times New Roman" panose="02020603050405020304" pitchFamily="18" charset="0"/>
              </a:rPr>
              <a:t>át, đặc tả "chẽn lúa đòng đòng" đang phất phơ dưới "ngọn nắng hồng ban mai". </a:t>
            </a:r>
            <a:r>
              <a:rPr lang="vi-VN" sz="2400" i="1" dirty="0">
                <a:solidFill>
                  <a:schemeClr val="accent5">
                    <a:lumMod val="50000"/>
                  </a:schemeClr>
                </a:solidFill>
                <a:latin typeface="Times New Roman" panose="02020603050405020304" pitchFamily="18" charset="0"/>
                <a:ea typeface="Times New Roman" panose="02020603050405020304" pitchFamily="18" charset="0"/>
              </a:rPr>
              <a:t>Ngọn nắng</a:t>
            </a:r>
            <a:r>
              <a:rPr lang="vi-VN" sz="2400" dirty="0">
                <a:solidFill>
                  <a:schemeClr val="accent5">
                    <a:lumMod val="50000"/>
                  </a:schemeClr>
                </a:solidFill>
                <a:latin typeface="Times New Roman" panose="02020603050405020304" pitchFamily="18" charset="0"/>
                <a:ea typeface="Times New Roman" panose="02020603050405020304" pitchFamily="18" charset="0"/>
              </a:rPr>
              <a:t> cũng được coi là một hoán dụ của Mặt Trời.</a:t>
            </a:r>
            <a:endParaRPr lang="en-US" sz="24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b="1" dirty="0">
                <a:solidFill>
                  <a:srgbClr val="C00000"/>
                </a:solidFill>
                <a:latin typeface="Times New Roman" panose="02020603050405020304" pitchFamily="18" charset="0"/>
                <a:ea typeface="Times New Roman" panose="02020603050405020304" pitchFamily="18" charset="0"/>
              </a:rPr>
              <a:t>→ Miêu tả cảnh vật tươi đẹp của thiên nhiên, đất nước.</a:t>
            </a:r>
            <a:endParaRPr lang="en-US" sz="2400" b="1" dirty="0">
              <a:solidFill>
                <a:srgbClr val="C0000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vi-VN" sz="2400" dirty="0" smtClean="0">
                <a:solidFill>
                  <a:schemeClr val="accent5">
                    <a:lumMod val="50000"/>
                  </a:schemeClr>
                </a:solidFill>
                <a:latin typeface="Times New Roman" panose="02020603050405020304" pitchFamily="18" charset="0"/>
                <a:ea typeface="Times New Roman" panose="02020603050405020304" pitchFamily="18" charset="0"/>
              </a:rPr>
              <a:t>Tả </a:t>
            </a:r>
            <a:r>
              <a:rPr lang="vi-VN" sz="2400" dirty="0">
                <a:solidFill>
                  <a:schemeClr val="accent5">
                    <a:lumMod val="50000"/>
                  </a:schemeClr>
                </a:solidFill>
                <a:latin typeface="Times New Roman" panose="02020603050405020304" pitchFamily="18" charset="0"/>
                <a:ea typeface="Times New Roman" panose="02020603050405020304" pitchFamily="18" charset="0"/>
              </a:rPr>
              <a:t>"chẽn lúa đòng đòng" trong mối liên hệ so sánh với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cô</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gái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đi</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thăm</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đồng</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p>
          <a:p>
            <a:pPr>
              <a:lnSpc>
                <a:spcPct val="115000"/>
              </a:lnSpc>
              <a:spcAft>
                <a:spcPts val="1200"/>
              </a:spcAft>
            </a:pPr>
            <a:r>
              <a:rPr lang="vi-VN" sz="2400" b="1" dirty="0">
                <a:solidFill>
                  <a:srgbClr val="C00000"/>
                </a:solidFill>
                <a:latin typeface="Times New Roman" panose="02020603050405020304" pitchFamily="18" charset="0"/>
                <a:ea typeface="Times New Roman" panose="02020603050405020304" pitchFamily="18" charset="0"/>
              </a:rPr>
              <a:t>→ Cô gái đến tuổi dậy thì, căng đầy sức sống.</a:t>
            </a:r>
            <a:endParaRPr lang="en-US" sz="2400" b="1" dirty="0">
              <a:solidFill>
                <a:srgbClr val="C0000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vi-VN" sz="2400" dirty="0" smtClean="0">
                <a:solidFill>
                  <a:schemeClr val="accent5">
                    <a:lumMod val="50000"/>
                  </a:schemeClr>
                </a:solidFill>
                <a:latin typeface="Times New Roman" panose="02020603050405020304" pitchFamily="18" charset="0"/>
                <a:ea typeface="Times New Roman" panose="02020603050405020304" pitchFamily="18" charset="0"/>
              </a:rPr>
              <a:t>Cuối </a:t>
            </a:r>
            <a:r>
              <a:rPr lang="vi-VN" sz="2400" dirty="0">
                <a:solidFill>
                  <a:schemeClr val="accent5">
                    <a:lumMod val="50000"/>
                  </a:schemeClr>
                </a:solidFill>
                <a:latin typeface="Times New Roman" panose="02020603050405020304" pitchFamily="18" charset="0"/>
                <a:ea typeface="Times New Roman" panose="02020603050405020304" pitchFamily="18" charset="0"/>
              </a:rPr>
              <a:t>cùng khẳng định lại "Bài ca dao quả là bức tranh tuyệt đẹp và giàu ý tưởng".</a:t>
            </a:r>
            <a:endParaRPr lang="en-US" sz="2400" dirty="0">
              <a:solidFill>
                <a:schemeClr val="accent5">
                  <a:lumMod val="50000"/>
                </a:schemeClr>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400" b="1" dirty="0">
                <a:solidFill>
                  <a:srgbClr val="C00000"/>
                </a:solidFill>
                <a:latin typeface="MS Mincho"/>
                <a:ea typeface="Times New Roman" panose="02020603050405020304" pitchFamily="18" charset="0"/>
                <a:cs typeface="MS Mincho"/>
              </a:rPr>
              <a:t>➩</a:t>
            </a:r>
            <a:r>
              <a:rPr lang="vi-VN" sz="2400" b="1" dirty="0">
                <a:solidFill>
                  <a:srgbClr val="C00000"/>
                </a:solidFill>
                <a:latin typeface="Times New Roman" panose="02020603050405020304" pitchFamily="18" charset="0"/>
                <a:ea typeface="Times New Roman" panose="02020603050405020304" pitchFamily="18" charset="0"/>
              </a:rPr>
              <a:t> Cái nhìn chi tiết, bộ phận.</a:t>
            </a:r>
            <a:endParaRPr lang="en-US" sz="2400" b="1" dirty="0">
              <a:solidFill>
                <a:srgbClr val="C0000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vi-VN" sz="2400" b="1" dirty="0" smtClean="0">
                <a:solidFill>
                  <a:srgbClr val="0070C0"/>
                </a:solidFill>
                <a:latin typeface="Times New Roman" panose="02020603050405020304" pitchFamily="18" charset="0"/>
                <a:ea typeface="Times New Roman" panose="02020603050405020304" pitchFamily="18" charset="0"/>
              </a:rPr>
              <a:t>Nghệ </a:t>
            </a:r>
            <a:r>
              <a:rPr lang="vi-VN" sz="2400" b="1" dirty="0">
                <a:solidFill>
                  <a:srgbClr val="0070C0"/>
                </a:solidFill>
                <a:latin typeface="Times New Roman" panose="02020603050405020304" pitchFamily="18" charset="0"/>
                <a:ea typeface="Times New Roman" panose="02020603050405020304" pitchFamily="18" charset="0"/>
              </a:rPr>
              <a:t>thuật:</a:t>
            </a:r>
            <a:endParaRPr lang="en-US" sz="2400" b="1" dirty="0">
              <a:solidFill>
                <a:srgbClr val="0070C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ü"/>
            </a:pPr>
            <a:r>
              <a:rPr lang="vi-VN" sz="2400" dirty="0" smtClean="0">
                <a:solidFill>
                  <a:schemeClr val="accent5">
                    <a:lumMod val="50000"/>
                  </a:schemeClr>
                </a:solidFill>
                <a:latin typeface="Times New Roman" panose="02020603050405020304" pitchFamily="18" charset="0"/>
                <a:ea typeface="Times New Roman" panose="02020603050405020304" pitchFamily="18" charset="0"/>
              </a:rPr>
              <a:t> </a:t>
            </a:r>
            <a:r>
              <a:rPr lang="vi-VN" sz="2400" dirty="0">
                <a:solidFill>
                  <a:schemeClr val="accent5">
                    <a:lumMod val="50000"/>
                  </a:schemeClr>
                </a:solidFill>
                <a:latin typeface="Times New Roman" panose="02020603050405020304" pitchFamily="18" charset="0"/>
                <a:ea typeface="Times New Roman" panose="02020603050405020304" pitchFamily="18" charset="0"/>
              </a:rPr>
              <a:t>So sánh: </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Thân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em</a:t>
            </a:r>
            <a:r>
              <a:rPr lang="en-US" sz="2400" dirty="0">
                <a:solidFill>
                  <a:schemeClr val="accent5">
                    <a:lumMod val="50000"/>
                  </a:schemeClr>
                </a:solidFill>
                <a:latin typeface="Times New Roman" panose="02020603050405020304" pitchFamily="18" charset="0"/>
                <a:ea typeface="Times New Roman" panose="02020603050405020304" pitchFamily="18" charset="0"/>
              </a:rPr>
              <a:t>” -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chẽn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lúa</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đòng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đòng</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ü"/>
            </a:pPr>
            <a:r>
              <a:rPr lang="en-US" sz="2400" dirty="0" err="1" smtClean="0">
                <a:solidFill>
                  <a:schemeClr val="accent5">
                    <a:lumMod val="50000"/>
                  </a:schemeClr>
                </a:solidFill>
                <a:latin typeface="Times New Roman" panose="02020603050405020304" pitchFamily="18" charset="0"/>
                <a:ea typeface="Times New Roman" panose="02020603050405020304" pitchFamily="18" charset="0"/>
              </a:rPr>
              <a:t>Cách</a:t>
            </a:r>
            <a:r>
              <a:rPr lang="en-US" sz="24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dùng</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từ</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ngữ</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độc</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đáo</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ngọn</a:t>
            </a:r>
            <a:r>
              <a:rPr lang="en-US" sz="2400" dirty="0">
                <a:solidFill>
                  <a:schemeClr val="accent5">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5">
                    <a:lumMod val="50000"/>
                  </a:schemeClr>
                </a:solidFill>
                <a:latin typeface="Times New Roman" panose="02020603050405020304" pitchFamily="18" charset="0"/>
                <a:ea typeface="Times New Roman" panose="02020603050405020304" pitchFamily="18" charset="0"/>
              </a:rPr>
              <a:t>nắng</a:t>
            </a:r>
            <a:r>
              <a:rPr lang="en-US" sz="2400" dirty="0">
                <a:solidFill>
                  <a:schemeClr val="accent5">
                    <a:lumMod val="50000"/>
                  </a:schemeClr>
                </a:solidFill>
                <a:latin typeface="Times New Roman" panose="02020603050405020304" pitchFamily="18" charset="0"/>
                <a:ea typeface="Times New Roman" panose="02020603050405020304" pitchFamily="18" charset="0"/>
              </a:rPr>
              <a:t>”</a:t>
            </a:r>
            <a:endParaRPr lang="en-US" sz="2400"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6771220" y="4512809"/>
            <a:ext cx="2279181" cy="3265900"/>
          </a:xfrm>
          <a:prstGeom prst="rect">
            <a:avLst/>
          </a:prstGeom>
        </p:spPr>
      </p:pic>
    </p:spTree>
    <p:extLst>
      <p:ext uri="{BB962C8B-B14F-4D97-AF65-F5344CB8AC3E}">
        <p14:creationId xmlns:p14="http://schemas.microsoft.com/office/powerpoint/2010/main" val="388818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animEffect transition="in" filter="fade">
                                      <p:cBhvr>
                                        <p:cTn id="35" dur="1000"/>
                                        <p:tgtEl>
                                          <p:spTgt spid="8">
                                            <p:txEl>
                                              <p:pRg st="4" end="4"/>
                                            </p:txEl>
                                          </p:spTgt>
                                        </p:tgtEl>
                                      </p:cBhvr>
                                    </p:animEffect>
                                    <p:anim calcmode="lin" valueType="num">
                                      <p:cBhvr>
                                        <p:cTn id="36"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5" end="5"/>
                                            </p:txEl>
                                          </p:spTgt>
                                        </p:tgtEl>
                                        <p:attrNameLst>
                                          <p:attrName>style.visibility</p:attrName>
                                        </p:attrNameLst>
                                      </p:cBhvr>
                                      <p:to>
                                        <p:strVal val="visible"/>
                                      </p:to>
                                    </p:set>
                                    <p:animEffect transition="in" filter="fade">
                                      <p:cBhvr>
                                        <p:cTn id="42" dur="1000"/>
                                        <p:tgtEl>
                                          <p:spTgt spid="8">
                                            <p:txEl>
                                              <p:pRg st="5" end="5"/>
                                            </p:txEl>
                                          </p:spTgt>
                                        </p:tgtEl>
                                      </p:cBhvr>
                                    </p:animEffect>
                                    <p:anim calcmode="lin" valueType="num">
                                      <p:cBhvr>
                                        <p:cTn id="4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1000"/>
                                        <p:tgtEl>
                                          <p:spTgt spid="8">
                                            <p:txEl>
                                              <p:pRg st="6" end="6"/>
                                            </p:txEl>
                                          </p:spTgt>
                                        </p:tgtEl>
                                      </p:cBhvr>
                                    </p:animEffect>
                                    <p:anim calcmode="lin" valueType="num">
                                      <p:cBhvr>
                                        <p:cTn id="50"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7" end="7"/>
                                            </p:txEl>
                                          </p:spTgt>
                                        </p:tgtEl>
                                        <p:attrNameLst>
                                          <p:attrName>style.visibility</p:attrName>
                                        </p:attrNameLst>
                                      </p:cBhvr>
                                      <p:to>
                                        <p:strVal val="visible"/>
                                      </p:to>
                                    </p:set>
                                    <p:animEffect transition="in" filter="fade">
                                      <p:cBhvr>
                                        <p:cTn id="56" dur="1000"/>
                                        <p:tgtEl>
                                          <p:spTgt spid="8">
                                            <p:txEl>
                                              <p:pRg st="7" end="7"/>
                                            </p:txEl>
                                          </p:spTgt>
                                        </p:tgtEl>
                                      </p:cBhvr>
                                    </p:animEffect>
                                    <p:anim calcmode="lin" valueType="num">
                                      <p:cBhvr>
                                        <p:cTn id="57"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fade">
                                      <p:cBhvr>
                                        <p:cTn id="63" dur="1000"/>
                                        <p:tgtEl>
                                          <p:spTgt spid="2"/>
                                        </p:tgtEl>
                                      </p:cBhvr>
                                    </p:animEffect>
                                    <p:anim calcmode="lin" valueType="num">
                                      <p:cBhvr>
                                        <p:cTn id="64" dur="1000" fill="hold"/>
                                        <p:tgtEl>
                                          <p:spTgt spid="2"/>
                                        </p:tgtEl>
                                        <p:attrNameLst>
                                          <p:attrName>ppt_x</p:attrName>
                                        </p:attrNameLst>
                                      </p:cBhvr>
                                      <p:tavLst>
                                        <p:tav tm="0">
                                          <p:val>
                                            <p:strVal val="#ppt_x"/>
                                          </p:val>
                                        </p:tav>
                                        <p:tav tm="100000">
                                          <p:val>
                                            <p:strVal val="#ppt_x"/>
                                          </p:val>
                                        </p:tav>
                                      </p:tavLst>
                                    </p:anim>
                                    <p:anim calcmode="lin" valueType="num">
                                      <p:cBhvr>
                                        <p:cTn id="6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8" end="8"/>
                                            </p:txEl>
                                          </p:spTgt>
                                        </p:tgtEl>
                                        <p:attrNameLst>
                                          <p:attrName>style.visibility</p:attrName>
                                        </p:attrNameLst>
                                      </p:cBhvr>
                                      <p:to>
                                        <p:strVal val="visible"/>
                                      </p:to>
                                    </p:set>
                                    <p:animEffect transition="in" filter="fade">
                                      <p:cBhvr>
                                        <p:cTn id="70" dur="1000"/>
                                        <p:tgtEl>
                                          <p:spTgt spid="8">
                                            <p:txEl>
                                              <p:pRg st="8" end="8"/>
                                            </p:txEl>
                                          </p:spTgt>
                                        </p:tgtEl>
                                      </p:cBhvr>
                                    </p:animEffect>
                                    <p:anim calcmode="lin" valueType="num">
                                      <p:cBhvr>
                                        <p:cTn id="71"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697" y="344351"/>
            <a:ext cx="11570935" cy="548099"/>
          </a:xfrm>
          <a:prstGeom prst="rect">
            <a:avLst/>
          </a:prstGeom>
        </p:spPr>
        <p:txBody>
          <a:bodyPr wrap="square">
            <a:spAutoFit/>
          </a:bodyPr>
          <a:lstStyle/>
          <a:p>
            <a:pPr marL="4572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52697" y="892450"/>
            <a:ext cx="4531946" cy="548099"/>
          </a:xfrm>
          <a:prstGeom prst="rect">
            <a:avLst/>
          </a:prstGeom>
        </p:spPr>
        <p:txBody>
          <a:bodyPr wrap="non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3.5. </a:t>
            </a:r>
            <a:r>
              <a:rPr lang="en-US" sz="2800" b="1" dirty="0" err="1">
                <a:solidFill>
                  <a:srgbClr val="FF0000"/>
                </a:solidFill>
                <a:latin typeface="Times New Roman" panose="02020603050405020304" pitchFamily="18" charset="0"/>
                <a:ea typeface="Times New Roman" panose="02020603050405020304" pitchFamily="18" charset="0"/>
              </a:rPr>
              <a:t>Tình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của</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người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52697" y="1440549"/>
            <a:ext cx="11403874" cy="4819781"/>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en-US" sz="2800" dirty="0" smtClean="0">
                <a:solidFill>
                  <a:schemeClr val="accent5">
                    <a:lumMod val="50000"/>
                  </a:schemeClr>
                </a:solidFill>
                <a:latin typeface="Times New Roman" panose="02020603050405020304" pitchFamily="18" charset="0"/>
                <a:ea typeface="Times New Roman" panose="02020603050405020304" pitchFamily="18" charset="0"/>
              </a:rPr>
              <a:t>Qua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nghị</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luận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văn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người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thấy</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sự</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trọng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tìm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tòi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tác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giả</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Hoàng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Tiến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Tựu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phá</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vẻ</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đẹp</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rPr>
              <a:t> ca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dao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lao</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động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Điều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đó</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thể</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hiện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niềm</a:t>
            </a:r>
            <a:r>
              <a:rPr lang="en-US" sz="2800" dirty="0">
                <a:solidFill>
                  <a:schemeClr val="accent5">
                    <a:lumMod val="50000"/>
                  </a:schemeClr>
                </a:solidFill>
                <a:latin typeface="Times New Roman" panose="02020603050405020304" pitchFamily="18" charset="0"/>
                <a:ea typeface="Times New Roman" panose="02020603050405020304" pitchFamily="18" charset="0"/>
              </a:rPr>
              <a:t> say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mê</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tình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cảm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trọng</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gắn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bó</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yêu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mến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nhà</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nghiên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cứu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đối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với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vốn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văn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gian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dân</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tộc</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p>
          <a:p>
            <a:pPr marL="457200" indent="-457200">
              <a:lnSpc>
                <a:spcPct val="115000"/>
              </a:lnSpc>
              <a:spcAft>
                <a:spcPts val="1200"/>
              </a:spcAft>
              <a:buFont typeface="Wingdings" panose="05000000000000000000" pitchFamily="2" charset="2"/>
              <a:buChar char="v"/>
            </a:pPr>
            <a:r>
              <a:rPr lang="en-US" sz="2800" dirty="0" err="1" smtClean="0">
                <a:solidFill>
                  <a:schemeClr val="accent5">
                    <a:lumMod val="50000"/>
                  </a:schemeClr>
                </a:solidFill>
                <a:latin typeface="Times New Roman" panose="02020603050405020304" pitchFamily="18" charset="0"/>
                <a:ea typeface="Times New Roman" panose="02020603050405020304" pitchFamily="18" charset="0"/>
              </a:rPr>
              <a:t>Người</a:t>
            </a:r>
            <a:r>
              <a:rPr lang="en-US" sz="28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rút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ra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được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học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khi</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tìm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hiều</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một</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rPr>
              <a:t> ca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dao</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p>
          <a:p>
            <a:pPr marL="457200" indent="-457200">
              <a:lnSpc>
                <a:spcPct val="115000"/>
              </a:lnSpc>
              <a:spcAft>
                <a:spcPts val="1200"/>
              </a:spcAft>
              <a:buFont typeface="Wingdings" panose="05000000000000000000" pitchFamily="2" charset="2"/>
              <a:buChar char="Ø"/>
            </a:pPr>
            <a:r>
              <a:rPr lang="en-US" sz="2800" dirty="0" err="1" smtClean="0">
                <a:solidFill>
                  <a:schemeClr val="accent5">
                    <a:lumMod val="50000"/>
                  </a:schemeClr>
                </a:solidFill>
                <a:latin typeface="Times New Roman" panose="02020603050405020304" pitchFamily="18" charset="0"/>
                <a:ea typeface="Times New Roman" panose="02020603050405020304" pitchFamily="18" charset="0"/>
              </a:rPr>
              <a:t>Phải</a:t>
            </a:r>
            <a:r>
              <a:rPr lang="en-US" sz="2800" dirty="0" smtClean="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khám</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khá</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cả</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vẻ</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đẹp</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nội</a:t>
            </a:r>
            <a:r>
              <a:rPr lang="en-US" sz="2800" dirty="0">
                <a:solidFill>
                  <a:schemeClr val="accent5">
                    <a:lumMod val="50000"/>
                  </a:schemeClr>
                </a:solidFill>
                <a:latin typeface="Times New Roman" panose="02020603050405020304" pitchFamily="18" charset="0"/>
                <a:ea typeface="Times New Roman" panose="02020603050405020304" pitchFamily="18" charset="0"/>
              </a:rPr>
              <a:t> dung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và</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hình</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thức</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rPr>
              <a:t> ca </a:t>
            </a:r>
            <a:r>
              <a:rPr lang="en-US" sz="2800" dirty="0" err="1">
                <a:solidFill>
                  <a:schemeClr val="accent5">
                    <a:lumMod val="50000"/>
                  </a:schemeClr>
                </a:solidFill>
                <a:latin typeface="Times New Roman" panose="02020603050405020304" pitchFamily="18" charset="0"/>
                <a:ea typeface="Times New Roman" panose="02020603050405020304" pitchFamily="18" charset="0"/>
              </a:rPr>
              <a:t>dao</a:t>
            </a:r>
            <a:r>
              <a:rPr lang="en-US" sz="2800" dirty="0">
                <a:solidFill>
                  <a:schemeClr val="accent5">
                    <a:lumMod val="50000"/>
                  </a:schemeClr>
                </a:solidFill>
                <a:latin typeface="Times New Roman" panose="02020603050405020304" pitchFamily="18" charset="0"/>
                <a:ea typeface="Times New Roman" panose="02020603050405020304" pitchFamily="18" charset="0"/>
              </a:rPr>
              <a:t>.</a:t>
            </a:r>
          </a:p>
          <a:p>
            <a:pPr marL="457200" indent="-457200">
              <a:buFont typeface="Wingdings" panose="05000000000000000000" pitchFamily="2" charset="2"/>
              <a:buChar char="Ø"/>
            </a:pPr>
            <a:r>
              <a:rPr lang="en-US" sz="2800" dirty="0" err="1"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Chú</a:t>
            </a:r>
            <a:r>
              <a:rPr lang="en-US" sz="2800" dirty="0" smtClean="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tòi</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đẹp</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thú</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sa</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mòn</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chemeClr val="accent5">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92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mond 3"/>
          <p:cNvSpPr/>
          <p:nvPr/>
        </p:nvSpPr>
        <p:spPr>
          <a:xfrm>
            <a:off x="3660321" y="228602"/>
            <a:ext cx="4271555" cy="1495695"/>
          </a:xfrm>
          <a:prstGeom prst="diamond">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ea typeface="Times New Roman" panose="02020603050405020304" pitchFamily="18" charset="0"/>
              </a:rPr>
              <a:t>4. </a:t>
            </a:r>
            <a:r>
              <a:rPr lang="en-US" sz="3200" b="1" dirty="0" err="1">
                <a:solidFill>
                  <a:schemeClr val="bg1"/>
                </a:solidFill>
                <a:latin typeface="Times New Roman" panose="02020603050405020304" pitchFamily="18" charset="0"/>
                <a:ea typeface="Times New Roman" panose="02020603050405020304" pitchFamily="18" charset="0"/>
              </a:rPr>
              <a:t>Tổng</a:t>
            </a:r>
            <a:r>
              <a:rPr lang="en-US" sz="3200" b="1" dirty="0">
                <a:solidFill>
                  <a:schemeClr val="bg1"/>
                </a:solidFill>
                <a:latin typeface="Times New Roman" panose="02020603050405020304" pitchFamily="18" charset="0"/>
                <a:ea typeface="Times New Roman" panose="02020603050405020304" pitchFamily="18" charset="0"/>
              </a:rPr>
              <a:t> </a:t>
            </a:r>
            <a:r>
              <a:rPr lang="en-US" sz="3200" b="1" dirty="0" err="1">
                <a:solidFill>
                  <a:schemeClr val="bg1"/>
                </a:solidFill>
                <a:latin typeface="Times New Roman" panose="02020603050405020304" pitchFamily="18" charset="0"/>
                <a:ea typeface="Times New Roman" panose="02020603050405020304" pitchFamily="18" charset="0"/>
              </a:rPr>
              <a:t>kết</a:t>
            </a:r>
            <a:endParaRPr lang="en-US" sz="3200" dirty="0">
              <a:solidFill>
                <a:schemeClr val="bg1"/>
              </a:solidFill>
            </a:endParaRPr>
          </a:p>
        </p:txBody>
      </p:sp>
      <p:sp>
        <p:nvSpPr>
          <p:cNvPr id="5" name="Diamond 4"/>
          <p:cNvSpPr/>
          <p:nvPr/>
        </p:nvSpPr>
        <p:spPr>
          <a:xfrm>
            <a:off x="857249" y="1110345"/>
            <a:ext cx="4468587" cy="1528352"/>
          </a:xfrm>
          <a:prstGeom prst="diamond">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b="1" dirty="0">
                <a:solidFill>
                  <a:schemeClr val="bg1"/>
                </a:solidFill>
                <a:latin typeface="Times New Roman" panose="02020603050405020304" pitchFamily="18" charset="0"/>
                <a:ea typeface="Times New Roman" panose="02020603050405020304" pitchFamily="18" charset="0"/>
              </a:rPr>
              <a:t>4.1. </a:t>
            </a:r>
            <a:r>
              <a:rPr lang="vi-VN" sz="2800" b="1" dirty="0" smtClean="0">
                <a:solidFill>
                  <a:schemeClr val="bg1"/>
                </a:solidFill>
                <a:latin typeface="Times New Roman" panose="02020603050405020304" pitchFamily="18" charset="0"/>
                <a:ea typeface="Times New Roman" panose="02020603050405020304" pitchFamily="18" charset="0"/>
              </a:rPr>
              <a:t>Nội</a:t>
            </a:r>
            <a:r>
              <a:rPr lang="en-US" sz="2800" b="1" dirty="0" smtClean="0">
                <a:solidFill>
                  <a:schemeClr val="bg1"/>
                </a:solidFill>
                <a:latin typeface="Times New Roman" panose="02020603050405020304" pitchFamily="18" charset="0"/>
                <a:ea typeface="Times New Roman" panose="02020603050405020304" pitchFamily="18" charset="0"/>
              </a:rPr>
              <a:t> </a:t>
            </a:r>
            <a:r>
              <a:rPr lang="vi-VN" sz="2800" b="1" dirty="0" smtClean="0">
                <a:solidFill>
                  <a:schemeClr val="bg1"/>
                </a:solidFill>
                <a:latin typeface="Times New Roman" panose="02020603050405020304" pitchFamily="18" charset="0"/>
                <a:ea typeface="Times New Roman" panose="02020603050405020304" pitchFamily="18" charset="0"/>
              </a:rPr>
              <a:t>dung</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6" name="Diamond 5"/>
          <p:cNvSpPr/>
          <p:nvPr/>
        </p:nvSpPr>
        <p:spPr>
          <a:xfrm>
            <a:off x="6257653" y="1054826"/>
            <a:ext cx="5077097" cy="1528352"/>
          </a:xfrm>
          <a:prstGeom prst="diamond">
            <a:avLst/>
          </a:prstGeom>
          <a:solidFill>
            <a:schemeClr val="accent3">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a:latin typeface="Times New Roman" panose="02020603050405020304" pitchFamily="18" charset="0"/>
                <a:ea typeface="Times New Roman" panose="02020603050405020304" pitchFamily="18" charset="0"/>
              </a:rPr>
              <a:t>4.2. </a:t>
            </a:r>
            <a:r>
              <a:rPr lang="en-US" sz="2800" b="1" dirty="0" err="1">
                <a:latin typeface="Times New Roman" panose="02020603050405020304" pitchFamily="18" charset="0"/>
                <a:ea typeface="Times New Roman" panose="02020603050405020304" pitchFamily="18" charset="0"/>
              </a:rPr>
              <a:t>Nghệ</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thuật</a:t>
            </a:r>
            <a:endParaRPr lang="en-US" sz="2800" dirty="0">
              <a:effectLst/>
              <a:latin typeface="Times New Roman" panose="02020603050405020304" pitchFamily="18" charset="0"/>
              <a:ea typeface="Times New Roman" panose="02020603050405020304" pitchFamily="18" charset="0"/>
            </a:endParaRPr>
          </a:p>
        </p:txBody>
      </p:sp>
      <p:sp>
        <p:nvSpPr>
          <p:cNvPr id="3" name="Rounded Rectangle 2"/>
          <p:cNvSpPr/>
          <p:nvPr/>
        </p:nvSpPr>
        <p:spPr>
          <a:xfrm>
            <a:off x="1743346" y="2834640"/>
            <a:ext cx="2991394" cy="351390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879961" y="2961896"/>
            <a:ext cx="2953296" cy="3065455"/>
          </a:xfrm>
          <a:prstGeom prst="rect">
            <a:avLst/>
          </a:prstGeom>
        </p:spPr>
        <p:txBody>
          <a:bodyPr wrap="square">
            <a:spAutoFit/>
          </a:bodyPr>
          <a:lstStyle/>
          <a:p>
            <a:pPr>
              <a:lnSpc>
                <a:spcPct val="115000"/>
              </a:lnSpc>
              <a:spcAft>
                <a:spcPts val="0"/>
              </a:spcAft>
            </a:pPr>
            <a:r>
              <a:rPr lang="en-US" sz="2400" dirty="0">
                <a:solidFill>
                  <a:schemeClr val="accent3">
                    <a:lumMod val="50000"/>
                  </a:schemeClr>
                </a:solidFill>
                <a:latin typeface="Times New Roman" panose="02020603050405020304" pitchFamily="18" charset="0"/>
                <a:ea typeface="Times New Roman" panose="02020603050405020304" pitchFamily="18" charset="0"/>
              </a:rPr>
              <a:t>Qua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văn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bản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3">
                    <a:lumMod val="50000"/>
                  </a:schemeClr>
                </a:solidFill>
                <a:latin typeface="Times New Roman" panose="02020603050405020304" pitchFamily="18" charset="0"/>
                <a:ea typeface="Times New Roman" panose="02020603050405020304" pitchFamily="18" charset="0"/>
              </a:rPr>
              <a:t>Vẻ</a:t>
            </a:r>
            <a:r>
              <a:rPr lang="en-US" sz="2400" i="1" dirty="0">
                <a:solidFill>
                  <a:schemeClr val="accent3">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3">
                    <a:lumMod val="50000"/>
                  </a:schemeClr>
                </a:solidFill>
                <a:latin typeface="Times New Roman" panose="02020603050405020304" pitchFamily="18" charset="0"/>
                <a:ea typeface="Times New Roman" panose="02020603050405020304" pitchFamily="18" charset="0"/>
              </a:rPr>
              <a:t>đẹp</a:t>
            </a:r>
            <a:r>
              <a:rPr lang="en-US" sz="2400" i="1" dirty="0">
                <a:solidFill>
                  <a:schemeClr val="accent3">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3">
                    <a:lumMod val="50000"/>
                  </a:schemeClr>
                </a:solidFill>
                <a:latin typeface="Times New Roman" panose="02020603050405020304" pitchFamily="18" charset="0"/>
                <a:ea typeface="Times New Roman" panose="02020603050405020304" pitchFamily="18" charset="0"/>
              </a:rPr>
              <a:t>của</a:t>
            </a:r>
            <a:r>
              <a:rPr lang="en-US" sz="2400" i="1" dirty="0">
                <a:solidFill>
                  <a:schemeClr val="accent3">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3">
                    <a:lumMod val="50000"/>
                  </a:schemeClr>
                </a:solidFill>
                <a:latin typeface="Times New Roman" panose="02020603050405020304" pitchFamily="18" charset="0"/>
                <a:ea typeface="Times New Roman" panose="02020603050405020304" pitchFamily="18" charset="0"/>
              </a:rPr>
              <a:t>một</a:t>
            </a:r>
            <a:r>
              <a:rPr lang="en-US" sz="2400" i="1" dirty="0">
                <a:solidFill>
                  <a:schemeClr val="accent3">
                    <a:lumMod val="50000"/>
                  </a:schemeClr>
                </a:solidFill>
                <a:latin typeface="Times New Roman" panose="02020603050405020304" pitchFamily="18" charset="0"/>
                <a:ea typeface="Times New Roman" panose="02020603050405020304" pitchFamily="18" charset="0"/>
              </a:rPr>
              <a:t> </a:t>
            </a:r>
            <a:r>
              <a:rPr lang="en-US" sz="2400" i="1" dirty="0" err="1">
                <a:solidFill>
                  <a:schemeClr val="accent3">
                    <a:lumMod val="50000"/>
                  </a:schemeClr>
                </a:solidFill>
                <a:latin typeface="Times New Roman" panose="02020603050405020304" pitchFamily="18" charset="0"/>
                <a:ea typeface="Times New Roman" panose="02020603050405020304" pitchFamily="18" charset="0"/>
              </a:rPr>
              <a:t>bài</a:t>
            </a:r>
            <a:r>
              <a:rPr lang="en-US" sz="2400" i="1" dirty="0">
                <a:solidFill>
                  <a:schemeClr val="accent3">
                    <a:lumMod val="50000"/>
                  </a:schemeClr>
                </a:solidFill>
                <a:latin typeface="Times New Roman" panose="02020603050405020304" pitchFamily="18" charset="0"/>
                <a:ea typeface="Times New Roman" panose="02020603050405020304" pitchFamily="18" charset="0"/>
              </a:rPr>
              <a:t> ca </a:t>
            </a:r>
            <a:r>
              <a:rPr lang="en-US" sz="2400" i="1" dirty="0" err="1">
                <a:solidFill>
                  <a:schemeClr val="accent3">
                    <a:lumMod val="50000"/>
                  </a:schemeClr>
                </a:solidFill>
                <a:latin typeface="Times New Roman" panose="02020603050405020304" pitchFamily="18" charset="0"/>
                <a:ea typeface="Times New Roman" panose="02020603050405020304" pitchFamily="18" charset="0"/>
              </a:rPr>
              <a:t>dao</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tác</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giả</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Hoàng</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Tiến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Tựu</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đã</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nêu</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lên</a:t>
            </a:r>
            <a:r>
              <a:rPr lang="en-US" sz="2400" dirty="0">
                <a:solidFill>
                  <a:schemeClr val="accent3">
                    <a:lumMod val="50000"/>
                  </a:schemeClr>
                </a:solidFill>
                <a:latin typeface="Times New Roman" panose="02020603050405020304" pitchFamily="18" charset="0"/>
                <a:ea typeface="Times New Roman" panose="02020603050405020304" pitchFamily="18" charset="0"/>
              </a:rPr>
              <a:t> ý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kiến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của</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mình</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về</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vẻ</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đẹp</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cũng</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như</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bố</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cục</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của</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một</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bài</a:t>
            </a:r>
            <a:r>
              <a:rPr lang="en-US" sz="2400" dirty="0">
                <a:solidFill>
                  <a:schemeClr val="accent3">
                    <a:lumMod val="50000"/>
                  </a:schemeClr>
                </a:solidFill>
                <a:latin typeface="Times New Roman" panose="02020603050405020304" pitchFamily="18" charset="0"/>
                <a:ea typeface="Times New Roman" panose="02020603050405020304" pitchFamily="18" charset="0"/>
              </a:rPr>
              <a:t> ca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dao</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endParaRPr lang="en-US" sz="2400" dirty="0">
              <a:solidFill>
                <a:schemeClr val="accent3">
                  <a:lumMod val="50000"/>
                </a:schemeClr>
              </a:solidFill>
              <a:effectLst/>
              <a:latin typeface="Times New Roman" panose="02020603050405020304" pitchFamily="18" charset="0"/>
              <a:ea typeface="Times New Roman" panose="02020603050405020304" pitchFamily="18" charset="0"/>
            </a:endParaRPr>
          </a:p>
        </p:txBody>
      </p:sp>
      <p:sp>
        <p:nvSpPr>
          <p:cNvPr id="8" name="Rounded Rectangle 7"/>
          <p:cNvSpPr/>
          <p:nvPr/>
        </p:nvSpPr>
        <p:spPr>
          <a:xfrm>
            <a:off x="7358743" y="2737668"/>
            <a:ext cx="4156165" cy="3513908"/>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580269" y="2927589"/>
            <a:ext cx="3937906" cy="3323987"/>
          </a:xfrm>
          <a:prstGeom prst="rect">
            <a:avLst/>
          </a:prstGeom>
        </p:spPr>
        <p:txBody>
          <a:bodyPr wrap="square">
            <a:spAutoFit/>
          </a:bodyPr>
          <a:lstStyle/>
          <a:p>
            <a:pPr marL="342900" indent="-342900">
              <a:lnSpc>
                <a:spcPct val="115000"/>
              </a:lnSpc>
              <a:spcAft>
                <a:spcPts val="0"/>
              </a:spcAft>
              <a:buFont typeface="Wingdings" panose="05000000000000000000" pitchFamily="2" charset="2"/>
              <a:buChar char="v"/>
            </a:pPr>
            <a:r>
              <a:rPr lang="en-US" sz="2400" dirty="0" err="1" smtClean="0">
                <a:solidFill>
                  <a:schemeClr val="accent3">
                    <a:lumMod val="50000"/>
                  </a:schemeClr>
                </a:solidFill>
                <a:latin typeface="Times New Roman" panose="02020603050405020304" pitchFamily="18" charset="0"/>
                <a:ea typeface="Times New Roman" panose="02020603050405020304" pitchFamily="18" charset="0"/>
              </a:rPr>
              <a:t>Nghệ</a:t>
            </a:r>
            <a:r>
              <a:rPr lang="en-US" sz="2400" dirty="0" smtClean="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thuật</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lập</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luận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xuất</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sắc</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với</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hệ</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thống</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lí</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lẽ</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và</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dẫn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chứng</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chặt</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chẽ</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thuyết</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phục</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ngôn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ngữ</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lập</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luận</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sắc</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bén</a:t>
            </a:r>
            <a:r>
              <a:rPr lang="en-US" sz="2400" dirty="0">
                <a:solidFill>
                  <a:schemeClr val="accent3">
                    <a:lumMod val="50000"/>
                  </a:schemeClr>
                </a:solidFill>
                <a:latin typeface="Times New Roman" panose="02020603050405020304" pitchFamily="18" charset="0"/>
                <a:ea typeface="Times New Roman" panose="02020603050405020304" pitchFamily="18" charset="0"/>
              </a:rPr>
              <a:t>.</a:t>
            </a:r>
          </a:p>
          <a:p>
            <a:pPr marL="342900" indent="-342900">
              <a:buFont typeface="Wingdings" panose="05000000000000000000" pitchFamily="2" charset="2"/>
              <a:buChar char="v"/>
            </a:pPr>
            <a:r>
              <a:rPr lang="en-US" sz="2400" dirty="0" err="1" smtClean="0">
                <a:solidFill>
                  <a:schemeClr val="accent3">
                    <a:lumMod val="50000"/>
                  </a:schemeClr>
                </a:solidFill>
                <a:latin typeface="Times New Roman" panose="02020603050405020304" pitchFamily="18" charset="0"/>
                <a:ea typeface="Times New Roman" panose="02020603050405020304" pitchFamily="18" charset="0"/>
              </a:rPr>
              <a:t>Có</a:t>
            </a:r>
            <a:r>
              <a:rPr lang="en-US" sz="2400" dirty="0" smtClean="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những</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tìm</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tòi</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khám</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phá</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thú</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vị</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mới</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mẻ</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về</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đối</a:t>
            </a:r>
            <a:r>
              <a:rPr lang="en-US" sz="2400" dirty="0">
                <a:solidFill>
                  <a:schemeClr val="accent3">
                    <a:lumMod val="50000"/>
                  </a:schemeClr>
                </a:solidFill>
                <a:latin typeface="Times New Roman" panose="02020603050405020304" pitchFamily="18" charset="0"/>
                <a:ea typeface="Times New Roman" panose="02020603050405020304" pitchFamily="18" charset="0"/>
              </a:rPr>
              <a:t> </a:t>
            </a:r>
            <a:r>
              <a:rPr lang="en-US" sz="2400" dirty="0" err="1">
                <a:solidFill>
                  <a:schemeClr val="accent3">
                    <a:lumMod val="50000"/>
                  </a:schemeClr>
                </a:solidFill>
                <a:latin typeface="Times New Roman" panose="02020603050405020304" pitchFamily="18" charset="0"/>
                <a:ea typeface="Times New Roman" panose="02020603050405020304" pitchFamily="18" charset="0"/>
              </a:rPr>
              <a:t>tượng</a:t>
            </a:r>
            <a:r>
              <a:rPr lang="en-US" sz="2400" dirty="0">
                <a:solidFill>
                  <a:schemeClr val="accent3">
                    <a:lumMod val="50000"/>
                  </a:schemeClr>
                </a:solidFill>
                <a:latin typeface="Times New Roman" panose="02020603050405020304" pitchFamily="18" charset="0"/>
                <a:ea typeface="Times New Roman" panose="02020603050405020304" pitchFamily="18" charset="0"/>
              </a:rPr>
              <a:t>.</a:t>
            </a:r>
            <a:endParaRPr lang="en-US" sz="2400" dirty="0">
              <a:solidFill>
                <a:schemeClr val="accent3">
                  <a:lumMod val="50000"/>
                </a:schemeClr>
              </a:solidFill>
            </a:endParaRPr>
          </a:p>
        </p:txBody>
      </p:sp>
      <p:sp>
        <p:nvSpPr>
          <p:cNvPr id="11" name="Left-Right Arrow 10"/>
          <p:cNvSpPr/>
          <p:nvPr/>
        </p:nvSpPr>
        <p:spPr>
          <a:xfrm>
            <a:off x="5266509" y="3919856"/>
            <a:ext cx="1658982" cy="1149531"/>
          </a:xfrm>
          <a:prstGeom prst="leftRightArrow">
            <a:avLst/>
          </a:prstGeom>
          <a:solidFill>
            <a:schemeClr val="accent1">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153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animBg="1"/>
      <p:bldP spid="9" grpId="0"/>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925" y="255351"/>
            <a:ext cx="6096000" cy="1539139"/>
          </a:xfrm>
          <a:prstGeom prst="rect">
            <a:avLst/>
          </a:prstGeom>
        </p:spPr>
        <p:txBody>
          <a:bodyPr>
            <a:spAutoFit/>
          </a:bodyPr>
          <a:lstStyle/>
          <a:p>
            <a:pPr>
              <a:lnSpc>
                <a:spcPct val="115000"/>
              </a:lnSpc>
            </a:pPr>
            <a:r>
              <a:rPr lang="en-US" sz="2800" b="1" dirty="0">
                <a:solidFill>
                  <a:srgbClr val="0070C0"/>
                </a:solidFill>
                <a:latin typeface="Times New Roman" panose="02020603050405020304" pitchFamily="18" charset="0"/>
                <a:ea typeface="Times New Roman" panose="02020603050405020304" pitchFamily="18" charset="0"/>
              </a:rPr>
              <a:t>B. THỰC HÀNH TIẾNG VIỆT</a:t>
            </a:r>
            <a:endParaRPr lang="en-US" sz="2800" dirty="0">
              <a:latin typeface="Times New Roman" panose="02020603050405020304" pitchFamily="18" charset="0"/>
              <a:ea typeface="Times New Roman" panose="02020603050405020304" pitchFamily="18" charset="0"/>
            </a:endParaRPr>
          </a:p>
          <a:p>
            <a:pPr>
              <a:lnSpc>
                <a:spcPct val="115000"/>
              </a:lnSpc>
            </a:pPr>
            <a:r>
              <a:rPr lang="en-US" sz="2800" b="1" dirty="0">
                <a:solidFill>
                  <a:srgbClr val="0070C0"/>
                </a:solidFill>
                <a:latin typeface="Times New Roman" panose="02020603050405020304" pitchFamily="18" charset="0"/>
                <a:ea typeface="Times New Roman" panose="02020603050405020304" pitchFamily="18" charset="0"/>
              </a:rPr>
              <a:t>I. </a:t>
            </a:r>
            <a:r>
              <a:rPr lang="en-US" sz="2800" b="1" dirty="0" err="1">
                <a:solidFill>
                  <a:srgbClr val="0070C0"/>
                </a:solidFill>
                <a:latin typeface="Times New Roman" panose="02020603050405020304" pitchFamily="18" charset="0"/>
                <a:ea typeface="Times New Roman" panose="02020603050405020304" pitchFamily="18" charset="0"/>
              </a:rPr>
              <a:t>Lí</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thuyết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rPr>
              <a:t>Thành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913107" y="2162944"/>
            <a:ext cx="3424101" cy="3422469"/>
          </a:xfrm>
          <a:prstGeom prst="rightArrow">
            <a:avLst>
              <a:gd name="adj1" fmla="val 50000"/>
              <a:gd name="adj2" fmla="val 41233"/>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400" dirty="0" err="1" smtClean="0">
                <a:latin typeface="Times New Roman" panose="02020603050405020304" pitchFamily="18" charset="0"/>
                <a:ea typeface="Times New Roman" panose="02020603050405020304" pitchFamily="18" charset="0"/>
              </a:rPr>
              <a:t>Dựa</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Kiến</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thức</a:t>
            </a:r>
            <a:r>
              <a:rPr lang="en-US" sz="2400" b="1" dirty="0">
                <a:latin typeface="Times New Roman" panose="02020603050405020304" pitchFamily="18" charset="0"/>
                <a:ea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rPr>
              <a:t>ngữ</a:t>
            </a:r>
            <a:r>
              <a:rPr lang="en-US" sz="2400" b="1"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trang</a:t>
            </a:r>
            <a:r>
              <a:rPr lang="en-US" sz="2400" dirty="0">
                <a:latin typeface="Times New Roman" panose="02020603050405020304" pitchFamily="18" charset="0"/>
                <a:ea typeface="Times New Roman" panose="02020603050405020304" pitchFamily="18" charset="0"/>
              </a:rPr>
              <a:t> 73/SGK)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3347203" y="1386140"/>
            <a:ext cx="5497595" cy="613245"/>
          </a:xfrm>
          <a:prstGeom prst="rect">
            <a:avLst/>
          </a:prstGeom>
          <a:blipFill>
            <a:blip r:embed="rId3"/>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nSpc>
                <a:spcPct val="115000"/>
              </a:lnSpc>
              <a:spcAft>
                <a:spcPts val="750"/>
              </a:spcAft>
            </a:pPr>
            <a:r>
              <a:rPr lang="en-US" sz="3200" b="1" dirty="0" err="1">
                <a:solidFill>
                  <a:schemeClr val="accent3">
                    <a:lumMod val="50000"/>
                  </a:schemeClr>
                </a:solidFill>
                <a:latin typeface="Times New Roman" panose="02020603050405020304" pitchFamily="18" charset="0"/>
                <a:ea typeface="Times New Roman" panose="02020603050405020304" pitchFamily="18" charset="0"/>
              </a:rPr>
              <a:t>Thảo</a:t>
            </a:r>
            <a:r>
              <a:rPr lang="en-US" sz="3200" b="1" dirty="0">
                <a:solidFill>
                  <a:schemeClr val="accent3">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ea typeface="Times New Roman" panose="02020603050405020304" pitchFamily="18" charset="0"/>
              </a:rPr>
              <a:t>luận</a:t>
            </a:r>
            <a:r>
              <a:rPr lang="en-US" sz="3200" b="1" dirty="0">
                <a:solidFill>
                  <a:schemeClr val="accent3">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ea typeface="Times New Roman" panose="02020603050405020304" pitchFamily="18" charset="0"/>
              </a:rPr>
              <a:t>theo</a:t>
            </a:r>
            <a:r>
              <a:rPr lang="en-US" sz="3200" b="1" dirty="0">
                <a:solidFill>
                  <a:schemeClr val="accent3">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ea typeface="Times New Roman" panose="02020603050405020304" pitchFamily="18" charset="0"/>
              </a:rPr>
              <a:t>cặp</a:t>
            </a:r>
            <a:r>
              <a:rPr lang="en-US" sz="3200" b="1" dirty="0">
                <a:solidFill>
                  <a:schemeClr val="accent3">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ea typeface="Times New Roman" panose="02020603050405020304" pitchFamily="18" charset="0"/>
              </a:rPr>
              <a:t>trong</a:t>
            </a:r>
            <a:r>
              <a:rPr lang="en-US" sz="3200" b="1" dirty="0">
                <a:solidFill>
                  <a:schemeClr val="accent3">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3">
                    <a:lumMod val="50000"/>
                  </a:schemeClr>
                </a:solidFill>
                <a:latin typeface="Times New Roman" panose="02020603050405020304" pitchFamily="18" charset="0"/>
                <a:ea typeface="Times New Roman" panose="02020603050405020304" pitchFamily="18" charset="0"/>
              </a:rPr>
              <a:t>bàn</a:t>
            </a:r>
            <a:r>
              <a:rPr lang="en-US" sz="3200" b="1" dirty="0">
                <a:solidFill>
                  <a:schemeClr val="accent3">
                    <a:lumMod val="50000"/>
                  </a:schemeClr>
                </a:solidFill>
                <a:latin typeface="Times New Roman" panose="02020603050405020304" pitchFamily="18" charset="0"/>
                <a:ea typeface="Times New Roman" panose="02020603050405020304" pitchFamily="18" charset="0"/>
              </a:rPr>
              <a:t>:</a:t>
            </a:r>
            <a:endParaRPr lang="en-US" sz="3200" dirty="0">
              <a:solidFill>
                <a:schemeClr val="accent3">
                  <a:lumMod val="50000"/>
                </a:schemeClr>
              </a:solidFill>
              <a:effectLst/>
              <a:latin typeface="Times New Roman" panose="02020603050405020304" pitchFamily="18" charset="0"/>
              <a:ea typeface="Times New Roman" panose="02020603050405020304" pitchFamily="18" charset="0"/>
            </a:endParaRPr>
          </a:p>
        </p:txBody>
      </p:sp>
      <p:sp>
        <p:nvSpPr>
          <p:cNvPr id="8" name="Flowchart: Alternate Process 7"/>
          <p:cNvSpPr/>
          <p:nvPr/>
        </p:nvSpPr>
        <p:spPr>
          <a:xfrm>
            <a:off x="4551520" y="2317448"/>
            <a:ext cx="6727372" cy="1319349"/>
          </a:xfrm>
          <a:prstGeom prst="flowChartAlternateProcess">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a:solidFill>
                  <a:schemeClr val="tx1"/>
                </a:solidFill>
                <a:latin typeface="Times New Roman" panose="02020603050405020304" pitchFamily="18" charset="0"/>
                <a:ea typeface="Times New Roman" panose="02020603050405020304" pitchFamily="18" charset="0"/>
              </a:rPr>
              <a:t>Thế</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nào</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thành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công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của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việc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thành</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ngữ</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diễn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đạt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Lấy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a:t>
            </a:r>
            <a:r>
              <a:rPr lang="en-US" sz="2800" i="1" dirty="0">
                <a:solidFill>
                  <a:schemeClr val="tx1"/>
                </a:solidFill>
                <a:latin typeface="Times New Roman" panose="02020603050405020304" pitchFamily="18" charset="0"/>
                <a:ea typeface="Times New Roman" panose="02020603050405020304" pitchFamily="18" charset="0"/>
              </a:rPr>
              <a:t> minh </a:t>
            </a:r>
            <a:r>
              <a:rPr lang="en-US" sz="2800" i="1" dirty="0" err="1" smtClean="0">
                <a:solidFill>
                  <a:schemeClr val="tx1"/>
                </a:solidFill>
                <a:latin typeface="Times New Roman" panose="02020603050405020304" pitchFamily="18" charset="0"/>
                <a:ea typeface="Times New Roman" panose="02020603050405020304" pitchFamily="18" charset="0"/>
              </a:rPr>
              <a:t>hoạ</a:t>
            </a:r>
            <a:r>
              <a:rPr lang="en-US" sz="2800" i="1" dirty="0" smtClean="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ndParaRPr>
          </a:p>
        </p:txBody>
      </p:sp>
      <p:sp>
        <p:nvSpPr>
          <p:cNvPr id="9" name="Flowchart: Alternate Process 8"/>
          <p:cNvSpPr/>
          <p:nvPr/>
        </p:nvSpPr>
        <p:spPr>
          <a:xfrm>
            <a:off x="4551520" y="3963915"/>
            <a:ext cx="6727372" cy="1319349"/>
          </a:xfrm>
          <a:prstGeom prst="flowChartAlternateProcess">
            <a:avLst/>
          </a:prstGeom>
          <a:blipFill>
            <a:blip r:embed="rId4"/>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750"/>
              </a:spcAft>
            </a:pPr>
            <a:r>
              <a:rPr lang="en-US" sz="2800" i="1" dirty="0" err="1">
                <a:solidFill>
                  <a:schemeClr val="tx1"/>
                </a:solidFill>
                <a:latin typeface="Times New Roman" panose="02020603050405020304" pitchFamily="18" charset="0"/>
                <a:ea typeface="Times New Roman" panose="02020603050405020304" pitchFamily="18" charset="0"/>
              </a:rPr>
              <a:t>Nêu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công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của</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việc</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sử</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dụng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dấu</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chấm</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phẩy</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trong</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diễn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đạt</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9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925" y="150848"/>
            <a:ext cx="6096000" cy="153913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30925" y="1629551"/>
            <a:ext cx="11138264" cy="1083374"/>
          </a:xfrm>
          <a:prstGeom prst="rect">
            <a:avLst/>
          </a:prstGeom>
        </p:spPr>
        <p:txBody>
          <a:bodyPr wrap="squar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Định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nghĩa</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smtClean="0">
                <a:solidFill>
                  <a:schemeClr val="accent4">
                    <a:lumMod val="50000"/>
                  </a:schemeClr>
                </a:solidFill>
                <a:latin typeface="Times New Roman" panose="02020603050405020304" pitchFamily="18" charset="0"/>
                <a:ea typeface="Times New Roman" panose="02020603050405020304" pitchFamily="18" charset="0"/>
              </a:rPr>
              <a:t>Thành</a:t>
            </a:r>
            <a:r>
              <a:rPr lang="en-US" sz="2800" b="1" dirty="0" smtClean="0">
                <a:solidFill>
                  <a:schemeClr val="accent4">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ea typeface="Times New Roman" panose="02020603050405020304" pitchFamily="18" charset="0"/>
              </a:rPr>
              <a:t>ngữ</a:t>
            </a:r>
            <a:r>
              <a:rPr lang="en-US" sz="2800" b="1"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a:solidFill>
                  <a:schemeClr val="accent3">
                    <a:lumMod val="50000"/>
                  </a:schemeClr>
                </a:solidFill>
                <a:latin typeface="Times New Roman" panose="02020603050405020304" pitchFamily="18" charset="0"/>
                <a:ea typeface="Times New Roman" panose="02020603050405020304" pitchFamily="18" charset="0"/>
              </a:rPr>
              <a:t>l</a:t>
            </a:r>
            <a:r>
              <a:rPr lang="vi-VN" sz="2800" dirty="0">
                <a:solidFill>
                  <a:schemeClr val="accent3">
                    <a:lumMod val="50000"/>
                  </a:schemeClr>
                </a:solidFill>
                <a:latin typeface="Times New Roman" panose="02020603050405020304" pitchFamily="18" charset="0"/>
                <a:ea typeface="Times New Roman" panose="02020603050405020304" pitchFamily="18" charset="0"/>
              </a:rPr>
              <a:t>à những cụm từ cố định quen dùng, thường ngắn gọn, có hình ảnh.</a:t>
            </a:r>
            <a:endParaRPr lang="en-US" sz="2800" dirty="0">
              <a:solidFill>
                <a:schemeClr val="accent3">
                  <a:lumMod val="50000"/>
                </a:schemeClr>
              </a:solidFill>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30925" y="4288432"/>
            <a:ext cx="2143125" cy="2143125"/>
          </a:xfrm>
          <a:prstGeom prst="rect">
            <a:avLst/>
          </a:prstGeom>
        </p:spPr>
      </p:pic>
      <p:pic>
        <p:nvPicPr>
          <p:cNvPr id="4" name="Picture 3"/>
          <p:cNvPicPr>
            <a:picLocks noChangeAspect="1"/>
          </p:cNvPicPr>
          <p:nvPr/>
        </p:nvPicPr>
        <p:blipFill>
          <a:blip r:embed="rId3"/>
          <a:stretch>
            <a:fillRect/>
          </a:stretch>
        </p:blipFill>
        <p:spPr>
          <a:xfrm>
            <a:off x="2551588" y="4288432"/>
            <a:ext cx="2470785" cy="2012356"/>
          </a:xfrm>
          <a:prstGeom prst="rect">
            <a:avLst/>
          </a:prstGeom>
        </p:spPr>
      </p:pic>
      <p:pic>
        <p:nvPicPr>
          <p:cNvPr id="10" name="Picture 9"/>
          <p:cNvPicPr>
            <a:picLocks noChangeAspect="1"/>
          </p:cNvPicPr>
          <p:nvPr/>
        </p:nvPicPr>
        <p:blipFill>
          <a:blip r:embed="rId4"/>
          <a:stretch>
            <a:fillRect/>
          </a:stretch>
        </p:blipFill>
        <p:spPr>
          <a:xfrm>
            <a:off x="5099911" y="4288432"/>
            <a:ext cx="2267432" cy="2012356"/>
          </a:xfrm>
          <a:prstGeom prst="rect">
            <a:avLst/>
          </a:prstGeom>
        </p:spPr>
      </p:pic>
      <p:pic>
        <p:nvPicPr>
          <p:cNvPr id="11" name="Picture 10"/>
          <p:cNvPicPr>
            <a:picLocks noChangeAspect="1"/>
          </p:cNvPicPr>
          <p:nvPr/>
        </p:nvPicPr>
        <p:blipFill>
          <a:blip r:embed="rId5"/>
          <a:stretch>
            <a:fillRect/>
          </a:stretch>
        </p:blipFill>
        <p:spPr>
          <a:xfrm>
            <a:off x="7444881" y="4288432"/>
            <a:ext cx="2195785" cy="2012356"/>
          </a:xfrm>
          <a:prstGeom prst="rect">
            <a:avLst/>
          </a:prstGeom>
        </p:spPr>
      </p:pic>
      <p:pic>
        <p:nvPicPr>
          <p:cNvPr id="12" name="Picture 11"/>
          <p:cNvPicPr>
            <a:picLocks noChangeAspect="1"/>
          </p:cNvPicPr>
          <p:nvPr/>
        </p:nvPicPr>
        <p:blipFill>
          <a:blip r:embed="rId6"/>
          <a:stretch>
            <a:fillRect/>
          </a:stretch>
        </p:blipFill>
        <p:spPr>
          <a:xfrm>
            <a:off x="9718204" y="4288432"/>
            <a:ext cx="2182059" cy="2012356"/>
          </a:xfrm>
          <a:prstGeom prst="rect">
            <a:avLst/>
          </a:prstGeom>
        </p:spPr>
      </p:pic>
      <p:sp>
        <p:nvSpPr>
          <p:cNvPr id="13" name="Rectangle 12"/>
          <p:cNvSpPr/>
          <p:nvPr/>
        </p:nvSpPr>
        <p:spPr>
          <a:xfrm>
            <a:off x="398992" y="2655089"/>
            <a:ext cx="1034257"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rot="18328212">
            <a:off x="116615" y="4188770"/>
            <a:ext cx="2571743" cy="324505"/>
          </a:xfrm>
          <a:prstGeom prst="rect">
            <a:avLst/>
          </a:prstGeom>
          <a:noFill/>
        </p:spPr>
        <p:txBody>
          <a:bodyPr wrap="none" lIns="91440" tIns="45720" rIns="91440" bIns="45720">
            <a:prstTxWarp prst="textTriangleInverted">
              <a:avLst/>
            </a:prstTxWarp>
            <a:spAutoFit/>
          </a:bodyPr>
          <a:lstStyle/>
          <a:p>
            <a:pPr algn="ct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Khoẻ</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như</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voi</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5" name="Rectangle 14"/>
          <p:cNvSpPr/>
          <p:nvPr/>
        </p:nvSpPr>
        <p:spPr>
          <a:xfrm rot="19438824">
            <a:off x="2699134" y="3601756"/>
            <a:ext cx="2542427" cy="391887"/>
          </a:xfrm>
          <a:prstGeom prst="rect">
            <a:avLst/>
          </a:prstGeom>
          <a:noFill/>
        </p:spPr>
        <p:txBody>
          <a:bodyPr wrap="none" lIns="91440" tIns="45720" rIns="91440" bIns="45720">
            <a:prstTxWarp prst="textDeflateBottom">
              <a:avLst/>
            </a:prstTxWarp>
            <a:spAutoFit/>
          </a:bodyPr>
          <a:lstStyle/>
          <a:p>
            <a:pPr algn="ctr"/>
            <a:r>
              <a:rPr lang="en-US"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Chậm</a:t>
            </a: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như</a:t>
            </a:r>
            <a:r>
              <a:rPr lang="en-US" sz="54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en-US" sz="5400" b="1" cap="none" spc="0" dirty="0" err="1"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rùa</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16" name="Rectangle 15"/>
          <p:cNvSpPr/>
          <p:nvPr/>
        </p:nvSpPr>
        <p:spPr>
          <a:xfrm rot="18292037">
            <a:off x="4875439" y="3590711"/>
            <a:ext cx="2963661" cy="413977"/>
          </a:xfrm>
          <a:prstGeom prst="rect">
            <a:avLst/>
          </a:prstGeom>
          <a:noFill/>
        </p:spPr>
        <p:txBody>
          <a:bodyPr wrap="none" lIns="91440" tIns="45720" rIns="91440" bIns="45720">
            <a:prstTxWarp prst="textCurveUp">
              <a:avLst/>
            </a:prstTxWarp>
            <a:spAutoFit/>
          </a:bodyPr>
          <a:lstStyle/>
          <a:p>
            <a:pPr algn="ctr"/>
            <a:r>
              <a:rPr lang="en-US" sz="5400" b="1" cap="none"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Trên</a:t>
            </a: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sz="5400" b="1" cap="none"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đe</a:t>
            </a: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sz="5400" b="1" cap="none"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dưới</a:t>
            </a:r>
            <a:r>
              <a:rPr lang="en-US"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en-US" sz="5400" b="1" cap="none" spc="0"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búa</a:t>
            </a:r>
            <a:endPar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7" name="Rectangle 16"/>
          <p:cNvSpPr/>
          <p:nvPr/>
        </p:nvSpPr>
        <p:spPr>
          <a:xfrm rot="17962055">
            <a:off x="7021096" y="3347116"/>
            <a:ext cx="3095719" cy="584775"/>
          </a:xfrm>
          <a:prstGeom prst="rect">
            <a:avLst/>
          </a:prstGeom>
          <a:noFill/>
        </p:spPr>
        <p:txBody>
          <a:bodyPr wrap="none" lIns="91440" tIns="45720" rIns="91440" bIns="45720">
            <a:spAutoFit/>
          </a:bodyPr>
          <a:lstStyle/>
          <a:p>
            <a:pPr algn="ctr"/>
            <a:r>
              <a:rPr lang="en-US" sz="3200" b="1" cap="none" spc="0" dirty="0" err="1" smtClean="0">
                <a:ln w="6600">
                  <a:solidFill>
                    <a:schemeClr val="accent2"/>
                  </a:solidFill>
                  <a:prstDash val="solid"/>
                </a:ln>
                <a:solidFill>
                  <a:srgbClr val="FFFFFF"/>
                </a:solidFill>
                <a:effectLst>
                  <a:outerShdw dist="38100" dir="2700000" algn="tl" rotWithShape="0">
                    <a:schemeClr val="accent2"/>
                  </a:outerShdw>
                </a:effectLst>
              </a:rPr>
              <a:t>Một</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3200" b="1" cap="none" spc="0" dirty="0" err="1" smtClean="0">
                <a:ln w="6600">
                  <a:solidFill>
                    <a:schemeClr val="accent2"/>
                  </a:solidFill>
                  <a:prstDash val="solid"/>
                </a:ln>
                <a:solidFill>
                  <a:srgbClr val="FFFFFF"/>
                </a:solidFill>
                <a:effectLst>
                  <a:outerShdw dist="38100" dir="2700000" algn="tl" rotWithShape="0">
                    <a:schemeClr val="accent2"/>
                  </a:outerShdw>
                </a:effectLst>
              </a:rPr>
              <a:t>cổ</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3200" b="1" cap="none" spc="0" dirty="0" err="1" smtClean="0">
                <a:ln w="6600">
                  <a:solidFill>
                    <a:schemeClr val="accent2"/>
                  </a:solidFill>
                  <a:prstDash val="solid"/>
                </a:ln>
                <a:solidFill>
                  <a:srgbClr val="FFFFFF"/>
                </a:solidFill>
                <a:effectLst>
                  <a:outerShdw dist="38100" dir="2700000" algn="tl" rotWithShape="0">
                    <a:schemeClr val="accent2"/>
                  </a:outerShdw>
                </a:effectLst>
              </a:rPr>
              <a:t>hai</a:t>
            </a:r>
            <a:r>
              <a:rPr lang="en-US" sz="32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3200" b="1" cap="none" spc="0" dirty="0" err="1" smtClean="0">
                <a:ln w="6600">
                  <a:solidFill>
                    <a:schemeClr val="accent2"/>
                  </a:solidFill>
                  <a:prstDash val="solid"/>
                </a:ln>
                <a:solidFill>
                  <a:srgbClr val="FFFFFF"/>
                </a:solidFill>
                <a:effectLst>
                  <a:outerShdw dist="38100" dir="2700000" algn="tl" rotWithShape="0">
                    <a:schemeClr val="accent2"/>
                  </a:outerShdw>
                </a:effectLst>
              </a:rPr>
              <a:t>tròng</a:t>
            </a:r>
            <a:endParaRPr lang="en-US" sz="3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Rectangle 17"/>
          <p:cNvSpPr/>
          <p:nvPr/>
        </p:nvSpPr>
        <p:spPr>
          <a:xfrm>
            <a:off x="9483853" y="3825361"/>
            <a:ext cx="2416410" cy="404169"/>
          </a:xfrm>
          <a:prstGeom prst="rect">
            <a:avLst/>
          </a:prstGeom>
          <a:noFill/>
        </p:spPr>
        <p:txBody>
          <a:bodyPr wrap="none" lIns="91440" tIns="45720" rIns="91440" bIns="45720">
            <a:prstTxWarp prst="textDeflateBottom">
              <a:avLst/>
            </a:prstTxWarp>
            <a:spAutoFit/>
          </a:bodyPr>
          <a:lstStyle/>
          <a:p>
            <a:pPr algn="ct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Nhà</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tranh</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vách</a:t>
            </a: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 </a:t>
            </a:r>
            <a:r>
              <a:rPr lang="en-US" sz="5400" b="1" cap="none" spc="0" dirty="0" err="1" smtClean="0">
                <a:ln w="6600">
                  <a:solidFill>
                    <a:schemeClr val="accent2"/>
                  </a:solidFill>
                  <a:prstDash val="solid"/>
                </a:ln>
                <a:solidFill>
                  <a:srgbClr val="FFFFFF"/>
                </a:solidFill>
                <a:effectLst>
                  <a:outerShdw dist="38100" dir="2700000" algn="tl" rotWithShape="0">
                    <a:schemeClr val="accent2"/>
                  </a:outerShdw>
                </a:effectLst>
              </a:rPr>
              <a:t>đất</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949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par>
                                <p:cTn id="42" presetID="0" presetClass="path" presetSubtype="0" accel="50000" decel="50000" fill="hold" nodeType="withEffect">
                                  <p:stCondLst>
                                    <p:cond delay="0"/>
                                  </p:stCondLst>
                                  <p:childTnLst>
                                    <p:animMotion origin="layout" path="M 0.07383 -0.08402 L 0.07383 -0.08379 C 0.0767 -0.08194 0.08542 -0.0743 0.08998 -0.0743 C 0.09388 -0.0743 0.09779 -0.07569 0.1017 -0.07639 C 0.10352 -0.07824 0.10534 -0.08009 0.10704 -0.08194 C 0.11068 -0.08634 0.11407 -0.09143 0.11784 -0.09537 C 0.12683 -0.10486 0.13008 -0.10787 0.14024 -0.12384 C 0.1431 -0.12847 0.14623 -0.1324 0.14883 -0.13727 C 0.15013 -0.13958 0.15092 -0.14259 0.15209 -0.1449 C 0.15313 -0.14699 0.15417 -0.14861 0.15534 -0.15069 C 0.15599 -0.1537 0.15625 -0.1574 0.15743 -0.16018 C 0.16172 -0.17037 0.16615 -0.17592 0.1724 -0.18102 C 0.17526 -0.18333 0.17813 -0.18495 0.18099 -0.1868 C 0.18204 -0.1875 0.18308 -0.18842 0.18425 -0.18865 C 0.19063 -0.19097 0.20352 -0.19444 0.20352 -0.19421 C 0.22214 -0.19305 0.24076 -0.19375 0.25925 -0.19074 C 0.26055 -0.19051 0.26055 -0.18657 0.26133 -0.18495 C 0.2642 -0.1787 0.26641 -0.17708 0.26993 -0.17152 C 0.2711 -0.1699 0.27214 -0.16782 0.27318 -0.16597 C 0.29284 -0.12754 0.27266 -0.1625 0.2849 -0.14676 C 0.2862 -0.14514 0.28672 -0.1419 0.28815 -0.1412 C 0.29193 -0.13865 0.29597 -0.13865 0.3 -0.13727 C 0.30821 -0.13796 0.31641 -0.13819 0.32461 -0.13912 C 0.32748 -0.13958 0.33034 -0.13958 0.33321 -0.1412 C 0.34258 -0.14606 0.3517 -0.15277 0.36107 -0.15833 C 0.36237 -0.15902 0.36394 -0.15949 0.36537 -0.16018 C 0.36745 -0.16134 0.36954 -0.16296 0.37175 -0.16389 C 0.37487 -0.16551 0.37813 -0.16643 0.38138 -0.16782 C 0.38282 -0.16828 0.38425 -0.16921 0.38568 -0.16967 C 0.38998 -0.17106 0.39427 -0.17152 0.39857 -0.17338 C 0.40287 -0.17546 0.40704 -0.17847 0.41133 -0.18102 C 0.4125 -0.18171 0.41355 -0.18264 0.41459 -0.1831 L 0.41993 -0.18495 C 0.42605 -0.19004 0.43217 -0.1949 0.43815 -0.20023 C 0.44076 -0.20254 0.4431 -0.20555 0.44571 -0.20787 C 0.45886 -0.21944 0.47201 -0.23078 0.48529 -0.24213 C 0.48776 -0.24421 0.49037 -0.2456 0.49284 -0.24768 C 0.49831 -0.25254 0.50365 -0.2574 0.50886 -0.26296 C 0.51901 -0.27407 0.50248 -0.26389 0.51849 -0.27453 C 0.52305 -0.27754 0.52787 -0.2794 0.53243 -0.28217 C 0.54506 -0.28958 0.53243 -0.2831 0.54102 -0.28773 C 0.56693 -0.30185 0.55482 -0.29467 0.56563 -0.30115 C 0.56849 -0.3081 0.57149 -0.31504 0.57422 -0.32199 C 0.575 -0.32384 0.57605 -0.32569 0.57644 -0.32777 C 0.5767 -0.32963 0.57696 -0.33171 0.57748 -0.33356 C 0.58516 -0.3625 0.58256 -0.34699 0.58503 -0.36389 C 0.5724 -0.36852 0.57904 -0.3669 0.55599 -0.36389 C 0.54883 -0.36319 0.5418 -0.36134 0.53464 -0.36018 C 0.52136 -0.35555 0.51042 -0.35069 0.49714 -0.34884 C 0.48959 -0.34768 0.48217 -0.34745 0.47461 -0.34676 C 0.47058 -0.34606 0.46485 -0.34514 0.46068 -0.34305 C 0.45847 -0.3419 0.45638 -0.34051 0.4543 -0.33912 C 0.45313 -0.33727 0.4517 -0.33588 0.45105 -0.33356 C 0.44987 -0.3287 0.45052 -0.32268 0.44883 -0.31828 L 0.44675 -0.3125 L 0.43711 -0.31828 C 0.4349 -0.31944 0.43269 -0.32037 0.43073 -0.32199 C 0.42852 -0.32407 0.42644 -0.32639 0.42422 -0.32777 C 0.41407 -0.33449 0.40964 -0.33426 0.39857 -0.33912 C 0.39636 -0.34027 0.39427 -0.34213 0.39206 -0.34305 C 0.38998 -0.34398 0.38776 -0.34398 0.38568 -0.3449 C 0.38204 -0.34652 0.37852 -0.34884 0.375 -0.35069 C 0.37279 -0.35162 0.36498 -0.35393 0.36315 -0.3544 C 0.36029 -0.35509 0.35743 -0.35555 0.35456 -0.35648 C 0.35065 -0.35764 0.34909 -0.35972 0.34493 -0.36018 C 0.33672 -0.36111 0.32852 -0.36134 0.32032 -0.36203 C 0.31081 -0.36389 0.30092 -0.36643 0.29141 -0.36203 C 0.28985 -0.36134 0.28998 -0.35694 0.2892 -0.3544 C 0.28959 -0.35 0.28881 -0.34467 0.29037 -0.3412 C 0.29701 -0.32477 0.30313 -0.32662 0.31172 -0.31643 L 0.3181 -0.30879 L 0.31172 -0.30486 C 0.31068 -0.3044 0.30964 -0.30324 0.30847 -0.30301 C 0.28073 -0.29884 0.3 -0.30139 0.25065 -0.2993 C 0.24636 -0.29861 0.24206 -0.29815 0.23776 -0.29722 C 0.23529 -0.29676 0.23282 -0.29606 0.23034 -0.29537 C 0.22709 -0.29467 0.22383 -0.29421 0.22071 -0.29352 C 0.21081 -0.28194 0.22813 -0.30139 0.20886 -0.28588 C 0.20756 -0.28472 0.20651 -0.2824 0.2056 -0.28009 C 0.20404 -0.27615 0.20326 -0.27152 0.20248 -0.2669 C 0.20209 -0.26296 0.20183 -0.25926 0.20144 -0.25532 C 0.20065 -0.24907 0.19896 -0.24027 0.19818 -0.23449 C 0.19766 -0.23125 0.19779 -0.22801 0.19714 -0.225 C 0.1961 -0.2206 0.19297 -0.21504 0.19063 -0.21342 C 0.18868 -0.21203 0.18633 -0.21227 0.18425 -0.21157 C 0.18034 -0.21296 0.17644 -0.21435 0.1724 -0.21527 C 0.14662 -0.22245 0.16433 -0.21643 0.15105 -0.22106 C 0.14388 -0.22037 0.13659 -0.22152 0.12956 -0.21921 C 0.12722 -0.21828 0.11641 -0.20162 0.11563 -0.20023 C 0.11276 -0.19421 0.11068 -0.1875 0.10821 -0.18102 C 0.10743 -0.17916 0.10599 -0.17546 0.10599 -0.17523 C 0.1056 -0.17338 0.1056 -0.17129 0.10495 -0.16967 C 0.09935 -0.15648 0.10131 -0.16365 0.09636 -0.15625 C 0.08881 -0.14514 0.09896 -0.15509 0.08464 -0.1412 C 0.0836 -0.14004 0.08243 -0.14004 0.08138 -0.13912 C 0.07891 -0.13703 0.07435 -0.12986 0.07279 -0.12777 C 0.07175 -0.12639 0.07045 -0.12546 0.06954 -0.12384 C 0.06654 -0.11852 0.06394 -0.1125 0.06107 -0.10671 C 0.05365 -0.09282 0.05391 -0.09629 0.04714 -0.07824 C 0.04636 -0.07639 0.04558 -0.07453 0.04493 -0.07245 C 0.0405 -0.05671 0.04792 -0.07754 0.04167 -0.06111 C 0.03933 -0.04375 0.04219 -0.06458 0.03855 -0.03449 C 0.03815 -0.03194 0.03789 -0.02916 0.0375 -0.02685 C 0.03685 -0.02361 0.03594 -0.02037 0.03529 -0.01736 C 0.0349 -0.01527 0.03477 -0.01342 0.03425 -0.01157 C 0.0336 -0.00949 0.03204 -0.00578 0.03204 -0.00555 L -3.75E-6 -2.96296E-6 " pathEditMode="relative" rAng="0" ptsTypes="AAAAAAAAAAAAAAAAAAAAAAAAAAAAAAAAAAAAAAAAAAAAAAAAAAAAAAAAAAAAAAAAAAAAAAAAAAAAAAAAAAAAAAAAAAAAAAAAAAAAAAAAAAA">
                                      <p:cBhvr>
                                        <p:cTn id="43" dur="2000" fill="hold"/>
                                        <p:tgtEl>
                                          <p:spTgt spid="3"/>
                                        </p:tgtEl>
                                        <p:attrNameLst>
                                          <p:attrName>ppt_x</p:attrName>
                                          <p:attrName>ppt_y</p:attrName>
                                        </p:attrNameLst>
                                      </p:cBhvr>
                                      <p:rCtr x="21862" y="-9954"/>
                                    </p:animMotion>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anim calcmode="lin" valueType="num">
                                      <p:cBhvr>
                                        <p:cTn id="54" dur="1000" fill="hold"/>
                                        <p:tgtEl>
                                          <p:spTgt spid="4"/>
                                        </p:tgtEl>
                                        <p:attrNameLst>
                                          <p:attrName>ppt_x</p:attrName>
                                        </p:attrNameLst>
                                      </p:cBhvr>
                                      <p:tavLst>
                                        <p:tav tm="0">
                                          <p:val>
                                            <p:strVal val="#ppt_x"/>
                                          </p:val>
                                        </p:tav>
                                        <p:tav tm="100000">
                                          <p:val>
                                            <p:strVal val="#ppt_x"/>
                                          </p:val>
                                        </p:tav>
                                      </p:tavLst>
                                    </p:anim>
                                    <p:anim calcmode="lin" valueType="num">
                                      <p:cBhvr>
                                        <p:cTn id="55" dur="1000" fill="hold"/>
                                        <p:tgtEl>
                                          <p:spTgt spid="4"/>
                                        </p:tgtEl>
                                        <p:attrNameLst>
                                          <p:attrName>ppt_y</p:attrName>
                                        </p:attrNameLst>
                                      </p:cBhvr>
                                      <p:tavLst>
                                        <p:tav tm="0">
                                          <p:val>
                                            <p:strVal val="#ppt_y+.1"/>
                                          </p:val>
                                        </p:tav>
                                        <p:tav tm="100000">
                                          <p:val>
                                            <p:strVal val="#ppt_y"/>
                                          </p:val>
                                        </p:tav>
                                      </p:tavLst>
                                    </p:anim>
                                  </p:childTnLst>
                                </p:cTn>
                              </p:par>
                              <p:par>
                                <p:cTn id="56" presetID="1" presetClass="path" presetSubtype="0" accel="50000" decel="50000" fill="hold" nodeType="withEffect">
                                  <p:stCondLst>
                                    <p:cond delay="0"/>
                                  </p:stCondLst>
                                  <p:childTnLst>
                                    <p:animMotion origin="layout" path="M 3.125E-6 -7.40741E-7 C 0.06901 -7.40741E-7 0.125 0.05602 0.125 0.125 C 0.125 0.19398 0.06901 0.25 3.125E-6 0.25 C -0.06901 0.25 -0.125 0.19398 -0.125 0.125 C -0.125 0.05602 -0.06901 -7.40741E-7 3.125E-6 -7.40741E-7 Z " pathEditMode="relative" rAng="0" ptsTypes="AAAAA">
                                      <p:cBhvr>
                                        <p:cTn id="57" dur="2000" fill="hold"/>
                                        <p:tgtEl>
                                          <p:spTgt spid="4"/>
                                        </p:tgtEl>
                                        <p:attrNameLst>
                                          <p:attrName>ppt_x</p:attrName>
                                          <p:attrName>ppt_y</p:attrName>
                                        </p:attrNameLst>
                                      </p:cBhvr>
                                      <p:rCtr x="0" y="12500"/>
                                    </p:animMotion>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0"/>
                                        <p:tgtEl>
                                          <p:spTgt spid="10"/>
                                        </p:tgtEl>
                                      </p:cBhvr>
                                    </p:animEffect>
                                    <p:anim calcmode="lin" valueType="num">
                                      <p:cBhvr>
                                        <p:cTn id="70" dur="1000" fill="hold"/>
                                        <p:tgtEl>
                                          <p:spTgt spid="10"/>
                                        </p:tgtEl>
                                        <p:attrNameLst>
                                          <p:attrName>ppt_x</p:attrName>
                                        </p:attrNameLst>
                                      </p:cBhvr>
                                      <p:tavLst>
                                        <p:tav tm="0">
                                          <p:val>
                                            <p:strVal val="#ppt_x"/>
                                          </p:val>
                                        </p:tav>
                                        <p:tav tm="100000">
                                          <p:val>
                                            <p:strVal val="#ppt_x"/>
                                          </p:val>
                                        </p:tav>
                                      </p:tavLst>
                                    </p:anim>
                                    <p:anim calcmode="lin" valueType="num">
                                      <p:cBhvr>
                                        <p:cTn id="71" dur="1000" fill="hold"/>
                                        <p:tgtEl>
                                          <p:spTgt spid="10"/>
                                        </p:tgtEl>
                                        <p:attrNameLst>
                                          <p:attrName>ppt_y</p:attrName>
                                        </p:attrNameLst>
                                      </p:cBhvr>
                                      <p:tavLst>
                                        <p:tav tm="0">
                                          <p:val>
                                            <p:strVal val="#ppt_y+.1"/>
                                          </p:val>
                                        </p:tav>
                                        <p:tav tm="100000">
                                          <p:val>
                                            <p:strVal val="#ppt_y"/>
                                          </p:val>
                                        </p:tav>
                                      </p:tavLst>
                                    </p:anim>
                                  </p:childTnLst>
                                </p:cTn>
                              </p:par>
                              <p:par>
                                <p:cTn id="72" presetID="1" presetClass="path" presetSubtype="0" accel="50000" decel="50000" fill="hold" nodeType="withEffect">
                                  <p:stCondLst>
                                    <p:cond delay="0"/>
                                  </p:stCondLst>
                                  <p:childTnLst>
                                    <p:animMotion origin="layout" path="M 1.875E-6 -7.40741E-7 C 0.06901 -7.40741E-7 0.125 0.05602 0.125 0.125 C 0.125 0.19398 0.06901 0.25 1.875E-6 0.25 C -0.06901 0.25 -0.125 0.19398 -0.125 0.125 C -0.125 0.05602 -0.06901 -7.40741E-7 1.875E-6 -7.40741E-7 Z " pathEditMode="relative" rAng="0" ptsTypes="AAAAA">
                                      <p:cBhvr>
                                        <p:cTn id="73" dur="2000" fill="hold"/>
                                        <p:tgtEl>
                                          <p:spTgt spid="10"/>
                                        </p:tgtEl>
                                        <p:attrNameLst>
                                          <p:attrName>ppt_x</p:attrName>
                                          <p:attrName>ppt_y</p:attrName>
                                        </p:attrNameLst>
                                      </p:cBhvr>
                                      <p:rCtr x="0" y="12500"/>
                                    </p:animMotion>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11"/>
                                        </p:tgtEl>
                                        <p:attrNameLst>
                                          <p:attrName>style.visibility</p:attrName>
                                        </p:attrNameLst>
                                      </p:cBhvr>
                                      <p:to>
                                        <p:strVal val="visible"/>
                                      </p:to>
                                    </p:set>
                                    <p:animEffect transition="in" filter="fade">
                                      <p:cBhvr>
                                        <p:cTn id="78" dur="1000"/>
                                        <p:tgtEl>
                                          <p:spTgt spid="11"/>
                                        </p:tgtEl>
                                      </p:cBhvr>
                                    </p:animEffect>
                                    <p:anim calcmode="lin" valueType="num">
                                      <p:cBhvr>
                                        <p:cTn id="79" dur="1000" fill="hold"/>
                                        <p:tgtEl>
                                          <p:spTgt spid="11"/>
                                        </p:tgtEl>
                                        <p:attrNameLst>
                                          <p:attrName>ppt_x</p:attrName>
                                        </p:attrNameLst>
                                      </p:cBhvr>
                                      <p:tavLst>
                                        <p:tav tm="0">
                                          <p:val>
                                            <p:strVal val="#ppt_x"/>
                                          </p:val>
                                        </p:tav>
                                        <p:tav tm="100000">
                                          <p:val>
                                            <p:strVal val="#ppt_x"/>
                                          </p:val>
                                        </p:tav>
                                      </p:tavLst>
                                    </p:anim>
                                    <p:anim calcmode="lin" valueType="num">
                                      <p:cBhvr>
                                        <p:cTn id="8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1000"/>
                                        <p:tgtEl>
                                          <p:spTgt spid="18"/>
                                        </p:tgtEl>
                                      </p:cBhvr>
                                    </p:animEffect>
                                    <p:anim calcmode="lin" valueType="num">
                                      <p:cBhvr>
                                        <p:cTn id="93" dur="1000" fill="hold"/>
                                        <p:tgtEl>
                                          <p:spTgt spid="18"/>
                                        </p:tgtEl>
                                        <p:attrNameLst>
                                          <p:attrName>ppt_x</p:attrName>
                                        </p:attrNameLst>
                                      </p:cBhvr>
                                      <p:tavLst>
                                        <p:tav tm="0">
                                          <p:val>
                                            <p:strVal val="#ppt_x"/>
                                          </p:val>
                                        </p:tav>
                                        <p:tav tm="100000">
                                          <p:val>
                                            <p:strVal val="#ppt_x"/>
                                          </p:val>
                                        </p:tav>
                                      </p:tavLst>
                                    </p:anim>
                                    <p:anim calcmode="lin" valueType="num">
                                      <p:cBhvr>
                                        <p:cTn id="9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fade">
                                      <p:cBhvr>
                                        <p:cTn id="99" dur="1000"/>
                                        <p:tgtEl>
                                          <p:spTgt spid="12"/>
                                        </p:tgtEl>
                                      </p:cBhvr>
                                    </p:animEffect>
                                    <p:anim calcmode="lin" valueType="num">
                                      <p:cBhvr>
                                        <p:cTn id="100" dur="1000" fill="hold"/>
                                        <p:tgtEl>
                                          <p:spTgt spid="12"/>
                                        </p:tgtEl>
                                        <p:attrNameLst>
                                          <p:attrName>ppt_x</p:attrName>
                                        </p:attrNameLst>
                                      </p:cBhvr>
                                      <p:tavLst>
                                        <p:tav tm="0">
                                          <p:val>
                                            <p:strVal val="#ppt_x"/>
                                          </p:val>
                                        </p:tav>
                                        <p:tav tm="100000">
                                          <p:val>
                                            <p:strVal val="#ppt_x"/>
                                          </p:val>
                                        </p:tav>
                                      </p:tavLst>
                                    </p:anim>
                                    <p:anim calcmode="lin" valueType="num">
                                      <p:cBhvr>
                                        <p:cTn id="10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4" grpId="0"/>
      <p:bldP spid="15"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925" y="150848"/>
            <a:ext cx="6096000" cy="153913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330925" y="1629551"/>
            <a:ext cx="11138264" cy="1083374"/>
          </a:xfrm>
          <a:prstGeom prst="rect">
            <a:avLst/>
          </a:prstGeom>
        </p:spPr>
        <p:txBody>
          <a:bodyPr wrap="squar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a. </a:t>
            </a:r>
            <a:r>
              <a:rPr lang="en-US" sz="2800" b="1" dirty="0" err="1">
                <a:solidFill>
                  <a:srgbClr val="0D0D0D"/>
                </a:solidFill>
                <a:latin typeface="Times New Roman" panose="02020603050405020304" pitchFamily="18" charset="0"/>
                <a:ea typeface="Times New Roman" panose="02020603050405020304" pitchFamily="18" charset="0"/>
              </a:rPr>
              <a:t>Định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nghĩa</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smtClean="0">
                <a:solidFill>
                  <a:schemeClr val="accent4">
                    <a:lumMod val="50000"/>
                  </a:schemeClr>
                </a:solidFill>
                <a:latin typeface="Times New Roman" panose="02020603050405020304" pitchFamily="18" charset="0"/>
                <a:ea typeface="Times New Roman" panose="02020603050405020304" pitchFamily="18" charset="0"/>
              </a:rPr>
              <a:t>Thành</a:t>
            </a:r>
            <a:r>
              <a:rPr lang="en-US" sz="2800" b="1" dirty="0" smtClean="0">
                <a:solidFill>
                  <a:schemeClr val="accent4">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ea typeface="Times New Roman" panose="02020603050405020304" pitchFamily="18" charset="0"/>
              </a:rPr>
              <a:t>ngữ</a:t>
            </a:r>
            <a:r>
              <a:rPr lang="en-US" sz="2800" b="1"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a:solidFill>
                  <a:schemeClr val="accent4">
                    <a:lumMod val="50000"/>
                  </a:schemeClr>
                </a:solidFill>
                <a:latin typeface="Times New Roman" panose="02020603050405020304" pitchFamily="18" charset="0"/>
                <a:ea typeface="Times New Roman" panose="02020603050405020304" pitchFamily="18" charset="0"/>
              </a:rPr>
              <a:t> </a:t>
            </a:r>
            <a:r>
              <a:rPr lang="en-US" sz="2800" dirty="0">
                <a:solidFill>
                  <a:schemeClr val="accent3">
                    <a:lumMod val="50000"/>
                  </a:schemeClr>
                </a:solidFill>
                <a:latin typeface="Times New Roman" panose="02020603050405020304" pitchFamily="18" charset="0"/>
                <a:ea typeface="Times New Roman" panose="02020603050405020304" pitchFamily="18" charset="0"/>
              </a:rPr>
              <a:t>l</a:t>
            </a:r>
            <a:r>
              <a:rPr lang="vi-VN" sz="2800" dirty="0">
                <a:solidFill>
                  <a:schemeClr val="accent3">
                    <a:lumMod val="50000"/>
                  </a:schemeClr>
                </a:solidFill>
                <a:latin typeface="Times New Roman" panose="02020603050405020304" pitchFamily="18" charset="0"/>
                <a:ea typeface="Times New Roman" panose="02020603050405020304" pitchFamily="18" charset="0"/>
              </a:rPr>
              <a:t>à những cụm từ cố định quen dùng, thường ngắn gọn, có hình ảnh.</a:t>
            </a:r>
            <a:endParaRPr lang="en-US" sz="2800" dirty="0">
              <a:solidFill>
                <a:schemeClr val="accent3">
                  <a:lumMod val="50000"/>
                </a:schemeClr>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330925" y="2712925"/>
            <a:ext cx="11138264" cy="1083374"/>
          </a:xfrm>
          <a:prstGeom prst="rect">
            <a:avLst/>
          </a:prstGeom>
        </p:spPr>
        <p:txBody>
          <a:bodyPr wrap="squar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b. </a:t>
            </a:r>
            <a:r>
              <a:rPr lang="en-US" sz="2800" b="1" dirty="0" err="1">
                <a:solidFill>
                  <a:srgbClr val="0D0D0D"/>
                </a:solidFill>
                <a:latin typeface="Times New Roman" panose="02020603050405020304" pitchFamily="18" charset="0"/>
                <a:ea typeface="Times New Roman" panose="02020603050405020304" pitchFamily="18" charset="0"/>
              </a:rPr>
              <a:t>Công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dụng</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 </a:t>
            </a:r>
            <a:r>
              <a:rPr lang="vi-VN" sz="2800" dirty="0">
                <a:solidFill>
                  <a:schemeClr val="accent3">
                    <a:lumMod val="50000"/>
                  </a:schemeClr>
                </a:solidFill>
                <a:latin typeface="Times New Roman" panose="02020603050405020304" pitchFamily="18" charset="0"/>
                <a:ea typeface="Times New Roman" panose="02020603050405020304" pitchFamily="18" charset="0"/>
              </a:rPr>
              <a:t>Việc sử dụng thành ngữ giúp cho lời ăn tiếng nói sinh động, có tính biểu cảm cao.</a:t>
            </a:r>
            <a:endParaRPr lang="en-US" sz="2800" dirty="0">
              <a:solidFill>
                <a:schemeClr val="accent3">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768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0925" y="150848"/>
            <a:ext cx="6096000" cy="1539139"/>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B. THỰC HÀNH TIẾNG 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thuyết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ngữ</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0925" y="1595757"/>
            <a:ext cx="2961067" cy="587853"/>
          </a:xfrm>
          <a:prstGeom prst="rect">
            <a:avLst/>
          </a:prstGeom>
        </p:spPr>
        <p:txBody>
          <a:bodyPr wrap="none">
            <a:spAutoFit/>
          </a:bodyPr>
          <a:lstStyle/>
          <a:p>
            <a:pPr>
              <a:lnSpc>
                <a:spcPct val="115000"/>
              </a:lnSpc>
              <a:spcAft>
                <a:spcPts val="1200"/>
              </a:spcAft>
            </a:pPr>
            <a:r>
              <a:rPr lang="en-US" sz="2800" b="1" dirty="0">
                <a:solidFill>
                  <a:srgbClr val="000000"/>
                </a:solidFill>
                <a:latin typeface="Times New Roman" panose="02020603050405020304" pitchFamily="18" charset="0"/>
                <a:ea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rPr>
              <a:t>Dấu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chấm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phẩy</a:t>
            </a:r>
            <a:endParaRPr lang="en-US" sz="2800" dirty="0">
              <a:effectLst/>
              <a:latin typeface="Times New Roman" panose="02020603050405020304" pitchFamily="18" charset="0"/>
              <a:ea typeface="Times New Roman" panose="02020603050405020304" pitchFamily="18" charset="0"/>
            </a:endParaRPr>
          </a:p>
        </p:txBody>
      </p:sp>
      <p:sp>
        <p:nvSpPr>
          <p:cNvPr id="4" name="Freeform 3"/>
          <p:cNvSpPr/>
          <p:nvPr/>
        </p:nvSpPr>
        <p:spPr>
          <a:xfrm>
            <a:off x="788194" y="2212918"/>
            <a:ext cx="4768406" cy="1904775"/>
          </a:xfrm>
          <a:custGeom>
            <a:avLst/>
            <a:gdLst>
              <a:gd name="connsiteX0" fmla="*/ 0 w 4768406"/>
              <a:gd name="connsiteY0" fmla="*/ 0 h 1904775"/>
              <a:gd name="connsiteX1" fmla="*/ 4768406 w 4768406"/>
              <a:gd name="connsiteY1" fmla="*/ 0 h 1904775"/>
              <a:gd name="connsiteX2" fmla="*/ 4768406 w 4768406"/>
              <a:gd name="connsiteY2" fmla="*/ 1904775 h 1904775"/>
              <a:gd name="connsiteX3" fmla="*/ 0 w 4768406"/>
              <a:gd name="connsiteY3" fmla="*/ 1904775 h 1904775"/>
              <a:gd name="connsiteX4" fmla="*/ 0 w 4768406"/>
              <a:gd name="connsiteY4" fmla="*/ 0 h 19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8406" h="1904775">
                <a:moveTo>
                  <a:pt x="0" y="0"/>
                </a:moveTo>
                <a:lnTo>
                  <a:pt x="4768406" y="0"/>
                </a:lnTo>
                <a:lnTo>
                  <a:pt x="4768406" y="1904775"/>
                </a:lnTo>
                <a:lnTo>
                  <a:pt x="0" y="1904775"/>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smtClean="0">
                <a:latin typeface="Times New Roman" panose="02020603050405020304" pitchFamily="18" charset="0"/>
                <a:cs typeface="Times New Roman" panose="02020603050405020304" pitchFamily="18" charset="0"/>
              </a:rPr>
              <a:t>Dấu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chấm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phẩy</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dấu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thông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có</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ngắt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quãng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câu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hoặc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dùng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liệt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kê</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937864" y="2183610"/>
            <a:ext cx="5465942" cy="1957757"/>
          </a:xfrm>
          <a:custGeom>
            <a:avLst/>
            <a:gdLst>
              <a:gd name="connsiteX0" fmla="*/ 0 w 5465942"/>
              <a:gd name="connsiteY0" fmla="*/ 0 h 1957757"/>
              <a:gd name="connsiteX1" fmla="*/ 5465942 w 5465942"/>
              <a:gd name="connsiteY1" fmla="*/ 0 h 1957757"/>
              <a:gd name="connsiteX2" fmla="*/ 5465942 w 5465942"/>
              <a:gd name="connsiteY2" fmla="*/ 1957757 h 1957757"/>
              <a:gd name="connsiteX3" fmla="*/ 0 w 5465942"/>
              <a:gd name="connsiteY3" fmla="*/ 1957757 h 1957757"/>
              <a:gd name="connsiteX4" fmla="*/ 0 w 5465942"/>
              <a:gd name="connsiteY4" fmla="*/ 0 h 195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5942" h="1957757">
                <a:moveTo>
                  <a:pt x="0" y="0"/>
                </a:moveTo>
                <a:lnTo>
                  <a:pt x="5465942" y="0"/>
                </a:lnTo>
                <a:lnTo>
                  <a:pt x="5465942" y="1957757"/>
                </a:lnTo>
                <a:lnTo>
                  <a:pt x="0" y="195775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5437504"/>
              <a:satOff val="-31742"/>
              <a:lumOff val="-2549"/>
              <a:alphaOff val="0"/>
            </a:schemeClr>
          </a:fillRef>
          <a:effectRef idx="0">
            <a:schemeClr val="accent5">
              <a:hueOff val="5437504"/>
              <a:satOff val="-31742"/>
              <a:lumOff val="-2549"/>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Bài học này chỉ đề cập công dụng </a:t>
            </a:r>
            <a:r>
              <a:rPr lang="en-US" sz="2800" kern="1200" dirty="0" err="1" smtClean="0">
                <a:latin typeface="Times New Roman" panose="02020603050405020304" pitchFamily="18" charset="0"/>
                <a:cs typeface="Times New Roman" panose="02020603050405020304" pitchFamily="18" charset="0"/>
              </a:rPr>
              <a:t>của</a:t>
            </a:r>
            <a:r>
              <a:rPr lang="en-US" sz="2800" kern="1200" dirty="0" smtClean="0">
                <a:latin typeface="Times New Roman" panose="02020603050405020304" pitchFamily="18" charset="0"/>
                <a:cs typeface="Times New Roman" panose="02020603050405020304" pitchFamily="18" charset="0"/>
              </a:rPr>
              <a:t> d</a:t>
            </a:r>
            <a:r>
              <a:rPr lang="vi-VN" sz="2800" kern="1200" dirty="0" smtClean="0">
                <a:latin typeface="Times New Roman" panose="02020603050405020304" pitchFamily="18" charset="0"/>
                <a:cs typeface="Times New Roman" panose="02020603050405020304" pitchFamily="18" charset="0"/>
              </a:rPr>
              <a:t>ấu chấm phẩy dùng để đánh dấu ranh giới giữa các bộ phận trong một phép liệt kê phức tạp.</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1432509" y="4509929"/>
            <a:ext cx="9326981" cy="1968467"/>
          </a:xfrm>
          <a:custGeom>
            <a:avLst/>
            <a:gdLst>
              <a:gd name="connsiteX0" fmla="*/ 0 w 9326981"/>
              <a:gd name="connsiteY0" fmla="*/ 0 h 1968467"/>
              <a:gd name="connsiteX1" fmla="*/ 9326981 w 9326981"/>
              <a:gd name="connsiteY1" fmla="*/ 0 h 1968467"/>
              <a:gd name="connsiteX2" fmla="*/ 9326981 w 9326981"/>
              <a:gd name="connsiteY2" fmla="*/ 1968467 h 1968467"/>
              <a:gd name="connsiteX3" fmla="*/ 0 w 9326981"/>
              <a:gd name="connsiteY3" fmla="*/ 1968467 h 1968467"/>
              <a:gd name="connsiteX4" fmla="*/ 0 w 9326981"/>
              <a:gd name="connsiteY4" fmla="*/ 0 h 1968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981" h="1968467">
                <a:moveTo>
                  <a:pt x="0" y="0"/>
                </a:moveTo>
                <a:lnTo>
                  <a:pt x="9326981" y="0"/>
                </a:lnTo>
                <a:lnTo>
                  <a:pt x="9326981" y="1968467"/>
                </a:lnTo>
                <a:lnTo>
                  <a:pt x="0" y="1968467"/>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10875008"/>
              <a:satOff val="-63485"/>
              <a:lumOff val="-5097"/>
              <a:alphaOff val="0"/>
            </a:schemeClr>
          </a:fillRef>
          <a:effectRef idx="0">
            <a:schemeClr val="accent5">
              <a:hueOff val="10875008"/>
              <a:satOff val="-63485"/>
              <a:lumOff val="-5097"/>
              <a:alphaOff val="0"/>
            </a:schemeClr>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i="1" kern="1200" dirty="0" err="1" smtClean="0">
                <a:latin typeface="Times New Roman" panose="02020603050405020304" pitchFamily="18" charset="0"/>
                <a:cs typeface="Times New Roman" panose="02020603050405020304" pitchFamily="18" charset="0"/>
              </a:rPr>
              <a:t>Ví</a:t>
            </a:r>
            <a:r>
              <a:rPr lang="en-US" sz="2800" b="1" i="1" kern="1200" dirty="0" smtClean="0">
                <a:latin typeface="Times New Roman" panose="02020603050405020304" pitchFamily="18" charset="0"/>
                <a:cs typeface="Times New Roman" panose="02020603050405020304" pitchFamily="18" charset="0"/>
              </a:rPr>
              <a:t> </a:t>
            </a:r>
            <a:r>
              <a:rPr lang="en-US" sz="2800" b="1" i="1" kern="1200" dirty="0" err="1" smtClean="0">
                <a:latin typeface="Times New Roman" panose="02020603050405020304" pitchFamily="18" charset="0"/>
                <a:cs typeface="Times New Roman" panose="02020603050405020304" pitchFamily="18" charset="0"/>
              </a:rPr>
              <a:t>dụ</a:t>
            </a:r>
            <a:r>
              <a:rPr lang="en-US" sz="2800" b="1" i="1" kern="1200" dirty="0" smtClean="0">
                <a:latin typeface="Times New Roman" panose="02020603050405020304" pitchFamily="18" charset="0"/>
                <a:cs typeface="Times New Roman" panose="02020603050405020304" pitchFamily="18" charset="0"/>
              </a:rPr>
              <a:t>:</a:t>
            </a:r>
            <a:r>
              <a:rPr lang="en-US" sz="2800" i="1" kern="1200" dirty="0" smtClean="0">
                <a:latin typeface="Times New Roman" panose="02020603050405020304" pitchFamily="18" charset="0"/>
                <a:cs typeface="Times New Roman" panose="02020603050405020304" pitchFamily="18" charset="0"/>
              </a:rPr>
              <a:t> </a:t>
            </a:r>
            <a:r>
              <a:rPr lang="vi-VN" sz="2800" i="1" kern="1200" dirty="0" smtClean="0">
                <a:latin typeface="Times New Roman" panose="02020603050405020304" pitchFamily="18" charset="0"/>
                <a:cs typeface="Times New Roman" panose="02020603050405020304" pitchFamily="18" charset="0"/>
              </a:rPr>
              <a:t>Dưới ánh trăng này, dòng thác nước sẽ đổ xuống làm máy phát điện; giữa biển rộng, cờ đỏ sao vàng phấp phới bay trên những con tàu lớn</a:t>
            </a:r>
            <a:endParaRPr lang="en-US" sz="2800" i="1" kern="1200" dirty="0" smtClean="0">
              <a:latin typeface="Times New Roman" panose="02020603050405020304" pitchFamily="18" charset="0"/>
              <a:cs typeface="Times New Roman" panose="02020603050405020304" pitchFamily="18" charset="0"/>
            </a:endParaRPr>
          </a:p>
          <a:p>
            <a:pPr lvl="0" algn="ctr" defTabSz="1244600">
              <a:lnSpc>
                <a:spcPct val="90000"/>
              </a:lnSpc>
              <a:spcBef>
                <a:spcPct val="0"/>
              </a:spcBef>
              <a:spcAft>
                <a:spcPct val="35000"/>
              </a:spcAft>
            </a:pP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Thép</a:t>
            </a:r>
            <a:r>
              <a:rPr lang="en-US" sz="2800" i="1" kern="1200" dirty="0" smtClean="0">
                <a:latin typeface="Times New Roman" panose="02020603050405020304" pitchFamily="18" charset="0"/>
                <a:cs typeface="Times New Roman" panose="02020603050405020304" pitchFamily="18" charset="0"/>
              </a:rPr>
              <a:t> </a:t>
            </a:r>
            <a:r>
              <a:rPr lang="en-US" sz="2800" i="1" kern="1200" dirty="0" err="1" smtClean="0">
                <a:latin typeface="Times New Roman" panose="02020603050405020304" pitchFamily="18" charset="0"/>
                <a:cs typeface="Times New Roman" panose="02020603050405020304" pitchFamily="18" charset="0"/>
              </a:rPr>
              <a:t>Mới</a:t>
            </a:r>
            <a:r>
              <a:rPr lang="en-US" sz="2800" i="1"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7" name="Down Arrow 6"/>
          <p:cNvSpPr/>
          <p:nvPr/>
        </p:nvSpPr>
        <p:spPr>
          <a:xfrm>
            <a:off x="2584378" y="4179780"/>
            <a:ext cx="1410571" cy="31055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8197052" y="4199373"/>
            <a:ext cx="1410571" cy="310556"/>
          </a:xfrm>
          <a:prstGeom prst="downArrow">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37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1000"/>
                                        <p:tgtEl>
                                          <p:spTgt spid="10"/>
                                        </p:tgtEl>
                                      </p:cBhvr>
                                    </p:animEffect>
                                    <p:anim calcmode="lin" valueType="num">
                                      <p:cBhvr>
                                        <p:cTn id="55" dur="1000" fill="hold"/>
                                        <p:tgtEl>
                                          <p:spTgt spid="10"/>
                                        </p:tgtEl>
                                        <p:attrNameLst>
                                          <p:attrName>ppt_x</p:attrName>
                                        </p:attrNameLst>
                                      </p:cBhvr>
                                      <p:tavLst>
                                        <p:tav tm="0">
                                          <p:val>
                                            <p:strVal val="#ppt_x"/>
                                          </p:val>
                                        </p:tav>
                                        <p:tav tm="100000">
                                          <p:val>
                                            <p:strVal val="#ppt_x"/>
                                          </p:val>
                                        </p:tav>
                                      </p:tavLst>
                                    </p:anim>
                                    <p:anim calcmode="lin" valueType="num">
                                      <p:cBhvr>
                                        <p:cTn id="5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9" grpId="0" animBg="1"/>
      <p:bldP spid="10"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854470" y="2050869"/>
            <a:ext cx="3953230" cy="460393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Right Arrow Callout 5"/>
          <p:cNvSpPr/>
          <p:nvPr/>
        </p:nvSpPr>
        <p:spPr>
          <a:xfrm>
            <a:off x="1384300" y="2050869"/>
            <a:ext cx="5470170" cy="4603930"/>
          </a:xfrm>
          <a:prstGeom prst="rightArrowCallout">
            <a:avLst/>
          </a:prstGeom>
          <a:solidFill>
            <a:schemeClr val="accent2">
              <a:lumMod val="20000"/>
              <a:lumOff val="80000"/>
            </a:schemeClr>
          </a:solid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de-DE" sz="2400" dirty="0">
                <a:solidFill>
                  <a:srgbClr val="0D0D0D"/>
                </a:solidFill>
                <a:latin typeface="Times New Roman" panose="02020603050405020304" pitchFamily="18" charset="0"/>
                <a:ea typeface="Times New Roman" panose="02020603050405020304" pitchFamily="18" charset="0"/>
              </a:rPr>
              <a:t>Đ</a:t>
            </a:r>
            <a:r>
              <a:rPr lang="de-DE" sz="2400" dirty="0" smtClean="0">
                <a:solidFill>
                  <a:srgbClr val="0D0D0D"/>
                </a:solidFill>
                <a:effectLst/>
                <a:latin typeface="Times New Roman" panose="02020603050405020304" pitchFamily="18" charset="0"/>
                <a:ea typeface="Times New Roman" panose="02020603050405020304" pitchFamily="18" charset="0"/>
              </a:rPr>
              <a:t>ọc phần </a:t>
            </a:r>
            <a:r>
              <a:rPr lang="de-DE" sz="2400" b="1" dirty="0" smtClean="0">
                <a:solidFill>
                  <a:srgbClr val="0D0D0D"/>
                </a:solidFill>
                <a:effectLst/>
                <a:latin typeface="Times New Roman" panose="02020603050405020304" pitchFamily="18" charset="0"/>
                <a:ea typeface="Times New Roman" panose="02020603050405020304" pitchFamily="18" charset="0"/>
              </a:rPr>
              <a:t>Kiến thức ngữ văn  </a:t>
            </a:r>
            <a:r>
              <a:rPr lang="de-DE" sz="2400" dirty="0" smtClean="0">
                <a:solidFill>
                  <a:srgbClr val="0D0D0D"/>
                </a:solidFill>
                <a:effectLst/>
                <a:latin typeface="Times New Roman" panose="02020603050405020304" pitchFamily="18" charset="0"/>
                <a:ea typeface="Times New Roman" panose="02020603050405020304" pitchFamily="18" charset="0"/>
              </a:rPr>
              <a:t>trong SGK trang 72, dựa vào phần chuẩn bị ở nhà để nêu những hiểu biết về văn nghị luận:</a:t>
            </a:r>
            <a:endParaRPr lang="en-US" sz="2000" dirty="0" smtClean="0">
              <a:effectLst/>
              <a:latin typeface="Times New Roman" panose="02020603050405020304" pitchFamily="18" charset="0"/>
              <a:ea typeface="Times New Roman" panose="02020603050405020304" pitchFamily="18" charset="0"/>
            </a:endParaRPr>
          </a:p>
          <a:p>
            <a:pPr>
              <a:lnSpc>
                <a:spcPct val="115000"/>
              </a:lnSpc>
              <a:spcAft>
                <a:spcPts val="0"/>
              </a:spcAft>
            </a:pPr>
            <a:r>
              <a:rPr lang="de-DE" sz="2400" i="1" dirty="0" smtClean="0">
                <a:solidFill>
                  <a:srgbClr val="0D0D0D"/>
                </a:solidFill>
                <a:effectLst/>
                <a:latin typeface="Times New Roman" panose="02020603050405020304" pitchFamily="18" charset="0"/>
                <a:ea typeface="Times New Roman" panose="02020603050405020304" pitchFamily="18" charset="0"/>
              </a:rPr>
              <a:t>+ Nêu định nghĩa văn nghị luận</a:t>
            </a:r>
            <a:endParaRPr lang="en-US" sz="2000" dirty="0" smtClean="0">
              <a:effectLst/>
              <a:latin typeface="Times New Roman" panose="02020603050405020304" pitchFamily="18" charset="0"/>
              <a:ea typeface="Times New Roman" panose="02020603050405020304" pitchFamily="18" charset="0"/>
            </a:endParaRPr>
          </a:p>
          <a:p>
            <a:pPr>
              <a:lnSpc>
                <a:spcPct val="115000"/>
              </a:lnSpc>
              <a:spcAft>
                <a:spcPts val="0"/>
              </a:spcAft>
            </a:pPr>
            <a:r>
              <a:rPr lang="de-DE" sz="2400" i="1" dirty="0" smtClean="0">
                <a:solidFill>
                  <a:srgbClr val="0D0D0D"/>
                </a:solidFill>
                <a:effectLst/>
                <a:latin typeface="Times New Roman" panose="02020603050405020304" pitchFamily="18" charset="0"/>
                <a:ea typeface="Times New Roman" panose="02020603050405020304" pitchFamily="18" charset="0"/>
              </a:rPr>
              <a:t>+ Phân loại văn nghị luận</a:t>
            </a:r>
            <a:endParaRPr lang="en-US" sz="2000" dirty="0" smtClean="0">
              <a:effectLst/>
              <a:latin typeface="Times New Roman" panose="02020603050405020304" pitchFamily="18" charset="0"/>
              <a:ea typeface="Times New Roman" panose="02020603050405020304" pitchFamily="18" charset="0"/>
            </a:endParaRPr>
          </a:p>
          <a:p>
            <a:pPr>
              <a:lnSpc>
                <a:spcPct val="115000"/>
              </a:lnSpc>
              <a:spcAft>
                <a:spcPts val="0"/>
              </a:spcAft>
            </a:pPr>
            <a:r>
              <a:rPr lang="de-DE" sz="2400" i="1" dirty="0" smtClean="0">
                <a:solidFill>
                  <a:srgbClr val="0D0D0D"/>
                </a:solidFill>
                <a:effectLst/>
                <a:latin typeface="Times New Roman" panose="02020603050405020304" pitchFamily="18" charset="0"/>
                <a:ea typeface="Times New Roman" panose="02020603050405020304" pitchFamily="18" charset="0"/>
              </a:rPr>
              <a:t>+ Nêu đặc điểm của văn nghị luận</a:t>
            </a:r>
            <a:endParaRPr lang="en-US" sz="20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969633" y="184946"/>
            <a:ext cx="8383384" cy="646331"/>
          </a:xfrm>
          <a:prstGeom prst="rect">
            <a:avLst/>
          </a:prstGeom>
          <a:noFill/>
        </p:spPr>
        <p:txBody>
          <a:bodyPr wrap="none" lIns="91440" tIns="45720" rIns="91440" bIns="45720">
            <a:spAutoFit/>
          </a:bodyPr>
          <a:lstStyle/>
          <a:p>
            <a:pPr algn="ctr"/>
            <a:r>
              <a:rPr lang="en-US" sz="3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HOẠT ĐỘNGKHÁM PHÁ KIẾN THỨC</a:t>
            </a:r>
          </a:p>
        </p:txBody>
      </p:sp>
      <p:sp>
        <p:nvSpPr>
          <p:cNvPr id="2" name="Rectangle 1"/>
          <p:cNvSpPr/>
          <p:nvPr/>
        </p:nvSpPr>
        <p:spPr>
          <a:xfrm>
            <a:off x="723900" y="831277"/>
            <a:ext cx="4408515" cy="587853"/>
          </a:xfrm>
          <a:prstGeom prst="rect">
            <a:avLst/>
          </a:prstGeom>
        </p:spPr>
        <p:txBody>
          <a:bodyPr wrap="none">
            <a:spAutoFit/>
          </a:bodyPr>
          <a:lstStyle/>
          <a:p>
            <a:pPr marL="342900" lvl="0" indent="-342900">
              <a:lnSpc>
                <a:spcPct val="115000"/>
              </a:lnSpc>
              <a:spcAft>
                <a:spcPts val="0"/>
              </a:spcAft>
              <a:buFont typeface="+mj-lt"/>
              <a:buAutoNum type="alphaUcPeriod"/>
            </a:pPr>
            <a:r>
              <a:rPr lang="en-US" sz="2800" b="1" dirty="0" smtClean="0">
                <a:solidFill>
                  <a:srgbClr val="0D0D0D"/>
                </a:solidFill>
                <a:effectLst/>
                <a:latin typeface="Times New Roman" panose="02020603050405020304" pitchFamily="18" charset="0"/>
                <a:ea typeface="Times New Roman" panose="02020603050405020304" pitchFamily="18" charset="0"/>
              </a:rPr>
              <a:t> ĐỌC – HIỂU VĂN BẢN</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723900" y="1295311"/>
            <a:ext cx="5529014" cy="548099"/>
          </a:xfrm>
          <a:prstGeom prst="rect">
            <a:avLst/>
          </a:prstGeom>
        </p:spPr>
        <p:txBody>
          <a:bodyPr wrap="none">
            <a:spAutoFit/>
          </a:bodyPr>
          <a:lstStyle/>
          <a:p>
            <a:pPr>
              <a:lnSpc>
                <a:spcPct val="115000"/>
              </a:lnSpc>
              <a:spcAft>
                <a:spcPts val="0"/>
              </a:spcAft>
            </a:pPr>
            <a:r>
              <a:rPr lang="en-US" sz="2800" b="1" dirty="0" smtClean="0">
                <a:solidFill>
                  <a:srgbClr val="0D0D0D"/>
                </a:solidFill>
                <a:effectLst/>
                <a:latin typeface="Times New Roman" panose="02020603050405020304" pitchFamily="18" charset="0"/>
                <a:ea typeface="Times New Roman" panose="02020603050405020304" pitchFamily="18" charset="0"/>
              </a:rPr>
              <a:t>I. </a:t>
            </a:r>
            <a:r>
              <a:rPr lang="en-US" sz="2800" b="1" dirty="0" err="1" smtClean="0">
                <a:solidFill>
                  <a:srgbClr val="0D0D0D"/>
                </a:solidFill>
                <a:effectLst/>
                <a:latin typeface="Times New Roman" panose="02020603050405020304" pitchFamily="18" charset="0"/>
                <a:ea typeface="Times New Roman" panose="02020603050405020304" pitchFamily="18" charset="0"/>
              </a:rPr>
              <a:t>Tìm</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hiểu</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chung</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về</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văn</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nghị</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1204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a:lnSpc>
                <a:spcPct val="115000"/>
              </a:lnSpc>
            </a:pPr>
            <a:r>
              <a:rPr lang="en-US" sz="2800" b="1" dirty="0">
                <a:solidFill>
                  <a:srgbClr val="0070C0"/>
                </a:solidFill>
                <a:latin typeface="Times New Roman" panose="02020603050405020304" pitchFamily="18" charset="0"/>
                <a:ea typeface="Times New Roman" panose="02020603050405020304" pitchFamily="18" charset="0"/>
              </a:rPr>
              <a:t>II. </a:t>
            </a: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Tiếng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Việt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563171795"/>
              </p:ext>
            </p:extLst>
          </p:nvPr>
        </p:nvGraphicFramePr>
        <p:xfrm>
          <a:off x="1278867" y="2649647"/>
          <a:ext cx="9634266" cy="3847084"/>
        </p:xfrm>
        <a:graphic>
          <a:graphicData uri="http://schemas.openxmlformats.org/drawingml/2006/table">
            <a:tbl>
              <a:tblPr firstRow="1" firstCol="1" bandRow="1"/>
              <a:tblGrid>
                <a:gridCol w="2332881">
                  <a:extLst>
                    <a:ext uri="{9D8B030D-6E8A-4147-A177-3AD203B41FA5}">
                      <a16:colId xmlns:a16="http://schemas.microsoft.com/office/drawing/2014/main" val="2277183173"/>
                    </a:ext>
                  </a:extLst>
                </a:gridCol>
                <a:gridCol w="2493156">
                  <a:extLst>
                    <a:ext uri="{9D8B030D-6E8A-4147-A177-3AD203B41FA5}">
                      <a16:colId xmlns:a16="http://schemas.microsoft.com/office/drawing/2014/main" val="400934485"/>
                    </a:ext>
                  </a:extLst>
                </a:gridCol>
                <a:gridCol w="2493156">
                  <a:extLst>
                    <a:ext uri="{9D8B030D-6E8A-4147-A177-3AD203B41FA5}">
                      <a16:colId xmlns:a16="http://schemas.microsoft.com/office/drawing/2014/main" val="3422613867"/>
                    </a:ext>
                  </a:extLst>
                </a:gridCol>
                <a:gridCol w="2315073">
                  <a:extLst>
                    <a:ext uri="{9D8B030D-6E8A-4147-A177-3AD203B41FA5}">
                      <a16:colId xmlns:a16="http://schemas.microsoft.com/office/drawing/2014/main" val="2426142828"/>
                    </a:ext>
                  </a:extLst>
                </a:gridCol>
              </a:tblGrid>
              <a:tr h="0">
                <a:tc gridSpan="4">
                  <a:txBody>
                    <a:bodyPr/>
                    <a:lstStyle/>
                    <a:p>
                      <a:pPr algn="ctr">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 TẬP 03: </a:t>
                      </a:r>
                      <a:endPar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HÀNH TIẾNG VIỆT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Bài tập 1,2,3,4 trong Sách giáo khoa trang 78 - 79 - 80</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61859028"/>
                  </a:ext>
                </a:extLst>
              </a:tr>
              <a:tr h="0">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4</a:t>
                      </a:r>
                    </a:p>
                    <a:p>
                      <a:pPr algn="just">
                        <a:lnSpc>
                          <a:spcPct val="115000"/>
                        </a:lnSpc>
                        <a:spcAft>
                          <a:spcPts val="0"/>
                        </a:spcAf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101522595"/>
                  </a:ext>
                </a:extLst>
              </a:tr>
              <a:tr h="0">
                <a:tc>
                  <a:txBody>
                    <a:bodyPr/>
                    <a:lstStyle/>
                    <a:p>
                      <a:pPr algn="ctr">
                        <a:lnSpc>
                          <a:spcPct val="115000"/>
                        </a:lnSpc>
                        <a:spcAft>
                          <a:spcPts val="0"/>
                        </a:spcAft>
                      </a:pPr>
                      <a:r>
                        <a:rPr lang="en-US" sz="2800" b="1">
                          <a:effectLst/>
                          <a:latin typeface="Times New Roman" panose="02020603050405020304" pitchFamily="18" charset="0"/>
                          <a:ea typeface="Times New Roman" panose="02020603050405020304" pitchFamily="18" charset="0"/>
                          <a:cs typeface="Times New Roman" panose="02020603050405020304" pitchFamily="18" charset="0"/>
                        </a:rPr>
                        <a:t>Nhóm 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ctr">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algn="just">
                        <a:lnSpc>
                          <a:spcPct val="115000"/>
                        </a:lnSpc>
                        <a:spcAft>
                          <a:spcPts val="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smtClean="0">
                          <a:effectLst/>
                          <a:latin typeface="Times New Roman" panose="02020603050405020304" pitchFamily="18" charset="0"/>
                          <a:ea typeface="Times New Roman" panose="02020603050405020304" pitchFamily="18" charset="0"/>
                          <a:cs typeface="Times New Roman" panose="02020603050405020304" pitchFamily="18" charset="0"/>
                        </a:rPr>
                        <a:t>4</a:t>
                      </a:r>
                    </a:p>
                    <a:p>
                      <a:pPr algn="just">
                        <a:lnSpc>
                          <a:spcPct val="115000"/>
                        </a:lnSpc>
                        <a:spcAft>
                          <a:spcPts val="0"/>
                        </a:spcAft>
                      </a:pP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3204189400"/>
                  </a:ext>
                </a:extLst>
              </a:tr>
            </a:tbl>
          </a:graphicData>
        </a:graphic>
      </p:graphicFrame>
      <p:sp>
        <p:nvSpPr>
          <p:cNvPr id="7" name="Flowchart: Alternate Process 6"/>
          <p:cNvSpPr/>
          <p:nvPr/>
        </p:nvSpPr>
        <p:spPr>
          <a:xfrm>
            <a:off x="1724297" y="1149531"/>
            <a:ext cx="4846320" cy="1214846"/>
          </a:xfrm>
          <a:prstGeom prst="flowChartAlternateProcess">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800" b="1" dirty="0" err="1" smtClean="0">
                <a:solidFill>
                  <a:srgbClr val="000000"/>
                </a:solidFill>
                <a:latin typeface="Times New Roman" panose="02020603050405020304" pitchFamily="18" charset="0"/>
                <a:ea typeface="Times New Roman" panose="02020603050405020304" pitchFamily="18" charset="0"/>
              </a:rPr>
              <a:t>Thảo</a:t>
            </a:r>
            <a:r>
              <a:rPr lang="en-US" sz="2800" b="1" dirty="0" smtClean="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luận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theo</a:t>
            </a:r>
            <a:r>
              <a:rPr lang="en-US" sz="2800" b="1" dirty="0">
                <a:solidFill>
                  <a:srgbClr val="000000"/>
                </a:solidFill>
                <a:latin typeface="Times New Roman" panose="02020603050405020304" pitchFamily="18" charset="0"/>
                <a:ea typeface="Times New Roman" panose="02020603050405020304" pitchFamily="18" charset="0"/>
              </a:rPr>
              <a:t> 4 </a:t>
            </a:r>
            <a:r>
              <a:rPr lang="en-US" sz="2800" b="1" dirty="0" err="1">
                <a:solidFill>
                  <a:srgbClr val="000000"/>
                </a:solidFill>
                <a:latin typeface="Times New Roman" panose="02020603050405020304" pitchFamily="18" charset="0"/>
                <a:ea typeface="Times New Roman" panose="02020603050405020304" pitchFamily="18" charset="0"/>
              </a:rPr>
              <a:t>nhóm</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rPr>
              <a:t> 03 </a:t>
            </a:r>
            <a:r>
              <a:rPr lang="en-US" sz="2800" b="1" dirty="0" err="1">
                <a:solidFill>
                  <a:srgbClr val="000000"/>
                </a:solidFill>
                <a:latin typeface="Times New Roman" panose="02020603050405020304" pitchFamily="18" charset="0"/>
                <a:ea typeface="Times New Roman" panose="02020603050405020304" pitchFamily="18" charset="0"/>
              </a:rPr>
              <a:t>phút</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001692" y="685264"/>
            <a:ext cx="2521132" cy="1679113"/>
          </a:xfrm>
          <a:prstGeom prst="ellipse">
            <a:avLst/>
          </a:prstGeom>
          <a:ln>
            <a:noFill/>
          </a:ln>
          <a:effectLst>
            <a:softEdge rad="112500"/>
          </a:effectLst>
        </p:spPr>
      </p:pic>
    </p:spTree>
    <p:extLst>
      <p:ext uri="{BB962C8B-B14F-4D97-AF65-F5344CB8AC3E}">
        <p14:creationId xmlns:p14="http://schemas.microsoft.com/office/powerpoint/2010/main" val="3124133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 name="TextBox 1"/>
          <p:cNvSpPr txBox="1"/>
          <p:nvPr/>
        </p:nvSpPr>
        <p:spPr>
          <a:xfrm>
            <a:off x="6944087" y="341041"/>
            <a:ext cx="1393330" cy="523220"/>
          </a:xfrm>
          <a:prstGeom prst="rect">
            <a:avLst/>
          </a:prstGeom>
          <a:noFill/>
        </p:spPr>
        <p:txBody>
          <a:bodyPr wrap="none" rtlCol="0">
            <a:spAutoFit/>
          </a:bodyPr>
          <a:lstStyle/>
          <a:p>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Nhóm</a:t>
            </a:r>
            <a:r>
              <a:rPr lang="en-US" sz="2800" b="1" dirty="0" smtClean="0">
                <a:solidFill>
                  <a:schemeClr val="accent2">
                    <a:lumMod val="50000"/>
                  </a:schemeClr>
                </a:solidFill>
                <a:latin typeface="Times New Roman" panose="02020603050405020304" pitchFamily="18" charset="0"/>
                <a:cs typeface="Times New Roman" panose="02020603050405020304" pitchFamily="18" charset="0"/>
              </a:rPr>
              <a:t> 1</a:t>
            </a: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020024797"/>
              </p:ext>
            </p:extLst>
          </p:nvPr>
        </p:nvGraphicFramePr>
        <p:xfrm>
          <a:off x="867955" y="904009"/>
          <a:ext cx="10456091" cy="11203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p:cNvGraphicFramePr/>
          <p:nvPr>
            <p:extLst>
              <p:ext uri="{D42A27DB-BD31-4B8C-83A1-F6EECF244321}">
                <p14:modId xmlns:p14="http://schemas.microsoft.com/office/powerpoint/2010/main" val="1284135996"/>
              </p:ext>
            </p:extLst>
          </p:nvPr>
        </p:nvGraphicFramePr>
        <p:xfrm>
          <a:off x="867955" y="2090373"/>
          <a:ext cx="10456091" cy="10683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9" name="Diagram 18"/>
          <p:cNvGraphicFramePr/>
          <p:nvPr>
            <p:extLst>
              <p:ext uri="{D42A27DB-BD31-4B8C-83A1-F6EECF244321}">
                <p14:modId xmlns:p14="http://schemas.microsoft.com/office/powerpoint/2010/main" val="1734455833"/>
              </p:ext>
            </p:extLst>
          </p:nvPr>
        </p:nvGraphicFramePr>
        <p:xfrm>
          <a:off x="867955" y="4365929"/>
          <a:ext cx="10456091" cy="106773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20" name="Diagram 19"/>
          <p:cNvGraphicFramePr/>
          <p:nvPr>
            <p:extLst>
              <p:ext uri="{D42A27DB-BD31-4B8C-83A1-F6EECF244321}">
                <p14:modId xmlns:p14="http://schemas.microsoft.com/office/powerpoint/2010/main" val="3033594045"/>
              </p:ext>
            </p:extLst>
          </p:nvPr>
        </p:nvGraphicFramePr>
        <p:xfrm>
          <a:off x="867955" y="3224722"/>
          <a:ext cx="10456091" cy="1075220"/>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24" name="Diagram 23"/>
          <p:cNvGraphicFramePr/>
          <p:nvPr>
            <p:extLst>
              <p:ext uri="{D42A27DB-BD31-4B8C-83A1-F6EECF244321}">
                <p14:modId xmlns:p14="http://schemas.microsoft.com/office/powerpoint/2010/main" val="1465372591"/>
              </p:ext>
            </p:extLst>
          </p:nvPr>
        </p:nvGraphicFramePr>
        <p:xfrm>
          <a:off x="867954" y="5499653"/>
          <a:ext cx="10456091" cy="106773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sp>
        <p:nvSpPr>
          <p:cNvPr id="25" name="TextBox 24"/>
          <p:cNvSpPr txBox="1"/>
          <p:nvPr/>
        </p:nvSpPr>
        <p:spPr>
          <a:xfrm>
            <a:off x="8616322" y="308724"/>
            <a:ext cx="1801070" cy="523220"/>
          </a:xfrm>
          <a:prstGeom prst="rect">
            <a:avLst/>
          </a:prstGeom>
          <a:noFill/>
        </p:spPr>
        <p:txBody>
          <a:bodyPr wrap="none" rtlCol="0">
            <a:spAutoFit/>
          </a:bodyPr>
          <a:lstStyle/>
          <a:p>
            <a:r>
              <a:rPr lang="en-US" sz="2800" b="1" dirty="0" err="1" smtClean="0">
                <a:solidFill>
                  <a:schemeClr val="accent2">
                    <a:lumMod val="50000"/>
                  </a:schemeClr>
                </a:solidFill>
                <a:latin typeface="Times New Roman" panose="02020603050405020304" pitchFamily="18" charset="0"/>
                <a:cs typeface="Times New Roman" panose="02020603050405020304" pitchFamily="18" charset="0"/>
              </a:rPr>
              <a:t>Bài</a:t>
            </a:r>
            <a:r>
              <a:rPr lang="en-US" sz="2800" b="1" dirty="0" smtClean="0">
                <a:solidFill>
                  <a:schemeClr val="accent2">
                    <a:lumMod val="50000"/>
                  </a:schemeClr>
                </a:solidFill>
                <a:latin typeface="Times New Roman" panose="02020603050405020304" pitchFamily="18" charset="0"/>
                <a:cs typeface="Times New Roman" panose="02020603050405020304" pitchFamily="18" charset="0"/>
              </a:rPr>
              <a:t> 1/Tr78</a:t>
            </a:r>
            <a:endParaRPr lang="en-US" sz="2800" b="1"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900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2000"/>
                                        <p:tgtEl>
                                          <p:spTgt spid="20"/>
                                        </p:tgtEl>
                                      </p:cBhvr>
                                    </p:animEffect>
                                    <p:anim calcmode="lin" valueType="num">
                                      <p:cBhvr>
                                        <p:cTn id="22" dur="2000" fill="hold"/>
                                        <p:tgtEl>
                                          <p:spTgt spid="20"/>
                                        </p:tgtEl>
                                        <p:attrNameLst>
                                          <p:attrName>ppt_w</p:attrName>
                                        </p:attrNameLst>
                                      </p:cBhvr>
                                      <p:tavLst>
                                        <p:tav tm="0" fmla="#ppt_w*sin(2.5*pi*$)">
                                          <p:val>
                                            <p:fltVal val="0"/>
                                          </p:val>
                                        </p:tav>
                                        <p:tav tm="100000">
                                          <p:val>
                                            <p:fltVal val="1"/>
                                          </p:val>
                                        </p:tav>
                                      </p:tavLst>
                                    </p:anim>
                                    <p:anim calcmode="lin" valueType="num">
                                      <p:cBhvr>
                                        <p:cTn id="23"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000"/>
                                        <p:tgtEl>
                                          <p:spTgt spid="19"/>
                                        </p:tgtEl>
                                      </p:cBhvr>
                                    </p:animEffect>
                                    <p:anim calcmode="lin" valueType="num">
                                      <p:cBhvr>
                                        <p:cTn id="29" dur="2000" fill="hold"/>
                                        <p:tgtEl>
                                          <p:spTgt spid="19"/>
                                        </p:tgtEl>
                                        <p:attrNameLst>
                                          <p:attrName>ppt_w</p:attrName>
                                        </p:attrNameLst>
                                      </p:cBhvr>
                                      <p:tavLst>
                                        <p:tav tm="0" fmla="#ppt_w*sin(2.5*pi*$)">
                                          <p:val>
                                            <p:fltVal val="0"/>
                                          </p:val>
                                        </p:tav>
                                        <p:tav tm="100000">
                                          <p:val>
                                            <p:fltVal val="1"/>
                                          </p:val>
                                        </p:tav>
                                      </p:tavLst>
                                    </p:anim>
                                    <p:anim calcmode="lin" valueType="num">
                                      <p:cBhvr>
                                        <p:cTn id="30"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2000"/>
                                        <p:tgtEl>
                                          <p:spTgt spid="24"/>
                                        </p:tgtEl>
                                      </p:cBhvr>
                                    </p:animEffect>
                                    <p:anim calcmode="lin" valueType="num">
                                      <p:cBhvr>
                                        <p:cTn id="36" dur="2000" fill="hold"/>
                                        <p:tgtEl>
                                          <p:spTgt spid="24"/>
                                        </p:tgtEl>
                                        <p:attrNameLst>
                                          <p:attrName>ppt_w</p:attrName>
                                        </p:attrNameLst>
                                      </p:cBhvr>
                                      <p:tavLst>
                                        <p:tav tm="0" fmla="#ppt_w*sin(2.5*pi*$)">
                                          <p:val>
                                            <p:fltVal val="0"/>
                                          </p:val>
                                        </p:tav>
                                        <p:tav tm="100000">
                                          <p:val>
                                            <p:fltVal val="1"/>
                                          </p:val>
                                        </p:tav>
                                      </p:tavLst>
                                    </p:anim>
                                    <p:anim calcmode="lin" valueType="num">
                                      <p:cBhvr>
                                        <p:cTn id="37"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9" grpId="0">
        <p:bldAsOne/>
      </p:bldGraphic>
      <p:bldGraphic spid="19" grpId="0">
        <p:bldAsOne/>
      </p:bldGraphic>
      <p:bldGraphic spid="20" grpId="0">
        <p:bldAsOne/>
      </p:bldGraphic>
      <p:bldGraphic spid="24"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7222992" y="183753"/>
            <a:ext cx="1254033" cy="860061"/>
          </a:xfrm>
          <a:prstGeom prst="rect">
            <a:avLst/>
          </a:prstGeom>
        </p:spPr>
      </p:pic>
      <p:sp>
        <p:nvSpPr>
          <p:cNvPr id="2" name="TextBox 1"/>
          <p:cNvSpPr txBox="1"/>
          <p:nvPr/>
        </p:nvSpPr>
        <p:spPr>
          <a:xfrm>
            <a:off x="5829662" y="340442"/>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2</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8616322" y="374015"/>
            <a:ext cx="18010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2/Tr79</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82450" y="1020351"/>
            <a:ext cx="10894423" cy="1083374"/>
          </a:xfrm>
          <a:prstGeom prst="rect">
            <a:avLst/>
          </a:prstGeom>
        </p:spPr>
        <p:txBody>
          <a:bodyPr wrap="square">
            <a:spAutoFit/>
          </a:bodyPr>
          <a:lstStyle/>
          <a:p>
            <a:pPr>
              <a:lnSpc>
                <a:spcPct val="115000"/>
              </a:lnSpc>
            </a:pPr>
            <a:r>
              <a:rPr lang="en-US" sz="2800" b="1" dirty="0" err="1">
                <a:solidFill>
                  <a:schemeClr val="accent3">
                    <a:lumMod val="50000"/>
                  </a:schemeClr>
                </a:solidFill>
                <a:latin typeface="Times New Roman" panose="02020603050405020304" pitchFamily="18" charset="0"/>
                <a:ea typeface="Times New Roman" panose="02020603050405020304" pitchFamily="18" charset="0"/>
              </a:rPr>
              <a:t>Cấu</a:t>
            </a:r>
            <a:r>
              <a:rPr lang="en-US" sz="2800" b="1" dirty="0">
                <a:solidFill>
                  <a:schemeClr val="accent3">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ea typeface="Times New Roman" panose="02020603050405020304" pitchFamily="18" charset="0"/>
              </a:rPr>
              <a:t>tạo</a:t>
            </a:r>
            <a:r>
              <a:rPr lang="en-US" sz="2800" b="1" dirty="0">
                <a:solidFill>
                  <a:schemeClr val="accent3">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ea typeface="Times New Roman" panose="02020603050405020304" pitchFamily="18" charset="0"/>
              </a:rPr>
              <a:t>dạng</a:t>
            </a:r>
            <a:r>
              <a:rPr lang="en-US" sz="2800" b="1" dirty="0">
                <a:solidFill>
                  <a:schemeClr val="accent3">
                    <a:lumMod val="50000"/>
                  </a:schemeClr>
                </a:solidFill>
                <a:latin typeface="Times New Roman" panose="02020603050405020304" pitchFamily="18" charset="0"/>
                <a:ea typeface="Times New Roman" panose="02020603050405020304" pitchFamily="18" charset="0"/>
              </a:rPr>
              <a:t> 1 </a:t>
            </a:r>
            <a:r>
              <a:rPr lang="en-US" sz="2800" b="1" dirty="0" err="1">
                <a:solidFill>
                  <a:schemeClr val="accent3">
                    <a:lumMod val="50000"/>
                  </a:schemeClr>
                </a:solidFill>
                <a:latin typeface="Times New Roman" panose="02020603050405020304" pitchFamily="18" charset="0"/>
                <a:ea typeface="Times New Roman" panose="02020603050405020304" pitchFamily="18" charset="0"/>
              </a:rPr>
              <a:t>của</a:t>
            </a:r>
            <a:r>
              <a:rPr lang="en-US" sz="2800" b="1" dirty="0">
                <a:solidFill>
                  <a:schemeClr val="accent3">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ea typeface="Times New Roman" panose="02020603050405020304" pitchFamily="18" charset="0"/>
              </a:rPr>
              <a:t>thành</a:t>
            </a:r>
            <a:r>
              <a:rPr lang="en-US" sz="2800" b="1" dirty="0">
                <a:solidFill>
                  <a:schemeClr val="accent3">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3">
                    <a:lumMod val="50000"/>
                  </a:schemeClr>
                </a:solidFill>
                <a:latin typeface="Times New Roman" panose="02020603050405020304" pitchFamily="18" charset="0"/>
                <a:ea typeface="Times New Roman" panose="02020603050405020304" pitchFamily="18" charset="0"/>
              </a:rPr>
              <a:t>ngữ</a:t>
            </a:r>
            <a:r>
              <a:rPr lang="en-US" sz="2800" b="1" dirty="0">
                <a:solidFill>
                  <a:schemeClr val="accent3">
                    <a:lumMod val="50000"/>
                  </a:schemeClr>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rPr>
              <a:t>gồm hai yếu tổ có quan hệ so sánh với nhau (được biểu thị bởi từ như chỉ sự so sánh</a:t>
            </a:r>
            <a:r>
              <a:rPr lang="vi-VN" sz="2800" dirty="0" smtClean="0">
                <a:solidFill>
                  <a:srgbClr val="002060"/>
                </a:solidFill>
                <a:latin typeface="Times New Roman" panose="02020603050405020304" pitchFamily="18" charset="0"/>
                <a:ea typeface="Times New Roman" panose="02020603050405020304" pitchFamily="18" charset="0"/>
              </a:rPr>
              <a:t>)</a:t>
            </a:r>
            <a:r>
              <a:rPr lang="en-US" sz="2800" dirty="0" smtClean="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64286" y="1965888"/>
            <a:ext cx="1244251" cy="587853"/>
          </a:xfrm>
          <a:prstGeom prst="rect">
            <a:avLst/>
          </a:prstGeom>
        </p:spPr>
        <p:txBody>
          <a:bodyPr wrap="none">
            <a:spAutoFit/>
          </a:bodyPr>
          <a:lstStyle/>
          <a:p>
            <a:pPr>
              <a:lnSpc>
                <a:spcPct val="115000"/>
              </a:lnSpc>
            </a:pPr>
            <a:r>
              <a:rPr lang="en-US" sz="2800" b="1" dirty="0" err="1">
                <a:solidFill>
                  <a:srgbClr val="0D0D0D"/>
                </a:solidFill>
                <a:latin typeface="Times New Roman" panose="02020603050405020304" pitchFamily="18" charset="0"/>
                <a:ea typeface="Times New Roman" panose="02020603050405020304" pitchFamily="18" charset="0"/>
              </a:rPr>
              <a:t>Ví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842535802"/>
              </p:ext>
            </p:extLst>
          </p:nvPr>
        </p:nvGraphicFramePr>
        <p:xfrm>
          <a:off x="1504945" y="2259814"/>
          <a:ext cx="9875520" cy="4261866"/>
        </p:xfrm>
        <a:graphic>
          <a:graphicData uri="http://schemas.openxmlformats.org/drawingml/2006/table">
            <a:tbl>
              <a:tblPr firstRow="1" firstCol="1" bandRow="1"/>
              <a:tblGrid>
                <a:gridCol w="3849916">
                  <a:extLst>
                    <a:ext uri="{9D8B030D-6E8A-4147-A177-3AD203B41FA5}">
                      <a16:colId xmlns:a16="http://schemas.microsoft.com/office/drawing/2014/main" val="2926542779"/>
                    </a:ext>
                  </a:extLst>
                </a:gridCol>
                <a:gridCol w="4507596">
                  <a:extLst>
                    <a:ext uri="{9D8B030D-6E8A-4147-A177-3AD203B41FA5}">
                      <a16:colId xmlns:a16="http://schemas.microsoft.com/office/drawing/2014/main" val="253025563"/>
                    </a:ext>
                  </a:extLst>
                </a:gridCol>
                <a:gridCol w="1518008">
                  <a:extLst>
                    <a:ext uri="{9D8B030D-6E8A-4147-A177-3AD203B41FA5}">
                      <a16:colId xmlns:a16="http://schemas.microsoft.com/office/drawing/2014/main" val="3119415803"/>
                    </a:ext>
                  </a:extLst>
                </a:gridCol>
              </a:tblGrid>
              <a:tr h="0">
                <a:tc>
                  <a:txBody>
                    <a:bodyPr/>
                    <a:lstStyle/>
                    <a:p>
                      <a:pPr algn="ctr">
                        <a:lnSpc>
                          <a:spcPct val="115000"/>
                        </a:lnSpc>
                        <a:spcAft>
                          <a:spcPts val="0"/>
                        </a:spcAft>
                      </a:pPr>
                      <a:r>
                        <a:rPr lang="en-US" sz="2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0"/>
                        </a:spcAft>
                      </a:pPr>
                      <a:r>
                        <a:rPr lang="vi-VN" sz="2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513842644"/>
                  </a:ext>
                </a:extLst>
              </a:tr>
              <a:tr h="0">
                <a:tc>
                  <a:txBody>
                    <a:bodyPr/>
                    <a:lstStyle/>
                    <a:p>
                      <a:pPr>
                        <a:lnSpc>
                          <a:spcPct val="115000"/>
                        </a:lnSpc>
                        <a:spcAft>
                          <a:spcPts val="0"/>
                        </a:spcAft>
                      </a:pPr>
                      <a:r>
                        <a:rPr lang="vi-VN" sz="2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 tươi như hoa</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mặt</a:t>
                      </a:r>
                      <a:r>
                        <a:rPr lang="vi-VN"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tươi tỉnh, tỏ vẻ vui vẻ, thân thiện</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48882182"/>
                  </a:ext>
                </a:extLst>
              </a:tr>
              <a:tr h="0">
                <a:tc>
                  <a:txBody>
                    <a:bodyPr/>
                    <a:lstStyle/>
                    <a:p>
                      <a:pPr>
                        <a:lnSpc>
                          <a:spcPct val="115000"/>
                        </a:lnSpc>
                        <a:spcAft>
                          <a:spcPts val="0"/>
                        </a:spcAft>
                      </a:pPr>
                      <a:r>
                        <a:rPr lang="vi-VN" sz="2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Lia lia láu láu như quạ dòm chuồng lợn</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vi-VN"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Cử chỉ lén lút, không đàng hoàng</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13899232"/>
                  </a:ext>
                </a:extLst>
              </a:tr>
              <a:tr h="0">
                <a:tc>
                  <a:txBody>
                    <a:bodyPr/>
                    <a:lstStyle/>
                    <a:p>
                      <a:pPr>
                        <a:lnSpc>
                          <a:spcPct val="115000"/>
                        </a:lnSpc>
                        <a:spcAft>
                          <a:spcPts val="0"/>
                        </a:spcAft>
                      </a:pPr>
                      <a:r>
                        <a:rPr lang="vi-VN" sz="2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Êm ả như ru</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vi-VN"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Nhẹ nhàng, êm ái đem lại cảm giác dễ chịu</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99893170"/>
                  </a:ext>
                </a:extLst>
              </a:tr>
              <a:tr h="0">
                <a:tc>
                  <a:txBody>
                    <a:bodyPr/>
                    <a:lstStyle/>
                    <a:p>
                      <a:pPr>
                        <a:lnSpc>
                          <a:spcPct val="115000"/>
                        </a:lnSpc>
                        <a:spcAft>
                          <a:spcPts val="0"/>
                        </a:spcAft>
                      </a:pPr>
                      <a:r>
                        <a:rPr lang="vi-VN" sz="24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Lúng túng như gà mắc tóc</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r>
                        <a:rPr lang="vi-VN"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Chê người thiếu bình tĩnh, bối rối</a:t>
                      </a:r>
                      <a:r>
                        <a:rPr lang="vi-VN"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Aft>
                          <a:spcPts val="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87514618"/>
                  </a:ext>
                </a:extLst>
              </a:tr>
            </a:tbl>
          </a:graphicData>
        </a:graphic>
      </p:graphicFrame>
      <p:pic>
        <p:nvPicPr>
          <p:cNvPr id="10" name="Picture 9"/>
          <p:cNvPicPr>
            <a:picLocks noChangeAspect="1"/>
          </p:cNvPicPr>
          <p:nvPr/>
        </p:nvPicPr>
        <p:blipFill>
          <a:blip r:embed="rId3"/>
          <a:stretch>
            <a:fillRect/>
          </a:stretch>
        </p:blipFill>
        <p:spPr>
          <a:xfrm>
            <a:off x="9888583" y="2795451"/>
            <a:ext cx="1465755" cy="875212"/>
          </a:xfrm>
          <a:prstGeom prst="rect">
            <a:avLst/>
          </a:prstGeom>
        </p:spPr>
      </p:pic>
      <p:pic>
        <p:nvPicPr>
          <p:cNvPr id="11" name="Picture 10"/>
          <p:cNvPicPr>
            <a:picLocks noChangeAspect="1"/>
          </p:cNvPicPr>
          <p:nvPr/>
        </p:nvPicPr>
        <p:blipFill>
          <a:blip r:embed="rId4"/>
          <a:stretch>
            <a:fillRect/>
          </a:stretch>
        </p:blipFill>
        <p:spPr>
          <a:xfrm>
            <a:off x="9888583" y="3729251"/>
            <a:ext cx="1483220" cy="847419"/>
          </a:xfrm>
          <a:prstGeom prst="rect">
            <a:avLst/>
          </a:prstGeom>
        </p:spPr>
      </p:pic>
      <p:pic>
        <p:nvPicPr>
          <p:cNvPr id="12" name="Picture 11"/>
          <p:cNvPicPr>
            <a:picLocks noChangeAspect="1"/>
          </p:cNvPicPr>
          <p:nvPr/>
        </p:nvPicPr>
        <p:blipFill>
          <a:blip r:embed="rId5"/>
          <a:stretch>
            <a:fillRect/>
          </a:stretch>
        </p:blipFill>
        <p:spPr>
          <a:xfrm>
            <a:off x="9888583" y="4635258"/>
            <a:ext cx="1483220" cy="903739"/>
          </a:xfrm>
          <a:prstGeom prst="rect">
            <a:avLst/>
          </a:prstGeom>
        </p:spPr>
      </p:pic>
      <p:pic>
        <p:nvPicPr>
          <p:cNvPr id="14" name="Picture 13"/>
          <p:cNvPicPr>
            <a:picLocks noChangeAspect="1"/>
          </p:cNvPicPr>
          <p:nvPr/>
        </p:nvPicPr>
        <p:blipFill>
          <a:blip r:embed="rId6"/>
          <a:stretch>
            <a:fillRect/>
          </a:stretch>
        </p:blipFill>
        <p:spPr>
          <a:xfrm>
            <a:off x="9888583" y="5597586"/>
            <a:ext cx="1491882" cy="895518"/>
          </a:xfrm>
          <a:prstGeom prst="rect">
            <a:avLst/>
          </a:prstGeom>
        </p:spPr>
      </p:pic>
    </p:spTree>
    <p:extLst>
      <p:ext uri="{BB962C8B-B14F-4D97-AF65-F5344CB8AC3E}">
        <p14:creationId xmlns:p14="http://schemas.microsoft.com/office/powerpoint/2010/main" val="269900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7222992" y="183753"/>
            <a:ext cx="1254033" cy="860061"/>
          </a:xfrm>
          <a:prstGeom prst="rect">
            <a:avLst/>
          </a:prstGeom>
        </p:spPr>
      </p:pic>
      <p:sp>
        <p:nvSpPr>
          <p:cNvPr id="2" name="TextBox 1"/>
          <p:cNvSpPr txBox="1"/>
          <p:nvPr/>
        </p:nvSpPr>
        <p:spPr>
          <a:xfrm>
            <a:off x="5829662" y="340442"/>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3</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8616322" y="374015"/>
            <a:ext cx="18010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3/Tr79</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23668" y="1043814"/>
            <a:ext cx="11011988" cy="1083374"/>
          </a:xfrm>
          <a:prstGeom prst="rect">
            <a:avLst/>
          </a:prstGeom>
        </p:spPr>
        <p:txBody>
          <a:bodyPr wrap="square">
            <a:spAutoFit/>
          </a:bodyPr>
          <a:lstStyle/>
          <a:p>
            <a:pPr>
              <a:lnSpc>
                <a:spcPct val="115000"/>
              </a:lnSpc>
            </a:pPr>
            <a:r>
              <a:rPr lang="en-US" sz="2800" b="1" dirty="0" err="1">
                <a:solidFill>
                  <a:srgbClr val="0D0D0D"/>
                </a:solidFill>
                <a:latin typeface="Times New Roman" panose="02020603050405020304" pitchFamily="18" charset="0"/>
                <a:ea typeface="Times New Roman" panose="02020603050405020304" pitchFamily="18" charset="0"/>
              </a:rPr>
              <a:t>Cấu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tạo</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dạng</a:t>
            </a:r>
            <a:r>
              <a:rPr lang="en-US" sz="2800" b="1" dirty="0">
                <a:solidFill>
                  <a:srgbClr val="0D0D0D"/>
                </a:solidFill>
                <a:latin typeface="Times New Roman" panose="02020603050405020304" pitchFamily="18" charset="0"/>
                <a:ea typeface="Times New Roman" panose="02020603050405020304" pitchFamily="18" charset="0"/>
              </a:rPr>
              <a:t> 2 </a:t>
            </a:r>
            <a:r>
              <a:rPr lang="en-US" sz="2800" b="1" dirty="0" err="1">
                <a:solidFill>
                  <a:srgbClr val="0D0D0D"/>
                </a:solidFill>
                <a:latin typeface="Times New Roman" panose="02020603050405020304" pitchFamily="18" charset="0"/>
                <a:ea typeface="Times New Roman" panose="02020603050405020304" pitchFamily="18" charset="0"/>
              </a:rPr>
              <a:t>của</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thành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ngữ</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rPr>
              <a:t>gồm hai vế tương ứng với nhau (trong đó có sự đan xen giữa các từ ở mỗi vế).</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224117696"/>
              </p:ext>
            </p:extLst>
          </p:nvPr>
        </p:nvGraphicFramePr>
        <p:xfrm>
          <a:off x="485503" y="2306741"/>
          <a:ext cx="11220994" cy="3841242"/>
        </p:xfrm>
        <a:graphic>
          <a:graphicData uri="http://schemas.openxmlformats.org/drawingml/2006/table">
            <a:tbl>
              <a:tblPr firstRow="1" firstCol="1" bandRow="1"/>
              <a:tblGrid>
                <a:gridCol w="3187337">
                  <a:extLst>
                    <a:ext uri="{9D8B030D-6E8A-4147-A177-3AD203B41FA5}">
                      <a16:colId xmlns:a16="http://schemas.microsoft.com/office/drawing/2014/main" val="4217127479"/>
                    </a:ext>
                  </a:extLst>
                </a:gridCol>
                <a:gridCol w="2599509">
                  <a:extLst>
                    <a:ext uri="{9D8B030D-6E8A-4147-A177-3AD203B41FA5}">
                      <a16:colId xmlns:a16="http://schemas.microsoft.com/office/drawing/2014/main" val="2128531011"/>
                    </a:ext>
                  </a:extLst>
                </a:gridCol>
                <a:gridCol w="5434148">
                  <a:extLst>
                    <a:ext uri="{9D8B030D-6E8A-4147-A177-3AD203B41FA5}">
                      <a16:colId xmlns:a16="http://schemas.microsoft.com/office/drawing/2014/main" val="2371921996"/>
                    </a:ext>
                  </a:extLst>
                </a:gridCol>
              </a:tblGrid>
              <a:tr h="0">
                <a:tc>
                  <a:txBody>
                    <a:bodyPr/>
                    <a:lstStyle/>
                    <a:p>
                      <a:pPr algn="ctr">
                        <a:lnSpc>
                          <a:spcPct val="115000"/>
                        </a:lnSpc>
                        <a:spcAft>
                          <a:spcPts val="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Đối xứng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spcAft>
                          <a:spcPts val="0"/>
                        </a:spcAft>
                      </a:pPr>
                      <a:r>
                        <a:rPr lang="vi-VN"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 nghĩa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78399332"/>
                  </a:ext>
                </a:extLst>
              </a:tr>
              <a:tr h="0">
                <a:tc>
                  <a:txBody>
                    <a:bodyPr/>
                    <a:lstStyle/>
                    <a:p>
                      <a:pPr>
                        <a:lnSpc>
                          <a:spcPct val="115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 cứng đá mềm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Cứng - mềm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Rắn rỏi  có thể vượt qua mọi khó khăn gian khổ</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76138153"/>
                  </a:ext>
                </a:extLst>
              </a:tr>
              <a:tr h="0">
                <a:tc>
                  <a:txBody>
                    <a:bodyPr/>
                    <a:lstStyle/>
                    <a:p>
                      <a:pPr>
                        <a:lnSpc>
                          <a:spcPct val="115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 mới nới cũ</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Mới - cũ</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 bạc không chung thủy, có cái mới thường coi thường rẻ rúng cái cũ, người cũ</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4042893"/>
                  </a:ext>
                </a:extLst>
              </a:tr>
              <a:tr h="0">
                <a:tc>
                  <a:txBody>
                    <a:bodyPr/>
                    <a:lstStyle/>
                    <a:p>
                      <a:pPr>
                        <a:lnSpc>
                          <a:spcPct val="115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 thác xuống ghềnh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Lên - xuống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Trải qua nhiều gian nan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53343660"/>
                  </a:ext>
                </a:extLst>
              </a:tr>
              <a:tr h="0">
                <a:tc>
                  <a:txBody>
                    <a:bodyPr/>
                    <a:lstStyle/>
                    <a:p>
                      <a:pPr>
                        <a:lnSpc>
                          <a:spcPct val="115000"/>
                        </a:lnSpc>
                        <a:spcAft>
                          <a:spcPts val="0"/>
                        </a:spcAft>
                      </a:pPr>
                      <a:r>
                        <a:rPr lang="vi-VN" sz="24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 cũ bắt nạt ma mới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Cũ - mới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nSpc>
                          <a:spcPct val="115000"/>
                        </a:lnSpc>
                        <a:spcAft>
                          <a:spcPts val="0"/>
                        </a:spcAft>
                      </a:pP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 cũ cậy quen biết nhiều nên ra oai, bắt nạt người mới đến chưa hiểu biết gi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7625" marR="47625" marT="47625" marB="476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24746909"/>
                  </a:ext>
                </a:extLst>
              </a:tr>
            </a:tbl>
          </a:graphicData>
        </a:graphic>
      </p:graphicFrame>
    </p:spTree>
    <p:extLst>
      <p:ext uri="{BB962C8B-B14F-4D97-AF65-F5344CB8AC3E}">
        <p14:creationId xmlns:p14="http://schemas.microsoft.com/office/powerpoint/2010/main" val="53958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a:picLocks noChangeAspect="1"/>
          </p:cNvPicPr>
          <p:nvPr/>
        </p:nvPicPr>
        <p:blipFill>
          <a:blip r:embed="rId2"/>
          <a:stretch>
            <a:fillRect/>
          </a:stretch>
        </p:blipFill>
        <p:spPr>
          <a:xfrm>
            <a:off x="7222992" y="183753"/>
            <a:ext cx="1254033" cy="860061"/>
          </a:xfrm>
          <a:prstGeom prst="rect">
            <a:avLst/>
          </a:prstGeom>
        </p:spPr>
      </p:pic>
      <p:sp>
        <p:nvSpPr>
          <p:cNvPr id="2" name="TextBox 1"/>
          <p:cNvSpPr txBox="1"/>
          <p:nvPr/>
        </p:nvSpPr>
        <p:spPr>
          <a:xfrm>
            <a:off x="5829662" y="340442"/>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4</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p:cNvSpPr txBox="1"/>
          <p:nvPr/>
        </p:nvSpPr>
        <p:spPr>
          <a:xfrm>
            <a:off x="8616322" y="374015"/>
            <a:ext cx="22803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4/Tr79-80</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255675" y="1043814"/>
            <a:ext cx="10920548" cy="1083374"/>
          </a:xfrm>
          <a:prstGeom prst="rect">
            <a:avLst/>
          </a:prstGeom>
        </p:spPr>
        <p:txBody>
          <a:bodyPr wrap="square">
            <a:spAutoFit/>
          </a:bodyPr>
          <a:lstStyle/>
          <a:p>
            <a:pPr marL="111125">
              <a:lnSpc>
                <a:spcPct val="115000"/>
              </a:lnSpc>
              <a:tabLst>
                <a:tab pos="3261995" algn="l"/>
              </a:tabLst>
            </a:pPr>
            <a:r>
              <a:rPr lang="vi-VN" sz="2800" b="1" dirty="0">
                <a:solidFill>
                  <a:schemeClr val="accent3">
                    <a:lumMod val="50000"/>
                  </a:schemeClr>
                </a:solidFill>
                <a:latin typeface="Times New Roman" panose="02020603050405020304" pitchFamily="18" charset="0"/>
                <a:ea typeface="Times New Roman" panose="02020603050405020304" pitchFamily="18" charset="0"/>
              </a:rPr>
              <a:t>Ghép thành ngữ ở cột bên trái với nghĩa tương ứng ở cột bên phải. Cho biết các thành ngữ ấy sử dụng biện pháp tu từ nào.</a:t>
            </a:r>
            <a:endParaRPr lang="en-US" sz="2800" dirty="0">
              <a:solidFill>
                <a:schemeClr val="accent3">
                  <a:lumMod val="50000"/>
                </a:schemeClr>
              </a:solidFill>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745347356"/>
              </p:ext>
            </p:extLst>
          </p:nvPr>
        </p:nvGraphicFramePr>
        <p:xfrm>
          <a:off x="674915" y="2273767"/>
          <a:ext cx="10842171" cy="2944368"/>
        </p:xfrm>
        <a:graphic>
          <a:graphicData uri="http://schemas.openxmlformats.org/drawingml/2006/table">
            <a:tbl>
              <a:tblPr firstRow="1" firstCol="1" bandRow="1"/>
              <a:tblGrid>
                <a:gridCol w="5016329">
                  <a:extLst>
                    <a:ext uri="{9D8B030D-6E8A-4147-A177-3AD203B41FA5}">
                      <a16:colId xmlns:a16="http://schemas.microsoft.com/office/drawing/2014/main" val="742165662"/>
                    </a:ext>
                  </a:extLst>
                </a:gridCol>
                <a:gridCol w="5825842">
                  <a:extLst>
                    <a:ext uri="{9D8B030D-6E8A-4147-A177-3AD203B41FA5}">
                      <a16:colId xmlns:a16="http://schemas.microsoft.com/office/drawing/2014/main" val="3957588791"/>
                    </a:ext>
                  </a:extLst>
                </a:gridCol>
              </a:tblGrid>
              <a:tr h="0">
                <a:tc>
                  <a:txBody>
                    <a:bodyPr/>
                    <a:lstStyle/>
                    <a:p>
                      <a:pPr algn="ctr">
                        <a:lnSpc>
                          <a:spcPct val="115000"/>
                        </a:lnSpc>
                        <a:tabLst>
                          <a:tab pos="3261995" algn="l"/>
                        </a:tabLs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ctr">
                        <a:lnSpc>
                          <a:spcPct val="115000"/>
                        </a:lnSpc>
                        <a:tabLst>
                          <a:tab pos="3261995" algn="l"/>
                        </a:tabLst>
                      </a:pP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Nối</a:t>
                      </a: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4057781277"/>
                  </a:ext>
                </a:extLst>
              </a:tr>
              <a:tr h="0">
                <a:tc>
                  <a:txBody>
                    <a:bodyPr/>
                    <a:lstStyle/>
                    <a:p>
                      <a:pPr>
                        <a:lnSpc>
                          <a:spcPct val="115000"/>
                        </a:lnSpc>
                        <a:tabLst>
                          <a:tab pos="3261995" algn="l"/>
                        </a:tabLst>
                      </a:pP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Thả con săn sắt bắt con cá sộp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tabLst>
                          <a:tab pos="3261995"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 bỏ mối lợi nhỏ để thu mối lợi lớn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16030152"/>
                  </a:ext>
                </a:extLst>
              </a:tr>
              <a:tr h="0">
                <a:tc>
                  <a:txBody>
                    <a:bodyPr/>
                    <a:lstStyle/>
                    <a:p>
                      <a:pPr>
                        <a:lnSpc>
                          <a:spcPct val="115000"/>
                        </a:lnSpc>
                        <a:tabLst>
                          <a:tab pos="3261995" algn="l"/>
                        </a:tabLst>
                      </a:pPr>
                      <a:r>
                        <a:rPr lang="en-US"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Thả mồi bắt bóng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tabLst>
                          <a:tab pos="3261995"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bỏ cái có thực chạy theo cái hư ảo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2157749"/>
                  </a:ext>
                </a:extLst>
              </a:tr>
              <a:tr h="0">
                <a:tc>
                  <a:txBody>
                    <a:bodyPr/>
                    <a:lstStyle/>
                    <a:p>
                      <a:pPr>
                        <a:lnSpc>
                          <a:spcPct val="115000"/>
                        </a:lnSpc>
                        <a:tabLst>
                          <a:tab pos="3261995" algn="l"/>
                        </a:tabLst>
                      </a:pP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Chuột sa chĩnh gạo</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tabLst>
                          <a:tab pos="3261995"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may mắn rơi vào hoàn cảnh sung túc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114411079"/>
                  </a:ext>
                </a:extLst>
              </a:tr>
              <a:tr h="0">
                <a:tc>
                  <a:txBody>
                    <a:bodyPr/>
                    <a:lstStyle/>
                    <a:p>
                      <a:pPr>
                        <a:lnSpc>
                          <a:spcPct val="115000"/>
                        </a:lnSpc>
                        <a:tabLst>
                          <a:tab pos="3261995" algn="l"/>
                        </a:tabLst>
                      </a:pPr>
                      <a:r>
                        <a:rPr lang="vi-VN" sz="28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 Buồn ngủ gặp chiếu manh.</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tabLst>
                          <a:tab pos="3261995"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may mắn có được cái đang cần tìm.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48369317"/>
                  </a:ext>
                </a:extLst>
              </a:tr>
              <a:tr h="0">
                <a:tc>
                  <a:txBody>
                    <a:bodyPr/>
                    <a:lstStyle/>
                    <a:p>
                      <a:pPr>
                        <a:lnSpc>
                          <a:spcPct val="115000"/>
                        </a:lnSpc>
                        <a:tabLst>
                          <a:tab pos="3261995" algn="l"/>
                        </a:tabLst>
                      </a:pPr>
                      <a:r>
                        <a:rPr lang="vi-VN" sz="28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 Bóc ngắn cắn dài.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nSpc>
                          <a:spcPct val="115000"/>
                        </a:lnSpc>
                        <a:tabLst>
                          <a:tab pos="3261995" algn="l"/>
                        </a:tabLst>
                      </a:pPr>
                      <a:r>
                        <a:rPr lang="vi-VN"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 làm ra ít tiêu pha nhiều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87303186"/>
                  </a:ext>
                </a:extLst>
              </a:tr>
            </a:tbl>
          </a:graphicData>
        </a:graphic>
      </p:graphicFrame>
      <p:sp>
        <p:nvSpPr>
          <p:cNvPr id="7" name="Rectangle 6"/>
          <p:cNvSpPr/>
          <p:nvPr/>
        </p:nvSpPr>
        <p:spPr>
          <a:xfrm>
            <a:off x="3292989" y="5554072"/>
            <a:ext cx="5606022" cy="548099"/>
          </a:xfrm>
          <a:prstGeom prst="rect">
            <a:avLst/>
          </a:prstGeom>
        </p:spPr>
        <p:txBody>
          <a:bodyPr wrap="none">
            <a:spAutoFit/>
          </a:bodyPr>
          <a:lstStyle/>
          <a:p>
            <a:pPr>
              <a:lnSpc>
                <a:spcPct val="115000"/>
              </a:lnSpc>
              <a:spcAft>
                <a:spcPts val="1200"/>
              </a:spcAft>
            </a:pPr>
            <a:r>
              <a:rPr lang="vi-VN" sz="2800" b="1" dirty="0">
                <a:solidFill>
                  <a:srgbClr val="FF0000"/>
                </a:solidFill>
                <a:latin typeface="Times New Roman" panose="02020603050405020304" pitchFamily="18" charset="0"/>
                <a:ea typeface="Times New Roman" panose="02020603050405020304" pitchFamily="18" charset="0"/>
              </a:rPr>
              <a:t>Đáp án: 1 - e, 2 - d, 3 - b, 4 - c, 5 - a.</a:t>
            </a:r>
            <a:endParaRPr lang="en-US" sz="28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888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p:cNvSpPr txBox="1"/>
          <p:nvPr/>
        </p:nvSpPr>
        <p:spPr>
          <a:xfrm>
            <a:off x="255675" y="864261"/>
            <a:ext cx="22803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5/Tr79-80</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78823" y="1387481"/>
            <a:ext cx="10985863" cy="1083374"/>
          </a:xfrm>
          <a:prstGeom prst="rect">
            <a:avLst/>
          </a:prstGeom>
        </p:spPr>
        <p:txBody>
          <a:bodyPr wrap="square">
            <a:spAutoFit/>
          </a:bodyPr>
          <a:lstStyle/>
          <a:p>
            <a:pPr>
              <a:lnSpc>
                <a:spcPct val="115000"/>
              </a:lnSpc>
              <a:spcAft>
                <a:spcPts val="1200"/>
              </a:spcAft>
            </a:pPr>
            <a:r>
              <a:rPr lang="vi-VN" sz="2800" b="1" dirty="0">
                <a:solidFill>
                  <a:schemeClr val="accent2">
                    <a:lumMod val="50000"/>
                  </a:schemeClr>
                </a:solidFill>
                <a:latin typeface="Times New Roman" panose="02020603050405020304" pitchFamily="18" charset="0"/>
                <a:ea typeface="Times New Roman" panose="02020603050405020304" pitchFamily="18" charset="0"/>
              </a:rPr>
              <a:t>Tìm các dấu chấm phẩy được dùng trong những câu dưới đây và chỉ ra tác dụng của chúng trong câu</a:t>
            </a:r>
            <a:r>
              <a:rPr lang="en-US" sz="2800" b="1" dirty="0">
                <a:solidFill>
                  <a:schemeClr val="accent2">
                    <a:lumMod val="50000"/>
                  </a:schemeClr>
                </a:solidFill>
                <a:latin typeface="Times New Roman" panose="02020603050405020304" pitchFamily="18" charset="0"/>
                <a:ea typeface="Times New Roman" panose="02020603050405020304" pitchFamily="18" charset="0"/>
              </a:rPr>
              <a:t>:</a:t>
            </a:r>
            <a:endParaRPr lang="en-US" sz="2800" b="1" dirty="0">
              <a:solidFill>
                <a:schemeClr val="accent2">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92034" y="2685167"/>
            <a:ext cx="11207931" cy="3065455"/>
          </a:xfrm>
          <a:prstGeom prst="rect">
            <a:avLst/>
          </a:prstGeom>
          <a:ln w="19050">
            <a:solidFill>
              <a:srgbClr val="7030A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15000"/>
              </a:lnSpc>
            </a:pPr>
            <a:r>
              <a:rPr lang="vi-VN" sz="2800" i="1" dirty="0">
                <a:solidFill>
                  <a:schemeClr val="bg1"/>
                </a:solidFill>
                <a:latin typeface="Times New Roman" panose="02020603050405020304" pitchFamily="18" charset="0"/>
                <a:ea typeface="Times New Roman" panose="02020603050405020304" pitchFamily="18" charset="0"/>
              </a:rPr>
              <a:t>a) Ai từng tiếp xúc với Nguyên Hồng đều thấy rõ điều này: ông rất dễ xúc động, rất dễ khóc. Khóc khi nhớ đến bạn bè, đồng chí từng chia bùi sẻ ngọt; </a:t>
            </a:r>
            <a:r>
              <a:rPr lang="vi-VN" sz="2800" b="1" i="1" baseline="-25000" dirty="0">
                <a:solidFill>
                  <a:schemeClr val="bg1"/>
                </a:solidFill>
                <a:latin typeface="Times New Roman" panose="02020603050405020304" pitchFamily="18" charset="0"/>
                <a:ea typeface="Times New Roman" panose="02020603050405020304" pitchFamily="18" charset="0"/>
              </a:rPr>
              <a:t>1</a:t>
            </a:r>
            <a:r>
              <a:rPr lang="vi-VN" sz="2800" i="1" dirty="0">
                <a:solidFill>
                  <a:schemeClr val="bg1"/>
                </a:solidFill>
                <a:latin typeface="Times New Roman" panose="02020603050405020304" pitchFamily="18" charset="0"/>
                <a:ea typeface="Times New Roman" panose="02020603050405020304" pitchFamily="18" charset="0"/>
              </a:rPr>
              <a:t>khóc khi nghĩ đến đời sống khổ cực của nhân dân mình ngày trước;</a:t>
            </a:r>
            <a:r>
              <a:rPr lang="vi-VN" sz="2800" b="1" i="1" baseline="-25000" dirty="0">
                <a:solidFill>
                  <a:schemeClr val="bg1"/>
                </a:solidFill>
                <a:latin typeface="Times New Roman" panose="02020603050405020304" pitchFamily="18" charset="0"/>
                <a:ea typeface="Times New Roman" panose="02020603050405020304" pitchFamily="18" charset="0"/>
              </a:rPr>
              <a:t>2</a:t>
            </a:r>
            <a:r>
              <a:rPr lang="vi-VN" sz="2800" i="1" dirty="0">
                <a:solidFill>
                  <a:schemeClr val="bg1"/>
                </a:solidFill>
                <a:latin typeface="Times New Roman" panose="02020603050405020304" pitchFamily="18" charset="0"/>
                <a:ea typeface="Times New Roman" panose="02020603050405020304" pitchFamily="18" charset="0"/>
              </a:rPr>
              <a:t> khóc khi nói đến công ơn của Tổ quốc,</a:t>
            </a:r>
            <a:r>
              <a:rPr lang="vi-VN" sz="2800" i="1" baseline="-25000" dirty="0">
                <a:solidFill>
                  <a:schemeClr val="bg1"/>
                </a:solidFill>
                <a:latin typeface="Times New Roman" panose="02020603050405020304" pitchFamily="18" charset="0"/>
                <a:ea typeface="Times New Roman" panose="02020603050405020304" pitchFamily="18" charset="0"/>
              </a:rPr>
              <a:t> </a:t>
            </a:r>
            <a:r>
              <a:rPr lang="vi-VN" sz="2800" i="1" dirty="0">
                <a:solidFill>
                  <a:schemeClr val="bg1"/>
                </a:solidFill>
                <a:latin typeface="Times New Roman" panose="02020603050405020304" pitchFamily="18" charset="0"/>
                <a:ea typeface="Times New Roman" panose="02020603050405020304" pitchFamily="18" charset="0"/>
              </a:rPr>
              <a:t>quê hương đã sinh ra mình, đền công ơn của Đáng,</a:t>
            </a:r>
            <a:r>
              <a:rPr lang="vi-VN" sz="2800" i="1" baseline="-25000" dirty="0">
                <a:solidFill>
                  <a:schemeClr val="bg1"/>
                </a:solidFill>
                <a:latin typeface="Times New Roman" panose="02020603050405020304" pitchFamily="18" charset="0"/>
                <a:ea typeface="Times New Roman" panose="02020603050405020304" pitchFamily="18" charset="0"/>
              </a:rPr>
              <a:t> </a:t>
            </a:r>
            <a:r>
              <a:rPr lang="vi-VN" sz="2800" i="1" dirty="0">
                <a:solidFill>
                  <a:schemeClr val="bg1"/>
                </a:solidFill>
                <a:latin typeface="Times New Roman" panose="02020603050405020304" pitchFamily="18" charset="0"/>
                <a:ea typeface="Times New Roman" panose="02020603050405020304" pitchFamily="18" charset="0"/>
              </a:rPr>
              <a:t>của Bác Hồ đã đem đến cho mình lí tưởng cao đẹp của thời đại. (Nguyên Đăng Mạnh)</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7256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p:cNvSpPr txBox="1"/>
          <p:nvPr/>
        </p:nvSpPr>
        <p:spPr>
          <a:xfrm>
            <a:off x="255675" y="864261"/>
            <a:ext cx="22803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5/Tr79-80</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509451" y="1626950"/>
            <a:ext cx="11103428" cy="1578894"/>
          </a:xfrm>
          <a:prstGeom prst="rect">
            <a:avLst/>
          </a:prstGeom>
          <a:ln w="19050">
            <a:solidFill>
              <a:schemeClr val="accent6">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15000"/>
              </a:lnSpc>
            </a:pPr>
            <a:r>
              <a:rPr lang="en-US" sz="2800" i="1" dirty="0">
                <a:solidFill>
                  <a:schemeClr val="bg1"/>
                </a:solidFill>
                <a:latin typeface="Times New Roman" panose="02020603050405020304" pitchFamily="18" charset="0"/>
                <a:ea typeface="Times New Roman" panose="02020603050405020304" pitchFamily="18" charset="0"/>
              </a:rPr>
              <a:t>=&gt;</a:t>
            </a:r>
            <a:r>
              <a:rPr lang="vi-VN" sz="2800" dirty="0">
                <a:solidFill>
                  <a:schemeClr val="bg1"/>
                </a:solidFill>
                <a:latin typeface="Times New Roman" panose="02020603050405020304" pitchFamily="18" charset="0"/>
                <a:ea typeface="Times New Roman" panose="02020603050405020304" pitchFamily="18" charset="0"/>
              </a:rPr>
              <a:t>Tác 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dấu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chấm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phẩy</a:t>
            </a: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Đánh dấu ranh giới các bộ phận trong phép liệt kê phức tạp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ngăn cách các bộ phận cùng làm vị ngữ trong câu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rút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gọn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rút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gọn</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chủ</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ngữ</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24837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5675" y="276408"/>
            <a:ext cx="514038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Tiếng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Việt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5" name="TextBox 24"/>
          <p:cNvSpPr txBox="1"/>
          <p:nvPr/>
        </p:nvSpPr>
        <p:spPr>
          <a:xfrm>
            <a:off x="255675" y="1049999"/>
            <a:ext cx="228036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5/Tr79-80</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47810" y="1962640"/>
            <a:ext cx="11220994" cy="25699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3">
            <a:schemeClr val="accent2"/>
          </a:fillRef>
          <a:effectRef idx="2">
            <a:schemeClr val="accent2"/>
          </a:effectRef>
          <a:fontRef idx="minor">
            <a:schemeClr val="lt1"/>
          </a:fontRef>
        </p:style>
        <p:txBody>
          <a:bodyPr wrap="square">
            <a:spAutoFit/>
          </a:bodyPr>
          <a:lstStyle/>
          <a:p>
            <a:pPr algn="just">
              <a:lnSpc>
                <a:spcPct val="115000"/>
              </a:lnSpc>
            </a:pPr>
            <a:r>
              <a:rPr lang="vi-VN" sz="2800" i="1" dirty="0">
                <a:solidFill>
                  <a:schemeClr val="bg1"/>
                </a:solidFill>
                <a:latin typeface="Times New Roman" panose="02020603050405020304" pitchFamily="18" charset="0"/>
                <a:ea typeface="Times New Roman" panose="02020603050405020304" pitchFamily="18" charset="0"/>
              </a:rPr>
              <a:t>b) Chẳng hạn,</a:t>
            </a:r>
            <a:r>
              <a:rPr lang="vi-VN" sz="2800" b="1" i="1" dirty="0">
                <a:solidFill>
                  <a:schemeClr val="bg1"/>
                </a:solidFill>
                <a:latin typeface="Times New Roman" panose="02020603050405020304" pitchFamily="18" charset="0"/>
                <a:ea typeface="Times New Roman" panose="02020603050405020304" pitchFamily="18" charset="0"/>
              </a:rPr>
              <a:t> </a:t>
            </a:r>
            <a:r>
              <a:rPr lang="vi-VN" sz="2800" i="1" dirty="0">
                <a:solidFill>
                  <a:schemeClr val="bg1"/>
                </a:solidFill>
                <a:latin typeface="Times New Roman" panose="02020603050405020304" pitchFamily="18" charset="0"/>
                <a:ea typeface="Times New Roman" panose="02020603050405020304" pitchFamily="18" charset="0"/>
              </a:rPr>
              <a:t> truyện dân gian kể,</a:t>
            </a:r>
            <a:r>
              <a:rPr lang="vi-VN" sz="2800" i="1" baseline="-25000" dirty="0">
                <a:solidFill>
                  <a:schemeClr val="bg1"/>
                </a:solidFill>
                <a:latin typeface="Times New Roman" panose="02020603050405020304" pitchFamily="18" charset="0"/>
                <a:ea typeface="Times New Roman" panose="02020603050405020304" pitchFamily="18" charset="0"/>
              </a:rPr>
              <a:t> </a:t>
            </a:r>
            <a:r>
              <a:rPr lang="vi-VN" sz="2800" i="1" dirty="0">
                <a:solidFill>
                  <a:schemeClr val="bg1"/>
                </a:solidFill>
                <a:latin typeface="Times New Roman" panose="02020603050405020304" pitchFamily="18" charset="0"/>
                <a:ea typeface="Times New Roman" panose="02020603050405020304" pitchFamily="18" charset="0"/>
              </a:rPr>
              <a:t>lúc Lê Lợi sinh ra có ánh sáng đỏ đầy nhà, mùi hương lạ khắp xóm;</a:t>
            </a:r>
            <a:r>
              <a:rPr lang="vi-VN" sz="2800" i="1" baseline="-25000" dirty="0">
                <a:solidFill>
                  <a:schemeClr val="bg1"/>
                </a:solidFill>
                <a:latin typeface="Times New Roman" panose="02020603050405020304" pitchFamily="18" charset="0"/>
                <a:ea typeface="Times New Roman" panose="02020603050405020304" pitchFamily="18" charset="0"/>
              </a:rPr>
              <a:t>1 </a:t>
            </a:r>
            <a:r>
              <a:rPr lang="vi-VN" sz="2800" i="1" dirty="0">
                <a:solidFill>
                  <a:schemeClr val="bg1"/>
                </a:solidFill>
                <a:latin typeface="Times New Roman" panose="02020603050405020304" pitchFamily="18" charset="0"/>
                <a:ea typeface="Times New Roman" panose="02020603050405020304" pitchFamily="18" charset="0"/>
              </a:rPr>
              <a:t>còn Nguyễn Huệ, khi ra đời, có hai con hổ chầu hai bên. (Bùi Mạnh Nhị)</a:t>
            </a:r>
            <a:endParaRPr lang="en-US" sz="28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800" b="1" dirty="0">
                <a:solidFill>
                  <a:schemeClr val="bg1"/>
                </a:solidFill>
                <a:latin typeface="Times New Roman" panose="02020603050405020304" pitchFamily="18" charset="0"/>
                <a:ea typeface="Times New Roman" panose="02020603050405020304" pitchFamily="18" charset="0"/>
              </a:rPr>
              <a:t>=&gt;</a:t>
            </a:r>
            <a:r>
              <a:rPr lang="vi-VN" sz="2800" dirty="0">
                <a:solidFill>
                  <a:schemeClr val="bg1"/>
                </a:solidFill>
                <a:latin typeface="Times New Roman" panose="02020603050405020304" pitchFamily="18" charset="0"/>
                <a:ea typeface="Times New Roman" panose="02020603050405020304" pitchFamily="18" charset="0"/>
              </a:rPr>
              <a:t>Tác dụng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của</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dấu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chấm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phẩy</a:t>
            </a: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Đánh dấu ranh giới các bộ phận trong phép liệt kê phức tạp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cụ</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thể</a:t>
            </a:r>
            <a:r>
              <a:rPr lang="en-US" sz="2800" dirty="0">
                <a:solidFill>
                  <a:schemeClr val="bg1"/>
                </a:solidFill>
                <a:latin typeface="Times New Roman" panose="02020603050405020304" pitchFamily="18" charset="0"/>
                <a:ea typeface="Times New Roman" panose="02020603050405020304" pitchFamily="18" charset="0"/>
              </a:rPr>
              <a:t> </a:t>
            </a:r>
            <a:r>
              <a:rPr lang="vi-VN" sz="2800" dirty="0">
                <a:solidFill>
                  <a:schemeClr val="bg1"/>
                </a:solidFill>
                <a:latin typeface="Times New Roman" panose="02020603050405020304" pitchFamily="18" charset="0"/>
                <a:ea typeface="Times New Roman" panose="02020603050405020304" pitchFamily="18" charset="0"/>
              </a:rPr>
              <a:t>ngăn cách </a:t>
            </a:r>
            <a:r>
              <a:rPr lang="en-US" sz="2800" dirty="0">
                <a:solidFill>
                  <a:schemeClr val="bg1"/>
                </a:solidFill>
                <a:latin typeface="Times New Roman" panose="02020603050405020304" pitchFamily="18" charset="0"/>
                <a:ea typeface="Times New Roman" panose="02020603050405020304" pitchFamily="18" charset="0"/>
              </a:rPr>
              <a:t>2 </a:t>
            </a:r>
            <a:r>
              <a:rPr lang="en-US" sz="2800" dirty="0" err="1">
                <a:solidFill>
                  <a:schemeClr val="bg1"/>
                </a:solidFill>
                <a:latin typeface="Times New Roman" panose="02020603050405020304" pitchFamily="18" charset="0"/>
                <a:ea typeface="Times New Roman" panose="02020603050405020304" pitchFamily="18" charset="0"/>
              </a:rPr>
              <a:t>cụm</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chủ</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vị</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trong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câu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ghép</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đẳng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lập</a:t>
            </a:r>
            <a:r>
              <a:rPr lang="en-US" sz="2800" dirty="0">
                <a:solidFill>
                  <a:schemeClr val="bg1"/>
                </a:solidFill>
                <a:latin typeface="Times New Roman" panose="02020603050405020304" pitchFamily="18" charset="0"/>
                <a:ea typeface="Times New Roman" panose="02020603050405020304" pitchFamily="18" charset="0"/>
              </a:rPr>
              <a:t>.</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188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3880" y="281476"/>
            <a:ext cx="11064239" cy="1578894"/>
          </a:xfrm>
          <a:prstGeom prst="rect">
            <a:avLst/>
          </a:prstGeom>
          <a:blipFill>
            <a:blip r:embed="rId2"/>
            <a:tile tx="0" ty="0" sx="100000" sy="100000" flip="none" algn="tl"/>
          </a:blipFill>
        </p:spPr>
        <p:txBody>
          <a:bodyPr wrap="square">
            <a:spAutoFit/>
          </a:bodyPr>
          <a:lstStyle/>
          <a:p>
            <a:pP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6.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r>
              <a:rPr lang="en-US" sz="2800" b="1" dirty="0">
                <a:solidFill>
                  <a:srgbClr val="FF0000"/>
                </a:solidFill>
                <a:latin typeface="Times New Roman" panose="02020603050405020304" pitchFamily="18" charset="0"/>
                <a:ea typeface="Times New Roman" panose="02020603050405020304" pitchFamily="18" charset="0"/>
              </a:rPr>
              <a:t> 6</a:t>
            </a:r>
            <a:r>
              <a:rPr lang="en-US" sz="2800" dirty="0">
                <a:solidFill>
                  <a:srgbClr val="FF0000"/>
                </a:solidFill>
                <a:latin typeface="Times New Roman" panose="02020603050405020304" pitchFamily="18" charset="0"/>
                <a:ea typeface="Times New Roman" panose="02020603050405020304" pitchFamily="18" charset="0"/>
              </a:rPr>
              <a:t>: </a:t>
            </a:r>
            <a:r>
              <a:rPr lang="en-US" sz="2800" b="1" dirty="0">
                <a:solidFill>
                  <a:srgbClr val="002060"/>
                </a:solidFill>
                <a:latin typeface="Times New Roman" panose="02020603050405020304" pitchFamily="18" charset="0"/>
                <a:ea typeface="Times New Roman" panose="02020603050405020304" pitchFamily="18" charset="0"/>
              </a:rPr>
              <a:t>V</a:t>
            </a:r>
            <a:r>
              <a:rPr lang="vi-VN" sz="2800" b="1" dirty="0">
                <a:solidFill>
                  <a:srgbClr val="002060"/>
                </a:solidFill>
                <a:latin typeface="Times New Roman" panose="02020603050405020304" pitchFamily="18" charset="0"/>
                <a:ea typeface="Times New Roman" panose="02020603050405020304" pitchFamily="18" charset="0"/>
              </a:rPr>
              <a:t>iết một đoạn văn ngắn (khoảng 5 - 7 dòng) về một tác phẩm, tác giả hoặc nhân vật trong những tác phẩm văn học em đã học; trong đoạn văn có sử dụng biện pháp tu từ so sánh</a:t>
            </a:r>
            <a:r>
              <a:rPr lang="en-US" sz="2800" dirty="0">
                <a:solidFill>
                  <a:srgbClr val="002060"/>
                </a:solidFill>
                <a:latin typeface="Times New Roman" panose="02020603050405020304" pitchFamily="18" charset="0"/>
                <a:ea typeface="Times New Roman" panose="02020603050405020304" pitchFamily="18" charset="0"/>
              </a:rPr>
              <a:t>.</a:t>
            </a:r>
            <a:endParaRPr lang="en-US" sz="2800" dirty="0">
              <a:solidFill>
                <a:srgbClr val="002060"/>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381000" y="1860370"/>
            <a:ext cx="1244251" cy="587853"/>
          </a:xfrm>
          <a:prstGeom prst="rect">
            <a:avLst/>
          </a:prstGeom>
        </p:spPr>
        <p:txBody>
          <a:bodyPr wrap="none">
            <a:spAutoFit/>
          </a:bodyPr>
          <a:lstStyle/>
          <a:p>
            <a:pPr>
              <a:lnSpc>
                <a:spcPct val="115000"/>
              </a:lnSpc>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Ví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381000" y="2448223"/>
            <a:ext cx="11430000" cy="378565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5"/>
          </a:lnRef>
          <a:fillRef idx="2">
            <a:schemeClr val="accent5"/>
          </a:fillRef>
          <a:effectRef idx="1">
            <a:schemeClr val="accent5"/>
          </a:effectRef>
          <a:fontRef idx="minor">
            <a:schemeClr val="dk1"/>
          </a:fontRef>
        </p:style>
        <p:txBody>
          <a:bodyPr wrap="square">
            <a:spAutoFit/>
          </a:bodyPr>
          <a:lstStyle/>
          <a:p>
            <a:r>
              <a:rPr lang="en-US" sz="1300" dirty="0">
                <a:solidFill>
                  <a:srgbClr val="002060"/>
                </a:solidFill>
                <a:latin typeface="Times New Roman" panose="02020603050405020304" pitchFamily="18" charset="0"/>
                <a:ea typeface="Times New Roman" panose="02020603050405020304" pitchFamily="18" charset="0"/>
              </a:rPr>
              <a:t>  </a:t>
            </a:r>
            <a:r>
              <a:rPr lang="en-US" sz="1300" dirty="0" smtClean="0">
                <a:solidFill>
                  <a:srgbClr val="002060"/>
                </a:solidFill>
                <a:latin typeface="Times New Roman" panose="02020603050405020304" pitchFamily="18" charset="0"/>
                <a:ea typeface="Times New Roman" panose="02020603050405020304" pitchFamily="18" charset="0"/>
              </a:rPr>
              <a:t>     </a:t>
            </a:r>
            <a:r>
              <a:rPr lang="en-US" sz="2400" dirty="0" err="1" smtClean="0">
                <a:solidFill>
                  <a:srgbClr val="002060"/>
                </a:solidFill>
                <a:latin typeface="Times New Roman" panose="02020603050405020304" pitchFamily="18" charset="0"/>
                <a:ea typeface="Times New Roman" panose="02020603050405020304" pitchFamily="18" charset="0"/>
              </a:rPr>
              <a:t>Hồng</a:t>
            </a:r>
            <a:r>
              <a:rPr lang="en-US" sz="2400" dirty="0" smtClean="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một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cậu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bé</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sống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trong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một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hoàn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cảnh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vô</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cùng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bất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hạnh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sinh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ra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bởi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một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cuộc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hôn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nhân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hạnh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phúc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rồi</a:t>
            </a:r>
            <a:r>
              <a:rPr lang="en-US" sz="2400" dirty="0">
                <a:solidFill>
                  <a:srgbClr val="002060"/>
                </a:solidFill>
                <a:latin typeface="Times New Roman" panose="02020603050405020304" pitchFamily="18" charset="0"/>
                <a:ea typeface="Times New Roman" panose="02020603050405020304" pitchFamily="18" charset="0"/>
              </a:rPr>
              <a:t> cha qua </a:t>
            </a:r>
            <a:r>
              <a:rPr lang="en-US" sz="2400" dirty="0" err="1">
                <a:solidFill>
                  <a:srgbClr val="002060"/>
                </a:solidFill>
                <a:latin typeface="Times New Roman" panose="02020603050405020304" pitchFamily="18" charset="0"/>
                <a:ea typeface="Times New Roman" panose="02020603050405020304" pitchFamily="18" charset="0"/>
              </a:rPr>
              <a:t>đời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vì</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nghiện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ngập</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mẹ</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phải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hương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cầu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thực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xa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quê</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xa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gia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đình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sống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người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họ</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hàng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giàu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có</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nhưng</a:t>
            </a:r>
            <a:r>
              <a:rPr lang="en-US" sz="2400" dirty="0">
                <a:solidFill>
                  <a:srgbClr val="002060"/>
                </a:solidFill>
                <a:latin typeface="Times New Roman" panose="02020603050405020304" pitchFamily="18" charset="0"/>
                <a:ea typeface="Times New Roman" panose="02020603050405020304" pitchFamily="18" charset="0"/>
              </a:rPr>
              <a:t> cay </a:t>
            </a:r>
            <a:r>
              <a:rPr lang="en-US" sz="2400" dirty="0" err="1">
                <a:solidFill>
                  <a:srgbClr val="002060"/>
                </a:solidFill>
                <a:latin typeface="Times New Roman" panose="02020603050405020304" pitchFamily="18" charset="0"/>
                <a:ea typeface="Times New Roman" panose="02020603050405020304" pitchFamily="18" charset="0"/>
              </a:rPr>
              <a:t>nghiệt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Dù</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cô</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luôn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nói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lời</a:t>
            </a:r>
            <a:r>
              <a:rPr lang="en-US" sz="2400" dirty="0">
                <a:solidFill>
                  <a:srgbClr val="002060"/>
                </a:solidFill>
                <a:latin typeface="Times New Roman" panose="02020603050405020304" pitchFamily="18" charset="0"/>
                <a:ea typeface="Times New Roman" panose="02020603050405020304" pitchFamily="18" charset="0"/>
              </a:rPr>
              <a:t> cay </a:t>
            </a:r>
            <a:r>
              <a:rPr lang="en-US" sz="2400" dirty="0" err="1">
                <a:solidFill>
                  <a:srgbClr val="002060"/>
                </a:solidFill>
                <a:latin typeface="Times New Roman" panose="02020603050405020304" pitchFamily="18" charset="0"/>
                <a:ea typeface="Times New Roman" panose="02020603050405020304" pitchFamily="18" charset="0"/>
              </a:rPr>
              <a:t>nghiệt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ngừng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gieo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rắc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tâm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hồn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ngây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cậu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hoài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khinh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miệt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mẹ</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nhưng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không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hề</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để</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tâm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luôn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nhớ</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mẹ</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với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kí</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ức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đẹp</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đẽ</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nhất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Tình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yêu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thương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mẹ</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khiến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cậu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có</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suy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nghĩ</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mạnh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mẽ</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dứt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khoát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muốn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hết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lòng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bảo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vệ</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mẹ</a:t>
            </a:r>
            <a:r>
              <a:rPr lang="en-US" sz="2400"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Cậu</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ước</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những</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cổ</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tục</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giống</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như</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hòn</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đá</a:t>
            </a:r>
            <a:r>
              <a:rPr lang="en-US" sz="2400" b="1" i="1" dirty="0">
                <a:solidFill>
                  <a:srgbClr val="002060"/>
                </a:solidFill>
                <a:latin typeface="Times New Roman" panose="02020603050405020304" pitchFamily="18" charset="0"/>
                <a:ea typeface="Times New Roman" panose="02020603050405020304" pitchFamily="18" charset="0"/>
              </a:rPr>
              <a:t> hay </a:t>
            </a:r>
            <a:r>
              <a:rPr lang="en-US" sz="2400" b="1" i="1" dirty="0" err="1">
                <a:solidFill>
                  <a:srgbClr val="002060"/>
                </a:solidFill>
                <a:latin typeface="Times New Roman" panose="02020603050405020304" pitchFamily="18" charset="0"/>
                <a:ea typeface="Times New Roman" panose="02020603050405020304" pitchFamily="18" charset="0"/>
              </a:rPr>
              <a:t>cục</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thủy</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tinh</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cậu</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sẽ</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nhai</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sẽ</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nghiến</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cho</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vụn</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nát</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mới</a:t>
            </a:r>
            <a:r>
              <a:rPr lang="en-US" sz="2400" b="1" i="1" dirty="0">
                <a:solidFill>
                  <a:srgbClr val="002060"/>
                </a:solidFill>
                <a:latin typeface="Times New Roman" panose="02020603050405020304" pitchFamily="18" charset="0"/>
                <a:ea typeface="Times New Roman" panose="02020603050405020304" pitchFamily="18" charset="0"/>
              </a:rPr>
              <a:t> </a:t>
            </a:r>
            <a:r>
              <a:rPr lang="en-US" sz="2400" b="1" i="1" dirty="0" err="1">
                <a:solidFill>
                  <a:srgbClr val="002060"/>
                </a:solidFill>
                <a:latin typeface="Times New Roman" panose="02020603050405020304" pitchFamily="18" charset="0"/>
                <a:ea typeface="Times New Roman" panose="02020603050405020304" pitchFamily="18" charset="0"/>
              </a:rPr>
              <a:t>thôi</a:t>
            </a:r>
            <a:r>
              <a:rPr lang="en-US" sz="2400" b="1" i="1" dirty="0">
                <a:solidFill>
                  <a:srgbClr val="002060"/>
                </a:solidFill>
                <a:latin typeface="Times New Roman" panose="02020603050405020304" pitchFamily="18" charset="0"/>
                <a:ea typeface="Times New Roman" panose="02020603050405020304" pitchFamily="18" charset="0"/>
              </a:rPr>
              <a: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Đoạn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trích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đã</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thể</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hiện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được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cung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bậc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cảm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xúc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cậu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bé</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Hồng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một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tâm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hồn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trẻ</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đầy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những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tổn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thương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nhưng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tình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yêu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dành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mẹ</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vẫn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dạt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dào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mãnh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liệt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thể</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hiện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tình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mẫu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tử</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thiêng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liêng</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cao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đẹp</a:t>
            </a:r>
            <a:r>
              <a:rPr lang="en-US" sz="2400"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endParaRPr>
          </a:p>
        </p:txBody>
      </p:sp>
    </p:spTree>
    <p:extLst>
      <p:ext uri="{BB962C8B-B14F-4D97-AF65-F5344CB8AC3E}">
        <p14:creationId xmlns:p14="http://schemas.microsoft.com/office/powerpoint/2010/main" val="402628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99377" y="276387"/>
            <a:ext cx="5254515" cy="584775"/>
          </a:xfrm>
          <a:prstGeom prst="rect">
            <a:avLst/>
          </a:prstGeom>
          <a:noFill/>
        </p:spPr>
        <p:txBody>
          <a:bodyPr wrap="none" lIns="91440" tIns="45720" rIns="91440" bIns="45720">
            <a:spAutoFit/>
          </a:bodyPr>
          <a:lstStyle/>
          <a:p>
            <a:pPr algn="ctr"/>
            <a:r>
              <a:rPr lang="en-US" sz="32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THỰC HÀNH TIẾNG VIỆT</a:t>
            </a:r>
            <a:endParaRPr lang="en-US"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1245954" y="861162"/>
            <a:ext cx="9700091" cy="1083374"/>
          </a:xfrm>
          <a:prstGeom prst="rect">
            <a:avLst/>
          </a:prstGeom>
        </p:spPr>
        <p:txBody>
          <a:bodyPr wrap="none">
            <a:spAutoFit/>
          </a:bodyPr>
          <a:lstStyle/>
          <a:p>
            <a:pPr algn="ctr">
              <a:lnSpc>
                <a:spcPct val="115000"/>
              </a:lnSpc>
              <a:spcAft>
                <a:spcPts val="0"/>
              </a:spcAft>
            </a:pPr>
            <a:r>
              <a:rPr lang="en-US" sz="2800" b="1" dirty="0" err="1">
                <a:solidFill>
                  <a:srgbClr val="C00000"/>
                </a:solidFill>
                <a:latin typeface="Times New Roman" panose="02020603050405020304" pitchFamily="18" charset="0"/>
                <a:ea typeface="Times New Roman" panose="02020603050405020304" pitchFamily="18" charset="0"/>
              </a:rPr>
              <a:t>Văn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dirty="0" err="1">
                <a:solidFill>
                  <a:srgbClr val="C00000"/>
                </a:solidFill>
                <a:latin typeface="Times New Roman" panose="02020603050405020304" pitchFamily="18" charset="0"/>
                <a:ea typeface="Times New Roman" panose="02020603050405020304" pitchFamily="18" charset="0"/>
              </a:rPr>
              <a:t>bản</a:t>
            </a:r>
            <a:r>
              <a:rPr lang="en-US" sz="2800" b="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Thánh</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Gióng</a:t>
            </a:r>
            <a:r>
              <a:rPr lang="en-US" sz="2800" b="1" i="1" dirty="0">
                <a:solidFill>
                  <a:srgbClr val="C00000"/>
                </a:solidFill>
                <a:latin typeface="Times New Roman" panose="02020603050405020304" pitchFamily="18" charset="0"/>
                <a:ea typeface="Times New Roman" panose="02020603050405020304" pitchFamily="18" charset="0"/>
              </a:rPr>
              <a:t> - </a:t>
            </a:r>
            <a:r>
              <a:rPr lang="en-US" sz="2800" b="1" i="1" dirty="0" err="1">
                <a:solidFill>
                  <a:srgbClr val="C00000"/>
                </a:solidFill>
                <a:latin typeface="Times New Roman" panose="02020603050405020304" pitchFamily="18" charset="0"/>
                <a:ea typeface="Times New Roman" panose="02020603050405020304" pitchFamily="18" charset="0"/>
              </a:rPr>
              <a:t>tượng</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đài</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vĩnh</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cửu</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của</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lòng</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a:solidFill>
                  <a:srgbClr val="C00000"/>
                </a:solidFill>
                <a:latin typeface="Times New Roman" panose="02020603050405020304" pitchFamily="18" charset="0"/>
                <a:ea typeface="Times New Roman" panose="02020603050405020304" pitchFamily="18" charset="0"/>
              </a:rPr>
              <a:t>yêu</a:t>
            </a:r>
            <a:r>
              <a:rPr lang="en-US" sz="2800" b="1" i="1" dirty="0">
                <a:solidFill>
                  <a:srgbClr val="C00000"/>
                </a:solidFill>
                <a:latin typeface="Times New Roman" panose="02020603050405020304" pitchFamily="18" charset="0"/>
                <a:ea typeface="Times New Roman" panose="02020603050405020304" pitchFamily="18" charset="0"/>
              </a:rPr>
              <a:t> </a:t>
            </a:r>
            <a:r>
              <a:rPr lang="en-US" sz="2800" b="1" i="1" dirty="0" err="1" smtClean="0">
                <a:solidFill>
                  <a:srgbClr val="C00000"/>
                </a:solidFill>
                <a:latin typeface="Times New Roman" panose="02020603050405020304" pitchFamily="18" charset="0"/>
                <a:ea typeface="Times New Roman" panose="02020603050405020304" pitchFamily="18" charset="0"/>
              </a:rPr>
              <a:t>nước</a:t>
            </a:r>
            <a:endParaRPr lang="en-US" sz="2800" b="1" i="1" dirty="0" smtClean="0">
              <a:solidFill>
                <a:srgbClr val="C00000"/>
              </a:solidFill>
              <a:latin typeface="Times New Roman" panose="02020603050405020304" pitchFamily="18" charset="0"/>
              <a:ea typeface="Times New Roman" panose="02020603050405020304" pitchFamily="18" charset="0"/>
            </a:endParaRPr>
          </a:p>
          <a:p>
            <a:pPr algn="ctr">
              <a:lnSpc>
                <a:spcPct val="115000"/>
              </a:lnSpc>
              <a:spcAft>
                <a:spcPts val="0"/>
              </a:spcAft>
            </a:pPr>
            <a:r>
              <a:rPr lang="en-US" sz="2800" b="1" i="1" dirty="0" smtClean="0">
                <a:solidFill>
                  <a:srgbClr val="C00000"/>
                </a:solidFill>
                <a:latin typeface="Times New Roman" panose="02020603050405020304" pitchFamily="18" charset="0"/>
                <a:ea typeface="Times New Roman" panose="02020603050405020304" pitchFamily="18" charset="0"/>
              </a:rPr>
              <a:t> </a:t>
            </a:r>
            <a:r>
              <a:rPr lang="en-US" sz="2400" b="1" dirty="0">
                <a:solidFill>
                  <a:srgbClr val="002060"/>
                </a:solidFill>
                <a:latin typeface="Times New Roman" panose="02020603050405020304" pitchFamily="18" charset="0"/>
                <a:ea typeface="Times New Roman" panose="02020603050405020304" pitchFamily="18" charset="0"/>
              </a:rPr>
              <a:t>(</a:t>
            </a:r>
            <a:r>
              <a:rPr lang="en-US" sz="2400" b="1" dirty="0" err="1">
                <a:solidFill>
                  <a:srgbClr val="002060"/>
                </a:solidFill>
                <a:latin typeface="Times New Roman" panose="02020603050405020304" pitchFamily="18" charset="0"/>
                <a:ea typeface="Times New Roman" panose="02020603050405020304" pitchFamily="18" charset="0"/>
              </a:rPr>
              <a:t>Bùi</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Mạnh</a:t>
            </a:r>
            <a:r>
              <a:rPr lang="en-US" sz="2400" b="1" dirty="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Nhị</a:t>
            </a:r>
            <a:r>
              <a:rPr lang="en-US" sz="2400" b="1" dirty="0">
                <a:solidFill>
                  <a:srgbClr val="002060"/>
                </a:solidFill>
                <a:latin typeface="Times New Roman" panose="02020603050405020304" pitchFamily="18" charset="0"/>
                <a:ea typeface="Times New Roman" panose="02020603050405020304" pitchFamily="18" charset="0"/>
              </a:rPr>
              <a: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335401" y="1817825"/>
            <a:ext cx="5042021" cy="548099"/>
          </a:xfrm>
          <a:prstGeom prst="rect">
            <a:avLst/>
          </a:prstGeom>
        </p:spPr>
        <p:txBody>
          <a:bodyPr wrap="none">
            <a:spAutoFit/>
          </a:bodyPr>
          <a:lstStyle/>
          <a:p>
            <a:pPr marL="342900" marR="30480" lvl="0" indent="-342900" algn="just">
              <a:lnSpc>
                <a:spcPct val="115000"/>
              </a:lnSpc>
              <a:spcAft>
                <a:spcPts val="1200"/>
              </a:spcAft>
              <a:buFont typeface="+mj-lt"/>
              <a:buAutoNum type="alphaUcPeriod" startAt="3"/>
            </a:pPr>
            <a:r>
              <a:rPr lang="en-US" sz="2800" b="1" dirty="0" smtClean="0">
                <a:solidFill>
                  <a:srgbClr val="0070C0"/>
                </a:solidFill>
                <a:latin typeface="Times New Roman" panose="02020603050405020304" pitchFamily="18" charset="0"/>
                <a:ea typeface="Times New Roman" panose="02020603050405020304" pitchFamily="18" charset="0"/>
              </a:rPr>
              <a:t> THỰC </a:t>
            </a:r>
            <a:r>
              <a:rPr lang="en-US" sz="2800" b="1" dirty="0">
                <a:solidFill>
                  <a:srgbClr val="0070C0"/>
                </a:solidFill>
                <a:latin typeface="Times New Roman" panose="02020603050405020304" pitchFamily="18" charset="0"/>
                <a:ea typeface="Times New Roman" panose="02020603050405020304" pitchFamily="18" charset="0"/>
              </a:rPr>
              <a:t>HÀNH ĐỌC </a:t>
            </a:r>
            <a:r>
              <a:rPr lang="en-US" sz="2800" b="1" dirty="0" smtClean="0">
                <a:solidFill>
                  <a:srgbClr val="0070C0"/>
                </a:solidFill>
                <a:latin typeface="Times New Roman" panose="02020603050405020304" pitchFamily="18" charset="0"/>
                <a:ea typeface="Times New Roman" panose="02020603050405020304" pitchFamily="18" charset="0"/>
              </a:rPr>
              <a:t>– HIỂU</a:t>
            </a:r>
            <a:endParaRPr lang="en-US" sz="2800" dirty="0">
              <a:effectLst/>
              <a:latin typeface="Times New Roman" panose="02020603050405020304" pitchFamily="18" charset="0"/>
              <a:ea typeface="Times New Roman" panose="02020603050405020304" pitchFamily="18" charset="0"/>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1249134" y="3166159"/>
            <a:ext cx="2483319" cy="2210435"/>
          </a:xfrm>
          <a:prstGeom prst="ellipse">
            <a:avLst/>
          </a:prstGeom>
          <a:ln>
            <a:noFill/>
          </a:ln>
          <a:effectLst>
            <a:softEdge rad="112500"/>
          </a:effectLst>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3591" b="89779" l="2124" r="97611">
                        <a14:foregroundMark x1="33274" y1="12431" x2="33274" y2="12431"/>
                        <a14:foregroundMark x1="33451" y1="14825" x2="33451" y2="14825"/>
                        <a14:foregroundMark x1="33451" y1="16851" x2="33451" y2="16851"/>
                        <a14:foregroundMark x1="90000" y1="81860" x2="90000" y2="81860"/>
                        <a14:foregroundMark x1="22212" y1="86648" x2="22212" y2="86648"/>
                      </a14:backgroundRemoval>
                    </a14:imgEffect>
                  </a14:imgLayer>
                </a14:imgProps>
              </a:ext>
            </a:extLst>
          </a:blip>
          <a:stretch>
            <a:fillRect/>
          </a:stretch>
        </p:blipFill>
        <p:spPr>
          <a:xfrm>
            <a:off x="3900488" y="2350097"/>
            <a:ext cx="7948756" cy="4507904"/>
          </a:xfrm>
          <a:prstGeom prst="rect">
            <a:avLst/>
          </a:prstGeom>
        </p:spPr>
      </p:pic>
      <p:sp>
        <p:nvSpPr>
          <p:cNvPr id="11" name="Rectangle 10"/>
          <p:cNvSpPr/>
          <p:nvPr/>
        </p:nvSpPr>
        <p:spPr>
          <a:xfrm>
            <a:off x="335401" y="2365924"/>
            <a:ext cx="6794104" cy="587853"/>
          </a:xfrm>
          <a:prstGeom prst="rect">
            <a:avLst/>
          </a:prstGeom>
        </p:spPr>
        <p:txBody>
          <a:bodyPr wrap="none">
            <a:spAutoFit/>
          </a:bodyPr>
          <a:lstStyle/>
          <a:p>
            <a:pPr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a:t>
            </a:r>
            <a:r>
              <a:rPr lang="vi-VN"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Bùi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Mạnh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Nhị</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4834665" y="3052855"/>
            <a:ext cx="6182820" cy="3102388"/>
          </a:xfrm>
          <a:prstGeom prst="rect">
            <a:avLst/>
          </a:prstGeom>
        </p:spPr>
        <p:txBody>
          <a:bodyPr wrap="square">
            <a:spAutoFit/>
          </a:bodyPr>
          <a:lstStyle/>
          <a:p>
            <a:pPr marL="342900" marR="30480" indent="-342900" algn="just">
              <a:lnSpc>
                <a:spcPct val="115000"/>
              </a:lnSpc>
              <a:spcAft>
                <a:spcPts val="1200"/>
              </a:spcAft>
              <a:buFont typeface="Wingdings" panose="05000000000000000000" pitchFamily="2" charset="2"/>
              <a:buChar char="v"/>
            </a:pPr>
            <a:r>
              <a:rPr lang="vi-VN" sz="2400" b="1" dirty="0" smtClean="0">
                <a:solidFill>
                  <a:srgbClr val="002060"/>
                </a:solidFill>
                <a:latin typeface="Times New Roman" panose="02020603050405020304" pitchFamily="18" charset="0"/>
                <a:ea typeface="Times New Roman" panose="02020603050405020304" pitchFamily="18" charset="0"/>
              </a:rPr>
              <a:t>Quê </a:t>
            </a:r>
            <a:r>
              <a:rPr lang="vi-VN" sz="2400" b="1" dirty="0">
                <a:solidFill>
                  <a:srgbClr val="002060"/>
                </a:solidFill>
                <a:latin typeface="Times New Roman" panose="02020603050405020304" pitchFamily="18" charset="0"/>
                <a:ea typeface="Times New Roman" panose="02020603050405020304" pitchFamily="18" charset="0"/>
              </a:rPr>
              <a:t>quán</a:t>
            </a:r>
            <a:r>
              <a:rPr lang="vi-VN" sz="2400" dirty="0">
                <a:solidFill>
                  <a:srgbClr val="002060"/>
                </a:solidFill>
                <a:latin typeface="Times New Roman" panose="02020603050405020304" pitchFamily="18" charset="0"/>
                <a:ea typeface="Times New Roman" panose="02020603050405020304" pitchFamily="18" charset="0"/>
              </a:rPr>
              <a:t>: Xã Thành Lợi, Huyện Vụ Bản, </a:t>
            </a:r>
            <a:endParaRPr lang="en-US" sz="2400" dirty="0" smtClean="0">
              <a:solidFill>
                <a:srgbClr val="002060"/>
              </a:solidFill>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vi-VN" sz="2400" dirty="0" smtClean="0">
                <a:solidFill>
                  <a:srgbClr val="002060"/>
                </a:solidFill>
                <a:latin typeface="Times New Roman" panose="02020603050405020304" pitchFamily="18" charset="0"/>
                <a:ea typeface="Times New Roman" panose="02020603050405020304" pitchFamily="18" charset="0"/>
              </a:rPr>
              <a:t>Nam </a:t>
            </a:r>
            <a:r>
              <a:rPr lang="vi-VN" sz="2400" dirty="0">
                <a:solidFill>
                  <a:srgbClr val="002060"/>
                </a:solidFill>
                <a:latin typeface="Times New Roman" panose="02020603050405020304" pitchFamily="18" charset="0"/>
                <a:ea typeface="Times New Roman" panose="02020603050405020304" pitchFamily="18" charset="0"/>
              </a:rPr>
              <a:t>Định.</a:t>
            </a:r>
            <a:endParaRPr lang="en-US" sz="2400" dirty="0">
              <a:solidFill>
                <a:srgbClr val="00206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en-US" sz="2400" dirty="0" err="1" smtClean="0">
                <a:solidFill>
                  <a:srgbClr val="002060"/>
                </a:solidFill>
                <a:latin typeface="Times New Roman" panose="02020603050405020304" pitchFamily="18" charset="0"/>
                <a:ea typeface="Times New Roman" panose="02020603050405020304" pitchFamily="18" charset="0"/>
              </a:rPr>
              <a:t>Là</a:t>
            </a:r>
            <a:r>
              <a:rPr lang="en-US" sz="2400" dirty="0" smtClean="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phó</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giáo</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sư</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tiên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sĩ</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khoa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học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nghiên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cứu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chuyên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ngành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văn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học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Việt</a:t>
            </a:r>
            <a:r>
              <a:rPr lang="en-US" sz="2400" dirty="0">
                <a:solidFill>
                  <a:srgbClr val="002060"/>
                </a:solidFill>
                <a:latin typeface="Times New Roman" panose="02020603050405020304" pitchFamily="18" charset="0"/>
                <a:ea typeface="Times New Roman" panose="02020603050405020304" pitchFamily="18" charset="0"/>
              </a:rPr>
              <a:t> Nam.</a:t>
            </a:r>
          </a:p>
          <a:p>
            <a:pPr marL="342900" indent="-342900">
              <a:lnSpc>
                <a:spcPct val="115000"/>
              </a:lnSpc>
              <a:spcAft>
                <a:spcPts val="1200"/>
              </a:spcAft>
              <a:buFont typeface="Wingdings" panose="05000000000000000000" pitchFamily="2" charset="2"/>
              <a:buChar char="v"/>
            </a:pPr>
            <a:r>
              <a:rPr lang="en-US" sz="2400" b="1" dirty="0" err="1" smtClean="0">
                <a:solidFill>
                  <a:srgbClr val="002060"/>
                </a:solidFill>
                <a:latin typeface="Times New Roman" panose="02020603050405020304" pitchFamily="18" charset="0"/>
                <a:ea typeface="Times New Roman" panose="02020603050405020304" pitchFamily="18" charset="0"/>
              </a:rPr>
              <a:t>Danh</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hiệu</a:t>
            </a:r>
            <a:r>
              <a:rPr lang="en-US" sz="2400" b="1" dirty="0">
                <a:solidFill>
                  <a:srgbClr val="002060"/>
                </a:solidFill>
                <a:latin typeface="Times New Roman" panose="02020603050405020304" pitchFamily="18" charset="0"/>
                <a:ea typeface="Times New Roman" panose="02020603050405020304" pitchFamily="18" charset="0"/>
              </a:rPr>
              <a:t>: </a:t>
            </a:r>
            <a:r>
              <a:rPr lang="vi-VN" sz="2400" dirty="0">
                <a:solidFill>
                  <a:srgbClr val="002060"/>
                </a:solidFill>
                <a:latin typeface="Times New Roman" panose="02020603050405020304" pitchFamily="18" charset="0"/>
                <a:ea typeface="Times New Roman" panose="02020603050405020304" pitchFamily="18" charset="0"/>
              </a:rPr>
              <a:t>Nhà giáo Ưu tú; Huân chương Lao động hạng Nhất.</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686611" y="5588976"/>
            <a:ext cx="3589444" cy="483017"/>
          </a:xfrm>
          <a:prstGeom prst="rect">
            <a:avLst/>
          </a:prstGeom>
        </p:spPr>
        <p:txBody>
          <a:bodyPr wrap="none">
            <a:spAutoFit/>
          </a:bodyPr>
          <a:lstStyle/>
          <a:p>
            <a:pPr algn="just">
              <a:lnSpc>
                <a:spcPct val="115000"/>
              </a:lnSpc>
              <a:spcAft>
                <a:spcPts val="0"/>
              </a:spcAft>
            </a:pPr>
            <a:r>
              <a:rPr lang="pt-BR" sz="2400" b="1" dirty="0">
                <a:latin typeface="Times New Roman" panose="02020603050405020304" pitchFamily="18" charset="0"/>
                <a:ea typeface="Times New Roman" panose="02020603050405020304" pitchFamily="18" charset="0"/>
              </a:rPr>
              <a:t>Bùi Mạnh Nhị (sinh 1955)</a:t>
            </a:r>
            <a:endParaRPr lang="en-US" sz="24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26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anim calcmode="lin" valueType="num">
                                      <p:cBhvr>
                                        <p:cTn id="13"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fade">
                                      <p:cBhvr>
                                        <p:cTn id="17" dur="1000"/>
                                        <p:tgtEl>
                                          <p:spTgt spid="12">
                                            <p:txEl>
                                              <p:pRg st="1" end="1"/>
                                            </p:txEl>
                                          </p:spTgt>
                                        </p:tgtEl>
                                      </p:cBhvr>
                                    </p:animEffect>
                                    <p:anim calcmode="lin" valueType="num">
                                      <p:cBhvr>
                                        <p:cTn id="18"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animEffect transition="in" filter="fade">
                                      <p:cBhvr>
                                        <p:cTn id="24" dur="1000"/>
                                        <p:tgtEl>
                                          <p:spTgt spid="12">
                                            <p:txEl>
                                              <p:pRg st="2" end="2"/>
                                            </p:txEl>
                                          </p:spTgt>
                                        </p:tgtEl>
                                      </p:cBhvr>
                                    </p:animEffect>
                                    <p:anim calcmode="lin" valueType="num">
                                      <p:cBhvr>
                                        <p:cTn id="25"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Effect transition="in" filter="fade">
                                      <p:cBhvr>
                                        <p:cTn id="31" dur="1000"/>
                                        <p:tgtEl>
                                          <p:spTgt spid="12">
                                            <p:txEl>
                                              <p:pRg st="3" end="3"/>
                                            </p:txEl>
                                          </p:spTgt>
                                        </p:tgtEl>
                                      </p:cBhvr>
                                    </p:animEffect>
                                    <p:anim calcmode="lin" valueType="num">
                                      <p:cBhvr>
                                        <p:cTn id="32"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9633" y="184946"/>
            <a:ext cx="8383384"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ĐỘNGKHÁM PHÁ KIẾN THỨC</a:t>
            </a:r>
          </a:p>
        </p:txBody>
      </p:sp>
      <p:sp>
        <p:nvSpPr>
          <p:cNvPr id="3" name="Rectangle 2"/>
          <p:cNvSpPr/>
          <p:nvPr/>
        </p:nvSpPr>
        <p:spPr>
          <a:xfrm>
            <a:off x="723900" y="831277"/>
            <a:ext cx="4408515"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alphaUcPeriod"/>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ĐỌC – HIỂU VĂN BẢN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23900" y="1295311"/>
            <a:ext cx="552901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ight Arrow 6"/>
          <p:cNvSpPr/>
          <p:nvPr/>
        </p:nvSpPr>
        <p:spPr>
          <a:xfrm>
            <a:off x="1203551" y="2129344"/>
            <a:ext cx="2082861" cy="2478869"/>
          </a:xfrm>
          <a:prstGeom prst="rightArrow">
            <a:avLst>
              <a:gd name="adj1" fmla="val 50000"/>
              <a:gd name="adj2" fmla="val 36967"/>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err="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b="1" dirty="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smtClean="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 name="Rounded Rectangle 4"/>
          <p:cNvSpPr/>
          <p:nvPr/>
        </p:nvSpPr>
        <p:spPr>
          <a:xfrm>
            <a:off x="3620997" y="2475617"/>
            <a:ext cx="7367452" cy="1786325"/>
          </a:xfrm>
          <a:prstGeom prst="roundRect">
            <a:avLst/>
          </a:prstGeom>
          <a:blipFill>
            <a:blip r:embed="rId2"/>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3200" dirty="0">
                <a:solidFill>
                  <a:srgbClr val="0D0D0D"/>
                </a:solidFill>
                <a:latin typeface="Times New Roman" panose="02020603050405020304" pitchFamily="18" charset="0"/>
                <a:ea typeface="Times New Roman" panose="02020603050405020304" pitchFamily="18" charset="0"/>
              </a:rPr>
              <a:t>Văn bản nghị luận là loại văn bản nhằm thuyết phục người đọc, người nghe về một vấn đề nào đó</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07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animBg="1"/>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5401" y="352887"/>
            <a:ext cx="5042021" cy="548099"/>
          </a:xfrm>
          <a:prstGeom prst="rect">
            <a:avLst/>
          </a:prstGeom>
        </p:spPr>
        <p:txBody>
          <a:bodyPr wrap="none">
            <a:spAutoFit/>
          </a:bodyPr>
          <a:lstStyle/>
          <a:p>
            <a:pPr marL="342900" marR="30480" lvl="0" indent="-342900" algn="just" defTabSz="914400" rtl="0" eaLnBrk="1" fontAlgn="auto" latinLnBrk="0" hangingPunct="1">
              <a:lnSpc>
                <a:spcPct val="115000"/>
              </a:lnSpc>
              <a:spcBef>
                <a:spcPts val="0"/>
              </a:spcBef>
              <a:spcAft>
                <a:spcPts val="1200"/>
              </a:spcAft>
              <a:buClrTx/>
              <a:buSzTx/>
              <a:buFont typeface="+mj-lt"/>
              <a:buAutoNum type="alphaUcPeriod" startAt="3"/>
              <a:tabLst/>
              <a:defRPr/>
            </a:pP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THỰC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HÀNH ĐỌC </a:t>
            </a:r>
            <a:r>
              <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HIỂU</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1108757" y="2789245"/>
            <a:ext cx="2483319" cy="2210435"/>
          </a:xfrm>
          <a:prstGeom prst="ellipse">
            <a:avLst/>
          </a:prstGeom>
          <a:ln>
            <a:noFill/>
          </a:ln>
          <a:effectLst>
            <a:softEdge rad="112500"/>
          </a:effectLst>
        </p:spPr>
      </p:pic>
      <p:pic>
        <p:nvPicPr>
          <p:cNvPr id="10" name="Picture 9"/>
          <p:cNvPicPr>
            <a:picLocks noChangeAspect="1"/>
          </p:cNvPicPr>
          <p:nvPr/>
        </p:nvPicPr>
        <p:blipFill>
          <a:blip r:embed="rId3"/>
          <a:stretch>
            <a:fillRect/>
          </a:stretch>
        </p:blipFill>
        <p:spPr>
          <a:xfrm>
            <a:off x="3984171" y="1449085"/>
            <a:ext cx="7654835" cy="5121532"/>
          </a:xfrm>
          <a:prstGeom prst="rect">
            <a:avLst/>
          </a:prstGeom>
        </p:spPr>
      </p:pic>
      <p:sp>
        <p:nvSpPr>
          <p:cNvPr id="13" name="Rectangle 12"/>
          <p:cNvSpPr/>
          <p:nvPr/>
        </p:nvSpPr>
        <p:spPr>
          <a:xfrm>
            <a:off x="716660" y="5195623"/>
            <a:ext cx="3589444" cy="483017"/>
          </a:xfrm>
          <a:prstGeom prst="rect">
            <a:avLst/>
          </a:prstGeom>
        </p:spPr>
        <p:txBody>
          <a:bodyPr wrap="non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pt-BR"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Bùi Mạnh Nhị (sinh 1955)</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35401" y="900986"/>
            <a:ext cx="8270213" cy="1107996"/>
          </a:xfrm>
          <a:prstGeom prst="rect">
            <a:avLst/>
          </a:prstGeom>
        </p:spPr>
        <p:txBody>
          <a:bodyPr wrap="none">
            <a:spAutoFit/>
          </a:bodyPr>
          <a:lstStyle/>
          <a:p>
            <a:pPr>
              <a:spcAft>
                <a:spcPts val="1200"/>
              </a:spcAft>
            </a:pPr>
            <a:r>
              <a:rPr lang="vi-VN"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Tìm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b="1" dirty="0" smtClean="0">
              <a:solidFill>
                <a:srgbClr val="0070C0"/>
              </a:solidFill>
              <a:latin typeface="Times New Roman" panose="02020603050405020304" pitchFamily="18" charset="0"/>
              <a:ea typeface="Times New Roman" panose="02020603050405020304" pitchFamily="18" charset="0"/>
            </a:endParaRPr>
          </a:p>
          <a:p>
            <a:pPr>
              <a:spcAft>
                <a:spcPts val="1200"/>
              </a:spcAft>
            </a:pPr>
            <a:r>
              <a:rPr lang="vi-VN" sz="2800" b="1" i="1" dirty="0" smtClean="0">
                <a:solidFill>
                  <a:srgbClr val="0070C0"/>
                </a:solidFill>
                <a:latin typeface="Times New Roman" panose="02020603050405020304" pitchFamily="18" charset="0"/>
                <a:ea typeface="Times New Roman" panose="02020603050405020304" pitchFamily="18" charset="0"/>
              </a:rPr>
              <a:t>Thánh </a:t>
            </a:r>
            <a:r>
              <a:rPr lang="vi-VN" sz="2800" b="1" i="1" dirty="0">
                <a:solidFill>
                  <a:srgbClr val="0070C0"/>
                </a:solidFill>
                <a:latin typeface="Times New Roman" panose="02020603050405020304" pitchFamily="18" charset="0"/>
                <a:ea typeface="Times New Roman" panose="02020603050405020304" pitchFamily="18" charset="0"/>
              </a:rPr>
              <a:t>Gióng - tượng đài vĩnh cửu của lòng yêu nước </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4924555" y="2411043"/>
            <a:ext cx="6096000" cy="3487365"/>
          </a:xfrm>
          <a:prstGeom prst="rect">
            <a:avLst/>
          </a:prstGeom>
        </p:spPr>
        <p:txBody>
          <a:bodyPr>
            <a:spAutoFit/>
          </a:bodyPr>
          <a:lstStyle/>
          <a:p>
            <a:pPr>
              <a:lnSpc>
                <a:spcPct val="115000"/>
              </a:lnSpc>
              <a:spcAft>
                <a:spcPts val="1200"/>
              </a:spcAft>
            </a:pPr>
            <a:r>
              <a:rPr lang="vi-VN" sz="2800" dirty="0" smtClean="0">
                <a:solidFill>
                  <a:srgbClr val="4A4A4A"/>
                </a:solidFill>
                <a:latin typeface="Times New Roman" panose="02020603050405020304" pitchFamily="18" charset="0"/>
                <a:ea typeface="Times New Roman" panose="02020603050405020304" pitchFamily="18" charset="0"/>
              </a:rPr>
              <a:t>- </a:t>
            </a:r>
            <a:r>
              <a:rPr lang="vi-VN" sz="2800" b="1" dirty="0" smtClean="0">
                <a:solidFill>
                  <a:srgbClr val="363636"/>
                </a:solidFill>
                <a:latin typeface="Times New Roman" panose="02020603050405020304" pitchFamily="18" charset="0"/>
                <a:ea typeface="Times New Roman" panose="02020603050405020304" pitchFamily="18" charset="0"/>
              </a:rPr>
              <a:t>Xuất </a:t>
            </a:r>
            <a:r>
              <a:rPr lang="vi-VN" sz="2800" b="1" dirty="0">
                <a:solidFill>
                  <a:srgbClr val="363636"/>
                </a:solidFill>
                <a:latin typeface="Times New Roman" panose="02020603050405020304" pitchFamily="18" charset="0"/>
                <a:ea typeface="Times New Roman" panose="02020603050405020304" pitchFamily="18" charset="0"/>
              </a:rPr>
              <a:t>xứ</a:t>
            </a:r>
            <a:r>
              <a:rPr lang="vi-VN" sz="2800" dirty="0">
                <a:solidFill>
                  <a:srgbClr val="0D0D0D"/>
                </a:solidFill>
                <a:latin typeface="Times New Roman" panose="02020603050405020304" pitchFamily="18" charset="0"/>
                <a:ea typeface="Times New Roman" panose="02020603050405020304" pitchFamily="18" charset="0"/>
              </a:rPr>
              <a:t>: Trích </a:t>
            </a:r>
            <a:r>
              <a:rPr lang="vi-VN" sz="2800" i="1" dirty="0">
                <a:solidFill>
                  <a:srgbClr val="0D0D0D"/>
                </a:solidFill>
                <a:latin typeface="Times New Roman" panose="02020603050405020304" pitchFamily="18" charset="0"/>
                <a:ea typeface="Times New Roman" panose="02020603050405020304" pitchFamily="18" charset="0"/>
              </a:rPr>
              <a:t>Phân tích tác phẩm văn học dân gian trong nhà trường</a:t>
            </a:r>
            <a:r>
              <a:rPr lang="vi-VN" sz="2800" dirty="0">
                <a:solidFill>
                  <a:srgbClr val="0D0D0D"/>
                </a:solidFill>
                <a:latin typeface="Times New Roman" panose="02020603050405020304" pitchFamily="18" charset="0"/>
                <a:ea typeface="Times New Roman" panose="02020603050405020304" pitchFamily="18" charset="0"/>
              </a:rPr>
              <a:t> (2012).</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smtClean="0">
                <a:solidFill>
                  <a:srgbClr val="0D0D0D"/>
                </a:solidFill>
                <a:latin typeface="Times New Roman" panose="02020603050405020304" pitchFamily="18" charset="0"/>
                <a:ea typeface="Times New Roman" panose="02020603050405020304" pitchFamily="18" charset="0"/>
              </a:rPr>
              <a:t>- </a:t>
            </a:r>
            <a:r>
              <a:rPr lang="vi-VN" sz="2800" b="1" dirty="0" smtClean="0">
                <a:solidFill>
                  <a:srgbClr val="0D0D0D"/>
                </a:solidFill>
                <a:latin typeface="Times New Roman" panose="02020603050405020304" pitchFamily="18" charset="0"/>
                <a:ea typeface="Times New Roman" panose="02020603050405020304" pitchFamily="18" charset="0"/>
              </a:rPr>
              <a:t>Thể </a:t>
            </a:r>
            <a:r>
              <a:rPr lang="vi-VN" sz="2800" b="1" dirty="0">
                <a:solidFill>
                  <a:srgbClr val="0D0D0D"/>
                </a:solidFill>
                <a:latin typeface="Times New Roman" panose="02020603050405020304" pitchFamily="18" charset="0"/>
                <a:ea typeface="Times New Roman" panose="02020603050405020304" pitchFamily="18" charset="0"/>
              </a:rPr>
              <a:t>loại:</a:t>
            </a:r>
            <a:r>
              <a:rPr lang="vi-VN" sz="2800" dirty="0">
                <a:solidFill>
                  <a:srgbClr val="0D0D0D"/>
                </a:solidFill>
                <a:latin typeface="Times New Roman" panose="02020603050405020304" pitchFamily="18" charset="0"/>
                <a:ea typeface="Times New Roman" panose="02020603050405020304" pitchFamily="18" charset="0"/>
              </a:rPr>
              <a:t> Nghị luận văn học.</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smtClean="0">
                <a:solidFill>
                  <a:srgbClr val="0D0D0D"/>
                </a:solidFill>
                <a:latin typeface="Times New Roman" panose="02020603050405020304" pitchFamily="18" charset="0"/>
                <a:ea typeface="Times New Roman" panose="02020603050405020304" pitchFamily="18" charset="0"/>
              </a:rPr>
              <a:t>- </a:t>
            </a:r>
            <a:r>
              <a:rPr lang="vi-VN" sz="2800" b="1" dirty="0" smtClean="0">
                <a:solidFill>
                  <a:srgbClr val="0D0D0D"/>
                </a:solidFill>
                <a:latin typeface="Times New Roman" panose="02020603050405020304" pitchFamily="18" charset="0"/>
                <a:ea typeface="Times New Roman" panose="02020603050405020304" pitchFamily="18" charset="0"/>
              </a:rPr>
              <a:t>Phương </a:t>
            </a:r>
            <a:r>
              <a:rPr lang="vi-VN" sz="2800" b="1" dirty="0">
                <a:solidFill>
                  <a:srgbClr val="0D0D0D"/>
                </a:solidFill>
                <a:latin typeface="Times New Roman" panose="02020603050405020304" pitchFamily="18" charset="0"/>
                <a:ea typeface="Times New Roman" panose="02020603050405020304" pitchFamily="18" charset="0"/>
              </a:rPr>
              <a:t>thức biểu đạt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chính</a:t>
            </a:r>
            <a:r>
              <a:rPr lang="vi-VN" sz="2800" dirty="0">
                <a:solidFill>
                  <a:srgbClr val="0D0D0D"/>
                </a:solidFill>
                <a:latin typeface="Times New Roman" panose="02020603050405020304" pitchFamily="18" charset="0"/>
                <a:ea typeface="Times New Roman" panose="02020603050405020304" pitchFamily="18" charset="0"/>
              </a:rPr>
              <a:t>: Nghị luận.</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smtClean="0">
                <a:solidFill>
                  <a:srgbClr val="0D0D0D"/>
                </a:solidFill>
                <a:latin typeface="Times New Roman" panose="02020603050405020304" pitchFamily="18" charset="0"/>
                <a:ea typeface="Times New Roman" panose="02020603050405020304" pitchFamily="18" charset="0"/>
              </a:rPr>
              <a:t>- </a:t>
            </a:r>
            <a:r>
              <a:rPr lang="vi-VN" sz="2800" b="1" dirty="0" smtClean="0">
                <a:solidFill>
                  <a:srgbClr val="0D0D0D"/>
                </a:solidFill>
                <a:latin typeface="Times New Roman" panose="02020603050405020304" pitchFamily="18" charset="0"/>
                <a:ea typeface="Times New Roman" panose="02020603050405020304" pitchFamily="18" charset="0"/>
              </a:rPr>
              <a:t>Bố </a:t>
            </a:r>
            <a:r>
              <a:rPr lang="vi-VN" sz="2800" b="1" dirty="0">
                <a:solidFill>
                  <a:srgbClr val="0D0D0D"/>
                </a:solidFill>
                <a:latin typeface="Times New Roman" panose="02020603050405020304" pitchFamily="18" charset="0"/>
                <a:ea typeface="Times New Roman" panose="02020603050405020304" pitchFamily="18" charset="0"/>
              </a:rPr>
              <a:t>cục</a:t>
            </a:r>
            <a:r>
              <a:rPr lang="vi-VN" sz="2800" dirty="0">
                <a:solidFill>
                  <a:srgbClr val="0D0D0D"/>
                </a:solidFill>
                <a:latin typeface="Times New Roman" panose="02020603050405020304" pitchFamily="18" charset="0"/>
                <a:ea typeface="Times New Roman" panose="02020603050405020304" pitchFamily="18" charset="0"/>
              </a:rPr>
              <a:t>: Chia bố cục như trong sách.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933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R="30480" algn="just">
              <a:lnSpc>
                <a:spcPct val="115000"/>
              </a:lnSpc>
              <a:spcAft>
                <a:spcPts val="1200"/>
              </a:spcAft>
            </a:pPr>
            <a:r>
              <a:rPr lang="vi-VN" sz="2800" b="1" dirty="0">
                <a:solidFill>
                  <a:srgbClr val="0070C0"/>
                </a:solidFill>
                <a:latin typeface="Times New Roman" panose="02020603050405020304" pitchFamily="18" charset="0"/>
                <a:ea typeface="Times New Roman" panose="02020603050405020304" pitchFamily="18" charset="0"/>
              </a:rPr>
              <a:t>3. Phâ</a:t>
            </a:r>
            <a:r>
              <a:rPr lang="en-US" sz="2800" b="1" dirty="0">
                <a:solidFill>
                  <a:srgbClr val="0070C0"/>
                </a:solidFill>
                <a:latin typeface="Times New Roman" panose="02020603050405020304" pitchFamily="18" charset="0"/>
                <a:ea typeface="Times New Roman" panose="02020603050405020304" pitchFamily="18" charset="0"/>
              </a:rPr>
              <a:t>n </a:t>
            </a:r>
            <a:r>
              <a:rPr lang="en-US" sz="2800" b="1" dirty="0" err="1">
                <a:solidFill>
                  <a:srgbClr val="0070C0"/>
                </a:solidFill>
                <a:latin typeface="Times New Roman" panose="02020603050405020304" pitchFamily="18" charset="0"/>
                <a:ea typeface="Times New Roman" panose="02020603050405020304" pitchFamily="18" charset="0"/>
              </a:rPr>
              <a:t>tích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35401" y="737384"/>
            <a:ext cx="8180445" cy="1107996"/>
          </a:xfrm>
          <a:prstGeom prst="rect">
            <a:avLst/>
          </a:prstGeom>
        </p:spPr>
        <p:txBody>
          <a:bodyPr wrap="none">
            <a:spAutoFit/>
          </a:bodyPr>
          <a:lstStyle/>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3.</a:t>
            </a:r>
            <a:r>
              <a:rPr lang="vi-VN"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Phần</a:t>
            </a:r>
            <a:r>
              <a:rPr lang="en-US" sz="2800" b="1" dirty="0">
                <a:solidFill>
                  <a:srgbClr val="0070C0"/>
                </a:solidFill>
                <a:latin typeface="Times New Roman" panose="02020603050405020304" pitchFamily="18" charset="0"/>
                <a:ea typeface="Times New Roman" panose="02020603050405020304" pitchFamily="18" charset="0"/>
              </a:rPr>
              <a:t> 1: </a:t>
            </a:r>
            <a:r>
              <a:rPr lang="en-US" sz="2800" b="1" dirty="0" err="1">
                <a:solidFill>
                  <a:srgbClr val="0070C0"/>
                </a:solidFill>
                <a:latin typeface="Times New Roman" panose="02020603050405020304" pitchFamily="18" charset="0"/>
                <a:ea typeface="Times New Roman" panose="02020603050405020304" pitchFamily="18" charset="0"/>
              </a:rPr>
              <a:t>Nêu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vấn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đề</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b="1" dirty="0" smtClean="0">
              <a:solidFill>
                <a:srgbClr val="0070C0"/>
              </a:solidFill>
              <a:latin typeface="Times New Roman" panose="02020603050405020304" pitchFamily="18" charset="0"/>
              <a:ea typeface="Times New Roman" panose="02020603050405020304" pitchFamily="18" charset="0"/>
            </a:endParaRPr>
          </a:p>
          <a:p>
            <a:pPr>
              <a:spcAft>
                <a:spcPts val="1200"/>
              </a:spcAft>
            </a:pPr>
            <a:r>
              <a:rPr lang="vi-VN" sz="2800" b="1" i="1" dirty="0" smtClean="0">
                <a:solidFill>
                  <a:srgbClr val="0070C0"/>
                </a:solidFill>
                <a:latin typeface="Times New Roman" panose="02020603050405020304" pitchFamily="18" charset="0"/>
                <a:ea typeface="Times New Roman" panose="02020603050405020304" pitchFamily="18" charset="0"/>
              </a:rPr>
              <a:t>Thánh </a:t>
            </a:r>
            <a:r>
              <a:rPr lang="vi-VN" sz="2800" b="1" i="1" dirty="0">
                <a:solidFill>
                  <a:srgbClr val="0070C0"/>
                </a:solidFill>
                <a:latin typeface="Times New Roman" panose="02020603050405020304" pitchFamily="18" charset="0"/>
                <a:ea typeface="Times New Roman" panose="02020603050405020304" pitchFamily="18" charset="0"/>
              </a:rPr>
              <a:t>Gióng - tượng đài vĩnh cửu của lòng yêu nước</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1859666" y="1845380"/>
            <a:ext cx="6708824" cy="548099"/>
          </a:xfrm>
          <a:prstGeom prst="rect">
            <a:avLst/>
          </a:prstGeom>
          <a:blipFill>
            <a:blip r:embed="rId2"/>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just">
              <a:lnSpc>
                <a:spcPct val="115000"/>
              </a:lnSpc>
              <a:spcBef>
                <a:spcPts val="300"/>
              </a:spcBef>
              <a:spcAft>
                <a:spcPts val="300"/>
              </a:spcAft>
              <a:tabLst>
                <a:tab pos="228600" algn="l"/>
              </a:tabLst>
            </a:pPr>
            <a:r>
              <a:rPr lang="en-US" sz="2800" b="1" dirty="0" err="1">
                <a:solidFill>
                  <a:srgbClr val="7030A0"/>
                </a:solidFill>
                <a:latin typeface="Times New Roman" panose="02020603050405020304" pitchFamily="18" charset="0"/>
                <a:ea typeface="Times New Roman" panose="02020603050405020304" pitchFamily="18" charset="0"/>
              </a:rPr>
              <a:t>Thảo</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luận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theo</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cặp</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trong</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thời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gian</a:t>
            </a:r>
            <a:r>
              <a:rPr lang="en-US" sz="2800" b="1" dirty="0">
                <a:solidFill>
                  <a:srgbClr val="7030A0"/>
                </a:solidFill>
                <a:latin typeface="Times New Roman" panose="02020603050405020304" pitchFamily="18" charset="0"/>
                <a:ea typeface="Times New Roman" panose="02020603050405020304" pitchFamily="18" charset="0"/>
              </a:rPr>
              <a:t> 3 </a:t>
            </a:r>
            <a:r>
              <a:rPr lang="en-US" sz="2800" b="1" dirty="0" err="1">
                <a:solidFill>
                  <a:srgbClr val="7030A0"/>
                </a:solidFill>
                <a:latin typeface="Times New Roman" panose="02020603050405020304" pitchFamily="18" charset="0"/>
                <a:ea typeface="Times New Roman" panose="02020603050405020304" pitchFamily="18" charset="0"/>
              </a:rPr>
              <a:t>phút</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b="1" dirty="0">
              <a:solidFill>
                <a:srgbClr val="7030A0"/>
              </a:solidFill>
              <a:effectLst/>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1706880" y="2469518"/>
            <a:ext cx="8778240" cy="3958045"/>
          </a:xfrm>
          <a:prstGeom prst="rect">
            <a:avLst/>
          </a:prstGeom>
        </p:spPr>
      </p:pic>
      <p:sp>
        <p:nvSpPr>
          <p:cNvPr id="12" name="Rectangle 11"/>
          <p:cNvSpPr/>
          <p:nvPr/>
        </p:nvSpPr>
        <p:spPr>
          <a:xfrm>
            <a:off x="3370217" y="3351550"/>
            <a:ext cx="5638800" cy="2646878"/>
          </a:xfrm>
          <a:prstGeom prst="rect">
            <a:avLst/>
          </a:prstGeom>
        </p:spPr>
        <p:txBody>
          <a:bodyPr wrap="square">
            <a:spAutoFit/>
          </a:bodyPr>
          <a:lstStyle/>
          <a:p>
            <a:pPr marL="342900" indent="-342900" algn="just">
              <a:lnSpc>
                <a:spcPct val="115000"/>
              </a:lnSpc>
              <a:spcBef>
                <a:spcPts val="300"/>
              </a:spcBef>
              <a:spcAft>
                <a:spcPts val="300"/>
              </a:spcAft>
              <a:buFont typeface="Wingdings" panose="05000000000000000000" pitchFamily="2" charset="2"/>
              <a:buChar char="v"/>
              <a:tabLst>
                <a:tab pos="228600" algn="l"/>
              </a:tabLst>
            </a:pPr>
            <a:r>
              <a:rPr lang="en-US" sz="2000" dirty="0" err="1">
                <a:solidFill>
                  <a:srgbClr val="002060"/>
                </a:solidFill>
                <a:latin typeface="Times New Roman" panose="02020603050405020304" pitchFamily="18" charset="0"/>
                <a:ea typeface="Times New Roman" panose="02020603050405020304" pitchFamily="18" charset="0"/>
              </a:rPr>
              <a:t>Văn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bản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Thánh</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Gióng</a:t>
            </a:r>
            <a:r>
              <a:rPr lang="en-US" sz="2000" dirty="0">
                <a:solidFill>
                  <a:srgbClr val="002060"/>
                </a:solidFill>
                <a:latin typeface="Times New Roman" panose="02020603050405020304" pitchFamily="18" charset="0"/>
                <a:ea typeface="Times New Roman" panose="02020603050405020304" pitchFamily="18" charset="0"/>
              </a:rPr>
              <a:t> - </a:t>
            </a:r>
            <a:r>
              <a:rPr lang="en-US" sz="2000" dirty="0" err="1">
                <a:solidFill>
                  <a:srgbClr val="002060"/>
                </a:solidFill>
                <a:latin typeface="Times New Roman" panose="02020603050405020304" pitchFamily="18" charset="0"/>
                <a:ea typeface="Times New Roman" panose="02020603050405020304" pitchFamily="18" charset="0"/>
              </a:rPr>
              <a:t>tượng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đài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vĩnh</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cửu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của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lòng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yêu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nước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viết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về</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vấn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đề</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gì</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Vấn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đề</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ấy</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được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nêu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khái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quát</a:t>
            </a:r>
            <a:r>
              <a:rPr lang="en-US" sz="2000" dirty="0">
                <a:solidFill>
                  <a:srgbClr val="002060"/>
                </a:solidFill>
                <a:latin typeface="Times New Roman" panose="02020603050405020304" pitchFamily="18" charset="0"/>
                <a:ea typeface="Times New Roman" panose="02020603050405020304" pitchFamily="18" charset="0"/>
              </a:rPr>
              <a:t> ở </a:t>
            </a:r>
            <a:r>
              <a:rPr lang="en-US" sz="2000" dirty="0" err="1">
                <a:solidFill>
                  <a:srgbClr val="002060"/>
                </a:solidFill>
                <a:latin typeface="Times New Roman" panose="02020603050405020304" pitchFamily="18" charset="0"/>
                <a:ea typeface="Times New Roman" panose="02020603050405020304" pitchFamily="18" charset="0"/>
              </a:rPr>
              <a:t>phần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nào</a:t>
            </a:r>
            <a:r>
              <a:rPr lang="en-US" sz="2000" dirty="0">
                <a:solidFill>
                  <a:srgbClr val="002060"/>
                </a:solidFill>
                <a:latin typeface="Times New Roman" panose="02020603050405020304" pitchFamily="18" charset="0"/>
                <a:ea typeface="Times New Roman" panose="02020603050405020304" pitchFamily="18" charset="0"/>
              </a:rPr>
              <a:t>?</a:t>
            </a:r>
          </a:p>
          <a:p>
            <a:pPr marL="342900" indent="-342900" algn="just">
              <a:lnSpc>
                <a:spcPct val="115000"/>
              </a:lnSpc>
              <a:spcBef>
                <a:spcPts val="300"/>
              </a:spcBef>
              <a:spcAft>
                <a:spcPts val="300"/>
              </a:spcAft>
              <a:buFont typeface="Wingdings" panose="05000000000000000000" pitchFamily="2" charset="2"/>
              <a:buChar char="v"/>
              <a:tabLst>
                <a:tab pos="228600" algn="l"/>
              </a:tabLst>
            </a:pPr>
            <a:r>
              <a:rPr lang="en-US" sz="2000" dirty="0" err="1" smtClean="0">
                <a:solidFill>
                  <a:srgbClr val="002060"/>
                </a:solidFill>
                <a:latin typeface="Times New Roman" panose="02020603050405020304" pitchFamily="18" charset="0"/>
                <a:ea typeface="Times New Roman" panose="02020603050405020304" pitchFamily="18" charset="0"/>
              </a:rPr>
              <a:t>Các</a:t>
            </a:r>
            <a:r>
              <a:rPr lang="en-US" sz="2000" dirty="0" smtClean="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mục</a:t>
            </a:r>
            <a:r>
              <a:rPr lang="en-US" sz="2000" dirty="0">
                <a:solidFill>
                  <a:srgbClr val="002060"/>
                </a:solidFill>
                <a:latin typeface="Times New Roman" panose="02020603050405020304" pitchFamily="18" charset="0"/>
                <a:ea typeface="Times New Roman" panose="02020603050405020304" pitchFamily="18" charset="0"/>
              </a:rPr>
              <a:t> 2, 3, 4, 5 </a:t>
            </a:r>
            <a:r>
              <a:rPr lang="en-US" sz="2000" dirty="0" err="1">
                <a:solidFill>
                  <a:srgbClr val="002060"/>
                </a:solidFill>
                <a:latin typeface="Times New Roman" panose="02020603050405020304" pitchFamily="18" charset="0"/>
                <a:ea typeface="Times New Roman" panose="02020603050405020304" pitchFamily="18" charset="0"/>
              </a:rPr>
              <a:t>đều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dựa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vào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trình</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tự</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các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sự</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kiện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trong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truyện</a:t>
            </a:r>
            <a:r>
              <a:rPr lang="en-US" sz="2000" dirty="0">
                <a:solidFill>
                  <a:srgbClr val="002060"/>
                </a:solidFill>
                <a:latin typeface="Times New Roman" panose="02020603050405020304" pitchFamily="18" charset="0"/>
                <a:ea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rPr>
              <a:t>Thánh</a:t>
            </a:r>
            <a:r>
              <a:rPr lang="en-US" sz="2000" b="1" i="1" dirty="0">
                <a:solidFill>
                  <a:srgbClr val="002060"/>
                </a:solidFill>
                <a:latin typeface="Times New Roman" panose="02020603050405020304" pitchFamily="18" charset="0"/>
                <a:ea typeface="Times New Roman" panose="02020603050405020304" pitchFamily="18" charset="0"/>
              </a:rPr>
              <a:t> </a:t>
            </a:r>
            <a:r>
              <a:rPr lang="en-US" sz="2000" b="1" i="1" dirty="0" err="1">
                <a:solidFill>
                  <a:srgbClr val="002060"/>
                </a:solidFill>
                <a:latin typeface="Times New Roman" panose="02020603050405020304" pitchFamily="18" charset="0"/>
                <a:ea typeface="Times New Roman" panose="02020603050405020304" pitchFamily="18" charset="0"/>
              </a:rPr>
              <a:t>Gióng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nhưng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tác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giả</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không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kể</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lại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các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sự</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kiện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mà</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chủ</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yếu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nêu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lên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nội</a:t>
            </a:r>
            <a:r>
              <a:rPr lang="en-US" sz="2000" dirty="0">
                <a:solidFill>
                  <a:srgbClr val="002060"/>
                </a:solidFill>
                <a:latin typeface="Times New Roman" panose="02020603050405020304" pitchFamily="18" charset="0"/>
                <a:ea typeface="Times New Roman" panose="02020603050405020304" pitchFamily="18" charset="0"/>
              </a:rPr>
              <a:t> dung </a:t>
            </a:r>
            <a:r>
              <a:rPr lang="en-US" sz="2000" dirty="0" err="1">
                <a:solidFill>
                  <a:srgbClr val="002060"/>
                </a:solidFill>
                <a:latin typeface="Times New Roman" panose="02020603050405020304" pitchFamily="18" charset="0"/>
                <a:ea typeface="Times New Roman" panose="02020603050405020304" pitchFamily="18" charset="0"/>
              </a:rPr>
              <a:t>gì</a:t>
            </a:r>
            <a:r>
              <a:rPr lang="en-US" sz="2000" dirty="0">
                <a:solidFill>
                  <a:srgbClr val="002060"/>
                </a:solidFill>
                <a:latin typeface="Times New Roman" panose="02020603050405020304" pitchFamily="18" charset="0"/>
                <a:ea typeface="Times New Roman" panose="02020603050405020304" pitchFamily="18" charset="0"/>
              </a:rPr>
              <a:t>?</a:t>
            </a:r>
            <a:r>
              <a:rPr lang="en-US" sz="2000" b="1" dirty="0">
                <a:solidFill>
                  <a:srgbClr val="002060"/>
                </a:solidFill>
                <a:latin typeface="Times New Roman" panose="02020603050405020304" pitchFamily="18" charset="0"/>
                <a:ea typeface="Times New Roman" panose="02020603050405020304" pitchFamily="18" charset="0"/>
              </a:rPr>
              <a:t> </a:t>
            </a:r>
            <a:endParaRPr lang="en-US" sz="2000" dirty="0">
              <a:solidFill>
                <a:srgbClr val="002060"/>
              </a:solidFill>
              <a:effectLst/>
              <a:latin typeface="Times New Roman" panose="02020603050405020304" pitchFamily="18" charset="0"/>
              <a:ea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968548" y="1170405"/>
            <a:ext cx="2143125" cy="2143125"/>
          </a:xfrm>
          <a:prstGeom prst="ellipse">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8816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fade">
                                      <p:cBhvr>
                                        <p:cTn id="24" dur="1000"/>
                                        <p:tgtEl>
                                          <p:spTgt spid="12">
                                            <p:txEl>
                                              <p:pRg st="1" end="1"/>
                                            </p:txEl>
                                          </p:spTgt>
                                        </p:tgtEl>
                                      </p:cBhvr>
                                    </p:animEffect>
                                    <p:anim calcmode="lin" valueType="num">
                                      <p:cBhvr>
                                        <p:cTn id="2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Phâ</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5401" y="737384"/>
            <a:ext cx="8180445"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vấn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2800" b="1" i="0"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vi-VN" sz="2800" b="1" i="1"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Thánh </a:t>
            </a:r>
            <a:r>
              <a:rPr kumimoji="0" lang="vi-VN"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Gióng - tượng đài vĩnh cửu của lòng yêu nước</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35402" y="1982370"/>
            <a:ext cx="11525672" cy="3893374"/>
          </a:xfrm>
          <a:prstGeom prst="rect">
            <a:avLst/>
          </a:prstGeom>
        </p:spPr>
        <p:txBody>
          <a:bodyPr wrap="square">
            <a:spAutoFit/>
          </a:bodyPr>
          <a:lstStyle/>
          <a:p>
            <a:pPr marL="285750" indent="-285750">
              <a:lnSpc>
                <a:spcPct val="115000"/>
              </a:lnSpc>
              <a:spcAft>
                <a:spcPts val="1200"/>
              </a:spcAft>
              <a:buFont typeface="Wingdings" panose="05000000000000000000" pitchFamily="2" charset="2"/>
              <a:buChar char="v"/>
            </a:pPr>
            <a:r>
              <a:rPr lang="en-US" sz="2800" dirty="0" smtClean="0">
                <a:solidFill>
                  <a:srgbClr val="0D0D0D"/>
                </a:solidFill>
                <a:latin typeface="Times New Roman" panose="02020603050405020304" pitchFamily="18" charset="0"/>
                <a:ea typeface="Times New Roman" panose="02020603050405020304" pitchFamily="18" charset="0"/>
              </a:rPr>
              <a:t> </a:t>
            </a:r>
            <a:r>
              <a:rPr lang="vi-VN" sz="2800" dirty="0" smtClean="0">
                <a:solidFill>
                  <a:srgbClr val="002060"/>
                </a:solidFill>
                <a:latin typeface="Times New Roman" panose="02020603050405020304" pitchFamily="18" charset="0"/>
                <a:ea typeface="Times New Roman" panose="02020603050405020304" pitchFamily="18" charset="0"/>
              </a:rPr>
              <a:t>Khái </a:t>
            </a:r>
            <a:r>
              <a:rPr lang="vi-VN" sz="2800" dirty="0">
                <a:solidFill>
                  <a:srgbClr val="002060"/>
                </a:solidFill>
                <a:latin typeface="Times New Roman" panose="02020603050405020304" pitchFamily="18" charset="0"/>
                <a:ea typeface="Times New Roman" panose="02020603050405020304" pitchFamily="18" charset="0"/>
              </a:rPr>
              <a:t>quát về chủ đề đánh giặc cứu nước: Là chủ đề lớn, cơ bản, xuyên suốt lịch sử văn học Việt Nam, văn học dân gian.</a:t>
            </a:r>
            <a:endParaRPr lang="en-US" sz="2800" dirty="0">
              <a:solidFill>
                <a:srgbClr val="002060"/>
              </a:solidFill>
              <a:latin typeface="Times New Roman" panose="02020603050405020304" pitchFamily="18" charset="0"/>
              <a:ea typeface="Times New Roman" panose="02020603050405020304" pitchFamily="18" charset="0"/>
            </a:endParaRPr>
          </a:p>
          <a:p>
            <a:pPr marL="285750" indent="-285750">
              <a:lnSpc>
                <a:spcPct val="115000"/>
              </a:lnSpc>
              <a:spcAft>
                <a:spcPts val="1200"/>
              </a:spcAft>
              <a:buFont typeface="Wingdings" panose="05000000000000000000" pitchFamily="2" charset="2"/>
              <a:buChar char="v"/>
            </a:pPr>
            <a:r>
              <a:rPr lang="en-US" sz="2800" dirty="0" smtClean="0">
                <a:solidFill>
                  <a:srgbClr val="002060"/>
                </a:solidFill>
                <a:latin typeface="Times New Roman" panose="02020603050405020304" pitchFamily="18" charset="0"/>
                <a:ea typeface="Times New Roman" panose="02020603050405020304" pitchFamily="18" charset="0"/>
              </a:rPr>
              <a:t> </a:t>
            </a:r>
            <a:r>
              <a:rPr lang="vi-VN" sz="2800" dirty="0" smtClean="0">
                <a:solidFill>
                  <a:srgbClr val="002060"/>
                </a:solidFill>
                <a:latin typeface="Times New Roman" panose="02020603050405020304" pitchFamily="18" charset="0"/>
                <a:ea typeface="Times New Roman" panose="02020603050405020304" pitchFamily="18" charset="0"/>
              </a:rPr>
              <a:t>Nêu </a:t>
            </a:r>
            <a:r>
              <a:rPr lang="vi-VN" sz="2800" dirty="0">
                <a:solidFill>
                  <a:srgbClr val="002060"/>
                </a:solidFill>
                <a:latin typeface="Times New Roman" panose="02020603050405020304" pitchFamily="18" charset="0"/>
                <a:ea typeface="Times New Roman" panose="02020603050405020304" pitchFamily="18" charset="0"/>
              </a:rPr>
              <a:t>ý</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kiến</a:t>
            </a:r>
            <a:r>
              <a:rPr lang="vi-VN" sz="2800" dirty="0">
                <a:solidFill>
                  <a:srgbClr val="002060"/>
                </a:solidFill>
                <a:latin typeface="Times New Roman" panose="02020603050405020304" pitchFamily="18" charset="0"/>
                <a:ea typeface="Times New Roman" panose="02020603050405020304" pitchFamily="18" charset="0"/>
              </a:rPr>
              <a:t>: Thánh Gióng thể hiện tập trung chủ đề, là tác phẩm hay nhất cho chủ đề.</a:t>
            </a:r>
            <a:endParaRPr lang="en-US" sz="2800" dirty="0">
              <a:solidFill>
                <a:srgbClr val="002060"/>
              </a:solidFill>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Cách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mở</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đầu</a:t>
            </a:r>
            <a:r>
              <a:rPr lang="en-US" sz="2800" dirty="0">
                <a:solidFill>
                  <a:srgbClr val="002060"/>
                </a:solidFill>
                <a:latin typeface="Times New Roman" panose="02020603050405020304" pitchFamily="18" charset="0"/>
                <a:ea typeface="Times New Roman" panose="02020603050405020304" pitchFamily="18" charset="0"/>
              </a:rPr>
              <a:t> </a:t>
            </a:r>
            <a:r>
              <a:rPr lang="vi-VN" sz="2800" dirty="0">
                <a:solidFill>
                  <a:srgbClr val="002060"/>
                </a:solidFill>
                <a:latin typeface="Times New Roman" panose="02020603050405020304" pitchFamily="18" charset="0"/>
                <a:ea typeface="Times New Roman" panose="02020603050405020304" pitchFamily="18" charset="0"/>
              </a:rPr>
              <a:t>từ khái quát đến cụ thể</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để</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giới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thiệu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vấn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đề</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chính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bài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viết</a:t>
            </a:r>
            <a:r>
              <a:rPr lang="en-US" sz="2800" dirty="0">
                <a:solidFill>
                  <a:srgbClr val="002060"/>
                </a:solidFill>
                <a:latin typeface="Times New Roman" panose="02020603050405020304" pitchFamily="18" charset="0"/>
                <a:ea typeface="Times New Roman" panose="02020603050405020304" pitchFamily="18" charset="0"/>
              </a:rPr>
              <a:t>.</a:t>
            </a:r>
          </a:p>
          <a:p>
            <a:pPr marL="285750" indent="-285750">
              <a:buFont typeface="Wingdings" panose="05000000000000000000" pitchFamily="2" charset="2"/>
              <a:buChar char="v"/>
            </a:pP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smtClean="0">
                <a:solidFill>
                  <a:srgbClr val="002060"/>
                </a:solidFill>
                <a:latin typeface="Times New Roman" panose="02020603050405020304" pitchFamily="18" charset="0"/>
                <a:ea typeface="Times New Roman" panose="02020603050405020304" pitchFamily="18" charset="0"/>
              </a:rPr>
              <a:t>Để</a:t>
            </a:r>
            <a:r>
              <a:rPr lang="en-US" sz="2800" dirty="0" smtClean="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làm</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sáng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tỏ</a:t>
            </a:r>
            <a:r>
              <a:rPr lang="en-US" sz="2800" dirty="0">
                <a:solidFill>
                  <a:srgbClr val="002060"/>
                </a:solidFill>
                <a:latin typeface="Times New Roman" panose="02020603050405020304" pitchFamily="18" charset="0"/>
                <a:ea typeface="Times New Roman" panose="02020603050405020304" pitchFamily="18" charset="0"/>
              </a:rPr>
              <a:t> ý </a:t>
            </a:r>
            <a:r>
              <a:rPr lang="en-US" sz="2800" dirty="0" err="1">
                <a:solidFill>
                  <a:srgbClr val="002060"/>
                </a:solidFill>
                <a:latin typeface="Times New Roman" panose="02020603050405020304" pitchFamily="18" charset="0"/>
                <a:ea typeface="Times New Roman" panose="02020603050405020304" pitchFamily="18" charset="0"/>
              </a:rPr>
              <a:t>kiến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nêu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ra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trong</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phần</a:t>
            </a:r>
            <a:r>
              <a:rPr lang="en-US" sz="2800" dirty="0">
                <a:solidFill>
                  <a:srgbClr val="002060"/>
                </a:solidFill>
                <a:latin typeface="Times New Roman" panose="02020603050405020304" pitchFamily="18" charset="0"/>
                <a:ea typeface="Times New Roman" panose="02020603050405020304" pitchFamily="18" charset="0"/>
              </a:rPr>
              <a:t> 1, </a:t>
            </a:r>
            <a:r>
              <a:rPr lang="en-US" sz="2800" dirty="0" err="1">
                <a:solidFill>
                  <a:srgbClr val="002060"/>
                </a:solidFill>
                <a:latin typeface="Times New Roman" panose="02020603050405020304" pitchFamily="18" charset="0"/>
                <a:ea typeface="Times New Roman" panose="02020603050405020304" pitchFamily="18" charset="0"/>
              </a:rPr>
              <a:t>người</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viết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đã</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phân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tích</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các</a:t>
            </a:r>
            <a:r>
              <a:rPr lang="en-US" sz="2800" dirty="0">
                <a:solidFill>
                  <a:srgbClr val="002060"/>
                </a:solidFill>
                <a:latin typeface="Times New Roman" panose="02020603050405020304" pitchFamily="18" charset="0"/>
                <a:ea typeface="Times New Roman" panose="02020603050405020304" pitchFamily="18" charset="0"/>
              </a:rPr>
              <a:t> chi </a:t>
            </a:r>
            <a:r>
              <a:rPr lang="en-US" sz="2800" dirty="0" err="1">
                <a:solidFill>
                  <a:srgbClr val="002060"/>
                </a:solidFill>
                <a:latin typeface="Times New Roman" panose="02020603050405020304" pitchFamily="18" charset="0"/>
                <a:ea typeface="Times New Roman" panose="02020603050405020304" pitchFamily="18" charset="0"/>
              </a:rPr>
              <a:t>tiết</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sự</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kiện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tiêu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biểu</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của</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truyền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thuyết</a:t>
            </a:r>
            <a:r>
              <a:rPr lang="en-US" sz="2800"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Thánh</a:t>
            </a:r>
            <a:r>
              <a:rPr lang="en-US" sz="2800" i="1" dirty="0">
                <a:solidFill>
                  <a:srgbClr val="002060"/>
                </a:solidFill>
                <a:latin typeface="Times New Roman" panose="02020603050405020304" pitchFamily="18" charset="0"/>
                <a:ea typeface="Times New Roman" panose="02020603050405020304" pitchFamily="18" charset="0"/>
              </a:rPr>
              <a:t> </a:t>
            </a:r>
            <a:r>
              <a:rPr lang="en-US" sz="2800" i="1" dirty="0" err="1">
                <a:solidFill>
                  <a:srgbClr val="002060"/>
                </a:solidFill>
                <a:latin typeface="Times New Roman" panose="02020603050405020304" pitchFamily="18" charset="0"/>
                <a:ea typeface="Times New Roman" panose="02020603050405020304" pitchFamily="18" charset="0"/>
              </a:rPr>
              <a:t>Gióng</a:t>
            </a:r>
            <a:r>
              <a:rPr lang="en-US" sz="2800" dirty="0">
                <a:solidFill>
                  <a:srgbClr val="002060"/>
                </a:solidFill>
                <a:latin typeface="Times New Roman" panose="02020603050405020304" pitchFamily="18" charset="0"/>
                <a:ea typeface="Times New Roman" panose="02020603050405020304" pitchFamily="18" charset="0"/>
              </a:rPr>
              <a:t> ở </a:t>
            </a:r>
            <a:r>
              <a:rPr lang="en-US" sz="2800" dirty="0" err="1">
                <a:solidFill>
                  <a:srgbClr val="002060"/>
                </a:solidFill>
                <a:latin typeface="Times New Roman" panose="02020603050405020304" pitchFamily="18" charset="0"/>
                <a:ea typeface="Times New Roman" panose="02020603050405020304" pitchFamily="18" charset="0"/>
              </a:rPr>
              <a:t>các</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phần</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tiếp</a:t>
            </a:r>
            <a:r>
              <a:rPr lang="en-US" sz="2800" dirty="0">
                <a:solidFill>
                  <a:srgbClr val="002060"/>
                </a:solidFill>
                <a:latin typeface="Times New Roman" panose="02020603050405020304" pitchFamily="18" charset="0"/>
                <a:ea typeface="Times New Roman" panose="02020603050405020304" pitchFamily="18" charset="0"/>
              </a:rPr>
              <a:t> </a:t>
            </a:r>
            <a:r>
              <a:rPr lang="en-US" sz="2800" dirty="0" err="1">
                <a:solidFill>
                  <a:srgbClr val="002060"/>
                </a:solidFill>
                <a:latin typeface="Times New Roman" panose="02020603050405020304" pitchFamily="18" charset="0"/>
                <a:ea typeface="Times New Roman" panose="02020603050405020304" pitchFamily="18" charset="0"/>
              </a:rPr>
              <a:t>theo.</a:t>
            </a:r>
            <a:endParaRPr lang="en-US" sz="2800" dirty="0">
              <a:solidFill>
                <a:srgbClr val="002060"/>
              </a:solidFill>
            </a:endParaRPr>
          </a:p>
        </p:txBody>
      </p:sp>
    </p:spTree>
    <p:extLst>
      <p:ext uri="{BB962C8B-B14F-4D97-AF65-F5344CB8AC3E}">
        <p14:creationId xmlns:p14="http://schemas.microsoft.com/office/powerpoint/2010/main" val="295686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Phâ</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5401" y="668293"/>
            <a:ext cx="3727302" cy="587853"/>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3.</a:t>
            </a:r>
            <a:r>
              <a:rPr lang="vi-VN"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Làm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tỏ</a:t>
            </a:r>
            <a:r>
              <a:rPr lang="en-US" sz="2800" b="1" dirty="0">
                <a:solidFill>
                  <a:srgbClr val="0070C0"/>
                </a:solidFill>
                <a:latin typeface="Times New Roman" panose="02020603050405020304" pitchFamily="18" charset="0"/>
                <a:ea typeface="Times New Roman" panose="02020603050405020304" pitchFamily="18" charset="0"/>
              </a:rPr>
              <a:t> ý </a:t>
            </a:r>
            <a:r>
              <a:rPr lang="en-US" sz="2800" b="1" dirty="0" err="1">
                <a:solidFill>
                  <a:srgbClr val="0070C0"/>
                </a:solidFill>
                <a:latin typeface="Times New Roman" panose="02020603050405020304" pitchFamily="18" charset="0"/>
                <a:ea typeface="Times New Roman" panose="02020603050405020304" pitchFamily="18" charset="0"/>
              </a:rPr>
              <a:t>kiến</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725329" y="621385"/>
            <a:ext cx="3376117" cy="483017"/>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marL="30480" marR="30480" algn="just">
              <a:lnSpc>
                <a:spcPct val="115000"/>
              </a:lnSpc>
              <a:spcAft>
                <a:spcPts val="1200"/>
              </a:spcAft>
            </a:pPr>
            <a:r>
              <a:rPr lang="en-US" sz="2400" b="1" dirty="0">
                <a:solidFill>
                  <a:srgbClr val="FF0000"/>
                </a:solidFill>
                <a:latin typeface="Times New Roman" panose="02020603050405020304" pitchFamily="18" charset="0"/>
                <a:ea typeface="Times New Roman" panose="02020603050405020304" pitchFamily="18" charset="0"/>
              </a:rPr>
              <a:t>HOẠT ĐỘNG NHÓM</a:t>
            </a:r>
            <a:r>
              <a:rPr lang="en-US" sz="2400" dirty="0">
                <a:solidFill>
                  <a:srgbClr val="FF0000"/>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2307141" y="1357554"/>
            <a:ext cx="7577715" cy="461665"/>
          </a:xfrm>
          <a:prstGeom prst="rec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en-US" sz="2400" dirty="0" err="1">
                <a:solidFill>
                  <a:srgbClr val="0D0D0D"/>
                </a:solidFill>
                <a:latin typeface="Times New Roman" panose="02020603050405020304" pitchFamily="18" charset="0"/>
                <a:ea typeface="Times New Roman" panose="02020603050405020304" pitchFamily="18" charset="0"/>
              </a:rPr>
              <a:t>Hoàn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phiếu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04. </a:t>
            </a:r>
            <a:r>
              <a:rPr lang="en-US" sz="2400" b="1" dirty="0" err="1">
                <a:solidFill>
                  <a:srgbClr val="0D0D0D"/>
                </a:solidFill>
                <a:latin typeface="Times New Roman" panose="02020603050405020304" pitchFamily="18" charset="0"/>
                <a:ea typeface="Times New Roman" panose="02020603050405020304" pitchFamily="18" charset="0"/>
              </a:rPr>
              <a:t>Thời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gian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thảo</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luận</a:t>
            </a:r>
            <a:r>
              <a:rPr lang="en-US" sz="2400" b="1" dirty="0">
                <a:solidFill>
                  <a:srgbClr val="0D0D0D"/>
                </a:solidFill>
                <a:latin typeface="Times New Roman" panose="02020603050405020304" pitchFamily="18" charset="0"/>
                <a:ea typeface="Times New Roman" panose="02020603050405020304" pitchFamily="18" charset="0"/>
              </a:rPr>
              <a:t>: 5 </a:t>
            </a:r>
            <a:r>
              <a:rPr lang="en-US" sz="2400" b="1" dirty="0" err="1">
                <a:solidFill>
                  <a:srgbClr val="0D0D0D"/>
                </a:solidFill>
                <a:latin typeface="Times New Roman" panose="02020603050405020304" pitchFamily="18" charset="0"/>
                <a:ea typeface="Times New Roman" panose="02020603050405020304" pitchFamily="18" charset="0"/>
              </a:rPr>
              <a:t>phút</a:t>
            </a:r>
            <a:r>
              <a:rPr lang="en-US" sz="2400" b="1" dirty="0">
                <a:solidFill>
                  <a:srgbClr val="0D0D0D"/>
                </a:solidFill>
                <a:latin typeface="Times New Roman" panose="02020603050405020304" pitchFamily="18" charset="0"/>
                <a:ea typeface="Times New Roman" panose="02020603050405020304" pitchFamily="18" charset="0"/>
              </a:rPr>
              <a:t> </a:t>
            </a:r>
            <a:endParaRPr lang="en-US" sz="2400" dirty="0"/>
          </a:p>
        </p:txBody>
      </p:sp>
      <p:graphicFrame>
        <p:nvGraphicFramePr>
          <p:cNvPr id="8" name="Table 7"/>
          <p:cNvGraphicFramePr>
            <a:graphicFrameLocks noGrp="1"/>
          </p:cNvGraphicFramePr>
          <p:nvPr>
            <p:extLst>
              <p:ext uri="{D42A27DB-BD31-4B8C-83A1-F6EECF244321}">
                <p14:modId xmlns:p14="http://schemas.microsoft.com/office/powerpoint/2010/main" val="1225025533"/>
              </p:ext>
            </p:extLst>
          </p:nvPr>
        </p:nvGraphicFramePr>
        <p:xfrm>
          <a:off x="633400" y="2534037"/>
          <a:ext cx="10925199" cy="3475736"/>
        </p:xfrm>
        <a:graphic>
          <a:graphicData uri="http://schemas.openxmlformats.org/drawingml/2006/table">
            <a:tbl>
              <a:tblPr firstRow="1" firstCol="1" bandRow="1"/>
              <a:tblGrid>
                <a:gridCol w="3087485">
                  <a:extLst>
                    <a:ext uri="{9D8B030D-6E8A-4147-A177-3AD203B41FA5}">
                      <a16:colId xmlns:a16="http://schemas.microsoft.com/office/drawing/2014/main" val="41533140"/>
                    </a:ext>
                  </a:extLst>
                </a:gridCol>
                <a:gridCol w="1828800">
                  <a:extLst>
                    <a:ext uri="{9D8B030D-6E8A-4147-A177-3AD203B41FA5}">
                      <a16:colId xmlns:a16="http://schemas.microsoft.com/office/drawing/2014/main" val="2670801876"/>
                    </a:ext>
                  </a:extLst>
                </a:gridCol>
                <a:gridCol w="1763485">
                  <a:extLst>
                    <a:ext uri="{9D8B030D-6E8A-4147-A177-3AD203B41FA5}">
                      <a16:colId xmlns:a16="http://schemas.microsoft.com/office/drawing/2014/main" val="2118291045"/>
                    </a:ext>
                  </a:extLst>
                </a:gridCol>
                <a:gridCol w="1815738">
                  <a:extLst>
                    <a:ext uri="{9D8B030D-6E8A-4147-A177-3AD203B41FA5}">
                      <a16:colId xmlns:a16="http://schemas.microsoft.com/office/drawing/2014/main" val="768515909"/>
                    </a:ext>
                  </a:extLst>
                </a:gridCol>
                <a:gridCol w="2429691">
                  <a:extLst>
                    <a:ext uri="{9D8B030D-6E8A-4147-A177-3AD203B41FA5}">
                      <a16:colId xmlns:a16="http://schemas.microsoft.com/office/drawing/2014/main" val="905558118"/>
                    </a:ext>
                  </a:extLst>
                </a:gridCol>
              </a:tblGrid>
              <a:tr h="436880">
                <a:tc>
                  <a:txBody>
                    <a:bodyPr/>
                    <a:lstStyle/>
                    <a:p>
                      <a:pPr marR="30480" algn="ctr">
                        <a:lnSpc>
                          <a:spcPct val="115000"/>
                        </a:lnSpc>
                        <a:spcAft>
                          <a:spcPts val="1200"/>
                        </a:spcAft>
                      </a:pPr>
                      <a:r>
                        <a:rPr lang="en-US" sz="24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 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8119133"/>
                  </a:ext>
                </a:extLst>
              </a:tr>
              <a:tr h="513715">
                <a:tc>
                  <a:txBody>
                    <a:bodyPr/>
                    <a:lstStyle/>
                    <a:p>
                      <a:pPr marR="30480" algn="ctr">
                        <a:lnSpc>
                          <a:spcPct val="115000"/>
                        </a:lnSpc>
                        <a:spcAft>
                          <a:spcPts val="1200"/>
                        </a:spcAft>
                      </a:pP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vi-VN"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Gióng ra đời kì lạ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vi-VN"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Gióng lớn lên kì lạ</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4: </a:t>
                      </a:r>
                      <a:r>
                        <a:rPr lang="vi-VN"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Gióng vươn vai ra trận đánh giặc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000" b="1" dirty="0" err="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5:G</a:t>
                      </a:r>
                      <a:r>
                        <a:rPr lang="vi-VN" sz="20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ióng bay lên trời và dấu xưa còn lại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094233"/>
                  </a:ext>
                </a:extLst>
              </a:tr>
              <a:tr h="513715">
                <a:tc>
                  <a:txBody>
                    <a:bodyPr/>
                    <a:lstStyle/>
                    <a:p>
                      <a:pPr marR="30480">
                        <a:lnSpc>
                          <a:spcPct val="115000"/>
                        </a:lnSpc>
                        <a:spcAft>
                          <a:spcPts val="1200"/>
                        </a:spcAft>
                      </a:pPr>
                      <a:r>
                        <a:rPr lang="en-US" sz="2400" i="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1. Nội dung chính từng phần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endParaRPr lang="en-US" sz="2400" b="1" dirty="0" smtClean="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3630847"/>
                  </a:ext>
                </a:extLst>
              </a:tr>
              <a:tr h="513715">
                <a:tc>
                  <a:txBody>
                    <a:bodyPr/>
                    <a:lstStyle/>
                    <a:p>
                      <a:pPr marR="30480">
                        <a:lnSpc>
                          <a:spcPct val="115000"/>
                        </a:lnSpc>
                        <a:spcAft>
                          <a:spcPts val="1200"/>
                        </a:spcAft>
                      </a:pP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i="1" dirty="0">
                          <a:solidFill>
                            <a:srgbClr val="1F1E16"/>
                          </a:solidFill>
                          <a:effectLst/>
                          <a:latin typeface="Times New Roman" panose="02020603050405020304" pitchFamily="18" charset="0"/>
                          <a:ea typeface="Times New Roman" panose="02020603050405020304" pitchFamily="18" charset="0"/>
                          <a:cs typeface="Times New Roman" panose="02020603050405020304" pitchFamily="18" charset="0"/>
                        </a:rPr>
                        <a:t> minh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endParaRPr lang="en-US" sz="2400" b="1" dirty="0" smtClean="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ctr">
                        <a:lnSpc>
                          <a:spcPct val="115000"/>
                        </a:lnSpc>
                        <a:spcAft>
                          <a:spcPts val="1200"/>
                        </a:spcAft>
                      </a:pP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15000"/>
                        </a:lnSpc>
                        <a:spcAft>
                          <a:spcPts val="1200"/>
                        </a:spcAft>
                      </a:pPr>
                      <a:r>
                        <a:rPr lang="en-US" sz="2400" b="1" dirty="0">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3166014"/>
                  </a:ext>
                </a:extLst>
              </a:tr>
            </a:tbl>
          </a:graphicData>
        </a:graphic>
      </p:graphicFrame>
      <p:sp>
        <p:nvSpPr>
          <p:cNvPr id="9" name="Rectangle 8"/>
          <p:cNvSpPr/>
          <p:nvPr/>
        </p:nvSpPr>
        <p:spPr>
          <a:xfrm>
            <a:off x="4291018" y="1843999"/>
            <a:ext cx="3609964" cy="548099"/>
          </a:xfrm>
          <a:prstGeom prst="rect">
            <a:avLst/>
          </a:prstGeom>
        </p:spPr>
        <p:txBody>
          <a:bodyPr wrap="none">
            <a:spAutoFit/>
          </a:bodyPr>
          <a:lstStyle/>
          <a:p>
            <a:pPr marR="30480" algn="ctr">
              <a:lnSpc>
                <a:spcPct val="115000"/>
              </a:lnSpc>
              <a:spcAft>
                <a:spcPts val="1200"/>
              </a:spcAft>
            </a:pPr>
            <a:r>
              <a:rPr lang="en-US" sz="2800" b="1" dirty="0">
                <a:solidFill>
                  <a:srgbClr val="FF0000"/>
                </a:solidFill>
                <a:latin typeface="Times New Roman" panose="02020603050405020304" pitchFamily="18" charset="0"/>
                <a:ea typeface="Times New Roman" panose="02020603050405020304" pitchFamily="18" charset="0"/>
              </a:rPr>
              <a:t>PHIẾU HỌC TẬP 04:</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593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Phâ</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5401" y="668293"/>
            <a:ext cx="3727302" cy="587853"/>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3.</a:t>
            </a:r>
            <a:r>
              <a:rPr lang="vi-VN"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Làm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sáng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tỏ</a:t>
            </a:r>
            <a:r>
              <a:rPr lang="en-US" sz="2800" b="1" dirty="0">
                <a:solidFill>
                  <a:srgbClr val="0070C0"/>
                </a:solidFill>
                <a:latin typeface="Times New Roman" panose="02020603050405020304" pitchFamily="18" charset="0"/>
                <a:ea typeface="Times New Roman" panose="02020603050405020304" pitchFamily="18" charset="0"/>
              </a:rPr>
              <a:t> ý </a:t>
            </a:r>
            <a:r>
              <a:rPr lang="en-US" sz="2800" b="1" dirty="0" err="1">
                <a:solidFill>
                  <a:srgbClr val="0070C0"/>
                </a:solidFill>
                <a:latin typeface="Times New Roman" panose="02020603050405020304" pitchFamily="18" charset="0"/>
                <a:ea typeface="Times New Roman" panose="02020603050405020304" pitchFamily="18" charset="0"/>
              </a:rPr>
              <a:t>kiến</a:t>
            </a:r>
            <a:endParaRPr lang="en-US"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522514" y="1648175"/>
            <a:ext cx="10881358" cy="4357274"/>
            <a:chOff x="522514" y="1648175"/>
            <a:chExt cx="10881358" cy="4357274"/>
          </a:xfrm>
        </p:grpSpPr>
        <p:sp>
          <p:nvSpPr>
            <p:cNvPr id="3" name="Freeform 2"/>
            <p:cNvSpPr/>
            <p:nvPr/>
          </p:nvSpPr>
          <p:spPr>
            <a:xfrm>
              <a:off x="5793172" y="2849005"/>
              <a:ext cx="3740467" cy="890061"/>
            </a:xfrm>
            <a:custGeom>
              <a:avLst/>
              <a:gdLst/>
              <a:ahLst/>
              <a:cxnLst/>
              <a:rect l="0" t="0" r="0" b="0"/>
              <a:pathLst>
                <a:path>
                  <a:moveTo>
                    <a:pt x="0" y="0"/>
                  </a:moveTo>
                  <a:lnTo>
                    <a:pt x="0" y="606550"/>
                  </a:lnTo>
                  <a:lnTo>
                    <a:pt x="3740467" y="606550"/>
                  </a:lnTo>
                  <a:lnTo>
                    <a:pt x="3740467" y="89006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5747452" y="2849005"/>
              <a:ext cx="91440" cy="890061"/>
            </a:xfrm>
            <a:custGeom>
              <a:avLst/>
              <a:gdLst/>
              <a:ahLst/>
              <a:cxnLst/>
              <a:rect l="0" t="0" r="0" b="0"/>
              <a:pathLst>
                <a:path>
                  <a:moveTo>
                    <a:pt x="45720" y="0"/>
                  </a:moveTo>
                  <a:lnTo>
                    <a:pt x="45720" y="89006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052705" y="2849005"/>
              <a:ext cx="3740467" cy="890061"/>
            </a:xfrm>
            <a:custGeom>
              <a:avLst/>
              <a:gdLst/>
              <a:ahLst/>
              <a:cxnLst/>
              <a:rect l="0" t="0" r="0" b="0"/>
              <a:pathLst>
                <a:path>
                  <a:moveTo>
                    <a:pt x="3740467" y="0"/>
                  </a:moveTo>
                  <a:lnTo>
                    <a:pt x="3740467" y="606550"/>
                  </a:lnTo>
                  <a:lnTo>
                    <a:pt x="0" y="606550"/>
                  </a:lnTo>
                  <a:lnTo>
                    <a:pt x="0" y="89006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Rounded Rectangle 10"/>
            <p:cNvSpPr/>
            <p:nvPr/>
          </p:nvSpPr>
          <p:spPr>
            <a:xfrm>
              <a:off x="4262981" y="1648175"/>
              <a:ext cx="3060382" cy="120083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11"/>
            <p:cNvSpPr/>
            <p:nvPr/>
          </p:nvSpPr>
          <p:spPr>
            <a:xfrm>
              <a:off x="4603023" y="1971215"/>
              <a:ext cx="3060382" cy="1200830"/>
            </a:xfrm>
            <a:custGeom>
              <a:avLst/>
              <a:gdLst>
                <a:gd name="connsiteX0" fmla="*/ 0 w 3060382"/>
                <a:gd name="connsiteY0" fmla="*/ 120083 h 1200830"/>
                <a:gd name="connsiteX1" fmla="*/ 120083 w 3060382"/>
                <a:gd name="connsiteY1" fmla="*/ 0 h 1200830"/>
                <a:gd name="connsiteX2" fmla="*/ 2940299 w 3060382"/>
                <a:gd name="connsiteY2" fmla="*/ 0 h 1200830"/>
                <a:gd name="connsiteX3" fmla="*/ 3060382 w 3060382"/>
                <a:gd name="connsiteY3" fmla="*/ 120083 h 1200830"/>
                <a:gd name="connsiteX4" fmla="*/ 3060382 w 3060382"/>
                <a:gd name="connsiteY4" fmla="*/ 1080747 h 1200830"/>
                <a:gd name="connsiteX5" fmla="*/ 2940299 w 3060382"/>
                <a:gd name="connsiteY5" fmla="*/ 1200830 h 1200830"/>
                <a:gd name="connsiteX6" fmla="*/ 120083 w 3060382"/>
                <a:gd name="connsiteY6" fmla="*/ 1200830 h 1200830"/>
                <a:gd name="connsiteX7" fmla="*/ 0 w 3060382"/>
                <a:gd name="connsiteY7" fmla="*/ 1080747 h 1200830"/>
                <a:gd name="connsiteX8" fmla="*/ 0 w 3060382"/>
                <a:gd name="connsiteY8" fmla="*/ 120083 h 120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382" h="1200830">
                  <a:moveTo>
                    <a:pt x="0" y="120083"/>
                  </a:moveTo>
                  <a:cubicBezTo>
                    <a:pt x="0" y="53763"/>
                    <a:pt x="53763" y="0"/>
                    <a:pt x="120083" y="0"/>
                  </a:cubicBezTo>
                  <a:lnTo>
                    <a:pt x="2940299" y="0"/>
                  </a:lnTo>
                  <a:cubicBezTo>
                    <a:pt x="3006619" y="0"/>
                    <a:pt x="3060382" y="53763"/>
                    <a:pt x="3060382" y="120083"/>
                  </a:cubicBezTo>
                  <a:lnTo>
                    <a:pt x="3060382" y="1080747"/>
                  </a:lnTo>
                  <a:cubicBezTo>
                    <a:pt x="3060382" y="1147067"/>
                    <a:pt x="3006619" y="1200830"/>
                    <a:pt x="2940299" y="1200830"/>
                  </a:cubicBezTo>
                  <a:lnTo>
                    <a:pt x="120083" y="1200830"/>
                  </a:lnTo>
                  <a:cubicBezTo>
                    <a:pt x="53763" y="1200830"/>
                    <a:pt x="0" y="1147067"/>
                    <a:pt x="0" y="1080747"/>
                  </a:cubicBezTo>
                  <a:lnTo>
                    <a:pt x="0" y="120083"/>
                  </a:lnTo>
                  <a:close/>
                </a:path>
              </a:pathLst>
            </a:custGeom>
            <a:blipFill>
              <a:blip r:embed="rId2"/>
              <a:tile tx="0" ty="0" sx="100000" sy="100000" flip="none" algn="tl"/>
            </a:blipFill>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181" tIns="115181" rIns="115181" bIns="115181" numCol="1" spcCol="1270" anchor="ctr" anchorCtr="0">
              <a:noAutofit/>
            </a:bodyPr>
            <a:lstStyle/>
            <a:p>
              <a:pPr lvl="0" algn="ctr" defTabSz="933450">
                <a:lnSpc>
                  <a:spcPct val="90000"/>
                </a:lnSpc>
                <a:spcBef>
                  <a:spcPct val="0"/>
                </a:spcBef>
                <a:spcAft>
                  <a:spcPct val="35000"/>
                </a:spcAft>
              </a:pPr>
              <a:r>
                <a:rPr lang="en-US" sz="2100" b="1" kern="1200" dirty="0" smtClean="0">
                  <a:solidFill>
                    <a:srgbClr val="FF0000"/>
                  </a:solidFill>
                  <a:latin typeface="Times New Roman" panose="02020603050405020304" pitchFamily="18" charset="0"/>
                  <a:cs typeface="Times New Roman" panose="02020603050405020304" pitchFamily="18" charset="0"/>
                </a:rPr>
                <a:t>a) </a:t>
              </a:r>
              <a:r>
                <a:rPr lang="en-US" sz="2100" b="1" kern="1200" dirty="0" err="1" smtClean="0">
                  <a:solidFill>
                    <a:srgbClr val="FF0000"/>
                  </a:solidFill>
                  <a:latin typeface="Times New Roman" panose="02020603050405020304" pitchFamily="18" charset="0"/>
                  <a:cs typeface="Times New Roman" panose="02020603050405020304" pitchFamily="18" charset="0"/>
                </a:rPr>
                <a:t>Tìm</a:t>
              </a:r>
              <a:r>
                <a:rPr lang="en-US" sz="2100" b="1" kern="1200" dirty="0" smtClean="0">
                  <a:solidFill>
                    <a:srgbClr val="FF0000"/>
                  </a:solidFill>
                  <a:latin typeface="Times New Roman" panose="02020603050405020304" pitchFamily="18" charset="0"/>
                  <a:cs typeface="Times New Roman" panose="02020603050405020304" pitchFamily="18" charset="0"/>
                </a:rPr>
                <a:t> </a:t>
              </a:r>
              <a:r>
                <a:rPr lang="en-US" sz="2100" b="1" kern="1200" dirty="0" err="1" smtClean="0">
                  <a:solidFill>
                    <a:srgbClr val="FF0000"/>
                  </a:solidFill>
                  <a:latin typeface="Times New Roman" panose="02020603050405020304" pitchFamily="18" charset="0"/>
                  <a:cs typeface="Times New Roman" panose="02020603050405020304" pitchFamily="18" charset="0"/>
                </a:rPr>
                <a:t>hiểu</a:t>
              </a:r>
              <a:r>
                <a:rPr lang="en-US" sz="2100" b="1" kern="1200" dirty="0" smtClean="0">
                  <a:solidFill>
                    <a:srgbClr val="FF0000"/>
                  </a:solidFill>
                  <a:latin typeface="Times New Roman" panose="02020603050405020304" pitchFamily="18" charset="0"/>
                  <a:cs typeface="Times New Roman" panose="02020603050405020304" pitchFamily="18" charset="0"/>
                </a:rPr>
                <a:t> </a:t>
              </a:r>
              <a:r>
                <a:rPr lang="en-US" sz="2100" b="1" kern="1200" dirty="0" err="1" smtClean="0">
                  <a:solidFill>
                    <a:srgbClr val="FF0000"/>
                  </a:solidFill>
                  <a:latin typeface="Times New Roman" panose="02020603050405020304" pitchFamily="18" charset="0"/>
                  <a:cs typeface="Times New Roman" panose="02020603050405020304" pitchFamily="18" charset="0"/>
                </a:rPr>
                <a:t>phần</a:t>
              </a:r>
              <a:r>
                <a:rPr lang="en-US" sz="2100" b="1" kern="1200" dirty="0" smtClean="0">
                  <a:solidFill>
                    <a:srgbClr val="FF0000"/>
                  </a:solidFill>
                  <a:latin typeface="Times New Roman" panose="02020603050405020304" pitchFamily="18" charset="0"/>
                  <a:cs typeface="Times New Roman" panose="02020603050405020304" pitchFamily="18" charset="0"/>
                </a:rPr>
                <a:t> 2: </a:t>
              </a:r>
              <a:r>
                <a:rPr lang="vi-VN" sz="2100" b="1" i="1" kern="1200" dirty="0" smtClean="0">
                  <a:solidFill>
                    <a:srgbClr val="FF0000"/>
                  </a:solidFill>
                  <a:latin typeface="Times New Roman" panose="02020603050405020304" pitchFamily="18" charset="0"/>
                  <a:cs typeface="Times New Roman" panose="02020603050405020304" pitchFamily="18" charset="0"/>
                </a:rPr>
                <a:t>Gióng ra đời kì lạ</a:t>
              </a:r>
              <a:endParaRPr lang="en-US" sz="2100" kern="1200"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22514" y="3739066"/>
              <a:ext cx="3060382" cy="1943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Freeform 13"/>
            <p:cNvSpPr/>
            <p:nvPr/>
          </p:nvSpPr>
          <p:spPr>
            <a:xfrm>
              <a:off x="862556" y="4062107"/>
              <a:ext cx="3060382" cy="1943342"/>
            </a:xfrm>
            <a:custGeom>
              <a:avLst/>
              <a:gdLst>
                <a:gd name="connsiteX0" fmla="*/ 0 w 3060382"/>
                <a:gd name="connsiteY0" fmla="*/ 194334 h 1943342"/>
                <a:gd name="connsiteX1" fmla="*/ 194334 w 3060382"/>
                <a:gd name="connsiteY1" fmla="*/ 0 h 1943342"/>
                <a:gd name="connsiteX2" fmla="*/ 2866048 w 3060382"/>
                <a:gd name="connsiteY2" fmla="*/ 0 h 1943342"/>
                <a:gd name="connsiteX3" fmla="*/ 3060382 w 3060382"/>
                <a:gd name="connsiteY3" fmla="*/ 194334 h 1943342"/>
                <a:gd name="connsiteX4" fmla="*/ 3060382 w 3060382"/>
                <a:gd name="connsiteY4" fmla="*/ 1749008 h 1943342"/>
                <a:gd name="connsiteX5" fmla="*/ 2866048 w 3060382"/>
                <a:gd name="connsiteY5" fmla="*/ 1943342 h 1943342"/>
                <a:gd name="connsiteX6" fmla="*/ 194334 w 3060382"/>
                <a:gd name="connsiteY6" fmla="*/ 1943342 h 1943342"/>
                <a:gd name="connsiteX7" fmla="*/ 0 w 3060382"/>
                <a:gd name="connsiteY7" fmla="*/ 1749008 h 1943342"/>
                <a:gd name="connsiteX8" fmla="*/ 0 w 3060382"/>
                <a:gd name="connsiteY8" fmla="*/ 194334 h 194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382" h="1943342">
                  <a:moveTo>
                    <a:pt x="0" y="194334"/>
                  </a:moveTo>
                  <a:cubicBezTo>
                    <a:pt x="0" y="87006"/>
                    <a:pt x="87006" y="0"/>
                    <a:pt x="194334" y="0"/>
                  </a:cubicBezTo>
                  <a:lnTo>
                    <a:pt x="2866048" y="0"/>
                  </a:lnTo>
                  <a:cubicBezTo>
                    <a:pt x="2973376" y="0"/>
                    <a:pt x="3060382" y="87006"/>
                    <a:pt x="3060382" y="194334"/>
                  </a:cubicBezTo>
                  <a:lnTo>
                    <a:pt x="3060382" y="1749008"/>
                  </a:lnTo>
                  <a:cubicBezTo>
                    <a:pt x="3060382" y="1856336"/>
                    <a:pt x="2973376" y="1943342"/>
                    <a:pt x="2866048" y="1943342"/>
                  </a:cubicBezTo>
                  <a:lnTo>
                    <a:pt x="194334" y="1943342"/>
                  </a:lnTo>
                  <a:cubicBezTo>
                    <a:pt x="87006" y="1943342"/>
                    <a:pt x="0" y="1856336"/>
                    <a:pt x="0" y="1749008"/>
                  </a:cubicBezTo>
                  <a:lnTo>
                    <a:pt x="0" y="194334"/>
                  </a:lnTo>
                  <a:close/>
                </a:path>
              </a:pathLst>
            </a:custGeom>
            <a:blipFill>
              <a:blip r:embed="rId2"/>
              <a:tile tx="0" ty="0" sx="100000" sy="100000" flip="none" algn="tl"/>
            </a:blipFill>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929" tIns="136929" rIns="136929" bIns="136929" numCol="1" spcCol="1270" anchor="ctr" anchorCtr="0">
              <a:noAutofit/>
            </a:bodyPr>
            <a:lstStyle/>
            <a:p>
              <a:pPr lvl="0" algn="ctr" defTabSz="933450">
                <a:lnSpc>
                  <a:spcPct val="90000"/>
                </a:lnSpc>
                <a:spcBef>
                  <a:spcPct val="0"/>
                </a:spcBef>
                <a:spcAft>
                  <a:spcPct val="35000"/>
                </a:spcAft>
              </a:pPr>
              <a:r>
                <a:rPr lang="vi-VN" sz="2100" kern="1200" dirty="0" smtClean="0">
                  <a:latin typeface="Times New Roman" panose="02020603050405020304" pitchFamily="18" charset="0"/>
                  <a:cs typeface="Times New Roman" panose="02020603050405020304" pitchFamily="18" charset="0"/>
                </a:rPr>
                <a:t>Mẹ Gióng mang thai Gióng không bình thường: ướm chân mang thai, thai 12 tháng.</a:t>
              </a:r>
              <a:endParaRPr lang="en-US" sz="2100" kern="12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4262981" y="3739066"/>
              <a:ext cx="3060382" cy="1943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Freeform 15"/>
            <p:cNvSpPr/>
            <p:nvPr/>
          </p:nvSpPr>
          <p:spPr>
            <a:xfrm>
              <a:off x="4603023" y="4062107"/>
              <a:ext cx="3060382" cy="1943342"/>
            </a:xfrm>
            <a:custGeom>
              <a:avLst/>
              <a:gdLst>
                <a:gd name="connsiteX0" fmla="*/ 0 w 3060382"/>
                <a:gd name="connsiteY0" fmla="*/ 194334 h 1943342"/>
                <a:gd name="connsiteX1" fmla="*/ 194334 w 3060382"/>
                <a:gd name="connsiteY1" fmla="*/ 0 h 1943342"/>
                <a:gd name="connsiteX2" fmla="*/ 2866048 w 3060382"/>
                <a:gd name="connsiteY2" fmla="*/ 0 h 1943342"/>
                <a:gd name="connsiteX3" fmla="*/ 3060382 w 3060382"/>
                <a:gd name="connsiteY3" fmla="*/ 194334 h 1943342"/>
                <a:gd name="connsiteX4" fmla="*/ 3060382 w 3060382"/>
                <a:gd name="connsiteY4" fmla="*/ 1749008 h 1943342"/>
                <a:gd name="connsiteX5" fmla="*/ 2866048 w 3060382"/>
                <a:gd name="connsiteY5" fmla="*/ 1943342 h 1943342"/>
                <a:gd name="connsiteX6" fmla="*/ 194334 w 3060382"/>
                <a:gd name="connsiteY6" fmla="*/ 1943342 h 1943342"/>
                <a:gd name="connsiteX7" fmla="*/ 0 w 3060382"/>
                <a:gd name="connsiteY7" fmla="*/ 1749008 h 1943342"/>
                <a:gd name="connsiteX8" fmla="*/ 0 w 3060382"/>
                <a:gd name="connsiteY8" fmla="*/ 194334 h 194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382" h="1943342">
                  <a:moveTo>
                    <a:pt x="0" y="194334"/>
                  </a:moveTo>
                  <a:cubicBezTo>
                    <a:pt x="0" y="87006"/>
                    <a:pt x="87006" y="0"/>
                    <a:pt x="194334" y="0"/>
                  </a:cubicBezTo>
                  <a:lnTo>
                    <a:pt x="2866048" y="0"/>
                  </a:lnTo>
                  <a:cubicBezTo>
                    <a:pt x="2973376" y="0"/>
                    <a:pt x="3060382" y="87006"/>
                    <a:pt x="3060382" y="194334"/>
                  </a:cubicBezTo>
                  <a:lnTo>
                    <a:pt x="3060382" y="1749008"/>
                  </a:lnTo>
                  <a:cubicBezTo>
                    <a:pt x="3060382" y="1856336"/>
                    <a:pt x="2973376" y="1943342"/>
                    <a:pt x="2866048" y="1943342"/>
                  </a:cubicBezTo>
                  <a:lnTo>
                    <a:pt x="194334" y="1943342"/>
                  </a:lnTo>
                  <a:cubicBezTo>
                    <a:pt x="87006" y="1943342"/>
                    <a:pt x="0" y="1856336"/>
                    <a:pt x="0" y="1749008"/>
                  </a:cubicBezTo>
                  <a:lnTo>
                    <a:pt x="0" y="194334"/>
                  </a:lnTo>
                  <a:close/>
                </a:path>
              </a:pathLst>
            </a:custGeom>
            <a:blipFill>
              <a:blip r:embed="rId2"/>
              <a:tile tx="0" ty="0" sx="100000" sy="100000" flip="none" algn="tl"/>
            </a:blipFill>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929" tIns="136929" rIns="136929" bIns="136929" numCol="1" spcCol="1270" anchor="ctr" anchorCtr="0">
              <a:noAutofit/>
            </a:bodyPr>
            <a:lstStyle/>
            <a:p>
              <a:pPr lvl="0" algn="ctr" defTabSz="933450">
                <a:lnSpc>
                  <a:spcPct val="90000"/>
                </a:lnSpc>
                <a:spcBef>
                  <a:spcPct val="0"/>
                </a:spcBef>
                <a:spcAft>
                  <a:spcPct val="35000"/>
                </a:spcAft>
              </a:pPr>
              <a:r>
                <a:rPr lang="vi-VN" sz="2100" kern="1200" dirty="0" smtClean="0">
                  <a:latin typeface="Times New Roman" panose="02020603050405020304" pitchFamily="18" charset="0"/>
                  <a:cs typeface="Times New Roman" panose="02020603050405020304" pitchFamily="18" charset="0"/>
                </a:rPr>
                <a:t>Nêu ra những sự ra đời kì lạ khác như Gióng trong truyện cổ dân gian (Lê Lợi, Nguyễn Huệ).</a:t>
              </a:r>
              <a:endParaRPr lang="en-US" sz="2100" kern="1200" dirty="0">
                <a:latin typeface="Times New Roman" panose="02020603050405020304" pitchFamily="18" charset="0"/>
                <a:cs typeface="Times New Roman" panose="02020603050405020304" pitchFamily="18" charset="0"/>
              </a:endParaRPr>
            </a:p>
          </p:txBody>
        </p:sp>
        <p:sp>
          <p:nvSpPr>
            <p:cNvPr id="17" name="Rounded Rectangle 16"/>
            <p:cNvSpPr/>
            <p:nvPr/>
          </p:nvSpPr>
          <p:spPr>
            <a:xfrm>
              <a:off x="8003448" y="3739066"/>
              <a:ext cx="3060382" cy="1943342"/>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17"/>
            <p:cNvSpPr/>
            <p:nvPr/>
          </p:nvSpPr>
          <p:spPr>
            <a:xfrm>
              <a:off x="8343490" y="4062107"/>
              <a:ext cx="3060382" cy="1943342"/>
            </a:xfrm>
            <a:custGeom>
              <a:avLst/>
              <a:gdLst>
                <a:gd name="connsiteX0" fmla="*/ 0 w 3060382"/>
                <a:gd name="connsiteY0" fmla="*/ 194334 h 1943342"/>
                <a:gd name="connsiteX1" fmla="*/ 194334 w 3060382"/>
                <a:gd name="connsiteY1" fmla="*/ 0 h 1943342"/>
                <a:gd name="connsiteX2" fmla="*/ 2866048 w 3060382"/>
                <a:gd name="connsiteY2" fmla="*/ 0 h 1943342"/>
                <a:gd name="connsiteX3" fmla="*/ 3060382 w 3060382"/>
                <a:gd name="connsiteY3" fmla="*/ 194334 h 1943342"/>
                <a:gd name="connsiteX4" fmla="*/ 3060382 w 3060382"/>
                <a:gd name="connsiteY4" fmla="*/ 1749008 h 1943342"/>
                <a:gd name="connsiteX5" fmla="*/ 2866048 w 3060382"/>
                <a:gd name="connsiteY5" fmla="*/ 1943342 h 1943342"/>
                <a:gd name="connsiteX6" fmla="*/ 194334 w 3060382"/>
                <a:gd name="connsiteY6" fmla="*/ 1943342 h 1943342"/>
                <a:gd name="connsiteX7" fmla="*/ 0 w 3060382"/>
                <a:gd name="connsiteY7" fmla="*/ 1749008 h 1943342"/>
                <a:gd name="connsiteX8" fmla="*/ 0 w 3060382"/>
                <a:gd name="connsiteY8" fmla="*/ 194334 h 1943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382" h="1943342">
                  <a:moveTo>
                    <a:pt x="0" y="194334"/>
                  </a:moveTo>
                  <a:cubicBezTo>
                    <a:pt x="0" y="87006"/>
                    <a:pt x="87006" y="0"/>
                    <a:pt x="194334" y="0"/>
                  </a:cubicBezTo>
                  <a:lnTo>
                    <a:pt x="2866048" y="0"/>
                  </a:lnTo>
                  <a:cubicBezTo>
                    <a:pt x="2973376" y="0"/>
                    <a:pt x="3060382" y="87006"/>
                    <a:pt x="3060382" y="194334"/>
                  </a:cubicBezTo>
                  <a:lnTo>
                    <a:pt x="3060382" y="1749008"/>
                  </a:lnTo>
                  <a:cubicBezTo>
                    <a:pt x="3060382" y="1856336"/>
                    <a:pt x="2973376" y="1943342"/>
                    <a:pt x="2866048" y="1943342"/>
                  </a:cubicBezTo>
                  <a:lnTo>
                    <a:pt x="194334" y="1943342"/>
                  </a:lnTo>
                  <a:cubicBezTo>
                    <a:pt x="87006" y="1943342"/>
                    <a:pt x="0" y="1856336"/>
                    <a:pt x="0" y="1749008"/>
                  </a:cubicBezTo>
                  <a:lnTo>
                    <a:pt x="0" y="194334"/>
                  </a:lnTo>
                  <a:close/>
                </a:path>
              </a:pathLst>
            </a:custGeom>
            <a:blipFill>
              <a:blip r:embed="rId2"/>
              <a:tile tx="0" ty="0" sx="100000" sy="100000" flip="none" algn="tl"/>
            </a:blipFill>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36929" tIns="136929" rIns="136929" bIns="136929" numCol="1" spcCol="1270" anchor="ctr" anchorCtr="0">
              <a:noAutofit/>
            </a:bodyPr>
            <a:lstStyle/>
            <a:p>
              <a:pPr lvl="0" algn="ctr" defTabSz="933450">
                <a:lnSpc>
                  <a:spcPct val="90000"/>
                </a:lnSpc>
                <a:spcBef>
                  <a:spcPct val="0"/>
                </a:spcBef>
                <a:spcAft>
                  <a:spcPct val="35000"/>
                </a:spcAft>
              </a:pPr>
              <a:r>
                <a:rPr lang="vi-VN" sz="2100" kern="1200" dirty="0" smtClean="0">
                  <a:latin typeface="Times New Roman" panose="02020603050405020304" pitchFamily="18" charset="0"/>
                  <a:cs typeface="Times New Roman" panose="02020603050405020304" pitchFamily="18" charset="0"/>
                </a:rPr>
                <a:t>Ý nghĩa sự ra đời kì lạ: Khiến nhân vật trở nên phi thường; thể hiện sự yêu mến, tôn kính với nhân vật; đặt niềm tin vào những chiến công kì lạ.</a:t>
              </a:r>
              <a:endParaRPr lang="en-US" sz="2100" kern="1200" dirty="0">
                <a:latin typeface="Times New Roman" panose="02020603050405020304" pitchFamily="18" charset="0"/>
                <a:cs typeface="Times New Roman" panose="02020603050405020304" pitchFamily="18" charset="0"/>
              </a:endParaRPr>
            </a:p>
          </p:txBody>
        </p:sp>
      </p:grpSp>
      <p:sp>
        <p:nvSpPr>
          <p:cNvPr id="7" name="TextBox 6"/>
          <p:cNvSpPr txBox="1"/>
          <p:nvPr/>
        </p:nvSpPr>
        <p:spPr>
          <a:xfrm>
            <a:off x="6156234" y="703034"/>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1</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804885" y="278599"/>
            <a:ext cx="2341557" cy="1605924"/>
          </a:xfrm>
          <a:prstGeom prst="ellipse">
            <a:avLst/>
          </a:prstGeom>
          <a:ln>
            <a:noFill/>
          </a:ln>
          <a:effectLst>
            <a:softEdge rad="112500"/>
          </a:effectLst>
        </p:spPr>
      </p:pic>
    </p:spTree>
    <p:extLst>
      <p:ext uri="{BB962C8B-B14F-4D97-AF65-F5344CB8AC3E}">
        <p14:creationId xmlns:p14="http://schemas.microsoft.com/office/powerpoint/2010/main" val="2305089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Phâ</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5401" y="668293"/>
            <a:ext cx="37273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TextBox 6"/>
          <p:cNvSpPr txBox="1"/>
          <p:nvPr/>
        </p:nvSpPr>
        <p:spPr>
          <a:xfrm>
            <a:off x="6156234" y="703034"/>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2</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776309" y="247821"/>
            <a:ext cx="2341557" cy="1605924"/>
          </a:xfrm>
          <a:prstGeom prst="rect">
            <a:avLst/>
          </a:prstGeom>
        </p:spPr>
      </p:pic>
      <p:grpSp>
        <p:nvGrpSpPr>
          <p:cNvPr id="3" name="Group 2"/>
          <p:cNvGrpSpPr/>
          <p:nvPr/>
        </p:nvGrpSpPr>
        <p:grpSpPr>
          <a:xfrm>
            <a:off x="2435799" y="1556952"/>
            <a:ext cx="7320401" cy="4670348"/>
            <a:chOff x="2645156" y="1556952"/>
            <a:chExt cx="7320401" cy="4670348"/>
          </a:xfrm>
        </p:grpSpPr>
        <p:sp>
          <p:nvSpPr>
            <p:cNvPr id="6" name="Freeform 5"/>
            <p:cNvSpPr/>
            <p:nvPr/>
          </p:nvSpPr>
          <p:spPr>
            <a:xfrm>
              <a:off x="2645156" y="1556952"/>
              <a:ext cx="4031368" cy="860183"/>
            </a:xfrm>
            <a:custGeom>
              <a:avLst/>
              <a:gdLst>
                <a:gd name="connsiteX0" fmla="*/ 0 w 4031368"/>
                <a:gd name="connsiteY0" fmla="*/ 86018 h 860183"/>
                <a:gd name="connsiteX1" fmla="*/ 86018 w 4031368"/>
                <a:gd name="connsiteY1" fmla="*/ 0 h 860183"/>
                <a:gd name="connsiteX2" fmla="*/ 3945350 w 4031368"/>
                <a:gd name="connsiteY2" fmla="*/ 0 h 860183"/>
                <a:gd name="connsiteX3" fmla="*/ 4031368 w 4031368"/>
                <a:gd name="connsiteY3" fmla="*/ 86018 h 860183"/>
                <a:gd name="connsiteX4" fmla="*/ 4031368 w 4031368"/>
                <a:gd name="connsiteY4" fmla="*/ 774165 h 860183"/>
                <a:gd name="connsiteX5" fmla="*/ 3945350 w 4031368"/>
                <a:gd name="connsiteY5" fmla="*/ 860183 h 860183"/>
                <a:gd name="connsiteX6" fmla="*/ 86018 w 4031368"/>
                <a:gd name="connsiteY6" fmla="*/ 860183 h 860183"/>
                <a:gd name="connsiteX7" fmla="*/ 0 w 4031368"/>
                <a:gd name="connsiteY7" fmla="*/ 774165 h 860183"/>
                <a:gd name="connsiteX8" fmla="*/ 0 w 4031368"/>
                <a:gd name="connsiteY8" fmla="*/ 86018 h 86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1368" h="860183">
                  <a:moveTo>
                    <a:pt x="0" y="86018"/>
                  </a:moveTo>
                  <a:cubicBezTo>
                    <a:pt x="0" y="38512"/>
                    <a:pt x="38512" y="0"/>
                    <a:pt x="86018" y="0"/>
                  </a:cubicBezTo>
                  <a:lnTo>
                    <a:pt x="3945350" y="0"/>
                  </a:lnTo>
                  <a:cubicBezTo>
                    <a:pt x="3992856" y="0"/>
                    <a:pt x="4031368" y="38512"/>
                    <a:pt x="4031368" y="86018"/>
                  </a:cubicBezTo>
                  <a:lnTo>
                    <a:pt x="4031368" y="774165"/>
                  </a:lnTo>
                  <a:cubicBezTo>
                    <a:pt x="4031368" y="821671"/>
                    <a:pt x="3992856" y="860183"/>
                    <a:pt x="3945350" y="860183"/>
                  </a:cubicBezTo>
                  <a:lnTo>
                    <a:pt x="86018" y="860183"/>
                  </a:lnTo>
                  <a:cubicBezTo>
                    <a:pt x="38512" y="860183"/>
                    <a:pt x="0" y="821671"/>
                    <a:pt x="0" y="774165"/>
                  </a:cubicBezTo>
                  <a:lnTo>
                    <a:pt x="0" y="86018"/>
                  </a:lnTo>
                  <a:close/>
                </a:path>
              </a:pathLst>
            </a:custGeom>
            <a:solidFill>
              <a:schemeClr val="accent3">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534" tIns="60754" rIns="78534" bIns="60754" numCol="1" spcCol="1270" anchor="ctr" anchorCtr="0">
              <a:noAutofit/>
            </a:bodyPr>
            <a:lstStyle/>
            <a:p>
              <a:pPr lvl="0" algn="l" defTabSz="12446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b) </a:t>
              </a:r>
              <a:r>
                <a:rPr lang="en-US" sz="2800" b="1" kern="1200" dirty="0" err="1" smtClean="0">
                  <a:latin typeface="Times New Roman" panose="02020603050405020304" pitchFamily="18" charset="0"/>
                  <a:cs typeface="Times New Roman" panose="02020603050405020304" pitchFamily="18" charset="0"/>
                </a:rPr>
                <a:t>Tìm</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hiểu</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phần</a:t>
              </a:r>
              <a:r>
                <a:rPr lang="en-US" sz="2800" b="1" kern="1200" dirty="0" smtClean="0">
                  <a:latin typeface="Times New Roman" panose="02020603050405020304" pitchFamily="18" charset="0"/>
                  <a:cs typeface="Times New Roman" panose="02020603050405020304" pitchFamily="18" charset="0"/>
                </a:rPr>
                <a:t> 3: </a:t>
              </a:r>
              <a:r>
                <a:rPr lang="vi-VN" sz="2800" b="1" i="1" kern="1200" dirty="0" smtClean="0">
                  <a:latin typeface="Times New Roman" panose="02020603050405020304" pitchFamily="18" charset="0"/>
                  <a:cs typeface="Times New Roman" panose="02020603050405020304" pitchFamily="18" charset="0"/>
                </a:rPr>
                <a:t>Gióng lớn lên kì lạ</a:t>
              </a:r>
              <a:endParaRPr lang="en-US" sz="28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3048293" y="2417135"/>
              <a:ext cx="403136" cy="1143049"/>
            </a:xfrm>
            <a:custGeom>
              <a:avLst/>
              <a:gdLst/>
              <a:ahLst/>
              <a:cxnLst/>
              <a:rect l="0" t="0" r="0" b="0"/>
              <a:pathLst>
                <a:path>
                  <a:moveTo>
                    <a:pt x="0" y="0"/>
                  </a:moveTo>
                  <a:lnTo>
                    <a:pt x="0" y="1143049"/>
                  </a:lnTo>
                  <a:lnTo>
                    <a:pt x="403136" y="114304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3451430" y="2798151"/>
              <a:ext cx="6406833" cy="1524066"/>
            </a:xfrm>
            <a:custGeom>
              <a:avLst/>
              <a:gdLst>
                <a:gd name="connsiteX0" fmla="*/ 0 w 6406833"/>
                <a:gd name="connsiteY0" fmla="*/ 152407 h 1524066"/>
                <a:gd name="connsiteX1" fmla="*/ 152407 w 6406833"/>
                <a:gd name="connsiteY1" fmla="*/ 0 h 1524066"/>
                <a:gd name="connsiteX2" fmla="*/ 6254426 w 6406833"/>
                <a:gd name="connsiteY2" fmla="*/ 0 h 1524066"/>
                <a:gd name="connsiteX3" fmla="*/ 6406833 w 6406833"/>
                <a:gd name="connsiteY3" fmla="*/ 152407 h 1524066"/>
                <a:gd name="connsiteX4" fmla="*/ 6406833 w 6406833"/>
                <a:gd name="connsiteY4" fmla="*/ 1371659 h 1524066"/>
                <a:gd name="connsiteX5" fmla="*/ 6254426 w 6406833"/>
                <a:gd name="connsiteY5" fmla="*/ 1524066 h 1524066"/>
                <a:gd name="connsiteX6" fmla="*/ 152407 w 6406833"/>
                <a:gd name="connsiteY6" fmla="*/ 1524066 h 1524066"/>
                <a:gd name="connsiteX7" fmla="*/ 0 w 6406833"/>
                <a:gd name="connsiteY7" fmla="*/ 1371659 h 1524066"/>
                <a:gd name="connsiteX8" fmla="*/ 0 w 6406833"/>
                <a:gd name="connsiteY8" fmla="*/ 152407 h 1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833" h="1524066">
                  <a:moveTo>
                    <a:pt x="0" y="152407"/>
                  </a:moveTo>
                  <a:cubicBezTo>
                    <a:pt x="0" y="68235"/>
                    <a:pt x="68235" y="0"/>
                    <a:pt x="152407" y="0"/>
                  </a:cubicBezTo>
                  <a:lnTo>
                    <a:pt x="6254426" y="0"/>
                  </a:lnTo>
                  <a:cubicBezTo>
                    <a:pt x="6338598" y="0"/>
                    <a:pt x="6406833" y="68235"/>
                    <a:pt x="6406833" y="152407"/>
                  </a:cubicBezTo>
                  <a:lnTo>
                    <a:pt x="6406833" y="1371659"/>
                  </a:lnTo>
                  <a:cubicBezTo>
                    <a:pt x="6406833" y="1455831"/>
                    <a:pt x="6338598" y="1524066"/>
                    <a:pt x="6254426" y="1524066"/>
                  </a:cubicBezTo>
                  <a:lnTo>
                    <a:pt x="152407" y="1524066"/>
                  </a:lnTo>
                  <a:cubicBezTo>
                    <a:pt x="68235" y="1524066"/>
                    <a:pt x="0" y="1455831"/>
                    <a:pt x="0" y="1371659"/>
                  </a:cubicBezTo>
                  <a:lnTo>
                    <a:pt x="0" y="152407"/>
                  </a:lnTo>
                  <a:close/>
                </a:path>
              </a:pathLst>
            </a:custGeom>
            <a:ln w="28575">
              <a:solidFill>
                <a:schemeClr val="accent3">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8" tIns="77658" rIns="94168" bIns="77658" numCol="1" spcCol="1270" anchor="ctr" anchorCtr="0">
              <a:noAutofit/>
            </a:bodyPr>
            <a:lstStyle/>
            <a:p>
              <a:pPr lvl="0" algn="l" defTabSz="1155700">
                <a:lnSpc>
                  <a:spcPct val="90000"/>
                </a:lnSpc>
                <a:spcBef>
                  <a:spcPct val="0"/>
                </a:spcBef>
                <a:spcAft>
                  <a:spcPct val="35000"/>
                </a:spcAft>
              </a:pPr>
              <a:r>
                <a:rPr lang="vi-VN" sz="2600" kern="1200" dirty="0" smtClean="0">
                  <a:solidFill>
                    <a:srgbClr val="002060"/>
                  </a:solidFill>
                  <a:latin typeface="Times New Roman" panose="02020603050405020304" pitchFamily="18" charset="0"/>
                  <a:cs typeface="Times New Roman" panose="02020603050405020304" pitchFamily="18" charset="0"/>
                </a:rPr>
                <a:t>3 năm không nói, lần cất tiếng nói đầu tiên là tiếng nói yêu nước, cứu nước. → Tiếng nói không bình thường.</a:t>
              </a:r>
              <a:endParaRPr lang="en-US" sz="2600" kern="1200" dirty="0">
                <a:solidFill>
                  <a:srgbClr val="002060"/>
                </a:solidFill>
                <a:latin typeface="Times New Roman" panose="02020603050405020304" pitchFamily="18" charset="0"/>
                <a:cs typeface="Times New Roman" panose="02020603050405020304" pitchFamily="18" charset="0"/>
              </a:endParaRPr>
            </a:p>
          </p:txBody>
        </p:sp>
        <p:sp>
          <p:nvSpPr>
            <p:cNvPr id="11" name="Freeform 10"/>
            <p:cNvSpPr/>
            <p:nvPr/>
          </p:nvSpPr>
          <p:spPr>
            <a:xfrm>
              <a:off x="3048293" y="2417135"/>
              <a:ext cx="403136" cy="3048132"/>
            </a:xfrm>
            <a:custGeom>
              <a:avLst/>
              <a:gdLst/>
              <a:ahLst/>
              <a:cxnLst/>
              <a:rect l="0" t="0" r="0" b="0"/>
              <a:pathLst>
                <a:path>
                  <a:moveTo>
                    <a:pt x="0" y="0"/>
                  </a:moveTo>
                  <a:lnTo>
                    <a:pt x="0" y="3048132"/>
                  </a:lnTo>
                  <a:lnTo>
                    <a:pt x="403136" y="304813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3451430" y="4703234"/>
              <a:ext cx="6514127" cy="1524066"/>
            </a:xfrm>
            <a:custGeom>
              <a:avLst/>
              <a:gdLst>
                <a:gd name="connsiteX0" fmla="*/ 0 w 6514127"/>
                <a:gd name="connsiteY0" fmla="*/ 152407 h 1524066"/>
                <a:gd name="connsiteX1" fmla="*/ 152407 w 6514127"/>
                <a:gd name="connsiteY1" fmla="*/ 0 h 1524066"/>
                <a:gd name="connsiteX2" fmla="*/ 6361720 w 6514127"/>
                <a:gd name="connsiteY2" fmla="*/ 0 h 1524066"/>
                <a:gd name="connsiteX3" fmla="*/ 6514127 w 6514127"/>
                <a:gd name="connsiteY3" fmla="*/ 152407 h 1524066"/>
                <a:gd name="connsiteX4" fmla="*/ 6514127 w 6514127"/>
                <a:gd name="connsiteY4" fmla="*/ 1371659 h 1524066"/>
                <a:gd name="connsiteX5" fmla="*/ 6361720 w 6514127"/>
                <a:gd name="connsiteY5" fmla="*/ 1524066 h 1524066"/>
                <a:gd name="connsiteX6" fmla="*/ 152407 w 6514127"/>
                <a:gd name="connsiteY6" fmla="*/ 1524066 h 1524066"/>
                <a:gd name="connsiteX7" fmla="*/ 0 w 6514127"/>
                <a:gd name="connsiteY7" fmla="*/ 1371659 h 1524066"/>
                <a:gd name="connsiteX8" fmla="*/ 0 w 6514127"/>
                <a:gd name="connsiteY8" fmla="*/ 152407 h 1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4127" h="1524066">
                  <a:moveTo>
                    <a:pt x="0" y="152407"/>
                  </a:moveTo>
                  <a:cubicBezTo>
                    <a:pt x="0" y="68235"/>
                    <a:pt x="68235" y="0"/>
                    <a:pt x="152407" y="0"/>
                  </a:cubicBezTo>
                  <a:lnTo>
                    <a:pt x="6361720" y="0"/>
                  </a:lnTo>
                  <a:cubicBezTo>
                    <a:pt x="6445892" y="0"/>
                    <a:pt x="6514127" y="68235"/>
                    <a:pt x="6514127" y="152407"/>
                  </a:cubicBezTo>
                  <a:lnTo>
                    <a:pt x="6514127" y="1371659"/>
                  </a:lnTo>
                  <a:cubicBezTo>
                    <a:pt x="6514127" y="1455831"/>
                    <a:pt x="6445892" y="1524066"/>
                    <a:pt x="6361720" y="1524066"/>
                  </a:cubicBezTo>
                  <a:lnTo>
                    <a:pt x="152407" y="1524066"/>
                  </a:lnTo>
                  <a:cubicBezTo>
                    <a:pt x="68235" y="1524066"/>
                    <a:pt x="0" y="1455831"/>
                    <a:pt x="0" y="1371659"/>
                  </a:cubicBezTo>
                  <a:lnTo>
                    <a:pt x="0" y="152407"/>
                  </a:lnTo>
                  <a:close/>
                </a:path>
              </a:pathLst>
            </a:custGeom>
            <a:ln w="28575">
              <a:solidFill>
                <a:schemeClr val="accent3">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8" tIns="77658" rIns="94168" bIns="77658" numCol="1" spcCol="1270" anchor="ctr" anchorCtr="0">
              <a:noAutofit/>
            </a:bodyPr>
            <a:lstStyle/>
            <a:p>
              <a:pPr lvl="0" algn="l" defTabSz="1155700">
                <a:lnSpc>
                  <a:spcPct val="90000"/>
                </a:lnSpc>
                <a:spcBef>
                  <a:spcPct val="0"/>
                </a:spcBef>
                <a:spcAft>
                  <a:spcPct val="35000"/>
                </a:spcAft>
              </a:pPr>
              <a:r>
                <a:rPr lang="vi-VN" sz="2600" kern="1200" dirty="0" smtClean="0">
                  <a:solidFill>
                    <a:srgbClr val="002060"/>
                  </a:solidFill>
                  <a:latin typeface="Times New Roman" panose="02020603050405020304" pitchFamily="18" charset="0"/>
                  <a:cs typeface="Times New Roman" panose="02020603050405020304" pitchFamily="18" charset="0"/>
                </a:rPr>
                <a:t>Gióng lớn nhanh, lớn bằng thức ăn, thức mặc của nhân dân. → Sức mạnh dũng sĩ được nuôi dưỡng từ những cái bình thường, giản dị. Gióng tiêu biểu cho sức mạnh toàn dân.</a:t>
              </a:r>
              <a:endParaRPr lang="en-US" sz="2600"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55673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Phâ</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5401" y="668293"/>
            <a:ext cx="37273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TextBox 6"/>
          <p:cNvSpPr txBox="1"/>
          <p:nvPr/>
        </p:nvSpPr>
        <p:spPr>
          <a:xfrm>
            <a:off x="6156234" y="703034"/>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3</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819172" y="453184"/>
            <a:ext cx="2341557" cy="1605924"/>
          </a:xfrm>
          <a:prstGeom prst="rect">
            <a:avLst/>
          </a:prstGeom>
        </p:spPr>
      </p:pic>
      <p:grpSp>
        <p:nvGrpSpPr>
          <p:cNvPr id="3" name="Group 2"/>
          <p:cNvGrpSpPr/>
          <p:nvPr/>
        </p:nvGrpSpPr>
        <p:grpSpPr>
          <a:xfrm>
            <a:off x="1675351" y="1556952"/>
            <a:ext cx="8841298" cy="4670348"/>
            <a:chOff x="1884707" y="1556952"/>
            <a:chExt cx="8841298" cy="4670348"/>
          </a:xfrm>
        </p:grpSpPr>
        <p:sp>
          <p:nvSpPr>
            <p:cNvPr id="6" name="Freeform 5"/>
            <p:cNvSpPr/>
            <p:nvPr/>
          </p:nvSpPr>
          <p:spPr>
            <a:xfrm>
              <a:off x="1884707" y="1556952"/>
              <a:ext cx="4558955" cy="1000511"/>
            </a:xfrm>
            <a:custGeom>
              <a:avLst/>
              <a:gdLst>
                <a:gd name="connsiteX0" fmla="*/ 0 w 4031368"/>
                <a:gd name="connsiteY0" fmla="*/ 86018 h 860183"/>
                <a:gd name="connsiteX1" fmla="*/ 86018 w 4031368"/>
                <a:gd name="connsiteY1" fmla="*/ 0 h 860183"/>
                <a:gd name="connsiteX2" fmla="*/ 3945350 w 4031368"/>
                <a:gd name="connsiteY2" fmla="*/ 0 h 860183"/>
                <a:gd name="connsiteX3" fmla="*/ 4031368 w 4031368"/>
                <a:gd name="connsiteY3" fmla="*/ 86018 h 860183"/>
                <a:gd name="connsiteX4" fmla="*/ 4031368 w 4031368"/>
                <a:gd name="connsiteY4" fmla="*/ 774165 h 860183"/>
                <a:gd name="connsiteX5" fmla="*/ 3945350 w 4031368"/>
                <a:gd name="connsiteY5" fmla="*/ 860183 h 860183"/>
                <a:gd name="connsiteX6" fmla="*/ 86018 w 4031368"/>
                <a:gd name="connsiteY6" fmla="*/ 860183 h 860183"/>
                <a:gd name="connsiteX7" fmla="*/ 0 w 4031368"/>
                <a:gd name="connsiteY7" fmla="*/ 774165 h 860183"/>
                <a:gd name="connsiteX8" fmla="*/ 0 w 4031368"/>
                <a:gd name="connsiteY8" fmla="*/ 86018 h 86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1368" h="860183">
                  <a:moveTo>
                    <a:pt x="0" y="86018"/>
                  </a:moveTo>
                  <a:cubicBezTo>
                    <a:pt x="0" y="38512"/>
                    <a:pt x="38512" y="0"/>
                    <a:pt x="86018" y="0"/>
                  </a:cubicBezTo>
                  <a:lnTo>
                    <a:pt x="3945350" y="0"/>
                  </a:lnTo>
                  <a:cubicBezTo>
                    <a:pt x="3992856" y="0"/>
                    <a:pt x="4031368" y="38512"/>
                    <a:pt x="4031368" y="86018"/>
                  </a:cubicBezTo>
                  <a:lnTo>
                    <a:pt x="4031368" y="774165"/>
                  </a:lnTo>
                  <a:cubicBezTo>
                    <a:pt x="4031368" y="821671"/>
                    <a:pt x="3992856" y="860183"/>
                    <a:pt x="3945350" y="860183"/>
                  </a:cubicBezTo>
                  <a:lnTo>
                    <a:pt x="86018" y="860183"/>
                  </a:lnTo>
                  <a:cubicBezTo>
                    <a:pt x="38512" y="860183"/>
                    <a:pt x="0" y="821671"/>
                    <a:pt x="0" y="774165"/>
                  </a:cubicBezTo>
                  <a:lnTo>
                    <a:pt x="0" y="86018"/>
                  </a:lnTo>
                  <a:close/>
                </a:path>
              </a:pathLst>
            </a:custGeom>
            <a:solidFill>
              <a:schemeClr val="accent3">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6629" tIns="59484" rIns="76629" bIns="59484" numCol="1" spcCol="1270" anchor="ctr" anchorCtr="0">
              <a:noAutofit/>
            </a:bodyPr>
            <a:lstStyle/>
            <a:p>
              <a:pPr lvl="0" algn="l" defTabSz="1200150">
                <a:lnSpc>
                  <a:spcPct val="90000"/>
                </a:lnSpc>
                <a:spcBef>
                  <a:spcPct val="0"/>
                </a:spcBef>
                <a:spcAft>
                  <a:spcPct val="35000"/>
                </a:spcAft>
              </a:pPr>
              <a:r>
                <a:rPr lang="en-US" sz="2700" b="1" kern="1200" dirty="0" smtClean="0">
                  <a:latin typeface="Times New Roman" panose="02020603050405020304" pitchFamily="18" charset="0"/>
                  <a:cs typeface="Times New Roman" panose="02020603050405020304" pitchFamily="18" charset="0"/>
                </a:rPr>
                <a:t>c) </a:t>
              </a:r>
              <a:r>
                <a:rPr lang="en-US" sz="2700" b="1" kern="1200" dirty="0" err="1" smtClean="0">
                  <a:latin typeface="Times New Roman" panose="02020603050405020304" pitchFamily="18" charset="0"/>
                  <a:cs typeface="Times New Roman" panose="02020603050405020304" pitchFamily="18" charset="0"/>
                </a:rPr>
                <a:t>Tìm</a:t>
              </a:r>
              <a:r>
                <a:rPr lang="en-US" sz="2700" b="1" kern="1200" dirty="0" smtClean="0">
                  <a:latin typeface="Times New Roman" panose="02020603050405020304" pitchFamily="18" charset="0"/>
                  <a:cs typeface="Times New Roman" panose="02020603050405020304" pitchFamily="18" charset="0"/>
                </a:rPr>
                <a:t> </a:t>
              </a:r>
              <a:r>
                <a:rPr lang="en-US" sz="2700" b="1" kern="1200" dirty="0" err="1" smtClean="0">
                  <a:latin typeface="Times New Roman" panose="02020603050405020304" pitchFamily="18" charset="0"/>
                  <a:cs typeface="Times New Roman" panose="02020603050405020304" pitchFamily="18" charset="0"/>
                </a:rPr>
                <a:t>hiểu</a:t>
              </a:r>
              <a:r>
                <a:rPr lang="en-US" sz="2700" b="1" kern="1200" dirty="0" smtClean="0">
                  <a:latin typeface="Times New Roman" panose="02020603050405020304" pitchFamily="18" charset="0"/>
                  <a:cs typeface="Times New Roman" panose="02020603050405020304" pitchFamily="18" charset="0"/>
                </a:rPr>
                <a:t> </a:t>
              </a:r>
              <a:r>
                <a:rPr lang="en-US" sz="2700" b="1" kern="1200" dirty="0" err="1" smtClean="0">
                  <a:latin typeface="Times New Roman" panose="02020603050405020304" pitchFamily="18" charset="0"/>
                  <a:cs typeface="Times New Roman" panose="02020603050405020304" pitchFamily="18" charset="0"/>
                </a:rPr>
                <a:t>phần</a:t>
              </a:r>
              <a:r>
                <a:rPr lang="en-US" sz="2700" b="1" kern="1200" dirty="0" smtClean="0">
                  <a:latin typeface="Times New Roman" panose="02020603050405020304" pitchFamily="18" charset="0"/>
                  <a:cs typeface="Times New Roman" panose="02020603050405020304" pitchFamily="18" charset="0"/>
                </a:rPr>
                <a:t> 4: </a:t>
              </a:r>
              <a:r>
                <a:rPr lang="vi-VN" sz="2700" b="1" i="1" kern="1200" dirty="0" smtClean="0">
                  <a:latin typeface="Times New Roman" panose="02020603050405020304" pitchFamily="18" charset="0"/>
                  <a:cs typeface="Times New Roman" panose="02020603050405020304" pitchFamily="18" charset="0"/>
                </a:rPr>
                <a:t>Gióng vươn vai ra trận đánh giặc</a:t>
              </a:r>
              <a:endParaRPr lang="en-US" sz="27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2287845" y="2417135"/>
              <a:ext cx="403136" cy="1143049"/>
            </a:xfrm>
            <a:custGeom>
              <a:avLst/>
              <a:gdLst/>
              <a:ahLst/>
              <a:cxnLst/>
              <a:rect l="0" t="0" r="0" b="0"/>
              <a:pathLst>
                <a:path>
                  <a:moveTo>
                    <a:pt x="0" y="0"/>
                  </a:moveTo>
                  <a:lnTo>
                    <a:pt x="0" y="1143049"/>
                  </a:lnTo>
                  <a:lnTo>
                    <a:pt x="403136" y="114304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90982" y="2798151"/>
              <a:ext cx="8035023" cy="1524066"/>
            </a:xfrm>
            <a:custGeom>
              <a:avLst/>
              <a:gdLst>
                <a:gd name="connsiteX0" fmla="*/ 0 w 8035023"/>
                <a:gd name="connsiteY0" fmla="*/ 152407 h 1524066"/>
                <a:gd name="connsiteX1" fmla="*/ 152407 w 8035023"/>
                <a:gd name="connsiteY1" fmla="*/ 0 h 1524066"/>
                <a:gd name="connsiteX2" fmla="*/ 7882616 w 8035023"/>
                <a:gd name="connsiteY2" fmla="*/ 0 h 1524066"/>
                <a:gd name="connsiteX3" fmla="*/ 8035023 w 8035023"/>
                <a:gd name="connsiteY3" fmla="*/ 152407 h 1524066"/>
                <a:gd name="connsiteX4" fmla="*/ 8035023 w 8035023"/>
                <a:gd name="connsiteY4" fmla="*/ 1371659 h 1524066"/>
                <a:gd name="connsiteX5" fmla="*/ 7882616 w 8035023"/>
                <a:gd name="connsiteY5" fmla="*/ 1524066 h 1524066"/>
                <a:gd name="connsiteX6" fmla="*/ 152407 w 8035023"/>
                <a:gd name="connsiteY6" fmla="*/ 1524066 h 1524066"/>
                <a:gd name="connsiteX7" fmla="*/ 0 w 8035023"/>
                <a:gd name="connsiteY7" fmla="*/ 1371659 h 1524066"/>
                <a:gd name="connsiteX8" fmla="*/ 0 w 8035023"/>
                <a:gd name="connsiteY8" fmla="*/ 152407 h 1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5023" h="1524066">
                  <a:moveTo>
                    <a:pt x="0" y="152407"/>
                  </a:moveTo>
                  <a:cubicBezTo>
                    <a:pt x="0" y="68235"/>
                    <a:pt x="68235" y="0"/>
                    <a:pt x="152407" y="0"/>
                  </a:cubicBezTo>
                  <a:lnTo>
                    <a:pt x="7882616" y="0"/>
                  </a:lnTo>
                  <a:cubicBezTo>
                    <a:pt x="7966788" y="0"/>
                    <a:pt x="8035023" y="68235"/>
                    <a:pt x="8035023" y="152407"/>
                  </a:cubicBezTo>
                  <a:lnTo>
                    <a:pt x="8035023" y="1371659"/>
                  </a:lnTo>
                  <a:cubicBezTo>
                    <a:pt x="8035023" y="1455831"/>
                    <a:pt x="7966788" y="1524066"/>
                    <a:pt x="7882616" y="1524066"/>
                  </a:cubicBezTo>
                  <a:lnTo>
                    <a:pt x="152407" y="1524066"/>
                  </a:lnTo>
                  <a:cubicBezTo>
                    <a:pt x="68235" y="1524066"/>
                    <a:pt x="0" y="1455831"/>
                    <a:pt x="0" y="1371659"/>
                  </a:cubicBezTo>
                  <a:lnTo>
                    <a:pt x="0" y="152407"/>
                  </a:lnTo>
                  <a:close/>
                </a:path>
              </a:pathLst>
            </a:custGeom>
            <a:ln w="28575">
              <a:solidFill>
                <a:schemeClr val="accent3">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8" tIns="77658" rIns="94168" bIns="77658" numCol="1" spcCol="1270" anchor="ctr" anchorCtr="0">
              <a:noAutofit/>
            </a:bodyPr>
            <a:lstStyle/>
            <a:p>
              <a:pPr lvl="0" algn="l" defTabSz="1155700">
                <a:lnSpc>
                  <a:spcPct val="90000"/>
                </a:lnSpc>
                <a:spcBef>
                  <a:spcPct val="0"/>
                </a:spcBef>
                <a:spcAft>
                  <a:spcPct val="35000"/>
                </a:spcAft>
              </a:pPr>
              <a:r>
                <a:rPr lang="vi-VN" sz="2600" kern="1200" dirty="0" smtClean="0">
                  <a:solidFill>
                    <a:srgbClr val="002060"/>
                  </a:solidFill>
                  <a:latin typeface="Times New Roman" panose="02020603050405020304" pitchFamily="18" charset="0"/>
                  <a:cs typeface="Times New Roman" panose="02020603050405020304" pitchFamily="18" charset="0"/>
                </a:rPr>
                <a:t>Sự vươn vai liên quan đến mô típ truyền thống: người anh hùng phải khổng lồ về hình thể, sức mạnh, chiến công. → Tượng đài bất hủ về sự trưởng thành, hùng khí, tinh thần trước thế nước lâm nguy.</a:t>
              </a:r>
              <a:endParaRPr lang="en-US" sz="2600" kern="1200" dirty="0">
                <a:solidFill>
                  <a:srgbClr val="002060"/>
                </a:solidFill>
                <a:latin typeface="Times New Roman" panose="02020603050405020304" pitchFamily="18" charset="0"/>
                <a:cs typeface="Times New Roman" panose="02020603050405020304" pitchFamily="18" charset="0"/>
              </a:endParaRPr>
            </a:p>
          </p:txBody>
        </p:sp>
        <p:sp>
          <p:nvSpPr>
            <p:cNvPr id="11" name="Freeform 10"/>
            <p:cNvSpPr/>
            <p:nvPr/>
          </p:nvSpPr>
          <p:spPr>
            <a:xfrm>
              <a:off x="2287845" y="2417135"/>
              <a:ext cx="403136" cy="3048132"/>
            </a:xfrm>
            <a:custGeom>
              <a:avLst/>
              <a:gdLst/>
              <a:ahLst/>
              <a:cxnLst/>
              <a:rect l="0" t="0" r="0" b="0"/>
              <a:pathLst>
                <a:path>
                  <a:moveTo>
                    <a:pt x="0" y="0"/>
                  </a:moveTo>
                  <a:lnTo>
                    <a:pt x="0" y="3048132"/>
                  </a:lnTo>
                  <a:lnTo>
                    <a:pt x="403136" y="304813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690982" y="4703234"/>
              <a:ext cx="7985570" cy="1524066"/>
            </a:xfrm>
            <a:custGeom>
              <a:avLst/>
              <a:gdLst>
                <a:gd name="connsiteX0" fmla="*/ 0 w 7985570"/>
                <a:gd name="connsiteY0" fmla="*/ 152407 h 1524066"/>
                <a:gd name="connsiteX1" fmla="*/ 152407 w 7985570"/>
                <a:gd name="connsiteY1" fmla="*/ 0 h 1524066"/>
                <a:gd name="connsiteX2" fmla="*/ 7833163 w 7985570"/>
                <a:gd name="connsiteY2" fmla="*/ 0 h 1524066"/>
                <a:gd name="connsiteX3" fmla="*/ 7985570 w 7985570"/>
                <a:gd name="connsiteY3" fmla="*/ 152407 h 1524066"/>
                <a:gd name="connsiteX4" fmla="*/ 7985570 w 7985570"/>
                <a:gd name="connsiteY4" fmla="*/ 1371659 h 1524066"/>
                <a:gd name="connsiteX5" fmla="*/ 7833163 w 7985570"/>
                <a:gd name="connsiteY5" fmla="*/ 1524066 h 1524066"/>
                <a:gd name="connsiteX6" fmla="*/ 152407 w 7985570"/>
                <a:gd name="connsiteY6" fmla="*/ 1524066 h 1524066"/>
                <a:gd name="connsiteX7" fmla="*/ 0 w 7985570"/>
                <a:gd name="connsiteY7" fmla="*/ 1371659 h 1524066"/>
                <a:gd name="connsiteX8" fmla="*/ 0 w 7985570"/>
                <a:gd name="connsiteY8" fmla="*/ 152407 h 1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570" h="1524066">
                  <a:moveTo>
                    <a:pt x="0" y="152407"/>
                  </a:moveTo>
                  <a:cubicBezTo>
                    <a:pt x="0" y="68235"/>
                    <a:pt x="68235" y="0"/>
                    <a:pt x="152407" y="0"/>
                  </a:cubicBezTo>
                  <a:lnTo>
                    <a:pt x="7833163" y="0"/>
                  </a:lnTo>
                  <a:cubicBezTo>
                    <a:pt x="7917335" y="0"/>
                    <a:pt x="7985570" y="68235"/>
                    <a:pt x="7985570" y="152407"/>
                  </a:cubicBezTo>
                  <a:lnTo>
                    <a:pt x="7985570" y="1371659"/>
                  </a:lnTo>
                  <a:cubicBezTo>
                    <a:pt x="7985570" y="1455831"/>
                    <a:pt x="7917335" y="1524066"/>
                    <a:pt x="7833163" y="1524066"/>
                  </a:cubicBezTo>
                  <a:lnTo>
                    <a:pt x="152407" y="1524066"/>
                  </a:lnTo>
                  <a:cubicBezTo>
                    <a:pt x="68235" y="1524066"/>
                    <a:pt x="0" y="1455831"/>
                    <a:pt x="0" y="1371659"/>
                  </a:cubicBezTo>
                  <a:lnTo>
                    <a:pt x="0" y="152407"/>
                  </a:lnTo>
                  <a:close/>
                </a:path>
              </a:pathLst>
            </a:custGeom>
            <a:ln w="28575">
              <a:solidFill>
                <a:schemeClr val="accent3">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8" tIns="77658" rIns="94168" bIns="77658" numCol="1" spcCol="1270" anchor="ctr" anchorCtr="0">
              <a:noAutofit/>
            </a:bodyPr>
            <a:lstStyle/>
            <a:p>
              <a:pPr lvl="0" algn="l" defTabSz="1155700">
                <a:lnSpc>
                  <a:spcPct val="90000"/>
                </a:lnSpc>
                <a:spcBef>
                  <a:spcPct val="0"/>
                </a:spcBef>
                <a:spcAft>
                  <a:spcPct val="35000"/>
                </a:spcAft>
              </a:pPr>
              <a:r>
                <a:rPr lang="en-US" sz="2600" kern="1200" dirty="0" err="1" smtClean="0">
                  <a:solidFill>
                    <a:srgbClr val="002060"/>
                  </a:solidFill>
                  <a:latin typeface="Times New Roman" panose="02020603050405020304" pitchFamily="18" charset="0"/>
                  <a:cs typeface="Times New Roman" panose="02020603050405020304" pitchFamily="18" charset="0"/>
                </a:rPr>
                <a:t>Quang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cảnh</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ra</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trận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hùng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vĩ</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hoành</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tráng</a:t>
              </a:r>
              <a:r>
                <a:rPr lang="en-US" sz="2600" kern="1200" dirty="0" smtClean="0">
                  <a:solidFill>
                    <a:srgbClr val="002060"/>
                  </a:solidFill>
                  <a:latin typeface="Times New Roman" panose="02020603050405020304" pitchFamily="18" charset="0"/>
                  <a:cs typeface="Times New Roman" panose="02020603050405020304" pitchFamily="18" charset="0"/>
                </a:rPr>
                <a:t>. → </a:t>
              </a:r>
              <a:r>
                <a:rPr lang="en-US" sz="2600" kern="1200" dirty="0" err="1" smtClean="0">
                  <a:solidFill>
                    <a:srgbClr val="002060"/>
                  </a:solidFill>
                  <a:latin typeface="Times New Roman" panose="02020603050405020304" pitchFamily="18" charset="0"/>
                  <a:cs typeface="Times New Roman" panose="02020603050405020304" pitchFamily="18" charset="0"/>
                </a:rPr>
                <a:t>Tất</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cả</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sức</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mạnh</a:t>
              </a:r>
              <a:r>
                <a:rPr lang="en-US" sz="2600" kern="1200" dirty="0" smtClean="0">
                  <a:solidFill>
                    <a:srgbClr val="002060"/>
                  </a:solidFill>
                  <a:latin typeface="Times New Roman" panose="02020603050405020304" pitchFamily="18" charset="0"/>
                  <a:cs typeface="Times New Roman" panose="02020603050405020304" pitchFamily="18" charset="0"/>
                </a:rPr>
                <a:t>, ý </a:t>
              </a:r>
              <a:r>
                <a:rPr lang="en-US" sz="2600" kern="1200" dirty="0" err="1" smtClean="0">
                  <a:solidFill>
                    <a:srgbClr val="002060"/>
                  </a:solidFill>
                  <a:latin typeface="Times New Roman" panose="02020603050405020304" pitchFamily="18" charset="0"/>
                  <a:cs typeface="Times New Roman" panose="02020603050405020304" pitchFamily="18" charset="0"/>
                </a:rPr>
                <a:t>chí</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cộng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đồng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thành</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tựu</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lao</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động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văn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hóa</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được</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bộc</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lộ</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trong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cuộc</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đối</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đầu</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giặc</a:t>
              </a:r>
              <a:r>
                <a:rPr lang="en-US" sz="2600" kern="1200" dirty="0" smtClean="0">
                  <a:solidFill>
                    <a:srgbClr val="002060"/>
                  </a:solidFill>
                  <a:latin typeface="Times New Roman" panose="02020603050405020304" pitchFamily="18" charset="0"/>
                  <a:cs typeface="Times New Roman" panose="02020603050405020304" pitchFamily="18" charset="0"/>
                </a:rPr>
                <a:t>.</a:t>
              </a:r>
              <a:endParaRPr lang="en-US" sz="2600"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01184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5401" y="221717"/>
            <a:ext cx="3362139" cy="587853"/>
          </a:xfrm>
          <a:prstGeom prst="rect">
            <a:avLst/>
          </a:prstGeom>
        </p:spPr>
        <p:txBody>
          <a:bodyPr wrap="none">
            <a:spAutoFit/>
          </a:bodyPr>
          <a:lstStyle/>
          <a:p>
            <a:pPr marL="0" marR="30480" lvl="0" indent="0" algn="just" defTabSz="914400" rtl="0" eaLnBrk="1" fontAlgn="auto" latinLnBrk="0" hangingPunct="1">
              <a:lnSpc>
                <a:spcPct val="115000"/>
              </a:lnSpc>
              <a:spcBef>
                <a:spcPts val="0"/>
              </a:spcBef>
              <a:spcAft>
                <a:spcPts val="120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 Phâ</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5401" y="668293"/>
            <a:ext cx="3727302"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3.</a:t>
            </a:r>
            <a:r>
              <a:rPr kumimoji="0" lang="vi-VN"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sáng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tỏ</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7" name="TextBox 6"/>
          <p:cNvSpPr txBox="1"/>
          <p:nvPr/>
        </p:nvSpPr>
        <p:spPr>
          <a:xfrm>
            <a:off x="6156234" y="703034"/>
            <a:ext cx="1393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Nhóm</a:t>
            </a:r>
            <a:r>
              <a:rPr kumimoji="0" lang="en-US" sz="2800" b="1" i="0" u="none" strike="noStrike" kern="1200" cap="none" spc="0" normalizeH="0" baseline="0" noProof="0" dirty="0" smtClean="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rPr>
              <a:t> 4</a:t>
            </a:r>
            <a:endParaRPr kumimoji="0" lang="en-US" sz="2800" b="1" i="0" u="none" strike="noStrike" kern="1200" cap="none" spc="0" normalizeH="0" baseline="0" noProof="0" dirty="0">
              <a:ln>
                <a:noFill/>
              </a:ln>
              <a:solidFill>
                <a:srgbClr val="DF532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7819172" y="453184"/>
            <a:ext cx="2341557" cy="1605924"/>
          </a:xfrm>
          <a:prstGeom prst="rect">
            <a:avLst/>
          </a:prstGeom>
        </p:spPr>
      </p:pic>
      <p:grpSp>
        <p:nvGrpSpPr>
          <p:cNvPr id="14" name="Group 13"/>
          <p:cNvGrpSpPr/>
          <p:nvPr/>
        </p:nvGrpSpPr>
        <p:grpSpPr>
          <a:xfrm>
            <a:off x="1675352" y="1556952"/>
            <a:ext cx="8854536" cy="4670348"/>
            <a:chOff x="1884708" y="1556952"/>
            <a:chExt cx="8854536" cy="4670348"/>
          </a:xfrm>
        </p:grpSpPr>
        <p:grpSp>
          <p:nvGrpSpPr>
            <p:cNvPr id="3" name="Group 2"/>
            <p:cNvGrpSpPr/>
            <p:nvPr/>
          </p:nvGrpSpPr>
          <p:grpSpPr>
            <a:xfrm>
              <a:off x="2287845" y="2417135"/>
              <a:ext cx="8451399" cy="3810165"/>
              <a:chOff x="2287845" y="2417135"/>
              <a:chExt cx="8451399" cy="3810165"/>
            </a:xfrm>
          </p:grpSpPr>
          <p:sp>
            <p:nvSpPr>
              <p:cNvPr id="9" name="Freeform 8"/>
              <p:cNvSpPr/>
              <p:nvPr/>
            </p:nvSpPr>
            <p:spPr>
              <a:xfrm>
                <a:off x="2287845" y="2417135"/>
                <a:ext cx="403136" cy="1143049"/>
              </a:xfrm>
              <a:custGeom>
                <a:avLst/>
                <a:gdLst/>
                <a:ahLst/>
                <a:cxnLst/>
                <a:rect l="0" t="0" r="0" b="0"/>
                <a:pathLst>
                  <a:path>
                    <a:moveTo>
                      <a:pt x="0" y="0"/>
                    </a:moveTo>
                    <a:lnTo>
                      <a:pt x="0" y="1143049"/>
                    </a:lnTo>
                    <a:lnTo>
                      <a:pt x="403136" y="1143049"/>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2690982" y="2798151"/>
                <a:ext cx="8035023" cy="1524066"/>
              </a:xfrm>
              <a:custGeom>
                <a:avLst/>
                <a:gdLst>
                  <a:gd name="connsiteX0" fmla="*/ 0 w 8035023"/>
                  <a:gd name="connsiteY0" fmla="*/ 152407 h 1524066"/>
                  <a:gd name="connsiteX1" fmla="*/ 152407 w 8035023"/>
                  <a:gd name="connsiteY1" fmla="*/ 0 h 1524066"/>
                  <a:gd name="connsiteX2" fmla="*/ 7882616 w 8035023"/>
                  <a:gd name="connsiteY2" fmla="*/ 0 h 1524066"/>
                  <a:gd name="connsiteX3" fmla="*/ 8035023 w 8035023"/>
                  <a:gd name="connsiteY3" fmla="*/ 152407 h 1524066"/>
                  <a:gd name="connsiteX4" fmla="*/ 8035023 w 8035023"/>
                  <a:gd name="connsiteY4" fmla="*/ 1371659 h 1524066"/>
                  <a:gd name="connsiteX5" fmla="*/ 7882616 w 8035023"/>
                  <a:gd name="connsiteY5" fmla="*/ 1524066 h 1524066"/>
                  <a:gd name="connsiteX6" fmla="*/ 152407 w 8035023"/>
                  <a:gd name="connsiteY6" fmla="*/ 1524066 h 1524066"/>
                  <a:gd name="connsiteX7" fmla="*/ 0 w 8035023"/>
                  <a:gd name="connsiteY7" fmla="*/ 1371659 h 1524066"/>
                  <a:gd name="connsiteX8" fmla="*/ 0 w 8035023"/>
                  <a:gd name="connsiteY8" fmla="*/ 152407 h 1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35023" h="1524066">
                    <a:moveTo>
                      <a:pt x="0" y="152407"/>
                    </a:moveTo>
                    <a:cubicBezTo>
                      <a:pt x="0" y="68235"/>
                      <a:pt x="68235" y="0"/>
                      <a:pt x="152407" y="0"/>
                    </a:cubicBezTo>
                    <a:lnTo>
                      <a:pt x="7882616" y="0"/>
                    </a:lnTo>
                    <a:cubicBezTo>
                      <a:pt x="7966788" y="0"/>
                      <a:pt x="8035023" y="68235"/>
                      <a:pt x="8035023" y="152407"/>
                    </a:cubicBezTo>
                    <a:lnTo>
                      <a:pt x="8035023" y="1371659"/>
                    </a:lnTo>
                    <a:cubicBezTo>
                      <a:pt x="8035023" y="1455831"/>
                      <a:pt x="7966788" y="1524066"/>
                      <a:pt x="7882616" y="1524066"/>
                    </a:cubicBezTo>
                    <a:lnTo>
                      <a:pt x="152407" y="1524066"/>
                    </a:lnTo>
                    <a:cubicBezTo>
                      <a:pt x="68235" y="1524066"/>
                      <a:pt x="0" y="1455831"/>
                      <a:pt x="0" y="1371659"/>
                    </a:cubicBezTo>
                    <a:lnTo>
                      <a:pt x="0" y="152407"/>
                    </a:lnTo>
                    <a:close/>
                  </a:path>
                </a:pathLst>
              </a:custGeom>
              <a:ln w="28575">
                <a:solidFill>
                  <a:schemeClr val="accent3">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8" tIns="77658" rIns="94168" bIns="77658" numCol="1" spcCol="1270" anchor="ctr" anchorCtr="0">
                <a:noAutofit/>
              </a:bodyPr>
              <a:lstStyle/>
              <a:p>
                <a:pPr lvl="0" algn="l" defTabSz="1155700">
                  <a:lnSpc>
                    <a:spcPct val="90000"/>
                  </a:lnSpc>
                  <a:spcBef>
                    <a:spcPct val="0"/>
                  </a:spcBef>
                  <a:spcAft>
                    <a:spcPct val="35000"/>
                  </a:spcAft>
                </a:pPr>
                <a:r>
                  <a:rPr lang="vi-VN" sz="2600" kern="1200" dirty="0" smtClean="0">
                    <a:solidFill>
                      <a:srgbClr val="002060"/>
                    </a:solidFill>
                    <a:latin typeface="Times New Roman" panose="02020603050405020304" pitchFamily="18" charset="0"/>
                    <a:cs typeface="Times New Roman" panose="02020603050405020304" pitchFamily="18" charset="0"/>
                  </a:rPr>
                  <a:t>Gióng ba</a:t>
                </a:r>
                <a:r>
                  <a:rPr lang="en-US" sz="2600" kern="1200" dirty="0" smtClean="0">
                    <a:solidFill>
                      <a:srgbClr val="002060"/>
                    </a:solidFill>
                    <a:latin typeface="Times New Roman" panose="02020603050405020304" pitchFamily="18" charset="0"/>
                    <a:cs typeface="Times New Roman" panose="02020603050405020304" pitchFamily="18" charset="0"/>
                  </a:rPr>
                  <a:t>y</a:t>
                </a:r>
                <a:r>
                  <a:rPr lang="vi-VN" sz="2600" kern="1200" dirty="0" smtClean="0">
                    <a:solidFill>
                      <a:srgbClr val="002060"/>
                    </a:solidFill>
                    <a:latin typeface="Times New Roman" panose="02020603050405020304" pitchFamily="18" charset="0"/>
                    <a:cs typeface="Times New Roman" panose="02020603050405020304" pitchFamily="18" charset="0"/>
                  </a:rPr>
                  <a:t> về trời là sự ra đi phi thường. → Sự trân trọng, yêu mến, muốn bất tử hóa nhân vật. Đây là phần thưởng cao nhất trao tặng người anh hùng.</a:t>
                </a:r>
                <a:endParaRPr lang="en-US" sz="2600" kern="1200" dirty="0">
                  <a:solidFill>
                    <a:srgbClr val="002060"/>
                  </a:solidFill>
                  <a:latin typeface="Times New Roman" panose="02020603050405020304" pitchFamily="18" charset="0"/>
                  <a:cs typeface="Times New Roman" panose="02020603050405020304" pitchFamily="18" charset="0"/>
                </a:endParaRPr>
              </a:p>
            </p:txBody>
          </p:sp>
          <p:sp>
            <p:nvSpPr>
              <p:cNvPr id="11" name="Freeform 10"/>
              <p:cNvSpPr/>
              <p:nvPr/>
            </p:nvSpPr>
            <p:spPr>
              <a:xfrm>
                <a:off x="2287845" y="2417135"/>
                <a:ext cx="403136" cy="3048132"/>
              </a:xfrm>
              <a:custGeom>
                <a:avLst/>
                <a:gdLst/>
                <a:ahLst/>
                <a:cxnLst/>
                <a:rect l="0" t="0" r="0" b="0"/>
                <a:pathLst>
                  <a:path>
                    <a:moveTo>
                      <a:pt x="0" y="0"/>
                    </a:moveTo>
                    <a:lnTo>
                      <a:pt x="0" y="3048132"/>
                    </a:lnTo>
                    <a:lnTo>
                      <a:pt x="403136" y="304813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2690982" y="4703234"/>
                <a:ext cx="8048262" cy="1524066"/>
              </a:xfrm>
              <a:custGeom>
                <a:avLst/>
                <a:gdLst>
                  <a:gd name="connsiteX0" fmla="*/ 0 w 7985570"/>
                  <a:gd name="connsiteY0" fmla="*/ 152407 h 1524066"/>
                  <a:gd name="connsiteX1" fmla="*/ 152407 w 7985570"/>
                  <a:gd name="connsiteY1" fmla="*/ 0 h 1524066"/>
                  <a:gd name="connsiteX2" fmla="*/ 7833163 w 7985570"/>
                  <a:gd name="connsiteY2" fmla="*/ 0 h 1524066"/>
                  <a:gd name="connsiteX3" fmla="*/ 7985570 w 7985570"/>
                  <a:gd name="connsiteY3" fmla="*/ 152407 h 1524066"/>
                  <a:gd name="connsiteX4" fmla="*/ 7985570 w 7985570"/>
                  <a:gd name="connsiteY4" fmla="*/ 1371659 h 1524066"/>
                  <a:gd name="connsiteX5" fmla="*/ 7833163 w 7985570"/>
                  <a:gd name="connsiteY5" fmla="*/ 1524066 h 1524066"/>
                  <a:gd name="connsiteX6" fmla="*/ 152407 w 7985570"/>
                  <a:gd name="connsiteY6" fmla="*/ 1524066 h 1524066"/>
                  <a:gd name="connsiteX7" fmla="*/ 0 w 7985570"/>
                  <a:gd name="connsiteY7" fmla="*/ 1371659 h 1524066"/>
                  <a:gd name="connsiteX8" fmla="*/ 0 w 7985570"/>
                  <a:gd name="connsiteY8" fmla="*/ 152407 h 152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570" h="1524066">
                    <a:moveTo>
                      <a:pt x="0" y="152407"/>
                    </a:moveTo>
                    <a:cubicBezTo>
                      <a:pt x="0" y="68235"/>
                      <a:pt x="68235" y="0"/>
                      <a:pt x="152407" y="0"/>
                    </a:cubicBezTo>
                    <a:lnTo>
                      <a:pt x="7833163" y="0"/>
                    </a:lnTo>
                    <a:cubicBezTo>
                      <a:pt x="7917335" y="0"/>
                      <a:pt x="7985570" y="68235"/>
                      <a:pt x="7985570" y="152407"/>
                    </a:cubicBezTo>
                    <a:lnTo>
                      <a:pt x="7985570" y="1371659"/>
                    </a:lnTo>
                    <a:cubicBezTo>
                      <a:pt x="7985570" y="1455831"/>
                      <a:pt x="7917335" y="1524066"/>
                      <a:pt x="7833163" y="1524066"/>
                    </a:cubicBezTo>
                    <a:lnTo>
                      <a:pt x="152407" y="1524066"/>
                    </a:lnTo>
                    <a:cubicBezTo>
                      <a:pt x="68235" y="1524066"/>
                      <a:pt x="0" y="1455831"/>
                      <a:pt x="0" y="1371659"/>
                    </a:cubicBezTo>
                    <a:lnTo>
                      <a:pt x="0" y="152407"/>
                    </a:lnTo>
                    <a:close/>
                  </a:path>
                </a:pathLst>
              </a:custGeom>
              <a:ln w="28575">
                <a:solidFill>
                  <a:schemeClr val="accent3">
                    <a:lumMod val="50000"/>
                  </a:schemeClr>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4168" tIns="77658" rIns="94168" bIns="77658" numCol="1" spcCol="1270" anchor="ctr" anchorCtr="0">
                <a:noAutofit/>
              </a:bodyPr>
              <a:lstStyle/>
              <a:p>
                <a:pPr lvl="0" algn="l" defTabSz="1155700">
                  <a:lnSpc>
                    <a:spcPct val="90000"/>
                  </a:lnSpc>
                  <a:spcBef>
                    <a:spcPct val="0"/>
                  </a:spcBef>
                  <a:spcAft>
                    <a:spcPct val="35000"/>
                  </a:spcAft>
                </a:pPr>
                <a:r>
                  <a:rPr lang="en-US" sz="2600" kern="1200" dirty="0" err="1" smtClean="0">
                    <a:solidFill>
                      <a:srgbClr val="002060"/>
                    </a:solidFill>
                    <a:latin typeface="Times New Roman" panose="02020603050405020304" pitchFamily="18" charset="0"/>
                    <a:cs typeface="Times New Roman" panose="02020603050405020304" pitchFamily="18" charset="0"/>
                  </a:rPr>
                  <a:t>Chiến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tích</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còn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để</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lại</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dấu</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ngựa</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ao</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hồ</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Nhân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dân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kể</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chuyện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Gióng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tổ</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chức</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Hội</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Gióng</a:t>
                </a:r>
                <a:r>
                  <a:rPr lang="en-US" sz="2600" kern="1200" dirty="0" smtClean="0">
                    <a:solidFill>
                      <a:srgbClr val="002060"/>
                    </a:solidFill>
                    <a:latin typeface="Times New Roman" panose="02020603050405020304" pitchFamily="18" charset="0"/>
                    <a:cs typeface="Times New Roman" panose="02020603050405020304" pitchFamily="18" charset="0"/>
                  </a:rPr>
                  <a:t>. → Minh </a:t>
                </a:r>
                <a:r>
                  <a:rPr lang="en-US" sz="2600" kern="1200" dirty="0" err="1" smtClean="0">
                    <a:solidFill>
                      <a:srgbClr val="002060"/>
                    </a:solidFill>
                    <a:latin typeface="Times New Roman" panose="02020603050405020304" pitchFamily="18" charset="0"/>
                    <a:cs typeface="Times New Roman" panose="02020603050405020304" pitchFamily="18" charset="0"/>
                  </a:rPr>
                  <a:t>chứng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câu</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chuyện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có</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thật</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giúp</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mọi</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người</a:t>
                </a:r>
                <a:r>
                  <a:rPr lang="en-US" sz="2600" kern="1200" dirty="0" smtClean="0">
                    <a:solidFill>
                      <a:srgbClr val="002060"/>
                    </a:solidFill>
                    <a:latin typeface="Times New Roman" panose="02020603050405020304" pitchFamily="18" charset="0"/>
                    <a:cs typeface="Times New Roman" panose="02020603050405020304" pitchFamily="18" charset="0"/>
                  </a:rPr>
                  <a:t> tin </a:t>
                </a:r>
                <a:r>
                  <a:rPr lang="en-US" sz="2600" kern="1200" dirty="0" err="1" smtClean="0">
                    <a:solidFill>
                      <a:srgbClr val="002060"/>
                    </a:solidFill>
                    <a:latin typeface="Times New Roman" panose="02020603050405020304" pitchFamily="18" charset="0"/>
                    <a:cs typeface="Times New Roman" panose="02020603050405020304" pitchFamily="18" charset="0"/>
                  </a:rPr>
                  <a:t>và</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giữ</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truyền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thống</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dân</a:t>
                </a:r>
                <a:r>
                  <a:rPr lang="en-US" sz="2600" kern="1200" dirty="0" smtClean="0">
                    <a:solidFill>
                      <a:srgbClr val="002060"/>
                    </a:solidFill>
                    <a:latin typeface="Times New Roman" panose="02020603050405020304" pitchFamily="18" charset="0"/>
                    <a:cs typeface="Times New Roman" panose="02020603050405020304" pitchFamily="18" charset="0"/>
                  </a:rPr>
                  <a:t> </a:t>
                </a:r>
                <a:r>
                  <a:rPr lang="en-US" sz="2600" kern="1200" dirty="0" err="1" smtClean="0">
                    <a:solidFill>
                      <a:srgbClr val="002060"/>
                    </a:solidFill>
                    <a:latin typeface="Times New Roman" panose="02020603050405020304" pitchFamily="18" charset="0"/>
                    <a:cs typeface="Times New Roman" panose="02020603050405020304" pitchFamily="18" charset="0"/>
                  </a:rPr>
                  <a:t>tộc</a:t>
                </a:r>
                <a:r>
                  <a:rPr lang="en-US" sz="2600" kern="1200" dirty="0" smtClean="0">
                    <a:solidFill>
                      <a:srgbClr val="002060"/>
                    </a:solidFill>
                    <a:latin typeface="Times New Roman" panose="02020603050405020304" pitchFamily="18" charset="0"/>
                    <a:cs typeface="Times New Roman" panose="02020603050405020304" pitchFamily="18" charset="0"/>
                  </a:rPr>
                  <a:t>.</a:t>
                </a:r>
                <a:endParaRPr lang="en-US" sz="2600" kern="1200" dirty="0">
                  <a:solidFill>
                    <a:srgbClr val="002060"/>
                  </a:solidFill>
                  <a:latin typeface="Times New Roman" panose="02020603050405020304" pitchFamily="18" charset="0"/>
                  <a:cs typeface="Times New Roman" panose="02020603050405020304" pitchFamily="18" charset="0"/>
                </a:endParaRPr>
              </a:p>
            </p:txBody>
          </p:sp>
        </p:grpSp>
        <p:sp>
          <p:nvSpPr>
            <p:cNvPr id="13" name="Freeform 12"/>
            <p:cNvSpPr/>
            <p:nvPr/>
          </p:nvSpPr>
          <p:spPr>
            <a:xfrm>
              <a:off x="1884708" y="1556952"/>
              <a:ext cx="4271526" cy="1043373"/>
            </a:xfrm>
            <a:custGeom>
              <a:avLst/>
              <a:gdLst>
                <a:gd name="connsiteX0" fmla="*/ 0 w 4031368"/>
                <a:gd name="connsiteY0" fmla="*/ 86018 h 860183"/>
                <a:gd name="connsiteX1" fmla="*/ 86018 w 4031368"/>
                <a:gd name="connsiteY1" fmla="*/ 0 h 860183"/>
                <a:gd name="connsiteX2" fmla="*/ 3945350 w 4031368"/>
                <a:gd name="connsiteY2" fmla="*/ 0 h 860183"/>
                <a:gd name="connsiteX3" fmla="*/ 4031368 w 4031368"/>
                <a:gd name="connsiteY3" fmla="*/ 86018 h 860183"/>
                <a:gd name="connsiteX4" fmla="*/ 4031368 w 4031368"/>
                <a:gd name="connsiteY4" fmla="*/ 774165 h 860183"/>
                <a:gd name="connsiteX5" fmla="*/ 3945350 w 4031368"/>
                <a:gd name="connsiteY5" fmla="*/ 860183 h 860183"/>
                <a:gd name="connsiteX6" fmla="*/ 86018 w 4031368"/>
                <a:gd name="connsiteY6" fmla="*/ 860183 h 860183"/>
                <a:gd name="connsiteX7" fmla="*/ 0 w 4031368"/>
                <a:gd name="connsiteY7" fmla="*/ 774165 h 860183"/>
                <a:gd name="connsiteX8" fmla="*/ 0 w 4031368"/>
                <a:gd name="connsiteY8" fmla="*/ 86018 h 860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1368" h="860183">
                  <a:moveTo>
                    <a:pt x="0" y="86018"/>
                  </a:moveTo>
                  <a:cubicBezTo>
                    <a:pt x="0" y="38512"/>
                    <a:pt x="38512" y="0"/>
                    <a:pt x="86018" y="0"/>
                  </a:cubicBezTo>
                  <a:lnTo>
                    <a:pt x="3945350" y="0"/>
                  </a:lnTo>
                  <a:cubicBezTo>
                    <a:pt x="3992856" y="0"/>
                    <a:pt x="4031368" y="38512"/>
                    <a:pt x="4031368" y="86018"/>
                  </a:cubicBezTo>
                  <a:lnTo>
                    <a:pt x="4031368" y="774165"/>
                  </a:lnTo>
                  <a:cubicBezTo>
                    <a:pt x="4031368" y="821671"/>
                    <a:pt x="3992856" y="860183"/>
                    <a:pt x="3945350" y="860183"/>
                  </a:cubicBezTo>
                  <a:lnTo>
                    <a:pt x="86018" y="860183"/>
                  </a:lnTo>
                  <a:cubicBezTo>
                    <a:pt x="38512" y="860183"/>
                    <a:pt x="0" y="821671"/>
                    <a:pt x="0" y="774165"/>
                  </a:cubicBezTo>
                  <a:lnTo>
                    <a:pt x="0" y="86018"/>
                  </a:lnTo>
                  <a:close/>
                </a:path>
              </a:pathLst>
            </a:custGeom>
            <a:solidFill>
              <a:schemeClr val="accent3">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914" tIns="55674" rIns="70914" bIns="55674" numCol="1" spcCol="1270" anchor="ctr" anchorCtr="0">
              <a:noAutofit/>
            </a:bodyPr>
            <a:lstStyle/>
            <a:p>
              <a:pPr lvl="0" algn="l" defTabSz="1066800">
                <a:lnSpc>
                  <a:spcPct val="90000"/>
                </a:lnSpc>
                <a:spcBef>
                  <a:spcPct val="0"/>
                </a:spcBef>
                <a:spcAft>
                  <a:spcPct val="35000"/>
                </a:spcAft>
              </a:pPr>
              <a:r>
                <a:rPr lang="en-US" sz="2400" b="1" kern="1200" dirty="0" smtClean="0">
                  <a:latin typeface="Times New Roman" panose="02020603050405020304" pitchFamily="18" charset="0"/>
                  <a:cs typeface="Times New Roman" panose="02020603050405020304" pitchFamily="18" charset="0"/>
                </a:rPr>
                <a:t>d) </a:t>
              </a:r>
              <a:r>
                <a:rPr lang="en-US" sz="2400" b="1" kern="1200" dirty="0" err="1" smtClean="0">
                  <a:latin typeface="Times New Roman" panose="02020603050405020304" pitchFamily="18" charset="0"/>
                  <a:cs typeface="Times New Roman" panose="02020603050405020304" pitchFamily="18" charset="0"/>
                </a:rPr>
                <a:t>Tìm</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hiểu</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phần</a:t>
              </a:r>
              <a:r>
                <a:rPr lang="en-US" sz="2400" b="1" kern="1200" dirty="0" smtClean="0">
                  <a:latin typeface="Times New Roman" panose="02020603050405020304" pitchFamily="18" charset="0"/>
                  <a:cs typeface="Times New Roman" panose="02020603050405020304" pitchFamily="18" charset="0"/>
                </a:rPr>
                <a:t> 5: </a:t>
              </a:r>
              <a:r>
                <a:rPr lang="en-US" sz="2400" b="1" i="1" kern="1200" dirty="0" smtClean="0">
                  <a:latin typeface="Times New Roman" panose="02020603050405020304" pitchFamily="18" charset="0"/>
                  <a:cs typeface="Times New Roman" panose="02020603050405020304" pitchFamily="18" charset="0"/>
                </a:rPr>
                <a:t>G</a:t>
              </a:r>
              <a:r>
                <a:rPr lang="vi-VN" sz="2400" b="1" i="1" kern="1200" dirty="0" smtClean="0">
                  <a:latin typeface="Times New Roman" panose="02020603050405020304" pitchFamily="18" charset="0"/>
                  <a:cs typeface="Times New Roman" panose="02020603050405020304" pitchFamily="18" charset="0"/>
                </a:rPr>
                <a:t>ióng bay lên trời và dấu xưa còn lại</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91930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8554" y="237219"/>
            <a:ext cx="5511381" cy="548099"/>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4. </a:t>
            </a:r>
            <a:r>
              <a:rPr lang="en-US" sz="2800" b="1" dirty="0" err="1">
                <a:solidFill>
                  <a:srgbClr val="0070C0"/>
                </a:solidFill>
                <a:latin typeface="Times New Roman" panose="02020603050405020304" pitchFamily="18" charset="0"/>
                <a:ea typeface="Times New Roman" panose="02020603050405020304" pitchFamily="18" charset="0"/>
              </a:rPr>
              <a:t>Thái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độ</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viết</a:t>
            </a:r>
            <a:endParaRPr lang="en-US" sz="2800" dirty="0">
              <a:effectLst/>
              <a:latin typeface="Times New Roman" panose="02020603050405020304" pitchFamily="18" charset="0"/>
              <a:ea typeface="Times New Roman" panose="02020603050405020304" pitchFamily="18" charset="0"/>
            </a:endParaRPr>
          </a:p>
        </p:txBody>
      </p:sp>
      <p:grpSp>
        <p:nvGrpSpPr>
          <p:cNvPr id="13" name="Group 12"/>
          <p:cNvGrpSpPr/>
          <p:nvPr/>
        </p:nvGrpSpPr>
        <p:grpSpPr>
          <a:xfrm>
            <a:off x="7829053" y="1558112"/>
            <a:ext cx="3415171" cy="3415803"/>
            <a:chOff x="7829053" y="1558112"/>
            <a:chExt cx="3415171" cy="3415803"/>
          </a:xfrm>
        </p:grpSpPr>
        <p:sp>
          <p:nvSpPr>
            <p:cNvPr id="3" name="Oval 2"/>
            <p:cNvSpPr/>
            <p:nvPr/>
          </p:nvSpPr>
          <p:spPr>
            <a:xfrm>
              <a:off x="7829053" y="1558112"/>
              <a:ext cx="3415171" cy="341580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Freeform 5"/>
            <p:cNvSpPr/>
            <p:nvPr/>
          </p:nvSpPr>
          <p:spPr>
            <a:xfrm>
              <a:off x="7942447" y="1671992"/>
              <a:ext cx="3188382" cy="3188042"/>
            </a:xfrm>
            <a:custGeom>
              <a:avLst/>
              <a:gdLst>
                <a:gd name="connsiteX0" fmla="*/ 0 w 3188382"/>
                <a:gd name="connsiteY0" fmla="*/ 1594021 h 3188042"/>
                <a:gd name="connsiteX1" fmla="*/ 1594191 w 3188382"/>
                <a:gd name="connsiteY1" fmla="*/ 0 h 3188042"/>
                <a:gd name="connsiteX2" fmla="*/ 3188382 w 3188382"/>
                <a:gd name="connsiteY2" fmla="*/ 1594021 h 3188042"/>
                <a:gd name="connsiteX3" fmla="*/ 1594191 w 3188382"/>
                <a:gd name="connsiteY3" fmla="*/ 3188042 h 3188042"/>
                <a:gd name="connsiteX4" fmla="*/ 0 w 3188382"/>
                <a:gd name="connsiteY4" fmla="*/ 1594021 h 318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382" h="3188042">
                  <a:moveTo>
                    <a:pt x="0" y="1594021"/>
                  </a:moveTo>
                  <a:cubicBezTo>
                    <a:pt x="0" y="713668"/>
                    <a:pt x="713744" y="0"/>
                    <a:pt x="1594191" y="0"/>
                  </a:cubicBezTo>
                  <a:cubicBezTo>
                    <a:pt x="2474638" y="0"/>
                    <a:pt x="3188382" y="713668"/>
                    <a:pt x="3188382" y="1594021"/>
                  </a:cubicBezTo>
                  <a:cubicBezTo>
                    <a:pt x="3188382" y="2474374"/>
                    <a:pt x="2474638" y="3188042"/>
                    <a:pt x="1594191" y="3188042"/>
                  </a:cubicBezTo>
                  <a:cubicBezTo>
                    <a:pt x="713744" y="3188042"/>
                    <a:pt x="0" y="2474374"/>
                    <a:pt x="0" y="15940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86281" tIns="486000" rIns="486281" bIns="486000" numCol="1" spcCol="1270" anchor="ctr" anchorCtr="0">
              <a:noAutofit/>
            </a:bodyPr>
            <a:lstStyle/>
            <a:p>
              <a:pPr lvl="0" algn="ctr" defTabSz="1066800">
                <a:lnSpc>
                  <a:spcPct val="90000"/>
                </a:lnSpc>
                <a:spcBef>
                  <a:spcPct val="0"/>
                </a:spcBef>
                <a:spcAft>
                  <a:spcPct val="35000"/>
                </a:spcAft>
              </a:pPr>
              <a:r>
                <a:rPr lang="en-US" sz="2400" b="0" kern="1200" dirty="0" err="1" smtClean="0">
                  <a:solidFill>
                    <a:srgbClr val="002060"/>
                  </a:solidFill>
                  <a:latin typeface="Times New Roman" panose="02020603050405020304" pitchFamily="18" charset="0"/>
                  <a:cs typeface="Times New Roman" panose="02020603050405020304" pitchFamily="18" charset="0"/>
                </a:rPr>
                <a:t>Bài</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học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rút</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ra</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Các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thế</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hệ</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người</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đọc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sẽ</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lưu</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giữ</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và</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phát</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huy</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giá</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trị</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của</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các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sáng</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tác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văn</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học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dân</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gian</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trong</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cuộc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sống</a:t>
              </a:r>
              <a:r>
                <a:rPr lang="en-US" sz="2400" b="0" kern="1200" dirty="0" smtClean="0">
                  <a:solidFill>
                    <a:srgbClr val="002060"/>
                  </a:solidFill>
                  <a:latin typeface="Times New Roman" panose="02020603050405020304" pitchFamily="18" charset="0"/>
                  <a:cs typeface="Times New Roman" panose="02020603050405020304" pitchFamily="18" charset="0"/>
                </a:rPr>
                <a:t>.</a:t>
              </a:r>
              <a:endParaRPr lang="en-US" sz="2400" kern="1200"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4303489" y="1562241"/>
            <a:ext cx="3406945" cy="3406945"/>
            <a:chOff x="4303489" y="1562241"/>
            <a:chExt cx="3406945" cy="3406945"/>
          </a:xfrm>
        </p:grpSpPr>
        <p:sp>
          <p:nvSpPr>
            <p:cNvPr id="7" name="Teardrop 6"/>
            <p:cNvSpPr/>
            <p:nvPr/>
          </p:nvSpPr>
          <p:spPr>
            <a:xfrm rot="2700000">
              <a:off x="4303489" y="1562241"/>
              <a:ext cx="3406945" cy="340694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Freeform 7"/>
            <p:cNvSpPr/>
            <p:nvPr/>
          </p:nvSpPr>
          <p:spPr>
            <a:xfrm>
              <a:off x="4412770" y="1671992"/>
              <a:ext cx="3188382" cy="3188042"/>
            </a:xfrm>
            <a:custGeom>
              <a:avLst/>
              <a:gdLst>
                <a:gd name="connsiteX0" fmla="*/ 0 w 3188382"/>
                <a:gd name="connsiteY0" fmla="*/ 1594021 h 3188042"/>
                <a:gd name="connsiteX1" fmla="*/ 1594191 w 3188382"/>
                <a:gd name="connsiteY1" fmla="*/ 0 h 3188042"/>
                <a:gd name="connsiteX2" fmla="*/ 3188382 w 3188382"/>
                <a:gd name="connsiteY2" fmla="*/ 1594021 h 3188042"/>
                <a:gd name="connsiteX3" fmla="*/ 1594191 w 3188382"/>
                <a:gd name="connsiteY3" fmla="*/ 3188042 h 3188042"/>
                <a:gd name="connsiteX4" fmla="*/ 0 w 3188382"/>
                <a:gd name="connsiteY4" fmla="*/ 1594021 h 318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382" h="3188042">
                  <a:moveTo>
                    <a:pt x="0" y="1594021"/>
                  </a:moveTo>
                  <a:cubicBezTo>
                    <a:pt x="0" y="713668"/>
                    <a:pt x="713744" y="0"/>
                    <a:pt x="1594191" y="0"/>
                  </a:cubicBezTo>
                  <a:cubicBezTo>
                    <a:pt x="2474638" y="0"/>
                    <a:pt x="3188382" y="713668"/>
                    <a:pt x="3188382" y="1594021"/>
                  </a:cubicBezTo>
                  <a:cubicBezTo>
                    <a:pt x="3188382" y="2474374"/>
                    <a:pt x="2474638" y="3188042"/>
                    <a:pt x="1594191" y="3188042"/>
                  </a:cubicBezTo>
                  <a:cubicBezTo>
                    <a:pt x="713744" y="3188042"/>
                    <a:pt x="0" y="2474374"/>
                    <a:pt x="0" y="15940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81201" tIns="480920" rIns="481201" bIns="480920" numCol="1" spcCol="1270" anchor="ctr" anchorCtr="0">
              <a:noAutofit/>
            </a:bodyPr>
            <a:lstStyle/>
            <a:p>
              <a:pPr lvl="0" algn="ctr" defTabSz="889000">
                <a:lnSpc>
                  <a:spcPct val="90000"/>
                </a:lnSpc>
                <a:spcBef>
                  <a:spcPct val="0"/>
                </a:spcBef>
                <a:spcAft>
                  <a:spcPct val="35000"/>
                </a:spcAft>
              </a:pPr>
              <a:r>
                <a:rPr lang="en-US" sz="2000" b="0" kern="1200" dirty="0" err="1" smtClean="0">
                  <a:solidFill>
                    <a:srgbClr val="002060"/>
                  </a:solidFill>
                  <a:latin typeface="Times New Roman" panose="02020603050405020304" pitchFamily="18" charset="0"/>
                  <a:cs typeface="Times New Roman" panose="02020603050405020304" pitchFamily="18" charset="0"/>
                </a:rPr>
                <a:t>Phát</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biểu</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quan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niệm</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của</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nhân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dân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về</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hình</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mẫu</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người</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anh</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hùng</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về</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sức</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mạnh</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đoàn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kết</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dân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tộc</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trong</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chống</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giặc</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ngoại</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xâm</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từ</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đó</a:t>
              </a:r>
              <a:r>
                <a:rPr lang="en-US" sz="2000" b="0" kern="1200" dirty="0" smtClean="0">
                  <a:solidFill>
                    <a:srgbClr val="002060"/>
                  </a:solidFill>
                  <a:latin typeface="Times New Roman" panose="02020603050405020304" pitchFamily="18" charset="0"/>
                  <a:cs typeface="Times New Roman" panose="02020603050405020304" pitchFamily="18" charset="0"/>
                </a:rPr>
                <a:t> ca </a:t>
              </a:r>
              <a:r>
                <a:rPr lang="en-US" sz="2000" b="0" kern="1200" dirty="0" err="1" smtClean="0">
                  <a:solidFill>
                    <a:srgbClr val="002060"/>
                  </a:solidFill>
                  <a:latin typeface="Times New Roman" panose="02020603050405020304" pitchFamily="18" charset="0"/>
                  <a:cs typeface="Times New Roman" panose="02020603050405020304" pitchFamily="18" charset="0"/>
                </a:rPr>
                <a:t>ngợi</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truyền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thống</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yêu</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nước</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của</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dân</a:t>
              </a:r>
              <a:r>
                <a:rPr lang="en-US" sz="2000" b="0" kern="1200" dirty="0" smtClean="0">
                  <a:solidFill>
                    <a:srgbClr val="002060"/>
                  </a:solidFill>
                  <a:latin typeface="Times New Roman" panose="02020603050405020304" pitchFamily="18" charset="0"/>
                  <a:cs typeface="Times New Roman" panose="02020603050405020304" pitchFamily="18" charset="0"/>
                </a:rPr>
                <a:t> </a:t>
              </a:r>
              <a:r>
                <a:rPr lang="en-US" sz="2000" b="0" kern="1200" dirty="0" err="1" smtClean="0">
                  <a:solidFill>
                    <a:srgbClr val="002060"/>
                  </a:solidFill>
                  <a:latin typeface="Times New Roman" panose="02020603050405020304" pitchFamily="18" charset="0"/>
                  <a:cs typeface="Times New Roman" panose="02020603050405020304" pitchFamily="18" charset="0"/>
                </a:rPr>
                <a:t>tộc</a:t>
              </a:r>
              <a:r>
                <a:rPr lang="en-US" sz="2000" b="0" kern="1200" dirty="0" smtClean="0">
                  <a:solidFill>
                    <a:srgbClr val="002060"/>
                  </a:solidFill>
                  <a:latin typeface="Times New Roman" panose="02020603050405020304" pitchFamily="18" charset="0"/>
                  <a:cs typeface="Times New Roman" panose="02020603050405020304" pitchFamily="18" charset="0"/>
                </a:rPr>
                <a:t>.</a:t>
              </a:r>
              <a:endParaRPr lang="en-US" sz="2000" kern="1200" dirty="0">
                <a:solidFill>
                  <a:srgbClr val="002060"/>
                </a:solidFill>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773812" y="1562241"/>
            <a:ext cx="3406945" cy="3406945"/>
            <a:chOff x="773812" y="1562241"/>
            <a:chExt cx="3406945" cy="3406945"/>
          </a:xfrm>
        </p:grpSpPr>
        <p:sp>
          <p:nvSpPr>
            <p:cNvPr id="9" name="Teardrop 8"/>
            <p:cNvSpPr/>
            <p:nvPr/>
          </p:nvSpPr>
          <p:spPr>
            <a:xfrm rot="2700000">
              <a:off x="773812" y="1562241"/>
              <a:ext cx="3406945" cy="3406945"/>
            </a:xfrm>
            <a:prstGeom prst="teardrop">
              <a:avLst>
                <a:gd name="adj" fmla="val 10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Freeform 9"/>
            <p:cNvSpPr/>
            <p:nvPr/>
          </p:nvSpPr>
          <p:spPr>
            <a:xfrm>
              <a:off x="883093" y="1671992"/>
              <a:ext cx="3188382" cy="3188042"/>
            </a:xfrm>
            <a:custGeom>
              <a:avLst/>
              <a:gdLst>
                <a:gd name="connsiteX0" fmla="*/ 0 w 3188382"/>
                <a:gd name="connsiteY0" fmla="*/ 1594021 h 3188042"/>
                <a:gd name="connsiteX1" fmla="*/ 1594191 w 3188382"/>
                <a:gd name="connsiteY1" fmla="*/ 0 h 3188042"/>
                <a:gd name="connsiteX2" fmla="*/ 3188382 w 3188382"/>
                <a:gd name="connsiteY2" fmla="*/ 1594021 h 3188042"/>
                <a:gd name="connsiteX3" fmla="*/ 1594191 w 3188382"/>
                <a:gd name="connsiteY3" fmla="*/ 3188042 h 3188042"/>
                <a:gd name="connsiteX4" fmla="*/ 0 w 3188382"/>
                <a:gd name="connsiteY4" fmla="*/ 1594021 h 3188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8382" h="3188042">
                  <a:moveTo>
                    <a:pt x="0" y="1594021"/>
                  </a:moveTo>
                  <a:cubicBezTo>
                    <a:pt x="0" y="713668"/>
                    <a:pt x="713744" y="0"/>
                    <a:pt x="1594191" y="0"/>
                  </a:cubicBezTo>
                  <a:cubicBezTo>
                    <a:pt x="2474638" y="0"/>
                    <a:pt x="3188382" y="713668"/>
                    <a:pt x="3188382" y="1594021"/>
                  </a:cubicBezTo>
                  <a:cubicBezTo>
                    <a:pt x="3188382" y="2474374"/>
                    <a:pt x="2474638" y="3188042"/>
                    <a:pt x="1594191" y="3188042"/>
                  </a:cubicBezTo>
                  <a:cubicBezTo>
                    <a:pt x="713744" y="3188042"/>
                    <a:pt x="0" y="2474374"/>
                    <a:pt x="0" y="1594021"/>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86281" tIns="486000" rIns="486281" bIns="486000" numCol="1" spcCol="1270" anchor="ctr" anchorCtr="0">
              <a:noAutofit/>
            </a:bodyPr>
            <a:lstStyle/>
            <a:p>
              <a:pPr lvl="0" algn="ctr" defTabSz="1066800">
                <a:lnSpc>
                  <a:spcPct val="90000"/>
                </a:lnSpc>
                <a:spcBef>
                  <a:spcPct val="0"/>
                </a:spcBef>
                <a:spcAft>
                  <a:spcPct val="35000"/>
                </a:spcAft>
              </a:pPr>
              <a:r>
                <a:rPr lang="en-US" sz="2400" b="0" kern="1200" dirty="0" err="1" smtClean="0">
                  <a:solidFill>
                    <a:srgbClr val="002060"/>
                  </a:solidFill>
                  <a:latin typeface="Times New Roman" panose="02020603050405020304" pitchFamily="18" charset="0"/>
                  <a:cs typeface="Times New Roman" panose="02020603050405020304" pitchFamily="18" charset="0"/>
                </a:rPr>
                <a:t>Niềm</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yêu</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mến</a:t>
              </a:r>
              <a:r>
                <a:rPr lang="en-US" sz="2400" b="0" kern="1200" dirty="0" smtClean="0">
                  <a:solidFill>
                    <a:srgbClr val="002060"/>
                  </a:solidFill>
                  <a:latin typeface="Times New Roman" panose="02020603050405020304" pitchFamily="18" charset="0"/>
                  <a:cs typeface="Times New Roman" panose="02020603050405020304" pitchFamily="18" charset="0"/>
                </a:rPr>
                <a:t>, say </a:t>
              </a:r>
              <a:r>
                <a:rPr lang="en-US" sz="2400" b="0" kern="1200" dirty="0" err="1" smtClean="0">
                  <a:solidFill>
                    <a:srgbClr val="002060"/>
                  </a:solidFill>
                  <a:latin typeface="Times New Roman" panose="02020603050405020304" pitchFamily="18" charset="0"/>
                  <a:cs typeface="Times New Roman" panose="02020603050405020304" pitchFamily="18" charset="0"/>
                </a:rPr>
                <a:t>mê</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tìm</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tòi</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khám</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phá</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và</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giải</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mã</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những</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giá</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trị</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văn</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học</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dân</a:t>
              </a:r>
              <a:r>
                <a:rPr lang="en-US" sz="2400" b="0" kern="1200" dirty="0" smtClean="0">
                  <a:solidFill>
                    <a:srgbClr val="002060"/>
                  </a:solidFill>
                  <a:latin typeface="Times New Roman" panose="02020603050405020304" pitchFamily="18" charset="0"/>
                  <a:cs typeface="Times New Roman" panose="02020603050405020304" pitchFamily="18" charset="0"/>
                </a:rPr>
                <a:t> </a:t>
              </a:r>
              <a:r>
                <a:rPr lang="en-US" sz="2400" b="0" kern="1200" dirty="0" err="1" smtClean="0">
                  <a:solidFill>
                    <a:srgbClr val="002060"/>
                  </a:solidFill>
                  <a:latin typeface="Times New Roman" panose="02020603050405020304" pitchFamily="18" charset="0"/>
                  <a:cs typeface="Times New Roman" panose="02020603050405020304" pitchFamily="18" charset="0"/>
                </a:rPr>
                <a:t>gian</a:t>
              </a:r>
              <a:r>
                <a:rPr lang="en-US" sz="2400" b="0" kern="1200" dirty="0" smtClean="0">
                  <a:solidFill>
                    <a:srgbClr val="002060"/>
                  </a:solidFill>
                  <a:latin typeface="Times New Roman" panose="02020603050405020304" pitchFamily="18" charset="0"/>
                  <a:cs typeface="Times New Roman" panose="02020603050405020304" pitchFamily="18" charset="0"/>
                </a:rPr>
                <a:t>. </a:t>
              </a:r>
              <a:endParaRPr lang="en-US" sz="2400" kern="1200"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4908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3326" y="485294"/>
            <a:ext cx="11220993" cy="5167568"/>
          </a:xfrm>
          <a:prstGeom prst="rect">
            <a:avLst/>
          </a:prstGeom>
        </p:spPr>
        <p:txBody>
          <a:bodyPr wrap="square">
            <a:spAutoFit/>
          </a:bodyPr>
          <a:lstStyle/>
          <a:p>
            <a:pPr marL="30480" marR="30480" algn="just">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5. </a:t>
            </a:r>
            <a:r>
              <a:rPr lang="en-US" sz="2800" b="1" dirty="0" err="1">
                <a:solidFill>
                  <a:srgbClr val="0070C0"/>
                </a:solidFill>
                <a:latin typeface="Times New Roman" panose="02020603050405020304" pitchFamily="18" charset="0"/>
                <a:ea typeface="Times New Roman" panose="02020603050405020304" pitchFamily="18" charset="0"/>
              </a:rPr>
              <a:t>Tổng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kết</a:t>
            </a:r>
            <a:endParaRPr lang="en-US" sz="2800" dirty="0">
              <a:latin typeface="Times New Roman" panose="02020603050405020304" pitchFamily="18" charset="0"/>
              <a:ea typeface="Times New Roman" panose="02020603050405020304" pitchFamily="18" charset="0"/>
            </a:endParaRPr>
          </a:p>
          <a:p>
            <a:pPr marL="30480"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5.1. </a:t>
            </a:r>
            <a:r>
              <a:rPr lang="vi-VN" sz="2800" b="1" dirty="0">
                <a:solidFill>
                  <a:srgbClr val="0D0D0D"/>
                </a:solidFill>
                <a:latin typeface="Times New Roman" panose="02020603050405020304" pitchFamily="18" charset="0"/>
                <a:ea typeface="Times New Roman" panose="02020603050405020304" pitchFamily="18" charset="0"/>
              </a:rPr>
              <a:t>Nội dung</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dirty="0">
                <a:latin typeface="Times New Roman" panose="02020603050405020304" pitchFamily="18" charset="0"/>
                <a:ea typeface="Times New Roman" panose="02020603050405020304" pitchFamily="18" charset="0"/>
              </a:rPr>
              <a:t>  Qua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a:t>
            </a: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Thánh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Gióng</a:t>
            </a:r>
            <a:r>
              <a:rPr lang="en-US" sz="2800" i="1" dirty="0">
                <a:latin typeface="Times New Roman" panose="02020603050405020304" pitchFamily="18" charset="0"/>
                <a:ea typeface="Times New Roman" panose="02020603050405020304" pitchFamily="18" charset="0"/>
              </a:rPr>
              <a:t> - </a:t>
            </a:r>
            <a:r>
              <a:rPr lang="en-US" sz="2800" i="1" dirty="0" err="1">
                <a:latin typeface="Times New Roman" panose="02020603050405020304" pitchFamily="18" charset="0"/>
                <a:ea typeface="Times New Roman" panose="02020603050405020304" pitchFamily="18" charset="0"/>
              </a:rPr>
              <a:t>tượng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đài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vĩnh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cửu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lòng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Bùi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chứng</a:t>
            </a:r>
            <a:r>
              <a:rPr lang="en-US" sz="2800" dirty="0">
                <a:latin typeface="Times New Roman" panose="02020603050405020304" pitchFamily="18" charset="0"/>
                <a:ea typeface="Times New Roman" panose="02020603050405020304" pitchFamily="18" charset="0"/>
              </a:rPr>
              <a:t> minh </a:t>
            </a:r>
            <a:r>
              <a:rPr lang="en-US" sz="2800" dirty="0" err="1">
                <a:latin typeface="Times New Roman" panose="02020603050405020304" pitchFamily="18" charset="0"/>
                <a:ea typeface="Times New Roman" panose="02020603050405020304" pitchFamily="18" charset="0"/>
              </a:rPr>
              <a:t>rằng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truyền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tộc</a:t>
            </a:r>
            <a:r>
              <a:rPr lang="en-US" sz="2800" dirty="0">
                <a:latin typeface="Times New Roman" panose="02020603050405020304" pitchFamily="18" charset="0"/>
                <a:ea typeface="Times New Roman" panose="02020603050405020304" pitchFamily="18" charset="0"/>
              </a:rPr>
              <a:t>.</a:t>
            </a:r>
          </a:p>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5.2. </a:t>
            </a:r>
            <a:r>
              <a:rPr lang="vi-VN" sz="2800" b="1" dirty="0">
                <a:solidFill>
                  <a:srgbClr val="0D0D0D"/>
                </a:solidFill>
                <a:latin typeface="Times New Roman" panose="02020603050405020304" pitchFamily="18" charset="0"/>
                <a:ea typeface="Times New Roman" panose="02020603050405020304" pitchFamily="18" charset="0"/>
              </a:rPr>
              <a:t>Nghệ thuật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dẫn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bén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thuyết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luận</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tòi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thuyết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550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9633" y="184946"/>
            <a:ext cx="8383384" cy="646331"/>
          </a:xfrm>
          <a:prstGeom prst="rect">
            <a:avLst/>
          </a:prstGeom>
          <a:noFill/>
        </p:spPr>
        <p:txBody>
          <a:bodyPr wrap="none" lIns="91440" tIns="45720" rIns="91440" bIns="45720">
            <a:spAutoFit/>
          </a:bodyPr>
          <a:lstStyle/>
          <a:p>
            <a:pPr algn="ctr"/>
            <a:r>
              <a:rPr lang="en-US" sz="3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ĐỘNGKHÁM PHÁ KIẾN THỨC</a:t>
            </a:r>
            <a:endParaRPr lang="en-US"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3" name="Rectangle 2"/>
          <p:cNvSpPr/>
          <p:nvPr/>
        </p:nvSpPr>
        <p:spPr>
          <a:xfrm>
            <a:off x="723900" y="831277"/>
            <a:ext cx="4408515" cy="587853"/>
          </a:xfrm>
          <a:prstGeom prst="rect">
            <a:avLst/>
          </a:prstGeom>
        </p:spPr>
        <p:txBody>
          <a:bodyPr wrap="none">
            <a:spAutoFit/>
          </a:bodyPr>
          <a:lstStyle/>
          <a:p>
            <a:pPr marL="342900" indent="-342900">
              <a:lnSpc>
                <a:spcPct val="115000"/>
              </a:lnSpc>
              <a:buFont typeface="+mj-lt"/>
              <a:buAutoNum type="alphaUcPeriod"/>
            </a:pPr>
            <a:r>
              <a:rPr lang="en-US" sz="2800" b="1" dirty="0">
                <a:solidFill>
                  <a:srgbClr val="0D0D0D"/>
                </a:solidFill>
                <a:latin typeface="Times New Roman" panose="02020603050405020304" pitchFamily="18" charset="0"/>
                <a:ea typeface="Times New Roman" panose="02020603050405020304" pitchFamily="18" charset="0"/>
              </a:rPr>
              <a:t> ĐỌC – HIỂU VĂN BẢN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4" name="Rectangle 3"/>
          <p:cNvSpPr/>
          <p:nvPr/>
        </p:nvSpPr>
        <p:spPr>
          <a:xfrm>
            <a:off x="723900" y="1295311"/>
            <a:ext cx="5529014" cy="548099"/>
          </a:xfrm>
          <a:prstGeom prst="rect">
            <a:avLst/>
          </a:prstGeom>
        </p:spPr>
        <p:txBody>
          <a:bodyPr wrap="none">
            <a:spAutoFit/>
          </a:bodyPr>
          <a:lstStyle/>
          <a:p>
            <a:pPr>
              <a:lnSpc>
                <a:spcPct val="115000"/>
              </a:lnSpc>
            </a:pPr>
            <a:r>
              <a:rPr lang="en-US" sz="2800" b="1" dirty="0">
                <a:solidFill>
                  <a:srgbClr val="0D0D0D"/>
                </a:solidFill>
                <a:latin typeface="Times New Roman" panose="02020603050405020304" pitchFamily="18" charset="0"/>
                <a:ea typeface="Times New Roman" panose="02020603050405020304" pitchFamily="18" charset="0"/>
              </a:rPr>
              <a:t>I. </a:t>
            </a:r>
            <a:r>
              <a:rPr lang="en-US" sz="2800" b="1" dirty="0" err="1">
                <a:solidFill>
                  <a:srgbClr val="0D0D0D"/>
                </a:solidFill>
                <a:latin typeface="Times New Roman" panose="02020603050405020304" pitchFamily="18" charset="0"/>
                <a:ea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nghị</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luận</a:t>
            </a:r>
            <a:endParaRPr lang="en-US" sz="2800" dirty="0">
              <a:solidFill>
                <a:prstClr val="black"/>
              </a:solidFill>
              <a:latin typeface="Times New Roman" panose="02020603050405020304" pitchFamily="18" charset="0"/>
              <a:ea typeface="Times New Roman" panose="02020603050405020304" pitchFamily="18" charset="0"/>
            </a:endParaRPr>
          </a:p>
        </p:txBody>
      </p:sp>
      <p:grpSp>
        <p:nvGrpSpPr>
          <p:cNvPr id="5" name="Group 4"/>
          <p:cNvGrpSpPr/>
          <p:nvPr/>
        </p:nvGrpSpPr>
        <p:grpSpPr>
          <a:xfrm>
            <a:off x="502369" y="2307444"/>
            <a:ext cx="11158613" cy="3145140"/>
            <a:chOff x="929501" y="2234695"/>
            <a:chExt cx="9898199" cy="3145140"/>
          </a:xfrm>
        </p:grpSpPr>
        <p:sp>
          <p:nvSpPr>
            <p:cNvPr id="7" name="Freeform 6"/>
            <p:cNvSpPr/>
            <p:nvPr/>
          </p:nvSpPr>
          <p:spPr>
            <a:xfrm>
              <a:off x="929501" y="3041498"/>
              <a:ext cx="2189104" cy="1428894"/>
            </a:xfrm>
            <a:custGeom>
              <a:avLst/>
              <a:gdLst>
                <a:gd name="connsiteX0" fmla="*/ 0 w 2189104"/>
                <a:gd name="connsiteY0" fmla="*/ 168856 h 1688557"/>
                <a:gd name="connsiteX1" fmla="*/ 168856 w 2189104"/>
                <a:gd name="connsiteY1" fmla="*/ 0 h 1688557"/>
                <a:gd name="connsiteX2" fmla="*/ 2020248 w 2189104"/>
                <a:gd name="connsiteY2" fmla="*/ 0 h 1688557"/>
                <a:gd name="connsiteX3" fmla="*/ 2189104 w 2189104"/>
                <a:gd name="connsiteY3" fmla="*/ 168856 h 1688557"/>
                <a:gd name="connsiteX4" fmla="*/ 2189104 w 2189104"/>
                <a:gd name="connsiteY4" fmla="*/ 1519701 h 1688557"/>
                <a:gd name="connsiteX5" fmla="*/ 2020248 w 2189104"/>
                <a:gd name="connsiteY5" fmla="*/ 1688557 h 1688557"/>
                <a:gd name="connsiteX6" fmla="*/ 168856 w 2189104"/>
                <a:gd name="connsiteY6" fmla="*/ 1688557 h 1688557"/>
                <a:gd name="connsiteX7" fmla="*/ 0 w 2189104"/>
                <a:gd name="connsiteY7" fmla="*/ 1519701 h 1688557"/>
                <a:gd name="connsiteX8" fmla="*/ 0 w 2189104"/>
                <a:gd name="connsiteY8" fmla="*/ 168856 h 168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9104" h="1688557">
                  <a:moveTo>
                    <a:pt x="0" y="168856"/>
                  </a:moveTo>
                  <a:cubicBezTo>
                    <a:pt x="0" y="75599"/>
                    <a:pt x="75599" y="0"/>
                    <a:pt x="168856" y="0"/>
                  </a:cubicBezTo>
                  <a:lnTo>
                    <a:pt x="2020248" y="0"/>
                  </a:lnTo>
                  <a:cubicBezTo>
                    <a:pt x="2113505" y="0"/>
                    <a:pt x="2189104" y="75599"/>
                    <a:pt x="2189104" y="168856"/>
                  </a:cubicBezTo>
                  <a:lnTo>
                    <a:pt x="2189104" y="1519701"/>
                  </a:lnTo>
                  <a:cubicBezTo>
                    <a:pt x="2189104" y="1612958"/>
                    <a:pt x="2113505" y="1688557"/>
                    <a:pt x="2020248" y="1688557"/>
                  </a:cubicBezTo>
                  <a:lnTo>
                    <a:pt x="168856" y="1688557"/>
                  </a:lnTo>
                  <a:cubicBezTo>
                    <a:pt x="75599" y="1688557"/>
                    <a:pt x="0" y="1612958"/>
                    <a:pt x="0" y="1519701"/>
                  </a:cubicBezTo>
                  <a:lnTo>
                    <a:pt x="0" y="168856"/>
                  </a:lnTo>
                  <a:close/>
                </a:path>
              </a:pathLst>
            </a:cu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4696" tIns="64696" rIns="64696" bIns="64696" numCol="1" spcCol="1270" anchor="ctr" anchorCtr="0">
              <a:noAutofit/>
            </a:bodyPr>
            <a:lstStyle/>
            <a:p>
              <a:pPr lvl="0" algn="ctr" defTabSz="1066800">
                <a:lnSpc>
                  <a:spcPct val="90000"/>
                </a:lnSpc>
                <a:spcBef>
                  <a:spcPct val="0"/>
                </a:spcBef>
                <a:spcAft>
                  <a:spcPct val="35000"/>
                </a:spcAft>
              </a:pPr>
              <a:r>
                <a:rPr lang="en-US" sz="2800" b="1" kern="1200" dirty="0" smtClean="0">
                  <a:latin typeface="Times New Roman" panose="02020603050405020304" pitchFamily="18" charset="0"/>
                  <a:cs typeface="Times New Roman" panose="02020603050405020304" pitchFamily="18" charset="0"/>
                </a:rPr>
                <a:t>2.</a:t>
              </a:r>
              <a:r>
                <a:rPr lang="en-US" sz="2800"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Phân</a:t>
              </a:r>
              <a:r>
                <a:rPr lang="en-US" sz="2800" b="1" kern="1200" dirty="0" smtClean="0">
                  <a:latin typeface="Times New Roman" panose="02020603050405020304" pitchFamily="18" charset="0"/>
                  <a:cs typeface="Times New Roman" panose="02020603050405020304" pitchFamily="18" charset="0"/>
                </a:rPr>
                <a:t> </a:t>
              </a:r>
              <a:r>
                <a:rPr lang="en-US" sz="2800" b="1" kern="1200" dirty="0" err="1" smtClean="0">
                  <a:latin typeface="Times New Roman" panose="02020603050405020304" pitchFamily="18" charset="0"/>
                  <a:cs typeface="Times New Roman" panose="02020603050405020304" pitchFamily="18" charset="0"/>
                </a:rPr>
                <a:t>loại</a:t>
              </a:r>
              <a:r>
                <a:rPr lang="en-US" sz="2800" b="1" kern="1200" dirty="0" smtClean="0">
                  <a:latin typeface="Times New Roman" panose="02020603050405020304" pitchFamily="18" charset="0"/>
                  <a:cs typeface="Times New Roman" panose="02020603050405020304" pitchFamily="18" charset="0"/>
                </a:rPr>
                <a: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Các</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dạng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văn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nghị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luận</a:t>
              </a:r>
              <a:r>
                <a:rPr lang="en-US" sz="2800" kern="1200" dirty="0" smtClean="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8" name="Freeform 7"/>
            <p:cNvSpPr/>
            <p:nvPr/>
          </p:nvSpPr>
          <p:spPr>
            <a:xfrm rot="17137557">
              <a:off x="2750134" y="3233468"/>
              <a:ext cx="973772" cy="88938"/>
            </a:xfrm>
            <a:custGeom>
              <a:avLst/>
              <a:gdLst>
                <a:gd name="connsiteX0" fmla="*/ 0 w 1122957"/>
                <a:gd name="connsiteY0" fmla="*/ 18131 h 36263"/>
                <a:gd name="connsiteX1" fmla="*/ 1122957 w 1122957"/>
                <a:gd name="connsiteY1" fmla="*/ 18131 h 36263"/>
              </a:gdLst>
              <a:ahLst/>
              <a:cxnLst>
                <a:cxn ang="0">
                  <a:pos x="connsiteX0" y="connsiteY0"/>
                </a:cxn>
                <a:cxn ang="0">
                  <a:pos x="connsiteX1" y="connsiteY1"/>
                </a:cxn>
              </a:cxnLst>
              <a:rect l="l" t="t" r="r" b="b"/>
              <a:pathLst>
                <a:path w="1122957" h="36263">
                  <a:moveTo>
                    <a:pt x="0" y="18131"/>
                  </a:moveTo>
                  <a:lnTo>
                    <a:pt x="1122957" y="1813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546104" tIns="-9942" rIns="546105" bIns="-9943" numCol="1" spcCol="1270" anchor="ctr" anchorCtr="0">
              <a:noAutofit/>
            </a:bodyPr>
            <a:lstStyle/>
            <a:p>
              <a:pPr lvl="0" algn="ctr" defTabSz="222250">
                <a:lnSpc>
                  <a:spcPct val="90000"/>
                </a:lnSpc>
                <a:spcBef>
                  <a:spcPct val="0"/>
                </a:spcBef>
                <a:spcAft>
                  <a:spcPct val="35000"/>
                </a:spcAft>
              </a:pPr>
              <a:endParaRPr lang="en-US" sz="500" kern="1200"/>
            </a:p>
          </p:txBody>
        </p:sp>
        <p:sp>
          <p:nvSpPr>
            <p:cNvPr id="9" name="Freeform 8"/>
            <p:cNvSpPr/>
            <p:nvPr/>
          </p:nvSpPr>
          <p:spPr>
            <a:xfrm>
              <a:off x="3396178" y="2234695"/>
              <a:ext cx="4141719" cy="1157871"/>
            </a:xfrm>
            <a:custGeom>
              <a:avLst/>
              <a:gdLst>
                <a:gd name="connsiteX0" fmla="*/ 0 w 4141719"/>
                <a:gd name="connsiteY0" fmla="*/ 137341 h 1373407"/>
                <a:gd name="connsiteX1" fmla="*/ 137341 w 4141719"/>
                <a:gd name="connsiteY1" fmla="*/ 0 h 1373407"/>
                <a:gd name="connsiteX2" fmla="*/ 4004378 w 4141719"/>
                <a:gd name="connsiteY2" fmla="*/ 0 h 1373407"/>
                <a:gd name="connsiteX3" fmla="*/ 4141719 w 4141719"/>
                <a:gd name="connsiteY3" fmla="*/ 137341 h 1373407"/>
                <a:gd name="connsiteX4" fmla="*/ 4141719 w 4141719"/>
                <a:gd name="connsiteY4" fmla="*/ 1236066 h 1373407"/>
                <a:gd name="connsiteX5" fmla="*/ 4004378 w 4141719"/>
                <a:gd name="connsiteY5" fmla="*/ 1373407 h 1373407"/>
                <a:gd name="connsiteX6" fmla="*/ 137341 w 4141719"/>
                <a:gd name="connsiteY6" fmla="*/ 1373407 h 1373407"/>
                <a:gd name="connsiteX7" fmla="*/ 0 w 4141719"/>
                <a:gd name="connsiteY7" fmla="*/ 1236066 h 1373407"/>
                <a:gd name="connsiteX8" fmla="*/ 0 w 4141719"/>
                <a:gd name="connsiteY8" fmla="*/ 137341 h 13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1719" h="1373407">
                  <a:moveTo>
                    <a:pt x="0" y="137341"/>
                  </a:moveTo>
                  <a:cubicBezTo>
                    <a:pt x="0" y="61490"/>
                    <a:pt x="61490" y="0"/>
                    <a:pt x="137341" y="0"/>
                  </a:cubicBezTo>
                  <a:lnTo>
                    <a:pt x="4004378" y="0"/>
                  </a:lnTo>
                  <a:cubicBezTo>
                    <a:pt x="4080229" y="0"/>
                    <a:pt x="4141719" y="61490"/>
                    <a:pt x="4141719" y="137341"/>
                  </a:cubicBezTo>
                  <a:lnTo>
                    <a:pt x="4141719" y="1236066"/>
                  </a:lnTo>
                  <a:cubicBezTo>
                    <a:pt x="4141719" y="1311917"/>
                    <a:pt x="4080229" y="1373407"/>
                    <a:pt x="4004378" y="1373407"/>
                  </a:cubicBezTo>
                  <a:lnTo>
                    <a:pt x="137341" y="1373407"/>
                  </a:lnTo>
                  <a:cubicBezTo>
                    <a:pt x="61490" y="1373407"/>
                    <a:pt x="0" y="1311917"/>
                    <a:pt x="0" y="1236066"/>
                  </a:cubicBezTo>
                  <a:lnTo>
                    <a:pt x="0" y="137341"/>
                  </a:lnTo>
                  <a:close/>
                </a:path>
              </a:pathLst>
            </a:cu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55466" tIns="55466" rIns="55466" bIns="55466"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học</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là văn bản nghị luận bàn về các vấn đề văn học.</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rot="3995308">
              <a:off x="2848188" y="4085344"/>
              <a:ext cx="813503" cy="36263"/>
            </a:xfrm>
            <a:custGeom>
              <a:avLst/>
              <a:gdLst>
                <a:gd name="connsiteX0" fmla="*/ 0 w 813503"/>
                <a:gd name="connsiteY0" fmla="*/ 18131 h 36263"/>
                <a:gd name="connsiteX1" fmla="*/ 813503 w 813503"/>
                <a:gd name="connsiteY1" fmla="*/ 18131 h 36263"/>
              </a:gdLst>
              <a:ahLst/>
              <a:cxnLst>
                <a:cxn ang="0">
                  <a:pos x="connsiteX0" y="connsiteY0"/>
                </a:cxn>
                <a:cxn ang="0">
                  <a:pos x="connsiteX1" y="connsiteY1"/>
                </a:cxn>
              </a:cxnLst>
              <a:rect l="l" t="t" r="r" b="b"/>
              <a:pathLst>
                <a:path w="813503" h="36263">
                  <a:moveTo>
                    <a:pt x="0" y="18131"/>
                  </a:moveTo>
                  <a:lnTo>
                    <a:pt x="813503" y="18131"/>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399114" tIns="-2207" rIns="399113" bIns="-2206" numCol="1" spcCol="1270" anchor="ctr" anchorCtr="0">
              <a:noAutofit/>
            </a:bodyPr>
            <a:lstStyle/>
            <a:p>
              <a:pPr lvl="0" algn="ctr" defTabSz="222250">
                <a:lnSpc>
                  <a:spcPct val="90000"/>
                </a:lnSpc>
                <a:spcBef>
                  <a:spcPct val="0"/>
                </a:spcBef>
                <a:spcAft>
                  <a:spcPct val="35000"/>
                </a:spcAft>
              </a:pPr>
              <a:endParaRPr lang="en-US" sz="500" kern="1200"/>
            </a:p>
          </p:txBody>
        </p:sp>
        <p:sp>
          <p:nvSpPr>
            <p:cNvPr id="11" name="Freeform 10"/>
            <p:cNvSpPr/>
            <p:nvPr/>
          </p:nvSpPr>
          <p:spPr>
            <a:xfrm>
              <a:off x="3411322" y="3583755"/>
              <a:ext cx="4132434" cy="1644120"/>
            </a:xfrm>
            <a:custGeom>
              <a:avLst/>
              <a:gdLst>
                <a:gd name="connsiteX0" fmla="*/ 0 w 4132434"/>
                <a:gd name="connsiteY0" fmla="*/ 212382 h 2123819"/>
                <a:gd name="connsiteX1" fmla="*/ 212382 w 4132434"/>
                <a:gd name="connsiteY1" fmla="*/ 0 h 2123819"/>
                <a:gd name="connsiteX2" fmla="*/ 3920052 w 4132434"/>
                <a:gd name="connsiteY2" fmla="*/ 0 h 2123819"/>
                <a:gd name="connsiteX3" fmla="*/ 4132434 w 4132434"/>
                <a:gd name="connsiteY3" fmla="*/ 212382 h 2123819"/>
                <a:gd name="connsiteX4" fmla="*/ 4132434 w 4132434"/>
                <a:gd name="connsiteY4" fmla="*/ 1911437 h 2123819"/>
                <a:gd name="connsiteX5" fmla="*/ 3920052 w 4132434"/>
                <a:gd name="connsiteY5" fmla="*/ 2123819 h 2123819"/>
                <a:gd name="connsiteX6" fmla="*/ 212382 w 4132434"/>
                <a:gd name="connsiteY6" fmla="*/ 2123819 h 2123819"/>
                <a:gd name="connsiteX7" fmla="*/ 0 w 4132434"/>
                <a:gd name="connsiteY7" fmla="*/ 1911437 h 2123819"/>
                <a:gd name="connsiteX8" fmla="*/ 0 w 4132434"/>
                <a:gd name="connsiteY8" fmla="*/ 212382 h 21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2434" h="2123819">
                  <a:moveTo>
                    <a:pt x="0" y="212382"/>
                  </a:moveTo>
                  <a:cubicBezTo>
                    <a:pt x="0" y="95087"/>
                    <a:pt x="95087" y="0"/>
                    <a:pt x="212382" y="0"/>
                  </a:cubicBezTo>
                  <a:lnTo>
                    <a:pt x="3920052" y="0"/>
                  </a:lnTo>
                  <a:cubicBezTo>
                    <a:pt x="4037347" y="0"/>
                    <a:pt x="4132434" y="95087"/>
                    <a:pt x="4132434" y="212382"/>
                  </a:cubicBezTo>
                  <a:lnTo>
                    <a:pt x="4132434" y="1911437"/>
                  </a:lnTo>
                  <a:cubicBezTo>
                    <a:pt x="4132434" y="2028732"/>
                    <a:pt x="4037347" y="2123819"/>
                    <a:pt x="3920052" y="2123819"/>
                  </a:cubicBezTo>
                  <a:lnTo>
                    <a:pt x="212382" y="2123819"/>
                  </a:lnTo>
                  <a:cubicBezTo>
                    <a:pt x="95087" y="2123819"/>
                    <a:pt x="0" y="2028732"/>
                    <a:pt x="0" y="1911437"/>
                  </a:cubicBezTo>
                  <a:lnTo>
                    <a:pt x="0" y="212382"/>
                  </a:lnTo>
                  <a:close/>
                </a:path>
              </a:pathLst>
            </a:custGeom>
            <a:blipFill>
              <a:blip r:embed="rId3"/>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77445" tIns="77445" rIns="77445" bIns="77445"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hội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vi-VN" sz="2400" kern="1200" dirty="0" smtClean="0">
                  <a:latin typeface="Times New Roman" panose="02020603050405020304" pitchFamily="18" charset="0"/>
                  <a:cs typeface="Times New Roman" panose="02020603050405020304" pitchFamily="18" charset="0"/>
                </a:rPr>
                <a:t>các vấn đề thuộc các lĩnh vực xã hội, chính trị, đạo đức, chân lý đời sống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gồm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hai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dạng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chính</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rot="17503963">
              <a:off x="7408957" y="4252043"/>
              <a:ext cx="444745" cy="36263"/>
            </a:xfrm>
            <a:custGeom>
              <a:avLst/>
              <a:gdLst>
                <a:gd name="connsiteX0" fmla="*/ 0 w 444745"/>
                <a:gd name="connsiteY0" fmla="*/ 18131 h 36263"/>
                <a:gd name="connsiteX1" fmla="*/ 444745 w 444745"/>
                <a:gd name="connsiteY1" fmla="*/ 18131 h 36263"/>
              </a:gdLst>
              <a:ahLst/>
              <a:cxnLst>
                <a:cxn ang="0">
                  <a:pos x="connsiteX0" y="connsiteY0"/>
                </a:cxn>
                <a:cxn ang="0">
                  <a:pos x="connsiteX1" y="connsiteY1"/>
                </a:cxn>
              </a:cxnLst>
              <a:rect l="l" t="t" r="r" b="b"/>
              <a:pathLst>
                <a:path w="444745" h="36263">
                  <a:moveTo>
                    <a:pt x="0" y="18131"/>
                  </a:moveTo>
                  <a:lnTo>
                    <a:pt x="444745" y="18131"/>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23953" tIns="7013" rIns="223954" bIns="7012" numCol="1" spcCol="1270" anchor="ctr" anchorCtr="0">
              <a:noAutofit/>
            </a:bodyPr>
            <a:lstStyle/>
            <a:p>
              <a:pPr lvl="0" algn="ctr" defTabSz="222250">
                <a:lnSpc>
                  <a:spcPct val="90000"/>
                </a:lnSpc>
                <a:spcBef>
                  <a:spcPct val="0"/>
                </a:spcBef>
                <a:spcAft>
                  <a:spcPct val="35000"/>
                </a:spcAft>
              </a:pPr>
              <a:endParaRPr lang="en-US" sz="500" kern="1200"/>
            </a:p>
          </p:txBody>
        </p:sp>
        <p:sp>
          <p:nvSpPr>
            <p:cNvPr id="13" name="Freeform 12"/>
            <p:cNvSpPr/>
            <p:nvPr/>
          </p:nvSpPr>
          <p:spPr>
            <a:xfrm>
              <a:off x="7713669" y="3664754"/>
              <a:ext cx="3099513" cy="797708"/>
            </a:xfrm>
            <a:custGeom>
              <a:avLst/>
              <a:gdLst>
                <a:gd name="connsiteX0" fmla="*/ 0 w 3099513"/>
                <a:gd name="connsiteY0" fmla="*/ 79771 h 797708"/>
                <a:gd name="connsiteX1" fmla="*/ 79771 w 3099513"/>
                <a:gd name="connsiteY1" fmla="*/ 0 h 797708"/>
                <a:gd name="connsiteX2" fmla="*/ 3019742 w 3099513"/>
                <a:gd name="connsiteY2" fmla="*/ 0 h 797708"/>
                <a:gd name="connsiteX3" fmla="*/ 3099513 w 3099513"/>
                <a:gd name="connsiteY3" fmla="*/ 79771 h 797708"/>
                <a:gd name="connsiteX4" fmla="*/ 3099513 w 3099513"/>
                <a:gd name="connsiteY4" fmla="*/ 717937 h 797708"/>
                <a:gd name="connsiteX5" fmla="*/ 3019742 w 3099513"/>
                <a:gd name="connsiteY5" fmla="*/ 797708 h 797708"/>
                <a:gd name="connsiteX6" fmla="*/ 79771 w 3099513"/>
                <a:gd name="connsiteY6" fmla="*/ 797708 h 797708"/>
                <a:gd name="connsiteX7" fmla="*/ 0 w 3099513"/>
                <a:gd name="connsiteY7" fmla="*/ 717937 h 797708"/>
                <a:gd name="connsiteX8" fmla="*/ 0 w 3099513"/>
                <a:gd name="connsiteY8" fmla="*/ 79771 h 79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9513" h="797708">
                  <a:moveTo>
                    <a:pt x="0" y="79771"/>
                  </a:moveTo>
                  <a:cubicBezTo>
                    <a:pt x="0" y="35715"/>
                    <a:pt x="35715" y="0"/>
                    <a:pt x="79771" y="0"/>
                  </a:cubicBezTo>
                  <a:lnTo>
                    <a:pt x="3019742" y="0"/>
                  </a:lnTo>
                  <a:cubicBezTo>
                    <a:pt x="3063798" y="0"/>
                    <a:pt x="3099513" y="35715"/>
                    <a:pt x="3099513" y="79771"/>
                  </a:cubicBezTo>
                  <a:lnTo>
                    <a:pt x="3099513" y="717937"/>
                  </a:lnTo>
                  <a:cubicBezTo>
                    <a:pt x="3099513" y="761993"/>
                    <a:pt x="3063798" y="797708"/>
                    <a:pt x="3019742" y="797708"/>
                  </a:cubicBezTo>
                  <a:lnTo>
                    <a:pt x="79771" y="797708"/>
                  </a:lnTo>
                  <a:cubicBezTo>
                    <a:pt x="35715" y="797708"/>
                    <a:pt x="0" y="761993"/>
                    <a:pt x="0" y="717937"/>
                  </a:cubicBezTo>
                  <a:lnTo>
                    <a:pt x="0" y="79771"/>
                  </a:lnTo>
                  <a:close/>
                </a:path>
              </a:pathLst>
            </a:custGeom>
            <a:blipFill>
              <a:blip r:embed="rId4"/>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38604" tIns="38604" rIns="38604" bIns="3860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tưởng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đạo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lí</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rot="4160830">
              <a:off x="7374586" y="4710730"/>
              <a:ext cx="538870" cy="36263"/>
            </a:xfrm>
            <a:custGeom>
              <a:avLst/>
              <a:gdLst>
                <a:gd name="connsiteX0" fmla="*/ 0 w 538870"/>
                <a:gd name="connsiteY0" fmla="*/ 18131 h 36263"/>
                <a:gd name="connsiteX1" fmla="*/ 538870 w 538870"/>
                <a:gd name="connsiteY1" fmla="*/ 18131 h 36263"/>
              </a:gdLst>
              <a:ahLst/>
              <a:cxnLst>
                <a:cxn ang="0">
                  <a:pos x="connsiteX0" y="connsiteY0"/>
                </a:cxn>
                <a:cxn ang="0">
                  <a:pos x="connsiteX1" y="connsiteY1"/>
                </a:cxn>
              </a:cxnLst>
              <a:rect l="l" t="t" r="r" b="b"/>
              <a:pathLst>
                <a:path w="538870" h="36263">
                  <a:moveTo>
                    <a:pt x="0" y="18131"/>
                  </a:moveTo>
                  <a:lnTo>
                    <a:pt x="538870" y="18131"/>
                  </a:lnTo>
                </a:path>
              </a:pathLst>
            </a:custGeom>
            <a:noFill/>
          </p:spPr>
          <p:style>
            <a:lnRef idx="2">
              <a:schemeClr val="accent3">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txBody>
            <a:bodyPr spcFirstLastPara="0" vert="horz" wrap="square" lIns="268664" tIns="4659" rIns="268662" bIns="4660" numCol="1" spcCol="1270" anchor="ctr" anchorCtr="0">
              <a:noAutofit/>
            </a:bodyPr>
            <a:lstStyle/>
            <a:p>
              <a:pPr lvl="0" algn="ctr" defTabSz="222250">
                <a:lnSpc>
                  <a:spcPct val="90000"/>
                </a:lnSpc>
                <a:spcBef>
                  <a:spcPct val="0"/>
                </a:spcBef>
                <a:spcAft>
                  <a:spcPct val="35000"/>
                </a:spcAft>
              </a:pPr>
              <a:endParaRPr lang="en-US" sz="500" kern="1200"/>
            </a:p>
          </p:txBody>
        </p:sp>
        <p:sp>
          <p:nvSpPr>
            <p:cNvPr id="15" name="Freeform 14"/>
            <p:cNvSpPr/>
            <p:nvPr/>
          </p:nvSpPr>
          <p:spPr>
            <a:xfrm>
              <a:off x="7739052" y="4582127"/>
              <a:ext cx="3088648" cy="797708"/>
            </a:xfrm>
            <a:custGeom>
              <a:avLst/>
              <a:gdLst>
                <a:gd name="connsiteX0" fmla="*/ 0 w 3088648"/>
                <a:gd name="connsiteY0" fmla="*/ 79771 h 797708"/>
                <a:gd name="connsiteX1" fmla="*/ 79771 w 3088648"/>
                <a:gd name="connsiteY1" fmla="*/ 0 h 797708"/>
                <a:gd name="connsiteX2" fmla="*/ 3008877 w 3088648"/>
                <a:gd name="connsiteY2" fmla="*/ 0 h 797708"/>
                <a:gd name="connsiteX3" fmla="*/ 3088648 w 3088648"/>
                <a:gd name="connsiteY3" fmla="*/ 79771 h 797708"/>
                <a:gd name="connsiteX4" fmla="*/ 3088648 w 3088648"/>
                <a:gd name="connsiteY4" fmla="*/ 717937 h 797708"/>
                <a:gd name="connsiteX5" fmla="*/ 3008877 w 3088648"/>
                <a:gd name="connsiteY5" fmla="*/ 797708 h 797708"/>
                <a:gd name="connsiteX6" fmla="*/ 79771 w 3088648"/>
                <a:gd name="connsiteY6" fmla="*/ 797708 h 797708"/>
                <a:gd name="connsiteX7" fmla="*/ 0 w 3088648"/>
                <a:gd name="connsiteY7" fmla="*/ 717937 h 797708"/>
                <a:gd name="connsiteX8" fmla="*/ 0 w 3088648"/>
                <a:gd name="connsiteY8" fmla="*/ 79771 h 797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8648" h="797708">
                  <a:moveTo>
                    <a:pt x="0" y="79771"/>
                  </a:moveTo>
                  <a:cubicBezTo>
                    <a:pt x="0" y="35715"/>
                    <a:pt x="35715" y="0"/>
                    <a:pt x="79771" y="0"/>
                  </a:cubicBezTo>
                  <a:lnTo>
                    <a:pt x="3008877" y="0"/>
                  </a:lnTo>
                  <a:cubicBezTo>
                    <a:pt x="3052933" y="0"/>
                    <a:pt x="3088648" y="35715"/>
                    <a:pt x="3088648" y="79771"/>
                  </a:cubicBezTo>
                  <a:lnTo>
                    <a:pt x="3088648" y="717937"/>
                  </a:lnTo>
                  <a:cubicBezTo>
                    <a:pt x="3088648" y="761993"/>
                    <a:pt x="3052933" y="797708"/>
                    <a:pt x="3008877" y="797708"/>
                  </a:cubicBezTo>
                  <a:lnTo>
                    <a:pt x="79771" y="797708"/>
                  </a:lnTo>
                  <a:cubicBezTo>
                    <a:pt x="35715" y="797708"/>
                    <a:pt x="0" y="761993"/>
                    <a:pt x="0" y="717937"/>
                  </a:cubicBezTo>
                  <a:lnTo>
                    <a:pt x="0" y="79771"/>
                  </a:lnTo>
                  <a:close/>
                </a:path>
              </a:pathLst>
            </a:custGeom>
            <a:blipFill>
              <a:blip r:embed="rId4"/>
              <a:tile tx="0" ty="0" sx="100000" sy="100000" flip="none" algn="tl"/>
            </a:blip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38604" tIns="38604" rIns="38604" bIns="38604"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Nghị</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luận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một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hiện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tượng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sống</a:t>
              </a:r>
              <a:endParaRPr lang="en-US" sz="24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81570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780902" y="869305"/>
            <a:ext cx="6096000" cy="1083374"/>
          </a:xfrm>
          <a:prstGeom prst="rect">
            <a:avLst/>
          </a:prstGeom>
        </p:spPr>
        <p:txBody>
          <a:bodyPr>
            <a:spAutoFit/>
          </a:bodyPr>
          <a:lstStyle/>
          <a:p>
            <a:pPr>
              <a:lnSpc>
                <a:spcPct val="115000"/>
              </a:lnSpc>
              <a:spcAft>
                <a:spcPts val="0"/>
              </a:spcAft>
              <a:tabLst>
                <a:tab pos="1386840" algn="l"/>
              </a:tabLst>
            </a:pPr>
            <a:r>
              <a:rPr lang="en-US" sz="2800" b="1" dirty="0" smtClean="0">
                <a:solidFill>
                  <a:srgbClr val="0070C0"/>
                </a:solidFill>
                <a:latin typeface="Times New Roman" panose="02020603050405020304" pitchFamily="18" charset="0"/>
                <a:ea typeface="MS Mincho"/>
              </a:rPr>
              <a:t>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Định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hướng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viết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b="1" dirty="0">
                <a:solidFill>
                  <a:srgbClr val="363636"/>
                </a:solidFill>
                <a:latin typeface="Times New Roman" panose="02020603050405020304" pitchFamily="18" charset="0"/>
                <a:ea typeface="Times New Roman" panose="02020603050405020304" pitchFamily="18" charset="0"/>
              </a:rPr>
              <a:t>1. </a:t>
            </a:r>
            <a:r>
              <a:rPr lang="en-US" sz="2800" b="1" dirty="0" err="1">
                <a:solidFill>
                  <a:srgbClr val="363636"/>
                </a:solidFill>
                <a:latin typeface="Times New Roman" panose="02020603050405020304" pitchFamily="18" charset="0"/>
                <a:ea typeface="Times New Roman" panose="02020603050405020304" pitchFamily="18" charset="0"/>
              </a:rPr>
              <a:t>Đoạn</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văn</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là</a:t>
            </a:r>
            <a:r>
              <a:rPr lang="en-US" sz="2800" b="1" dirty="0">
                <a:solidFill>
                  <a:srgbClr val="363636"/>
                </a:solidFill>
                <a:latin typeface="Times New Roman" panose="02020603050405020304" pitchFamily="18" charset="0"/>
                <a:ea typeface="Times New Roman" panose="02020603050405020304" pitchFamily="18" charset="0"/>
              </a:rPr>
              <a:t> </a:t>
            </a:r>
            <a:r>
              <a:rPr lang="en-US" sz="2800" b="1" dirty="0" err="1">
                <a:solidFill>
                  <a:srgbClr val="363636"/>
                </a:solidFill>
                <a:latin typeface="Times New Roman" panose="02020603050405020304" pitchFamily="18" charset="0"/>
                <a:ea typeface="Times New Roman" panose="02020603050405020304" pitchFamily="18" charset="0"/>
              </a:rPr>
              <a:t>gì</a:t>
            </a:r>
            <a:r>
              <a:rPr lang="en-US" sz="2800" b="1" dirty="0">
                <a:solidFill>
                  <a:srgbClr val="363636"/>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pSp>
        <p:nvGrpSpPr>
          <p:cNvPr id="7" name="Group 6"/>
          <p:cNvGrpSpPr/>
          <p:nvPr/>
        </p:nvGrpSpPr>
        <p:grpSpPr>
          <a:xfrm>
            <a:off x="1384777" y="1339803"/>
            <a:ext cx="9422446" cy="3939604"/>
            <a:chOff x="1574893" y="1339803"/>
            <a:chExt cx="9422446" cy="3939604"/>
          </a:xfrm>
        </p:grpSpPr>
        <p:sp>
          <p:nvSpPr>
            <p:cNvPr id="8" name="Freeform 7"/>
            <p:cNvSpPr/>
            <p:nvPr/>
          </p:nvSpPr>
          <p:spPr>
            <a:xfrm>
              <a:off x="1574893" y="2422415"/>
              <a:ext cx="3695932" cy="1847966"/>
            </a:xfrm>
            <a:custGeom>
              <a:avLst/>
              <a:gdLst>
                <a:gd name="connsiteX0" fmla="*/ 0 w 3695932"/>
                <a:gd name="connsiteY0" fmla="*/ 184797 h 1847966"/>
                <a:gd name="connsiteX1" fmla="*/ 184797 w 3695932"/>
                <a:gd name="connsiteY1" fmla="*/ 0 h 1847966"/>
                <a:gd name="connsiteX2" fmla="*/ 3511135 w 3695932"/>
                <a:gd name="connsiteY2" fmla="*/ 0 h 1847966"/>
                <a:gd name="connsiteX3" fmla="*/ 3695932 w 3695932"/>
                <a:gd name="connsiteY3" fmla="*/ 184797 h 1847966"/>
                <a:gd name="connsiteX4" fmla="*/ 3695932 w 3695932"/>
                <a:gd name="connsiteY4" fmla="*/ 1663169 h 1847966"/>
                <a:gd name="connsiteX5" fmla="*/ 3511135 w 3695932"/>
                <a:gd name="connsiteY5" fmla="*/ 1847966 h 1847966"/>
                <a:gd name="connsiteX6" fmla="*/ 184797 w 3695932"/>
                <a:gd name="connsiteY6" fmla="*/ 1847966 h 1847966"/>
                <a:gd name="connsiteX7" fmla="*/ 0 w 3695932"/>
                <a:gd name="connsiteY7" fmla="*/ 1663169 h 1847966"/>
                <a:gd name="connsiteX8" fmla="*/ 0 w 3695932"/>
                <a:gd name="connsiteY8" fmla="*/ 184797 h 184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5932" h="1847966">
                  <a:moveTo>
                    <a:pt x="0" y="184797"/>
                  </a:moveTo>
                  <a:cubicBezTo>
                    <a:pt x="0" y="82736"/>
                    <a:pt x="82736" y="0"/>
                    <a:pt x="184797" y="0"/>
                  </a:cubicBezTo>
                  <a:lnTo>
                    <a:pt x="3511135" y="0"/>
                  </a:lnTo>
                  <a:cubicBezTo>
                    <a:pt x="3613196" y="0"/>
                    <a:pt x="3695932" y="82736"/>
                    <a:pt x="3695932" y="184797"/>
                  </a:cubicBezTo>
                  <a:lnTo>
                    <a:pt x="3695932" y="1663169"/>
                  </a:lnTo>
                  <a:cubicBezTo>
                    <a:pt x="3695932" y="1765230"/>
                    <a:pt x="3613196" y="1847966"/>
                    <a:pt x="3511135" y="1847966"/>
                  </a:cubicBezTo>
                  <a:lnTo>
                    <a:pt x="184797" y="1847966"/>
                  </a:lnTo>
                  <a:cubicBezTo>
                    <a:pt x="82736" y="1847966"/>
                    <a:pt x="0" y="1765230"/>
                    <a:pt x="0" y="1663169"/>
                  </a:cubicBezTo>
                  <a:lnTo>
                    <a:pt x="0" y="18479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6825" tIns="66825" rIns="66825" bIns="66825" numCol="1" spcCol="1270" anchor="ctr" anchorCtr="0">
              <a:noAutofit/>
            </a:bodyPr>
            <a:lstStyle/>
            <a:p>
              <a:pPr lvl="0" algn="ctr" defTabSz="889000">
                <a:lnSpc>
                  <a:spcPct val="90000"/>
                </a:lnSpc>
                <a:spcBef>
                  <a:spcPct val="0"/>
                </a:spcBef>
                <a:spcAft>
                  <a:spcPct val="35000"/>
                </a:spcAft>
              </a:pPr>
              <a:r>
                <a:rPr lang="vi-VN" sz="2000" kern="1200" dirty="0" smtClean="0">
                  <a:latin typeface="Times New Roman" panose="02020603050405020304" pitchFamily="18" charset="0"/>
                  <a:cs typeface="Times New Roman" panose="02020603050405020304" pitchFamily="18" charset="0"/>
                </a:rPr>
                <a:t>Đoạn văn là bộ phận của văn bản, có chủ đề thống nhất, có kết cấu hoàn chỉnh được đánh dấu từ chỗ viết hoa lùi đầu dòng đến chỗ chấm xuống dòng.</a:t>
              </a:r>
              <a:endParaRPr lang="en-US" sz="2000" kern="1200" dirty="0">
                <a:latin typeface="Times New Roman" panose="02020603050405020304" pitchFamily="18" charset="0"/>
                <a:cs typeface="Times New Roman" panose="02020603050405020304" pitchFamily="18" charset="0"/>
              </a:endParaRPr>
            </a:p>
          </p:txBody>
        </p:sp>
        <p:sp>
          <p:nvSpPr>
            <p:cNvPr id="9" name="Freeform 8"/>
            <p:cNvSpPr/>
            <p:nvPr/>
          </p:nvSpPr>
          <p:spPr>
            <a:xfrm rot="18729979">
              <a:off x="5030761" y="2767694"/>
              <a:ext cx="1460622" cy="74794"/>
            </a:xfrm>
            <a:custGeom>
              <a:avLst/>
              <a:gdLst>
                <a:gd name="connsiteX0" fmla="*/ 0 w 1460622"/>
                <a:gd name="connsiteY0" fmla="*/ 37397 h 74794"/>
                <a:gd name="connsiteX1" fmla="*/ 1460622 w 1460622"/>
                <a:gd name="connsiteY1" fmla="*/ 37397 h 74794"/>
              </a:gdLst>
              <a:ahLst/>
              <a:cxnLst>
                <a:cxn ang="0">
                  <a:pos x="connsiteX0" y="connsiteY0"/>
                </a:cxn>
                <a:cxn ang="0">
                  <a:pos x="connsiteX1" y="connsiteY1"/>
                </a:cxn>
              </a:cxnLst>
              <a:rect l="l" t="t" r="r" b="b"/>
              <a:pathLst>
                <a:path w="1460622" h="74794">
                  <a:moveTo>
                    <a:pt x="0" y="37397"/>
                  </a:moveTo>
                  <a:lnTo>
                    <a:pt x="1460622" y="3739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706495" tIns="882" rIns="706495" bIns="880"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9"/>
            <p:cNvSpPr/>
            <p:nvPr/>
          </p:nvSpPr>
          <p:spPr>
            <a:xfrm>
              <a:off x="6251319" y="1339803"/>
              <a:ext cx="4746020" cy="1847966"/>
            </a:xfrm>
            <a:custGeom>
              <a:avLst/>
              <a:gdLst>
                <a:gd name="connsiteX0" fmla="*/ 0 w 4746020"/>
                <a:gd name="connsiteY0" fmla="*/ 184797 h 1847966"/>
                <a:gd name="connsiteX1" fmla="*/ 184797 w 4746020"/>
                <a:gd name="connsiteY1" fmla="*/ 0 h 1847966"/>
                <a:gd name="connsiteX2" fmla="*/ 4561223 w 4746020"/>
                <a:gd name="connsiteY2" fmla="*/ 0 h 1847966"/>
                <a:gd name="connsiteX3" fmla="*/ 4746020 w 4746020"/>
                <a:gd name="connsiteY3" fmla="*/ 184797 h 1847966"/>
                <a:gd name="connsiteX4" fmla="*/ 4746020 w 4746020"/>
                <a:gd name="connsiteY4" fmla="*/ 1663169 h 1847966"/>
                <a:gd name="connsiteX5" fmla="*/ 4561223 w 4746020"/>
                <a:gd name="connsiteY5" fmla="*/ 1847966 h 1847966"/>
                <a:gd name="connsiteX6" fmla="*/ 184797 w 4746020"/>
                <a:gd name="connsiteY6" fmla="*/ 1847966 h 1847966"/>
                <a:gd name="connsiteX7" fmla="*/ 0 w 4746020"/>
                <a:gd name="connsiteY7" fmla="*/ 1663169 h 1847966"/>
                <a:gd name="connsiteX8" fmla="*/ 0 w 4746020"/>
                <a:gd name="connsiteY8" fmla="*/ 184797 h 184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46020" h="1847966">
                  <a:moveTo>
                    <a:pt x="0" y="184797"/>
                  </a:moveTo>
                  <a:cubicBezTo>
                    <a:pt x="0" y="82736"/>
                    <a:pt x="82736" y="0"/>
                    <a:pt x="184797" y="0"/>
                  </a:cubicBezTo>
                  <a:lnTo>
                    <a:pt x="4561223" y="0"/>
                  </a:lnTo>
                  <a:cubicBezTo>
                    <a:pt x="4663284" y="0"/>
                    <a:pt x="4746020" y="82736"/>
                    <a:pt x="4746020" y="184797"/>
                  </a:cubicBezTo>
                  <a:lnTo>
                    <a:pt x="4746020" y="1663169"/>
                  </a:lnTo>
                  <a:cubicBezTo>
                    <a:pt x="4746020" y="1765230"/>
                    <a:pt x="4663284" y="1847966"/>
                    <a:pt x="4561223" y="1847966"/>
                  </a:cubicBezTo>
                  <a:lnTo>
                    <a:pt x="184797" y="1847966"/>
                  </a:lnTo>
                  <a:cubicBezTo>
                    <a:pt x="82736" y="1847966"/>
                    <a:pt x="0" y="1765230"/>
                    <a:pt x="0" y="1663169"/>
                  </a:cubicBezTo>
                  <a:lnTo>
                    <a:pt x="0" y="18479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825" tIns="66825" rIns="66825" bIns="66825" numCol="1" spcCol="1270" anchor="ctr" anchorCtr="0">
              <a:noAutofit/>
            </a:bodyPr>
            <a:lstStyle/>
            <a:p>
              <a:pPr lvl="0" algn="ctr" defTabSz="889000">
                <a:lnSpc>
                  <a:spcPct val="90000"/>
                </a:lnSpc>
                <a:spcBef>
                  <a:spcPct val="0"/>
                </a:spcBef>
                <a:spcAft>
                  <a:spcPct val="35000"/>
                </a:spcAft>
              </a:pPr>
              <a:r>
                <a:rPr lang="en-US" sz="2000" i="1" kern="1200" dirty="0" err="1" smtClean="0">
                  <a:latin typeface="Times New Roman" panose="02020603050405020304" pitchFamily="18" charset="0"/>
                  <a:cs typeface="Times New Roman" panose="02020603050405020304" pitchFamily="18" charset="0"/>
                </a:rPr>
                <a:t>Về</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nội</a:t>
              </a:r>
              <a:r>
                <a:rPr lang="en-US" sz="2000" i="1" kern="1200" dirty="0" smtClean="0">
                  <a:latin typeface="Times New Roman" panose="02020603050405020304" pitchFamily="18" charset="0"/>
                  <a:cs typeface="Times New Roman" panose="02020603050405020304" pitchFamily="18" charset="0"/>
                </a:rPr>
                <a:t> dung: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đoạn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diễn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đạt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một</a:t>
              </a:r>
              <a:r>
                <a:rPr lang="en-US" sz="2000" kern="1200" dirty="0" smtClean="0">
                  <a:latin typeface="Times New Roman" panose="02020603050405020304" pitchFamily="18" charset="0"/>
                  <a:cs typeface="Times New Roman" panose="02020603050405020304" pitchFamily="18" charset="0"/>
                </a:rPr>
                <a:t> ý </a:t>
              </a:r>
              <a:r>
                <a:rPr lang="en-US" sz="2000" kern="1200" dirty="0" err="1" smtClean="0">
                  <a:latin typeface="Times New Roman" panose="02020603050405020304" pitchFamily="18" charset="0"/>
                  <a:cs typeface="Times New Roman" panose="02020603050405020304" pitchFamily="18" charset="0"/>
                </a:rPr>
                <a:t>tương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đối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hoàn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chỉnh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Các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câu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trong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đoạn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thường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liên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chặt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chẽ</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với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nhau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cùng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làm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rõ</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nội</a:t>
              </a:r>
              <a:r>
                <a:rPr lang="en-US" sz="2000" kern="1200" dirty="0" smtClean="0">
                  <a:latin typeface="Times New Roman" panose="02020603050405020304" pitchFamily="18" charset="0"/>
                  <a:cs typeface="Times New Roman" panose="02020603050405020304" pitchFamily="18" charset="0"/>
                </a:rPr>
                <a:t> dung.</a:t>
              </a:r>
              <a:endParaRPr lang="en-US" sz="20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rot="2650485">
              <a:off x="5066093" y="3813514"/>
              <a:ext cx="1447984" cy="74794"/>
            </a:xfrm>
            <a:custGeom>
              <a:avLst/>
              <a:gdLst>
                <a:gd name="connsiteX0" fmla="*/ 0 w 1447984"/>
                <a:gd name="connsiteY0" fmla="*/ 37397 h 74794"/>
                <a:gd name="connsiteX1" fmla="*/ 1447984 w 1447984"/>
                <a:gd name="connsiteY1" fmla="*/ 37397 h 74794"/>
              </a:gdLst>
              <a:ahLst/>
              <a:cxnLst>
                <a:cxn ang="0">
                  <a:pos x="connsiteX0" y="connsiteY0"/>
                </a:cxn>
                <a:cxn ang="0">
                  <a:pos x="connsiteX1" y="connsiteY1"/>
                </a:cxn>
              </a:cxnLst>
              <a:rect l="l" t="t" r="r" b="b"/>
              <a:pathLst>
                <a:path w="1447984" h="74794">
                  <a:moveTo>
                    <a:pt x="0" y="37397"/>
                  </a:moveTo>
                  <a:lnTo>
                    <a:pt x="1447984" y="37397"/>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700493" tIns="1197" rIns="700491" bIns="1197" numCol="1" spcCol="1270" anchor="ctr" anchorCtr="0">
              <a:noAutofit/>
            </a:bodyPr>
            <a:lstStyle/>
            <a:p>
              <a:pPr lvl="0" algn="ctr" defTabSz="222250">
                <a:lnSpc>
                  <a:spcPct val="90000"/>
                </a:lnSpc>
                <a:spcBef>
                  <a:spcPct val="0"/>
                </a:spcBef>
                <a:spcAft>
                  <a:spcPct val="35000"/>
                </a:spcAft>
              </a:pPr>
              <a:endParaRPr lang="en-US" sz="500" kern="1200"/>
            </a:p>
          </p:txBody>
        </p:sp>
        <p:sp>
          <p:nvSpPr>
            <p:cNvPr id="12" name="Freeform 11"/>
            <p:cNvSpPr/>
            <p:nvPr/>
          </p:nvSpPr>
          <p:spPr>
            <a:xfrm>
              <a:off x="6309345" y="3431441"/>
              <a:ext cx="4635437" cy="1847966"/>
            </a:xfrm>
            <a:custGeom>
              <a:avLst/>
              <a:gdLst>
                <a:gd name="connsiteX0" fmla="*/ 0 w 4635437"/>
                <a:gd name="connsiteY0" fmla="*/ 184797 h 1847966"/>
                <a:gd name="connsiteX1" fmla="*/ 184797 w 4635437"/>
                <a:gd name="connsiteY1" fmla="*/ 0 h 1847966"/>
                <a:gd name="connsiteX2" fmla="*/ 4450640 w 4635437"/>
                <a:gd name="connsiteY2" fmla="*/ 0 h 1847966"/>
                <a:gd name="connsiteX3" fmla="*/ 4635437 w 4635437"/>
                <a:gd name="connsiteY3" fmla="*/ 184797 h 1847966"/>
                <a:gd name="connsiteX4" fmla="*/ 4635437 w 4635437"/>
                <a:gd name="connsiteY4" fmla="*/ 1663169 h 1847966"/>
                <a:gd name="connsiteX5" fmla="*/ 4450640 w 4635437"/>
                <a:gd name="connsiteY5" fmla="*/ 1847966 h 1847966"/>
                <a:gd name="connsiteX6" fmla="*/ 184797 w 4635437"/>
                <a:gd name="connsiteY6" fmla="*/ 1847966 h 1847966"/>
                <a:gd name="connsiteX7" fmla="*/ 0 w 4635437"/>
                <a:gd name="connsiteY7" fmla="*/ 1663169 h 1847966"/>
                <a:gd name="connsiteX8" fmla="*/ 0 w 4635437"/>
                <a:gd name="connsiteY8" fmla="*/ 184797 h 1847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35437" h="1847966">
                  <a:moveTo>
                    <a:pt x="0" y="184797"/>
                  </a:moveTo>
                  <a:cubicBezTo>
                    <a:pt x="0" y="82736"/>
                    <a:pt x="82736" y="0"/>
                    <a:pt x="184797" y="0"/>
                  </a:cubicBezTo>
                  <a:lnTo>
                    <a:pt x="4450640" y="0"/>
                  </a:lnTo>
                  <a:cubicBezTo>
                    <a:pt x="4552701" y="0"/>
                    <a:pt x="4635437" y="82736"/>
                    <a:pt x="4635437" y="184797"/>
                  </a:cubicBezTo>
                  <a:lnTo>
                    <a:pt x="4635437" y="1663169"/>
                  </a:lnTo>
                  <a:cubicBezTo>
                    <a:pt x="4635437" y="1765230"/>
                    <a:pt x="4552701" y="1847966"/>
                    <a:pt x="4450640" y="1847966"/>
                  </a:cubicBezTo>
                  <a:lnTo>
                    <a:pt x="184797" y="1847966"/>
                  </a:lnTo>
                  <a:cubicBezTo>
                    <a:pt x="82736" y="1847966"/>
                    <a:pt x="0" y="1765230"/>
                    <a:pt x="0" y="1663169"/>
                  </a:cubicBezTo>
                  <a:lnTo>
                    <a:pt x="0" y="184797"/>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825" tIns="66825" rIns="66825" bIns="66825" numCol="1" spcCol="1270" anchor="ctr" anchorCtr="0">
              <a:noAutofit/>
            </a:bodyPr>
            <a:lstStyle/>
            <a:p>
              <a:pPr lvl="0" algn="ctr" defTabSz="889000">
                <a:lnSpc>
                  <a:spcPct val="90000"/>
                </a:lnSpc>
                <a:spcBef>
                  <a:spcPct val="0"/>
                </a:spcBef>
                <a:spcAft>
                  <a:spcPct val="35000"/>
                </a:spcAft>
              </a:pPr>
              <a:r>
                <a:rPr lang="en-US" sz="2000" i="1" kern="1200" dirty="0" err="1" smtClean="0">
                  <a:latin typeface="Times New Roman" panose="02020603050405020304" pitchFamily="18" charset="0"/>
                  <a:cs typeface="Times New Roman" panose="02020603050405020304" pitchFamily="18" charset="0"/>
                </a:rPr>
                <a:t>Về</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hình</a:t>
              </a:r>
              <a:r>
                <a:rPr lang="en-US" sz="2000" i="1" kern="1200" dirty="0" smtClean="0">
                  <a:latin typeface="Times New Roman" panose="02020603050405020304" pitchFamily="18" charset="0"/>
                  <a:cs typeface="Times New Roman" panose="02020603050405020304" pitchFamily="18" charset="0"/>
                </a:rPr>
                <a:t> </a:t>
              </a:r>
              <a:r>
                <a:rPr lang="en-US" sz="2000" i="1" kern="1200" dirty="0" err="1" smtClean="0">
                  <a:latin typeface="Times New Roman" panose="02020603050405020304" pitchFamily="18" charset="0"/>
                  <a:cs typeface="Times New Roman" panose="02020603050405020304" pitchFamily="18" charset="0"/>
                </a:rPr>
                <a:t>thức</a:t>
              </a:r>
              <a:r>
                <a:rPr lang="en-US" sz="2000" i="1" kern="1200" dirty="0" smtClean="0">
                  <a:latin typeface="Times New Roman" panose="02020603050405020304" pitchFamily="18" charset="0"/>
                  <a:cs typeface="Times New Roman" panose="02020603050405020304" pitchFamily="18" charset="0"/>
                </a:rPr>
                <a:t>:</a:t>
              </a:r>
              <a:r>
                <a:rPr lang="en-US" sz="2000" kern="1200" dirty="0" smtClean="0">
                  <a:latin typeface="Times New Roman" panose="02020603050405020304" pitchFamily="18" charset="0"/>
                  <a:cs typeface="Times New Roman" panose="02020603050405020304" pitchFamily="18" charset="0"/>
                </a:rPr>
                <a:t> </a:t>
              </a:r>
              <a:r>
                <a:rPr lang="vi-VN" sz="2000" kern="1200" dirty="0" smtClean="0">
                  <a:latin typeface="Times New Roman" panose="02020603050405020304" pitchFamily="18" charset="0"/>
                  <a:cs typeface="Times New Roman" panose="02020603050405020304" pitchFamily="18" charset="0"/>
                </a:rPr>
                <a:t>mỗi đoạn văn bao gồm một số câu văn có liên kết với nhau về mặt hình thức, thể hiện bằng các phép liên kết; mỗi đoạn văn được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bắt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bằng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chữ</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hoa</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lùi</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đầu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dòng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và</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kết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thúc</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bằng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dấu</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chấm</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xuống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dòng</a:t>
              </a:r>
              <a:r>
                <a:rPr lang="en-US" sz="200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grpSp>
      <p:sp>
        <p:nvSpPr>
          <p:cNvPr id="6" name="Cloud Callout 5"/>
          <p:cNvSpPr/>
          <p:nvPr/>
        </p:nvSpPr>
        <p:spPr>
          <a:xfrm>
            <a:off x="2791097" y="1936460"/>
            <a:ext cx="6609805" cy="298508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400"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Đoạn</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văn</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cần</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đảm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bảo</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những</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yêu</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cầu</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gì</a:t>
            </a:r>
            <a:r>
              <a:rPr lang="en-US" sz="2400" i="1"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Viết</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đoạn</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văn</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nêu</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cảm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nghĩ</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về</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một</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bài</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thơ</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lục</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bát</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nghĩa</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là</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em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làm</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gì</a:t>
            </a:r>
            <a:r>
              <a:rPr lang="en-US" sz="2400" i="1"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9169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9" y="-82600"/>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7" name="Right Arrow 6"/>
          <p:cNvSpPr/>
          <p:nvPr/>
        </p:nvSpPr>
        <p:spPr>
          <a:xfrm>
            <a:off x="2271282" y="1882826"/>
            <a:ext cx="7899473" cy="3857625"/>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Freeform 7"/>
          <p:cNvSpPr/>
          <p:nvPr/>
        </p:nvSpPr>
        <p:spPr>
          <a:xfrm>
            <a:off x="1801990" y="2893805"/>
            <a:ext cx="2581202" cy="1792224"/>
          </a:xfrm>
          <a:custGeom>
            <a:avLst/>
            <a:gdLst>
              <a:gd name="connsiteX0" fmla="*/ 0 w 2804385"/>
              <a:gd name="connsiteY0" fmla="*/ 298710 h 1792224"/>
              <a:gd name="connsiteX1" fmla="*/ 298710 w 2804385"/>
              <a:gd name="connsiteY1" fmla="*/ 0 h 1792224"/>
              <a:gd name="connsiteX2" fmla="*/ 2505675 w 2804385"/>
              <a:gd name="connsiteY2" fmla="*/ 0 h 1792224"/>
              <a:gd name="connsiteX3" fmla="*/ 2804385 w 2804385"/>
              <a:gd name="connsiteY3" fmla="*/ 298710 h 1792224"/>
              <a:gd name="connsiteX4" fmla="*/ 2804385 w 2804385"/>
              <a:gd name="connsiteY4" fmla="*/ 1493514 h 1792224"/>
              <a:gd name="connsiteX5" fmla="*/ 2505675 w 2804385"/>
              <a:gd name="connsiteY5" fmla="*/ 1792224 h 1792224"/>
              <a:gd name="connsiteX6" fmla="*/ 298710 w 2804385"/>
              <a:gd name="connsiteY6" fmla="*/ 1792224 h 1792224"/>
              <a:gd name="connsiteX7" fmla="*/ 0 w 2804385"/>
              <a:gd name="connsiteY7" fmla="*/ 1493514 h 1792224"/>
              <a:gd name="connsiteX8" fmla="*/ 0 w 2804385"/>
              <a:gd name="connsiteY8" fmla="*/ 298710 h 179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385" h="1792224">
                <a:moveTo>
                  <a:pt x="0" y="298710"/>
                </a:moveTo>
                <a:cubicBezTo>
                  <a:pt x="0" y="133737"/>
                  <a:pt x="133737" y="0"/>
                  <a:pt x="298710" y="0"/>
                </a:cubicBezTo>
                <a:lnTo>
                  <a:pt x="2505675" y="0"/>
                </a:lnTo>
                <a:cubicBezTo>
                  <a:pt x="2670648" y="0"/>
                  <a:pt x="2804385" y="133737"/>
                  <a:pt x="2804385" y="298710"/>
                </a:cubicBezTo>
                <a:lnTo>
                  <a:pt x="2804385" y="1493514"/>
                </a:lnTo>
                <a:cubicBezTo>
                  <a:pt x="2804385" y="1658487"/>
                  <a:pt x="2670648" y="1792224"/>
                  <a:pt x="2505675" y="1792224"/>
                </a:cubicBezTo>
                <a:lnTo>
                  <a:pt x="298710" y="1792224"/>
                </a:lnTo>
                <a:cubicBezTo>
                  <a:pt x="133737" y="1792224"/>
                  <a:pt x="0" y="1658487"/>
                  <a:pt x="0" y="1493514"/>
                </a:cubicBezTo>
                <a:lnTo>
                  <a:pt x="0" y="29871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78929" tIns="178929" rIns="178929" bIns="178929"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ghi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lại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những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cảm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xúc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của</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bản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thân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về</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đó</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4818825" y="2747426"/>
            <a:ext cx="2804385" cy="2027829"/>
          </a:xfrm>
          <a:custGeom>
            <a:avLst/>
            <a:gdLst>
              <a:gd name="connsiteX0" fmla="*/ 0 w 2804385"/>
              <a:gd name="connsiteY0" fmla="*/ 337978 h 2027829"/>
              <a:gd name="connsiteX1" fmla="*/ 337978 w 2804385"/>
              <a:gd name="connsiteY1" fmla="*/ 0 h 2027829"/>
              <a:gd name="connsiteX2" fmla="*/ 2466407 w 2804385"/>
              <a:gd name="connsiteY2" fmla="*/ 0 h 2027829"/>
              <a:gd name="connsiteX3" fmla="*/ 2804385 w 2804385"/>
              <a:gd name="connsiteY3" fmla="*/ 337978 h 2027829"/>
              <a:gd name="connsiteX4" fmla="*/ 2804385 w 2804385"/>
              <a:gd name="connsiteY4" fmla="*/ 1689851 h 2027829"/>
              <a:gd name="connsiteX5" fmla="*/ 2466407 w 2804385"/>
              <a:gd name="connsiteY5" fmla="*/ 2027829 h 2027829"/>
              <a:gd name="connsiteX6" fmla="*/ 337978 w 2804385"/>
              <a:gd name="connsiteY6" fmla="*/ 2027829 h 2027829"/>
              <a:gd name="connsiteX7" fmla="*/ 0 w 2804385"/>
              <a:gd name="connsiteY7" fmla="*/ 1689851 h 2027829"/>
              <a:gd name="connsiteX8" fmla="*/ 0 w 2804385"/>
              <a:gd name="connsiteY8" fmla="*/ 337978 h 202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385" h="2027829">
                <a:moveTo>
                  <a:pt x="0" y="337978"/>
                </a:moveTo>
                <a:cubicBezTo>
                  <a:pt x="0" y="151318"/>
                  <a:pt x="151318" y="0"/>
                  <a:pt x="337978" y="0"/>
                </a:cubicBezTo>
                <a:lnTo>
                  <a:pt x="2466407" y="0"/>
                </a:lnTo>
                <a:cubicBezTo>
                  <a:pt x="2653067" y="0"/>
                  <a:pt x="2804385" y="151318"/>
                  <a:pt x="2804385" y="337978"/>
                </a:cubicBezTo>
                <a:lnTo>
                  <a:pt x="2804385" y="1689851"/>
                </a:lnTo>
                <a:cubicBezTo>
                  <a:pt x="2804385" y="1876511"/>
                  <a:pt x="2653067" y="2027829"/>
                  <a:pt x="2466407" y="2027829"/>
                </a:cubicBezTo>
                <a:lnTo>
                  <a:pt x="337978" y="2027829"/>
                </a:lnTo>
                <a:cubicBezTo>
                  <a:pt x="151318" y="2027829"/>
                  <a:pt x="0" y="1876511"/>
                  <a:pt x="0" y="1689851"/>
                </a:cubicBezTo>
                <a:lnTo>
                  <a:pt x="0" y="337978"/>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0430" tIns="190430" rIns="190430" bIns="190430" numCol="1" spcCol="1270" anchor="ctr" anchorCtr="0">
            <a:noAutofit/>
          </a:bodyPr>
          <a:lstStyle/>
          <a:p>
            <a:pPr lvl="0" algn="ctr"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Người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viết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cần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hỏi</a:t>
            </a:r>
            <a:r>
              <a:rPr lang="en-US" sz="2400"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Bài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thơ</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gợi</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cho</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em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những</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cảm</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nghĩ</a:t>
            </a:r>
            <a:r>
              <a:rPr lang="en-US" sz="2400" i="1" kern="1200" dirty="0" smtClean="0">
                <a:latin typeface="Times New Roman" panose="02020603050405020304" pitchFamily="18" charset="0"/>
                <a:cs typeface="Times New Roman" panose="02020603050405020304" pitchFamily="18" charset="0"/>
              </a:rPr>
              <a:t> </a:t>
            </a:r>
            <a:r>
              <a:rPr lang="en-US" sz="2400" i="1" kern="1200" dirty="0" err="1" smtClean="0">
                <a:latin typeface="Times New Roman" panose="02020603050405020304" pitchFamily="18" charset="0"/>
                <a:cs typeface="Times New Roman" panose="02020603050405020304" pitchFamily="18" charset="0"/>
              </a:rPr>
              <a:t>gì</a:t>
            </a:r>
            <a:r>
              <a:rPr lang="en-US" sz="2400" i="1" kern="1200" dirty="0" smtClean="0">
                <a:latin typeface="Times New Roman" panose="02020603050405020304" pitchFamily="18" charset="0"/>
                <a:cs typeface="Times New Roman" panose="02020603050405020304" pitchFamily="18" charset="0"/>
              </a:rPr>
              <a:t>?</a:t>
            </a:r>
            <a:r>
              <a:rPr lang="en-US" sz="2400" kern="1200" dirty="0" smtClean="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8058845" y="2410300"/>
            <a:ext cx="3013440" cy="2702082"/>
          </a:xfrm>
          <a:custGeom>
            <a:avLst/>
            <a:gdLst>
              <a:gd name="connsiteX0" fmla="*/ 0 w 2804385"/>
              <a:gd name="connsiteY0" fmla="*/ 450356 h 2702082"/>
              <a:gd name="connsiteX1" fmla="*/ 450356 w 2804385"/>
              <a:gd name="connsiteY1" fmla="*/ 0 h 2702082"/>
              <a:gd name="connsiteX2" fmla="*/ 2354029 w 2804385"/>
              <a:gd name="connsiteY2" fmla="*/ 0 h 2702082"/>
              <a:gd name="connsiteX3" fmla="*/ 2804385 w 2804385"/>
              <a:gd name="connsiteY3" fmla="*/ 450356 h 2702082"/>
              <a:gd name="connsiteX4" fmla="*/ 2804385 w 2804385"/>
              <a:gd name="connsiteY4" fmla="*/ 2251726 h 2702082"/>
              <a:gd name="connsiteX5" fmla="*/ 2354029 w 2804385"/>
              <a:gd name="connsiteY5" fmla="*/ 2702082 h 2702082"/>
              <a:gd name="connsiteX6" fmla="*/ 450356 w 2804385"/>
              <a:gd name="connsiteY6" fmla="*/ 2702082 h 2702082"/>
              <a:gd name="connsiteX7" fmla="*/ 0 w 2804385"/>
              <a:gd name="connsiteY7" fmla="*/ 2251726 h 2702082"/>
              <a:gd name="connsiteX8" fmla="*/ 0 w 2804385"/>
              <a:gd name="connsiteY8" fmla="*/ 450356 h 270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385" h="2702082">
                <a:moveTo>
                  <a:pt x="0" y="450356"/>
                </a:moveTo>
                <a:cubicBezTo>
                  <a:pt x="0" y="201631"/>
                  <a:pt x="201631" y="0"/>
                  <a:pt x="450356" y="0"/>
                </a:cubicBezTo>
                <a:lnTo>
                  <a:pt x="2354029" y="0"/>
                </a:lnTo>
                <a:cubicBezTo>
                  <a:pt x="2602754" y="0"/>
                  <a:pt x="2804385" y="201631"/>
                  <a:pt x="2804385" y="450356"/>
                </a:cubicBezTo>
                <a:lnTo>
                  <a:pt x="2804385" y="2251726"/>
                </a:lnTo>
                <a:cubicBezTo>
                  <a:pt x="2804385" y="2500451"/>
                  <a:pt x="2602754" y="2702082"/>
                  <a:pt x="2354029" y="2702082"/>
                </a:cubicBezTo>
                <a:lnTo>
                  <a:pt x="450356" y="2702082"/>
                </a:lnTo>
                <a:cubicBezTo>
                  <a:pt x="201631" y="2702082"/>
                  <a:pt x="0" y="2500451"/>
                  <a:pt x="0" y="2251726"/>
                </a:cubicBezTo>
                <a:lnTo>
                  <a:pt x="0" y="450356"/>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23345" tIns="223345" rIns="223345" bIns="223345" numCol="1" spcCol="1270" anchor="ctr" anchorCtr="0">
            <a:noAutofit/>
          </a:bodyPr>
          <a:lstStyle/>
          <a:p>
            <a:pPr lvl="0" algn="ctr"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Đoạn văn có thể chỉ nêu cảm nghĩ về một chi tiết nội dung hoặc nghệ thuật của bài thơ lục bát mà em có ấn tượng và yêu thích.</a:t>
            </a:r>
            <a:endParaRPr lang="en-US" sz="2400" kern="1200" dirty="0">
              <a:latin typeface="Times New Roman" panose="02020603050405020304" pitchFamily="18" charset="0"/>
              <a:cs typeface="Times New Roman" panose="02020603050405020304" pitchFamily="18" charset="0"/>
            </a:endParaRPr>
          </a:p>
        </p:txBody>
      </p:sp>
      <p:sp>
        <p:nvSpPr>
          <p:cNvPr id="5" name="Rectangle 4"/>
          <p:cNvSpPr/>
          <p:nvPr/>
        </p:nvSpPr>
        <p:spPr>
          <a:xfrm>
            <a:off x="1802519" y="807199"/>
            <a:ext cx="7641259" cy="548099"/>
          </a:xfrm>
          <a:prstGeom prst="rect">
            <a:avLst/>
          </a:prstGeom>
        </p:spPr>
        <p:txBody>
          <a:bodyPr wrap="none">
            <a:spAutoFit/>
          </a:bodyPr>
          <a:lstStyle/>
          <a:p>
            <a:pPr>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 </a:t>
            </a:r>
            <a:r>
              <a:rPr lang="vi-VN" sz="2800" b="1" dirty="0">
                <a:solidFill>
                  <a:srgbClr val="0D0D0D"/>
                </a:solidFill>
                <a:latin typeface="Times New Roman" panose="02020603050405020304" pitchFamily="18" charset="0"/>
                <a:ea typeface="Times New Roman" panose="02020603050405020304" pitchFamily="18" charset="0"/>
              </a:rPr>
              <a:t>Viết đoạn văn nêu cảm nghĩ về bài thơ lục bát</a:t>
            </a:r>
            <a:r>
              <a:rPr lang="vi-VN"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7461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5" name="Rectangle 4"/>
          <p:cNvSpPr/>
          <p:nvPr/>
        </p:nvSpPr>
        <p:spPr>
          <a:xfrm>
            <a:off x="1746941" y="994865"/>
            <a:ext cx="2319802" cy="548099"/>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II. </a:t>
            </a: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sp>
        <p:nvSpPr>
          <p:cNvPr id="8" name="Oval 7"/>
          <p:cNvSpPr/>
          <p:nvPr/>
        </p:nvSpPr>
        <p:spPr>
          <a:xfrm>
            <a:off x="3135087" y="1466603"/>
            <a:ext cx="6714308" cy="3784666"/>
          </a:xfrm>
          <a:prstGeom prst="ellipse">
            <a:avLst/>
          </a:prstGeom>
          <a:solidFill>
            <a:schemeClr val="tx2">
              <a:lumMod val="20000"/>
              <a:lumOff val="80000"/>
            </a:schemeClr>
          </a:solidFill>
          <a:ln w="28575">
            <a:solidFill>
              <a:srgbClr val="C0000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066743" y="2211938"/>
            <a:ext cx="5664926" cy="2530180"/>
          </a:xfrm>
          <a:prstGeom prst="rect">
            <a:avLst/>
          </a:prstGeom>
        </p:spPr>
        <p:txBody>
          <a:bodyPr wrap="square">
            <a:spAutoFit/>
          </a:bodyPr>
          <a:lstStyle/>
          <a:p>
            <a:pPr>
              <a:lnSpc>
                <a:spcPct val="115000"/>
              </a:lnSpc>
              <a:spcAft>
                <a:spcPts val="1200"/>
              </a:spcAft>
            </a:pPr>
            <a:r>
              <a:rPr lang="en-US" sz="2800" b="1" dirty="0" err="1">
                <a:solidFill>
                  <a:srgbClr val="0D0D0D"/>
                </a:solidFill>
                <a:latin typeface="Times New Roman" panose="02020603050405020304" pitchFamily="18" charset="0"/>
                <a:ea typeface="Times New Roman" panose="02020603050405020304" pitchFamily="18" charset="0"/>
              </a:rPr>
              <a:t>Đề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bài</a:t>
            </a:r>
            <a:r>
              <a:rPr lang="en-US" sz="2800" b="1" dirty="0">
                <a:solidFill>
                  <a:srgbClr val="0D0D0D"/>
                </a:solidFill>
                <a:latin typeface="Times New Roman" panose="02020603050405020304" pitchFamily="18" charset="0"/>
                <a:ea typeface="Times New Roman" panose="02020603050405020304" pitchFamily="18" charset="0"/>
              </a:rPr>
              <a:t>: </a:t>
            </a:r>
            <a:r>
              <a:rPr lang="vi-VN" sz="2800" i="1" dirty="0">
                <a:solidFill>
                  <a:srgbClr val="0D0D0D"/>
                </a:solidFill>
                <a:latin typeface="Times New Roman" panose="02020603050405020304" pitchFamily="18" charset="0"/>
                <a:ea typeface="Times New Roman" panose="02020603050405020304" pitchFamily="18" charset="0"/>
              </a:rPr>
              <a:t>Em hãy viết một đoạn văn phát biểu cảm nghĩ về một trong hai bài thơ lục bát ("À ơi tay mẹ", "Về thăm mẹ") hoặc về một bài ca dao Việt Nam đã học.</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861173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88" y="0"/>
            <a:ext cx="12193057" cy="702320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3" name="Rectangle 2"/>
          <p:cNvSpPr/>
          <p:nvPr/>
        </p:nvSpPr>
        <p:spPr>
          <a:xfrm>
            <a:off x="1647242" y="1542964"/>
            <a:ext cx="3025187" cy="548099"/>
          </a:xfrm>
          <a:prstGeom prst="rect">
            <a:avLst/>
          </a:prstGeom>
        </p:spPr>
        <p:txBody>
          <a:bodyPr wrap="none">
            <a:spAutoFit/>
          </a:bodyPr>
          <a:lstStyle/>
          <a:p>
            <a:pPr>
              <a:lnSpc>
                <a:spcPct val="115000"/>
              </a:lnSpc>
              <a:spcAft>
                <a:spcPts val="1200"/>
              </a:spcAft>
            </a:pPr>
            <a:r>
              <a:rPr lang="en-US" sz="2800" b="1" dirty="0" err="1">
                <a:solidFill>
                  <a:srgbClr val="FF0000"/>
                </a:solidFill>
                <a:latin typeface="Times New Roman" panose="02020603050405020304" pitchFamily="18" charset="0"/>
                <a:ea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rPr>
              <a:t> 1:</a:t>
            </a:r>
            <a:r>
              <a:rPr lang="vi-VN" sz="2800" b="1" dirty="0">
                <a:solidFill>
                  <a:srgbClr val="FF0000"/>
                </a:solidFill>
                <a:latin typeface="Times New Roman" panose="02020603050405020304" pitchFamily="18" charset="0"/>
                <a:ea typeface="Times New Roman" panose="02020603050405020304" pitchFamily="18" charset="0"/>
              </a:rPr>
              <a:t> Chuẩn bị:</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1746941" y="994865"/>
            <a:ext cx="2319802" cy="548099"/>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II. </a:t>
            </a: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2357146" y="1577536"/>
            <a:ext cx="7899473" cy="4043362"/>
          </a:xfrm>
          <a:prstGeom prst="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Freeform 6"/>
          <p:cNvSpPr/>
          <p:nvPr/>
        </p:nvSpPr>
        <p:spPr>
          <a:xfrm>
            <a:off x="1814923" y="2633045"/>
            <a:ext cx="2788049" cy="1930620"/>
          </a:xfrm>
          <a:custGeom>
            <a:avLst/>
            <a:gdLst>
              <a:gd name="connsiteX0" fmla="*/ 0 w 2788049"/>
              <a:gd name="connsiteY0" fmla="*/ 280342 h 1682020"/>
              <a:gd name="connsiteX1" fmla="*/ 280342 w 2788049"/>
              <a:gd name="connsiteY1" fmla="*/ 0 h 1682020"/>
              <a:gd name="connsiteX2" fmla="*/ 2507707 w 2788049"/>
              <a:gd name="connsiteY2" fmla="*/ 0 h 1682020"/>
              <a:gd name="connsiteX3" fmla="*/ 2788049 w 2788049"/>
              <a:gd name="connsiteY3" fmla="*/ 280342 h 1682020"/>
              <a:gd name="connsiteX4" fmla="*/ 2788049 w 2788049"/>
              <a:gd name="connsiteY4" fmla="*/ 1401678 h 1682020"/>
              <a:gd name="connsiteX5" fmla="*/ 2507707 w 2788049"/>
              <a:gd name="connsiteY5" fmla="*/ 1682020 h 1682020"/>
              <a:gd name="connsiteX6" fmla="*/ 280342 w 2788049"/>
              <a:gd name="connsiteY6" fmla="*/ 1682020 h 1682020"/>
              <a:gd name="connsiteX7" fmla="*/ 0 w 2788049"/>
              <a:gd name="connsiteY7" fmla="*/ 1401678 h 1682020"/>
              <a:gd name="connsiteX8" fmla="*/ 0 w 2788049"/>
              <a:gd name="connsiteY8" fmla="*/ 280342 h 168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049" h="1682020">
                <a:moveTo>
                  <a:pt x="0" y="280342"/>
                </a:moveTo>
                <a:cubicBezTo>
                  <a:pt x="0" y="125513"/>
                  <a:pt x="125513" y="0"/>
                  <a:pt x="280342" y="0"/>
                </a:cubicBezTo>
                <a:lnTo>
                  <a:pt x="2507707" y="0"/>
                </a:lnTo>
                <a:cubicBezTo>
                  <a:pt x="2662536" y="0"/>
                  <a:pt x="2788049" y="125513"/>
                  <a:pt x="2788049" y="280342"/>
                </a:cubicBezTo>
                <a:lnTo>
                  <a:pt x="2788049" y="1401678"/>
                </a:lnTo>
                <a:cubicBezTo>
                  <a:pt x="2788049" y="1556507"/>
                  <a:pt x="2662536" y="1682020"/>
                  <a:pt x="2507707" y="1682020"/>
                </a:cubicBezTo>
                <a:lnTo>
                  <a:pt x="280342" y="1682020"/>
                </a:lnTo>
                <a:cubicBezTo>
                  <a:pt x="125513" y="1682020"/>
                  <a:pt x="0" y="1556507"/>
                  <a:pt x="0" y="1401678"/>
                </a:cubicBezTo>
                <a:lnTo>
                  <a:pt x="0" y="280342"/>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88789" tIns="188789" rIns="188789" bIns="188789"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Đọc kĩ đề bài và xác định yêu cầu của đề.</a:t>
            </a:r>
            <a:endParaRPr lang="en-US" sz="28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4912857" y="2633045"/>
            <a:ext cx="2788049" cy="1917554"/>
          </a:xfrm>
          <a:custGeom>
            <a:avLst/>
            <a:gdLst>
              <a:gd name="connsiteX0" fmla="*/ 0 w 2788049"/>
              <a:gd name="connsiteY0" fmla="*/ 289050 h 1734263"/>
              <a:gd name="connsiteX1" fmla="*/ 289050 w 2788049"/>
              <a:gd name="connsiteY1" fmla="*/ 0 h 1734263"/>
              <a:gd name="connsiteX2" fmla="*/ 2498999 w 2788049"/>
              <a:gd name="connsiteY2" fmla="*/ 0 h 1734263"/>
              <a:gd name="connsiteX3" fmla="*/ 2788049 w 2788049"/>
              <a:gd name="connsiteY3" fmla="*/ 289050 h 1734263"/>
              <a:gd name="connsiteX4" fmla="*/ 2788049 w 2788049"/>
              <a:gd name="connsiteY4" fmla="*/ 1445213 h 1734263"/>
              <a:gd name="connsiteX5" fmla="*/ 2498999 w 2788049"/>
              <a:gd name="connsiteY5" fmla="*/ 1734263 h 1734263"/>
              <a:gd name="connsiteX6" fmla="*/ 289050 w 2788049"/>
              <a:gd name="connsiteY6" fmla="*/ 1734263 h 1734263"/>
              <a:gd name="connsiteX7" fmla="*/ 0 w 2788049"/>
              <a:gd name="connsiteY7" fmla="*/ 1445213 h 1734263"/>
              <a:gd name="connsiteX8" fmla="*/ 0 w 2788049"/>
              <a:gd name="connsiteY8" fmla="*/ 289050 h 1734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049" h="1734263">
                <a:moveTo>
                  <a:pt x="0" y="289050"/>
                </a:moveTo>
                <a:cubicBezTo>
                  <a:pt x="0" y="129412"/>
                  <a:pt x="129412" y="0"/>
                  <a:pt x="289050" y="0"/>
                </a:cubicBezTo>
                <a:lnTo>
                  <a:pt x="2498999" y="0"/>
                </a:lnTo>
                <a:cubicBezTo>
                  <a:pt x="2658637" y="0"/>
                  <a:pt x="2788049" y="129412"/>
                  <a:pt x="2788049" y="289050"/>
                </a:cubicBezTo>
                <a:lnTo>
                  <a:pt x="2788049" y="1445213"/>
                </a:lnTo>
                <a:cubicBezTo>
                  <a:pt x="2788049" y="1604851"/>
                  <a:pt x="2658637" y="1734263"/>
                  <a:pt x="2498999" y="1734263"/>
                </a:cubicBezTo>
                <a:lnTo>
                  <a:pt x="289050" y="1734263"/>
                </a:lnTo>
                <a:cubicBezTo>
                  <a:pt x="129412" y="1734263"/>
                  <a:pt x="0" y="1604851"/>
                  <a:pt x="0" y="1445213"/>
                </a:cubicBezTo>
                <a:lnTo>
                  <a:pt x="0" y="289050"/>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91340" tIns="191340" rIns="191340" bIns="191340"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Chọn bài thơ mà em sẽ phát biểu cảm nghĩ.</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8010790" y="2633045"/>
            <a:ext cx="2788049" cy="1930620"/>
          </a:xfrm>
          <a:custGeom>
            <a:avLst/>
            <a:gdLst>
              <a:gd name="connsiteX0" fmla="*/ 0 w 2788049"/>
              <a:gd name="connsiteY0" fmla="*/ 293405 h 1760394"/>
              <a:gd name="connsiteX1" fmla="*/ 293405 w 2788049"/>
              <a:gd name="connsiteY1" fmla="*/ 0 h 1760394"/>
              <a:gd name="connsiteX2" fmla="*/ 2494644 w 2788049"/>
              <a:gd name="connsiteY2" fmla="*/ 0 h 1760394"/>
              <a:gd name="connsiteX3" fmla="*/ 2788049 w 2788049"/>
              <a:gd name="connsiteY3" fmla="*/ 293405 h 1760394"/>
              <a:gd name="connsiteX4" fmla="*/ 2788049 w 2788049"/>
              <a:gd name="connsiteY4" fmla="*/ 1466989 h 1760394"/>
              <a:gd name="connsiteX5" fmla="*/ 2494644 w 2788049"/>
              <a:gd name="connsiteY5" fmla="*/ 1760394 h 1760394"/>
              <a:gd name="connsiteX6" fmla="*/ 293405 w 2788049"/>
              <a:gd name="connsiteY6" fmla="*/ 1760394 h 1760394"/>
              <a:gd name="connsiteX7" fmla="*/ 0 w 2788049"/>
              <a:gd name="connsiteY7" fmla="*/ 1466989 h 1760394"/>
              <a:gd name="connsiteX8" fmla="*/ 0 w 2788049"/>
              <a:gd name="connsiteY8" fmla="*/ 293405 h 176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8049" h="1760394">
                <a:moveTo>
                  <a:pt x="0" y="293405"/>
                </a:moveTo>
                <a:cubicBezTo>
                  <a:pt x="0" y="131362"/>
                  <a:pt x="131362" y="0"/>
                  <a:pt x="293405" y="0"/>
                </a:cubicBezTo>
                <a:lnTo>
                  <a:pt x="2494644" y="0"/>
                </a:lnTo>
                <a:cubicBezTo>
                  <a:pt x="2656687" y="0"/>
                  <a:pt x="2788049" y="131362"/>
                  <a:pt x="2788049" y="293405"/>
                </a:cubicBezTo>
                <a:lnTo>
                  <a:pt x="2788049" y="1466989"/>
                </a:lnTo>
                <a:cubicBezTo>
                  <a:pt x="2788049" y="1629032"/>
                  <a:pt x="2656687" y="1760394"/>
                  <a:pt x="2494644" y="1760394"/>
                </a:cubicBezTo>
                <a:lnTo>
                  <a:pt x="293405" y="1760394"/>
                </a:lnTo>
                <a:cubicBezTo>
                  <a:pt x="131362" y="1760394"/>
                  <a:pt x="0" y="1629032"/>
                  <a:pt x="0" y="1466989"/>
                </a:cubicBezTo>
                <a:lnTo>
                  <a:pt x="0" y="293405"/>
                </a:lnTo>
                <a:close/>
              </a:path>
            </a:pathLst>
          </a:custGeom>
          <a:solidFill>
            <a:schemeClr val="accent6">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92615" tIns="192615" rIns="192615" bIns="192615" numCol="1" spcCol="1270" anchor="ctr" anchorCtr="0">
            <a:noAutofit/>
          </a:bodyPr>
          <a:lstStyle/>
          <a:p>
            <a:pPr lvl="0" algn="ctr" defTabSz="1244600">
              <a:lnSpc>
                <a:spcPct val="90000"/>
              </a:lnSpc>
              <a:spcBef>
                <a:spcPct val="0"/>
              </a:spcBef>
              <a:spcAft>
                <a:spcPct val="35000"/>
              </a:spcAft>
            </a:pPr>
            <a:r>
              <a:rPr lang="vi-VN" sz="2800" kern="1200" dirty="0" smtClean="0">
                <a:latin typeface="Times New Roman" panose="02020603050405020304" pitchFamily="18" charset="0"/>
                <a:cs typeface="Times New Roman" panose="02020603050405020304" pitchFamily="18" charset="0"/>
              </a:rPr>
              <a:t>Đọc </a:t>
            </a:r>
            <a:r>
              <a:rPr lang="en-US" sz="2800" kern="1200" dirty="0" err="1" smtClean="0">
                <a:latin typeface="Times New Roman" panose="02020603050405020304" pitchFamily="18" charset="0"/>
                <a:cs typeface="Times New Roman" panose="02020603050405020304" pitchFamily="18" charset="0"/>
              </a:rPr>
              <a:t>kĩ</a:t>
            </a:r>
            <a:r>
              <a:rPr lang="en-US" sz="2800" kern="1200" dirty="0" smtClean="0">
                <a:latin typeface="Times New Roman" panose="02020603050405020304" pitchFamily="18" charset="0"/>
                <a:cs typeface="Times New Roman" panose="02020603050405020304" pitchFamily="18" charset="0"/>
              </a:rPr>
              <a:t> </a:t>
            </a:r>
            <a:r>
              <a:rPr lang="vi-VN" sz="2800" kern="1200" dirty="0" smtClean="0">
                <a:latin typeface="Times New Roman" panose="02020603050405020304" pitchFamily="18" charset="0"/>
                <a:cs typeface="Times New Roman" panose="02020603050405020304" pitchFamily="18" charset="0"/>
              </a:rPr>
              <a:t>lại bài thơ</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để</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hiểu</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bài</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thơ</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1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86823"/>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grpSp>
        <p:nvGrpSpPr>
          <p:cNvPr id="3" name="Group 2"/>
          <p:cNvGrpSpPr/>
          <p:nvPr/>
        </p:nvGrpSpPr>
        <p:grpSpPr>
          <a:xfrm>
            <a:off x="2621771" y="1865961"/>
            <a:ext cx="6948458" cy="3982105"/>
            <a:chOff x="2979335" y="1865961"/>
            <a:chExt cx="6948458" cy="3982105"/>
          </a:xfrm>
        </p:grpSpPr>
        <p:sp>
          <p:nvSpPr>
            <p:cNvPr id="6" name="Freeform 5"/>
            <p:cNvSpPr/>
            <p:nvPr/>
          </p:nvSpPr>
          <p:spPr>
            <a:xfrm>
              <a:off x="2979335" y="1865961"/>
              <a:ext cx="5309260" cy="849610"/>
            </a:xfrm>
            <a:custGeom>
              <a:avLst/>
              <a:gdLst>
                <a:gd name="connsiteX0" fmla="*/ 0 w 5309260"/>
                <a:gd name="connsiteY0" fmla="*/ 84961 h 849610"/>
                <a:gd name="connsiteX1" fmla="*/ 84961 w 5309260"/>
                <a:gd name="connsiteY1" fmla="*/ 0 h 849610"/>
                <a:gd name="connsiteX2" fmla="*/ 5224299 w 5309260"/>
                <a:gd name="connsiteY2" fmla="*/ 0 h 849610"/>
                <a:gd name="connsiteX3" fmla="*/ 5309260 w 5309260"/>
                <a:gd name="connsiteY3" fmla="*/ 84961 h 849610"/>
                <a:gd name="connsiteX4" fmla="*/ 5309260 w 5309260"/>
                <a:gd name="connsiteY4" fmla="*/ 764649 h 849610"/>
                <a:gd name="connsiteX5" fmla="*/ 5224299 w 5309260"/>
                <a:gd name="connsiteY5" fmla="*/ 849610 h 849610"/>
                <a:gd name="connsiteX6" fmla="*/ 84961 w 5309260"/>
                <a:gd name="connsiteY6" fmla="*/ 849610 h 849610"/>
                <a:gd name="connsiteX7" fmla="*/ 0 w 5309260"/>
                <a:gd name="connsiteY7" fmla="*/ 764649 h 849610"/>
                <a:gd name="connsiteX8" fmla="*/ 0 w 5309260"/>
                <a:gd name="connsiteY8" fmla="*/ 84961 h 849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9260" h="849610">
                  <a:moveTo>
                    <a:pt x="0" y="84961"/>
                  </a:moveTo>
                  <a:cubicBezTo>
                    <a:pt x="0" y="38038"/>
                    <a:pt x="38038" y="0"/>
                    <a:pt x="84961" y="0"/>
                  </a:cubicBezTo>
                  <a:lnTo>
                    <a:pt x="5224299" y="0"/>
                  </a:lnTo>
                  <a:cubicBezTo>
                    <a:pt x="5271222" y="0"/>
                    <a:pt x="5309260" y="38038"/>
                    <a:pt x="5309260" y="84961"/>
                  </a:cubicBezTo>
                  <a:lnTo>
                    <a:pt x="5309260" y="764649"/>
                  </a:lnTo>
                  <a:cubicBezTo>
                    <a:pt x="5309260" y="811572"/>
                    <a:pt x="5271222" y="849610"/>
                    <a:pt x="5224299" y="849610"/>
                  </a:cubicBezTo>
                  <a:lnTo>
                    <a:pt x="84961" y="849610"/>
                  </a:lnTo>
                  <a:cubicBezTo>
                    <a:pt x="38038" y="849610"/>
                    <a:pt x="0" y="811572"/>
                    <a:pt x="0" y="764649"/>
                  </a:cubicBezTo>
                  <a:lnTo>
                    <a:pt x="0" y="84961"/>
                  </a:lnTo>
                  <a:close/>
                </a:path>
              </a:pathLst>
            </a:custGeom>
            <a:solidFill>
              <a:schemeClr val="accent6">
                <a:lumMod val="50000"/>
              </a:schemeClr>
            </a:solidFill>
            <a:ln w="28575">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0604" tIns="55364" rIns="70604" bIns="55364" numCol="1" spcCol="1270" anchor="ctr" anchorCtr="0">
              <a:noAutofit/>
            </a:bodyPr>
            <a:lstStyle/>
            <a:p>
              <a:pPr lvl="0" algn="l" defTabSz="1066800">
                <a:lnSpc>
                  <a:spcPct val="90000"/>
                </a:lnSpc>
                <a:spcBef>
                  <a:spcPct val="0"/>
                </a:spcBef>
                <a:spcAft>
                  <a:spcPct val="35000"/>
                </a:spcAft>
              </a:pPr>
              <a:r>
                <a:rPr lang="en-US" sz="2400" b="1" kern="1200" dirty="0" err="1" smtClean="0">
                  <a:latin typeface="Times New Roman" panose="02020603050405020304" pitchFamily="18" charset="0"/>
                  <a:cs typeface="Times New Roman" panose="02020603050405020304" pitchFamily="18" charset="0"/>
                </a:rPr>
                <a:t>Tìm</a:t>
              </a:r>
              <a:r>
                <a:rPr lang="en-US" sz="2400" b="1" kern="1200" dirty="0" smtClean="0">
                  <a:latin typeface="Times New Roman" panose="02020603050405020304" pitchFamily="18" charset="0"/>
                  <a:cs typeface="Times New Roman" panose="02020603050405020304" pitchFamily="18" charset="0"/>
                </a:rPr>
                <a:t> ý </a:t>
              </a:r>
              <a:r>
                <a:rPr lang="en-US" sz="2400" kern="1200" dirty="0" err="1" smtClean="0">
                  <a:latin typeface="Times New Roman" panose="02020603050405020304" pitchFamily="18" charset="0"/>
                  <a:cs typeface="Times New Roman" panose="02020603050405020304" pitchFamily="18" charset="0"/>
                </a:rPr>
                <a:t>cho</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đoạn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văn</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bằng</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đặt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và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trả</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lời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các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câu</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hỏi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như</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8" name="Freeform 7"/>
            <p:cNvSpPr/>
            <p:nvPr/>
          </p:nvSpPr>
          <p:spPr>
            <a:xfrm>
              <a:off x="3510261" y="2715571"/>
              <a:ext cx="530926" cy="660202"/>
            </a:xfrm>
            <a:custGeom>
              <a:avLst/>
              <a:gdLst/>
              <a:ahLst/>
              <a:cxnLst/>
              <a:rect l="0" t="0" r="0" b="0"/>
              <a:pathLst>
                <a:path>
                  <a:moveTo>
                    <a:pt x="0" y="0"/>
                  </a:moveTo>
                  <a:lnTo>
                    <a:pt x="0" y="660202"/>
                  </a:lnTo>
                  <a:lnTo>
                    <a:pt x="530926" y="660202"/>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4041187" y="2886382"/>
              <a:ext cx="5867202" cy="978783"/>
            </a:xfrm>
            <a:custGeom>
              <a:avLst/>
              <a:gdLst>
                <a:gd name="connsiteX0" fmla="*/ 0 w 5867202"/>
                <a:gd name="connsiteY0" fmla="*/ 97878 h 978783"/>
                <a:gd name="connsiteX1" fmla="*/ 97878 w 5867202"/>
                <a:gd name="connsiteY1" fmla="*/ 0 h 978783"/>
                <a:gd name="connsiteX2" fmla="*/ 5769324 w 5867202"/>
                <a:gd name="connsiteY2" fmla="*/ 0 h 978783"/>
                <a:gd name="connsiteX3" fmla="*/ 5867202 w 5867202"/>
                <a:gd name="connsiteY3" fmla="*/ 97878 h 978783"/>
                <a:gd name="connsiteX4" fmla="*/ 5867202 w 5867202"/>
                <a:gd name="connsiteY4" fmla="*/ 880905 h 978783"/>
                <a:gd name="connsiteX5" fmla="*/ 5769324 w 5867202"/>
                <a:gd name="connsiteY5" fmla="*/ 978783 h 978783"/>
                <a:gd name="connsiteX6" fmla="*/ 97878 w 5867202"/>
                <a:gd name="connsiteY6" fmla="*/ 978783 h 978783"/>
                <a:gd name="connsiteX7" fmla="*/ 0 w 5867202"/>
                <a:gd name="connsiteY7" fmla="*/ 880905 h 978783"/>
                <a:gd name="connsiteX8" fmla="*/ 0 w 5867202"/>
                <a:gd name="connsiteY8" fmla="*/ 97878 h 978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7202" h="978783">
                  <a:moveTo>
                    <a:pt x="0" y="97878"/>
                  </a:moveTo>
                  <a:cubicBezTo>
                    <a:pt x="0" y="43821"/>
                    <a:pt x="43821" y="0"/>
                    <a:pt x="97878" y="0"/>
                  </a:cubicBezTo>
                  <a:lnTo>
                    <a:pt x="5769324" y="0"/>
                  </a:lnTo>
                  <a:cubicBezTo>
                    <a:pt x="5823381" y="0"/>
                    <a:pt x="5867202" y="43821"/>
                    <a:pt x="5867202" y="97878"/>
                  </a:cubicBezTo>
                  <a:lnTo>
                    <a:pt x="5867202" y="880905"/>
                  </a:lnTo>
                  <a:cubicBezTo>
                    <a:pt x="5867202" y="934962"/>
                    <a:pt x="5823381" y="978783"/>
                    <a:pt x="5769324" y="978783"/>
                  </a:cubicBezTo>
                  <a:lnTo>
                    <a:pt x="97878" y="978783"/>
                  </a:lnTo>
                  <a:cubicBezTo>
                    <a:pt x="43821" y="978783"/>
                    <a:pt x="0" y="934962"/>
                    <a:pt x="0" y="880905"/>
                  </a:cubicBezTo>
                  <a:lnTo>
                    <a:pt x="0" y="9787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388" tIns="59148" rIns="74388" bIns="59148" numCol="1" spcCol="1270" anchor="ctr" anchorCtr="0">
              <a:noAutofit/>
            </a:bodyPr>
            <a:lstStyle/>
            <a:p>
              <a:pPr lvl="0" algn="l" defTabSz="1066800">
                <a:lnSpc>
                  <a:spcPct val="90000"/>
                </a:lnSpc>
                <a:spcBef>
                  <a:spcPct val="0"/>
                </a:spcBef>
                <a:spcAft>
                  <a:spcPct val="35000"/>
                </a:spcAft>
              </a:pP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lục</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bát</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em</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thích</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là</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bài</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thơ</a:t>
              </a:r>
              <a:r>
                <a:rPr lang="en-US" sz="2400" kern="1200" dirty="0" smtClean="0">
                  <a:latin typeface="Times New Roman" panose="02020603050405020304" pitchFamily="18" charset="0"/>
                  <a:cs typeface="Times New Roman" panose="02020603050405020304" pitchFamily="18" charset="0"/>
                </a:rPr>
                <a:t> </a:t>
              </a:r>
              <a:r>
                <a:rPr lang="en-US" sz="2400" kern="1200" dirty="0" err="1" smtClean="0">
                  <a:latin typeface="Times New Roman" panose="02020603050405020304" pitchFamily="18" charset="0"/>
                  <a:cs typeface="Times New Roman" panose="02020603050405020304" pitchFamily="18" charset="0"/>
                </a:rPr>
                <a:t>nào</a:t>
              </a:r>
              <a:r>
                <a:rPr lang="en-US" sz="2400" kern="1200" dirty="0" smtClean="0">
                  <a:latin typeface="Times New Roman" panose="02020603050405020304" pitchFamily="18" charset="0"/>
                  <a:cs typeface="Times New Roman" panose="02020603050405020304" pitchFamily="18" charset="0"/>
                </a:rPr>
                <a:t>?</a:t>
              </a:r>
              <a:endParaRPr lang="en-US" sz="24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3510261" y="2715571"/>
              <a:ext cx="512232" cy="1748341"/>
            </a:xfrm>
            <a:custGeom>
              <a:avLst/>
              <a:gdLst/>
              <a:ahLst/>
              <a:cxnLst/>
              <a:rect l="0" t="0" r="0" b="0"/>
              <a:pathLst>
                <a:path>
                  <a:moveTo>
                    <a:pt x="0" y="0"/>
                  </a:moveTo>
                  <a:lnTo>
                    <a:pt x="0" y="1748341"/>
                  </a:lnTo>
                  <a:lnTo>
                    <a:pt x="512232" y="1748341"/>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4022493" y="3996163"/>
              <a:ext cx="5864972" cy="935500"/>
            </a:xfrm>
            <a:custGeom>
              <a:avLst/>
              <a:gdLst>
                <a:gd name="connsiteX0" fmla="*/ 0 w 5864972"/>
                <a:gd name="connsiteY0" fmla="*/ 93550 h 935500"/>
                <a:gd name="connsiteX1" fmla="*/ 93550 w 5864972"/>
                <a:gd name="connsiteY1" fmla="*/ 0 h 935500"/>
                <a:gd name="connsiteX2" fmla="*/ 5771422 w 5864972"/>
                <a:gd name="connsiteY2" fmla="*/ 0 h 935500"/>
                <a:gd name="connsiteX3" fmla="*/ 5864972 w 5864972"/>
                <a:gd name="connsiteY3" fmla="*/ 93550 h 935500"/>
                <a:gd name="connsiteX4" fmla="*/ 5864972 w 5864972"/>
                <a:gd name="connsiteY4" fmla="*/ 841950 h 935500"/>
                <a:gd name="connsiteX5" fmla="*/ 5771422 w 5864972"/>
                <a:gd name="connsiteY5" fmla="*/ 935500 h 935500"/>
                <a:gd name="connsiteX6" fmla="*/ 93550 w 5864972"/>
                <a:gd name="connsiteY6" fmla="*/ 935500 h 935500"/>
                <a:gd name="connsiteX7" fmla="*/ 0 w 5864972"/>
                <a:gd name="connsiteY7" fmla="*/ 841950 h 935500"/>
                <a:gd name="connsiteX8" fmla="*/ 0 w 5864972"/>
                <a:gd name="connsiteY8" fmla="*/ 93550 h 93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972" h="935500">
                  <a:moveTo>
                    <a:pt x="0" y="93550"/>
                  </a:moveTo>
                  <a:cubicBezTo>
                    <a:pt x="0" y="41884"/>
                    <a:pt x="41884" y="0"/>
                    <a:pt x="93550" y="0"/>
                  </a:cubicBezTo>
                  <a:lnTo>
                    <a:pt x="5771422" y="0"/>
                  </a:lnTo>
                  <a:cubicBezTo>
                    <a:pt x="5823088" y="0"/>
                    <a:pt x="5864972" y="41884"/>
                    <a:pt x="5864972" y="93550"/>
                  </a:cubicBezTo>
                  <a:lnTo>
                    <a:pt x="5864972" y="841950"/>
                  </a:lnTo>
                  <a:cubicBezTo>
                    <a:pt x="5864972" y="893616"/>
                    <a:pt x="5823088" y="935500"/>
                    <a:pt x="5771422" y="935500"/>
                  </a:cubicBezTo>
                  <a:lnTo>
                    <a:pt x="93550" y="935500"/>
                  </a:lnTo>
                  <a:cubicBezTo>
                    <a:pt x="41884" y="935500"/>
                    <a:pt x="0" y="893616"/>
                    <a:pt x="0" y="841950"/>
                  </a:cubicBezTo>
                  <a:lnTo>
                    <a:pt x="0" y="93550"/>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120" tIns="57880" rIns="73120" bIns="57880"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Nội dung hoặc yếu tố nghệ thuật nào trong bài thơ làm cho em thích? Vì sao em thích?</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3510261" y="2715571"/>
              <a:ext cx="552975" cy="2734470"/>
            </a:xfrm>
            <a:custGeom>
              <a:avLst/>
              <a:gdLst/>
              <a:ahLst/>
              <a:cxnLst/>
              <a:rect l="0" t="0" r="0" b="0"/>
              <a:pathLst>
                <a:path>
                  <a:moveTo>
                    <a:pt x="0" y="0"/>
                  </a:moveTo>
                  <a:lnTo>
                    <a:pt x="0" y="2734470"/>
                  </a:lnTo>
                  <a:lnTo>
                    <a:pt x="552975" y="2734470"/>
                  </a:lnTo>
                </a:path>
              </a:pathLst>
            </a:custGeom>
            <a:noFill/>
            <a:ln w="28575"/>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063236" y="5052016"/>
              <a:ext cx="5864557" cy="796050"/>
            </a:xfrm>
            <a:custGeom>
              <a:avLst/>
              <a:gdLst>
                <a:gd name="connsiteX0" fmla="*/ 0 w 5864557"/>
                <a:gd name="connsiteY0" fmla="*/ 79605 h 796050"/>
                <a:gd name="connsiteX1" fmla="*/ 79605 w 5864557"/>
                <a:gd name="connsiteY1" fmla="*/ 0 h 796050"/>
                <a:gd name="connsiteX2" fmla="*/ 5784952 w 5864557"/>
                <a:gd name="connsiteY2" fmla="*/ 0 h 796050"/>
                <a:gd name="connsiteX3" fmla="*/ 5864557 w 5864557"/>
                <a:gd name="connsiteY3" fmla="*/ 79605 h 796050"/>
                <a:gd name="connsiteX4" fmla="*/ 5864557 w 5864557"/>
                <a:gd name="connsiteY4" fmla="*/ 716445 h 796050"/>
                <a:gd name="connsiteX5" fmla="*/ 5784952 w 5864557"/>
                <a:gd name="connsiteY5" fmla="*/ 796050 h 796050"/>
                <a:gd name="connsiteX6" fmla="*/ 79605 w 5864557"/>
                <a:gd name="connsiteY6" fmla="*/ 796050 h 796050"/>
                <a:gd name="connsiteX7" fmla="*/ 0 w 5864557"/>
                <a:gd name="connsiteY7" fmla="*/ 716445 h 796050"/>
                <a:gd name="connsiteX8" fmla="*/ 0 w 5864557"/>
                <a:gd name="connsiteY8" fmla="*/ 79605 h 7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64557" h="796050">
                  <a:moveTo>
                    <a:pt x="0" y="79605"/>
                  </a:moveTo>
                  <a:cubicBezTo>
                    <a:pt x="0" y="35640"/>
                    <a:pt x="35640" y="0"/>
                    <a:pt x="79605" y="0"/>
                  </a:cubicBezTo>
                  <a:lnTo>
                    <a:pt x="5784952" y="0"/>
                  </a:lnTo>
                  <a:cubicBezTo>
                    <a:pt x="5828917" y="0"/>
                    <a:pt x="5864557" y="35640"/>
                    <a:pt x="5864557" y="79605"/>
                  </a:cubicBezTo>
                  <a:lnTo>
                    <a:pt x="5864557" y="716445"/>
                  </a:lnTo>
                  <a:cubicBezTo>
                    <a:pt x="5864557" y="760410"/>
                    <a:pt x="5828917" y="796050"/>
                    <a:pt x="5784952" y="796050"/>
                  </a:cubicBezTo>
                  <a:lnTo>
                    <a:pt x="79605" y="796050"/>
                  </a:lnTo>
                  <a:cubicBezTo>
                    <a:pt x="35640" y="796050"/>
                    <a:pt x="0" y="760410"/>
                    <a:pt x="0" y="716445"/>
                  </a:cubicBezTo>
                  <a:lnTo>
                    <a:pt x="0" y="7960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036" tIns="53796" rIns="69036" bIns="53796"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Em có suy nghĩ và cảm xúc gì về bài thơ?</a:t>
              </a:r>
              <a:endParaRPr lang="en-US" sz="2400" kern="1200" dirty="0">
                <a:latin typeface="Times New Roman" panose="02020603050405020304" pitchFamily="18" charset="0"/>
                <a:cs typeface="Times New Roman" panose="02020603050405020304" pitchFamily="18" charset="0"/>
              </a:endParaRPr>
            </a:p>
          </p:txBody>
        </p:sp>
      </p:grpSp>
      <p:sp>
        <p:nvSpPr>
          <p:cNvPr id="7" name="Rectangle 6"/>
          <p:cNvSpPr/>
          <p:nvPr/>
        </p:nvSpPr>
        <p:spPr>
          <a:xfrm>
            <a:off x="1746941" y="879776"/>
            <a:ext cx="2319802" cy="548099"/>
          </a:xfrm>
          <a:prstGeom prst="rect">
            <a:avLst/>
          </a:prstGeom>
        </p:spPr>
        <p:txBody>
          <a:bodyPr wrap="none">
            <a:spAutoFit/>
          </a:bodyPr>
          <a:lstStyle/>
          <a:p>
            <a:pPr>
              <a:lnSpc>
                <a:spcPct val="115000"/>
              </a:lnSpc>
              <a:spcAft>
                <a:spcPts val="1200"/>
              </a:spcAft>
            </a:pPr>
            <a:r>
              <a:rPr lang="en-US" sz="2800" b="1" dirty="0">
                <a:solidFill>
                  <a:srgbClr val="0070C0"/>
                </a:solidFill>
                <a:latin typeface="Times New Roman" panose="02020603050405020304" pitchFamily="18" charset="0"/>
                <a:ea typeface="Times New Roman" panose="02020603050405020304" pitchFamily="18" charset="0"/>
              </a:rPr>
              <a:t>II. </a:t>
            </a: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928884" y="1211743"/>
            <a:ext cx="4333174"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8056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6" name="Rectangle 5"/>
          <p:cNvSpPr/>
          <p:nvPr/>
        </p:nvSpPr>
        <p:spPr>
          <a:xfrm>
            <a:off x="1763354" y="1061763"/>
            <a:ext cx="4333174"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dàn</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763354" y="1584983"/>
            <a:ext cx="9548949" cy="3988592"/>
          </a:xfrm>
          <a:prstGeom prst="rect">
            <a:avLst/>
          </a:prstGeom>
        </p:spPr>
        <p:txBody>
          <a:bodyPr wrap="square">
            <a:spAutoFit/>
          </a:bodyPr>
          <a:lstStyle/>
          <a:p>
            <a:pPr>
              <a:lnSpc>
                <a:spcPct val="115000"/>
              </a:lnSpc>
              <a:spcAft>
                <a:spcPts val="1200"/>
              </a:spcAft>
            </a:pPr>
            <a:r>
              <a:rPr lang="vi-VN" sz="2400" b="1" dirty="0" smtClean="0">
                <a:solidFill>
                  <a:srgbClr val="002060"/>
                </a:solidFill>
                <a:latin typeface="Times New Roman" panose="02020603050405020304" pitchFamily="18" charset="0"/>
                <a:ea typeface="Times New Roman" panose="02020603050405020304" pitchFamily="18" charset="0"/>
              </a:rPr>
              <a:t>Lập </a:t>
            </a:r>
            <a:r>
              <a:rPr lang="vi-VN" sz="2400" b="1" dirty="0">
                <a:solidFill>
                  <a:srgbClr val="002060"/>
                </a:solidFill>
                <a:latin typeface="Times New Roman" panose="02020603050405020304" pitchFamily="18" charset="0"/>
                <a:ea typeface="Times New Roman" panose="02020603050405020304" pitchFamily="18" charset="0"/>
              </a:rPr>
              <a:t>dàn ý </a:t>
            </a:r>
            <a:r>
              <a:rPr lang="vi-VN" sz="2400" dirty="0">
                <a:solidFill>
                  <a:srgbClr val="002060"/>
                </a:solidFill>
                <a:latin typeface="Times New Roman" panose="02020603050405020304" pitchFamily="18" charset="0"/>
                <a:ea typeface="Times New Roman" panose="02020603050405020304" pitchFamily="18" charset="0"/>
              </a:rPr>
              <a:t>đoạn văn phát biểu cảm nghĩ về bài thơ theo gợi ý:</a:t>
            </a:r>
            <a:endParaRPr lang="en-US" sz="2400" dirty="0">
              <a:solidFill>
                <a:srgbClr val="00206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vi-VN" sz="2400" b="1" dirty="0" smtClean="0">
                <a:solidFill>
                  <a:srgbClr val="002060"/>
                </a:solidFill>
                <a:latin typeface="Times New Roman" panose="02020603050405020304" pitchFamily="18" charset="0"/>
                <a:ea typeface="Times New Roman" panose="02020603050405020304" pitchFamily="18" charset="0"/>
              </a:rPr>
              <a:t>Mở </a:t>
            </a:r>
            <a:r>
              <a:rPr lang="vi-VN" sz="2400" b="1" dirty="0">
                <a:solidFill>
                  <a:srgbClr val="002060"/>
                </a:solidFill>
                <a:latin typeface="Times New Roman" panose="02020603050405020304" pitchFamily="18" charset="0"/>
                <a:ea typeface="Times New Roman" panose="02020603050405020304" pitchFamily="18" charset="0"/>
              </a:rPr>
              <a:t>đoạn:</a:t>
            </a:r>
            <a:r>
              <a:rPr lang="vi-VN" sz="2400" dirty="0">
                <a:solidFill>
                  <a:srgbClr val="002060"/>
                </a:solidFill>
                <a:latin typeface="Times New Roman" panose="02020603050405020304" pitchFamily="18" charset="0"/>
                <a:ea typeface="Times New Roman" panose="02020603050405020304" pitchFamily="18" charset="0"/>
              </a:rPr>
              <a:t> Nêu được tên bài thơ, tác giả (nếu có) và cảm nghĩ chung của em về bài thơ.</a:t>
            </a:r>
            <a:endParaRPr lang="en-US" sz="2400" dirty="0">
              <a:solidFill>
                <a:srgbClr val="002060"/>
              </a:solidFill>
              <a:latin typeface="Times New Roman" panose="02020603050405020304" pitchFamily="18" charset="0"/>
              <a:ea typeface="Times New Roman" panose="02020603050405020304" pitchFamily="18" charset="0"/>
            </a:endParaRPr>
          </a:p>
          <a:p>
            <a:pPr marL="342900" indent="-342900">
              <a:lnSpc>
                <a:spcPct val="115000"/>
              </a:lnSpc>
              <a:spcAft>
                <a:spcPts val="1200"/>
              </a:spcAft>
              <a:buFont typeface="Wingdings" panose="05000000000000000000" pitchFamily="2" charset="2"/>
              <a:buChar char="v"/>
            </a:pPr>
            <a:r>
              <a:rPr lang="vi-VN" sz="2400" b="1" dirty="0" smtClean="0">
                <a:solidFill>
                  <a:srgbClr val="002060"/>
                </a:solidFill>
                <a:latin typeface="Times New Roman" panose="02020603050405020304" pitchFamily="18" charset="0"/>
                <a:ea typeface="Times New Roman" panose="02020603050405020304" pitchFamily="18" charset="0"/>
              </a:rPr>
              <a:t>Thân </a:t>
            </a:r>
            <a:r>
              <a:rPr lang="vi-VN" sz="2400" b="1" dirty="0">
                <a:solidFill>
                  <a:srgbClr val="002060"/>
                </a:solidFill>
                <a:latin typeface="Times New Roman" panose="02020603050405020304" pitchFamily="18" charset="0"/>
                <a:ea typeface="Times New Roman" panose="02020603050405020304" pitchFamily="18" charset="0"/>
              </a:rPr>
              <a:t>đoạn:</a:t>
            </a:r>
            <a:endParaRPr lang="en-US" sz="2400" dirty="0">
              <a:solidFill>
                <a:srgbClr val="002060"/>
              </a:solidFill>
              <a:latin typeface="Times New Roman" panose="02020603050405020304" pitchFamily="18" charset="0"/>
              <a:ea typeface="Times New Roman" panose="02020603050405020304" pitchFamily="18" charset="0"/>
            </a:endParaRPr>
          </a:p>
          <a:p>
            <a:pPr marL="342900" lvl="0" indent="-342900">
              <a:lnSpc>
                <a:spcPct val="115000"/>
              </a:lnSpc>
              <a:spcAft>
                <a:spcPts val="0"/>
              </a:spcAft>
              <a:buFont typeface="Symbol" panose="05050102010706020507" pitchFamily="18" charset="2"/>
              <a:buChar char=""/>
            </a:pPr>
            <a:r>
              <a:rPr lang="en-US" sz="2400" dirty="0" err="1">
                <a:solidFill>
                  <a:srgbClr val="002060"/>
                </a:solidFill>
                <a:latin typeface="Times New Roman" panose="02020603050405020304" pitchFamily="18" charset="0"/>
                <a:ea typeface="Times New Roman" panose="02020603050405020304" pitchFamily="18" charset="0"/>
              </a:rPr>
              <a:t>Chỉ</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ra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nội</a:t>
            </a:r>
            <a:r>
              <a:rPr lang="en-US" sz="2400" dirty="0">
                <a:solidFill>
                  <a:srgbClr val="002060"/>
                </a:solidFill>
                <a:latin typeface="Times New Roman" panose="02020603050405020304" pitchFamily="18" charset="0"/>
                <a:ea typeface="Times New Roman" panose="02020603050405020304" pitchFamily="18" charset="0"/>
              </a:rPr>
              <a:t> dung </a:t>
            </a:r>
            <a:r>
              <a:rPr lang="en-US" sz="2400" dirty="0" err="1">
                <a:solidFill>
                  <a:srgbClr val="002060"/>
                </a:solidFill>
                <a:latin typeface="Times New Roman" panose="02020603050405020304" pitchFamily="18" charset="0"/>
                <a:ea typeface="Times New Roman" panose="02020603050405020304" pitchFamily="18" charset="0"/>
              </a:rPr>
              <a:t>hoặc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nghệ</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thuật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cụ</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thể</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bài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khiến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yêu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thích</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và</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có</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nhiều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cảm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xúc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suy</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nghĩ</a:t>
            </a:r>
            <a:r>
              <a:rPr lang="en-US" sz="2400" dirty="0">
                <a:solidFill>
                  <a:srgbClr val="002060"/>
                </a:solidFill>
                <a:latin typeface="Times New Roman" panose="02020603050405020304" pitchFamily="18" charset="0"/>
                <a:ea typeface="Times New Roman" panose="02020603050405020304" pitchFamily="18" charset="0"/>
              </a:rPr>
              <a:t>.</a:t>
            </a:r>
          </a:p>
          <a:p>
            <a:pPr marL="342900" lvl="0" indent="-342900">
              <a:lnSpc>
                <a:spcPct val="115000"/>
              </a:lnSpc>
              <a:spcAft>
                <a:spcPts val="0"/>
              </a:spcAft>
              <a:buFont typeface="Symbol" panose="05050102010706020507" pitchFamily="18" charset="2"/>
              <a:buChar char=""/>
            </a:pPr>
            <a:r>
              <a:rPr lang="en-US" sz="2400" dirty="0" err="1">
                <a:solidFill>
                  <a:srgbClr val="002060"/>
                </a:solidFill>
                <a:latin typeface="Times New Roman" panose="02020603050405020304" pitchFamily="18" charset="0"/>
                <a:ea typeface="Times New Roman" panose="02020603050405020304" pitchFamily="18" charset="0"/>
              </a:rPr>
              <a:t>Nêu</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lên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các</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lí</a:t>
            </a:r>
            <a:r>
              <a:rPr lang="en-US" sz="2400" dirty="0">
                <a:solidFill>
                  <a:srgbClr val="002060"/>
                </a:solidFill>
                <a:latin typeface="Times New Roman" panose="02020603050405020304" pitchFamily="18" charset="0"/>
                <a:ea typeface="Times New Roman" panose="02020603050405020304" pitchFamily="18" charset="0"/>
              </a:rPr>
              <a:t> do </a:t>
            </a:r>
            <a:r>
              <a:rPr lang="en-US" sz="2400" dirty="0" err="1">
                <a:solidFill>
                  <a:srgbClr val="002060"/>
                </a:solidFill>
                <a:latin typeface="Times New Roman" panose="02020603050405020304" pitchFamily="18" charset="0"/>
                <a:ea typeface="Times New Roman" panose="02020603050405020304" pitchFamily="18" charset="0"/>
              </a:rPr>
              <a:t>khiến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em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thích</a:t>
            </a:r>
            <a:r>
              <a:rPr lang="en-US" sz="2400" dirty="0">
                <a:solidFill>
                  <a:srgbClr val="002060"/>
                </a:solidFill>
                <a:latin typeface="Times New Roman" panose="02020603050405020304" pitchFamily="18" charset="0"/>
                <a:ea typeface="Times New Roman" panose="02020603050405020304" pitchFamily="18" charset="0"/>
              </a:rPr>
              <a:t>.</a:t>
            </a:r>
          </a:p>
          <a:p>
            <a:pPr marL="342900" indent="-342900">
              <a:lnSpc>
                <a:spcPct val="115000"/>
              </a:lnSpc>
              <a:spcAft>
                <a:spcPts val="0"/>
              </a:spcAft>
              <a:buFont typeface="Wingdings" panose="05000000000000000000" pitchFamily="2" charset="2"/>
              <a:buChar char="v"/>
            </a:pPr>
            <a:r>
              <a:rPr lang="en-US" sz="2400" b="1" dirty="0" err="1" smtClean="0">
                <a:solidFill>
                  <a:srgbClr val="002060"/>
                </a:solidFill>
                <a:latin typeface="Times New Roman" panose="02020603050405020304" pitchFamily="18" charset="0"/>
                <a:ea typeface="Times New Roman" panose="02020603050405020304" pitchFamily="18" charset="0"/>
              </a:rPr>
              <a:t>Kết</a:t>
            </a:r>
            <a:r>
              <a:rPr lang="en-US" sz="2400" b="1" dirty="0" smtClean="0">
                <a:solidFill>
                  <a:srgbClr val="002060"/>
                </a:solidFill>
                <a:latin typeface="Times New Roman" panose="02020603050405020304" pitchFamily="18" charset="0"/>
                <a:ea typeface="Times New Roman" panose="02020603050405020304" pitchFamily="18" charset="0"/>
              </a:rPr>
              <a:t> </a:t>
            </a:r>
            <a:r>
              <a:rPr lang="en-US" sz="2400" b="1" dirty="0" err="1">
                <a:solidFill>
                  <a:srgbClr val="002060"/>
                </a:solidFill>
                <a:latin typeface="Times New Roman" panose="02020603050405020304" pitchFamily="18" charset="0"/>
                <a:ea typeface="Times New Roman" panose="02020603050405020304" pitchFamily="18" charset="0"/>
              </a:rPr>
              <a:t>đoạn</a:t>
            </a:r>
            <a:r>
              <a:rPr lang="en-US" sz="2400" b="1" dirty="0">
                <a:solidFill>
                  <a:srgbClr val="002060"/>
                </a:solidFill>
                <a:latin typeface="Times New Roman" panose="02020603050405020304" pitchFamily="18" charset="0"/>
                <a:ea typeface="Times New Roman" panose="02020603050405020304" pitchFamily="18" charset="0"/>
              </a:rPr>
              <a: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Khái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quát</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lại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cảm</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nghĩ</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bản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thân</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về</a:t>
            </a:r>
            <a:r>
              <a:rPr lang="en-US" sz="2400" dirty="0">
                <a:solidFill>
                  <a:srgbClr val="002060"/>
                </a:solidFill>
                <a:latin typeface="Times New Roman" panose="02020603050405020304" pitchFamily="18" charset="0"/>
                <a:ea typeface="Times New Roman" panose="02020603050405020304" pitchFamily="18" charset="0"/>
              </a:rPr>
              <a:t> ý </a:t>
            </a:r>
            <a:r>
              <a:rPr lang="en-US" sz="2400" dirty="0" err="1">
                <a:solidFill>
                  <a:srgbClr val="002060"/>
                </a:solidFill>
                <a:latin typeface="Times New Roman" panose="02020603050405020304" pitchFamily="18" charset="0"/>
                <a:ea typeface="Times New Roman" panose="02020603050405020304" pitchFamily="18" charset="0"/>
              </a:rPr>
              <a:t>nghĩa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của</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bài</a:t>
            </a:r>
            <a:r>
              <a:rPr lang="en-US" sz="2400" dirty="0">
                <a:solidFill>
                  <a:srgbClr val="002060"/>
                </a:solidFill>
                <a:latin typeface="Times New Roman" panose="02020603050405020304" pitchFamily="18" charset="0"/>
                <a:ea typeface="Times New Roman" panose="02020603050405020304" pitchFamily="18" charset="0"/>
              </a:rPr>
              <a:t> </a:t>
            </a:r>
            <a:r>
              <a:rPr lang="en-US" sz="2400" dirty="0" err="1">
                <a:solidFill>
                  <a:srgbClr val="002060"/>
                </a:solidFill>
                <a:latin typeface="Times New Roman" panose="02020603050405020304" pitchFamily="18" charset="0"/>
                <a:ea typeface="Times New Roman" panose="02020603050405020304" pitchFamily="18" charset="0"/>
              </a:rPr>
              <a:t>thơ</a:t>
            </a:r>
            <a:r>
              <a:rPr lang="en-US" sz="2400" dirty="0">
                <a:solidFill>
                  <a:srgbClr val="002060"/>
                </a:solidFill>
                <a:latin typeface="Times New Roman" panose="02020603050405020304" pitchFamily="18" charset="0"/>
                <a:ea typeface="Times New Roman" panose="02020603050405020304" pitchFamily="18" charset="0"/>
              </a:rPr>
              <a:t>. </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57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 y="-1"/>
            <a:ext cx="12192000" cy="6858000"/>
          </a:xfrm>
          <a:prstGeom prst="rect">
            <a:avLst/>
          </a:prstGeom>
        </p:spPr>
      </p:pic>
      <p:sp>
        <p:nvSpPr>
          <p:cNvPr id="8" name="Rectangle 7"/>
          <p:cNvSpPr/>
          <p:nvPr/>
        </p:nvSpPr>
        <p:spPr>
          <a:xfrm>
            <a:off x="549362" y="681355"/>
            <a:ext cx="2756076" cy="678327"/>
          </a:xfrm>
          <a:prstGeom prst="rect">
            <a:avLst/>
          </a:prstGeom>
        </p:spPr>
        <p:txBody>
          <a:bodyPr wrap="none">
            <a:spAutoFit/>
          </a:bodyPr>
          <a:lstStyle/>
          <a:p>
            <a:pPr>
              <a:lnSpc>
                <a:spcPct val="115000"/>
              </a:lnSpc>
              <a:spcAft>
                <a:spcPts val="1200"/>
              </a:spcAft>
            </a:pPr>
            <a:r>
              <a:rPr lang="en-US" sz="3600" b="1" dirty="0" err="1">
                <a:solidFill>
                  <a:schemeClr val="bg1"/>
                </a:solidFill>
                <a:latin typeface="Times New Roman" panose="02020603050405020304" pitchFamily="18" charset="0"/>
                <a:ea typeface="Times New Roman" panose="02020603050405020304" pitchFamily="18" charset="0"/>
              </a:rPr>
              <a:t>Bước</a:t>
            </a:r>
            <a:r>
              <a:rPr lang="en-US" sz="3600" b="1" dirty="0">
                <a:solidFill>
                  <a:schemeClr val="bg1"/>
                </a:solidFill>
                <a:latin typeface="Times New Roman" panose="02020603050405020304" pitchFamily="18" charset="0"/>
                <a:ea typeface="Times New Roman" panose="02020603050405020304" pitchFamily="18" charset="0"/>
              </a:rPr>
              <a:t> 3: </a:t>
            </a:r>
            <a:r>
              <a:rPr lang="vi-VN" sz="3600" b="1" dirty="0">
                <a:solidFill>
                  <a:schemeClr val="bg1"/>
                </a:solidFill>
                <a:latin typeface="Times New Roman" panose="02020603050405020304" pitchFamily="18" charset="0"/>
                <a:ea typeface="Times New Roman" panose="02020603050405020304" pitchFamily="18" charset="0"/>
              </a:rPr>
              <a:t>Viết</a:t>
            </a:r>
            <a:r>
              <a:rPr lang="vi-VN" sz="3600" dirty="0">
                <a:solidFill>
                  <a:schemeClr val="bg1"/>
                </a:solidFill>
                <a:latin typeface="Times New Roman" panose="02020603050405020304" pitchFamily="18" charset="0"/>
                <a:ea typeface="Times New Roman" panose="02020603050405020304" pitchFamily="18" charset="0"/>
              </a:rPr>
              <a:t> </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287927" y="1422880"/>
            <a:ext cx="6655798" cy="2640723"/>
          </a:xfrm>
          <a:prstGeom prst="rect">
            <a:avLst/>
          </a:prstGeom>
        </p:spPr>
        <p:txBody>
          <a:bodyPr wrap="square">
            <a:spAutoFit/>
          </a:bodyPr>
          <a:lstStyle/>
          <a:p>
            <a:pPr>
              <a:lnSpc>
                <a:spcPct val="115000"/>
              </a:lnSpc>
              <a:spcAft>
                <a:spcPts val="1200"/>
              </a:spcAft>
            </a:pPr>
            <a:r>
              <a:rPr lang="vi-VN" sz="3600" b="1" dirty="0">
                <a:solidFill>
                  <a:schemeClr val="bg2"/>
                </a:solidFill>
                <a:latin typeface="Times New Roman" panose="02020603050405020304" pitchFamily="18" charset="0"/>
                <a:ea typeface="Times New Roman" panose="02020603050405020304" pitchFamily="18" charset="0"/>
              </a:rPr>
              <a:t>Viết đoạn văn theo dàn ý đã lập. Chú ý lựa chọn các từ ngữ phù hợp để diễn tả cảm nghĩ của em về bài thơ.</a:t>
            </a:r>
            <a:endParaRPr lang="en-US" sz="3600" b="1" dirty="0">
              <a:solidFill>
                <a:schemeClr val="bg2"/>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508882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4" name="Rectangle 3"/>
          <p:cNvSpPr/>
          <p:nvPr/>
        </p:nvSpPr>
        <p:spPr>
          <a:xfrm>
            <a:off x="5452727" y="-34572"/>
            <a:ext cx="1313180" cy="64633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3600" b="1" i="0" u="none" strike="noStrike" kern="1200" cap="none" spc="0" normalizeH="0" baseline="0" noProof="0" dirty="0" smtClean="0">
                <a:ln>
                  <a:noFill/>
                </a:ln>
                <a:solidFill>
                  <a:srgbClr val="002060"/>
                </a:solidFill>
                <a:effectLst/>
                <a:uLnTx/>
                <a:uFillTx/>
                <a:latin typeface="Times New Roman" panose="02020603050405020304" pitchFamily="18" charset="0"/>
                <a:ea typeface="Calibri" panose="020F0502020204030204" pitchFamily="34" charset="0"/>
                <a:cs typeface="Arial" charset="0"/>
              </a:rPr>
              <a:t>VIẾT</a:t>
            </a:r>
            <a:endParaRPr kumimoji="0" lang="en-US" sz="3600" b="0" i="0" u="none" strike="noStrike" kern="1200" cap="none" spc="0" normalizeH="0" baseline="0" noProof="0" dirty="0">
              <a:ln>
                <a:noFill/>
              </a:ln>
              <a:solidFill>
                <a:srgbClr val="002060"/>
              </a:solidFill>
              <a:effectLst/>
              <a:uLnTx/>
              <a:uFillTx/>
              <a:latin typeface="Arial" charset="0"/>
              <a:ea typeface="+mn-ea"/>
              <a:cs typeface="Arial" charset="0"/>
            </a:endParaRPr>
          </a:p>
        </p:txBody>
      </p:sp>
      <p:sp>
        <p:nvSpPr>
          <p:cNvPr id="5" name="Rectangle 4"/>
          <p:cNvSpPr/>
          <p:nvPr/>
        </p:nvSpPr>
        <p:spPr>
          <a:xfrm>
            <a:off x="1772448" y="1488660"/>
            <a:ext cx="8673737" cy="2877711"/>
          </a:xfrm>
          <a:prstGeom prst="rect">
            <a:avLst/>
          </a:prstGeom>
        </p:spPr>
        <p:txBody>
          <a:bodyPr wrap="square">
            <a:spAutoFit/>
          </a:bodyPr>
          <a:lstStyle/>
          <a:p>
            <a:pPr>
              <a:lnSpc>
                <a:spcPct val="115000"/>
              </a:lnSpc>
              <a:spcAft>
                <a:spcPts val="1200"/>
              </a:spcAft>
            </a:pPr>
            <a:r>
              <a:rPr lang="en-US" sz="2800" b="1" dirty="0" err="1">
                <a:solidFill>
                  <a:srgbClr val="FF0000"/>
                </a:solidFill>
                <a:latin typeface="Times New Roman" panose="02020603050405020304" pitchFamily="18" charset="0"/>
                <a:ea typeface="Times New Roman" panose="02020603050405020304" pitchFamily="18" charset="0"/>
              </a:rPr>
              <a:t>Bước</a:t>
            </a:r>
            <a:r>
              <a:rPr lang="en-US" sz="2800" b="1" dirty="0">
                <a:solidFill>
                  <a:srgbClr val="FF0000"/>
                </a:solidFill>
                <a:latin typeface="Times New Roman" panose="02020603050405020304" pitchFamily="18" charset="0"/>
                <a:ea typeface="Times New Roman" panose="02020603050405020304" pitchFamily="18" charset="0"/>
              </a:rPr>
              <a:t> 4: </a:t>
            </a:r>
            <a:r>
              <a:rPr lang="vi-VN" sz="2800" b="1" dirty="0">
                <a:solidFill>
                  <a:srgbClr val="FF0000"/>
                </a:solidFill>
                <a:latin typeface="Times New Roman" panose="02020603050405020304" pitchFamily="18" charset="0"/>
                <a:ea typeface="Times New Roman" panose="02020603050405020304" pitchFamily="18" charset="0"/>
              </a:rPr>
              <a:t>Kiểm tra và chỉnh sửa</a:t>
            </a:r>
            <a:r>
              <a:rPr lang="vi-VN" sz="2800" b="1" dirty="0">
                <a:solidFill>
                  <a:srgbClr val="363636"/>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4A4A4A"/>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Kiểm tra dàn ý</a:t>
            </a:r>
            <a:r>
              <a:rPr lang="vi-VN" sz="2800" dirty="0">
                <a:solidFill>
                  <a:srgbClr val="0D0D0D"/>
                </a:solidFill>
                <a:latin typeface="Times New Roman" panose="02020603050405020304" pitchFamily="18" charset="0"/>
                <a:ea typeface="Times New Roman" panose="02020603050405020304" pitchFamily="18" charset="0"/>
              </a:rPr>
              <a:t> đã xây dựng và xác định các lỗi về nội dung cần chỉnh sửa.</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vi-VN" sz="2800" b="1" dirty="0">
                <a:solidFill>
                  <a:srgbClr val="0D0D0D"/>
                </a:solidFill>
                <a:latin typeface="Times New Roman" panose="02020603050405020304" pitchFamily="18" charset="0"/>
                <a:ea typeface="Times New Roman" panose="02020603050405020304" pitchFamily="18" charset="0"/>
              </a:rPr>
              <a:t>Kiểm tra đoạn văn</a:t>
            </a:r>
            <a:r>
              <a:rPr lang="vi-VN" sz="2800" dirty="0">
                <a:solidFill>
                  <a:srgbClr val="0D0D0D"/>
                </a:solidFill>
                <a:latin typeface="Times New Roman" panose="02020603050405020304" pitchFamily="18" charset="0"/>
                <a:ea typeface="Times New Roman" panose="02020603050405020304" pitchFamily="18" charset="0"/>
              </a:rPr>
              <a:t> đã viết, phát hiện và tìm cách sửa các lỗi về viết: dùng từ, chính tả, ngữ pháp, trình bày,...</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9950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 y="0"/>
            <a:ext cx="12192000" cy="6858000"/>
          </a:xfrm>
          <a:prstGeom prst="rect">
            <a:avLst/>
          </a:prstGeom>
        </p:spPr>
      </p:pic>
      <p:sp>
        <p:nvSpPr>
          <p:cNvPr id="4" name="Rectangle 3"/>
          <p:cNvSpPr/>
          <p:nvPr/>
        </p:nvSpPr>
        <p:spPr>
          <a:xfrm>
            <a:off x="3441358" y="203201"/>
            <a:ext cx="5670528" cy="92333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12700" cmpd="sng">
                  <a:solidFill>
                    <a:srgbClr val="FFC000"/>
                  </a:solidFill>
                  <a:prstDash val="solid"/>
                </a:ln>
                <a:solidFill>
                  <a:srgbClr val="7030A0"/>
                </a:solidFill>
                <a:effectLst/>
                <a:uLnTx/>
                <a:uFillTx/>
                <a:latin typeface="Calibri" panose="020F0502020204030204"/>
                <a:ea typeface="+mn-ea"/>
                <a:cs typeface="Arial" charset="0"/>
              </a:rPr>
              <a:t>NÓI VÀ NGHE</a:t>
            </a:r>
            <a:endParaRPr kumimoji="0" lang="en-US" sz="5400" b="1" i="0" u="none" strike="noStrike" kern="1200" cap="none" spc="0" normalizeH="0" baseline="0" noProof="0" dirty="0">
              <a:ln w="12700" cmpd="sng">
                <a:solidFill>
                  <a:srgbClr val="FFC000"/>
                </a:solidFill>
                <a:prstDash val="solid"/>
              </a:ln>
              <a:solidFill>
                <a:srgbClr val="7030A0"/>
              </a:solidFill>
              <a:effectLst/>
              <a:uLnTx/>
              <a:uFillTx/>
              <a:latin typeface="Calibri" panose="020F0502020204030204"/>
              <a:ea typeface="+mn-ea"/>
              <a:cs typeface="Arial" charset="0"/>
            </a:endParaRPr>
          </a:p>
        </p:txBody>
      </p:sp>
      <p:sp>
        <p:nvSpPr>
          <p:cNvPr id="7" name="Rectangle 6"/>
          <p:cNvSpPr/>
          <p:nvPr/>
        </p:nvSpPr>
        <p:spPr>
          <a:xfrm>
            <a:off x="1389257" y="3727786"/>
            <a:ext cx="1009455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charset="0"/>
              </a:rPr>
              <a:t>TRÌNH</a:t>
            </a:r>
            <a:r>
              <a:rPr kumimoji="0" lang="en-US" sz="5400" b="1" i="0" u="none" strike="noStrike" kern="1200" cap="none" spc="0" normalizeH="0" noProof="0" dirty="0" smtClean="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charset="0"/>
              </a:rPr>
              <a:t> BÀY Ý KIẾN VỀ MỘT VẤN ĐỀ</a:t>
            </a:r>
            <a:endParaRPr kumimoji="0" lang="en-US" sz="5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Arial" charset="0"/>
            </a:endParaRPr>
          </a:p>
        </p:txBody>
      </p:sp>
    </p:spTree>
    <p:extLst>
      <p:ext uri="{BB962C8B-B14F-4D97-AF65-F5344CB8AC3E}">
        <p14:creationId xmlns:p14="http://schemas.microsoft.com/office/powerpoint/2010/main" val="189164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6" name="Rectangle 5"/>
          <p:cNvSpPr/>
          <p:nvPr/>
        </p:nvSpPr>
        <p:spPr>
          <a:xfrm>
            <a:off x="3676490" y="43805"/>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3" name="Rectangle 2"/>
          <p:cNvSpPr/>
          <p:nvPr/>
        </p:nvSpPr>
        <p:spPr>
          <a:xfrm>
            <a:off x="1793965" y="958211"/>
            <a:ext cx="6096000" cy="1083374"/>
          </a:xfrm>
          <a:prstGeom prst="rect">
            <a:avLst/>
          </a:prstGeom>
        </p:spPr>
        <p:txBody>
          <a:bodyPr>
            <a:spAutoFit/>
          </a:bodyPr>
          <a:lstStyle/>
          <a:p>
            <a:pPr>
              <a:lnSpc>
                <a:spcPct val="115000"/>
              </a:lnSpc>
              <a:spcAft>
                <a:spcPts val="0"/>
              </a:spcAft>
            </a:pPr>
            <a:r>
              <a:rPr lang="en-US" sz="2800" b="1" dirty="0">
                <a:solidFill>
                  <a:srgbClr val="0070C0"/>
                </a:solidFill>
                <a:latin typeface="Times New Roman" panose="02020603050405020304" pitchFamily="18" charset="0"/>
                <a:ea typeface="MS Mincho"/>
              </a:rPr>
              <a:t>E. KĨ NĂNG NÓI VÀ NGHE</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pPr>
            <a:r>
              <a:rPr lang="en-US" sz="2800" b="1" dirty="0">
                <a:solidFill>
                  <a:srgbClr val="0070C0"/>
                </a:solidFill>
                <a:latin typeface="Times New Roman" panose="02020603050405020304" pitchFamily="18" charset="0"/>
                <a:ea typeface="MS Mincho"/>
              </a:rPr>
              <a:t>I. </a:t>
            </a:r>
            <a:r>
              <a:rPr lang="en-US" sz="2800" b="1" dirty="0" err="1">
                <a:solidFill>
                  <a:srgbClr val="0070C0"/>
                </a:solidFill>
                <a:latin typeface="Times New Roman" panose="02020603050405020304" pitchFamily="18" charset="0"/>
                <a:ea typeface="MS Mincho"/>
              </a:rPr>
              <a:t>Định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hướng</a:t>
            </a:r>
            <a:endParaRPr lang="en-US" sz="2800" dirty="0">
              <a:effectLst/>
              <a:latin typeface="Times New Roman" panose="02020603050405020304" pitchFamily="18" charset="0"/>
              <a:ea typeface="Times New Roman" panose="02020603050405020304" pitchFamily="18" charset="0"/>
            </a:endParaRPr>
          </a:p>
        </p:txBody>
      </p:sp>
      <p:sp>
        <p:nvSpPr>
          <p:cNvPr id="8" name="Flowchart: Display 7"/>
          <p:cNvSpPr/>
          <p:nvPr/>
        </p:nvSpPr>
        <p:spPr>
          <a:xfrm>
            <a:off x="1367244" y="2136085"/>
            <a:ext cx="3474721" cy="3043646"/>
          </a:xfrm>
          <a:prstGeom prst="flowChartDisplay">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b="1" dirty="0">
                <a:solidFill>
                  <a:srgbClr val="0D0D0D"/>
                </a:solidFill>
                <a:latin typeface="Times New Roman" panose="02020603050405020304" pitchFamily="18" charset="0"/>
                <a:ea typeface="MS Mincho"/>
              </a:rPr>
              <a:t>* </a:t>
            </a:r>
            <a:r>
              <a:rPr lang="vi-VN" sz="2000" b="1" dirty="0">
                <a:solidFill>
                  <a:srgbClr val="0D0D0D"/>
                </a:solidFill>
                <a:latin typeface="Times New Roman" panose="02020603050405020304" pitchFamily="18" charset="0"/>
                <a:ea typeface="Times New Roman" panose="02020603050405020304" pitchFamily="18" charset="0"/>
              </a:rPr>
              <a:t>Trình bày ý kiến về một vấn đề</a:t>
            </a:r>
            <a:r>
              <a:rPr lang="vi-VN" sz="2000" dirty="0">
                <a:solidFill>
                  <a:srgbClr val="0D0D0D"/>
                </a:solidFill>
                <a:latin typeface="Times New Roman" panose="02020603050405020304" pitchFamily="18" charset="0"/>
                <a:ea typeface="Times New Roman" panose="02020603050405020304" pitchFamily="18" charset="0"/>
              </a:rPr>
              <a:t> là người viết nêu lên những suy nghĩ, nhận xét; đưa ra lí lẽ và bằng chứng cụ thể để làm sáng tỏ cho ý kiến của mình.</a:t>
            </a:r>
            <a:endParaRPr lang="en-US" sz="2000" dirty="0">
              <a:effectLst/>
              <a:latin typeface="Times New Roman" panose="02020603050405020304" pitchFamily="18" charset="0"/>
              <a:ea typeface="Times New Roman" panose="02020603050405020304" pitchFamily="18" charset="0"/>
            </a:endParaRPr>
          </a:p>
        </p:txBody>
      </p:sp>
      <p:sp>
        <p:nvSpPr>
          <p:cNvPr id="9" name="Right Arrow 8"/>
          <p:cNvSpPr/>
          <p:nvPr/>
        </p:nvSpPr>
        <p:spPr>
          <a:xfrm>
            <a:off x="4966590" y="2991702"/>
            <a:ext cx="1381958" cy="1332411"/>
          </a:xfrm>
          <a:prstGeom prst="rightArrow">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Ví</a:t>
            </a:r>
            <a:r>
              <a:rPr lang="en-US" sz="2400" b="1" dirty="0" smtClean="0">
                <a:solidFill>
                  <a:schemeClr val="accent6">
                    <a:lumMod val="50000"/>
                  </a:schemeClr>
                </a:solidFill>
                <a:latin typeface="Times New Roman" panose="02020603050405020304" pitchFamily="18" charset="0"/>
                <a:cs typeface="Times New Roman" panose="02020603050405020304" pitchFamily="18" charset="0"/>
              </a:rPr>
              <a:t> </a:t>
            </a:r>
            <a:r>
              <a:rPr lang="en-US" sz="2400" b="1" dirty="0" err="1" smtClean="0">
                <a:solidFill>
                  <a:schemeClr val="accent6">
                    <a:lumMod val="50000"/>
                  </a:schemeClr>
                </a:solidFill>
                <a:latin typeface="Times New Roman" panose="02020603050405020304" pitchFamily="18" charset="0"/>
                <a:cs typeface="Times New Roman" panose="02020603050405020304" pitchFamily="18" charset="0"/>
              </a:rPr>
              <a:t>dụ</a:t>
            </a:r>
            <a:endParaRPr lang="en-US" sz="24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Flowchart: Alternate Process 9"/>
          <p:cNvSpPr/>
          <p:nvPr/>
        </p:nvSpPr>
        <p:spPr>
          <a:xfrm>
            <a:off x="6342543" y="2041584"/>
            <a:ext cx="4846320" cy="1498449"/>
          </a:xfrm>
          <a:prstGeom prst="flowChartAlternateProcess">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Có người cho rằng: Việc sử dụng các từ tiếng Anh trong giao tiếp của người Việt trẻ đang làm mất đi sự trong sáng của tiếng Việt. Ý kiến của em như thế nào?</a:t>
            </a:r>
            <a:endParaRPr lang="en-US" sz="2000" dirty="0">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6342543" y="3765882"/>
            <a:ext cx="4846320" cy="1498449"/>
          </a:xfrm>
          <a:prstGeom prst="flowChartAlternateProcess">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000" dirty="0">
                <a:solidFill>
                  <a:srgbClr val="0D0D0D"/>
                </a:solidFill>
                <a:latin typeface="Times New Roman" panose="02020603050405020304" pitchFamily="18" charset="0"/>
                <a:ea typeface="Times New Roman" panose="02020603050405020304" pitchFamily="18" charset="0"/>
              </a:rPr>
              <a:t>Em có ý kiến gì về nhận xét: "Đi tham quan, du lịch, chúng ta sẽ được mở rộng tầm mắt và học hỏi được nhiều điều"?</a:t>
            </a:r>
            <a:endParaRPr lang="en-US" dirty="0">
              <a:latin typeface="Times New Roman" panose="02020603050405020304" pitchFamily="18" charset="0"/>
              <a:ea typeface="Times New Roman" panose="02020603050405020304" pitchFamily="18" charset="0"/>
            </a:endParaRPr>
          </a:p>
        </p:txBody>
      </p:sp>
      <p:sp>
        <p:nvSpPr>
          <p:cNvPr id="11" name="Cloud Callout 10"/>
          <p:cNvSpPr/>
          <p:nvPr/>
        </p:nvSpPr>
        <p:spPr>
          <a:xfrm>
            <a:off x="2890420" y="2203040"/>
            <a:ext cx="6411159" cy="245192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000" b="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Trình</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bày</a:t>
            </a:r>
            <a:r>
              <a:rPr lang="en-US" sz="2000" i="1" dirty="0">
                <a:solidFill>
                  <a:schemeClr val="accent6">
                    <a:lumMod val="50000"/>
                  </a:schemeClr>
                </a:solidFill>
                <a:latin typeface="Times New Roman" panose="02020603050405020304" pitchFamily="18" charset="0"/>
                <a:ea typeface="MS Mincho"/>
              </a:rPr>
              <a:t> ý </a:t>
            </a:r>
            <a:r>
              <a:rPr lang="en-US" sz="2000" i="1" dirty="0" err="1">
                <a:solidFill>
                  <a:schemeClr val="accent6">
                    <a:lumMod val="50000"/>
                  </a:schemeClr>
                </a:solidFill>
                <a:latin typeface="Times New Roman" panose="02020603050405020304" pitchFamily="18" charset="0"/>
                <a:ea typeface="MS Mincho"/>
              </a:rPr>
              <a:t>kiến</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về</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một</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vẫn</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đề</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là</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gì</a:t>
            </a:r>
            <a:r>
              <a:rPr lang="en-US" sz="2000" i="1" dirty="0">
                <a:solidFill>
                  <a:schemeClr val="accent6">
                    <a:lumMod val="50000"/>
                  </a:schemeClr>
                </a:solidFill>
                <a:latin typeface="Times New Roman" panose="02020603050405020304" pitchFamily="18" charset="0"/>
                <a:ea typeface="MS Mincho"/>
              </a:rPr>
              <a:t>? </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a:lnSpc>
                <a:spcPct val="115000"/>
              </a:lnSpc>
              <a:spcAft>
                <a:spcPts val="0"/>
              </a:spcAft>
            </a:pPr>
            <a:r>
              <a:rPr lang="en-US" sz="2000" i="1" dirty="0">
                <a:solidFill>
                  <a:schemeClr val="accent6">
                    <a:lumMod val="50000"/>
                  </a:schemeClr>
                </a:solidFill>
                <a:latin typeface="Times New Roman" panose="02020603050405020304" pitchFamily="18" charset="0"/>
                <a:ea typeface="MS Mincho"/>
              </a:rPr>
              <a:t>+ Theo </a:t>
            </a:r>
            <a:r>
              <a:rPr lang="en-US" sz="2000" i="1" dirty="0" err="1">
                <a:solidFill>
                  <a:schemeClr val="accent6">
                    <a:lumMod val="50000"/>
                  </a:schemeClr>
                </a:solidFill>
                <a:latin typeface="Times New Roman" panose="02020603050405020304" pitchFamily="18" charset="0"/>
                <a:ea typeface="MS Mincho"/>
              </a:rPr>
              <a:t>em</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để</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trình</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bày</a:t>
            </a:r>
            <a:r>
              <a:rPr lang="en-US" sz="2000" i="1" dirty="0">
                <a:solidFill>
                  <a:schemeClr val="accent6">
                    <a:lumMod val="50000"/>
                  </a:schemeClr>
                </a:solidFill>
                <a:latin typeface="Times New Roman" panose="02020603050405020304" pitchFamily="18" charset="0"/>
                <a:ea typeface="MS Mincho"/>
              </a:rPr>
              <a:t> ý </a:t>
            </a:r>
            <a:r>
              <a:rPr lang="en-US" sz="2000" i="1" dirty="0" err="1">
                <a:solidFill>
                  <a:schemeClr val="accent6">
                    <a:lumMod val="50000"/>
                  </a:schemeClr>
                </a:solidFill>
                <a:latin typeface="Times New Roman" panose="02020603050405020304" pitchFamily="18" charset="0"/>
                <a:ea typeface="MS Mincho"/>
              </a:rPr>
              <a:t>kiến</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về</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một</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vẫn</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đề</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em</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cần</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làm</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những</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việc</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gì</a:t>
            </a:r>
            <a:r>
              <a:rPr lang="en-US" sz="2000" i="1" dirty="0">
                <a:solidFill>
                  <a:schemeClr val="accent6">
                    <a:lumMod val="50000"/>
                  </a:schemeClr>
                </a:solidFill>
                <a:latin typeface="Times New Roman" panose="02020603050405020304" pitchFamily="18" charset="0"/>
                <a:ea typeface="MS Mincho"/>
              </a:rPr>
              <a:t>?</a:t>
            </a:r>
            <a:endParaRPr lang="en-US" sz="20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098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fltVal val="0"/>
                                          </p:val>
                                        </p:tav>
                                      </p:tavLst>
                                    </p:anim>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3987" y="184946"/>
            <a:ext cx="7474675"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uLnTx/>
                <a:uFillTx/>
                <a:latin typeface="Times New Roman" panose="02020603050405020304" pitchFamily="18" charset="0"/>
                <a:ea typeface="+mn-ea"/>
                <a:cs typeface="Times New Roman" panose="02020603050405020304" pitchFamily="18" charset="0"/>
              </a:rPr>
              <a:t>HOẠT ĐỘNGKHÁM PHÁ KIẾN THỨC</a:t>
            </a:r>
          </a:p>
        </p:txBody>
      </p:sp>
      <p:sp>
        <p:nvSpPr>
          <p:cNvPr id="3" name="Rectangle 2"/>
          <p:cNvSpPr/>
          <p:nvPr/>
        </p:nvSpPr>
        <p:spPr>
          <a:xfrm>
            <a:off x="723900" y="831277"/>
            <a:ext cx="4408515" cy="587853"/>
          </a:xfrm>
          <a:prstGeom prst="rect">
            <a:avLst/>
          </a:prstGeom>
        </p:spPr>
        <p:txBody>
          <a:bodyPr wrap="none">
            <a:spAutoFit/>
          </a:bodyPr>
          <a:lstStyle/>
          <a:p>
            <a:pPr marL="342900" marR="0" lvl="0" indent="-342900" algn="l" defTabSz="914400" rtl="0" eaLnBrk="1" fontAlgn="auto" latinLnBrk="0" hangingPunct="1">
              <a:lnSpc>
                <a:spcPct val="115000"/>
              </a:lnSpc>
              <a:spcBef>
                <a:spcPts val="0"/>
              </a:spcBef>
              <a:spcAft>
                <a:spcPts val="0"/>
              </a:spcAft>
              <a:buClrTx/>
              <a:buSzTx/>
              <a:buFont typeface="+mj-lt"/>
              <a:buAutoNum type="alphaUcPeriod"/>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ĐỌC – HIỂU VĂN BẢN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23900" y="1295311"/>
            <a:ext cx="5529014" cy="548099"/>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nghị</a:t>
            </a:r>
            <a:r>
              <a:rPr kumimoji="0" lang="en-US" sz="2800" b="1"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smtClean="0">
                <a:ln>
                  <a:noFill/>
                </a:ln>
                <a:solidFill>
                  <a:srgbClr val="0D0D0D"/>
                </a:solidFill>
                <a:effectLst/>
                <a:uLnTx/>
                <a:uFillTx/>
                <a:latin typeface="Times New Roman" panose="02020603050405020304" pitchFamily="18" charset="0"/>
                <a:ea typeface="Times New Roman" panose="02020603050405020304" pitchFamily="18" charset="0"/>
                <a:cs typeface="+mn-cs"/>
              </a:rPr>
              <a:t>luận</a:t>
            </a:r>
            <a:endParaRPr kumimoji="0" lang="en-US"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19713" y="1883164"/>
            <a:ext cx="4806124" cy="587853"/>
          </a:xfrm>
          <a:prstGeom prst="rect">
            <a:avLst/>
          </a:prstGeom>
        </p:spPr>
        <p:txBody>
          <a:bodyPr wrap="none">
            <a:spAutoFit/>
          </a:bodyPr>
          <a:lstStyle/>
          <a:p>
            <a:pPr>
              <a:lnSpc>
                <a:spcPct val="115000"/>
              </a:lnSpc>
              <a:spcAft>
                <a:spcPts val="1200"/>
              </a:spcAft>
            </a:pPr>
            <a:r>
              <a:rPr lang="en-US" sz="2800" b="1" dirty="0" smtClean="0">
                <a:solidFill>
                  <a:srgbClr val="0D0D0D"/>
                </a:solidFill>
                <a:effectLst/>
                <a:latin typeface="Times New Roman" panose="02020603050405020304" pitchFamily="18" charset="0"/>
                <a:ea typeface="Times New Roman" panose="02020603050405020304" pitchFamily="18" charset="0"/>
              </a:rPr>
              <a:t>3. </a:t>
            </a:r>
            <a:r>
              <a:rPr lang="en-US" sz="2800" b="1" dirty="0" err="1" smtClean="0">
                <a:solidFill>
                  <a:srgbClr val="0D0D0D"/>
                </a:solidFill>
                <a:effectLst/>
                <a:latin typeface="Times New Roman" panose="02020603050405020304" pitchFamily="18" charset="0"/>
                <a:ea typeface="Times New Roman" panose="02020603050405020304" pitchFamily="18" charset="0"/>
              </a:rPr>
              <a:t>Đặc</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điểm</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của</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văn</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nghị</a:t>
            </a:r>
            <a:r>
              <a:rPr lang="en-US" sz="2800" b="1" dirty="0" smtClean="0">
                <a:solidFill>
                  <a:srgbClr val="0D0D0D"/>
                </a:solidFill>
                <a:effectLst/>
                <a:latin typeface="Times New Roman" panose="02020603050405020304" pitchFamily="18" charset="0"/>
                <a:ea typeface="Times New Roman" panose="02020603050405020304" pitchFamily="18" charset="0"/>
              </a:rPr>
              <a:t> </a:t>
            </a:r>
            <a:r>
              <a:rPr lang="en-US" sz="2800" b="1" dirty="0" err="1" smtClean="0">
                <a:solidFill>
                  <a:srgbClr val="0D0D0D"/>
                </a:solidFill>
                <a:effectLst/>
                <a:latin typeface="Times New Roman" panose="02020603050405020304" pitchFamily="18" charset="0"/>
                <a:ea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274320" y="2471017"/>
            <a:ext cx="11621599" cy="3927229"/>
          </a:xfrm>
          <a:prstGeom prst="rect">
            <a:avLst/>
          </a:prstGeom>
        </p:spPr>
        <p:txBody>
          <a:bodyPr wrap="square">
            <a:spAutoFit/>
          </a:bodyPr>
          <a:lstStyle/>
          <a:p>
            <a:pPr marL="457200" indent="-457200">
              <a:lnSpc>
                <a:spcPct val="115000"/>
              </a:lnSpc>
              <a:spcAft>
                <a:spcPts val="0"/>
              </a:spcAft>
              <a:buFont typeface="Wingdings" panose="05000000000000000000" pitchFamily="2" charset="2"/>
              <a:buChar char="v"/>
            </a:pPr>
            <a:r>
              <a:rPr lang="en-US" sz="2800" dirty="0" err="1" smtClean="0">
                <a:effectLst/>
                <a:latin typeface="Times New Roman" panose="02020603050405020304" pitchFamily="18" charset="0"/>
                <a:ea typeface="Times New Roman" panose="02020603050405020304" pitchFamily="18" charset="0"/>
              </a:rPr>
              <a:t>Khi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nhắc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văn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nghị</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luận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là</a:t>
            </a:r>
            <a:r>
              <a:rPr lang="en-US" sz="2800" dirty="0" smtClean="0">
                <a:effectLst/>
                <a:latin typeface="Times New Roman" panose="02020603050405020304" pitchFamily="18" charset="0"/>
                <a:ea typeface="Times New Roman" panose="02020603050405020304" pitchFamily="18" charset="0"/>
              </a:rPr>
              <a:t> ta </a:t>
            </a:r>
            <a:r>
              <a:rPr lang="en-US" sz="2800" dirty="0" err="1" smtClean="0">
                <a:effectLst/>
                <a:latin typeface="Times New Roman" panose="02020603050405020304" pitchFamily="18" charset="0"/>
                <a:ea typeface="Times New Roman" panose="02020603050405020304" pitchFamily="18" charset="0"/>
              </a:rPr>
              <a:t>nhắc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tới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tính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thuyết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phục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chặt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chẽ</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trong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hệ</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thống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lí</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lẽ</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dẫn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chứng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làm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sáng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tỏ</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ý </a:t>
            </a:r>
            <a:r>
              <a:rPr lang="en-US" sz="2800" dirty="0" err="1" smtClean="0">
                <a:effectLst/>
                <a:latin typeface="Times New Roman" panose="02020603050405020304" pitchFamily="18" charset="0"/>
                <a:ea typeface="Times New Roman" panose="02020603050405020304" pitchFamily="18" charset="0"/>
              </a:rPr>
              <a:t>kiến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được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đưa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ra.</a:t>
            </a:r>
            <a:r>
              <a:rPr lang="en-US" sz="2800" dirty="0" smtClean="0">
                <a:effectLst/>
                <a:latin typeface="Times New Roman" panose="02020603050405020304" pitchFamily="18" charset="0"/>
                <a:ea typeface="Times New Roman" panose="02020603050405020304" pitchFamily="18" charset="0"/>
              </a:rPr>
              <a:t> </a:t>
            </a:r>
          </a:p>
          <a:p>
            <a:pPr marL="457200" indent="-457200">
              <a:lnSpc>
                <a:spcPct val="115000"/>
              </a:lnSpc>
              <a:spcAft>
                <a:spcPts val="0"/>
              </a:spcAft>
              <a:buFont typeface="Wingdings" panose="05000000000000000000" pitchFamily="2" charset="2"/>
              <a:buChar char="Ø"/>
            </a:pPr>
            <a:r>
              <a:rPr lang="en-US" sz="2800" b="1" i="1" dirty="0" smtClean="0">
                <a:effectLst/>
                <a:latin typeface="Times New Roman" panose="02020603050405020304" pitchFamily="18" charset="0"/>
                <a:ea typeface="Times New Roman" panose="02020603050405020304" pitchFamily="18" charset="0"/>
              </a:rPr>
              <a:t>Ý </a:t>
            </a:r>
            <a:r>
              <a:rPr lang="en-US" sz="2800" b="1" i="1" dirty="0" err="1" smtClean="0">
                <a:effectLst/>
                <a:latin typeface="Times New Roman" panose="02020603050405020304" pitchFamily="18" charset="0"/>
                <a:ea typeface="Times New Roman" panose="02020603050405020304" pitchFamily="18" charset="0"/>
              </a:rPr>
              <a:t>kiến</a:t>
            </a:r>
            <a:r>
              <a:rPr lang="en-US" sz="2800" b="1" i="1"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thường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nhận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xét</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mang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tính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khẳng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định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hoặc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phủ</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định</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thường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ở </a:t>
            </a:r>
            <a:r>
              <a:rPr lang="en-US" sz="2800" dirty="0" err="1" smtClean="0">
                <a:effectLst/>
                <a:latin typeface="Times New Roman" panose="02020603050405020304" pitchFamily="18" charset="0"/>
                <a:ea typeface="Times New Roman" panose="02020603050405020304" pitchFamily="18" charset="0"/>
              </a:rPr>
              <a:t>nhan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hoặc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mở</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đầu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bài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viết</a:t>
            </a:r>
            <a:r>
              <a:rPr lang="en-US" sz="2800" dirty="0" smtClean="0">
                <a:effectLst/>
                <a:latin typeface="Times New Roman" panose="02020603050405020304" pitchFamily="18" charset="0"/>
                <a:ea typeface="Times New Roman" panose="02020603050405020304" pitchFamily="18" charset="0"/>
              </a:rPr>
              <a:t>.</a:t>
            </a:r>
          </a:p>
          <a:p>
            <a:pPr marL="457200" indent="-457200">
              <a:lnSpc>
                <a:spcPct val="115000"/>
              </a:lnSpc>
              <a:spcAft>
                <a:spcPts val="0"/>
              </a:spcAft>
              <a:buFont typeface="Wingdings" panose="05000000000000000000" pitchFamily="2" charset="2"/>
              <a:buChar char="Ø"/>
            </a:pPr>
            <a:r>
              <a:rPr lang="en-US" sz="2800" b="1" i="1" dirty="0" err="1" smtClean="0">
                <a:effectLst/>
                <a:latin typeface="Times New Roman" panose="02020603050405020304" pitchFamily="18" charset="0"/>
                <a:ea typeface="Times New Roman" panose="02020603050405020304" pitchFamily="18" charset="0"/>
              </a:rPr>
              <a:t>Lí</a:t>
            </a:r>
            <a:r>
              <a:rPr lang="en-US" sz="2800" b="1" i="1" dirty="0" smtClean="0">
                <a:effectLst/>
                <a:latin typeface="Times New Roman" panose="02020603050405020304" pitchFamily="18" charset="0"/>
                <a:ea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rPr>
              <a:t>lẽ</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thường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tập</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trung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nguyên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nhân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trả</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lời</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câu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hỏi</a:t>
            </a:r>
            <a:r>
              <a:rPr lang="en-US" sz="2800"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Vì</a:t>
            </a:r>
            <a:r>
              <a:rPr lang="en-US" sz="2800" i="1" dirty="0" smtClean="0">
                <a:effectLst/>
                <a:latin typeface="Times New Roman" panose="02020603050405020304" pitchFamily="18" charset="0"/>
                <a:ea typeface="Times New Roman" panose="02020603050405020304" pitchFamily="18" charset="0"/>
              </a:rPr>
              <a:t> </a:t>
            </a:r>
            <a:r>
              <a:rPr lang="en-US" sz="2800" i="1" dirty="0" err="1" smtClean="0">
                <a:effectLst/>
                <a:latin typeface="Times New Roman" panose="02020603050405020304" pitchFamily="18" charset="0"/>
                <a:ea typeface="Times New Roman" panose="02020603050405020304" pitchFamily="18" charset="0"/>
              </a:rPr>
              <a:t>sao</a:t>
            </a:r>
            <a:r>
              <a:rPr lang="en-US" sz="2800" i="1" dirty="0" smtClean="0">
                <a:effectLst/>
                <a:latin typeface="Times New Roman" panose="02020603050405020304" pitchFamily="18" charset="0"/>
                <a:ea typeface="Times New Roman" panose="02020603050405020304" pitchFamily="18" charset="0"/>
              </a:rPr>
              <a:t>?, Do </a:t>
            </a:r>
            <a:r>
              <a:rPr lang="en-US" sz="2800" i="1" dirty="0" err="1" smtClean="0">
                <a:effectLst/>
                <a:latin typeface="Times New Roman" panose="02020603050405020304" pitchFamily="18" charset="0"/>
                <a:ea typeface="Times New Roman" panose="02020603050405020304" pitchFamily="18" charset="0"/>
              </a:rPr>
              <a:t>đâu</a:t>
            </a:r>
            <a:r>
              <a:rPr lang="en-US" sz="2800" i="1" dirty="0" smtClean="0">
                <a:effectLst/>
                <a:latin typeface="Times New Roman" panose="02020603050405020304" pitchFamily="18" charset="0"/>
                <a:ea typeface="Times New Roman" panose="02020603050405020304" pitchFamily="18" charset="0"/>
              </a:rPr>
              <a:t>? </a:t>
            </a:r>
            <a:endParaRPr lang="en-US" sz="2800" dirty="0" smtClean="0">
              <a:effectLst/>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Ø"/>
            </a:pPr>
            <a:r>
              <a:rPr lang="en-US" sz="2800" dirty="0" err="1" smtClean="0">
                <a:effectLst/>
                <a:latin typeface="Times New Roman" panose="02020603050405020304" pitchFamily="18" charset="0"/>
                <a:ea typeface="Times New Roman" panose="02020603050405020304" pitchFamily="18" charset="0"/>
              </a:rPr>
              <a:t>Bằng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chứng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dẫn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chứng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thường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là</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các</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hiện</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tượng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số</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liệu</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cụ</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thể</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nhằm</a:t>
            </a:r>
            <a:r>
              <a:rPr lang="en-US" sz="2800" dirty="0" smtClean="0">
                <a:effectLst/>
                <a:latin typeface="Times New Roman" panose="02020603050405020304" pitchFamily="18" charset="0"/>
                <a:ea typeface="Times New Roman" panose="02020603050405020304" pitchFamily="18" charset="0"/>
              </a:rPr>
              <a:t> minh </a:t>
            </a:r>
            <a:r>
              <a:rPr lang="en-US" sz="2800" dirty="0" err="1" smtClean="0">
                <a:effectLst/>
                <a:latin typeface="Times New Roman" panose="02020603050405020304" pitchFamily="18" charset="0"/>
                <a:ea typeface="Times New Roman" panose="02020603050405020304" pitchFamily="18" charset="0"/>
              </a:rPr>
              <a:t>họa</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làm</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sáng</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tỏ</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cho</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lí</a:t>
            </a:r>
            <a:r>
              <a:rPr lang="en-US" sz="2800" dirty="0" smtClean="0">
                <a:effectLst/>
                <a:latin typeface="Times New Roman" panose="02020603050405020304" pitchFamily="18" charset="0"/>
                <a:ea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rPr>
              <a:t>lẽ</a:t>
            </a:r>
            <a:r>
              <a:rPr lang="en-US" sz="2800" dirty="0" smtClean="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82956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fade">
                                      <p:cBhvr>
                                        <p:cTn id="35" dur="1000"/>
                                        <p:tgtEl>
                                          <p:spTgt spid="7">
                                            <p:txEl>
                                              <p:pRg st="1" end="1"/>
                                            </p:txEl>
                                          </p:spTgt>
                                        </p:tgtEl>
                                      </p:cBhvr>
                                    </p:animEffect>
                                    <p:anim calcmode="lin" valueType="num">
                                      <p:cBhvr>
                                        <p:cTn id="36"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2" end="2"/>
                                            </p:txEl>
                                          </p:spTgt>
                                        </p:tgtEl>
                                        <p:attrNameLst>
                                          <p:attrName>style.visibility</p:attrName>
                                        </p:attrNameLst>
                                      </p:cBhvr>
                                      <p:to>
                                        <p:strVal val="visible"/>
                                      </p:to>
                                    </p:set>
                                    <p:animEffect transition="in" filter="fade">
                                      <p:cBhvr>
                                        <p:cTn id="42" dur="1000"/>
                                        <p:tgtEl>
                                          <p:spTgt spid="7">
                                            <p:txEl>
                                              <p:pRg st="2" end="2"/>
                                            </p:txEl>
                                          </p:spTgt>
                                        </p:tgtEl>
                                      </p:cBhvr>
                                    </p:animEffect>
                                    <p:anim calcmode="lin" valueType="num">
                                      <p:cBhvr>
                                        <p:cTn id="4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3" end="3"/>
                                            </p:txEl>
                                          </p:spTgt>
                                        </p:tgtEl>
                                        <p:attrNameLst>
                                          <p:attrName>style.visibility</p:attrName>
                                        </p:attrNameLst>
                                      </p:cBhvr>
                                      <p:to>
                                        <p:strVal val="visible"/>
                                      </p:to>
                                    </p:set>
                                    <p:animEffect transition="in" filter="fade">
                                      <p:cBhvr>
                                        <p:cTn id="49" dur="1000"/>
                                        <p:tgtEl>
                                          <p:spTgt spid="7">
                                            <p:txEl>
                                              <p:pRg st="3" end="3"/>
                                            </p:txEl>
                                          </p:spTgt>
                                        </p:tgtEl>
                                      </p:cBhvr>
                                    </p:animEffect>
                                    <p:anim calcmode="lin" valueType="num">
                                      <p:cBhvr>
                                        <p:cTn id="50"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8" name="Rectangle 7"/>
          <p:cNvSpPr/>
          <p:nvPr/>
        </p:nvSpPr>
        <p:spPr>
          <a:xfrm>
            <a:off x="3676490" y="43805"/>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cs typeface="Times New Roman" panose="02020603050405020304" pitchFamily="18" charset="0"/>
            </a:endParaRPr>
          </a:p>
        </p:txBody>
      </p:sp>
      <p:sp>
        <p:nvSpPr>
          <p:cNvPr id="4" name="Freeform 3"/>
          <p:cNvSpPr/>
          <p:nvPr/>
        </p:nvSpPr>
        <p:spPr>
          <a:xfrm>
            <a:off x="1387725" y="1302667"/>
            <a:ext cx="7065466" cy="843904"/>
          </a:xfrm>
          <a:custGeom>
            <a:avLst/>
            <a:gdLst>
              <a:gd name="connsiteX0" fmla="*/ 0 w 7065466"/>
              <a:gd name="connsiteY0" fmla="*/ 84390 h 843904"/>
              <a:gd name="connsiteX1" fmla="*/ 84390 w 7065466"/>
              <a:gd name="connsiteY1" fmla="*/ 0 h 843904"/>
              <a:gd name="connsiteX2" fmla="*/ 6981076 w 7065466"/>
              <a:gd name="connsiteY2" fmla="*/ 0 h 843904"/>
              <a:gd name="connsiteX3" fmla="*/ 7065466 w 7065466"/>
              <a:gd name="connsiteY3" fmla="*/ 84390 h 843904"/>
              <a:gd name="connsiteX4" fmla="*/ 7065466 w 7065466"/>
              <a:gd name="connsiteY4" fmla="*/ 759514 h 843904"/>
              <a:gd name="connsiteX5" fmla="*/ 6981076 w 7065466"/>
              <a:gd name="connsiteY5" fmla="*/ 843904 h 843904"/>
              <a:gd name="connsiteX6" fmla="*/ 84390 w 7065466"/>
              <a:gd name="connsiteY6" fmla="*/ 843904 h 843904"/>
              <a:gd name="connsiteX7" fmla="*/ 0 w 7065466"/>
              <a:gd name="connsiteY7" fmla="*/ 759514 h 843904"/>
              <a:gd name="connsiteX8" fmla="*/ 0 w 7065466"/>
              <a:gd name="connsiteY8" fmla="*/ 84390 h 8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5466" h="843904">
                <a:moveTo>
                  <a:pt x="0" y="84390"/>
                </a:moveTo>
                <a:cubicBezTo>
                  <a:pt x="0" y="37783"/>
                  <a:pt x="37783" y="0"/>
                  <a:pt x="84390" y="0"/>
                </a:cubicBezTo>
                <a:lnTo>
                  <a:pt x="6981076" y="0"/>
                </a:lnTo>
                <a:cubicBezTo>
                  <a:pt x="7027683" y="0"/>
                  <a:pt x="7065466" y="37783"/>
                  <a:pt x="7065466" y="84390"/>
                </a:cubicBezTo>
                <a:lnTo>
                  <a:pt x="7065466" y="759514"/>
                </a:lnTo>
                <a:cubicBezTo>
                  <a:pt x="7065466" y="806121"/>
                  <a:pt x="7027683" y="843904"/>
                  <a:pt x="6981076" y="843904"/>
                </a:cubicBezTo>
                <a:lnTo>
                  <a:pt x="84390" y="843904"/>
                </a:lnTo>
                <a:cubicBezTo>
                  <a:pt x="37783" y="843904"/>
                  <a:pt x="0" y="806121"/>
                  <a:pt x="0" y="759514"/>
                </a:cubicBezTo>
                <a:lnTo>
                  <a:pt x="0" y="8439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6157" tIns="116157" rIns="1076098" bIns="116157" numCol="1" spcCol="1270" anchor="ctr" anchorCtr="0">
            <a:noAutofit/>
          </a:bodyPr>
          <a:lstStyle/>
          <a:p>
            <a:pPr lvl="0" algn="l" defTabSz="1066800">
              <a:lnSpc>
                <a:spcPct val="90000"/>
              </a:lnSpc>
              <a:spcBef>
                <a:spcPct val="0"/>
              </a:spcBef>
              <a:spcAft>
                <a:spcPct val="35000"/>
              </a:spcAft>
            </a:pPr>
            <a:r>
              <a:rPr lang="en-US" sz="2400" kern="1200" dirty="0" smtClean="0">
                <a:latin typeface="Times New Roman" panose="02020603050405020304" pitchFamily="18" charset="0"/>
                <a:cs typeface="Times New Roman" panose="02020603050405020304" pitchFamily="18" charset="0"/>
              </a:rPr>
              <a:t>* </a:t>
            </a:r>
            <a:r>
              <a:rPr lang="vi-VN" sz="2400" b="1" kern="1200" dirty="0" smtClean="0">
                <a:latin typeface="Times New Roman" panose="02020603050405020304" pitchFamily="18" charset="0"/>
                <a:cs typeface="Times New Roman" panose="02020603050405020304" pitchFamily="18" charset="0"/>
              </a:rPr>
              <a:t>Để </a:t>
            </a:r>
            <a:r>
              <a:rPr lang="en-US" sz="2400" b="1" kern="1200" dirty="0" err="1" smtClean="0">
                <a:latin typeface="Times New Roman" panose="02020603050405020304" pitchFamily="18" charset="0"/>
                <a:cs typeface="Times New Roman" panose="02020603050405020304" pitchFamily="18" charset="0"/>
              </a:rPr>
              <a:t>trình</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bày</a:t>
            </a:r>
            <a:r>
              <a:rPr lang="en-US" sz="2400" b="1" kern="1200" dirty="0" smtClean="0">
                <a:latin typeface="Times New Roman" panose="02020603050405020304" pitchFamily="18" charset="0"/>
                <a:cs typeface="Times New Roman" panose="02020603050405020304" pitchFamily="18" charset="0"/>
              </a:rPr>
              <a:t> ý </a:t>
            </a:r>
            <a:r>
              <a:rPr lang="en-US" sz="2400" b="1" kern="1200" dirty="0" err="1" smtClean="0">
                <a:latin typeface="Times New Roman" panose="02020603050405020304" pitchFamily="18" charset="0"/>
                <a:cs typeface="Times New Roman" panose="02020603050405020304" pitchFamily="18" charset="0"/>
              </a:rPr>
              <a:t>kiến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về</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một</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vấn</a:t>
            </a:r>
            <a:r>
              <a:rPr lang="en-US" sz="2400" b="1" kern="1200" dirty="0" smtClean="0">
                <a:latin typeface="Times New Roman" panose="02020603050405020304" pitchFamily="18" charset="0"/>
                <a:cs typeface="Times New Roman" panose="02020603050405020304" pitchFamily="18" charset="0"/>
              </a:rPr>
              <a:t> </a:t>
            </a:r>
            <a:r>
              <a:rPr lang="en-US" sz="2400" b="1" kern="1200" dirty="0" err="1" smtClean="0">
                <a:latin typeface="Times New Roman" panose="02020603050405020304" pitchFamily="18" charset="0"/>
                <a:cs typeface="Times New Roman" panose="02020603050405020304" pitchFamily="18" charset="0"/>
              </a:rPr>
              <a:t>đề</a:t>
            </a:r>
            <a:r>
              <a:rPr lang="vi-VN" sz="2400" b="1" kern="1200" dirty="0" smtClean="0">
                <a:latin typeface="Times New Roman" panose="02020603050405020304" pitchFamily="18" charset="0"/>
                <a:cs typeface="Times New Roman" panose="02020603050405020304" pitchFamily="18" charset="0"/>
              </a:rPr>
              <a:t>, </a:t>
            </a:r>
            <a:r>
              <a:rPr lang="en-US" sz="2400" b="1" kern="1200" dirty="0" smtClean="0">
                <a:latin typeface="Times New Roman" panose="02020603050405020304" pitchFamily="18" charset="0"/>
                <a:cs typeface="Times New Roman" panose="02020603050405020304" pitchFamily="18" charset="0"/>
              </a:rPr>
              <a:t>HS</a:t>
            </a:r>
            <a:r>
              <a:rPr lang="vi-VN" sz="2400" b="1" kern="1200" dirty="0" smtClean="0">
                <a:latin typeface="Times New Roman" panose="02020603050405020304" pitchFamily="18" charset="0"/>
                <a:cs typeface="Times New Roman" panose="02020603050405020304" pitchFamily="18" charset="0"/>
              </a:rPr>
              <a:t> cần xác định:</a:t>
            </a:r>
            <a:endParaRPr lang="en-US" sz="2400" kern="1200" dirty="0">
              <a:latin typeface="Times New Roman" panose="02020603050405020304" pitchFamily="18" charset="0"/>
              <a:cs typeface="Times New Roman" panose="02020603050405020304" pitchFamily="18" charset="0"/>
            </a:endParaRPr>
          </a:p>
        </p:txBody>
      </p:sp>
      <p:sp>
        <p:nvSpPr>
          <p:cNvPr id="6" name="Freeform 5"/>
          <p:cNvSpPr/>
          <p:nvPr/>
        </p:nvSpPr>
        <p:spPr>
          <a:xfrm>
            <a:off x="1915340" y="2263779"/>
            <a:ext cx="7065466" cy="843904"/>
          </a:xfrm>
          <a:custGeom>
            <a:avLst/>
            <a:gdLst>
              <a:gd name="connsiteX0" fmla="*/ 0 w 7065466"/>
              <a:gd name="connsiteY0" fmla="*/ 84390 h 843904"/>
              <a:gd name="connsiteX1" fmla="*/ 84390 w 7065466"/>
              <a:gd name="connsiteY1" fmla="*/ 0 h 843904"/>
              <a:gd name="connsiteX2" fmla="*/ 6981076 w 7065466"/>
              <a:gd name="connsiteY2" fmla="*/ 0 h 843904"/>
              <a:gd name="connsiteX3" fmla="*/ 7065466 w 7065466"/>
              <a:gd name="connsiteY3" fmla="*/ 84390 h 843904"/>
              <a:gd name="connsiteX4" fmla="*/ 7065466 w 7065466"/>
              <a:gd name="connsiteY4" fmla="*/ 759514 h 843904"/>
              <a:gd name="connsiteX5" fmla="*/ 6981076 w 7065466"/>
              <a:gd name="connsiteY5" fmla="*/ 843904 h 843904"/>
              <a:gd name="connsiteX6" fmla="*/ 84390 w 7065466"/>
              <a:gd name="connsiteY6" fmla="*/ 843904 h 843904"/>
              <a:gd name="connsiteX7" fmla="*/ 0 w 7065466"/>
              <a:gd name="connsiteY7" fmla="*/ 759514 h 843904"/>
              <a:gd name="connsiteX8" fmla="*/ 0 w 7065466"/>
              <a:gd name="connsiteY8" fmla="*/ 84390 h 8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5466" h="843904">
                <a:moveTo>
                  <a:pt x="0" y="84390"/>
                </a:moveTo>
                <a:cubicBezTo>
                  <a:pt x="0" y="37783"/>
                  <a:pt x="37783" y="0"/>
                  <a:pt x="84390" y="0"/>
                </a:cubicBezTo>
                <a:lnTo>
                  <a:pt x="6981076" y="0"/>
                </a:lnTo>
                <a:cubicBezTo>
                  <a:pt x="7027683" y="0"/>
                  <a:pt x="7065466" y="37783"/>
                  <a:pt x="7065466" y="84390"/>
                </a:cubicBezTo>
                <a:lnTo>
                  <a:pt x="7065466" y="759514"/>
                </a:lnTo>
                <a:cubicBezTo>
                  <a:pt x="7065466" y="806121"/>
                  <a:pt x="7027683" y="843904"/>
                  <a:pt x="6981076" y="843904"/>
                </a:cubicBezTo>
                <a:lnTo>
                  <a:pt x="84390" y="843904"/>
                </a:lnTo>
                <a:cubicBezTo>
                  <a:pt x="37783" y="843904"/>
                  <a:pt x="0" y="806121"/>
                  <a:pt x="0" y="759514"/>
                </a:cubicBezTo>
                <a:lnTo>
                  <a:pt x="0" y="8439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6157" tIns="116157" rIns="1192310" bIns="1161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Đó là vấn đề gì? Ý kiến của em về vấn đề này như thế nào?</a:t>
            </a:r>
            <a:endParaRPr lang="en-US" sz="2400" kern="1200" dirty="0">
              <a:latin typeface="Times New Roman" panose="02020603050405020304" pitchFamily="18" charset="0"/>
              <a:cs typeface="Times New Roman" panose="02020603050405020304" pitchFamily="18" charset="0"/>
            </a:endParaRPr>
          </a:p>
        </p:txBody>
      </p:sp>
      <p:sp>
        <p:nvSpPr>
          <p:cNvPr id="12" name="Freeform 11"/>
          <p:cNvSpPr/>
          <p:nvPr/>
        </p:nvSpPr>
        <p:spPr>
          <a:xfrm>
            <a:off x="7904654" y="1919185"/>
            <a:ext cx="548537" cy="548537"/>
          </a:xfrm>
          <a:custGeom>
            <a:avLst/>
            <a:gdLst>
              <a:gd name="connsiteX0" fmla="*/ 0 w 548537"/>
              <a:gd name="connsiteY0" fmla="*/ 301695 h 548537"/>
              <a:gd name="connsiteX1" fmla="*/ 123421 w 548537"/>
              <a:gd name="connsiteY1" fmla="*/ 301695 h 548537"/>
              <a:gd name="connsiteX2" fmla="*/ 123421 w 548537"/>
              <a:gd name="connsiteY2" fmla="*/ 0 h 548537"/>
              <a:gd name="connsiteX3" fmla="*/ 425116 w 548537"/>
              <a:gd name="connsiteY3" fmla="*/ 0 h 548537"/>
              <a:gd name="connsiteX4" fmla="*/ 425116 w 548537"/>
              <a:gd name="connsiteY4" fmla="*/ 301695 h 548537"/>
              <a:gd name="connsiteX5" fmla="*/ 548537 w 548537"/>
              <a:gd name="connsiteY5" fmla="*/ 301695 h 548537"/>
              <a:gd name="connsiteX6" fmla="*/ 274269 w 548537"/>
              <a:gd name="connsiteY6" fmla="*/ 548537 h 548537"/>
              <a:gd name="connsiteX7" fmla="*/ 0 w 548537"/>
              <a:gd name="connsiteY7" fmla="*/ 301695 h 54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37" h="548537">
                <a:moveTo>
                  <a:pt x="0" y="301695"/>
                </a:moveTo>
                <a:lnTo>
                  <a:pt x="123421" y="301695"/>
                </a:lnTo>
                <a:lnTo>
                  <a:pt x="123421" y="0"/>
                </a:lnTo>
                <a:lnTo>
                  <a:pt x="425116" y="0"/>
                </a:lnTo>
                <a:lnTo>
                  <a:pt x="425116" y="301695"/>
                </a:lnTo>
                <a:lnTo>
                  <a:pt x="548537" y="301695"/>
                </a:lnTo>
                <a:lnTo>
                  <a:pt x="274269" y="548537"/>
                </a:lnTo>
                <a:lnTo>
                  <a:pt x="0" y="301695"/>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5171" tIns="31750" rIns="155171" bIns="167513" numCol="1" spcCol="1270" anchor="ctr" anchorCtr="0">
            <a:noAutofit/>
          </a:bodyPr>
          <a:lstStyle/>
          <a:p>
            <a:pPr lvl="0" algn="ctr" defTabSz="1111250">
              <a:lnSpc>
                <a:spcPct val="90000"/>
              </a:lnSpc>
              <a:spcBef>
                <a:spcPct val="0"/>
              </a:spcBef>
              <a:spcAft>
                <a:spcPct val="35000"/>
              </a:spcAft>
            </a:pPr>
            <a:endParaRPr lang="en-US" sz="2500" kern="1200"/>
          </a:p>
        </p:txBody>
      </p:sp>
      <p:grpSp>
        <p:nvGrpSpPr>
          <p:cNvPr id="19" name="Group 18"/>
          <p:cNvGrpSpPr/>
          <p:nvPr/>
        </p:nvGrpSpPr>
        <p:grpSpPr>
          <a:xfrm>
            <a:off x="1998397" y="2880298"/>
            <a:ext cx="7954585" cy="1188498"/>
            <a:chOff x="1998397" y="2880298"/>
            <a:chExt cx="7954585" cy="1188498"/>
          </a:xfrm>
          <a:scene3d>
            <a:camera prst="orthographicFront">
              <a:rot lat="0" lon="0" rev="0"/>
            </a:camera>
            <a:lightRig rig="soft" dir="t">
              <a:rot lat="0" lon="0" rev="0"/>
            </a:lightRig>
          </a:scene3d>
        </p:grpSpPr>
        <p:sp>
          <p:nvSpPr>
            <p:cNvPr id="7" name="Freeform 6"/>
            <p:cNvSpPr/>
            <p:nvPr/>
          </p:nvSpPr>
          <p:spPr>
            <a:xfrm>
              <a:off x="1998397" y="3224892"/>
              <a:ext cx="7954585" cy="843904"/>
            </a:xfrm>
            <a:custGeom>
              <a:avLst/>
              <a:gdLst>
                <a:gd name="connsiteX0" fmla="*/ 0 w 7954585"/>
                <a:gd name="connsiteY0" fmla="*/ 84390 h 843904"/>
                <a:gd name="connsiteX1" fmla="*/ 84390 w 7954585"/>
                <a:gd name="connsiteY1" fmla="*/ 0 h 843904"/>
                <a:gd name="connsiteX2" fmla="*/ 7870195 w 7954585"/>
                <a:gd name="connsiteY2" fmla="*/ 0 h 843904"/>
                <a:gd name="connsiteX3" fmla="*/ 7954585 w 7954585"/>
                <a:gd name="connsiteY3" fmla="*/ 84390 h 843904"/>
                <a:gd name="connsiteX4" fmla="*/ 7954585 w 7954585"/>
                <a:gd name="connsiteY4" fmla="*/ 759514 h 843904"/>
                <a:gd name="connsiteX5" fmla="*/ 7870195 w 7954585"/>
                <a:gd name="connsiteY5" fmla="*/ 843904 h 843904"/>
                <a:gd name="connsiteX6" fmla="*/ 84390 w 7954585"/>
                <a:gd name="connsiteY6" fmla="*/ 843904 h 843904"/>
                <a:gd name="connsiteX7" fmla="*/ 0 w 7954585"/>
                <a:gd name="connsiteY7" fmla="*/ 759514 h 843904"/>
                <a:gd name="connsiteX8" fmla="*/ 0 w 7954585"/>
                <a:gd name="connsiteY8" fmla="*/ 84390 h 8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4585" h="843904">
                  <a:moveTo>
                    <a:pt x="0" y="84390"/>
                  </a:moveTo>
                  <a:cubicBezTo>
                    <a:pt x="0" y="37783"/>
                    <a:pt x="37783" y="0"/>
                    <a:pt x="84390" y="0"/>
                  </a:cubicBezTo>
                  <a:lnTo>
                    <a:pt x="7870195" y="0"/>
                  </a:lnTo>
                  <a:cubicBezTo>
                    <a:pt x="7916802" y="0"/>
                    <a:pt x="7954585" y="37783"/>
                    <a:pt x="7954585" y="84390"/>
                  </a:cubicBezTo>
                  <a:lnTo>
                    <a:pt x="7954585" y="759514"/>
                  </a:lnTo>
                  <a:cubicBezTo>
                    <a:pt x="7954585" y="806121"/>
                    <a:pt x="7916802" y="843904"/>
                    <a:pt x="7870195" y="843904"/>
                  </a:cubicBezTo>
                  <a:lnTo>
                    <a:pt x="84390" y="843904"/>
                  </a:lnTo>
                  <a:cubicBezTo>
                    <a:pt x="37783" y="843904"/>
                    <a:pt x="0" y="806121"/>
                    <a:pt x="0" y="759514"/>
                  </a:cubicBezTo>
                  <a:lnTo>
                    <a:pt x="0" y="8439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6157" tIns="116157" rIns="1327734" bIns="1161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Các lí lẽ và bằng chứng mà em định sử dụng để làm sáng tỏ vấn đề, thuyết phục mọi người là những gì?</a:t>
              </a:r>
              <a:endParaRPr lang="en-US" sz="2400" kern="1200" dirty="0">
                <a:latin typeface="Times New Roman" panose="02020603050405020304" pitchFamily="18" charset="0"/>
                <a:cs typeface="Times New Roman" panose="02020603050405020304" pitchFamily="18" charset="0"/>
              </a:endParaRPr>
            </a:p>
          </p:txBody>
        </p:sp>
        <p:sp>
          <p:nvSpPr>
            <p:cNvPr id="13" name="Freeform 12"/>
            <p:cNvSpPr/>
            <p:nvPr/>
          </p:nvSpPr>
          <p:spPr>
            <a:xfrm>
              <a:off x="8432270" y="2880298"/>
              <a:ext cx="548537" cy="548537"/>
            </a:xfrm>
            <a:custGeom>
              <a:avLst/>
              <a:gdLst>
                <a:gd name="connsiteX0" fmla="*/ 0 w 548537"/>
                <a:gd name="connsiteY0" fmla="*/ 301695 h 548537"/>
                <a:gd name="connsiteX1" fmla="*/ 123421 w 548537"/>
                <a:gd name="connsiteY1" fmla="*/ 301695 h 548537"/>
                <a:gd name="connsiteX2" fmla="*/ 123421 w 548537"/>
                <a:gd name="connsiteY2" fmla="*/ 0 h 548537"/>
                <a:gd name="connsiteX3" fmla="*/ 425116 w 548537"/>
                <a:gd name="connsiteY3" fmla="*/ 0 h 548537"/>
                <a:gd name="connsiteX4" fmla="*/ 425116 w 548537"/>
                <a:gd name="connsiteY4" fmla="*/ 301695 h 548537"/>
                <a:gd name="connsiteX5" fmla="*/ 548537 w 548537"/>
                <a:gd name="connsiteY5" fmla="*/ 301695 h 548537"/>
                <a:gd name="connsiteX6" fmla="*/ 274269 w 548537"/>
                <a:gd name="connsiteY6" fmla="*/ 548537 h 548537"/>
                <a:gd name="connsiteX7" fmla="*/ 0 w 548537"/>
                <a:gd name="connsiteY7" fmla="*/ 301695 h 54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37" h="548537">
                  <a:moveTo>
                    <a:pt x="0" y="301695"/>
                  </a:moveTo>
                  <a:lnTo>
                    <a:pt x="123421" y="301695"/>
                  </a:lnTo>
                  <a:lnTo>
                    <a:pt x="123421" y="0"/>
                  </a:lnTo>
                  <a:lnTo>
                    <a:pt x="425116" y="0"/>
                  </a:lnTo>
                  <a:lnTo>
                    <a:pt x="425116" y="301695"/>
                  </a:lnTo>
                  <a:lnTo>
                    <a:pt x="548537" y="301695"/>
                  </a:lnTo>
                  <a:lnTo>
                    <a:pt x="274269" y="548537"/>
                  </a:lnTo>
                  <a:lnTo>
                    <a:pt x="0" y="30169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5171" tIns="31750" rIns="155171" bIns="167513" numCol="1" spcCol="1270" anchor="ctr" anchorCtr="0">
              <a:noAutofit/>
            </a:bodyPr>
            <a:lstStyle/>
            <a:p>
              <a:pPr lvl="0" algn="ctr" defTabSz="1111250">
                <a:lnSpc>
                  <a:spcPct val="90000"/>
                </a:lnSpc>
                <a:spcBef>
                  <a:spcPct val="0"/>
                </a:spcBef>
                <a:spcAft>
                  <a:spcPct val="35000"/>
                </a:spcAft>
              </a:pPr>
              <a:endParaRPr lang="en-US" sz="2500" kern="1200"/>
            </a:p>
          </p:txBody>
        </p:sp>
      </p:grpSp>
      <p:grpSp>
        <p:nvGrpSpPr>
          <p:cNvPr id="18" name="Group 17"/>
          <p:cNvGrpSpPr/>
          <p:nvPr/>
        </p:nvGrpSpPr>
        <p:grpSpPr>
          <a:xfrm>
            <a:off x="2970572" y="3827346"/>
            <a:ext cx="7065466" cy="1202563"/>
            <a:chOff x="2970572" y="3827346"/>
            <a:chExt cx="7065466" cy="1202563"/>
          </a:xfrm>
          <a:scene3d>
            <a:camera prst="orthographicFront">
              <a:rot lat="0" lon="0" rev="0"/>
            </a:camera>
            <a:lightRig rig="soft" dir="t">
              <a:rot lat="0" lon="0" rev="0"/>
            </a:lightRig>
          </a:scene3d>
        </p:grpSpPr>
        <p:sp>
          <p:nvSpPr>
            <p:cNvPr id="10" name="Freeform 9"/>
            <p:cNvSpPr/>
            <p:nvPr/>
          </p:nvSpPr>
          <p:spPr>
            <a:xfrm>
              <a:off x="2970572" y="4186005"/>
              <a:ext cx="7065466" cy="843904"/>
            </a:xfrm>
            <a:custGeom>
              <a:avLst/>
              <a:gdLst>
                <a:gd name="connsiteX0" fmla="*/ 0 w 7065466"/>
                <a:gd name="connsiteY0" fmla="*/ 84390 h 843904"/>
                <a:gd name="connsiteX1" fmla="*/ 84390 w 7065466"/>
                <a:gd name="connsiteY1" fmla="*/ 0 h 843904"/>
                <a:gd name="connsiteX2" fmla="*/ 6981076 w 7065466"/>
                <a:gd name="connsiteY2" fmla="*/ 0 h 843904"/>
                <a:gd name="connsiteX3" fmla="*/ 7065466 w 7065466"/>
                <a:gd name="connsiteY3" fmla="*/ 84390 h 843904"/>
                <a:gd name="connsiteX4" fmla="*/ 7065466 w 7065466"/>
                <a:gd name="connsiteY4" fmla="*/ 759514 h 843904"/>
                <a:gd name="connsiteX5" fmla="*/ 6981076 w 7065466"/>
                <a:gd name="connsiteY5" fmla="*/ 843904 h 843904"/>
                <a:gd name="connsiteX6" fmla="*/ 84390 w 7065466"/>
                <a:gd name="connsiteY6" fmla="*/ 843904 h 843904"/>
                <a:gd name="connsiteX7" fmla="*/ 0 w 7065466"/>
                <a:gd name="connsiteY7" fmla="*/ 759514 h 843904"/>
                <a:gd name="connsiteX8" fmla="*/ 0 w 7065466"/>
                <a:gd name="connsiteY8" fmla="*/ 84390 h 8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65466" h="843904">
                  <a:moveTo>
                    <a:pt x="0" y="84390"/>
                  </a:moveTo>
                  <a:cubicBezTo>
                    <a:pt x="0" y="37783"/>
                    <a:pt x="37783" y="0"/>
                    <a:pt x="84390" y="0"/>
                  </a:cubicBezTo>
                  <a:lnTo>
                    <a:pt x="6981076" y="0"/>
                  </a:lnTo>
                  <a:cubicBezTo>
                    <a:pt x="7027683" y="0"/>
                    <a:pt x="7065466" y="37783"/>
                    <a:pt x="7065466" y="84390"/>
                  </a:cubicBezTo>
                  <a:lnTo>
                    <a:pt x="7065466" y="759514"/>
                  </a:lnTo>
                  <a:cubicBezTo>
                    <a:pt x="7065466" y="806121"/>
                    <a:pt x="7027683" y="843904"/>
                    <a:pt x="6981076" y="843904"/>
                  </a:cubicBezTo>
                  <a:lnTo>
                    <a:pt x="84390" y="843904"/>
                  </a:lnTo>
                  <a:cubicBezTo>
                    <a:pt x="37783" y="843904"/>
                    <a:pt x="0" y="806121"/>
                    <a:pt x="0" y="759514"/>
                  </a:cubicBezTo>
                  <a:lnTo>
                    <a:pt x="0" y="8439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6157" tIns="116157" rIns="1192310" bIns="1161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Khi trình bày cần có thêm thiết bị gì?</a:t>
              </a:r>
              <a:endParaRPr lang="en-US" sz="24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8959886" y="3827346"/>
              <a:ext cx="548537" cy="548537"/>
            </a:xfrm>
            <a:custGeom>
              <a:avLst/>
              <a:gdLst>
                <a:gd name="connsiteX0" fmla="*/ 0 w 548537"/>
                <a:gd name="connsiteY0" fmla="*/ 301695 h 548537"/>
                <a:gd name="connsiteX1" fmla="*/ 123421 w 548537"/>
                <a:gd name="connsiteY1" fmla="*/ 301695 h 548537"/>
                <a:gd name="connsiteX2" fmla="*/ 123421 w 548537"/>
                <a:gd name="connsiteY2" fmla="*/ 0 h 548537"/>
                <a:gd name="connsiteX3" fmla="*/ 425116 w 548537"/>
                <a:gd name="connsiteY3" fmla="*/ 0 h 548537"/>
                <a:gd name="connsiteX4" fmla="*/ 425116 w 548537"/>
                <a:gd name="connsiteY4" fmla="*/ 301695 h 548537"/>
                <a:gd name="connsiteX5" fmla="*/ 548537 w 548537"/>
                <a:gd name="connsiteY5" fmla="*/ 301695 h 548537"/>
                <a:gd name="connsiteX6" fmla="*/ 274269 w 548537"/>
                <a:gd name="connsiteY6" fmla="*/ 548537 h 548537"/>
                <a:gd name="connsiteX7" fmla="*/ 0 w 548537"/>
                <a:gd name="connsiteY7" fmla="*/ 301695 h 54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37" h="548537">
                  <a:moveTo>
                    <a:pt x="0" y="301695"/>
                  </a:moveTo>
                  <a:lnTo>
                    <a:pt x="123421" y="301695"/>
                  </a:lnTo>
                  <a:lnTo>
                    <a:pt x="123421" y="0"/>
                  </a:lnTo>
                  <a:lnTo>
                    <a:pt x="425116" y="0"/>
                  </a:lnTo>
                  <a:lnTo>
                    <a:pt x="425116" y="301695"/>
                  </a:lnTo>
                  <a:lnTo>
                    <a:pt x="548537" y="301695"/>
                  </a:lnTo>
                  <a:lnTo>
                    <a:pt x="274269" y="548537"/>
                  </a:lnTo>
                  <a:lnTo>
                    <a:pt x="0" y="30169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5171" tIns="31750" rIns="155171" bIns="167513" numCol="1" spcCol="1270" anchor="ctr" anchorCtr="0">
              <a:noAutofit/>
            </a:bodyPr>
            <a:lstStyle/>
            <a:p>
              <a:pPr lvl="0" algn="ctr" defTabSz="1111250">
                <a:lnSpc>
                  <a:spcPct val="90000"/>
                </a:lnSpc>
                <a:spcBef>
                  <a:spcPct val="0"/>
                </a:spcBef>
                <a:spcAft>
                  <a:spcPct val="35000"/>
                </a:spcAft>
              </a:pPr>
              <a:endParaRPr lang="en-US" sz="2500" kern="1200"/>
            </a:p>
          </p:txBody>
        </p:sp>
      </p:grpSp>
      <p:grpSp>
        <p:nvGrpSpPr>
          <p:cNvPr id="17" name="Group 16"/>
          <p:cNvGrpSpPr/>
          <p:nvPr/>
        </p:nvGrpSpPr>
        <p:grpSpPr>
          <a:xfrm>
            <a:off x="3256514" y="4797836"/>
            <a:ext cx="7548815" cy="1193186"/>
            <a:chOff x="3256514" y="4797836"/>
            <a:chExt cx="7548815" cy="1193186"/>
          </a:xfrm>
          <a:scene3d>
            <a:camera prst="orthographicFront">
              <a:rot lat="0" lon="0" rev="0"/>
            </a:camera>
            <a:lightRig rig="soft" dir="t">
              <a:rot lat="0" lon="0" rev="0"/>
            </a:lightRig>
          </a:scene3d>
        </p:grpSpPr>
        <p:sp>
          <p:nvSpPr>
            <p:cNvPr id="11" name="Freeform 10"/>
            <p:cNvSpPr/>
            <p:nvPr/>
          </p:nvSpPr>
          <p:spPr>
            <a:xfrm>
              <a:off x="3256514" y="5147118"/>
              <a:ext cx="7548815" cy="843904"/>
            </a:xfrm>
            <a:custGeom>
              <a:avLst/>
              <a:gdLst>
                <a:gd name="connsiteX0" fmla="*/ 0 w 7548815"/>
                <a:gd name="connsiteY0" fmla="*/ 84390 h 843904"/>
                <a:gd name="connsiteX1" fmla="*/ 84390 w 7548815"/>
                <a:gd name="connsiteY1" fmla="*/ 0 h 843904"/>
                <a:gd name="connsiteX2" fmla="*/ 7464425 w 7548815"/>
                <a:gd name="connsiteY2" fmla="*/ 0 h 843904"/>
                <a:gd name="connsiteX3" fmla="*/ 7548815 w 7548815"/>
                <a:gd name="connsiteY3" fmla="*/ 84390 h 843904"/>
                <a:gd name="connsiteX4" fmla="*/ 7548815 w 7548815"/>
                <a:gd name="connsiteY4" fmla="*/ 759514 h 843904"/>
                <a:gd name="connsiteX5" fmla="*/ 7464425 w 7548815"/>
                <a:gd name="connsiteY5" fmla="*/ 843904 h 843904"/>
                <a:gd name="connsiteX6" fmla="*/ 84390 w 7548815"/>
                <a:gd name="connsiteY6" fmla="*/ 843904 h 843904"/>
                <a:gd name="connsiteX7" fmla="*/ 0 w 7548815"/>
                <a:gd name="connsiteY7" fmla="*/ 759514 h 843904"/>
                <a:gd name="connsiteX8" fmla="*/ 0 w 7548815"/>
                <a:gd name="connsiteY8" fmla="*/ 84390 h 84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48815" h="843904">
                  <a:moveTo>
                    <a:pt x="0" y="84390"/>
                  </a:moveTo>
                  <a:cubicBezTo>
                    <a:pt x="0" y="37783"/>
                    <a:pt x="37783" y="0"/>
                    <a:pt x="84390" y="0"/>
                  </a:cubicBezTo>
                  <a:lnTo>
                    <a:pt x="7464425" y="0"/>
                  </a:lnTo>
                  <a:cubicBezTo>
                    <a:pt x="7511032" y="0"/>
                    <a:pt x="7548815" y="37783"/>
                    <a:pt x="7548815" y="84390"/>
                  </a:cubicBezTo>
                  <a:lnTo>
                    <a:pt x="7548815" y="759514"/>
                  </a:lnTo>
                  <a:cubicBezTo>
                    <a:pt x="7548815" y="806121"/>
                    <a:pt x="7511032" y="843904"/>
                    <a:pt x="7464425" y="843904"/>
                  </a:cubicBezTo>
                  <a:lnTo>
                    <a:pt x="84390" y="843904"/>
                  </a:lnTo>
                  <a:cubicBezTo>
                    <a:pt x="37783" y="843904"/>
                    <a:pt x="0" y="806121"/>
                    <a:pt x="0" y="759514"/>
                  </a:cubicBezTo>
                  <a:lnTo>
                    <a:pt x="0" y="84390"/>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6157" tIns="116157" rIns="1265930" bIns="116157" numCol="1" spcCol="1270" anchor="ctr" anchorCtr="0">
              <a:noAutofit/>
            </a:bodyPr>
            <a:lstStyle/>
            <a:p>
              <a:pPr lvl="0" algn="l" defTabSz="1066800">
                <a:lnSpc>
                  <a:spcPct val="90000"/>
                </a:lnSpc>
                <a:spcBef>
                  <a:spcPct val="0"/>
                </a:spcBef>
                <a:spcAft>
                  <a:spcPct val="35000"/>
                </a:spcAft>
              </a:pPr>
              <a:r>
                <a:rPr lang="vi-VN" sz="2400" kern="1200" dirty="0" smtClean="0">
                  <a:latin typeface="Times New Roman" panose="02020603050405020304" pitchFamily="18" charset="0"/>
                  <a:cs typeface="Times New Roman" panose="02020603050405020304" pitchFamily="18" charset="0"/>
                </a:rPr>
                <a:t>Cần chú ý như thế nào khi nói (âm lượng, tốc độ, tư thế, thái độ và các yếu tố phi ngôn ngữ,...) ?</a:t>
              </a:r>
              <a:endParaRPr lang="en-US" sz="2400" kern="1200" dirty="0">
                <a:latin typeface="Times New Roman" panose="02020603050405020304" pitchFamily="18" charset="0"/>
                <a:cs typeface="Times New Roman" panose="02020603050405020304" pitchFamily="18" charset="0"/>
              </a:endParaRPr>
            </a:p>
          </p:txBody>
        </p:sp>
        <p:sp>
          <p:nvSpPr>
            <p:cNvPr id="15" name="Freeform 14"/>
            <p:cNvSpPr/>
            <p:nvPr/>
          </p:nvSpPr>
          <p:spPr>
            <a:xfrm>
              <a:off x="9487502" y="4797836"/>
              <a:ext cx="548537" cy="548537"/>
            </a:xfrm>
            <a:custGeom>
              <a:avLst/>
              <a:gdLst>
                <a:gd name="connsiteX0" fmla="*/ 0 w 548537"/>
                <a:gd name="connsiteY0" fmla="*/ 301695 h 548537"/>
                <a:gd name="connsiteX1" fmla="*/ 123421 w 548537"/>
                <a:gd name="connsiteY1" fmla="*/ 301695 h 548537"/>
                <a:gd name="connsiteX2" fmla="*/ 123421 w 548537"/>
                <a:gd name="connsiteY2" fmla="*/ 0 h 548537"/>
                <a:gd name="connsiteX3" fmla="*/ 425116 w 548537"/>
                <a:gd name="connsiteY3" fmla="*/ 0 h 548537"/>
                <a:gd name="connsiteX4" fmla="*/ 425116 w 548537"/>
                <a:gd name="connsiteY4" fmla="*/ 301695 h 548537"/>
                <a:gd name="connsiteX5" fmla="*/ 548537 w 548537"/>
                <a:gd name="connsiteY5" fmla="*/ 301695 h 548537"/>
                <a:gd name="connsiteX6" fmla="*/ 274269 w 548537"/>
                <a:gd name="connsiteY6" fmla="*/ 548537 h 548537"/>
                <a:gd name="connsiteX7" fmla="*/ 0 w 548537"/>
                <a:gd name="connsiteY7" fmla="*/ 301695 h 54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8537" h="548537">
                  <a:moveTo>
                    <a:pt x="0" y="301695"/>
                  </a:moveTo>
                  <a:lnTo>
                    <a:pt x="123421" y="301695"/>
                  </a:lnTo>
                  <a:lnTo>
                    <a:pt x="123421" y="0"/>
                  </a:lnTo>
                  <a:lnTo>
                    <a:pt x="425116" y="0"/>
                  </a:lnTo>
                  <a:lnTo>
                    <a:pt x="425116" y="301695"/>
                  </a:lnTo>
                  <a:lnTo>
                    <a:pt x="548537" y="301695"/>
                  </a:lnTo>
                  <a:lnTo>
                    <a:pt x="274269" y="548537"/>
                  </a:lnTo>
                  <a:lnTo>
                    <a:pt x="0" y="301695"/>
                  </a:lnTo>
                  <a:close/>
                </a:path>
              </a:pathLst>
            </a:custGeom>
            <a:ln>
              <a:noFill/>
            </a:ln>
            <a:effectLst>
              <a:outerShdw blurRad="107950" dist="12700" dir="5400000" algn="ctr">
                <a:srgbClr val="000000"/>
              </a:outerShdw>
            </a:effectLst>
            <a:sp3d contourW="44450" prstMaterial="matte">
              <a:bevelT w="63500" h="63500" prst="artDeco"/>
              <a:contourClr>
                <a:srgbClr val="FFFFFF"/>
              </a:contourClr>
            </a:sp3d>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5171" tIns="31750" rIns="155171" bIns="167513" numCol="1" spcCol="1270" anchor="ctr" anchorCtr="0">
              <a:noAutofit/>
            </a:bodyPr>
            <a:lstStyle/>
            <a:p>
              <a:pPr lvl="0" algn="ctr" defTabSz="1111250">
                <a:lnSpc>
                  <a:spcPct val="90000"/>
                </a:lnSpc>
                <a:spcBef>
                  <a:spcPct val="0"/>
                </a:spcBef>
                <a:spcAft>
                  <a:spcPct val="35000"/>
                </a:spcAft>
              </a:pPr>
              <a:endParaRPr lang="en-US" sz="2500" kern="1200"/>
            </a:p>
          </p:txBody>
        </p:sp>
      </p:grpSp>
      <p:sp>
        <p:nvSpPr>
          <p:cNvPr id="9" name="Rectangle 8"/>
          <p:cNvSpPr/>
          <p:nvPr/>
        </p:nvSpPr>
        <p:spPr>
          <a:xfrm>
            <a:off x="4613653" y="628580"/>
            <a:ext cx="2347117" cy="587853"/>
          </a:xfrm>
          <a:prstGeom prst="rect">
            <a:avLst/>
          </a:prstGeom>
        </p:spPr>
        <p:txBody>
          <a:bodyPr wrap="none">
            <a:spAutoFit/>
          </a:bodyPr>
          <a:lstStyle/>
          <a:p>
            <a:pPr>
              <a:lnSpc>
                <a:spcPct val="115000"/>
              </a:lnSpc>
              <a:spcAft>
                <a:spcPts val="0"/>
              </a:spcAft>
            </a:pPr>
            <a:r>
              <a:rPr lang="en-US" sz="2800" b="1" dirty="0">
                <a:solidFill>
                  <a:srgbClr val="0070C0"/>
                </a:solidFill>
                <a:latin typeface="Times New Roman" panose="02020603050405020304" pitchFamily="18" charset="0"/>
                <a:ea typeface="MS Mincho"/>
              </a:rPr>
              <a:t>I. </a:t>
            </a:r>
            <a:r>
              <a:rPr lang="en-US" sz="2800" b="1" dirty="0" err="1">
                <a:solidFill>
                  <a:srgbClr val="0070C0"/>
                </a:solidFill>
                <a:latin typeface="Times New Roman" panose="02020603050405020304" pitchFamily="18" charset="0"/>
                <a:ea typeface="MS Mincho"/>
              </a:rPr>
              <a:t>Định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hướng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458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8" name="Rectangle 7"/>
          <p:cNvSpPr/>
          <p:nvPr/>
        </p:nvSpPr>
        <p:spPr>
          <a:xfrm>
            <a:off x="3676490" y="43805"/>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a:lnSpc>
                <a:spcPct val="115000"/>
              </a:lnSpc>
              <a:spcBef>
                <a:spcPts val="1600"/>
              </a:spcBef>
              <a:spcAft>
                <a:spcPts val="800"/>
              </a:spcAft>
            </a:pP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II.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hành</a:t>
            </a:r>
            <a:endParaRPr lang="en-US" sz="2800" b="1" dirty="0">
              <a:solidFill>
                <a:srgbClr val="94C6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6" name="Heart 5"/>
          <p:cNvSpPr/>
          <p:nvPr/>
        </p:nvSpPr>
        <p:spPr>
          <a:xfrm>
            <a:off x="2955663" y="1470289"/>
            <a:ext cx="7112182" cy="4013478"/>
          </a:xfrm>
          <a:prstGeom prst="heart">
            <a:avLst/>
          </a:prstGeom>
          <a:solidFill>
            <a:schemeClr val="bg1"/>
          </a:solidFill>
          <a:ln w="38100">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b="1" dirty="0" err="1">
                <a:solidFill>
                  <a:srgbClr val="C00000"/>
                </a:solidFill>
                <a:latin typeface="Times New Roman" panose="02020603050405020304" pitchFamily="18" charset="0"/>
                <a:ea typeface="Times New Roman" panose="02020603050405020304" pitchFamily="18" charset="0"/>
              </a:rPr>
              <a:t>Bài</a:t>
            </a:r>
            <a:r>
              <a:rPr lang="en-US" sz="2400" b="1" dirty="0">
                <a:solidFill>
                  <a:srgbClr val="C00000"/>
                </a:solidFill>
                <a:latin typeface="Times New Roman" panose="02020603050405020304" pitchFamily="18" charset="0"/>
                <a:ea typeface="Times New Roman" panose="02020603050405020304" pitchFamily="18" charset="0"/>
              </a:rPr>
              <a:t> </a:t>
            </a:r>
            <a:r>
              <a:rPr lang="en-US" sz="2400" b="1" dirty="0" err="1">
                <a:solidFill>
                  <a:srgbClr val="C00000"/>
                </a:solidFill>
                <a:latin typeface="Times New Roman" panose="02020603050405020304" pitchFamily="18" charset="0"/>
                <a:ea typeface="Times New Roman" panose="02020603050405020304" pitchFamily="18" charset="0"/>
              </a:rPr>
              <a:t>tập</a:t>
            </a:r>
            <a:r>
              <a:rPr lang="en-US" sz="2400"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Em</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có</a:t>
            </a:r>
            <a:r>
              <a:rPr lang="en-US" sz="2400" i="1" dirty="0">
                <a:solidFill>
                  <a:srgbClr val="C00000"/>
                </a:solidFill>
                <a:latin typeface="Times New Roman" panose="02020603050405020304" pitchFamily="18" charset="0"/>
                <a:ea typeface="Times New Roman" panose="02020603050405020304" pitchFamily="18" charset="0"/>
              </a:rPr>
              <a:t> ý </a:t>
            </a:r>
            <a:r>
              <a:rPr lang="en-US" sz="2400" i="1" dirty="0" err="1">
                <a:solidFill>
                  <a:srgbClr val="C00000"/>
                </a:solidFill>
                <a:latin typeface="Times New Roman" panose="02020603050405020304" pitchFamily="18" charset="0"/>
                <a:ea typeface="Times New Roman" panose="02020603050405020304" pitchFamily="18" charset="0"/>
              </a:rPr>
              <a:t>kiến</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gì</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về</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nhận</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xét</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Đi</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tham</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quan</a:t>
            </a:r>
            <a:r>
              <a:rPr lang="en-US" sz="2400" i="1" dirty="0">
                <a:solidFill>
                  <a:srgbClr val="C00000"/>
                </a:solidFill>
                <a:latin typeface="Times New Roman" panose="02020603050405020304" pitchFamily="18" charset="0"/>
                <a:ea typeface="Times New Roman" panose="02020603050405020304" pitchFamily="18" charset="0"/>
              </a:rPr>
              <a:t>, du </a:t>
            </a:r>
            <a:r>
              <a:rPr lang="en-US" sz="2400" i="1" dirty="0" err="1">
                <a:solidFill>
                  <a:srgbClr val="C00000"/>
                </a:solidFill>
                <a:latin typeface="Times New Roman" panose="02020603050405020304" pitchFamily="18" charset="0"/>
                <a:ea typeface="Times New Roman" panose="02020603050405020304" pitchFamily="18" charset="0"/>
              </a:rPr>
              <a:t>lịch</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chúng</a:t>
            </a:r>
            <a:r>
              <a:rPr lang="en-US" sz="2400" i="1" dirty="0">
                <a:solidFill>
                  <a:srgbClr val="C00000"/>
                </a:solidFill>
                <a:latin typeface="Times New Roman" panose="02020603050405020304" pitchFamily="18" charset="0"/>
                <a:ea typeface="Times New Roman" panose="02020603050405020304" pitchFamily="18" charset="0"/>
              </a:rPr>
              <a:t> ta </a:t>
            </a:r>
            <a:r>
              <a:rPr lang="en-US" sz="2400" i="1" dirty="0" err="1">
                <a:solidFill>
                  <a:srgbClr val="C00000"/>
                </a:solidFill>
                <a:latin typeface="Times New Roman" panose="02020603050405020304" pitchFamily="18" charset="0"/>
                <a:ea typeface="Times New Roman" panose="02020603050405020304" pitchFamily="18" charset="0"/>
              </a:rPr>
              <a:t>sẽ</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được</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mở</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rộng</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tầm</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mắt</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và</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học</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hỏi</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được</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nhiều</a:t>
            </a:r>
            <a:r>
              <a:rPr lang="en-US" sz="2400" i="1" dirty="0">
                <a:solidFill>
                  <a:srgbClr val="C00000"/>
                </a:solidFill>
                <a:latin typeface="Times New Roman" panose="02020603050405020304" pitchFamily="18" charset="0"/>
                <a:ea typeface="Times New Roman" panose="02020603050405020304" pitchFamily="18" charset="0"/>
              </a:rPr>
              <a:t> </a:t>
            </a:r>
            <a:r>
              <a:rPr lang="en-US" sz="2400" i="1" dirty="0" err="1">
                <a:solidFill>
                  <a:srgbClr val="C00000"/>
                </a:solidFill>
                <a:latin typeface="Times New Roman" panose="02020603050405020304" pitchFamily="18" charset="0"/>
                <a:ea typeface="Times New Roman" panose="02020603050405020304" pitchFamily="18" charset="0"/>
              </a:rPr>
              <a:t>điều</a:t>
            </a:r>
            <a:r>
              <a:rPr lang="en-US" sz="2400" i="1" dirty="0">
                <a:solidFill>
                  <a:srgbClr val="C00000"/>
                </a:solidFill>
                <a:latin typeface="Times New Roman" panose="02020603050405020304" pitchFamily="18" charset="0"/>
                <a:ea typeface="Times New Roman" panose="02020603050405020304" pitchFamily="18" charset="0"/>
              </a:rPr>
              <a:t>"?</a:t>
            </a:r>
            <a:endParaRPr lang="en-US" sz="2400" dirty="0">
              <a:solidFill>
                <a:srgbClr val="C0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38832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4572"/>
            <a:ext cx="12193057" cy="7023201"/>
          </a:xfrm>
          <a:prstGeom prst="rect">
            <a:avLst/>
          </a:prstGeom>
        </p:spPr>
      </p:pic>
      <p:sp>
        <p:nvSpPr>
          <p:cNvPr id="8" name="Rectangle 7"/>
          <p:cNvSpPr/>
          <p:nvPr/>
        </p:nvSpPr>
        <p:spPr>
          <a:xfrm>
            <a:off x="3676490" y="43805"/>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476494" y="2643181"/>
            <a:ext cx="1141231" cy="833847"/>
          </a:xfrm>
          <a:prstGeom prst="rect">
            <a:avLst/>
          </a:prstGeom>
        </p:spPr>
      </p:pic>
      <p:sp>
        <p:nvSpPr>
          <p:cNvPr id="7" name="Heart 6"/>
          <p:cNvSpPr/>
          <p:nvPr/>
        </p:nvSpPr>
        <p:spPr>
          <a:xfrm>
            <a:off x="1266488" y="3224040"/>
            <a:ext cx="3945592" cy="2837126"/>
          </a:xfrm>
          <a:prstGeom prst="hear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a:solidFill>
                  <a:srgbClr val="0D0D0D"/>
                </a:solidFill>
                <a:latin typeface="Times New Roman" panose="02020603050405020304" pitchFamily="18" charset="0"/>
                <a:ea typeface="Times New Roman" panose="02020603050405020304" pitchFamily="18" charset="0"/>
              </a:rPr>
              <a:t>Xác định mục đích và nội dung bài nói</a:t>
            </a:r>
            <a:r>
              <a:rPr lang="en-US" sz="2400">
                <a:solidFill>
                  <a:srgbClr val="0D0D0D"/>
                </a:solidFill>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p:txBody>
      </p:sp>
      <p:sp>
        <p:nvSpPr>
          <p:cNvPr id="5" name="Rounded Rectangle 4"/>
          <p:cNvSpPr/>
          <p:nvPr/>
        </p:nvSpPr>
        <p:spPr>
          <a:xfrm>
            <a:off x="5800605" y="1561875"/>
            <a:ext cx="5080755" cy="12964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Mục đích nói: Nêu ý kiến, quan điểm của mình về nhận xét trên.</a:t>
            </a:r>
            <a:endParaRPr lang="en-US" sz="2400" dirty="0">
              <a:effectLst/>
              <a:latin typeface="Times New Roman" panose="02020603050405020304" pitchFamily="18" charset="0"/>
              <a:ea typeface="Times New Roman" panose="02020603050405020304" pitchFamily="18" charset="0"/>
            </a:endParaRPr>
          </a:p>
        </p:txBody>
      </p:sp>
      <p:sp>
        <p:nvSpPr>
          <p:cNvPr id="9" name="Rounded Rectangle 8"/>
          <p:cNvSpPr/>
          <p:nvPr/>
        </p:nvSpPr>
        <p:spPr>
          <a:xfrm>
            <a:off x="5800604" y="3060104"/>
            <a:ext cx="5080755" cy="129640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Nội dung nói: Những ưu điểm của việc đi tham quan, du lịch.</a:t>
            </a:r>
            <a:endParaRPr lang="en-US" sz="24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676429" y="1320685"/>
            <a:ext cx="2904962" cy="548099"/>
          </a:xfrm>
          <a:prstGeom prst="rect">
            <a:avLst/>
          </a:prstGeom>
        </p:spPr>
        <p:txBody>
          <a:bodyPr wrap="none">
            <a:spAutoFit/>
          </a:bodyPr>
          <a:lstStyle/>
          <a:p>
            <a:pPr>
              <a:lnSpc>
                <a:spcPct val="115000"/>
              </a:lnSpc>
              <a:spcAft>
                <a:spcPts val="0"/>
              </a:spcAft>
            </a:pPr>
            <a:r>
              <a:rPr lang="en-US" sz="2800" b="1" u="sng" dirty="0" err="1">
                <a:solidFill>
                  <a:srgbClr val="FF0000"/>
                </a:solidFill>
                <a:latin typeface="Times New Roman" panose="02020603050405020304" pitchFamily="18" charset="0"/>
                <a:ea typeface="MS Mincho"/>
              </a:rPr>
              <a:t>Bước</a:t>
            </a:r>
            <a:r>
              <a:rPr lang="en-US" sz="2800" b="1" u="sng" dirty="0">
                <a:solidFill>
                  <a:srgbClr val="FF0000"/>
                </a:solidFill>
                <a:latin typeface="Times New Roman" panose="02020603050405020304" pitchFamily="18" charset="0"/>
                <a:ea typeface="MS Mincho"/>
              </a:rPr>
              <a:t> 1</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Chuẩn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138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7" y="-165201"/>
            <a:ext cx="12193057" cy="7023201"/>
          </a:xfrm>
          <a:prstGeom prst="rect">
            <a:avLst/>
          </a:prstGeom>
        </p:spPr>
      </p:pic>
      <p:sp>
        <p:nvSpPr>
          <p:cNvPr id="8" name="Rectangle 7"/>
          <p:cNvSpPr/>
          <p:nvPr/>
        </p:nvSpPr>
        <p:spPr>
          <a:xfrm>
            <a:off x="3767930" y="-113822"/>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589603" y="2960410"/>
            <a:ext cx="1141231" cy="833847"/>
          </a:xfrm>
          <a:prstGeom prst="rect">
            <a:avLst/>
          </a:prstGeom>
        </p:spPr>
      </p:pic>
      <p:sp>
        <p:nvSpPr>
          <p:cNvPr id="10" name="Rectangle 9"/>
          <p:cNvSpPr/>
          <p:nvPr/>
        </p:nvSpPr>
        <p:spPr>
          <a:xfrm>
            <a:off x="1676429" y="1320685"/>
            <a:ext cx="2904962" cy="548099"/>
          </a:xfrm>
          <a:prstGeom prst="rect">
            <a:avLst/>
          </a:prstGeom>
        </p:spPr>
        <p:txBody>
          <a:bodyPr wrap="none">
            <a:spAutoFit/>
          </a:bodyPr>
          <a:lstStyle/>
          <a:p>
            <a:pPr>
              <a:lnSpc>
                <a:spcPct val="115000"/>
              </a:lnSpc>
              <a:spcAft>
                <a:spcPts val="0"/>
              </a:spcAft>
            </a:pPr>
            <a:r>
              <a:rPr lang="en-US" sz="2800" b="1" u="sng" dirty="0" err="1">
                <a:solidFill>
                  <a:srgbClr val="FF0000"/>
                </a:solidFill>
                <a:latin typeface="Times New Roman" panose="02020603050405020304" pitchFamily="18" charset="0"/>
                <a:ea typeface="MS Mincho"/>
              </a:rPr>
              <a:t>Bước</a:t>
            </a:r>
            <a:r>
              <a:rPr lang="en-US" sz="2800" b="1" u="sng" dirty="0">
                <a:solidFill>
                  <a:srgbClr val="FF0000"/>
                </a:solidFill>
                <a:latin typeface="Times New Roman" panose="02020603050405020304" pitchFamily="18" charset="0"/>
                <a:ea typeface="MS Mincho"/>
              </a:rPr>
              <a:t> 1</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Chuẩn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2958656" y="1877120"/>
            <a:ext cx="7106195" cy="15002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Tìm tư liệu liên quan đến bài nói sẽ trình bày (tranh, ảnh, sách, báo,... về hoạt động tham quan, du lịch).</a:t>
            </a:r>
            <a:endParaRPr lang="en-US" sz="2800" dirty="0">
              <a:effectLst/>
              <a:latin typeface="Times New Roman" panose="02020603050405020304" pitchFamily="18" charset="0"/>
              <a:ea typeface="Times New Roman" panose="02020603050405020304" pitchFamily="18" charset="0"/>
            </a:endParaRPr>
          </a:p>
        </p:txBody>
      </p:sp>
      <p:sp>
        <p:nvSpPr>
          <p:cNvPr id="11" name="Rounded Rectangle 10"/>
          <p:cNvSpPr/>
          <p:nvPr/>
        </p:nvSpPr>
        <p:spPr>
          <a:xfrm>
            <a:off x="2958655" y="3500750"/>
            <a:ext cx="7106195" cy="1253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Liên hệ với kinh nghiệm của bản thân và những người xung quanh về việc tham quan, du lịch.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3691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676489" y="-165201"/>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a:lnSpc>
                <a:spcPct val="115000"/>
              </a:lnSpc>
              <a:spcAft>
                <a:spcPts val="0"/>
              </a:spcAft>
            </a:pPr>
            <a:r>
              <a:rPr lang="en-US" sz="2800" b="1" u="sng" dirty="0" err="1">
                <a:solidFill>
                  <a:srgbClr val="FF0000"/>
                </a:solidFill>
                <a:latin typeface="Times New Roman" panose="02020603050405020304" pitchFamily="18" charset="0"/>
                <a:ea typeface="MS Mincho"/>
              </a:rPr>
              <a:t>Bước</a:t>
            </a:r>
            <a:r>
              <a:rPr lang="en-US" sz="2800" b="1" u="sng" dirty="0">
                <a:solidFill>
                  <a:srgbClr val="FF0000"/>
                </a:solidFill>
                <a:latin typeface="Times New Roman" panose="02020603050405020304" pitchFamily="18" charset="0"/>
                <a:ea typeface="MS Mincho"/>
              </a:rPr>
              <a:t> 2</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ý, </a:t>
            </a:r>
            <a:r>
              <a:rPr lang="en-US" sz="2800" b="1" dirty="0" err="1">
                <a:solidFill>
                  <a:srgbClr val="FF0000"/>
                </a:solidFill>
                <a:latin typeface="Times New Roman" panose="02020603050405020304" pitchFamily="18" charset="0"/>
                <a:ea typeface="MS Mincho"/>
              </a:rPr>
              <a:t>lập</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dàn</a:t>
            </a:r>
            <a:r>
              <a:rPr lang="en-US" sz="2800" b="1" dirty="0">
                <a:solidFill>
                  <a:srgbClr val="FF0000"/>
                </a:solidFill>
                <a:latin typeface="Times New Roman" panose="02020603050405020304" pitchFamily="18" charset="0"/>
                <a:ea typeface="MS Mincho"/>
              </a:rPr>
              <a:t> ý</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541417" y="2039774"/>
            <a:ext cx="9548949" cy="3527119"/>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vi-VN" sz="2800" b="1" dirty="0" smtClean="0">
                <a:solidFill>
                  <a:srgbClr val="0D0D0D"/>
                </a:solidFill>
                <a:latin typeface="Times New Roman" panose="02020603050405020304" pitchFamily="18" charset="0"/>
                <a:ea typeface="Times New Roman" panose="02020603050405020304" pitchFamily="18" charset="0"/>
              </a:rPr>
              <a:t>Tìm </a:t>
            </a:r>
            <a:r>
              <a:rPr lang="vi-VN" sz="2800" b="1" dirty="0">
                <a:solidFill>
                  <a:srgbClr val="0D0D0D"/>
                </a:solidFill>
                <a:latin typeface="Times New Roman" panose="02020603050405020304" pitchFamily="18" charset="0"/>
                <a:ea typeface="Times New Roman" panose="02020603050405020304" pitchFamily="18" charset="0"/>
              </a:rPr>
              <a:t>ý </a:t>
            </a:r>
            <a:r>
              <a:rPr lang="vi-VN" sz="2800" dirty="0">
                <a:solidFill>
                  <a:srgbClr val="0D0D0D"/>
                </a:solidFill>
                <a:latin typeface="Times New Roman" panose="02020603050405020304" pitchFamily="18" charset="0"/>
                <a:ea typeface="Times New Roman" panose="02020603050405020304" pitchFamily="18" charset="0"/>
              </a:rPr>
              <a:t>cho bài nói bằng cách đặt và trả lời các câu hỏi như:</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dirty="0" smtClean="0">
                <a:solidFill>
                  <a:srgbClr val="0D0D0D"/>
                </a:solidFill>
                <a:latin typeface="Times New Roman" panose="02020603050405020304" pitchFamily="18" charset="0"/>
                <a:ea typeface="Times New Roman" panose="02020603050405020304" pitchFamily="18" charset="0"/>
              </a:rPr>
              <a:t>Tham </a:t>
            </a:r>
            <a:r>
              <a:rPr lang="vi-VN" sz="2800" dirty="0">
                <a:solidFill>
                  <a:srgbClr val="0D0D0D"/>
                </a:solidFill>
                <a:latin typeface="Times New Roman" panose="02020603050405020304" pitchFamily="18" charset="0"/>
                <a:ea typeface="Times New Roman" panose="02020603050405020304" pitchFamily="18" charset="0"/>
              </a:rPr>
              <a:t>quan, du lịch là gì?</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Tham quan là hoạt động của khách du lịch trong ngày tới thăm nơi có tài nguyên du lịch với mục đích tìm hiểu, thưởng thức những giá trị của tài nguyên du lịch.</a:t>
            </a:r>
            <a:endParaRPr lang="en-US" sz="2800" dirty="0">
              <a:latin typeface="Times New Roman" panose="02020603050405020304" pitchFamily="18" charset="0"/>
              <a:ea typeface="Times New Roman" panose="02020603050405020304" pitchFamily="18" charset="0"/>
            </a:endParaRPr>
          </a:p>
          <a:p>
            <a:pPr>
              <a:lnSpc>
                <a:spcPct val="115000"/>
              </a:lnSpc>
              <a:spcAft>
                <a:spcPts val="1200"/>
              </a:spcAft>
            </a:pP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172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480627" y="-63373"/>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1541417" y="2039774"/>
            <a:ext cx="9548949" cy="3219343"/>
          </a:xfrm>
          <a:prstGeom prst="rect">
            <a:avLst/>
          </a:prstGeom>
        </p:spPr>
        <p:txBody>
          <a:bodyPr wrap="square">
            <a:spAutoFit/>
          </a:bodyPr>
          <a:lstStyle/>
          <a:p>
            <a:pPr marL="457200" marR="0" lvl="0" indent="-457200" algn="l" defTabSz="914400" rtl="0" eaLnBrk="1" fontAlgn="auto" latinLnBrk="0" hangingPunct="1">
              <a:lnSpc>
                <a:spcPct val="115000"/>
              </a:lnSpc>
              <a:spcBef>
                <a:spcPts val="0"/>
              </a:spcBef>
              <a:spcAft>
                <a:spcPts val="1200"/>
              </a:spcAft>
              <a:buClrTx/>
              <a:buSzTx/>
              <a:buFont typeface="Wingdings" panose="05000000000000000000" pitchFamily="2" charset="2"/>
              <a:buChar char="ü"/>
              <a:tabLst/>
              <a:defRPr/>
            </a:pPr>
            <a:r>
              <a:rPr kumimoji="0" lang="vi-VN" sz="2800" b="0" i="0" u="none" strike="noStrike" kern="1200" cap="none" spc="0" normalizeH="0" baseline="0" noProof="0" dirty="0" smtClean="0">
                <a:ln>
                  <a:noFill/>
                </a:ln>
                <a:solidFill>
                  <a:srgbClr val="0D0D0D"/>
                </a:solidFill>
                <a:effectLst/>
                <a:uLnTx/>
                <a:uFillTx/>
                <a:latin typeface="Times New Roman" panose="02020603050405020304" pitchFamily="18" charset="0"/>
                <a:ea typeface="Times New Roman" panose="02020603050405020304" pitchFamily="18" charset="0"/>
                <a:cs typeface="+mn-cs"/>
              </a:rPr>
              <a:t>Mục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đích của việc đi tham quan, du lịch là gì?</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15000"/>
              </a:lnSpc>
              <a:spcBef>
                <a:spcPts val="0"/>
              </a:spcBef>
              <a:spcAft>
                <a:spcPts val="0"/>
              </a:spcAft>
              <a:buClrTx/>
              <a:buSzPts val="1000"/>
              <a:buFont typeface="Wingdings" panose="05000000000000000000" pitchFamily="2" charset="2"/>
              <a:buChar char="Ø"/>
              <a:tabLst>
                <a:tab pos="45720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dạng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hoạt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động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giảng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dạy</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trải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nghiệm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thực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tế</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15000"/>
              </a:lnSpc>
              <a:spcBef>
                <a:spcPts val="0"/>
              </a:spcBef>
              <a:spcAft>
                <a:spcPts val="0"/>
              </a:spcAft>
              <a:buClrTx/>
              <a:buSzPts val="1000"/>
              <a:buFont typeface="Wingdings" panose="05000000000000000000" pitchFamily="2" charset="2"/>
              <a:buChar char="Ø"/>
              <a:tabLst>
                <a:tab pos="45720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Giúp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thời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thư</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giãn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hợp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vừa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vừa</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15000"/>
              </a:lnSpc>
              <a:spcBef>
                <a:spcPts val="0"/>
              </a:spcBef>
              <a:spcAft>
                <a:spcPts val="0"/>
              </a:spcAft>
              <a:buClrTx/>
              <a:buSzPts val="1000"/>
              <a:buFont typeface="Wingdings" panose="05000000000000000000" pitchFamily="2" charset="2"/>
              <a:buChar char="Ø"/>
              <a:tabLst>
                <a:tab pos="45720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Giúp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nắm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được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những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kiến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thức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cụ</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thể</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quá</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trình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tham</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quan</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15000"/>
              </a:lnSpc>
              <a:spcBef>
                <a:spcPts val="0"/>
              </a:spcBef>
              <a:spcAft>
                <a:spcPts val="0"/>
              </a:spcAft>
              <a:buClrTx/>
              <a:buSzPts val="1000"/>
              <a:buFont typeface="Wingdings" panose="05000000000000000000" pitchFamily="2" charset="2"/>
              <a:buChar char="Ø"/>
              <a:tabLst>
                <a:tab pos="457200" algn="l"/>
              </a:tabLst>
              <a:defRPr/>
            </a:pP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Tạo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hứng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thú</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trong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học</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sinh</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6565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428376" y="-149527"/>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436915" y="1933587"/>
            <a:ext cx="9653451" cy="4034759"/>
          </a:xfrm>
          <a:prstGeom prst="rect">
            <a:avLst/>
          </a:prstGeom>
        </p:spPr>
        <p:txBody>
          <a:bodyPr wrap="square">
            <a:spAutoFit/>
          </a:bodyPr>
          <a:lstStyle/>
          <a:p>
            <a:pPr marL="285750" indent="-28575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Hoạt </a:t>
            </a:r>
            <a:r>
              <a:rPr lang="vi-VN" sz="2400" dirty="0">
                <a:solidFill>
                  <a:srgbClr val="0D0D0D"/>
                </a:solidFill>
                <a:latin typeface="Times New Roman" panose="02020603050405020304" pitchFamily="18" charset="0"/>
                <a:ea typeface="Times New Roman" panose="02020603050405020304" pitchFamily="18" charset="0"/>
              </a:rPr>
              <a:t>động tham quan, du lịch mang lại cho người tham gia những gì (về tình cảm, nhận thức, kinh nghiệm,...)? </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000"/>
              <a:buFont typeface="Wingdings" panose="05000000000000000000" pitchFamily="2" charset="2"/>
              <a:buChar char="Ø"/>
              <a:tabLst>
                <a:tab pos="457200" algn="l"/>
              </a:tabLst>
            </a:pP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dậy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vấn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yêu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phụ</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thuộc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000"/>
              <a:buFont typeface="Wingdings" panose="05000000000000000000" pitchFamily="2" charset="2"/>
              <a:buChar char="Ø"/>
              <a:tabLst>
                <a:tab pos="457200" algn="l"/>
              </a:tabLst>
            </a:pP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Xây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tưởng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000"/>
              <a:buFont typeface="Wingdings" panose="05000000000000000000" pitchFamily="2" charset="2"/>
              <a:buChar char="Ø"/>
              <a:tabLst>
                <a:tab pos="457200" algn="l"/>
              </a:tabLst>
            </a:pP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nghiệm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Giúp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nghiệm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vừa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vụ</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vừa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vui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trí</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6494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397726" y="2182306"/>
            <a:ext cx="9797143" cy="2794611"/>
          </a:xfrm>
          <a:prstGeom prst="rect">
            <a:avLst/>
          </a:prstGeom>
        </p:spPr>
        <p:txBody>
          <a:bodyPr wrap="square">
            <a:spAutoFit/>
          </a:bodyPr>
          <a:lstStyle/>
          <a:p>
            <a:pPr marL="285750" indent="-285750">
              <a:lnSpc>
                <a:spcPct val="115000"/>
              </a:lnSpc>
              <a:spcAft>
                <a:spcPts val="1200"/>
              </a:spcAft>
              <a:buFont typeface="Wingdings" panose="05000000000000000000" pitchFamily="2" charset="2"/>
              <a:buChar char="ü"/>
            </a:pPr>
            <a:r>
              <a:rPr lang="vi-VN" sz="2400" dirty="0" smtClean="0">
                <a:solidFill>
                  <a:srgbClr val="0D0D0D"/>
                </a:solidFill>
                <a:latin typeface="Times New Roman" panose="02020603050405020304" pitchFamily="18" charset="0"/>
                <a:ea typeface="Times New Roman" panose="02020603050405020304" pitchFamily="18" charset="0"/>
              </a:rPr>
              <a:t> </a:t>
            </a:r>
            <a:r>
              <a:rPr lang="vi-VN" sz="2400" dirty="0">
                <a:solidFill>
                  <a:srgbClr val="0D0D0D"/>
                </a:solidFill>
                <a:latin typeface="Times New Roman" panose="02020603050405020304" pitchFamily="18" charset="0"/>
                <a:ea typeface="Times New Roman" panose="02020603050405020304" pitchFamily="18" charset="0"/>
              </a:rPr>
              <a:t>Nên đi tham quan, du lịch như thế nào cho phù hợp và có hiệu quả?</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000"/>
              <a:buFont typeface="Wingdings" panose="05000000000000000000" pitchFamily="2" charset="2"/>
              <a:buChar char="Ø"/>
              <a:tabLst>
                <a:tab pos="457200" algn="l"/>
              </a:tabLst>
            </a:pPr>
            <a:r>
              <a:rPr lang="en-US" sz="2400" dirty="0" err="1">
                <a:solidFill>
                  <a:srgbClr val="0D0D0D"/>
                </a:solidFill>
                <a:latin typeface="Times New Roman" panose="02020603050405020304" pitchFamily="18" charset="0"/>
                <a:ea typeface="Times New Roman" panose="02020603050405020304" pitchFamily="18" charset="0"/>
              </a:rPr>
              <a:t>Cân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lựa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chọn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địa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phù</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000"/>
              <a:buFont typeface="Wingdings" panose="05000000000000000000" pitchFamily="2" charset="2"/>
              <a:buChar char="Ø"/>
              <a:tabLst>
                <a:tab pos="457200" algn="l"/>
              </a:tabLst>
            </a:pPr>
            <a:r>
              <a:rPr lang="en-US" sz="2400" dirty="0" err="1">
                <a:solidFill>
                  <a:srgbClr val="0D0D0D"/>
                </a:solidFill>
                <a:latin typeface="Times New Roman" panose="02020603050405020304" pitchFamily="18" charset="0"/>
                <a:ea typeface="Times New Roman" panose="02020603050405020304" pitchFamily="18" charset="0"/>
              </a:rPr>
              <a:t>Cân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chính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từng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hợp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lí</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lnSpc>
                <a:spcPct val="115000"/>
              </a:lnSpc>
              <a:spcAft>
                <a:spcPts val="0"/>
              </a:spcAft>
              <a:buSzPts val="1000"/>
              <a:buFont typeface="Wingdings" panose="05000000000000000000" pitchFamily="2" charset="2"/>
              <a:buChar char="Ø"/>
              <a:tabLst>
                <a:tab pos="457200" algn="l"/>
              </a:tabLst>
            </a:pPr>
            <a:r>
              <a:rPr lang="en-US" sz="2400" dirty="0" err="1">
                <a:solidFill>
                  <a:srgbClr val="0D0D0D"/>
                </a:solidFill>
                <a:latin typeface="Times New Roman" panose="02020603050405020304" pitchFamily="18" charset="0"/>
                <a:ea typeface="Times New Roman" panose="02020603050405020304" pitchFamily="18" charset="0"/>
              </a:rPr>
              <a:t>Cần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chép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tiếp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nhận</a:t>
            </a:r>
            <a:r>
              <a:rPr lang="en-US" sz="2400" dirty="0">
                <a:solidFill>
                  <a:srgbClr val="0D0D0D"/>
                </a:solidFill>
                <a:latin typeface="Times New Roman" panose="02020603050405020304" pitchFamily="18" charset="0"/>
                <a:ea typeface="Times New Roman" panose="02020603050405020304" pitchFamily="18" charset="0"/>
              </a:rPr>
              <a:t> tri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vui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chơi</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617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335116" y="2038141"/>
            <a:ext cx="9522823" cy="4388894"/>
          </a:xfrm>
          <a:prstGeom prst="rect">
            <a:avLst/>
          </a:prstGeom>
        </p:spPr>
        <p:txBody>
          <a:bodyPr wrap="square">
            <a:spAutoFit/>
          </a:bodyPr>
          <a:lstStyle/>
          <a:p>
            <a:pPr marL="457200" indent="-457200">
              <a:lnSpc>
                <a:spcPct val="115000"/>
              </a:lnSpc>
              <a:spcAft>
                <a:spcPts val="1200"/>
              </a:spcAft>
              <a:buFont typeface="Wingdings" panose="05000000000000000000" pitchFamily="2" charset="2"/>
              <a:buChar char="v"/>
            </a:pPr>
            <a:r>
              <a:rPr lang="vi-VN" sz="2800" b="1" dirty="0" smtClean="0">
                <a:solidFill>
                  <a:srgbClr val="0D0D0D"/>
                </a:solidFill>
                <a:latin typeface="Times New Roman" panose="02020603050405020304" pitchFamily="18" charset="0"/>
                <a:ea typeface="Times New Roman" panose="02020603050405020304" pitchFamily="18" charset="0"/>
              </a:rPr>
              <a:t>Lập </a:t>
            </a:r>
            <a:r>
              <a:rPr lang="vi-VN" sz="2800" b="1" dirty="0">
                <a:solidFill>
                  <a:srgbClr val="0D0D0D"/>
                </a:solidFill>
                <a:latin typeface="Times New Roman" panose="02020603050405020304" pitchFamily="18" charset="0"/>
                <a:ea typeface="Times New Roman" panose="02020603050405020304" pitchFamily="18" charset="0"/>
              </a:rPr>
              <a:t>dàn ý </a:t>
            </a:r>
            <a:r>
              <a:rPr lang="vi-VN" sz="2800" dirty="0">
                <a:solidFill>
                  <a:srgbClr val="0D0D0D"/>
                </a:solidFill>
                <a:latin typeface="Times New Roman" panose="02020603050405020304" pitchFamily="18" charset="0"/>
                <a:ea typeface="Times New Roman" panose="02020603050405020304" pitchFamily="18" charset="0"/>
              </a:rPr>
              <a:t>cho bài nói theo ba phần:</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b="1" dirty="0" smtClean="0">
                <a:solidFill>
                  <a:srgbClr val="0D0D0D"/>
                </a:solidFill>
                <a:latin typeface="Times New Roman" panose="02020603050405020304" pitchFamily="18" charset="0"/>
                <a:ea typeface="Times New Roman" panose="02020603050405020304" pitchFamily="18" charset="0"/>
              </a:rPr>
              <a:t>Mở </a:t>
            </a:r>
            <a:r>
              <a:rPr lang="vi-VN" sz="2800" b="1" dirty="0">
                <a:solidFill>
                  <a:srgbClr val="0D0D0D"/>
                </a:solidFill>
                <a:latin typeface="Times New Roman" panose="02020603050405020304" pitchFamily="18" charset="0"/>
                <a:ea typeface="Times New Roman" panose="02020603050405020304" pitchFamily="18" charset="0"/>
              </a:rPr>
              <a:t>đầu</a:t>
            </a:r>
            <a:r>
              <a:rPr lang="vi-VN" sz="2800" dirty="0">
                <a:solidFill>
                  <a:srgbClr val="0D0D0D"/>
                </a:solidFill>
                <a:latin typeface="Times New Roman" panose="02020603050405020304" pitchFamily="18" charset="0"/>
                <a:ea typeface="Times New Roman" panose="02020603050405020304" pitchFamily="18" charset="0"/>
              </a:rPr>
              <a:t>: Giới thiệu họ tên và vấn đề cần trình bày.</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ü"/>
            </a:pPr>
            <a:r>
              <a:rPr lang="vi-VN" sz="2800" b="1" dirty="0" smtClean="0">
                <a:solidFill>
                  <a:srgbClr val="0D0D0D"/>
                </a:solidFill>
                <a:latin typeface="Times New Roman" panose="02020603050405020304" pitchFamily="18" charset="0"/>
                <a:ea typeface="Times New Roman" panose="02020603050405020304" pitchFamily="18" charset="0"/>
              </a:rPr>
              <a:t>Nội </a:t>
            </a:r>
            <a:r>
              <a:rPr lang="vi-VN" sz="2800" b="1" dirty="0">
                <a:solidFill>
                  <a:srgbClr val="0D0D0D"/>
                </a:solidFill>
                <a:latin typeface="Times New Roman" panose="02020603050405020304" pitchFamily="18" charset="0"/>
                <a:ea typeface="Times New Roman" panose="02020603050405020304" pitchFamily="18" charset="0"/>
              </a:rPr>
              <a:t>dung chính</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smtClean="0">
                <a:solidFill>
                  <a:srgbClr val="0D0D0D"/>
                </a:solidFill>
                <a:latin typeface="Times New Roman" panose="02020603050405020304" pitchFamily="18" charset="0"/>
                <a:ea typeface="Times New Roman" panose="02020603050405020304" pitchFamily="18" charset="0"/>
              </a:rPr>
              <a:t>Nêu</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a:solidFill>
                  <a:srgbClr val="0D0D0D"/>
                </a:solidFill>
                <a:latin typeface="Times New Roman" panose="02020603050405020304" pitchFamily="18" charset="0"/>
                <a:ea typeface="Times New Roman" panose="02020603050405020304" pitchFamily="18" charset="0"/>
              </a:rPr>
              <a:t>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r>
            <a:br>
              <a:rPr lang="en-US" sz="2800" dirty="0">
                <a:solidFill>
                  <a:srgbClr val="0D0D0D"/>
                </a:solidFill>
                <a:latin typeface="Times New Roman" panose="02020603050405020304" pitchFamily="18" charset="0"/>
                <a:ea typeface="Times New Roman" panose="02020603050405020304" pitchFamily="18" charset="0"/>
              </a:rPr>
            </a:br>
            <a:r>
              <a:rPr lang="en-US" sz="2800" b="1" dirty="0" err="1">
                <a:solidFill>
                  <a:srgbClr val="0D0D0D"/>
                </a:solidFill>
                <a:latin typeface="Times New Roman" panose="02020603050405020304" pitchFamily="18" charset="0"/>
                <a:ea typeface="Times New Roman" panose="02020603050405020304" pitchFamily="18" charset="0"/>
              </a:rPr>
              <a:t>Ví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giàu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dirty="0" err="1">
                <a:solidFill>
                  <a:srgbClr val="0D0D0D"/>
                </a:solidFill>
                <a:latin typeface="Times New Roman" panose="02020603050405020304" pitchFamily="18" charset="0"/>
                <a:ea typeface="Times New Roman" panose="02020603050405020304" pitchFamily="18" charset="0"/>
              </a:rPr>
              <a:t>Giải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a:t>
            </a:r>
            <a:br>
              <a:rPr lang="en-US" sz="2800" dirty="0">
                <a:solidFill>
                  <a:srgbClr val="0D0D0D"/>
                </a:solidFill>
                <a:latin typeface="Times New Roman" panose="02020603050405020304" pitchFamily="18" charset="0"/>
                <a:ea typeface="Times New Roman" panose="02020603050405020304" pitchFamily="18" charset="0"/>
              </a:rPr>
            </a:br>
            <a:endParaRPr lang="en-US" sz="2800" dirty="0"/>
          </a:p>
        </p:txBody>
      </p:sp>
    </p:spTree>
    <p:extLst>
      <p:ext uri="{BB962C8B-B14F-4D97-AF65-F5344CB8AC3E}">
        <p14:creationId xmlns:p14="http://schemas.microsoft.com/office/powerpoint/2010/main" val="31480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502228" y="2132624"/>
            <a:ext cx="9784080" cy="2286780"/>
          </a:xfrm>
          <a:prstGeom prst="rect">
            <a:avLst/>
          </a:prstGeom>
        </p:spPr>
        <p:txBody>
          <a:bodyPr wrap="square">
            <a:spAutoFit/>
          </a:bodyPr>
          <a:lstStyle/>
          <a:p>
            <a:pPr lvl="0">
              <a:lnSpc>
                <a:spcPct val="115000"/>
              </a:lnSpc>
              <a:spcAft>
                <a:spcPts val="0"/>
              </a:spcAft>
              <a:buSzPts val="1000"/>
              <a:tabLst>
                <a:tab pos="457200" algn="l"/>
              </a:tabLst>
            </a:pPr>
            <a:r>
              <a:rPr lang="en-US" sz="2800" b="1" dirty="0" err="1">
                <a:solidFill>
                  <a:srgbClr val="0D0D0D"/>
                </a:solidFill>
                <a:latin typeface="Times New Roman" panose="02020603050405020304" pitchFamily="18" charset="0"/>
                <a:ea typeface="Times New Roman" panose="02020603050405020304" pitchFamily="18" charset="0"/>
              </a:rPr>
              <a:t>Ví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thăm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danh</a:t>
            </a:r>
            <a:r>
              <a:rPr lang="en-US" sz="2800" dirty="0">
                <a:solidFill>
                  <a:srgbClr val="0D0D0D"/>
                </a:solidFill>
                <a:latin typeface="Times New Roman" panose="02020603050405020304" pitchFamily="18" charset="0"/>
                <a:ea typeface="Times New Roman" panose="02020603050405020304" pitchFamily="18" charset="0"/>
              </a:rPr>
              <a:t> lam </a:t>
            </a:r>
            <a:r>
              <a:rPr lang="en-US" sz="2800" dirty="0" err="1">
                <a:solidFill>
                  <a:srgbClr val="0D0D0D"/>
                </a:solidFill>
                <a:latin typeface="Times New Roman" panose="02020603050405020304" pitchFamily="18" charset="0"/>
                <a:ea typeface="Times New Roman" panose="02020603050405020304" pitchFamily="18" charset="0"/>
              </a:rPr>
              <a:t>thắng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di </a:t>
            </a:r>
            <a:r>
              <a:rPr lang="en-US" sz="2800" dirty="0" err="1">
                <a:solidFill>
                  <a:srgbClr val="0D0D0D"/>
                </a:solidFill>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danh</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a:t>
            </a:r>
            <a:r>
              <a:rPr lang="en-US" sz="1300" dirty="0">
                <a:solidFill>
                  <a:srgbClr val="0D0D0D"/>
                </a:solidFill>
                <a:latin typeface="Times New Roman" panose="02020603050405020304" pitchFamily="18" charset="0"/>
                <a:ea typeface="Times New Roman" panose="02020603050405020304" pitchFamily="18" charset="0"/>
              </a:rPr>
              <a:t/>
            </a:r>
            <a:br>
              <a:rPr lang="en-US" sz="1300" dirty="0">
                <a:solidFill>
                  <a:srgbClr val="0D0D0D"/>
                </a:solidFill>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278869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0902" y="137785"/>
            <a:ext cx="8434251" cy="1791260"/>
          </a:xfrm>
          <a:prstGeom prst="rect">
            <a:avLst/>
          </a:prstGeom>
        </p:spPr>
        <p:txBody>
          <a:bodyPr wrap="square">
            <a:spAutoFit/>
          </a:bodyPr>
          <a:lstStyle/>
          <a:p>
            <a:pPr algn="ctr">
              <a:lnSpc>
                <a:spcPct val="115000"/>
              </a:lnSpc>
              <a:spcAft>
                <a:spcPts val="0"/>
              </a:spcAft>
            </a:pPr>
            <a:r>
              <a:rPr lang="pt-BR" sz="3200" b="1" dirty="0" smtClean="0">
                <a:solidFill>
                  <a:srgbClr val="7030A0"/>
                </a:solidFill>
                <a:effectLst/>
                <a:latin typeface="Times New Roman" panose="02020603050405020304" pitchFamily="18" charset="0"/>
                <a:ea typeface="Times New Roman" panose="02020603050405020304" pitchFamily="18" charset="0"/>
              </a:rPr>
              <a:t>Đọc hiểu văn bản </a:t>
            </a:r>
            <a:r>
              <a:rPr lang="en-US" sz="3200" b="1" i="1" dirty="0" err="1" smtClean="0">
                <a:solidFill>
                  <a:srgbClr val="7030A0"/>
                </a:solidFill>
                <a:effectLst/>
                <a:latin typeface="Times New Roman" panose="02020603050405020304" pitchFamily="18" charset="0"/>
                <a:ea typeface="Times New Roman" panose="02020603050405020304" pitchFamily="18" charset="0"/>
              </a:rPr>
              <a:t>Nguyên</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Hồng</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nhà</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văn</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của</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những</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người</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cùng</a:t>
            </a:r>
            <a:r>
              <a:rPr lang="en-US" sz="3200" b="1" i="1" dirty="0" smtClean="0">
                <a:solidFill>
                  <a:srgbClr val="7030A0"/>
                </a:solidFill>
                <a:effectLst/>
                <a:latin typeface="Times New Roman" panose="02020603050405020304" pitchFamily="18" charset="0"/>
                <a:ea typeface="Times New Roman" panose="02020603050405020304" pitchFamily="18" charset="0"/>
              </a:rPr>
              <a:t> </a:t>
            </a:r>
            <a:r>
              <a:rPr lang="en-US" sz="3200" b="1" i="1" dirty="0" err="1" smtClean="0">
                <a:solidFill>
                  <a:srgbClr val="7030A0"/>
                </a:solidFill>
                <a:effectLst/>
                <a:latin typeface="Times New Roman" panose="02020603050405020304" pitchFamily="18" charset="0"/>
                <a:ea typeface="Times New Roman" panose="02020603050405020304" pitchFamily="18" charset="0"/>
              </a:rPr>
              <a:t>khổ</a:t>
            </a:r>
            <a:r>
              <a:rPr lang="en-US" sz="3200" b="1" dirty="0" smtClean="0">
                <a:solidFill>
                  <a:srgbClr val="7030A0"/>
                </a:solidFill>
                <a:effectLst/>
                <a:latin typeface="Times New Roman" panose="02020603050405020304" pitchFamily="18" charset="0"/>
                <a:ea typeface="Times New Roman" panose="02020603050405020304" pitchFamily="18" charset="0"/>
              </a:rPr>
              <a:t> (</a:t>
            </a:r>
            <a:r>
              <a:rPr lang="en-US" sz="3200" b="1" dirty="0" err="1" smtClean="0">
                <a:solidFill>
                  <a:srgbClr val="7030A0"/>
                </a:solidFill>
                <a:effectLst/>
                <a:latin typeface="Times New Roman" panose="02020603050405020304" pitchFamily="18" charset="0"/>
                <a:ea typeface="Times New Roman" panose="02020603050405020304" pitchFamily="18" charset="0"/>
              </a:rPr>
              <a:t>Nguyễn</a:t>
            </a:r>
            <a:r>
              <a:rPr lang="en-US" sz="3200" b="1" dirty="0" smtClean="0">
                <a:solidFill>
                  <a:srgbClr val="7030A0"/>
                </a:solidFill>
                <a:effectLst/>
                <a:latin typeface="Times New Roman" panose="02020603050405020304" pitchFamily="18" charset="0"/>
                <a:ea typeface="Times New Roman" panose="02020603050405020304" pitchFamily="18" charset="0"/>
              </a:rPr>
              <a:t> </a:t>
            </a:r>
            <a:r>
              <a:rPr lang="en-US" sz="3200" b="1" dirty="0" err="1" smtClean="0">
                <a:solidFill>
                  <a:srgbClr val="7030A0"/>
                </a:solidFill>
                <a:effectLst/>
                <a:latin typeface="Times New Roman" panose="02020603050405020304" pitchFamily="18" charset="0"/>
                <a:ea typeface="Times New Roman" panose="02020603050405020304" pitchFamily="18" charset="0"/>
              </a:rPr>
              <a:t>Đăng</a:t>
            </a:r>
            <a:r>
              <a:rPr lang="en-US" sz="3200" b="1" dirty="0" smtClean="0">
                <a:solidFill>
                  <a:srgbClr val="7030A0"/>
                </a:solidFill>
                <a:effectLst/>
                <a:latin typeface="Times New Roman" panose="02020603050405020304" pitchFamily="18" charset="0"/>
                <a:ea typeface="Times New Roman" panose="02020603050405020304" pitchFamily="18" charset="0"/>
              </a:rPr>
              <a:t> </a:t>
            </a:r>
            <a:r>
              <a:rPr lang="en-US" sz="3200" b="1" dirty="0" err="1" smtClean="0">
                <a:solidFill>
                  <a:srgbClr val="7030A0"/>
                </a:solidFill>
                <a:effectLst/>
                <a:latin typeface="Times New Roman" panose="02020603050405020304" pitchFamily="18" charset="0"/>
                <a:ea typeface="Times New Roman" panose="02020603050405020304" pitchFamily="18" charset="0"/>
              </a:rPr>
              <a:t>Mạnh</a:t>
            </a:r>
            <a:r>
              <a:rPr lang="en-US" sz="3200" b="1" dirty="0" smtClean="0">
                <a:solidFill>
                  <a:srgbClr val="7030A0"/>
                </a:solidFill>
                <a:effectLst/>
                <a:latin typeface="Times New Roman" panose="02020603050405020304" pitchFamily="18" charset="0"/>
                <a:ea typeface="Times New Roman" panose="02020603050405020304" pitchFamily="18" charset="0"/>
              </a:rPr>
              <a:t>)</a:t>
            </a:r>
            <a:endParaRPr lang="en-US" sz="3200" dirty="0" smtClean="0">
              <a:solidFill>
                <a:srgbClr val="7030A0"/>
              </a:solidFill>
              <a:effectLst/>
              <a:latin typeface="Times New Roman" panose="02020603050405020304" pitchFamily="18" charset="0"/>
              <a:ea typeface="Times New Roman" panose="02020603050405020304" pitchFamily="18" charset="0"/>
            </a:endParaRPr>
          </a:p>
          <a:p>
            <a:pPr algn="ctr">
              <a:lnSpc>
                <a:spcPct val="115000"/>
              </a:lnSpc>
              <a:spcAft>
                <a:spcPts val="0"/>
              </a:spcAft>
            </a:pPr>
            <a:r>
              <a:rPr lang="pt-BR" sz="3200" b="1" i="1" dirty="0" smtClean="0">
                <a:solidFill>
                  <a:srgbClr val="0070C0"/>
                </a:solidFill>
                <a:effectLst/>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
        <p:nvSpPr>
          <p:cNvPr id="3" name="Right Arrow Callout 2"/>
          <p:cNvSpPr/>
          <p:nvPr/>
        </p:nvSpPr>
        <p:spPr>
          <a:xfrm>
            <a:off x="2255519" y="2690949"/>
            <a:ext cx="4310743" cy="3456759"/>
          </a:xfrm>
          <a:prstGeom prst="rightArrowCallout">
            <a:avLst>
              <a:gd name="adj1" fmla="val 30609"/>
              <a:gd name="adj2" fmla="val 31410"/>
              <a:gd name="adj3" fmla="val 25000"/>
              <a:gd name="adj4" fmla="val 64977"/>
            </a:avLst>
          </a:prstGeom>
          <a:blipFill>
            <a:blip r:embed="rId2"/>
            <a:tile tx="0" ty="0" sx="100000" sy="100000" flip="none" algn="tl"/>
          </a:blipFill>
          <a:ln w="127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pt-BR" sz="2800" dirty="0">
                <a:solidFill>
                  <a:srgbClr val="0D0D0D"/>
                </a:solidFill>
                <a:latin typeface="Times New Roman" panose="02020603050405020304" pitchFamily="18" charset="0"/>
                <a:ea typeface="Times New Roman" panose="02020603050405020304" pitchFamily="18" charset="0"/>
              </a:rPr>
              <a:t>Qua tìm hiểu ở nhà, hãy nêu những hiểu biết của em về tác giả Nguyễn Đăng Mạnh.</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722811" y="1376586"/>
            <a:ext cx="9061270" cy="1083374"/>
          </a:xfrm>
          <a:prstGeom prst="rect">
            <a:avLst/>
          </a:prstGeom>
        </p:spPr>
        <p:txBody>
          <a:bodyPr wrap="square">
            <a:spAutoFit/>
          </a:bodyPr>
          <a:lstStyle/>
          <a:p>
            <a:pPr>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I.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Nguyên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Hồng</a:t>
            </a:r>
            <a:r>
              <a:rPr lang="en-US" sz="2800" b="1" i="1" dirty="0">
                <a:solidFill>
                  <a:srgbClr val="0070C0"/>
                </a:solidFill>
                <a:latin typeface="Times New Roman" panose="02020603050405020304" pitchFamily="18" charset="0"/>
                <a:ea typeface="Times New Roman" panose="02020603050405020304" pitchFamily="18" charset="0"/>
              </a:rPr>
              <a:t> - </a:t>
            </a:r>
            <a:r>
              <a:rPr lang="en-US" sz="2800" b="1" i="1" dirty="0" err="1">
                <a:solidFill>
                  <a:srgbClr val="0070C0"/>
                </a:solidFill>
                <a:latin typeface="Times New Roman" panose="02020603050405020304" pitchFamily="18" charset="0"/>
                <a:ea typeface="Times New Roman" panose="02020603050405020304" pitchFamily="18" charset="0"/>
              </a:rPr>
              <a:t>nhà</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của</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những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người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cùng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khổ</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Nguyễn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Đăng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Mạnh</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566262" y="2690949"/>
            <a:ext cx="3370219" cy="345675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3508184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1397725" y="2038141"/>
            <a:ext cx="9914709" cy="3560975"/>
          </a:xfrm>
          <a:prstGeom prst="rect">
            <a:avLst/>
          </a:prstGeom>
        </p:spPr>
        <p:txBody>
          <a:bodyPr wrap="square">
            <a:spAutoFit/>
          </a:bodyPr>
          <a:lstStyle/>
          <a:p>
            <a:pPr lvl="0">
              <a:lnSpc>
                <a:spcPct val="115000"/>
              </a:lnSpc>
              <a:spcAft>
                <a:spcPts val="0"/>
              </a:spcAft>
              <a:buSzPts val="1000"/>
              <a:tabLst>
                <a:tab pos="457200" algn="l"/>
              </a:tabLst>
            </a:pPr>
            <a:r>
              <a:rPr lang="en-US" sz="2800" b="1" dirty="0" err="1">
                <a:solidFill>
                  <a:srgbClr val="0D0D0D"/>
                </a:solidFill>
                <a:latin typeface="Times New Roman" panose="02020603050405020304" pitchFamily="18" charset="0"/>
                <a:ea typeface="Times New Roman" panose="02020603050405020304" pitchFamily="18" charset="0"/>
              </a:rPr>
              <a:t>Ví</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a:t>
            </a: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lĩnh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vực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800" dirty="0" err="1" smtClean="0">
                <a:solidFill>
                  <a:srgbClr val="0D0D0D"/>
                </a:solidFill>
                <a:latin typeface="Times New Roman" panose="02020603050405020304" pitchFamily="18" charset="0"/>
                <a:ea typeface="Times New Roman" panose="02020603050405020304" pitchFamily="18" charset="0"/>
              </a:rPr>
              <a:t>Nên</a:t>
            </a:r>
            <a:r>
              <a:rPr lang="en-US" sz="2800" dirty="0" smtClean="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quả</a:t>
            </a:r>
            <a:r>
              <a:rPr lang="en-US" sz="2800" dirty="0">
                <a:solidFill>
                  <a:srgbClr val="0D0D0D"/>
                </a:solidFill>
                <a:latin typeface="Times New Roman" panose="02020603050405020304" pitchFamily="18" charset="0"/>
                <a:ea typeface="Times New Roman" panose="02020603050405020304" pitchFamily="18" charset="0"/>
              </a:rPr>
              <a:t>?</a:t>
            </a:r>
            <a:br>
              <a:rPr lang="en-US" sz="2800" dirty="0">
                <a:solidFill>
                  <a:srgbClr val="0D0D0D"/>
                </a:solidFill>
                <a:latin typeface="Times New Roman" panose="02020603050405020304" pitchFamily="18" charset="0"/>
                <a:ea typeface="Times New Roman" panose="02020603050405020304" pitchFamily="18" charset="0"/>
              </a:rPr>
            </a:br>
            <a:endParaRPr lang="en-US" sz="2800" dirty="0" smtClean="0">
              <a:solidFill>
                <a:srgbClr val="0D0D0D"/>
              </a:solidFill>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800" b="1" dirty="0" err="1" smtClean="0">
                <a:solidFill>
                  <a:srgbClr val="0D0D0D"/>
                </a:solidFill>
                <a:latin typeface="Times New Roman" panose="02020603050405020304" pitchFamily="18" charset="0"/>
                <a:ea typeface="Times New Roman" panose="02020603050405020304" pitchFamily="18" charset="0"/>
              </a:rPr>
              <a:t>Ví</a:t>
            </a:r>
            <a:r>
              <a:rPr lang="en-US" sz="2800" b="1" dirty="0" smtClean="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dụ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luôn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thường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hỏi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chép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thú</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32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969009" y="877299"/>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89439" y="1377153"/>
            <a:ext cx="3974101" cy="587853"/>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sng"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lập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dàn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ý</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689439" y="2038141"/>
            <a:ext cx="8512652" cy="2723823"/>
          </a:xfrm>
          <a:prstGeom prst="rect">
            <a:avLst/>
          </a:prstGeom>
        </p:spPr>
        <p:txBody>
          <a:bodyPr wrap="square">
            <a:spAutoFit/>
          </a:bodyPr>
          <a:lstStyle/>
          <a:p>
            <a:pPr marL="285750" indent="-285750">
              <a:lnSpc>
                <a:spcPct val="115000"/>
              </a:lnSpc>
              <a:spcAft>
                <a:spcPts val="1200"/>
              </a:spcAft>
              <a:buFont typeface="Wingdings" panose="05000000000000000000" pitchFamily="2" charset="2"/>
              <a:buChar char="ü"/>
            </a:pPr>
            <a:r>
              <a:rPr lang="en-US" sz="2800" b="1" dirty="0" smtClean="0">
                <a:solidFill>
                  <a:srgbClr val="0D0D0D"/>
                </a:solidFill>
                <a:latin typeface="Times New Roman" panose="02020603050405020304" pitchFamily="18" charset="0"/>
                <a:ea typeface="Times New Roman" panose="02020603050405020304" pitchFamily="18" charset="0"/>
              </a:rPr>
              <a:t> </a:t>
            </a:r>
            <a:r>
              <a:rPr lang="vi-VN" sz="2800" b="1" dirty="0" smtClean="0">
                <a:solidFill>
                  <a:srgbClr val="0D0D0D"/>
                </a:solidFill>
                <a:latin typeface="Times New Roman" panose="02020603050405020304" pitchFamily="18" charset="0"/>
                <a:ea typeface="Times New Roman" panose="02020603050405020304" pitchFamily="18" charset="0"/>
              </a:rPr>
              <a:t>Kết </a:t>
            </a:r>
            <a:r>
              <a:rPr lang="vi-VN" sz="2800" b="1" dirty="0">
                <a:solidFill>
                  <a:srgbClr val="0D0D0D"/>
                </a:solidFill>
                <a:latin typeface="Times New Roman" panose="02020603050405020304" pitchFamily="18" charset="0"/>
                <a:ea typeface="Times New Roman" panose="02020603050405020304" pitchFamily="18" charset="0"/>
              </a:rPr>
              <a:t>thúc</a:t>
            </a:r>
            <a:r>
              <a:rPr lang="vi-VN"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Khẳng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lvl="0">
              <a:lnSpc>
                <a:spcPct val="115000"/>
              </a:lnSpc>
              <a:spcAft>
                <a:spcPts val="0"/>
              </a:spcAft>
              <a:buSzPts val="1000"/>
              <a:tabLst>
                <a:tab pos="457200" algn="l"/>
              </a:tabLst>
            </a:pP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vọng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định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tham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a:t>
            </a:r>
            <a:r>
              <a:rPr lang="en-US" sz="2800" dirty="0">
                <a:solidFill>
                  <a:srgbClr val="0D0D0D"/>
                </a:solidFill>
                <a:latin typeface="Times New Roman" panose="02020603050405020304" pitchFamily="18" charset="0"/>
                <a:ea typeface="Times New Roman" panose="02020603050405020304" pitchFamily="18" charset="0"/>
              </a:rPr>
              <a:t>, du </a:t>
            </a:r>
            <a:r>
              <a:rPr lang="en-US" sz="2800" dirty="0" err="1">
                <a:solidFill>
                  <a:srgbClr val="0D0D0D"/>
                </a:solidFill>
                <a:latin typeface="Times New Roman" panose="02020603050405020304" pitchFamily="18" charset="0"/>
                <a:ea typeface="Times New Roman" panose="02020603050405020304" pitchFamily="18" charset="0"/>
              </a:rPr>
              <a:t>lịch</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111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2255" y="746670"/>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1594375" y="1256349"/>
            <a:ext cx="5075364" cy="587853"/>
          </a:xfrm>
          <a:prstGeom prst="rect">
            <a:avLst/>
          </a:prstGeom>
        </p:spPr>
        <p:txBody>
          <a:bodyPr wrap="none">
            <a:spAutoFit/>
          </a:bodyPr>
          <a:lstStyle/>
          <a:p>
            <a:pPr marL="76200">
              <a:lnSpc>
                <a:spcPct val="115000"/>
              </a:lnSpc>
              <a:spcAft>
                <a:spcPts val="0"/>
              </a:spcAft>
            </a:pPr>
            <a:r>
              <a:rPr lang="en-US" sz="2800" b="1" u="sng" dirty="0" err="1">
                <a:solidFill>
                  <a:srgbClr val="FF0000"/>
                </a:solidFill>
                <a:latin typeface="Times New Roman" panose="02020603050405020304" pitchFamily="18" charset="0"/>
                <a:ea typeface="MS Mincho"/>
              </a:rPr>
              <a:t>Bước</a:t>
            </a:r>
            <a:r>
              <a:rPr lang="en-US" sz="2800" b="1" u="sng" dirty="0">
                <a:solidFill>
                  <a:srgbClr val="FF0000"/>
                </a:solidFill>
                <a:latin typeface="Times New Roman" panose="02020603050405020304" pitchFamily="18" charset="0"/>
                <a:ea typeface="MS Mincho"/>
              </a:rPr>
              <a:t> 3:</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nói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nghe</a:t>
            </a:r>
            <a:endParaRPr lang="en-US" sz="2800" dirty="0">
              <a:effectLst/>
              <a:latin typeface="Times New Roman" panose="02020603050405020304" pitchFamily="18" charset="0"/>
              <a:ea typeface="Times New Roman" panose="02020603050405020304" pitchFamily="18" charset="0"/>
            </a:endParaRPr>
          </a:p>
        </p:txBody>
      </p:sp>
      <p:sp>
        <p:nvSpPr>
          <p:cNvPr id="6" name="Right Arrow 5"/>
          <p:cNvSpPr/>
          <p:nvPr/>
        </p:nvSpPr>
        <p:spPr>
          <a:xfrm>
            <a:off x="2641599" y="1727709"/>
            <a:ext cx="6908800" cy="3830129"/>
          </a:xfrm>
          <a:prstGeom prst="rightArrow">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9" name="Freeform 8"/>
          <p:cNvSpPr/>
          <p:nvPr/>
        </p:nvSpPr>
        <p:spPr>
          <a:xfrm>
            <a:off x="2040731" y="2651519"/>
            <a:ext cx="2616200" cy="2015549"/>
          </a:xfrm>
          <a:custGeom>
            <a:avLst/>
            <a:gdLst>
              <a:gd name="connsiteX0" fmla="*/ 0 w 2616200"/>
              <a:gd name="connsiteY0" fmla="*/ 335932 h 2015549"/>
              <a:gd name="connsiteX1" fmla="*/ 335932 w 2616200"/>
              <a:gd name="connsiteY1" fmla="*/ 0 h 2015549"/>
              <a:gd name="connsiteX2" fmla="*/ 2280268 w 2616200"/>
              <a:gd name="connsiteY2" fmla="*/ 0 h 2015549"/>
              <a:gd name="connsiteX3" fmla="*/ 2616200 w 2616200"/>
              <a:gd name="connsiteY3" fmla="*/ 335932 h 2015549"/>
              <a:gd name="connsiteX4" fmla="*/ 2616200 w 2616200"/>
              <a:gd name="connsiteY4" fmla="*/ 1679617 h 2015549"/>
              <a:gd name="connsiteX5" fmla="*/ 2280268 w 2616200"/>
              <a:gd name="connsiteY5" fmla="*/ 2015549 h 2015549"/>
              <a:gd name="connsiteX6" fmla="*/ 335932 w 2616200"/>
              <a:gd name="connsiteY6" fmla="*/ 2015549 h 2015549"/>
              <a:gd name="connsiteX7" fmla="*/ 0 w 2616200"/>
              <a:gd name="connsiteY7" fmla="*/ 1679617 h 2015549"/>
              <a:gd name="connsiteX8" fmla="*/ 0 w 2616200"/>
              <a:gd name="connsiteY8" fmla="*/ 335932 h 201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200" h="2015549">
                <a:moveTo>
                  <a:pt x="0" y="335932"/>
                </a:moveTo>
                <a:cubicBezTo>
                  <a:pt x="0" y="150402"/>
                  <a:pt x="150402" y="0"/>
                  <a:pt x="335932" y="0"/>
                </a:cubicBezTo>
                <a:lnTo>
                  <a:pt x="2280268" y="0"/>
                </a:lnTo>
                <a:cubicBezTo>
                  <a:pt x="2465798" y="0"/>
                  <a:pt x="2616200" y="150402"/>
                  <a:pt x="2616200" y="335932"/>
                </a:cubicBezTo>
                <a:lnTo>
                  <a:pt x="2616200" y="1679617"/>
                </a:lnTo>
                <a:cubicBezTo>
                  <a:pt x="2616200" y="1865147"/>
                  <a:pt x="2465798" y="2015549"/>
                  <a:pt x="2280268" y="2015549"/>
                </a:cubicBezTo>
                <a:lnTo>
                  <a:pt x="335932" y="2015549"/>
                </a:lnTo>
                <a:cubicBezTo>
                  <a:pt x="150402" y="2015549"/>
                  <a:pt x="0" y="1865147"/>
                  <a:pt x="0" y="1679617"/>
                </a:cubicBezTo>
                <a:lnTo>
                  <a:pt x="0" y="3359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74591" tIns="174591" rIns="174591" bIns="174591" numCol="1" spcCol="1270" anchor="ctr" anchorCtr="0">
            <a:noAutofit/>
          </a:bodyPr>
          <a:lstStyle/>
          <a:p>
            <a:pPr lvl="0" algn="ctr" defTabSz="889000">
              <a:lnSpc>
                <a:spcPct val="90000"/>
              </a:lnSpc>
              <a:spcBef>
                <a:spcPct val="0"/>
              </a:spcBef>
              <a:spcAft>
                <a:spcPct val="35000"/>
              </a:spcAft>
            </a:pPr>
            <a:r>
              <a:rPr lang="vi-VN" sz="2000" b="0" kern="1200" dirty="0" smtClean="0">
                <a:latin typeface="Times New Roman" panose="02020603050405020304" pitchFamily="18" charset="0"/>
                <a:cs typeface="Times New Roman" panose="02020603050405020304" pitchFamily="18" charset="0"/>
              </a:rPr>
              <a:t>Dựa vào dàn ý để </a:t>
            </a:r>
            <a:r>
              <a:rPr lang="en-US" sz="2000" b="0" kern="1200" dirty="0" err="1" smtClean="0">
                <a:latin typeface="Times New Roman" panose="02020603050405020304" pitchFamily="18" charset="0"/>
                <a:cs typeface="Times New Roman" panose="02020603050405020304" pitchFamily="18" charset="0"/>
              </a:rPr>
              <a:t>trình</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bày</a:t>
            </a:r>
            <a:r>
              <a:rPr lang="en-US" sz="2000" b="0" kern="1200" dirty="0" smtClean="0">
                <a:latin typeface="Times New Roman" panose="02020603050405020304" pitchFamily="18" charset="0"/>
                <a:cs typeface="Times New Roman" panose="02020603050405020304" pitchFamily="18" charset="0"/>
              </a:rPr>
              <a:t> ý </a:t>
            </a:r>
            <a:r>
              <a:rPr lang="en-US" sz="2000" b="0" kern="1200" dirty="0" err="1" smtClean="0">
                <a:latin typeface="Times New Roman" panose="02020603050405020304" pitchFamily="18" charset="0"/>
                <a:cs typeface="Times New Roman" panose="02020603050405020304" pitchFamily="18" charset="0"/>
              </a:rPr>
              <a:t>kiến</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của</a:t>
            </a:r>
            <a:r>
              <a:rPr lang="en-US" sz="2000" b="0" kern="1200" dirty="0" smtClean="0">
                <a:latin typeface="Times New Roman" panose="02020603050405020304" pitchFamily="18" charset="0"/>
                <a:cs typeface="Times New Roman" panose="02020603050405020304" pitchFamily="18" charset="0"/>
              </a:rPr>
              <a:t> </a:t>
            </a:r>
            <a:r>
              <a:rPr lang="en-US" sz="2000" b="0" kern="1200" dirty="0" err="1" smtClean="0">
                <a:latin typeface="Times New Roman" panose="02020603050405020304" pitchFamily="18" charset="0"/>
                <a:cs typeface="Times New Roman" panose="02020603050405020304" pitchFamily="18" charset="0"/>
              </a:rPr>
              <a:t>mình</a:t>
            </a:r>
            <a:r>
              <a:rPr lang="en-US" sz="2000" b="0" kern="1200" dirty="0" smtClean="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p:txBody>
      </p:sp>
      <p:sp>
        <p:nvSpPr>
          <p:cNvPr id="10" name="Freeform 9"/>
          <p:cNvSpPr/>
          <p:nvPr/>
        </p:nvSpPr>
        <p:spPr>
          <a:xfrm>
            <a:off x="4787900" y="2651519"/>
            <a:ext cx="2616200" cy="2015549"/>
          </a:xfrm>
          <a:custGeom>
            <a:avLst/>
            <a:gdLst>
              <a:gd name="connsiteX0" fmla="*/ 0 w 2616200"/>
              <a:gd name="connsiteY0" fmla="*/ 335932 h 2015549"/>
              <a:gd name="connsiteX1" fmla="*/ 335932 w 2616200"/>
              <a:gd name="connsiteY1" fmla="*/ 0 h 2015549"/>
              <a:gd name="connsiteX2" fmla="*/ 2280268 w 2616200"/>
              <a:gd name="connsiteY2" fmla="*/ 0 h 2015549"/>
              <a:gd name="connsiteX3" fmla="*/ 2616200 w 2616200"/>
              <a:gd name="connsiteY3" fmla="*/ 335932 h 2015549"/>
              <a:gd name="connsiteX4" fmla="*/ 2616200 w 2616200"/>
              <a:gd name="connsiteY4" fmla="*/ 1679617 h 2015549"/>
              <a:gd name="connsiteX5" fmla="*/ 2280268 w 2616200"/>
              <a:gd name="connsiteY5" fmla="*/ 2015549 h 2015549"/>
              <a:gd name="connsiteX6" fmla="*/ 335932 w 2616200"/>
              <a:gd name="connsiteY6" fmla="*/ 2015549 h 2015549"/>
              <a:gd name="connsiteX7" fmla="*/ 0 w 2616200"/>
              <a:gd name="connsiteY7" fmla="*/ 1679617 h 2015549"/>
              <a:gd name="connsiteX8" fmla="*/ 0 w 2616200"/>
              <a:gd name="connsiteY8" fmla="*/ 335932 h 201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200" h="2015549">
                <a:moveTo>
                  <a:pt x="0" y="335932"/>
                </a:moveTo>
                <a:cubicBezTo>
                  <a:pt x="0" y="150402"/>
                  <a:pt x="150402" y="0"/>
                  <a:pt x="335932" y="0"/>
                </a:cubicBezTo>
                <a:lnTo>
                  <a:pt x="2280268" y="0"/>
                </a:lnTo>
                <a:cubicBezTo>
                  <a:pt x="2465798" y="0"/>
                  <a:pt x="2616200" y="150402"/>
                  <a:pt x="2616200" y="335932"/>
                </a:cubicBezTo>
                <a:lnTo>
                  <a:pt x="2616200" y="1679617"/>
                </a:lnTo>
                <a:cubicBezTo>
                  <a:pt x="2616200" y="1865147"/>
                  <a:pt x="2465798" y="2015549"/>
                  <a:pt x="2280268" y="2015549"/>
                </a:cubicBezTo>
                <a:lnTo>
                  <a:pt x="335932" y="2015549"/>
                </a:lnTo>
                <a:cubicBezTo>
                  <a:pt x="150402" y="2015549"/>
                  <a:pt x="0" y="1865147"/>
                  <a:pt x="0" y="1679617"/>
                </a:cubicBezTo>
                <a:lnTo>
                  <a:pt x="0" y="3359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74591" tIns="174591" rIns="174591" bIns="174591" numCol="1" spcCol="1270" anchor="ctr" anchorCtr="0">
            <a:noAutofit/>
          </a:bodyPr>
          <a:lstStyle/>
          <a:p>
            <a:pPr lvl="0" algn="ctr" defTabSz="889000">
              <a:lnSpc>
                <a:spcPct val="90000"/>
              </a:lnSpc>
              <a:spcBef>
                <a:spcPct val="0"/>
              </a:spcBef>
              <a:spcAft>
                <a:spcPct val="35000"/>
              </a:spcAft>
            </a:pPr>
            <a:r>
              <a:rPr lang="vi-VN" sz="2000" b="1" kern="1200" dirty="0" smtClean="0">
                <a:latin typeface="Times New Roman" panose="02020603050405020304" pitchFamily="18" charset="0"/>
                <a:cs typeface="Times New Roman" panose="02020603050405020304" pitchFamily="18" charset="0"/>
              </a:rPr>
              <a:t>Lưu ý</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khi</a:t>
            </a:r>
            <a:r>
              <a:rPr lang="en-US" sz="2000" b="1" kern="1200" dirty="0" smtClean="0">
                <a:latin typeface="Times New Roman" panose="02020603050405020304" pitchFamily="18" charset="0"/>
                <a:cs typeface="Times New Roman" panose="02020603050405020304" pitchFamily="18" charset="0"/>
              </a:rPr>
              <a:t> </a:t>
            </a:r>
            <a:r>
              <a:rPr lang="en-US" sz="2000" b="1" kern="1200" dirty="0" err="1" smtClean="0">
                <a:latin typeface="Times New Roman" panose="02020603050405020304" pitchFamily="18" charset="0"/>
                <a:cs typeface="Times New Roman" panose="02020603050405020304" pitchFamily="18" charset="0"/>
              </a:rPr>
              <a:t>nói</a:t>
            </a:r>
            <a:r>
              <a:rPr lang="vi-VN" sz="2000" kern="1200" dirty="0" smtClean="0">
                <a:latin typeface="Times New Roman" panose="02020603050405020304" pitchFamily="18" charset="0"/>
                <a:cs typeface="Times New Roman" panose="02020603050405020304" pitchFamily="18" charset="0"/>
              </a:rPr>
              <a:t>: </a:t>
            </a:r>
            <a:r>
              <a:rPr lang="vi-VN" sz="2000" b="1"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trình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bày</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miệng</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tránh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viết</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thành</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văn</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để</a:t>
            </a:r>
            <a:r>
              <a:rPr lang="en-US" sz="2000" kern="1200" dirty="0" smtClean="0">
                <a:latin typeface="Times New Roman" panose="02020603050405020304" pitchFamily="18" charset="0"/>
                <a:cs typeface="Times New Roman" panose="02020603050405020304" pitchFamily="18" charset="0"/>
              </a:rPr>
              <a:t> </a:t>
            </a:r>
            <a:r>
              <a:rPr lang="en-US" sz="2000" kern="1200" dirty="0" err="1" smtClean="0">
                <a:latin typeface="Times New Roman" panose="02020603050405020304" pitchFamily="18" charset="0"/>
                <a:cs typeface="Times New Roman" panose="02020603050405020304" pitchFamily="18" charset="0"/>
              </a:rPr>
              <a:t>đọc</a:t>
            </a:r>
            <a:r>
              <a:rPr lang="en-US" sz="2000" kern="1200" dirty="0" smtClean="0">
                <a:latin typeface="Times New Roman" panose="02020603050405020304" pitchFamily="18" charset="0"/>
                <a:cs typeface="Times New Roman" panose="02020603050405020304" pitchFamily="18" charset="0"/>
              </a:rPr>
              <a:t>; </a:t>
            </a:r>
            <a:r>
              <a:rPr lang="vi-VN" sz="2000" kern="1200" dirty="0" smtClean="0">
                <a:latin typeface="Times New Roman" panose="02020603050405020304" pitchFamily="18" charset="0"/>
                <a:cs typeface="Times New Roman" panose="02020603050405020304" pitchFamily="18" charset="0"/>
              </a:rPr>
              <a:t>sử dụng </a:t>
            </a:r>
            <a:r>
              <a:rPr lang="vi-VN" sz="2000" b="0" kern="1200" dirty="0" smtClean="0">
                <a:latin typeface="Times New Roman" panose="02020603050405020304" pitchFamily="18" charset="0"/>
                <a:cs typeface="Times New Roman" panose="02020603050405020304" pitchFamily="18" charset="0"/>
              </a:rPr>
              <a:t>điệu bộ, cử chỉ và các phương tiện hỗ trợ</a:t>
            </a:r>
            <a:r>
              <a:rPr lang="vi-VN" sz="2000" b="1" kern="1200" dirty="0" smtClean="0">
                <a:latin typeface="Times New Roman" panose="02020603050405020304" pitchFamily="18" charset="0"/>
                <a:cs typeface="Times New Roman" panose="02020603050405020304" pitchFamily="18" charset="0"/>
              </a:rPr>
              <a:t> </a:t>
            </a:r>
            <a:r>
              <a:rPr lang="vi-VN" sz="2000" kern="1200" dirty="0" smtClean="0">
                <a:latin typeface="Times New Roman" panose="02020603050405020304" pitchFamily="18" charset="0"/>
                <a:cs typeface="Times New Roman" panose="02020603050405020304" pitchFamily="18" charset="0"/>
              </a:rPr>
              <a:t>phù hợp.</a:t>
            </a:r>
            <a:endParaRPr lang="en-US" sz="20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7535068" y="2651519"/>
            <a:ext cx="2616200" cy="2015549"/>
          </a:xfrm>
          <a:custGeom>
            <a:avLst/>
            <a:gdLst>
              <a:gd name="connsiteX0" fmla="*/ 0 w 2616200"/>
              <a:gd name="connsiteY0" fmla="*/ 335932 h 2015549"/>
              <a:gd name="connsiteX1" fmla="*/ 335932 w 2616200"/>
              <a:gd name="connsiteY1" fmla="*/ 0 h 2015549"/>
              <a:gd name="connsiteX2" fmla="*/ 2280268 w 2616200"/>
              <a:gd name="connsiteY2" fmla="*/ 0 h 2015549"/>
              <a:gd name="connsiteX3" fmla="*/ 2616200 w 2616200"/>
              <a:gd name="connsiteY3" fmla="*/ 335932 h 2015549"/>
              <a:gd name="connsiteX4" fmla="*/ 2616200 w 2616200"/>
              <a:gd name="connsiteY4" fmla="*/ 1679617 h 2015549"/>
              <a:gd name="connsiteX5" fmla="*/ 2280268 w 2616200"/>
              <a:gd name="connsiteY5" fmla="*/ 2015549 h 2015549"/>
              <a:gd name="connsiteX6" fmla="*/ 335932 w 2616200"/>
              <a:gd name="connsiteY6" fmla="*/ 2015549 h 2015549"/>
              <a:gd name="connsiteX7" fmla="*/ 0 w 2616200"/>
              <a:gd name="connsiteY7" fmla="*/ 1679617 h 2015549"/>
              <a:gd name="connsiteX8" fmla="*/ 0 w 2616200"/>
              <a:gd name="connsiteY8" fmla="*/ 335932 h 201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200" h="2015549">
                <a:moveTo>
                  <a:pt x="0" y="335932"/>
                </a:moveTo>
                <a:cubicBezTo>
                  <a:pt x="0" y="150402"/>
                  <a:pt x="150402" y="0"/>
                  <a:pt x="335932" y="0"/>
                </a:cubicBezTo>
                <a:lnTo>
                  <a:pt x="2280268" y="0"/>
                </a:lnTo>
                <a:cubicBezTo>
                  <a:pt x="2465798" y="0"/>
                  <a:pt x="2616200" y="150402"/>
                  <a:pt x="2616200" y="335932"/>
                </a:cubicBezTo>
                <a:lnTo>
                  <a:pt x="2616200" y="1679617"/>
                </a:lnTo>
                <a:cubicBezTo>
                  <a:pt x="2616200" y="1865147"/>
                  <a:pt x="2465798" y="2015549"/>
                  <a:pt x="2280268" y="2015549"/>
                </a:cubicBezTo>
                <a:lnTo>
                  <a:pt x="335932" y="2015549"/>
                </a:lnTo>
                <a:cubicBezTo>
                  <a:pt x="150402" y="2015549"/>
                  <a:pt x="0" y="1865147"/>
                  <a:pt x="0" y="1679617"/>
                </a:cubicBezTo>
                <a:lnTo>
                  <a:pt x="0" y="335932"/>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74591" tIns="174591" rIns="174591" bIns="174591" numCol="1" spcCol="1270" anchor="ctr" anchorCtr="0">
            <a:noAutofit/>
          </a:bodyPr>
          <a:lstStyle/>
          <a:p>
            <a:pPr lvl="0" algn="ctr" defTabSz="889000">
              <a:lnSpc>
                <a:spcPct val="90000"/>
              </a:lnSpc>
              <a:spcBef>
                <a:spcPct val="0"/>
              </a:spcBef>
              <a:spcAft>
                <a:spcPct val="35000"/>
              </a:spcAft>
            </a:pPr>
            <a:r>
              <a:rPr lang="vi-VN" sz="2000" kern="1200" dirty="0" smtClean="0">
                <a:latin typeface="Times New Roman" panose="02020603050405020304" pitchFamily="18" charset="0"/>
                <a:cs typeface="Times New Roman" panose="02020603050405020304" pitchFamily="18" charset="0"/>
              </a:rPr>
              <a:t>Thảo luận giữa người nói và người nghe về các nội dung chính, các chi tiết trong bài trình bày; đặt câu hỏi và trả lời.</a:t>
            </a:r>
            <a:endParaRPr lang="en-US" sz="20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0470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NÓI VÀ NGHE</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812255" y="746670"/>
            <a:ext cx="2319802" cy="556434"/>
          </a:xfrm>
          <a:prstGeom prst="rect">
            <a:avLst/>
          </a:prstGeom>
        </p:spPr>
        <p:txBody>
          <a:bodyPr wrap="none">
            <a:spAutoFit/>
          </a:bodyPr>
          <a:lstStyle/>
          <a:p>
            <a:pPr marL="0" marR="0" lvl="0" indent="0" algn="l" defTabSz="914400" rtl="0" eaLnBrk="1" fontAlgn="auto" latinLnBrk="0" hangingPunct="1">
              <a:lnSpc>
                <a:spcPct val="115000"/>
              </a:lnSpc>
              <a:spcBef>
                <a:spcPts val="1600"/>
              </a:spcBef>
              <a:spcAft>
                <a:spcPts val="8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hành</a:t>
            </a:r>
            <a:endParaRPr kumimoji="0" lang="en-US" sz="2800" b="1" i="0" u="none" strike="noStrike" kern="1200" cap="none" spc="0" normalizeH="0" baseline="0" noProof="0" dirty="0">
              <a:ln>
                <a:noFill/>
              </a:ln>
              <a:solidFill>
                <a:srgbClr val="94C600"/>
              </a:solidFill>
              <a:effectLst/>
              <a:uLnTx/>
              <a:uFillTx/>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1631212" y="1113731"/>
            <a:ext cx="5001690" cy="587853"/>
          </a:xfrm>
          <a:prstGeom prst="rect">
            <a:avLst/>
          </a:prstGeom>
        </p:spPr>
        <p:txBody>
          <a:bodyPr wrap="none">
            <a:spAutoFit/>
          </a:bodyPr>
          <a:lstStyle/>
          <a:p>
            <a:pPr>
              <a:lnSpc>
                <a:spcPct val="115000"/>
              </a:lnSpc>
              <a:spcAft>
                <a:spcPts val="0"/>
              </a:spcAft>
            </a:pPr>
            <a:r>
              <a:rPr lang="en-US" sz="2800" b="1" u="sng" dirty="0" err="1">
                <a:solidFill>
                  <a:srgbClr val="FF0000"/>
                </a:solidFill>
                <a:latin typeface="Times New Roman" panose="02020603050405020304" pitchFamily="18" charset="0"/>
                <a:ea typeface="MS Mincho"/>
              </a:rPr>
              <a:t>Bước</a:t>
            </a:r>
            <a:r>
              <a:rPr lang="en-US" sz="2800" b="1" u="sng" dirty="0">
                <a:solidFill>
                  <a:srgbClr val="FF0000"/>
                </a:solidFill>
                <a:latin typeface="Times New Roman" panose="02020603050405020304" pitchFamily="18" charset="0"/>
                <a:ea typeface="MS Mincho"/>
              </a:rPr>
              <a:t> 4</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Kiểm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tra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và</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chỉnh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sửa</a:t>
            </a:r>
            <a:r>
              <a:rPr lang="en-US" sz="2800" b="1" dirty="0">
                <a:solidFill>
                  <a:srgbClr val="FF000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1631212" y="1774719"/>
            <a:ext cx="8711039" cy="548099"/>
          </a:xfrm>
          <a:prstGeom prst="rect">
            <a:avLst/>
          </a:prstGeom>
        </p:spPr>
        <p:txBody>
          <a:bodyPr wrap="none">
            <a:spAutoFit/>
          </a:bodyPr>
          <a:lstStyle/>
          <a:p>
            <a:pPr>
              <a:lnSpc>
                <a:spcPct val="115000"/>
              </a:lnSpc>
              <a:spcAft>
                <a:spcPts val="1200"/>
              </a:spcAft>
            </a:pPr>
            <a:r>
              <a:rPr lang="vi-VN" sz="2800" dirty="0">
                <a:solidFill>
                  <a:srgbClr val="0D0D0D"/>
                </a:solidFill>
                <a:latin typeface="Times New Roman" panose="02020603050405020304" pitchFamily="18" charset="0"/>
                <a:ea typeface="Times New Roman" panose="02020603050405020304" pitchFamily="18" charset="0"/>
              </a:rPr>
              <a:t>Rút kinh nghiệm về nội dung và cách trình bày một vấn đề:</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270550" y="4262737"/>
            <a:ext cx="1533365" cy="153336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9836" b="98361" l="9783" r="89855"/>
                    </a14:imgEffect>
                  </a14:imgLayer>
                </a14:imgProps>
              </a:ext>
            </a:extLst>
          </a:blip>
          <a:stretch>
            <a:fillRect/>
          </a:stretch>
        </p:blipFill>
        <p:spPr>
          <a:xfrm>
            <a:off x="9351512" y="2375843"/>
            <a:ext cx="1981478" cy="1743075"/>
          </a:xfrm>
          <a:prstGeom prst="rect">
            <a:avLst/>
          </a:prstGeom>
        </p:spPr>
      </p:pic>
      <p:sp>
        <p:nvSpPr>
          <p:cNvPr id="11" name="Rectangle 10"/>
          <p:cNvSpPr/>
          <p:nvPr/>
        </p:nvSpPr>
        <p:spPr>
          <a:xfrm>
            <a:off x="2682295" y="3154742"/>
            <a:ext cx="3457303" cy="2215991"/>
          </a:xfrm>
          <a:prstGeom prst="rect">
            <a:avLst/>
          </a:prstGeom>
          <a:blipFill>
            <a:blip r:embed="rId6"/>
            <a:tile tx="0" ty="0" sx="100000" sy="100000" flip="none" algn="tl"/>
          </a:blipFill>
          <a:ln w="38100">
            <a:solidFill>
              <a:srgbClr val="FF0000"/>
            </a:solidFill>
          </a:ln>
          <a:scene3d>
            <a:camera prst="orthographicFront"/>
            <a:lightRig rig="threePt" dir="t"/>
          </a:scene3d>
          <a:sp3d>
            <a:bevelT/>
          </a:sp3d>
        </p:spPr>
        <p:txBody>
          <a:bodyPr wrap="square">
            <a:spAutoFit/>
          </a:bodyP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Người nói: </a:t>
            </a:r>
            <a:r>
              <a:rPr lang="vi-VN" sz="2400" dirty="0">
                <a:solidFill>
                  <a:srgbClr val="0D0D0D"/>
                </a:solidFill>
                <a:latin typeface="Times New Roman" panose="02020603050405020304" pitchFamily="18" charset="0"/>
                <a:ea typeface="Times New Roman" panose="02020603050405020304" pitchFamily="18" charset="0"/>
              </a:rPr>
              <a:t>Đã nói đủ các ý có trong dàn bài chưa? Còn thiếu nội dung nào? Có mắc các lỗi về cách trình bày không?</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7141195" y="2368230"/>
            <a:ext cx="2700500" cy="2308324"/>
          </a:xfrm>
          <a:prstGeom prst="rect">
            <a:avLst/>
          </a:prstGeom>
          <a:blipFill>
            <a:blip r:embed="rId6"/>
            <a:tile tx="0" ty="0" sx="100000" sy="100000" flip="none" algn="tl"/>
          </a:blipFill>
          <a:ln w="38100">
            <a:solidFill>
              <a:srgbClr val="7030A0"/>
            </a:solidFill>
          </a:ln>
          <a:scene3d>
            <a:camera prst="orthographicFront"/>
            <a:lightRig rig="threePt" dir="t"/>
          </a:scene3d>
          <a:sp3d>
            <a:bevelT/>
          </a:sp3d>
        </p:spPr>
        <p:txBody>
          <a:bodyPr wrap="square">
            <a:spAutoFit/>
          </a:bodyPr>
          <a:lstStyle/>
          <a:p>
            <a:r>
              <a:rPr lang="en-US" sz="2400" b="1" dirty="0" err="1">
                <a:solidFill>
                  <a:srgbClr val="0D0D0D"/>
                </a:solidFill>
                <a:latin typeface="Times New Roman" panose="02020603050405020304" pitchFamily="18" charset="0"/>
                <a:ea typeface="Times New Roman" panose="02020603050405020304" pitchFamily="18" charset="0"/>
              </a:rPr>
              <a:t>Người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nghe</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nắm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nội</a:t>
            </a:r>
            <a:r>
              <a:rPr lang="en-US" sz="2400" dirty="0">
                <a:solidFill>
                  <a:srgbClr val="0D0D0D"/>
                </a:solidFill>
                <a:latin typeface="Times New Roman" panose="02020603050405020304" pitchFamily="18" charset="0"/>
                <a:ea typeface="Times New Roman" panose="02020603050405020304" pitchFamily="18" charset="0"/>
              </a:rPr>
              <a:t> dung </a:t>
            </a:r>
            <a:r>
              <a:rPr lang="en-US" sz="2400" dirty="0" err="1">
                <a:solidFill>
                  <a:srgbClr val="0D0D0D"/>
                </a:solidFill>
                <a:latin typeface="Times New Roman" panose="02020603050405020304" pitchFamily="18" charset="0"/>
                <a:ea typeface="Times New Roman" panose="02020603050405020304" pitchFamily="18" charset="0"/>
              </a:rPr>
              <a:t>trình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lỗi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nghe</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p>
        </p:txBody>
      </p:sp>
      <p:sp>
        <p:nvSpPr>
          <p:cNvPr id="16" name="Action Button: Forward or Next 15">
            <a:hlinkClick r:id="" action="ppaction://hlinkshowjump?jump=nextslide" highlightClick="1"/>
          </p:cNvPr>
          <p:cNvSpPr/>
          <p:nvPr/>
        </p:nvSpPr>
        <p:spPr>
          <a:xfrm>
            <a:off x="6281128" y="2980516"/>
            <a:ext cx="731520" cy="740346"/>
          </a:xfrm>
          <a:prstGeom prst="actionButtonForwardNex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0409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LUYỆN</a:t>
            </a:r>
            <a:r>
              <a:rPr kumimoji="0" lang="en-US" sz="3200" b="1" i="0" u="none" strike="noStrike" kern="1200" cap="none" spc="0" normalizeH="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 TẬP</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658342" y="864237"/>
            <a:ext cx="9612440" cy="587853"/>
          </a:xfrm>
          <a:prstGeom prst="rect">
            <a:avLst/>
          </a:prstGeom>
        </p:spPr>
        <p:txBody>
          <a:bodyPr wrap="none">
            <a:spAutoFit/>
          </a:bodyPr>
          <a:lstStyle/>
          <a:p>
            <a:pPr marL="342900" lvl="0" indent="-342900">
              <a:lnSpc>
                <a:spcPct val="115000"/>
              </a:lnSpc>
              <a:spcAft>
                <a:spcPts val="0"/>
              </a:spcAft>
              <a:buFont typeface="+mj-lt"/>
              <a:buAutoNum type="arabicPeriod"/>
            </a:pP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phần</a:t>
            </a:r>
            <a:r>
              <a:rPr lang="en-US" sz="2800" b="1" dirty="0">
                <a:solidFill>
                  <a:srgbClr val="0070C0"/>
                </a:solidFill>
                <a:latin typeface="Times New Roman" panose="02020603050405020304" pitchFamily="18" charset="0"/>
                <a:ea typeface="Times New Roman" panose="02020603050405020304" pitchFamily="18" charset="0"/>
              </a:rPr>
              <a:t> TỰ ĐÁNH GIÁ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86 - 87 - 88/SGK):</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1516878" y="1452090"/>
            <a:ext cx="4435766" cy="587853"/>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MS Mincho"/>
              </a:rPr>
              <a:t>THẢO LUẬN THEO BÀN:</a:t>
            </a:r>
            <a:endParaRPr lang="en-US" sz="2800" dirty="0">
              <a:effectLst/>
              <a:latin typeface="Times New Roman" panose="02020603050405020304" pitchFamily="18" charset="0"/>
              <a:ea typeface="Times New Roman" panose="02020603050405020304" pitchFamily="18" charset="0"/>
            </a:endParaRPr>
          </a:p>
        </p:txBody>
      </p:sp>
      <p:sp>
        <p:nvSpPr>
          <p:cNvPr id="13" name="Rectangle 12"/>
          <p:cNvSpPr/>
          <p:nvPr/>
        </p:nvSpPr>
        <p:spPr>
          <a:xfrm>
            <a:off x="2748496" y="1987311"/>
            <a:ext cx="6696064" cy="1043619"/>
          </a:xfrm>
          <a:prstGeom prst="rect">
            <a:avLst/>
          </a:prstGeom>
        </p:spPr>
        <p:txBody>
          <a:bodyPr wrap="none">
            <a:spAutoFit/>
          </a:bodyPr>
          <a:lstStyle/>
          <a:p>
            <a:pPr marL="457200">
              <a:lnSpc>
                <a:spcPct val="115000"/>
              </a:lnSpc>
              <a:spcAft>
                <a:spcPts val="0"/>
              </a:spcAft>
            </a:pPr>
            <a:r>
              <a:rPr lang="en-US" sz="2800" dirty="0" err="1" smtClean="0">
                <a:solidFill>
                  <a:srgbClr val="0D0D0D"/>
                </a:solidFill>
                <a:latin typeface="Times New Roman" panose="02020603050405020304" pitchFamily="18" charset="0"/>
                <a:ea typeface="MS Mincho"/>
              </a:rPr>
              <a:t>Tìm</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hiểu</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văn</a:t>
            </a:r>
            <a:r>
              <a:rPr lang="en-US" sz="2800" dirty="0" smtClean="0">
                <a:solidFill>
                  <a:srgbClr val="0D0D0D"/>
                </a:solidFill>
                <a:latin typeface="Times New Roman" panose="02020603050405020304" pitchFamily="18" charset="0"/>
                <a:ea typeface="MS Mincho"/>
              </a:rPr>
              <a:t> </a:t>
            </a:r>
            <a:r>
              <a:rPr lang="en-US" sz="2800" dirty="0" err="1" smtClean="0">
                <a:solidFill>
                  <a:srgbClr val="0D0D0D"/>
                </a:solidFill>
                <a:latin typeface="Times New Roman" panose="02020603050405020304" pitchFamily="18" charset="0"/>
                <a:ea typeface="MS Mincho"/>
              </a:rPr>
              <a:t>bản</a:t>
            </a:r>
            <a:r>
              <a:rPr lang="en-US" sz="2800" b="1" dirty="0" smtClean="0">
                <a:solidFill>
                  <a:srgbClr val="0D0D0D"/>
                </a:solidFill>
                <a:latin typeface="Times New Roman" panose="02020603050405020304" pitchFamily="18" charset="0"/>
                <a:ea typeface="MS Mincho"/>
              </a:rPr>
              <a:t> “</a:t>
            </a:r>
            <a:r>
              <a:rPr lang="en-US" sz="2800" b="1" i="1" dirty="0" smtClean="0">
                <a:solidFill>
                  <a:srgbClr val="0D0D0D"/>
                </a:solidFill>
                <a:latin typeface="Times New Roman" panose="02020603050405020304" pitchFamily="18" charset="0"/>
                <a:ea typeface="MS Mincho"/>
              </a:rPr>
              <a:t>Con </a:t>
            </a:r>
            <a:r>
              <a:rPr lang="en-US" sz="2800" b="1" i="1" dirty="0" err="1" smtClean="0">
                <a:solidFill>
                  <a:srgbClr val="0D0D0D"/>
                </a:solidFill>
                <a:latin typeface="Times New Roman" panose="02020603050405020304" pitchFamily="18" charset="0"/>
                <a:ea typeface="MS Mincho"/>
              </a:rPr>
              <a:t>cò</a:t>
            </a:r>
            <a:r>
              <a:rPr lang="en-US" sz="2800" b="1" i="1" dirty="0" smtClean="0">
                <a:solidFill>
                  <a:srgbClr val="0D0D0D"/>
                </a:solidFill>
                <a:latin typeface="Times New Roman" panose="02020603050405020304" pitchFamily="18" charset="0"/>
                <a:ea typeface="MS Mincho"/>
              </a:rPr>
              <a:t> </a:t>
            </a:r>
            <a:r>
              <a:rPr lang="en-US" sz="2800" b="1" i="1" dirty="0" err="1" smtClean="0">
                <a:solidFill>
                  <a:srgbClr val="0D0D0D"/>
                </a:solidFill>
                <a:latin typeface="Times New Roman" panose="02020603050405020304" pitchFamily="18" charset="0"/>
                <a:ea typeface="MS Mincho"/>
              </a:rPr>
              <a:t>trong</a:t>
            </a:r>
            <a:r>
              <a:rPr lang="en-US" sz="2800" b="1" i="1" dirty="0" smtClean="0">
                <a:solidFill>
                  <a:srgbClr val="0D0D0D"/>
                </a:solidFill>
                <a:latin typeface="Times New Roman" panose="02020603050405020304" pitchFamily="18" charset="0"/>
                <a:ea typeface="MS Mincho"/>
              </a:rPr>
              <a:t> ca </a:t>
            </a:r>
            <a:r>
              <a:rPr lang="en-US" sz="2800" b="1" i="1" dirty="0" err="1" smtClean="0">
                <a:solidFill>
                  <a:srgbClr val="0D0D0D"/>
                </a:solidFill>
                <a:latin typeface="Times New Roman" panose="02020603050405020304" pitchFamily="18" charset="0"/>
                <a:ea typeface="MS Mincho"/>
              </a:rPr>
              <a:t>dao</a:t>
            </a:r>
            <a:r>
              <a:rPr lang="en-US" sz="2800" b="1" dirty="0" smtClean="0">
                <a:solidFill>
                  <a:srgbClr val="0D0D0D"/>
                </a:solidFill>
                <a:latin typeface="Times New Roman" panose="02020603050405020304" pitchFamily="18" charset="0"/>
                <a:ea typeface="MS Mincho"/>
              </a:rPr>
              <a:t>” </a:t>
            </a:r>
          </a:p>
          <a:p>
            <a:pPr marL="457200">
              <a:lnSpc>
                <a:spcPct val="115000"/>
              </a:lnSpc>
              <a:spcAft>
                <a:spcPts val="0"/>
              </a:spcAft>
            </a:pPr>
            <a:r>
              <a:rPr lang="en-US" sz="2800" b="1" dirty="0" smtClean="0">
                <a:solidFill>
                  <a:srgbClr val="0D0D0D"/>
                </a:solidFill>
                <a:latin typeface="Times New Roman" panose="02020603050405020304" pitchFamily="18" charset="0"/>
                <a:ea typeface="MS Mincho"/>
              </a:rPr>
              <a:t>(</a:t>
            </a:r>
            <a:r>
              <a:rPr lang="en-US" sz="2800" b="1" dirty="0" err="1" smtClean="0">
                <a:solidFill>
                  <a:srgbClr val="0D0D0D"/>
                </a:solidFill>
                <a:latin typeface="Times New Roman" panose="02020603050405020304" pitchFamily="18" charset="0"/>
                <a:ea typeface="MS Mincho"/>
              </a:rPr>
              <a:t>Vũ</a:t>
            </a:r>
            <a:r>
              <a:rPr lang="en-US" sz="2800" b="1" dirty="0" smtClean="0">
                <a:solidFill>
                  <a:srgbClr val="0D0D0D"/>
                </a:solidFill>
                <a:latin typeface="Times New Roman" panose="02020603050405020304" pitchFamily="18" charset="0"/>
                <a:ea typeface="MS Mincho"/>
              </a:rPr>
              <a:t> </a:t>
            </a:r>
            <a:r>
              <a:rPr lang="en-US" sz="2800" b="1" dirty="0" err="1" smtClean="0">
                <a:solidFill>
                  <a:srgbClr val="0D0D0D"/>
                </a:solidFill>
                <a:latin typeface="Times New Roman" panose="02020603050405020304" pitchFamily="18" charset="0"/>
                <a:ea typeface="MS Mincho"/>
              </a:rPr>
              <a:t>Ngọc</a:t>
            </a:r>
            <a:r>
              <a:rPr lang="en-US" sz="2800" b="1" dirty="0" smtClean="0">
                <a:solidFill>
                  <a:srgbClr val="0D0D0D"/>
                </a:solidFill>
                <a:latin typeface="Times New Roman" panose="02020603050405020304" pitchFamily="18" charset="0"/>
                <a:ea typeface="MS Mincho"/>
              </a:rPr>
              <a:t> Phan) - </a:t>
            </a:r>
            <a:r>
              <a:rPr lang="en-US" sz="2800" b="1" dirty="0" err="1" smtClean="0">
                <a:solidFill>
                  <a:srgbClr val="0D0D0D"/>
                </a:solidFill>
                <a:latin typeface="Times New Roman" panose="02020603050405020304" pitchFamily="18" charset="0"/>
                <a:ea typeface="MS Mincho"/>
              </a:rPr>
              <a:t>trang</a:t>
            </a:r>
            <a:r>
              <a:rPr lang="en-US" sz="2800" b="1" dirty="0" smtClean="0">
                <a:solidFill>
                  <a:srgbClr val="0D0D0D"/>
                </a:solidFill>
                <a:latin typeface="Times New Roman" panose="02020603050405020304" pitchFamily="18" charset="0"/>
                <a:ea typeface="MS Mincho"/>
              </a:rPr>
              <a:t> 86/ SGK</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68094533"/>
              </p:ext>
            </p:extLst>
          </p:nvPr>
        </p:nvGraphicFramePr>
        <p:xfrm>
          <a:off x="2188368" y="3403587"/>
          <a:ext cx="7815263" cy="1472184"/>
        </p:xfrm>
        <a:graphic>
          <a:graphicData uri="http://schemas.openxmlformats.org/drawingml/2006/table">
            <a:tbl>
              <a:tblPr firstRow="1" firstCol="1" bandRow="1"/>
              <a:tblGrid>
                <a:gridCol w="2779604">
                  <a:extLst>
                    <a:ext uri="{9D8B030D-6E8A-4147-A177-3AD203B41FA5}">
                      <a16:colId xmlns:a16="http://schemas.microsoft.com/office/drawing/2014/main" val="777736590"/>
                    </a:ext>
                  </a:extLst>
                </a:gridCol>
                <a:gridCol w="5035659">
                  <a:extLst>
                    <a:ext uri="{9D8B030D-6E8A-4147-A177-3AD203B41FA5}">
                      <a16:colId xmlns:a16="http://schemas.microsoft.com/office/drawing/2014/main" val="610166471"/>
                    </a:ext>
                  </a:extLst>
                </a:gridCol>
              </a:tblGrid>
              <a:tr h="0">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85547867"/>
                  </a:ext>
                </a:extLst>
              </a:tr>
              <a:tr h="0">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1</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2703638574"/>
                  </a:ext>
                </a:extLst>
              </a:tr>
              <a:tr h="0">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a:lnSpc>
                          <a:spcPct val="115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232464230"/>
                  </a:ext>
                </a:extLst>
              </a:tr>
            </a:tbl>
          </a:graphicData>
        </a:graphic>
      </p:graphicFrame>
    </p:spTree>
    <p:extLst>
      <p:ext uri="{BB962C8B-B14F-4D97-AF65-F5344CB8AC3E}">
        <p14:creationId xmlns:p14="http://schemas.microsoft.com/office/powerpoint/2010/main" val="37286639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26"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658342" y="864237"/>
            <a:ext cx="9612440" cy="587853"/>
          </a:xfrm>
          <a:prstGeom prst="rect">
            <a:avLst/>
          </a:prstGeom>
        </p:spPr>
        <p:txBody>
          <a:bodyPr wrap="none">
            <a:spAutoFit/>
          </a:bodyPr>
          <a:lstStyle/>
          <a:p>
            <a:pPr marL="342900" lvl="0" indent="-342900">
              <a:lnSpc>
                <a:spcPct val="115000"/>
              </a:lnSpc>
              <a:spcAft>
                <a:spcPts val="0"/>
              </a:spcAft>
              <a:buFont typeface="+mj-lt"/>
              <a:buAutoNum type="arabicPeriod"/>
            </a:pP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phần</a:t>
            </a:r>
            <a:r>
              <a:rPr lang="en-US" sz="2800" b="1" dirty="0">
                <a:solidFill>
                  <a:srgbClr val="0070C0"/>
                </a:solidFill>
                <a:latin typeface="Times New Roman" panose="02020603050405020304" pitchFamily="18" charset="0"/>
                <a:ea typeface="Times New Roman" panose="02020603050405020304" pitchFamily="18" charset="0"/>
              </a:rPr>
              <a:t> TỰ ĐÁNH GIÁ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86 - 87 - 88/SGK):</a:t>
            </a:r>
            <a:endParaRPr lang="en-US" sz="2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253052666"/>
              </p:ext>
            </p:extLst>
          </p:nvPr>
        </p:nvGraphicFramePr>
        <p:xfrm>
          <a:off x="1658342" y="1600007"/>
          <a:ext cx="5976864" cy="4556760"/>
        </p:xfrm>
        <a:graphic>
          <a:graphicData uri="http://schemas.openxmlformats.org/drawingml/2006/table">
            <a:tbl>
              <a:tblPr firstRow="1" firstCol="1" bandRow="1"/>
              <a:tblGrid>
                <a:gridCol w="2125752">
                  <a:extLst>
                    <a:ext uri="{9D8B030D-6E8A-4147-A177-3AD203B41FA5}">
                      <a16:colId xmlns:a16="http://schemas.microsoft.com/office/drawing/2014/main" val="2147815197"/>
                    </a:ext>
                  </a:extLst>
                </a:gridCol>
                <a:gridCol w="3851112">
                  <a:extLst>
                    <a:ext uri="{9D8B030D-6E8A-4147-A177-3AD203B41FA5}">
                      <a16:colId xmlns:a16="http://schemas.microsoft.com/office/drawing/2014/main" val="2098549890"/>
                    </a:ext>
                  </a:extLst>
                </a:gridCol>
              </a:tblGrid>
              <a:tr h="0">
                <a:tc>
                  <a:txBody>
                    <a:bodyPr/>
                    <a:lstStyle/>
                    <a:p>
                      <a:pPr algn="ctr">
                        <a:lnSpc>
                          <a:spcPct val="115000"/>
                        </a:lnSpc>
                        <a:spcAft>
                          <a:spcPts val="0"/>
                        </a:spcAft>
                      </a:pP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6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6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1996279"/>
                  </a:ext>
                </a:extLst>
              </a:tr>
              <a:tr h="0">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0359689"/>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2</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2901608"/>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3</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5190551"/>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4</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8464428"/>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5</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A</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253162"/>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6</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0709368"/>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7</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D</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4882827"/>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8</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B</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845277"/>
                  </a:ext>
                </a:extLst>
              </a:tr>
              <a:tr h="0">
                <a:tc>
                  <a:txBody>
                    <a:bodyPr/>
                    <a:lstStyle/>
                    <a:p>
                      <a:pPr algn="ctr">
                        <a:lnSpc>
                          <a:spcPct val="115000"/>
                        </a:lnSpc>
                        <a:spcAft>
                          <a:spcPts val="0"/>
                        </a:spcAft>
                      </a:pPr>
                      <a:r>
                        <a:rPr lang="en-US" sz="2600">
                          <a:solidFill>
                            <a:srgbClr val="0D0D0D"/>
                          </a:solidFill>
                          <a:effectLst/>
                          <a:latin typeface="Times New Roman" panose="02020603050405020304" pitchFamily="18" charset="0"/>
                          <a:ea typeface="MS Mincho"/>
                          <a:cs typeface="Times New Roman" panose="02020603050405020304" pitchFamily="18" charset="0"/>
                        </a:rPr>
                        <a:t>9</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600" dirty="0">
                          <a:solidFill>
                            <a:srgbClr val="0D0D0D"/>
                          </a:solidFill>
                          <a:effectLst/>
                          <a:latin typeface="Times New Roman" panose="02020603050405020304" pitchFamily="18" charset="0"/>
                          <a:ea typeface="MS Mincho"/>
                          <a:cs typeface="Times New Roman" panose="02020603050405020304" pitchFamily="18" charset="0"/>
                        </a:rPr>
                        <a:t>C</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3477340"/>
                  </a:ext>
                </a:extLst>
              </a:tr>
            </a:tbl>
          </a:graphicData>
        </a:graphic>
      </p:graphicFrame>
      <p:sp>
        <p:nvSpPr>
          <p:cNvPr id="5" name="Oval 4"/>
          <p:cNvSpPr/>
          <p:nvPr/>
        </p:nvSpPr>
        <p:spPr>
          <a:xfrm>
            <a:off x="7687458" y="1895171"/>
            <a:ext cx="3905795" cy="2259874"/>
          </a:xfrm>
          <a:prstGeom prst="ellipse">
            <a:avLst/>
          </a:prstGeom>
          <a:solidFill>
            <a:schemeClr val="bg1"/>
          </a:solidFill>
          <a:ln w="19050">
            <a:solidFill>
              <a:srgbClr val="00206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000" b="1" dirty="0" err="1">
                <a:solidFill>
                  <a:srgbClr val="0D0D0D"/>
                </a:solidFill>
                <a:latin typeface="Times New Roman" panose="02020603050405020304" pitchFamily="18" charset="0"/>
                <a:ea typeface="MS Mincho"/>
              </a:rPr>
              <a:t>Câu</a:t>
            </a:r>
            <a:r>
              <a:rPr lang="en-US" sz="2000" b="1" dirty="0">
                <a:solidFill>
                  <a:srgbClr val="0D0D0D"/>
                </a:solidFill>
                <a:latin typeface="Times New Roman" panose="02020603050405020304" pitchFamily="18" charset="0"/>
                <a:ea typeface="MS Mincho"/>
              </a:rPr>
              <a:t> 10:</a:t>
            </a:r>
            <a:r>
              <a:rPr lang="en-US" sz="2000" dirty="0">
                <a:solidFill>
                  <a:srgbClr val="0D0D0D"/>
                </a:solidFill>
                <a:latin typeface="Times New Roman" panose="02020603050405020304" pitchFamily="18" charset="0"/>
                <a:ea typeface="Times New Roman" panose="02020603050405020304" pitchFamily="18" charset="0"/>
              </a:rPr>
              <a:t> HS </a:t>
            </a:r>
            <a:r>
              <a:rPr lang="en-US" sz="2000" dirty="0" err="1">
                <a:solidFill>
                  <a:srgbClr val="363636"/>
                </a:solidFill>
                <a:latin typeface="Times New Roman" panose="02020603050405020304" pitchFamily="18" charset="0"/>
                <a:ea typeface="Times New Roman" panose="02020603050405020304" pitchFamily="18" charset="0"/>
              </a:rPr>
              <a:t>viết</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một</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đoạn</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văn</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khoảng</a:t>
            </a:r>
            <a:r>
              <a:rPr lang="en-US" sz="2000" dirty="0">
                <a:solidFill>
                  <a:srgbClr val="363636"/>
                </a:solidFill>
                <a:latin typeface="Times New Roman" panose="02020603050405020304" pitchFamily="18" charset="0"/>
                <a:ea typeface="Times New Roman" panose="02020603050405020304" pitchFamily="18" charset="0"/>
              </a:rPr>
              <a:t> 3 - 4 </a:t>
            </a:r>
            <a:r>
              <a:rPr lang="en-US" sz="2000" dirty="0" err="1">
                <a:solidFill>
                  <a:srgbClr val="363636"/>
                </a:solidFill>
                <a:latin typeface="Times New Roman" panose="02020603050405020304" pitchFamily="18" charset="0"/>
                <a:ea typeface="Times New Roman" panose="02020603050405020304" pitchFamily="18" charset="0"/>
              </a:rPr>
              <a:t>dòng</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để</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trả</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lời</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câu</a:t>
            </a:r>
            <a:r>
              <a:rPr lang="en-US" sz="2000" dirty="0">
                <a:solidFill>
                  <a:srgbClr val="363636"/>
                </a:solidFill>
                <a:latin typeface="Times New Roman" panose="02020603050405020304" pitchFamily="18" charset="0"/>
                <a:ea typeface="Times New Roman" panose="02020603050405020304" pitchFamily="18" charset="0"/>
              </a:rPr>
              <a:t> </a:t>
            </a:r>
            <a:r>
              <a:rPr lang="en-US" sz="2000" dirty="0" err="1">
                <a:solidFill>
                  <a:srgbClr val="363636"/>
                </a:solidFill>
                <a:latin typeface="Times New Roman" panose="02020603050405020304" pitchFamily="18" charset="0"/>
                <a:ea typeface="Times New Roman" panose="02020603050405020304" pitchFamily="18" charset="0"/>
              </a:rPr>
              <a:t>hỏi</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Vì</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sao</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văn</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bản</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trên</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là</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văn</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bản</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nghị</a:t>
            </a:r>
            <a:r>
              <a:rPr lang="en-US" sz="2000" i="1" dirty="0">
                <a:solidFill>
                  <a:srgbClr val="363636"/>
                </a:solidFill>
                <a:latin typeface="Times New Roman" panose="02020603050405020304" pitchFamily="18" charset="0"/>
                <a:ea typeface="Times New Roman" panose="02020603050405020304" pitchFamily="18" charset="0"/>
              </a:rPr>
              <a:t> </a:t>
            </a:r>
            <a:r>
              <a:rPr lang="en-US" sz="2000" i="1" dirty="0" err="1">
                <a:solidFill>
                  <a:srgbClr val="363636"/>
                </a:solidFill>
                <a:latin typeface="Times New Roman" panose="02020603050405020304" pitchFamily="18" charset="0"/>
                <a:ea typeface="Times New Roman" panose="02020603050405020304" pitchFamily="18" charset="0"/>
              </a:rPr>
              <a:t>luận</a:t>
            </a:r>
            <a:r>
              <a:rPr lang="en-US" sz="2000" i="1" dirty="0">
                <a:solidFill>
                  <a:srgbClr val="363636"/>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8055369" y="4197058"/>
            <a:ext cx="2476358" cy="1772668"/>
          </a:xfrm>
          <a:prstGeom prst="ellipse">
            <a:avLst/>
          </a:prstGeom>
          <a:ln>
            <a:noFill/>
          </a:ln>
          <a:effectLst>
            <a:softEdge rad="112500"/>
          </a:effectLst>
        </p:spPr>
      </p:pic>
    </p:spTree>
    <p:extLst>
      <p:ext uri="{BB962C8B-B14F-4D97-AF65-F5344CB8AC3E}">
        <p14:creationId xmlns:p14="http://schemas.microsoft.com/office/powerpoint/2010/main" val="1655684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658342" y="864237"/>
            <a:ext cx="9612440" cy="587853"/>
          </a:xfrm>
          <a:prstGeom prst="rect">
            <a:avLst/>
          </a:prstGeom>
        </p:spPr>
        <p:txBody>
          <a:bodyPr wrap="none">
            <a:spAutoFit/>
          </a:bodyPr>
          <a:lstStyle/>
          <a:p>
            <a:pPr marL="342900" lvl="0" indent="-342900">
              <a:lnSpc>
                <a:spcPct val="115000"/>
              </a:lnSpc>
              <a:spcAft>
                <a:spcPts val="0"/>
              </a:spcAft>
              <a:buFont typeface="+mj-lt"/>
              <a:buAutoNum type="arabicPeriod"/>
            </a:pPr>
            <a:r>
              <a:rPr lang="en-US" sz="2800" b="1" dirty="0" err="1">
                <a:solidFill>
                  <a:srgbClr val="0070C0"/>
                </a:solidFill>
                <a:latin typeface="Times New Roman" panose="02020603050405020304" pitchFamily="18" charset="0"/>
                <a:ea typeface="Times New Roman" panose="02020603050405020304" pitchFamily="18" charset="0"/>
              </a:rPr>
              <a:t>Thực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hành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phần</a:t>
            </a:r>
            <a:r>
              <a:rPr lang="en-US" sz="2800" b="1" dirty="0">
                <a:solidFill>
                  <a:srgbClr val="0070C0"/>
                </a:solidFill>
                <a:latin typeface="Times New Roman" panose="02020603050405020304" pitchFamily="18" charset="0"/>
                <a:ea typeface="Times New Roman" panose="02020603050405020304" pitchFamily="18" charset="0"/>
              </a:rPr>
              <a:t> TỰ ĐÁNH GIÁ (</a:t>
            </a:r>
            <a:r>
              <a:rPr lang="en-US" sz="2800" b="1" dirty="0" err="1">
                <a:solidFill>
                  <a:srgbClr val="0070C0"/>
                </a:solidFill>
                <a:latin typeface="Times New Roman" panose="02020603050405020304" pitchFamily="18" charset="0"/>
                <a:ea typeface="Times New Roman" panose="02020603050405020304" pitchFamily="18" charset="0"/>
              </a:rPr>
              <a:t>Trang</a:t>
            </a:r>
            <a:r>
              <a:rPr lang="en-US" sz="2800" b="1" dirty="0">
                <a:solidFill>
                  <a:srgbClr val="0070C0"/>
                </a:solidFill>
                <a:latin typeface="Times New Roman" panose="02020603050405020304" pitchFamily="18" charset="0"/>
                <a:ea typeface="Times New Roman" panose="02020603050405020304" pitchFamily="18" charset="0"/>
              </a:rPr>
              <a:t> 86 - 87 - 88/SGK):</a:t>
            </a:r>
            <a:endParaRPr lang="en-US" sz="28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371599" y="1525225"/>
            <a:ext cx="7210697" cy="4339998"/>
          </a:xfrm>
          <a:prstGeom prst="rect">
            <a:avLst/>
          </a:prstGeom>
        </p:spPr>
      </p:pic>
      <p:sp>
        <p:nvSpPr>
          <p:cNvPr id="5" name="Rectangle 4"/>
          <p:cNvSpPr/>
          <p:nvPr/>
        </p:nvSpPr>
        <p:spPr>
          <a:xfrm>
            <a:off x="3169824" y="1820540"/>
            <a:ext cx="4632960" cy="3524042"/>
          </a:xfrm>
          <a:prstGeom prst="rect">
            <a:avLst/>
          </a:prstGeom>
          <a:solidFill>
            <a:schemeClr val="bg1"/>
          </a:solidFill>
        </p:spPr>
        <p:txBody>
          <a:bodyPr wrap="square">
            <a:spAutoFit/>
          </a:bodyPr>
          <a:lstStyle/>
          <a:p>
            <a:pPr algn="ctr">
              <a:lnSpc>
                <a:spcPct val="115000"/>
              </a:lnSpc>
              <a:spcAft>
                <a:spcPts val="0"/>
              </a:spcAft>
              <a:tabLst>
                <a:tab pos="1386840" algn="l"/>
              </a:tabLst>
            </a:pPr>
            <a:r>
              <a:rPr lang="en-US" sz="2000" b="1" dirty="0" err="1">
                <a:solidFill>
                  <a:srgbClr val="002060"/>
                </a:solidFill>
                <a:latin typeface="Times New Roman" panose="02020603050405020304" pitchFamily="18" charset="0"/>
                <a:ea typeface="Times New Roman" panose="02020603050405020304" pitchFamily="18" charset="0"/>
              </a:rPr>
              <a:t>Gợi</a:t>
            </a:r>
            <a:r>
              <a:rPr lang="en-US" sz="2000" b="1" dirty="0">
                <a:solidFill>
                  <a:srgbClr val="002060"/>
                </a:solidFill>
                <a:latin typeface="Times New Roman" panose="02020603050405020304" pitchFamily="18" charset="0"/>
                <a:ea typeface="Times New Roman" panose="02020603050405020304" pitchFamily="18" charset="0"/>
              </a:rPr>
              <a:t> ý</a:t>
            </a:r>
          </a:p>
          <a:p>
            <a:r>
              <a:rPr lang="en-US" sz="2000" b="1" dirty="0">
                <a:solidFill>
                  <a:srgbClr val="002060"/>
                </a:solidFill>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Văn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bản</a:t>
            </a:r>
            <a:r>
              <a:rPr lang="en-US" sz="2000" dirty="0">
                <a:solidFill>
                  <a:srgbClr val="002060"/>
                </a:solidFill>
                <a:latin typeface="Times New Roman" panose="02020603050405020304" pitchFamily="18" charset="0"/>
                <a:ea typeface="Times New Roman" panose="02020603050405020304" pitchFamily="18" charset="0"/>
              </a:rPr>
              <a:t> </a:t>
            </a:r>
            <a:r>
              <a:rPr lang="en-US" sz="2000" i="1" dirty="0">
                <a:solidFill>
                  <a:srgbClr val="002060"/>
                </a:solidFill>
                <a:latin typeface="Times New Roman" panose="02020603050405020304" pitchFamily="18" charset="0"/>
                <a:ea typeface="Times New Roman" panose="02020603050405020304" pitchFamily="18" charset="0"/>
              </a:rPr>
              <a:t>Con </a:t>
            </a:r>
            <a:r>
              <a:rPr lang="en-US" sz="2000" i="1" dirty="0" err="1">
                <a:solidFill>
                  <a:srgbClr val="002060"/>
                </a:solidFill>
                <a:latin typeface="Times New Roman" panose="02020603050405020304" pitchFamily="18" charset="0"/>
                <a:ea typeface="Times New Roman" panose="02020603050405020304" pitchFamily="18" charset="0"/>
              </a:rPr>
              <a:t>cò</a:t>
            </a:r>
            <a:r>
              <a:rPr lang="en-US" sz="2000" i="1" dirty="0">
                <a:solidFill>
                  <a:srgbClr val="002060"/>
                </a:solidFill>
                <a:latin typeface="Times New Roman" panose="02020603050405020304" pitchFamily="18" charset="0"/>
                <a:ea typeface="Times New Roman" panose="02020603050405020304" pitchFamily="18" charset="0"/>
              </a:rPr>
              <a:t> </a:t>
            </a:r>
            <a:r>
              <a:rPr lang="en-US" sz="2000" i="1" dirty="0" err="1">
                <a:solidFill>
                  <a:srgbClr val="002060"/>
                </a:solidFill>
                <a:latin typeface="Times New Roman" panose="02020603050405020304" pitchFamily="18" charset="0"/>
                <a:ea typeface="Times New Roman" panose="02020603050405020304" pitchFamily="18" charset="0"/>
              </a:rPr>
              <a:t>trong</a:t>
            </a:r>
            <a:r>
              <a:rPr lang="en-US" sz="2000" i="1" dirty="0">
                <a:solidFill>
                  <a:srgbClr val="002060"/>
                </a:solidFill>
                <a:latin typeface="Times New Roman" panose="02020603050405020304" pitchFamily="18" charset="0"/>
                <a:ea typeface="Times New Roman" panose="02020603050405020304" pitchFamily="18" charset="0"/>
              </a:rPr>
              <a:t> ca </a:t>
            </a:r>
            <a:r>
              <a:rPr lang="en-US" sz="2000" i="1" dirty="0" err="1">
                <a:solidFill>
                  <a:srgbClr val="002060"/>
                </a:solidFill>
                <a:latin typeface="Times New Roman" panose="02020603050405020304" pitchFamily="18" charset="0"/>
                <a:ea typeface="Times New Roman" panose="02020603050405020304" pitchFamily="18" charset="0"/>
              </a:rPr>
              <a:t>dao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của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tác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giả</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Vũ</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Ngọc</a:t>
            </a:r>
            <a:r>
              <a:rPr lang="en-US" sz="2000" dirty="0">
                <a:solidFill>
                  <a:srgbClr val="002060"/>
                </a:solidFill>
                <a:latin typeface="Times New Roman" panose="02020603050405020304" pitchFamily="18" charset="0"/>
                <a:ea typeface="Times New Roman" panose="02020603050405020304" pitchFamily="18" charset="0"/>
              </a:rPr>
              <a:t> Phan </a:t>
            </a:r>
            <a:r>
              <a:rPr lang="en-US" sz="2000" dirty="0" err="1">
                <a:solidFill>
                  <a:srgbClr val="002060"/>
                </a:solidFill>
                <a:latin typeface="Times New Roman" panose="02020603050405020304" pitchFamily="18" charset="0"/>
                <a:ea typeface="Times New Roman" panose="02020603050405020304" pitchFamily="18" charset="0"/>
              </a:rPr>
              <a:t>mang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đầy</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đủ</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những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đặc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điểm</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của</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văn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bản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nghị</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luận</a:t>
            </a:r>
            <a:r>
              <a:rPr lang="en-US" sz="2000" dirty="0">
                <a:solidFill>
                  <a:srgbClr val="002060"/>
                </a:solidFill>
                <a:latin typeface="Times New Roman" panose="02020603050405020304" pitchFamily="18" charset="0"/>
                <a:ea typeface="Times New Roman" panose="02020603050405020304" pitchFamily="18" charset="0"/>
              </a:rPr>
              <a:t> . </a:t>
            </a:r>
            <a:r>
              <a:rPr lang="en-US" sz="2000" dirty="0" err="1">
                <a:solidFill>
                  <a:srgbClr val="002060"/>
                </a:solidFill>
                <a:latin typeface="Times New Roman" panose="02020603050405020304" pitchFamily="18" charset="0"/>
                <a:ea typeface="Times New Roman" panose="02020603050405020304" pitchFamily="18" charset="0"/>
              </a:rPr>
              <a:t>Văn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bản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trên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nhằm</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thuyết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phục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người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đọc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người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nghe</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lí</a:t>
            </a:r>
            <a:r>
              <a:rPr lang="en-US" sz="2000" dirty="0">
                <a:solidFill>
                  <a:srgbClr val="002060"/>
                </a:solidFill>
                <a:latin typeface="Times New Roman" panose="02020603050405020304" pitchFamily="18" charset="0"/>
                <a:ea typeface="Times New Roman" panose="02020603050405020304" pitchFamily="18" charset="0"/>
              </a:rPr>
              <a:t> do </a:t>
            </a:r>
            <a:r>
              <a:rPr lang="en-US" sz="2000" dirty="0" err="1">
                <a:solidFill>
                  <a:srgbClr val="002060"/>
                </a:solidFill>
                <a:latin typeface="Times New Roman" panose="02020603050405020304" pitchFamily="18" charset="0"/>
                <a:ea typeface="Times New Roman" panose="02020603050405020304" pitchFamily="18" charset="0"/>
              </a:rPr>
              <a:t>tại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sao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nhân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dân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lao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động</a:t>
            </a:r>
            <a:r>
              <a:rPr lang="en-US" sz="2000" dirty="0">
                <a:solidFill>
                  <a:srgbClr val="002060"/>
                </a:solidFill>
                <a:latin typeface="Times New Roman" panose="02020603050405020304" pitchFamily="18" charset="0"/>
                <a:ea typeface="Times New Roman" panose="02020603050405020304" pitchFamily="18" charset="0"/>
              </a:rPr>
              <a:t> hay </a:t>
            </a:r>
            <a:r>
              <a:rPr lang="en-US" sz="2000" dirty="0" err="1">
                <a:solidFill>
                  <a:srgbClr val="002060"/>
                </a:solidFill>
                <a:latin typeface="Times New Roman" panose="02020603050405020304" pitchFamily="18" charset="0"/>
                <a:ea typeface="Times New Roman" panose="02020603050405020304" pitchFamily="18" charset="0"/>
              </a:rPr>
              <a:t>nói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đến</a:t>
            </a:r>
            <a:r>
              <a:rPr lang="en-US" sz="2000" dirty="0">
                <a:solidFill>
                  <a:srgbClr val="002060"/>
                </a:solidFill>
                <a:latin typeface="Times New Roman" panose="02020603050405020304" pitchFamily="18" charset="0"/>
                <a:ea typeface="Times New Roman" panose="02020603050405020304" pitchFamily="18" charset="0"/>
              </a:rPr>
              <a:t> con </a:t>
            </a:r>
            <a:r>
              <a:rPr lang="en-US" sz="2000" dirty="0" err="1">
                <a:solidFill>
                  <a:srgbClr val="002060"/>
                </a:solidFill>
                <a:latin typeface="Times New Roman" panose="02020603050405020304" pitchFamily="18" charset="0"/>
                <a:ea typeface="Times New Roman" panose="02020603050405020304" pitchFamily="18" charset="0"/>
              </a:rPr>
              <a:t>cò</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trong</a:t>
            </a:r>
            <a:r>
              <a:rPr lang="en-US" sz="2000" dirty="0">
                <a:solidFill>
                  <a:srgbClr val="002060"/>
                </a:solidFill>
                <a:latin typeface="Times New Roman" panose="02020603050405020304" pitchFamily="18" charset="0"/>
                <a:ea typeface="Times New Roman" panose="02020603050405020304" pitchFamily="18" charset="0"/>
              </a:rPr>
              <a:t> ca </a:t>
            </a:r>
            <a:r>
              <a:rPr lang="en-US" sz="2000" dirty="0" err="1">
                <a:solidFill>
                  <a:srgbClr val="002060"/>
                </a:solidFill>
                <a:latin typeface="Times New Roman" panose="02020603050405020304" pitchFamily="18" charset="0"/>
                <a:ea typeface="Times New Roman" panose="02020603050405020304" pitchFamily="18" charset="0"/>
              </a:rPr>
              <a:t>dao</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Việt</a:t>
            </a:r>
            <a:r>
              <a:rPr lang="en-US" sz="2000" dirty="0">
                <a:solidFill>
                  <a:srgbClr val="002060"/>
                </a:solidFill>
                <a:latin typeface="Times New Roman" panose="02020603050405020304" pitchFamily="18" charset="0"/>
                <a:ea typeface="Times New Roman" panose="02020603050405020304" pitchFamily="18" charset="0"/>
              </a:rPr>
              <a:t> Nam. </a:t>
            </a:r>
            <a:r>
              <a:rPr lang="en-US" sz="2000" dirty="0" err="1">
                <a:solidFill>
                  <a:srgbClr val="002060"/>
                </a:solidFill>
                <a:latin typeface="Times New Roman" panose="02020603050405020304" pitchFamily="18" charset="0"/>
                <a:ea typeface="Times New Roman" panose="02020603050405020304" pitchFamily="18" charset="0"/>
              </a:rPr>
              <a:t>Để</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thuyết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phục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người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viết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đã</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nêu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được</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vấn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đề</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bàn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luận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ngay</a:t>
            </a:r>
            <a:r>
              <a:rPr lang="en-US" sz="2000" dirty="0">
                <a:solidFill>
                  <a:srgbClr val="002060"/>
                </a:solidFill>
                <a:latin typeface="Times New Roman" panose="02020603050405020304" pitchFamily="18" charset="0"/>
                <a:ea typeface="Times New Roman" panose="02020603050405020304" pitchFamily="18" charset="0"/>
              </a:rPr>
              <a:t> ở </a:t>
            </a:r>
            <a:r>
              <a:rPr lang="en-US" sz="2000" dirty="0" err="1">
                <a:solidFill>
                  <a:srgbClr val="002060"/>
                </a:solidFill>
                <a:latin typeface="Times New Roman" panose="02020603050405020304" pitchFamily="18" charset="0"/>
                <a:ea typeface="Times New Roman" panose="02020603050405020304" pitchFamily="18" charset="0"/>
              </a:rPr>
              <a:t>đoạn</a:t>
            </a:r>
            <a:r>
              <a:rPr lang="en-US" sz="2000" dirty="0">
                <a:solidFill>
                  <a:srgbClr val="002060"/>
                </a:solidFill>
                <a:latin typeface="Times New Roman" panose="02020603050405020304" pitchFamily="18" charset="0"/>
                <a:ea typeface="Times New Roman" panose="02020603050405020304" pitchFamily="18" charset="0"/>
              </a:rPr>
              <a:t> ở </a:t>
            </a:r>
            <a:r>
              <a:rPr lang="en-US" sz="2000" dirty="0" err="1">
                <a:solidFill>
                  <a:srgbClr val="002060"/>
                </a:solidFill>
                <a:latin typeface="Times New Roman" panose="02020603050405020304" pitchFamily="18" charset="0"/>
                <a:ea typeface="Times New Roman" panose="02020603050405020304" pitchFamily="18" charset="0"/>
              </a:rPr>
              <a:t>đầu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Sau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đó</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người</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viết</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dùng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lí</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lẽ</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dẫn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chứng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để</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làm</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sáng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tỏ</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điều</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đó</a:t>
            </a:r>
            <a:r>
              <a:rPr lang="en-US" sz="2000" dirty="0">
                <a:solidFill>
                  <a:srgbClr val="002060"/>
                </a:solidFill>
                <a:latin typeface="Times New Roman" panose="02020603050405020304" pitchFamily="18" charset="0"/>
                <a:ea typeface="Times New Roman" panose="02020603050405020304" pitchFamily="18" charset="0"/>
              </a:rPr>
              <a:t> ở </a:t>
            </a:r>
            <a:r>
              <a:rPr lang="en-US" sz="2000" dirty="0" err="1">
                <a:solidFill>
                  <a:srgbClr val="002060"/>
                </a:solidFill>
                <a:latin typeface="Times New Roman" panose="02020603050405020304" pitchFamily="18" charset="0"/>
                <a:ea typeface="Times New Roman" panose="02020603050405020304" pitchFamily="18" charset="0"/>
              </a:rPr>
              <a:t>trong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những</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đoạn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còn</a:t>
            </a:r>
            <a:r>
              <a:rPr lang="en-US" sz="2000" dirty="0">
                <a:solidFill>
                  <a:srgbClr val="002060"/>
                </a:solidFill>
                <a:latin typeface="Times New Roman" panose="02020603050405020304" pitchFamily="18" charset="0"/>
                <a:ea typeface="Times New Roman" panose="02020603050405020304" pitchFamily="18" charset="0"/>
              </a:rPr>
              <a:t> </a:t>
            </a:r>
            <a:r>
              <a:rPr lang="en-US" sz="2000" dirty="0" err="1">
                <a:solidFill>
                  <a:srgbClr val="002060"/>
                </a:solidFill>
                <a:latin typeface="Times New Roman" panose="02020603050405020304" pitchFamily="18" charset="0"/>
                <a:ea typeface="Times New Roman" panose="02020603050405020304" pitchFamily="18" charset="0"/>
              </a:rPr>
              <a:t>lại</a:t>
            </a:r>
            <a:r>
              <a:rPr lang="en-US" sz="2000" dirty="0">
                <a:solidFill>
                  <a:srgbClr val="002060"/>
                </a:solidFill>
                <a:latin typeface="Times New Roman" panose="02020603050405020304" pitchFamily="18" charset="0"/>
                <a:ea typeface="Times New Roman" panose="02020603050405020304" pitchFamily="18" charset="0"/>
              </a:rPr>
              <a:t>.</a:t>
            </a:r>
            <a:endParaRPr lang="en-US" sz="2000" dirty="0">
              <a:solidFill>
                <a:srgbClr val="002060"/>
              </a:solidFill>
            </a:endParaRPr>
          </a:p>
        </p:txBody>
      </p:sp>
      <p:pic>
        <p:nvPicPr>
          <p:cNvPr id="6" name="Picture 5"/>
          <p:cNvPicPr>
            <a:picLocks noChangeAspect="1"/>
          </p:cNvPicPr>
          <p:nvPr/>
        </p:nvPicPr>
        <p:blipFill>
          <a:blip r:embed="rId4"/>
          <a:stretch>
            <a:fillRect/>
          </a:stretch>
        </p:blipFill>
        <p:spPr>
          <a:xfrm>
            <a:off x="8641407" y="2078321"/>
            <a:ext cx="2627604" cy="253615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460945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0736"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024743" y="1004609"/>
            <a:ext cx="8142514" cy="4683580"/>
          </a:xfrm>
          <a:prstGeom prst="rect">
            <a:avLst/>
          </a:prstGeom>
        </p:spPr>
      </p:pic>
      <p:sp>
        <p:nvSpPr>
          <p:cNvPr id="9" name="Rectangle 8"/>
          <p:cNvSpPr/>
          <p:nvPr/>
        </p:nvSpPr>
        <p:spPr>
          <a:xfrm>
            <a:off x="3413760" y="2018836"/>
            <a:ext cx="5364480" cy="3025700"/>
          </a:xfrm>
          <a:prstGeom prst="rect">
            <a:avLst/>
          </a:prstGeom>
        </p:spPr>
        <p:txBody>
          <a:bodyPr wrap="square">
            <a:spAutoFit/>
          </a:bodyPr>
          <a:lstStyle/>
          <a:p>
            <a:pPr>
              <a:lnSpc>
                <a:spcPct val="115000"/>
              </a:lnSpc>
            </a:pPr>
            <a:r>
              <a:rPr lang="en-US" sz="2800" b="1" dirty="0">
                <a:solidFill>
                  <a:srgbClr val="0070C0"/>
                </a:solidFill>
                <a:latin typeface="Times New Roman" panose="02020603050405020304" pitchFamily="18" charset="0"/>
                <a:ea typeface="Times New Roman" panose="02020603050405020304" pitchFamily="18" charset="0"/>
              </a:rPr>
              <a:t>2. </a:t>
            </a:r>
            <a:r>
              <a:rPr lang="vi-VN" sz="2800" b="1" dirty="0">
                <a:solidFill>
                  <a:srgbClr val="0070C0"/>
                </a:solidFill>
                <a:latin typeface="Times New Roman" panose="02020603050405020304" pitchFamily="18" charset="0"/>
                <a:ea typeface="Times New Roman" panose="02020603050405020304" pitchFamily="18" charset="0"/>
              </a:rPr>
              <a:t>Hãy viết một đoạn văn (</a:t>
            </a:r>
            <a:r>
              <a:rPr lang="en-US" sz="2800" b="1" dirty="0" err="1">
                <a:solidFill>
                  <a:srgbClr val="0070C0"/>
                </a:solidFill>
                <a:latin typeface="Times New Roman" panose="02020603050405020304" pitchFamily="18" charset="0"/>
                <a:ea typeface="Times New Roman" panose="02020603050405020304" pitchFamily="18" charset="0"/>
              </a:rPr>
              <a:t>dưới</a:t>
            </a:r>
            <a:r>
              <a:rPr lang="en-US" sz="2800" b="1" dirty="0">
                <a:solidFill>
                  <a:srgbClr val="0070C0"/>
                </a:solidFill>
                <a:latin typeface="Times New Roman" panose="02020603050405020304" pitchFamily="18" charset="0"/>
                <a:ea typeface="Times New Roman" panose="02020603050405020304" pitchFamily="18" charset="0"/>
              </a:rPr>
              <a:t> 10</a:t>
            </a:r>
            <a:r>
              <a:rPr lang="vi-VN" sz="2800" b="1" dirty="0">
                <a:solidFill>
                  <a:srgbClr val="0070C0"/>
                </a:solidFill>
                <a:latin typeface="Times New Roman" panose="02020603050405020304" pitchFamily="18" charset="0"/>
                <a:ea typeface="Times New Roman" panose="02020603050405020304" pitchFamily="18" charset="0"/>
              </a:rPr>
              <a:t> dòng) </a:t>
            </a:r>
            <a:r>
              <a:rPr lang="en-US" sz="2800" b="1" dirty="0" err="1">
                <a:solidFill>
                  <a:srgbClr val="0070C0"/>
                </a:solidFill>
                <a:latin typeface="Times New Roman" panose="02020603050405020304" pitchFamily="18" charset="0"/>
                <a:ea typeface="Times New Roman" panose="02020603050405020304" pitchFamily="18" charset="0"/>
              </a:rPr>
              <a:t>nêu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một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hình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tượng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phẩm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rPr>
              <a:t> 1, </a:t>
            </a:r>
            <a:r>
              <a:rPr lang="vi-VN" sz="2800" b="1" dirty="0">
                <a:solidFill>
                  <a:srgbClr val="0070C0"/>
                </a:solidFill>
                <a:latin typeface="Times New Roman" panose="02020603050405020304" pitchFamily="18" charset="0"/>
                <a:ea typeface="Times New Roman" panose="02020603050405020304" pitchFamily="18" charset="0"/>
              </a:rPr>
              <a:t>trong đó có sử dụng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ít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nhất</a:t>
            </a:r>
            <a:r>
              <a:rPr lang="en-US" sz="2800" b="1" dirty="0">
                <a:solidFill>
                  <a:srgbClr val="0070C0"/>
                </a:solidFill>
                <a:latin typeface="Times New Roman" panose="02020603050405020304" pitchFamily="18" charset="0"/>
                <a:ea typeface="Times New Roman" panose="02020603050405020304" pitchFamily="18" charset="0"/>
              </a:rPr>
              <a:t> 01 </a:t>
            </a:r>
            <a:r>
              <a:rPr lang="vi-VN" sz="2800" b="1" dirty="0">
                <a:solidFill>
                  <a:srgbClr val="0070C0"/>
                </a:solidFill>
                <a:latin typeface="Times New Roman" panose="02020603050405020304" pitchFamily="18" charset="0"/>
                <a:ea typeface="Times New Roman" panose="02020603050405020304" pitchFamily="18" charset="0"/>
              </a:rPr>
              <a:t>thành ngữ</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và</a:t>
            </a:r>
            <a:r>
              <a:rPr lang="en-US" sz="2800" b="1" dirty="0">
                <a:solidFill>
                  <a:srgbClr val="0070C0"/>
                </a:solidFill>
                <a:latin typeface="Times New Roman" panose="02020603050405020304" pitchFamily="18" charset="0"/>
                <a:ea typeface="Times New Roman" panose="02020603050405020304" pitchFamily="18" charset="0"/>
              </a:rPr>
              <a:t> 01 </a:t>
            </a:r>
            <a:r>
              <a:rPr lang="en-US" sz="2800" b="1" dirty="0" err="1">
                <a:solidFill>
                  <a:srgbClr val="0070C0"/>
                </a:solidFill>
                <a:latin typeface="Times New Roman" panose="02020603050405020304" pitchFamily="18" charset="0"/>
                <a:ea typeface="Times New Roman" panose="02020603050405020304" pitchFamily="18" charset="0"/>
              </a:rPr>
              <a:t>dấu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chấm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phẩy</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03811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rPr>
              <a:t>LUYỆN TẬP</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0" y="495787"/>
            <a:ext cx="12043954" cy="6362213"/>
          </a:xfrm>
          <a:prstGeom prst="rect">
            <a:avLst/>
          </a:prstGeom>
        </p:spPr>
      </p:pic>
      <p:sp>
        <p:nvSpPr>
          <p:cNvPr id="10" name="Rectangle 9"/>
          <p:cNvSpPr/>
          <p:nvPr/>
        </p:nvSpPr>
        <p:spPr>
          <a:xfrm rot="21313780">
            <a:off x="3261360" y="1956435"/>
            <a:ext cx="6096000" cy="3889398"/>
          </a:xfrm>
          <a:prstGeom prst="rect">
            <a:avLst/>
          </a:prstGeom>
        </p:spPr>
        <p:txBody>
          <a:bodyPr>
            <a:spAutoFit/>
          </a:bodyPr>
          <a:lstStyle/>
          <a:p>
            <a:pPr>
              <a:lnSpc>
                <a:spcPct val="115000"/>
              </a:lnSpc>
              <a:spcAft>
                <a:spcPts val="0"/>
              </a:spcAft>
            </a:pPr>
            <a:r>
              <a:rPr lang="en-US" sz="1300"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Ví</a:t>
            </a:r>
            <a:r>
              <a:rPr lang="en-US" b="1" dirty="0">
                <a:solidFill>
                  <a:srgbClr val="0070C0"/>
                </a:solidFill>
                <a:latin typeface="Times New Roman" panose="02020603050405020304" pitchFamily="18" charset="0"/>
                <a:ea typeface="Times New Roman" panose="02020603050405020304" pitchFamily="18" charset="0"/>
              </a:rPr>
              <a:t> </a:t>
            </a:r>
            <a:r>
              <a:rPr lang="en-US" b="1" dirty="0" err="1">
                <a:solidFill>
                  <a:srgbClr val="0070C0"/>
                </a:solidFill>
                <a:latin typeface="Times New Roman" panose="02020603050405020304" pitchFamily="18" charset="0"/>
                <a:ea typeface="Times New Roman" panose="02020603050405020304" pitchFamily="18" charset="0"/>
              </a:rPr>
              <a:t>dụ</a:t>
            </a:r>
            <a:r>
              <a:rPr lang="en-US" b="1" dirty="0">
                <a:solidFill>
                  <a:srgbClr val="0070C0"/>
                </a:solidFill>
                <a:latin typeface="Times New Roman" panose="02020603050405020304" pitchFamily="18" charset="0"/>
                <a:ea typeface="Times New Roman" panose="02020603050405020304" pitchFamily="18" charset="0"/>
              </a:rPr>
              <a:t>:</a:t>
            </a:r>
            <a:endParaRPr lang="en-US" dirty="0">
              <a:latin typeface="Times New Roman" panose="02020603050405020304" pitchFamily="18" charset="0"/>
              <a:ea typeface="Times New Roman" panose="02020603050405020304" pitchFamily="18" charset="0"/>
            </a:endParaRPr>
          </a:p>
          <a:p>
            <a:pPr indent="457200">
              <a:lnSpc>
                <a:spcPct val="115000"/>
              </a:lnSpc>
              <a:spcAft>
                <a:spcPts val="0"/>
              </a:spcAft>
            </a:pPr>
            <a:r>
              <a:rPr lang="en-US" dirty="0" err="1">
                <a:solidFill>
                  <a:srgbClr val="0D0D0D"/>
                </a:solidFill>
                <a:latin typeface="Times New Roman" panose="02020603050405020304" pitchFamily="18" charset="0"/>
                <a:ea typeface="Times New Roman" panose="02020603050405020304" pitchFamily="18" charset="0"/>
              </a:rPr>
              <a:t>Thánh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tượng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độc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vô</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nhị</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về</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lòng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nước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văn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học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Việt</a:t>
            </a:r>
            <a:r>
              <a:rPr lang="en-US" dirty="0">
                <a:solidFill>
                  <a:srgbClr val="0D0D0D"/>
                </a:solidFill>
                <a:latin typeface="Times New Roman" panose="02020603050405020304" pitchFamily="18" charset="0"/>
                <a:ea typeface="Times New Roman" panose="02020603050405020304" pitchFamily="18" charset="0"/>
              </a:rPr>
              <a:t> Nam. </a:t>
            </a:r>
            <a:r>
              <a:rPr lang="en-US" dirty="0" err="1">
                <a:solidFill>
                  <a:srgbClr val="0D0D0D"/>
                </a:solidFill>
                <a:latin typeface="Times New Roman" panose="02020603050405020304" pitchFamily="18" charset="0"/>
                <a:ea typeface="Times New Roman" panose="02020603050405020304" pitchFamily="18" charset="0"/>
              </a:rPr>
              <a:t>Thánh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được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xây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dựng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với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yếu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tố</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hoang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đường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kì</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ảo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cùng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muốn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mang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trong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sức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mạnh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lớn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lên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từ</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nước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hoàn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thành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nhiệm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vụ</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ước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lớn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đánh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trận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bảo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vệ</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nước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Khi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đã</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hoàn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thành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nhiệm</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vụ</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ta </a:t>
            </a:r>
            <a:r>
              <a:rPr lang="en-US" dirty="0" err="1">
                <a:solidFill>
                  <a:srgbClr val="0D0D0D"/>
                </a:solidFill>
                <a:latin typeface="Times New Roman" panose="02020603050405020304" pitchFamily="18" charset="0"/>
                <a:ea typeface="Times New Roman" panose="02020603050405020304" pitchFamily="18" charset="0"/>
              </a:rPr>
              <a:t>đưa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ảnh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Thánh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vào</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cõi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bất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tử</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cõi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thiêng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liêng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Tuy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vậy</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vẫn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xuất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hiện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rất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nhiều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những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vết</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tích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dấu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ấn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tại</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hạ</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thế</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được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truyền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nhau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lưu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giữ</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Lưu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giữ</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hình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ảnh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Thánh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Gióng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cũng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chính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là</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cách</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nhân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ta </a:t>
            </a:r>
            <a:r>
              <a:rPr lang="en-US" dirty="0" err="1">
                <a:solidFill>
                  <a:srgbClr val="0D0D0D"/>
                </a:solidFill>
                <a:latin typeface="Times New Roman" panose="02020603050405020304" pitchFamily="18" charset="0"/>
                <a:ea typeface="Times New Roman" panose="02020603050405020304" pitchFamily="18" charset="0"/>
              </a:rPr>
              <a:t>lưu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giữ</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truyền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thống</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yêu</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nước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của</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dân</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tộc</a:t>
            </a:r>
            <a:r>
              <a:rPr lang="en-US" dirty="0">
                <a:solidFill>
                  <a:srgbClr val="0D0D0D"/>
                </a:solidFill>
                <a:latin typeface="Times New Roman" panose="02020603050405020304" pitchFamily="18" charset="0"/>
                <a:ea typeface="Times New Roman" panose="02020603050405020304" pitchFamily="18" charset="0"/>
              </a:rPr>
              <a:t> </a:t>
            </a:r>
            <a:r>
              <a:rPr lang="en-US" dirty="0" err="1">
                <a:solidFill>
                  <a:srgbClr val="0D0D0D"/>
                </a:solidFill>
                <a:latin typeface="Times New Roman" panose="02020603050405020304" pitchFamily="18" charset="0"/>
                <a:ea typeface="Times New Roman" panose="02020603050405020304" pitchFamily="18" charset="0"/>
              </a:rPr>
              <a:t>mình</a:t>
            </a:r>
            <a:r>
              <a:rPr lang="en-US" dirty="0">
                <a:solidFill>
                  <a:srgbClr val="0D0D0D"/>
                </a:solidFill>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7206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8" name="Rectangle 7"/>
          <p:cNvSpPr/>
          <p:nvPr/>
        </p:nvSpPr>
        <p:spPr>
          <a:xfrm>
            <a:off x="3261264" y="-88988"/>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VẬN DỤNG</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718533" y="851173"/>
            <a:ext cx="3857082" cy="548099"/>
          </a:xfrm>
          <a:prstGeom prst="rect">
            <a:avLst/>
          </a:prstGeom>
        </p:spPr>
        <p:txBody>
          <a:bodyPr wrap="none">
            <a:spAutoFit/>
          </a:bodyPr>
          <a:lstStyle/>
          <a:p>
            <a:pPr>
              <a:lnSpc>
                <a:spcPct val="115000"/>
              </a:lnSpc>
              <a:spcAft>
                <a:spcPts val="0"/>
              </a:spcAft>
            </a:pPr>
            <a:r>
              <a:rPr lang="en-US" sz="2800" b="1" dirty="0">
                <a:solidFill>
                  <a:srgbClr val="FF0000"/>
                </a:solidFill>
                <a:latin typeface="Times New Roman" panose="02020603050405020304" pitchFamily="18" charset="0"/>
                <a:ea typeface="Times New Roman" panose="02020603050405020304" pitchFamily="18" charset="0"/>
              </a:rPr>
              <a:t>HOẠT ĐỘNG NHÓM: </a:t>
            </a:r>
            <a:endParaRPr lang="en-US" sz="2800" b="1"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325382" y="672758"/>
            <a:ext cx="1791109" cy="1453028"/>
          </a:xfrm>
          <a:prstGeom prst="rect">
            <a:avLst/>
          </a:prstGeom>
        </p:spPr>
      </p:pic>
      <p:sp>
        <p:nvSpPr>
          <p:cNvPr id="5" name="Rectangle 4"/>
          <p:cNvSpPr/>
          <p:nvPr/>
        </p:nvSpPr>
        <p:spPr>
          <a:xfrm>
            <a:off x="1718533" y="1460731"/>
            <a:ext cx="5250348" cy="587853"/>
          </a:xfrm>
          <a:prstGeom prst="rect">
            <a:avLst/>
          </a:prstGeom>
        </p:spPr>
        <p:txBody>
          <a:bodyPr wrap="none">
            <a:spAutoFit/>
          </a:bodyPr>
          <a:lstStyle/>
          <a:p>
            <a:pPr algn="just">
              <a:lnSpc>
                <a:spcPct val="115000"/>
              </a:lnSpc>
              <a:spcBef>
                <a:spcPts val="300"/>
              </a:spcBef>
              <a:spcAft>
                <a:spcPts val="300"/>
              </a:spcAft>
              <a:tabLst>
                <a:tab pos="228600" algn="l"/>
              </a:tabLst>
            </a:pP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50312277"/>
              </p:ext>
            </p:extLst>
          </p:nvPr>
        </p:nvGraphicFramePr>
        <p:xfrm>
          <a:off x="1341120" y="2185474"/>
          <a:ext cx="9509760" cy="1810512"/>
        </p:xfrm>
        <a:graphic>
          <a:graphicData uri="http://schemas.openxmlformats.org/drawingml/2006/table">
            <a:tbl>
              <a:tblPr firstRow="1" bandRow="1">
                <a:tableStyleId>{5940675A-B579-460E-94D1-54222C63F5DA}</a:tableStyleId>
              </a:tblPr>
              <a:tblGrid>
                <a:gridCol w="5468140">
                  <a:extLst>
                    <a:ext uri="{9D8B030D-6E8A-4147-A177-3AD203B41FA5}">
                      <a16:colId xmlns:a16="http://schemas.microsoft.com/office/drawing/2014/main" val="1160788728"/>
                    </a:ext>
                  </a:extLst>
                </a:gridCol>
                <a:gridCol w="4041620">
                  <a:extLst>
                    <a:ext uri="{9D8B030D-6E8A-4147-A177-3AD203B41FA5}">
                      <a16:colId xmlns:a16="http://schemas.microsoft.com/office/drawing/2014/main" val="2725874908"/>
                    </a:ext>
                  </a:extLst>
                </a:gridCol>
              </a:tblGrid>
              <a:tr h="370840">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baseline="0" dirty="0" smtClean="0">
                          <a:solidFill>
                            <a:srgbClr val="FF0000"/>
                          </a:solidFill>
                          <a:latin typeface="Times New Roman" panose="02020603050405020304" pitchFamily="18" charset="0"/>
                          <a:cs typeface="Times New Roman" panose="02020603050405020304" pitchFamily="18" charset="0"/>
                        </a:rPr>
                        <a:t> 1,2</a:t>
                      </a:r>
                      <a:endParaRPr lang="en-US" sz="24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Nhóm</a:t>
                      </a:r>
                      <a:r>
                        <a:rPr lang="en-US" sz="2400" b="1" baseline="0" dirty="0" smtClean="0">
                          <a:solidFill>
                            <a:srgbClr val="FF0000"/>
                          </a:solidFill>
                          <a:latin typeface="Times New Roman" panose="02020603050405020304" pitchFamily="18" charset="0"/>
                          <a:cs typeface="Times New Roman" panose="02020603050405020304" pitchFamily="18" charset="0"/>
                        </a:rPr>
                        <a:t> 3,4</a:t>
                      </a:r>
                      <a:endParaRPr lang="en-US" sz="24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52785295"/>
                  </a:ext>
                </a:extLst>
              </a:tr>
              <a:tr h="370840">
                <a:tc>
                  <a:txBody>
                    <a:bodyPr/>
                    <a:lstStyle/>
                    <a:p>
                      <a:pPr algn="just">
                        <a:lnSpc>
                          <a:spcPct val="115000"/>
                        </a:lnSpc>
                        <a:spcBef>
                          <a:spcPts val="300"/>
                        </a:spcBef>
                        <a:spcAft>
                          <a:spcPts val="300"/>
                        </a:spcAft>
                        <a:tabLst>
                          <a:tab pos="228600" algn="l"/>
                        </a:tabLst>
                      </a:pPr>
                      <a:r>
                        <a:rPr lang="en-US" sz="2400" dirty="0" smtClean="0">
                          <a:solidFill>
                            <a:srgbClr val="0D0D0D"/>
                          </a:solidFill>
                          <a:effectLst/>
                          <a:latin typeface="Times New Roman" panose="02020603050405020304" pitchFamily="18" charset="0"/>
                          <a:ea typeface="Times New Roman" panose="02020603050405020304" pitchFamily="18" charset="0"/>
                        </a:rPr>
                        <a:t>Ý </a:t>
                      </a:r>
                      <a:r>
                        <a:rPr lang="en-US" sz="2400" dirty="0" err="1" smtClean="0">
                          <a:solidFill>
                            <a:srgbClr val="0D0D0D"/>
                          </a:solidFill>
                          <a:effectLst/>
                          <a:latin typeface="Times New Roman" panose="02020603050405020304" pitchFamily="18" charset="0"/>
                          <a:ea typeface="Times New Roman" panose="02020603050405020304" pitchFamily="18" charset="0"/>
                        </a:rPr>
                        <a:t>nghĩa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của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việc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tìm</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hiểu</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văn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học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dân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gian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truyện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truyền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thuyết</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truyện</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cổ</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tích</a:t>
                      </a:r>
                      <a:r>
                        <a:rPr lang="en-US" sz="2400" dirty="0" smtClean="0">
                          <a:solidFill>
                            <a:srgbClr val="0D0D0D"/>
                          </a:solidFill>
                          <a:effectLst/>
                          <a:latin typeface="Times New Roman" panose="02020603050405020304" pitchFamily="18" charset="0"/>
                          <a:ea typeface="Times New Roman" panose="02020603050405020304" pitchFamily="18" charset="0"/>
                        </a:rPr>
                        <a:t>, ca </a:t>
                      </a:r>
                      <a:r>
                        <a:rPr lang="en-US" sz="2400" dirty="0" err="1" smtClean="0">
                          <a:solidFill>
                            <a:srgbClr val="0D0D0D"/>
                          </a:solidFill>
                          <a:effectLst/>
                          <a:latin typeface="Times New Roman" panose="02020603050405020304" pitchFamily="18" charset="0"/>
                          <a:ea typeface="Times New Roman" panose="02020603050405020304" pitchFamily="18" charset="0"/>
                        </a:rPr>
                        <a:t>dao</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tục</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ngữ</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đối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với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thế</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hệ</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trẻ</a:t>
                      </a:r>
                      <a:r>
                        <a:rPr lang="en-US" sz="2400" dirty="0" smtClean="0">
                          <a:solidFill>
                            <a:srgbClr val="0D0D0D"/>
                          </a:solidFill>
                          <a:effectLst/>
                          <a:latin typeface="Times New Roman" panose="02020603050405020304" pitchFamily="18" charset="0"/>
                          <a:ea typeface="Times New Roman" panose="02020603050405020304" pitchFamily="18" charset="0"/>
                        </a:rPr>
                        <a:t>. </a:t>
                      </a:r>
                      <a:endParaRPr lang="en-US" sz="2400" dirty="0" smtClean="0">
                        <a:effectLst/>
                        <a:latin typeface="Times New Roman" panose="02020603050405020304" pitchFamily="18" charset="0"/>
                        <a:ea typeface="Times New Roman" panose="02020603050405020304" pitchFamily="18" charset="0"/>
                      </a:endParaRPr>
                    </a:p>
                  </a:txBody>
                  <a:tcPr/>
                </a:tc>
                <a:tc>
                  <a:txBody>
                    <a:bodyPr/>
                    <a:lstStyle/>
                    <a:p>
                      <a:pPr algn="just">
                        <a:lnSpc>
                          <a:spcPct val="115000"/>
                        </a:lnSpc>
                        <a:spcBef>
                          <a:spcPts val="300"/>
                        </a:spcBef>
                        <a:spcAft>
                          <a:spcPts val="300"/>
                        </a:spcAft>
                        <a:tabLst>
                          <a:tab pos="228600" algn="l"/>
                        </a:tabLst>
                      </a:pPr>
                      <a:r>
                        <a:rPr lang="en-US" sz="2400" dirty="0" smtClean="0">
                          <a:solidFill>
                            <a:srgbClr val="0D0D0D"/>
                          </a:solidFill>
                          <a:effectLst/>
                          <a:latin typeface="Times New Roman" panose="02020603050405020304" pitchFamily="18" charset="0"/>
                          <a:ea typeface="Times New Roman" panose="02020603050405020304" pitchFamily="18" charset="0"/>
                        </a:rPr>
                        <a:t>Ý </a:t>
                      </a:r>
                      <a:r>
                        <a:rPr lang="en-US" sz="2400" dirty="0" err="1" smtClean="0">
                          <a:solidFill>
                            <a:srgbClr val="0D0D0D"/>
                          </a:solidFill>
                          <a:effectLst/>
                          <a:latin typeface="Times New Roman" panose="02020603050405020304" pitchFamily="18" charset="0"/>
                          <a:ea typeface="Times New Roman" panose="02020603050405020304" pitchFamily="18" charset="0"/>
                        </a:rPr>
                        <a:t>nghĩa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của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gia</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đình</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đối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với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mỗi</a:t>
                      </a:r>
                      <a:r>
                        <a:rPr lang="en-US" sz="2400" dirty="0" smtClean="0">
                          <a:solidFill>
                            <a:srgbClr val="0D0D0D"/>
                          </a:solidFill>
                          <a:effectLst/>
                          <a:latin typeface="Times New Roman" panose="02020603050405020304" pitchFamily="18" charset="0"/>
                          <a:ea typeface="Times New Roman" panose="02020603050405020304" pitchFamily="18" charset="0"/>
                        </a:rPr>
                        <a:t> </a:t>
                      </a:r>
                      <a:r>
                        <a:rPr lang="en-US" sz="2400" dirty="0" err="1" smtClean="0">
                          <a:solidFill>
                            <a:srgbClr val="0D0D0D"/>
                          </a:solidFill>
                          <a:effectLst/>
                          <a:latin typeface="Times New Roman" panose="02020603050405020304" pitchFamily="18" charset="0"/>
                          <a:ea typeface="Times New Roman" panose="02020603050405020304" pitchFamily="18" charset="0"/>
                        </a:rPr>
                        <a:t>người</a:t>
                      </a:r>
                      <a:r>
                        <a:rPr lang="en-US" sz="2400" dirty="0" smtClean="0">
                          <a:solidFill>
                            <a:srgbClr val="0D0D0D"/>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a:tc>
                <a:extLst>
                  <a:ext uri="{0D108BD9-81ED-4DB2-BD59-A6C34878D82A}">
                    <a16:rowId xmlns:a16="http://schemas.microsoft.com/office/drawing/2014/main" val="3377906998"/>
                  </a:ext>
                </a:extLst>
              </a:tr>
            </a:tbl>
          </a:graphicData>
        </a:graphic>
      </p:graphicFrame>
      <p:pic>
        <p:nvPicPr>
          <p:cNvPr id="10" name="Picture 9"/>
          <p:cNvPicPr>
            <a:picLocks noChangeAspect="1"/>
          </p:cNvPicPr>
          <p:nvPr/>
        </p:nvPicPr>
        <p:blipFill>
          <a:blip r:embed="rId4"/>
          <a:stretch>
            <a:fillRect/>
          </a:stretch>
        </p:blipFill>
        <p:spPr>
          <a:xfrm>
            <a:off x="2761658" y="3979604"/>
            <a:ext cx="3164098" cy="2182557"/>
          </a:xfrm>
          <a:prstGeom prst="rect">
            <a:avLst/>
          </a:prstGeom>
        </p:spPr>
      </p:pic>
      <p:pic>
        <p:nvPicPr>
          <p:cNvPr id="11" name="Picture 10"/>
          <p:cNvPicPr>
            <a:picLocks noChangeAspect="1"/>
          </p:cNvPicPr>
          <p:nvPr/>
        </p:nvPicPr>
        <p:blipFill>
          <a:blip r:embed="rId5"/>
          <a:stretch>
            <a:fillRect/>
          </a:stretch>
        </p:blipFill>
        <p:spPr>
          <a:xfrm>
            <a:off x="7849245" y="4132876"/>
            <a:ext cx="2420322" cy="2969009"/>
          </a:xfrm>
          <a:prstGeom prst="rect">
            <a:avLst/>
          </a:prstGeom>
        </p:spPr>
      </p:pic>
    </p:spTree>
    <p:extLst>
      <p:ext uri="{BB962C8B-B14F-4D97-AF65-F5344CB8AC3E}">
        <p14:creationId xmlns:p14="http://schemas.microsoft.com/office/powerpoint/2010/main" val="3004224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0902" y="137785"/>
            <a:ext cx="8434251" cy="179126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Đọc hiểu văn bản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Nguyên</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Hồng</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nhà</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văn</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của</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những</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người</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cùng</a:t>
            </a:r>
            <a:r>
              <a:rPr kumimoji="0" lang="en-US" sz="3200" b="1" i="1"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1"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khổ</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Nguyễn</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Đăng</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smtClean="0">
                <a:ln>
                  <a:noFill/>
                </a:ln>
                <a:solidFill>
                  <a:srgbClr val="7030A0"/>
                </a:solidFill>
                <a:effectLst/>
                <a:uLnTx/>
                <a:uFillTx/>
                <a:latin typeface="Times New Roman" panose="02020603050405020304" pitchFamily="18" charset="0"/>
                <a:ea typeface="Times New Roman" panose="02020603050405020304" pitchFamily="18" charset="0"/>
                <a:cs typeface="+mn-cs"/>
              </a:rPr>
              <a:t>Mạnh</a:t>
            </a:r>
            <a:r>
              <a:rPr kumimoji="0" lang="en-US" sz="3200" b="1"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smtClean="0">
              <a:ln>
                <a:noFill/>
              </a:ln>
              <a:solidFill>
                <a:srgbClr val="7030A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pt-BR" sz="3200" b="1" i="1" u="none" strike="noStrike" kern="1200" cap="none" spc="0" normalizeH="0" baseline="0" noProof="0" dirty="0" smtClean="0">
                <a:ln>
                  <a:noFill/>
                </a:ln>
                <a:solidFill>
                  <a:srgbClr val="0070C0"/>
                </a:solidFill>
                <a:effectLst/>
                <a:uLnTx/>
                <a:uFillTx/>
                <a:latin typeface="Times New Roman" panose="02020603050405020304" pitchFamily="18" charset="0"/>
                <a:ea typeface="Times New Roman" panose="02020603050405020304" pitchFamily="18" charset="0"/>
                <a:cs typeface="+mn-cs"/>
              </a:rPr>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722811" y="1376586"/>
            <a:ext cx="9061270" cy="1083374"/>
          </a:xfrm>
          <a:prstGeom prst="rect">
            <a:avLst/>
          </a:prstGeom>
        </p:spPr>
        <p:txBody>
          <a:bodyPr wrap="square">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bản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Nguyên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Hồng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nhà</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những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cùng</a:t>
            </a:r>
            <a:r>
              <a:rPr kumimoji="0" lang="en-US" sz="28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khổ</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Nguyễn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Đăng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Mạnh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5" name="Picture 4"/>
          <p:cNvPicPr>
            <a:picLocks noChangeAspect="1"/>
          </p:cNvPicPr>
          <p:nvPr/>
        </p:nvPicPr>
        <p:blipFill>
          <a:blip r:embed="rId2"/>
          <a:stretch>
            <a:fillRect/>
          </a:stretch>
        </p:blipFill>
        <p:spPr>
          <a:xfrm>
            <a:off x="962297" y="3405989"/>
            <a:ext cx="2756263" cy="2422040"/>
          </a:xfrm>
          <a:prstGeom prst="rect">
            <a:avLst/>
          </a:prstGeom>
          <a:ln w="88900" cap="sq" cmpd="thickThin">
            <a:solidFill>
              <a:srgbClr val="000000"/>
            </a:solidFill>
            <a:prstDash val="solid"/>
            <a:miter lim="800000"/>
          </a:ln>
          <a:effectLst>
            <a:innerShdw blurRad="76200">
              <a:srgbClr val="000000"/>
            </a:innerShdw>
          </a:effectLst>
        </p:spPr>
      </p:pic>
      <p:sp>
        <p:nvSpPr>
          <p:cNvPr id="6" name="Rounded Rectangle 5"/>
          <p:cNvSpPr/>
          <p:nvPr/>
        </p:nvSpPr>
        <p:spPr>
          <a:xfrm>
            <a:off x="4241074" y="2995537"/>
            <a:ext cx="6988629" cy="3431389"/>
          </a:xfrm>
          <a:prstGeom prst="roundRect">
            <a:avLst/>
          </a:prstGeom>
          <a:blipFill>
            <a:blip r:embed="rId3"/>
            <a:tile tx="0" ty="0" sx="100000" sy="100000" flip="none" algn="tl"/>
          </a:blipFill>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nSpc>
                <a:spcPct val="115000"/>
              </a:lnSpc>
              <a:spcAft>
                <a:spcPts val="1200"/>
              </a:spcAft>
              <a:buFont typeface="Wingdings" panose="05000000000000000000" pitchFamily="2" charset="2"/>
              <a:buChar char="v"/>
            </a:pPr>
            <a:r>
              <a:rPr lang="vi-VN" sz="2800" b="1" dirty="0" smtClean="0">
                <a:solidFill>
                  <a:srgbClr val="363636"/>
                </a:solidFill>
                <a:latin typeface="Times New Roman" panose="02020603050405020304" pitchFamily="18" charset="0"/>
                <a:ea typeface="Times New Roman" panose="02020603050405020304" pitchFamily="18" charset="0"/>
              </a:rPr>
              <a:t>Quê </a:t>
            </a:r>
            <a:r>
              <a:rPr lang="vi-VN" sz="2800" b="1" dirty="0">
                <a:solidFill>
                  <a:srgbClr val="363636"/>
                </a:solidFill>
                <a:latin typeface="Times New Roman" panose="02020603050405020304" pitchFamily="18" charset="0"/>
                <a:ea typeface="Times New Roman" panose="02020603050405020304" pitchFamily="18" charset="0"/>
              </a:rPr>
              <a:t>quán</a:t>
            </a:r>
            <a:r>
              <a:rPr lang="vi-VN" sz="2800" dirty="0">
                <a:solidFill>
                  <a:srgbClr val="4A4A4A"/>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Sinh ra tại Nam Định, nguyên quán Gia Lâm, thành phố Hà Nội.</a:t>
            </a:r>
            <a:endParaRPr lang="en-US" sz="2800" dirty="0">
              <a:latin typeface="Times New Roman" panose="02020603050405020304" pitchFamily="18" charset="0"/>
              <a:ea typeface="Times New Roman" panose="02020603050405020304" pitchFamily="18" charset="0"/>
            </a:endParaRPr>
          </a:p>
          <a:p>
            <a:pPr marL="457200" indent="-457200">
              <a:lnSpc>
                <a:spcPct val="115000"/>
              </a:lnSpc>
              <a:spcAft>
                <a:spcPts val="1200"/>
              </a:spcAft>
              <a:buFont typeface="Wingdings" panose="05000000000000000000" pitchFamily="2" charset="2"/>
              <a:buChar char="v"/>
            </a:pPr>
            <a:r>
              <a:rPr lang="vi-VN" sz="2800" b="1" dirty="0" smtClean="0">
                <a:solidFill>
                  <a:srgbClr val="0D0D0D"/>
                </a:solidFill>
                <a:latin typeface="Times New Roman" panose="02020603050405020304" pitchFamily="18" charset="0"/>
                <a:ea typeface="Times New Roman" panose="02020603050405020304" pitchFamily="18" charset="0"/>
              </a:rPr>
              <a:t>Vị </a:t>
            </a:r>
            <a:r>
              <a:rPr lang="vi-VN" sz="2800" b="1" dirty="0">
                <a:solidFill>
                  <a:srgbClr val="0D0D0D"/>
                </a:solidFill>
                <a:latin typeface="Times New Roman" panose="02020603050405020304" pitchFamily="18" charset="0"/>
                <a:ea typeface="Times New Roman" panose="02020603050405020304" pitchFamily="18" charset="0"/>
              </a:rPr>
              <a:t>trí</a:t>
            </a:r>
            <a:r>
              <a:rPr lang="vi-VN" sz="2800" dirty="0">
                <a:solidFill>
                  <a:srgbClr val="0D0D0D"/>
                </a:solidFill>
                <a:latin typeface="Times New Roman" panose="02020603050405020304" pitchFamily="18" charset="0"/>
                <a:ea typeface="Times New Roman" panose="02020603050405020304" pitchFamily="18" charset="0"/>
              </a:rPr>
              <a:t>: Nguyễn Đăng Mạnh được coi là nhà nghiên cứu đầu ngành về văn học Việt Nam hiện đại và được phong tặng danh hiệu Nhà giáo Nhân dân. </a:t>
            </a:r>
            <a:endParaRPr lang="en-US" sz="28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722811" y="2322614"/>
            <a:ext cx="6664260" cy="548099"/>
          </a:xfrm>
          <a:prstGeom prst="rect">
            <a:avLst/>
          </a:prstGeom>
        </p:spPr>
        <p:txBody>
          <a:bodyPr wrap="none">
            <a:spAutoFit/>
          </a:bodyPr>
          <a:lstStyle/>
          <a:p>
            <a:pPr marR="30480" algn="just">
              <a:lnSpc>
                <a:spcPct val="115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1. </a:t>
            </a:r>
            <a:r>
              <a:rPr lang="en-US" sz="2800" b="1" dirty="0" err="1">
                <a:solidFill>
                  <a:srgbClr val="0D0D0D"/>
                </a:solidFill>
                <a:latin typeface="Times New Roman" panose="02020603050405020304" pitchFamily="18" charset="0"/>
                <a:ea typeface="Times New Roman" panose="02020603050405020304" pitchFamily="18" charset="0"/>
              </a:rPr>
              <a:t>Tìm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hiểu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tác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giả</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Nguyễn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Đăng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Mạnh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8767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1000"/>
                                        <p:tgtEl>
                                          <p:spTgt spid="6">
                                            <p:txEl>
                                              <p:pRg st="0" end="0"/>
                                            </p:txEl>
                                          </p:spTgt>
                                        </p:tgtEl>
                                      </p:cBhvr>
                                    </p:animEffect>
                                    <p:anim calcmode="lin" valueType="num">
                                      <p:cBhvr>
                                        <p:cTn id="2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fade">
                                      <p:cBhvr>
                                        <p:cTn id="35" dur="1000"/>
                                        <p:tgtEl>
                                          <p:spTgt spid="6">
                                            <p:txEl>
                                              <p:pRg st="1" end="1"/>
                                            </p:txEl>
                                          </p:spTgt>
                                        </p:tgtEl>
                                      </p:cBhvr>
                                    </p:animEffect>
                                    <p:anim calcmode="lin" valueType="num">
                                      <p:cBhvr>
                                        <p:cTn id="36"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5201"/>
            <a:ext cx="12193057" cy="7023201"/>
          </a:xfrm>
          <a:prstGeom prst="rect">
            <a:avLst/>
          </a:prstGeom>
        </p:spPr>
      </p:pic>
      <p:sp>
        <p:nvSpPr>
          <p:cNvPr id="6" name="Rectangle 5"/>
          <p:cNvSpPr/>
          <p:nvPr/>
        </p:nvSpPr>
        <p:spPr>
          <a:xfrm>
            <a:off x="3260736" y="217415"/>
            <a:ext cx="5670528" cy="58477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noProof="0" dirty="0" smtClean="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HƯỚNG DẪN TỰ HỌC</a:t>
            </a:r>
            <a:endParaRPr kumimoji="0" lang="en-US" sz="3200" b="1" i="0" u="none" strike="noStrike" kern="1200" cap="none" spc="0" normalizeH="0" baseline="0" noProof="0" dirty="0">
              <a:ln w="12700" cmpd="sng">
                <a:solidFill>
                  <a:srgbClr val="FFC000"/>
                </a:solidFill>
                <a:prstDash val="solid"/>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314995" y="1041929"/>
            <a:ext cx="9562011" cy="4071692"/>
          </a:xfrm>
          <a:prstGeom prst="rect">
            <a:avLst/>
          </a:prstGeom>
        </p:spPr>
        <p:txBody>
          <a:bodyPr wrap="square">
            <a:spAutoFit/>
          </a:bodyPr>
          <a:lstStyle/>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1</a:t>
            </a:r>
            <a:r>
              <a:rPr lang="vi-VN" sz="2400" dirty="0">
                <a:solidFill>
                  <a:srgbClr val="0D0D0D"/>
                </a:solidFill>
                <a:latin typeface="Times New Roman" panose="02020603050405020304" pitchFamily="18" charset="0"/>
                <a:ea typeface="Times New Roman" panose="02020603050405020304" pitchFamily="18" charset="0"/>
              </a:rPr>
              <a:t>. Đọc sách báo, truy cập internet, sưu tầm, tìm đọc các bài nghị luận văn học trình bày một ý kiến về cái hay, cái đẹp của tác phẩm văn học, nhất là các tác phẩm đã học, theo cách sau:</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Sử dụng công cụ tìm kiếm, gõ tên các tác phẩm văn học cần tìm.</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dirty="0">
                <a:solidFill>
                  <a:srgbClr val="0D0D0D"/>
                </a:solidFill>
                <a:latin typeface="Times New Roman" panose="02020603050405020304" pitchFamily="18" charset="0"/>
                <a:ea typeface="Times New Roman" panose="02020603050405020304" pitchFamily="18" charset="0"/>
              </a:rPr>
              <a:t>- Thu thâp các nguồn tư liệu gồm</a:t>
            </a:r>
            <a:r>
              <a:rPr lang="vi-VN" sz="2400" i="1" dirty="0">
                <a:solidFill>
                  <a:srgbClr val="0D0D0D"/>
                </a:solidFill>
                <a:latin typeface="Times New Roman" panose="02020603050405020304" pitchFamily="18" charset="0"/>
                <a:ea typeface="Times New Roman" panose="02020603050405020304" pitchFamily="18" charset="0"/>
              </a:rPr>
              <a:t>: bài viết, hình ảnh, video,...</a:t>
            </a:r>
            <a:endParaRPr lang="en-US" sz="2400" dirty="0">
              <a:latin typeface="Times New Roman" panose="02020603050405020304" pitchFamily="18" charset="0"/>
              <a:ea typeface="Times New Roman" panose="02020603050405020304" pitchFamily="18" charset="0"/>
            </a:endParaRPr>
          </a:p>
          <a:p>
            <a:pPr>
              <a:lnSpc>
                <a:spcPct val="115000"/>
              </a:lnSpc>
              <a:spcAft>
                <a:spcPts val="1200"/>
              </a:spcAft>
            </a:pPr>
            <a:r>
              <a:rPr lang="vi-VN" sz="2400" b="1" dirty="0">
                <a:solidFill>
                  <a:srgbClr val="0D0D0D"/>
                </a:solidFill>
                <a:latin typeface="Times New Roman" panose="02020603050405020304" pitchFamily="18" charset="0"/>
                <a:ea typeface="Times New Roman" panose="02020603050405020304" pitchFamily="18" charset="0"/>
              </a:rPr>
              <a:t>2</a:t>
            </a:r>
            <a:r>
              <a:rPr lang="vi-VN" sz="2400" dirty="0">
                <a:solidFill>
                  <a:srgbClr val="0D0D0D"/>
                </a:solidFill>
                <a:latin typeface="Times New Roman" panose="02020603050405020304" pitchFamily="18" charset="0"/>
                <a:ea typeface="Times New Roman" panose="02020603050405020304" pitchFamily="18" charset="0"/>
              </a:rPr>
              <a:t>. Ghi chép và tích lũy trích đoạn văn nghị luận hay mà em đã đọc được.</a:t>
            </a:r>
            <a:endParaRPr lang="en-US" sz="24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2400" b="1" dirty="0">
                <a:solidFill>
                  <a:srgbClr val="0D0D0D"/>
                </a:solidFill>
                <a:latin typeface="Times New Roman" panose="02020603050405020304" pitchFamily="18" charset="0"/>
                <a:ea typeface="Times New Roman" panose="02020603050405020304" pitchFamily="18" charset="0"/>
              </a:rPr>
              <a:t>3. </a:t>
            </a:r>
            <a:r>
              <a:rPr lang="en-US" sz="2400" b="1" dirty="0" err="1">
                <a:solidFill>
                  <a:srgbClr val="0D0D0D"/>
                </a:solidFill>
                <a:latin typeface="Times New Roman" panose="02020603050405020304" pitchFamily="18" charset="0"/>
                <a:ea typeface="Times New Roman" panose="02020603050405020304" pitchFamily="18" charset="0"/>
              </a:rPr>
              <a:t>Chuẩn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bị</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5: </a:t>
            </a:r>
            <a:r>
              <a:rPr lang="en-US" sz="2400" b="1" dirty="0" err="1">
                <a:solidFill>
                  <a:srgbClr val="0D0D0D"/>
                </a:solidFill>
                <a:latin typeface="Times New Roman" panose="02020603050405020304" pitchFamily="18" charset="0"/>
                <a:ea typeface="Times New Roman" panose="02020603050405020304" pitchFamily="18" charset="0"/>
              </a:rPr>
              <a:t>Văn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bản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thông</a:t>
            </a:r>
            <a:r>
              <a:rPr lang="en-US" sz="2400" b="1" dirty="0">
                <a:solidFill>
                  <a:srgbClr val="0D0D0D"/>
                </a:solidFill>
                <a:latin typeface="Times New Roman" panose="02020603050405020304" pitchFamily="18" charset="0"/>
                <a:ea typeface="Times New Roman" panose="02020603050405020304" pitchFamily="18" charset="0"/>
              </a:rPr>
              <a:t> tin </a:t>
            </a:r>
            <a:r>
              <a:rPr lang="en-US" sz="2400" dirty="0">
                <a:solidFill>
                  <a:srgbClr val="0D0D0D"/>
                </a:solidFill>
                <a:latin typeface="Times New Roman" panose="02020603050405020304" pitchFamily="18" charset="0"/>
                <a:ea typeface="Times New Roman" panose="02020603050405020304" pitchFamily="18" charset="0"/>
              </a:rPr>
              <a:t>(</a:t>
            </a:r>
            <a:r>
              <a:rPr lang="en-US" sz="2400" dirty="0" err="1">
                <a:solidFill>
                  <a:srgbClr val="0D0D0D"/>
                </a:solidFill>
                <a:latin typeface="Times New Roman" panose="02020603050405020304" pitchFamily="18" charset="0"/>
                <a:ea typeface="Times New Roman" panose="02020603050405020304" pitchFamily="18" charset="0"/>
              </a:rPr>
              <a:t>Thuật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theo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gian</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96133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1529</TotalTime>
  <Words>6556</Words>
  <PresentationFormat>Widescreen</PresentationFormat>
  <Paragraphs>647</Paragraphs>
  <Slides>90</Slides>
  <Notes>0</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90</vt:i4>
      </vt:variant>
    </vt:vector>
  </HeadingPairs>
  <TitlesOfParts>
    <vt:vector size="102" baseType="lpstr">
      <vt:lpstr>Arial</vt:lpstr>
      <vt:lpstr>Calibri</vt:lpstr>
      <vt:lpstr>Calibri Light</vt:lpstr>
      <vt:lpstr>Corbel</vt:lpstr>
      <vt:lpstr>MS Mincho</vt:lpstr>
      <vt:lpstr>Symbol</vt:lpstr>
      <vt:lpstr>Times New Roman</vt:lpstr>
      <vt:lpstr>Wingdings</vt:lpstr>
      <vt:lpstr>1_Office Theme</vt:lpstr>
      <vt:lpstr>2_Office Theme</vt:lpstr>
      <vt:lpstr>Basis</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2021-06-17T22:35:38Z</dcterms:created>
  <dcterms:modified xsi:type="dcterms:W3CDTF">2021-08-17T03:18:58Z</dcterms:modified>
</cp:coreProperties>
</file>