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91" r:id="rId4"/>
    <p:sldId id="278" r:id="rId5"/>
    <p:sldId id="287" r:id="rId6"/>
    <p:sldId id="288" r:id="rId7"/>
    <p:sldId id="269" r:id="rId8"/>
    <p:sldId id="289" r:id="rId9"/>
    <p:sldId id="290" r:id="rId10"/>
    <p:sldId id="280" r:id="rId11"/>
    <p:sldId id="285" r:id="rId12"/>
    <p:sldId id="292" r:id="rId13"/>
    <p:sldId id="272" r:id="rId14"/>
    <p:sldId id="293" r:id="rId15"/>
    <p:sldId id="294" r:id="rId16"/>
    <p:sldId id="281" r:id="rId17"/>
    <p:sldId id="295" r:id="rId18"/>
    <p:sldId id="296" r:id="rId19"/>
    <p:sldId id="282" r:id="rId20"/>
    <p:sldId id="297" r:id="rId21"/>
    <p:sldId id="298" r:id="rId22"/>
    <p:sldId id="275" r:id="rId23"/>
    <p:sldId id="299" r:id="rId24"/>
    <p:sldId id="300" r:id="rId25"/>
    <p:sldId id="302" r:id="rId26"/>
    <p:sldId id="301" r:id="rId27"/>
    <p:sldId id="283" r:id="rId28"/>
    <p:sldId id="303" r:id="rId29"/>
    <p:sldId id="304" r:id="rId30"/>
    <p:sldId id="305" r:id="rId31"/>
    <p:sldId id="306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: Tìm tập xác đinh của hàm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419" y="1674716"/>
                <a:ext cx="11251546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Để tìm tập xác định của hàm số ta cần lưu ý các điểm sau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/>
                  <a:t> có nghĩa khi và chỉ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/>
                  <a:t> có nghĩa khi và chi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),∣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/>
                  <a:t> có nghĩa khi và chỉ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9" y="1674716"/>
                <a:ext cx="11251546" cy="3935637"/>
              </a:xfrm>
              <a:prstGeom prst="rect">
                <a:avLst/>
              </a:prstGeom>
              <a:blipFill>
                <a:blip r:embed="rId3"/>
                <a:stretch>
                  <a:fillRect l="-124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2C28DD-3E48-4EEC-B675-E1A08C1238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684766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Xác định tham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để hàm số sau: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/>
                  <a:t> là hàm số chẵn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2C28DD-3E48-4EEC-B675-E1A08C12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684766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134" t="-850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8ACBC1-F5E3-443A-B3C2-3D7380C82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3169503"/>
                <a:ext cx="11813836" cy="367646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</a:t>
                </a:r>
                <a:endParaRPr lang="en-US">
                  <a:solidFill>
                    <a:srgbClr val="0000FF"/>
                  </a:solidFill>
                </a:endParaRPr>
              </a:p>
              <a:p>
                <a:pPr lvl="0"/>
                <a:r>
                  <a:rPr lang="en-US" sz="2800"/>
                  <a:t>TXĐ: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/>
                  <a:t>. Suy ra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Ta có: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/>
              </a:p>
              <a:p>
                <a:r>
                  <a:rPr lang="en-US" sz="2800"/>
                  <a:t>Để hàm số đã cho là hàm số chẵn thì: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⇔3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eqArr>
                        </m:e>
                      </m:mr>
                      <m:mr>
                        <m:e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⇔6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=0⇔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</m:m>
                  </m:oMath>
                </a14:m>
                <a:endParaRPr lang="en-US" sz="2800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8ACBC1-F5E3-443A-B3C2-3D7380C8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3169503"/>
                <a:ext cx="11813836" cy="3676463"/>
              </a:xfrm>
              <a:prstGeom prst="rect">
                <a:avLst/>
              </a:prstGeom>
              <a:blipFill>
                <a:blip r:embed="rId4"/>
                <a:stretch>
                  <a:fillRect l="-929" t="-3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9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82" y="1491214"/>
                <a:ext cx="11813836" cy="158117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/>
                  <a:t> Xét tính chẵn, lẻ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/>
                </a:b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2" y="1491214"/>
                <a:ext cx="11813836" cy="1581170"/>
              </a:xfrm>
              <a:prstGeom prst="rect">
                <a:avLst/>
              </a:prstGeom>
              <a:blipFill>
                <a:blip r:embed="rId2"/>
                <a:stretch>
                  <a:fillRect l="-1082" t="-4215" b="-1724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82" y="3072384"/>
                <a:ext cx="11813836" cy="3705487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sz="2800" b="1">
                    <a:solidFill>
                      <a:srgbClr val="0000FF"/>
                    </a:solidFill>
                  </a:rPr>
                  <a:t>Lời giải</a:t>
                </a:r>
                <a:endParaRPr lang="en-US" sz="280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/>
                  <a:t>. Suy ra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br>
                  <a:rPr lang="en-US"/>
                </a:br>
                <a:r>
                  <a:rPr lang="en-US"/>
                  <a:t>Ta có: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/>
                </a:br>
                <a:r>
                  <a:rPr lang="en-US"/>
                  <a:t>Do đó hàm số đã cho là hàm số lẻ.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2" y="3072384"/>
                <a:ext cx="11813836" cy="3705487"/>
              </a:xfrm>
              <a:prstGeom prst="rect">
                <a:avLst/>
              </a:prstGeom>
              <a:blipFill>
                <a:blip r:embed="rId4"/>
                <a:stretch>
                  <a:fillRect l="-1290" t="-2796"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3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82" y="1491214"/>
                <a:ext cx="11813836" cy="158117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/>
                  <a:t> Xét tính chẵn, lẻ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/>
                </a:b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2" y="1491214"/>
                <a:ext cx="11813836" cy="1581170"/>
              </a:xfrm>
              <a:prstGeom prst="rect">
                <a:avLst/>
              </a:prstGeom>
              <a:blipFill>
                <a:blip r:embed="rId2"/>
                <a:stretch>
                  <a:fillRect l="-1082" t="-4215" b="-1724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586" y="3072384"/>
                <a:ext cx="11813836" cy="3531570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sz="2800" b="1">
                    <a:solidFill>
                      <a:srgbClr val="0000FF"/>
                    </a:solidFill>
                  </a:rPr>
                  <a:t>Lời giải</a:t>
                </a:r>
                <a:endParaRPr lang="en-US" sz="2800">
                  <a:solidFill>
                    <a:srgbClr val="0000FF"/>
                  </a:solidFill>
                </a:endParaRPr>
              </a:p>
              <a:p>
                <a:r>
                  <a:rPr lang="en-US"/>
                  <a:t>b) TXĐ: 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 Suy ra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/>
                </a:br>
                <a:r>
                  <a:rPr lang="en-US"/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/>
                </a:br>
                <a:r>
                  <a:rPr lang="en-US"/>
                  <a:t>Do đó hàm số đã cho là hàm số lẻ.</a:t>
                </a:r>
              </a:p>
              <a:p>
                <a:pPr marL="0" indent="0">
                  <a:buNone/>
                </a:pP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6" y="3072384"/>
                <a:ext cx="11813836" cy="3531570"/>
              </a:xfrm>
              <a:prstGeom prst="rect">
                <a:avLst/>
              </a:prstGeom>
              <a:blipFill>
                <a:blip r:embed="rId4"/>
                <a:stretch>
                  <a:fillRect l="-1290" t="-2936" b="-8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31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12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Tìm giá trị lớn nhất và và giá trị nhỏ nhất của hàm số lượng giác</a:t>
            </a: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2121408"/>
                <a:ext cx="10770414" cy="369417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trên tập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2121408"/>
                <a:ext cx="10770414" cy="3694176"/>
              </a:xfrm>
              <a:prstGeom prst="rect">
                <a:avLst/>
              </a:prstGeom>
              <a:blipFill>
                <a:blip r:embed="rId3"/>
                <a:stretch>
                  <a:fillRect l="-1302" t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12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Tìm giá trị lớn nhất và và giá trị nhỏ nhất của hàm số lượng giác</a:t>
            </a: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2121408"/>
                <a:ext cx="10770414" cy="454253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800">
                    <a:solidFill>
                      <a:srgbClr val="FF0000"/>
                    </a:solidFill>
                  </a:rPr>
                  <a:t>Lưu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ý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</a:rPr>
                  <a:t> 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1≤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≤1;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≤1;0≤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0≤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≤1;0≤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/>
                  <a:t>.</a:t>
                </a:r>
              </a:p>
              <a:p>
                <a:pPr lvl="0"/>
                <a:r>
                  <a:rPr lang="en-US" sz="2400"/>
                  <a:t>Dùng điều kiện có nghiệm của phương trình cơ bản</a:t>
                </a:r>
              </a:p>
              <a:p>
                <a:pPr lvl="0"/>
                <a:r>
                  <a:rPr lang="en-US" sz="2400"/>
                  <a:t>Phương trình bậc hai: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 </a:t>
                </a:r>
              </a:p>
              <a:p>
                <a:r>
                  <a:rPr lang="en-US" sz="2400"/>
                  <a:t>có nghiệm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/>
                  <a:t>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2121408"/>
                <a:ext cx="10770414" cy="4542532"/>
              </a:xfrm>
              <a:prstGeom prst="rect">
                <a:avLst/>
              </a:prstGeom>
              <a:blipFill>
                <a:blip r:embed="rId3"/>
                <a:stretch>
                  <a:fillRect l="-1132" t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12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Tìm giá trị lớn nhất và và giá trị nhỏ nhất của hàm số lượng giác</a:t>
            </a: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2121408"/>
                <a:ext cx="10770414" cy="454253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/>
              </a:p>
              <a:p>
                <a:pPr lvl="0"/>
                <a:r>
                  <a:rPr lang="en-US"/>
                  <a:t> có nghiệm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 khi và chi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pPr lvl="0"/>
                <a:r>
                  <a:rPr lang="en-US"/>
                  <a:t>Nếu hàm số có dạng: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/>
                </a:br>
                <a:r>
                  <a:rPr lang="en-US"/>
                  <a:t> Ta tìm miền xác định của hàm số rồi quy đồng mẫu số,</a:t>
                </a:r>
              </a:p>
              <a:p>
                <a:pPr lvl="0"/>
                <a:r>
                  <a:rPr lang="en-US"/>
                  <a:t> đưa về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/>
              </a:p>
              <a:p>
                <a:pPr marL="0" lvl="0" indent="0">
                  <a:buNone/>
                </a:pPr>
                <a:endParaRPr lang="en-US"/>
              </a:p>
              <a:p>
                <a:pPr marL="0" indent="0">
                  <a:buNone/>
                </a:pP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2121408"/>
                <a:ext cx="10770414" cy="4542532"/>
              </a:xfrm>
              <a:prstGeom prst="rect">
                <a:avLst/>
              </a:prstGeom>
              <a:blipFill>
                <a:blip r:embed="rId3"/>
                <a:stretch>
                  <a:fillRect l="-1302" t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v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 t="-44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2993858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400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en-US" sz="2400"/>
                </a:br>
                <a:r>
                  <a:rPr lang="en-US" sz="2400"/>
                  <a:t>Vi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/>
                  <a:t> nên</a:t>
                </a:r>
                <a:br>
                  <a:rPr lang="en-US" sz="240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2&lt;0,∀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2≠0,∀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br>
                  <a:rPr lang="en-US" sz="2400"/>
                </a:br>
                <a:r>
                  <a:rPr lang="en-US" sz="2400"/>
                  <a:t>Do đó: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2993858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l="-617" t="-21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v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 t="-44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2993858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ế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>
                  <a:latin typeface="Georgia" panose="02040502050405020303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sin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sin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e>
                      </m:mr>
                      <m:mr>
                        <m:e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⇔(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sin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e>
                      </m:mr>
                    </m:m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2993858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l="-1132" t="-21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2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v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 t="-44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2993858"/>
                <a:ext cx="11838471" cy="378401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Điều kiện để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/>
                  <a:t> có nghiệm</a:t>
                </a:r>
              </a:p>
              <a:p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/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≥(2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⇔2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4≤0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/>
              </a:p>
              <a:p>
                <a:r>
                  <a:rPr lang="en-US" sz="2800"/>
                  <a:t>Kết luận: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/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2993858"/>
                <a:ext cx="11838471" cy="3784013"/>
              </a:xfrm>
              <a:prstGeom prst="rect">
                <a:avLst/>
              </a:prstGeom>
              <a:blipFill>
                <a:blip r:embed="rId4"/>
                <a:stretch>
                  <a:fillRect l="-874" t="-208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94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t,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blipFill>
                <a:blip r:embed="rId2"/>
                <a:stretch>
                  <a:fillRect l="-1082" t="-3716" b="-94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a) Ta có: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≤1⇒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+1≤3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blipFill>
                <a:blip r:embed="rId4"/>
                <a:stretch>
                  <a:fillRect l="-1132" t="-227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1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: Tìm tập xác đinh của hàm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/>
                  <a:t> xác định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 và tập giá trị của nó là: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≤1;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Như vậy,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/>
                  <a:t> xác định khi và chỉ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định.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có nghĩa khi và chỉ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có nghĩa khi và chỉ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xác định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  <a:blipFill>
                <a:blip r:embed="rId3"/>
                <a:stretch>
                  <a:fillRect l="-1302" t="-1793" r="-1641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t,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blipFill>
                <a:blip r:embed="rId2"/>
                <a:stretch>
                  <a:fillRect l="-1082" t="-3716" b="-94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/>
                  <a:t>. Suy ra: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Maxy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=3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khi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=1⇔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mr>
                      <m:mr>
                        <m:e/>
                        <m:e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Miny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khi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mr>
                    </m:m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blipFill>
                <a:blip r:embed="rId4"/>
                <a:stretch>
                  <a:fillRect l="-1132" t="-227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33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t, gi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ỏ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: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789920"/>
              </a:xfrm>
              <a:prstGeom prst="rect">
                <a:avLst/>
              </a:prstGeom>
              <a:blipFill>
                <a:blip r:embed="rId2"/>
                <a:stretch>
                  <a:fillRect l="-1082" t="-3716" b="-94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b</a:t>
                </a:r>
                <a:r>
                  <a:rPr lang="en-US" sz="2800"/>
                  <a:t>) Ta có: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1≤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≤1⇒0≤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+1≤2⇒0≤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mr>
                      <m:mr>
                        <m:e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⇒0≤2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≤2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3≤2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3≤2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endParaRPr lang="en-US" sz="2400"/>
              </a:p>
              <a:p>
                <a:r>
                  <a:rPr lang="en-US" sz="2400"/>
                  <a:t>Hay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3≤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/>
                  <a:t> Suy ra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Maxy</m:t>
                          </m:r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khi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=1⇔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mr>
                      <m:mr>
                        <m:e/>
                        <m:e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Miny</m:t>
                          </m:r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khi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=0⇔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mr>
                    </m:m>
                  </m:oMath>
                </a14:m>
                <a:endParaRPr lang="en-US" sz="2400"/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" y="3304034"/>
                <a:ext cx="11838471" cy="3473838"/>
              </a:xfrm>
              <a:prstGeom prst="rect">
                <a:avLst/>
              </a:prstGeom>
              <a:blipFill>
                <a:blip r:embed="rId4"/>
                <a:stretch>
                  <a:fillRect l="-1132" t="-227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74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Chứng minh hàm số tuần hoàn và xác định chu kỳ của nó 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Muốn chứng minh hàm số tuần hoàn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tuần hoàn ta thực hiện theo các bước sau:</a:t>
                </a:r>
              </a:p>
              <a:p>
                <a:pPr lvl="0"/>
                <a:r>
                  <a:rPr lang="en-US"/>
                  <a:t>Xét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tập xác định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/>
              </a:p>
              <a:p>
                <a:pPr lvl="0"/>
                <a:r>
                  <a:rPr lang="en-US"/>
                  <a:t>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,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(1).</a:t>
                </a:r>
              </a:p>
              <a:p>
                <a:pPr lvl="0"/>
                <a:r>
                  <a:rPr lang="en-US"/>
                  <a:t> Chỉ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(2)</a:t>
                </a:r>
                <a:br>
                  <a:rPr lang="en-US"/>
                </a:br>
                <a:r>
                  <a:rPr lang="en-US"/>
                  <a:t>Vậy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tuần hoàn</a:t>
                </a:r>
              </a:p>
              <a:p>
                <a:pPr marL="0" lvl="0" indent="0">
                  <a:buNone/>
                </a:pP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3935637"/>
              </a:xfrm>
              <a:prstGeom prst="rect">
                <a:avLst/>
              </a:prstGeom>
              <a:blipFill>
                <a:blip r:embed="rId3"/>
                <a:stretch>
                  <a:fillRect l="-1302" t="-2171" b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Chứng minh hàm số tuần hoàn và xác định chu kỳ của nó 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Chứng minh hàm tuần hoàn với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/>
              </a:p>
              <a:p>
                <a:pPr marL="0" lvl="0" indent="0">
                  <a:buNone/>
                </a:pPr>
                <a:br>
                  <a:rPr lang="en-US"/>
                </a:br>
                <a:r>
                  <a:rPr lang="en-US"/>
                  <a:t>  Tiếp tục, ta đi chứng minh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là chu kỳ của </a:t>
                </a:r>
              </a:p>
              <a:p>
                <a:pPr lvl="0"/>
                <a:r>
                  <a:rPr lang="en-US"/>
                  <a:t>hàm số tức chứng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là số dương nhỏ nhất</a:t>
                </a:r>
              </a:p>
              <a:p>
                <a:pPr lvl="0"/>
                <a:r>
                  <a:rPr lang="en-US"/>
                  <a:t> thỏa (1) và (2). Giả sử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/>
              </a:p>
              <a:p>
                <a:pPr lvl="0"/>
                <a:r>
                  <a:rPr lang="en-US"/>
                  <a:t> thỏa mãn tính chất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⇔…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mâu thuẫn với giả thiết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  <a:br>
                  <a:rPr lang="en-US"/>
                </a:b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  <a:blipFill>
                <a:blip r:embed="rId3"/>
                <a:stretch>
                  <a:fillRect l="-1302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Chứng minh hàm số tuần hoàn và xác định chu kỳ của nó 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Mâu thuẫn này chứng tỏ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là số dương nhỏ nhất thỏa (2). </a:t>
                </a:r>
              </a:p>
              <a:p>
                <a:pPr lvl="0"/>
                <a:r>
                  <a:rPr lang="en-US"/>
                  <a:t>Vậy hàm số tuần hoàn với chu kỳ cơ sở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Một số nhận xét:</a:t>
                </a:r>
                <a:br>
                  <a:rPr lang="en-US"/>
                </a:br>
                <a:r>
                  <a:rPr lang="en-US"/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tuần hoàn chu kỳ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. </a:t>
                </a:r>
              </a:p>
              <a:p>
                <a:pPr lvl="0"/>
                <a:r>
                  <a:rPr lang="en-US"/>
                  <a:t>Từ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có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/>
              </a:p>
              <a:p>
                <a:pPr lvl="0"/>
                <a:r>
                  <a:rPr lang="en-US"/>
                  <a:t>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cotx</m:t>
                    </m:r>
                  </m:oMath>
                </a14:m>
                <a:r>
                  <a:rPr lang="en-US"/>
                  <a:t> tuần hoàn chu kỳ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. </a:t>
                </a:r>
              </a:p>
              <a:p>
                <a:pPr lvl="0"/>
                <a:r>
                  <a:rPr lang="en-US"/>
                  <a:t>Từ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có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4762660"/>
              </a:xfrm>
              <a:prstGeom prst="rect">
                <a:avLst/>
              </a:prstGeom>
              <a:blipFill>
                <a:blip r:embed="rId3"/>
                <a:stretch>
                  <a:fillRect l="-1302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Chứng minh hàm số tuần hoàn và xác định chu kỳ của nó 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498922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800">
                    <a:solidFill>
                      <a:srgbClr val="FF0000"/>
                    </a:solidFill>
                  </a:rPr>
                  <a:t>Chú ý 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/>
                      <m:t>ó </m:t>
                    </m:r>
                    <m:r>
                      <m:rPr>
                        <m:nor/>
                      </m:rPr>
                      <a:rPr lang="en-US" sz="2800"/>
                      <m:t>chu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k</m:t>
                    </m:r>
                    <m:r>
                      <m:rPr>
                        <m:nor/>
                      </m:rPr>
                      <a:rPr lang="en-US" sz="2800"/>
                      <m:t>ỳ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/>
                      <m:t>ó </m:t>
                    </m:r>
                    <m:r>
                      <m:rPr>
                        <m:nor/>
                      </m:rPr>
                      <a:rPr lang="en-US" sz="2800"/>
                      <m:t>chu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k</m:t>
                    </m:r>
                    <m:r>
                      <m:rPr>
                        <m:nor/>
                      </m:rPr>
                      <a:rPr lang="en-US" sz="2800"/>
                      <m:t>ỳ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/>
              </a:p>
              <a:p>
                <a:r>
                  <a:rPr lang="en-US" sz="2800"/>
                  <a:t>Thì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)±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có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 là bội chung nhỏ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Các dấu hiệu nhận biết hàm số không tuần hoàn</a:t>
                </a:r>
              </a:p>
              <a:p>
                <a:r>
                  <a:rPr lang="en-US" sz="2800"/>
                  <a:t>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 không tuần hoàn</a:t>
                </a:r>
              </a:p>
              <a:p>
                <a:r>
                  <a:rPr lang="en-US" sz="2800"/>
                  <a:t> khi một trong các điều kiện sau vi phạm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4989224"/>
              </a:xfrm>
              <a:prstGeom prst="rect">
                <a:avLst/>
              </a:prstGeom>
              <a:blipFill>
                <a:blip r:embed="rId3"/>
                <a:stretch>
                  <a:fillRect l="-1019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Chứng minh hàm số tuần hoàn và xác định chu kỳ của nó 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1" y="1674716"/>
                <a:ext cx="10770414" cy="498922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pháp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Tập xác định của hàm số là tập hữu hạn</a:t>
                </a:r>
              </a:p>
              <a:p>
                <a:pPr lvl="0"/>
                <a:r>
                  <a:rPr lang="en-US"/>
                  <a:t>Tồn tại số a sao cho hàm số không xác định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/>
              </a:p>
              <a:p>
                <a:pPr lvl="0"/>
                <a:r>
                  <a:rPr lang="en-US"/>
                  <a:t>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/>
                  <a:t> có vô số nghiệm hữu hạn</a:t>
                </a:r>
              </a:p>
              <a:p>
                <a:pPr lvl="0"/>
                <a:r>
                  <a:rPr lang="en-US"/>
                  <a:t>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/>
                  <a:t> có vô số nghiệm sắp thứ tự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en-US"/>
                  <a:t> mà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1" y="1674716"/>
                <a:ext cx="10770414" cy="4989224"/>
              </a:xfrm>
              <a:prstGeom prst="rect">
                <a:avLst/>
              </a:prstGeom>
              <a:blipFill>
                <a:blip r:embed="rId3"/>
                <a:stretch>
                  <a:fillRect l="-1302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 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sau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ữ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tu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ho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 chu k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ở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blipFill>
                <a:blip r:embed="rId2"/>
                <a:stretch>
                  <a:fillRect l="-1082" t="-2989" r="-155" b="-13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a) Ta có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),∀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Giả sử có số thực dương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 thỏa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,∀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 (*)</a:t>
                </a:r>
                <a:br>
                  <a:rPr lang="en-US"/>
                </a:b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&lt;1;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blipFill>
                <a:blip r:embed="rId4"/>
                <a:stretch>
                  <a:fillRect l="-1132" t="-26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 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sau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ữ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tu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ho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 chu k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ở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blipFill>
                <a:blip r:embed="rId2"/>
                <a:stretch>
                  <a:fillRect l="-1082" t="-2989" r="-155" b="-13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không xảy ra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Vậy hàm số đã cho tuần hoàn với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blipFill>
                <a:blip r:embed="rId4"/>
                <a:stretch>
                  <a:fillRect l="-1132" t="-26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67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 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sau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ữ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tu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ho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 chu k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ở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blipFill>
                <a:blip r:embed="rId2"/>
                <a:stretch>
                  <a:fillRect l="-1082" t="-2989" r="-155" b="-13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b) Ta có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Giả sử có số thực dương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thỏa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+2 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(**)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blipFill>
                <a:blip r:embed="rId4"/>
                <a:stretch>
                  <a:fillRect l="-1132" t="-26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491214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Xét tính tuần hoàn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 và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491214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134" t="-528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975951"/>
                <a:ext cx="11813836" cy="333885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 </a:t>
                </a:r>
                <a:endParaRPr lang="en-US">
                  <a:solidFill>
                    <a:srgbClr val="0000FF"/>
                  </a:solidFill>
                </a:endParaRP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với mọi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;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  </m:t>
                    </m:r>
                  </m:oMath>
                </a14:m>
                <a:r>
                  <a:rPr lang="en-US"/>
                  <a:t>với mọi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Do đó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 là các hàm số tuần hoàn.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975951"/>
                <a:ext cx="11813836" cy="3338853"/>
              </a:xfrm>
              <a:prstGeom prst="rect">
                <a:avLst/>
              </a:prstGeom>
              <a:blipFill>
                <a:blip r:embed="rId4"/>
                <a:stretch>
                  <a:fillRect l="-1187" t="-4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93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ứ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minh r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ằ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sau l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nh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ữ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ng h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tu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ầ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ho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n v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i chu k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ỳ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ơ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s</a:t>
                </a:r>
                <a:r>
                  <a:rPr lang="en-US" sz="2800">
                    <a:latin typeface="Calibri" panose="020F0502020204030204" pitchFamily="34" charset="0"/>
                    <a:ea typeface="Calibri" panose="020F0502020204030204" pitchFamily="34" charset="0"/>
                  </a:rPr>
                  <a:t>ở</a:t>
                </a: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 sz="2800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230155"/>
              </a:xfrm>
              <a:prstGeom prst="rect">
                <a:avLst/>
              </a:prstGeom>
              <a:blipFill>
                <a:blip r:embed="rId2"/>
                <a:stretch>
                  <a:fillRect l="-1082" t="-2989" r="-155" b="-13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⇒(</m:t>
                    </m:r>
                  </m:oMath>
                </a14:m>
                <a:r>
                  <a:rPr lang="en-US"/>
                  <a:t> *) không xảy ra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Vậy hàm số đã cho tuần hoàn với chu kỳ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5" y="3744267"/>
                <a:ext cx="11838471" cy="3033604"/>
              </a:xfrm>
              <a:prstGeom prst="rect">
                <a:avLst/>
              </a:prstGeom>
              <a:blipFill>
                <a:blip r:embed="rId4"/>
                <a:stretch>
                  <a:fillRect l="-1132" t="-26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03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903" y="1514112"/>
                <a:ext cx="11813836" cy="157894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Xét tính tuần hoàn và tìm chu kỳ cơ sở (nếu có) của các hàm số sau</a:t>
                </a:r>
              </a:p>
              <a:p>
                <a:pPr marL="0" indent="0">
                  <a:buNone/>
                </a:pPr>
                <a:r>
                  <a:rPr lang="en-US" sz="280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/>
                  <a:t> </a:t>
                </a: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3" y="1514112"/>
                <a:ext cx="11813836" cy="1578945"/>
              </a:xfrm>
              <a:prstGeom prst="rect">
                <a:avLst/>
              </a:prstGeom>
              <a:blipFill>
                <a:blip r:embed="rId2"/>
                <a:stretch>
                  <a:fillRect l="-1134" t="-8046" b="-11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585" y="3191918"/>
                <a:ext cx="11838471" cy="279718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/>
                  <a:t>a)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không tuần hoàn vì</a:t>
                </a:r>
              </a:p>
              <a:p>
                <a:r>
                  <a:rPr lang="en-US"/>
                  <a:t> khoảng cách giữa các nghiệm (không điểm) liên tiếp của nó dần tới 0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khi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5" y="3191918"/>
                <a:ext cx="11838471" cy="2797184"/>
              </a:xfrm>
              <a:prstGeom prst="rect">
                <a:avLst/>
              </a:prstGeom>
              <a:blipFill>
                <a:blip r:embed="rId4"/>
                <a:stretch>
                  <a:fillRect l="-1132" t="-2826" r="-8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1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903" y="1445905"/>
                <a:ext cx="11813836" cy="1591493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/>
                  <a:t>Xét tính tuần hoàn và tìm chu kỳ cơ sở (nếu có) của các hàm số sau</a:t>
                </a:r>
              </a:p>
              <a:p>
                <a:pPr marL="0" indent="0">
                  <a:buNone/>
                </a:pPr>
                <a:r>
                  <a:rPr lang="en-US" sz="280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/>
                  <a:t> </a:t>
                </a: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3" y="1445905"/>
                <a:ext cx="11813836" cy="1591493"/>
              </a:xfrm>
              <a:prstGeom prst="rect">
                <a:avLst/>
              </a:prstGeom>
              <a:blipFill>
                <a:blip r:embed="rId2"/>
                <a:stretch>
                  <a:fillRect l="-1134" t="-7985" b="-38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585" y="3094197"/>
                <a:ext cx="11838471" cy="287148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b)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/>
                  <a:t> không tuần hoàn vì </a:t>
                </a:r>
              </a:p>
              <a:p>
                <a:r>
                  <a:rPr lang="en-US"/>
                  <a:t>khoảng cách giữa các nghiệm (không điểm) </a:t>
                </a:r>
              </a:p>
              <a:p>
                <a:r>
                  <a:rPr lang="en-US"/>
                  <a:t>liên tiếp của nó dần tới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khi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5" y="3094197"/>
                <a:ext cx="11838471" cy="2871489"/>
              </a:xfrm>
              <a:prstGeom prst="rect">
                <a:avLst/>
              </a:prstGeom>
              <a:blipFill>
                <a:blip r:embed="rId4"/>
                <a:stretch>
                  <a:fillRect l="-1132" t="-274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1367308"/>
                <a:ext cx="11813836" cy="219024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ậ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p x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  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   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1367308"/>
                <a:ext cx="11813836" cy="2190246"/>
              </a:xfrm>
              <a:prstGeom prst="rect">
                <a:avLst/>
              </a:prstGeom>
              <a:blipFill>
                <a:blip r:embed="rId2"/>
                <a:stretch>
                  <a:fillRect l="-1082" t="-35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764" y="3584851"/>
                <a:ext cx="11838471" cy="319301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Blip>
                    <a:blip r:embed="rId3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/>
                      <m:t>a</m:t>
                    </m:r>
                    <m:r>
                      <m:rPr>
                        <m:nor/>
                      </m:rPr>
                      <a:rPr lang="en-US"/>
                      <m:t>) </m:t>
                    </m:r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ố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á</m:t>
                    </m:r>
                    <m:r>
                      <m:rPr>
                        <m:nor/>
                      </m:rPr>
                      <a:rPr lang="en-US"/>
                      <m:t>c</m:t>
                    </m:r>
                    <m:r>
                      <m:rPr>
                        <m:nor/>
                      </m:rPr>
                      <a:rPr lang="en-US"/>
                      <m:t> đị</m:t>
                    </m:r>
                    <m:r>
                      <m:rPr>
                        <m:nor/>
                      </m:rPr>
                      <a:rPr lang="en-US"/>
                      <m:t>nh</m:t>
                    </m:r>
                    <m:r>
                      <m:rPr>
                        <m:nor/>
                      </m:rPr>
                      <a:rPr lang="en-US"/>
                      <m:t> 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≠0⇔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V</m:t>
                    </m:r>
                    <m:r>
                      <m:rPr>
                        <m:nor/>
                      </m:rPr>
                      <a:rPr lang="en-US"/>
                      <m:t>ậ</m:t>
                    </m:r>
                    <m:r>
                      <m:rPr>
                        <m:nor/>
                      </m:rPr>
                      <a:rPr lang="en-US"/>
                      <m:t>y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:endParaRPr lang="en-US" sz="24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4" y="3584851"/>
                <a:ext cx="11838471" cy="3193019"/>
              </a:xfrm>
              <a:prstGeom prst="rect">
                <a:avLst/>
              </a:prstGeom>
              <a:blipFill>
                <a:blip r:embed="rId4"/>
                <a:stretch>
                  <a:fillRect t="-24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2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1367308"/>
                <a:ext cx="11813836" cy="219024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ậ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p x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  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     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1367308"/>
                <a:ext cx="11813836" cy="2190246"/>
              </a:xfrm>
              <a:prstGeom prst="rect">
                <a:avLst/>
              </a:prstGeom>
              <a:blipFill>
                <a:blip r:embed="rId2"/>
                <a:stretch>
                  <a:fillRect l="-1082" t="-35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31430" y="809549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3557554"/>
                <a:ext cx="11838471" cy="319301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Blip>
                    <a:blip r:embed="rId3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:r>
                  <a:rPr lang="en-US"/>
                  <a:t>b)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/>
                  <a:t> xác định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≠0⇔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3557554"/>
                <a:ext cx="11838471" cy="3193019"/>
              </a:xfrm>
              <a:prstGeom prst="rect">
                <a:avLst/>
              </a:prstGeom>
              <a:blipFill>
                <a:blip r:embed="rId4"/>
                <a:stretch>
                  <a:fillRect l="-1132" t="-2476" b="-438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97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34" y="1367308"/>
                <a:ext cx="11813836" cy="2190246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.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m s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ố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sau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đâ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y x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đị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ê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</a:t>
                </a:r>
                <a:endParaRPr lang="en-US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Georgia" panose="02040502050405020303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⁡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4" y="1367308"/>
                <a:ext cx="11813836" cy="2190246"/>
              </a:xfrm>
              <a:prstGeom prst="rect">
                <a:avLst/>
              </a:prstGeom>
              <a:blipFill>
                <a:blip r:embed="rId2"/>
                <a:stretch>
                  <a:fillRect l="-1082" t="-35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3557554"/>
                <a:ext cx="11838471" cy="319301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Blip>
                    <a:blip r:embed="rId3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:r>
                  <a:rPr lang="en-US"/>
                  <a:t>Hàm số đã cho xác định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/>
                  <a:t> khi và chỉ khi 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≥0⇔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US"/>
                </a:br>
                <a:r>
                  <a:rPr lang="en-US"/>
                  <a:t>Bất đẳng thức trên đúng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/>
                  <a:t> khi 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3557554"/>
                <a:ext cx="11838471" cy="3193019"/>
              </a:xfrm>
              <a:prstGeom prst="rect">
                <a:avLst/>
              </a:prstGeom>
              <a:blipFill>
                <a:blip r:embed="rId4"/>
                <a:stretch>
                  <a:fillRect l="-1132" t="-247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8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Xét tính chẵn lẻ của hàm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768" y="1823164"/>
                <a:ext cx="11941082" cy="452475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  <a:r>
                  <a:rPr lang="en-US" sz="24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400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Giả sử ta cần xét tính chẵn, lẻ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0"/>
                <a:r>
                  <a:rPr lang="en-US"/>
                  <a:t>Bước 1: Tìm tập xác định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của hàm số; kiểm chứng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là tập đối xứng qua số 0 tức là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/>
                  <a:t> (1)</a:t>
                </a:r>
              </a:p>
              <a:p>
                <a:pPr lvl="0"/>
                <a:r>
                  <a:rPr lang="en-US"/>
                  <a:t>Bước 2 :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và so sánh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0"/>
                <a:r>
                  <a:rPr lang="en-US"/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là hàm số chẵn trên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/>
              </a:p>
              <a:p>
                <a:r>
                  <a:rPr lang="en-US"/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là hàm số lẻ trên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8" y="1823164"/>
                <a:ext cx="11941082" cy="4524752"/>
              </a:xfrm>
              <a:prstGeom prst="rect">
                <a:avLst/>
              </a:prstGeom>
              <a:blipFill>
                <a:blip r:embed="rId5"/>
                <a:stretch>
                  <a:fillRect l="-1174" t="-1078" r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Xét tính chẵn lẻ của hàm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768" y="1823164"/>
                <a:ext cx="11941082" cy="484077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  <a:r>
                  <a:rPr lang="en-US" sz="24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400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 sz="2800"/>
                  <a:t>Chú ý:</a:t>
                </a:r>
              </a:p>
              <a:p>
                <a:pPr lvl="0"/>
                <a:r>
                  <a:rPr lang="en-US" sz="2800"/>
                  <a:t>Nếu điều kiện (1) không nghiệm đúng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 là hàm không chẵn và không lẻ trên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800"/>
                  <a:t>;</a:t>
                </a:r>
              </a:p>
              <a:p>
                <a:pPr lvl="0"/>
                <a:r>
                  <a:rPr lang="en-US" sz="2800"/>
                  <a:t>Nếu điều kiện (2) và (3) không nghiệm đúng,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 là hàm không chẵn và cũng không lẻ trên D.</a:t>
                </a:r>
              </a:p>
              <a:p>
                <a:pPr lvl="0"/>
                <a:r>
                  <a:rPr lang="en-US" sz="2800"/>
                  <a:t>Lúc đó, để kết luận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 là hàm không chẵn và</a:t>
                </a:r>
              </a:p>
              <a:p>
                <a:pPr lvl="0"/>
                <a:r>
                  <a:rPr lang="en-US" sz="2800"/>
                  <a:t>không lẻ ta chỉ cần chỉ ra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800"/>
                  <a:t> sao cho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8" y="1823164"/>
                <a:ext cx="11941082" cy="4840776"/>
              </a:xfrm>
              <a:prstGeom prst="rect">
                <a:avLst/>
              </a:prstGeom>
              <a:blipFill>
                <a:blip r:embed="rId5"/>
                <a:stretch>
                  <a:fillRect l="-919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98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1925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ea typeface="Calibri" panose="020F0502020204030204" pitchFamily="34" charset="0"/>
                  </a:rPr>
                  <a:t>Xét tính chẵn, lẻ của các hàm số lượng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192511"/>
              </a:xfrm>
              <a:prstGeom prst="rect">
                <a:avLst/>
              </a:prstGeom>
              <a:blipFill>
                <a:blip r:embed="rId2"/>
                <a:stretch>
                  <a:fillRect l="-1082" t="-5556" b="-1010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62" y="2706623"/>
                <a:ext cx="11838471" cy="407124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342900" lvl="0" indent="-34290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+mj-lt"/>
                  <a:buAutoNum type="alphaLcParenR"/>
                </a:pPr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 có tập xác định là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. Với mọi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24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457200" marR="0" algn="just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Palatino Linotype" panose="0204050205050503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  <a:cs typeface="Palatino Linotype" panose="02040502050505030304" pitchFamily="18" charset="0"/>
                  </a:rPr>
                  <a:t>.</a:t>
                </a:r>
                <a:endParaRPr lang="en-US" sz="24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</a:rPr>
                  <a:t>Do đó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 là hàm số chẵn.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</a:rPr>
                  <a:t>b)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 có tập xác định là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,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</a:rPr>
                  <a:t>cũng có nghĩa là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>
                    <a:ea typeface="Calibri" panose="020F0502020204030204" pitchFamily="34" charset="0"/>
                  </a:rPr>
                  <a:t>Mặt khác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. Do đó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>
                    <a:ea typeface="Calibri" panose="020F0502020204030204" pitchFamily="34" charset="0"/>
                  </a:rPr>
                  <a:t> là hàm số lẻ.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2" y="2706623"/>
                <a:ext cx="11838471" cy="4071247"/>
              </a:xfrm>
              <a:prstGeom prst="rect">
                <a:avLst/>
              </a:prstGeom>
              <a:blipFill>
                <a:blip r:embed="rId4"/>
                <a:stretch>
                  <a:fillRect l="-669" t="-1940" b="-373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0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3343</Words>
  <PresentationFormat>Widescreen</PresentationFormat>
  <Paragraphs>269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Yu Gothic</vt:lpstr>
      <vt:lpstr>Aarial</vt:lpstr>
      <vt:lpstr>Arial</vt:lpstr>
      <vt:lpstr>Calibri</vt:lpstr>
      <vt:lpstr>Calibri Light</vt:lpstr>
      <vt:lpstr>Cambria Math</vt:lpstr>
      <vt:lpstr>Georgia</vt:lpstr>
      <vt:lpstr>Georgia Pro Cond Black</vt:lpstr>
      <vt:lpstr>Palatino Linotype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2023-07-29T07:55:58Z</dcterms:modified>
</cp:coreProperties>
</file>