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51" r:id="rId3"/>
    <p:sldId id="267" r:id="rId4"/>
    <p:sldId id="269" r:id="rId5"/>
    <p:sldId id="352" r:id="rId6"/>
    <p:sldId id="313" r:id="rId7"/>
    <p:sldId id="334" r:id="rId8"/>
    <p:sldId id="354" r:id="rId9"/>
    <p:sldId id="366" r:id="rId10"/>
    <p:sldId id="360" r:id="rId11"/>
    <p:sldId id="361" r:id="rId12"/>
    <p:sldId id="321" r:id="rId13"/>
    <p:sldId id="362" r:id="rId14"/>
    <p:sldId id="374" r:id="rId15"/>
    <p:sldId id="376" r:id="rId16"/>
    <p:sldId id="377" r:id="rId17"/>
    <p:sldId id="378" r:id="rId18"/>
    <p:sldId id="373" r:id="rId19"/>
    <p:sldId id="294" r:id="rId20"/>
    <p:sldId id="295" r:id="rId21"/>
    <p:sldId id="296" r:id="rId22"/>
    <p:sldId id="297" r:id="rId23"/>
    <p:sldId id="299" r:id="rId24"/>
    <p:sldId id="30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3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3/28/2023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20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315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996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78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3/28/2023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pic>
        <p:nvPicPr>
          <p:cNvPr id="13" name="Picture 12"/>
          <p:cNvPicPr>
            <a:picLocks noChangeAspect="1"/>
          </p:cNvPicPr>
          <p:nvPr userDrawn="1"/>
        </p:nvPicPr>
        <p:blipFill>
          <a:blip r:embed="rId19"/>
          <a:stretch>
            <a:fillRect/>
          </a:stretch>
        </p:blipFill>
        <p:spPr>
          <a:xfrm>
            <a:off x="0" y="-37331"/>
            <a:ext cx="12192000" cy="6895331"/>
          </a:xfrm>
          <a:prstGeom prst="rect">
            <a:avLst/>
          </a:prstGeom>
        </p:spPr>
      </p:pic>
      <p:sp>
        <p:nvSpPr>
          <p:cNvPr id="12" name="TextBox 9">
            <a:extLst>
              <a:ext uri="{FF2B5EF4-FFF2-40B4-BE49-F238E27FC236}">
                <a16:creationId xmlns:a16="http://schemas.microsoft.com/office/drawing/2014/main" id="{FE798370-27E2-9F41-A466-FC64C7FFD70A}"/>
              </a:ext>
            </a:extLst>
          </p:cNvPr>
          <p:cNvSpPr txBox="1"/>
          <p:nvPr userDrawn="1"/>
        </p:nvSpPr>
        <p:spPr>
          <a:xfrm>
            <a:off x="8954219" y="90766"/>
            <a:ext cx="3763125"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chemeClr val="tx1"/>
                </a:solidFill>
              </a:rPr>
              <a:t>Lesson 3.1: Reading &amp; Writing</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3517886"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tx1"/>
                </a:solidFill>
              </a:rPr>
              <a:t>Unit </a:t>
            </a:r>
            <a:r>
              <a:rPr lang="en-US" sz="1800" b="1" dirty="0" smtClean="0">
                <a:solidFill>
                  <a:schemeClr val="tx1"/>
                </a:solidFill>
              </a:rPr>
              <a:t>3: Protecting</a:t>
            </a:r>
            <a:r>
              <a:rPr lang="en-US" sz="1800" b="1" baseline="0" dirty="0" smtClean="0">
                <a:solidFill>
                  <a:schemeClr val="tx1"/>
                </a:solidFill>
              </a:rPr>
              <a:t> the Environment</a:t>
            </a:r>
            <a:endParaRPr lang="en-US" sz="1800" b="1" dirty="0">
              <a:solidFill>
                <a:schemeClr val="tx1"/>
              </a:solidFill>
            </a:endParaRP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chemeClr val="tx1"/>
                </a:solidFill>
                <a:effectLst/>
              </a:rPr>
              <a:t>Tiếng</a:t>
            </a:r>
            <a:r>
              <a:rPr lang="en-US" sz="1600" baseline="0" dirty="0">
                <a:solidFill>
                  <a:schemeClr val="tx1"/>
                </a:solidFill>
                <a:effectLst/>
              </a:rPr>
              <a:t> </a:t>
            </a:r>
            <a:r>
              <a:rPr lang="en-US" sz="1600" baseline="0" dirty="0" err="1">
                <a:solidFill>
                  <a:schemeClr val="tx1"/>
                </a:solidFill>
                <a:effectLst/>
              </a:rPr>
              <a:t>Anh</a:t>
            </a:r>
            <a:r>
              <a:rPr lang="en-US" sz="1600" baseline="0">
                <a:solidFill>
                  <a:schemeClr val="tx1"/>
                </a:solidFill>
                <a:effectLst/>
              </a:rPr>
              <a:t> 8 </a:t>
            </a:r>
            <a:r>
              <a:rPr lang="en-US" sz="1600" baseline="0" dirty="0" err="1">
                <a:solidFill>
                  <a:schemeClr val="tx1"/>
                </a:solidFill>
                <a:effectLst/>
              </a:rPr>
              <a:t>i</a:t>
            </a:r>
            <a:r>
              <a:rPr lang="en-US" sz="1600" baseline="0" dirty="0">
                <a:solidFill>
                  <a:schemeClr val="tx1"/>
                </a:solidFill>
                <a:effectLst/>
              </a:rPr>
              <a:t>-Learn Smart World </a:t>
            </a:r>
            <a:endParaRPr lang="en-US" sz="1600" dirty="0">
              <a:solidFill>
                <a:schemeClr val="tx1"/>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20"/>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chemeClr val="tx1"/>
                </a:solidFill>
                <a:effectLst/>
              </a:rPr>
              <a:t>DTP Education Solutions </a:t>
            </a:r>
            <a:endParaRPr lang="en-US" sz="1600" dirty="0">
              <a:solidFill>
                <a:schemeClr val="tx1"/>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89" r:id="rId13"/>
    <p:sldLayoutId id="2147483690" r:id="rId14"/>
    <p:sldLayoutId id="2147483691" r:id="rId15"/>
    <p:sldLayoutId id="2147483695" r:id="rId16"/>
    <p:sldLayoutId id="2147483698"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32608" cy="6858000"/>
          </a:xfrm>
          <a:prstGeom prst="rect">
            <a:avLst/>
          </a:prstGeom>
        </p:spPr>
      </p:pic>
      <p:sp>
        <p:nvSpPr>
          <p:cNvPr id="3" name="TextBox 2"/>
          <p:cNvSpPr txBox="1"/>
          <p:nvPr/>
        </p:nvSpPr>
        <p:spPr>
          <a:xfrm>
            <a:off x="6269726" y="2953841"/>
            <a:ext cx="5253486" cy="2062103"/>
          </a:xfrm>
          <a:prstGeom prst="rect">
            <a:avLst/>
          </a:prstGeom>
          <a:noFill/>
        </p:spPr>
        <p:txBody>
          <a:bodyPr wrap="square" rtlCol="0">
            <a:spAutoFit/>
          </a:bodyPr>
          <a:lstStyle/>
          <a:p>
            <a:pPr lvl="0" algn="ctr">
              <a:defRPr/>
            </a:pPr>
            <a:r>
              <a:rPr lang="en-US" sz="3200" b="1" dirty="0">
                <a:solidFill>
                  <a:srgbClr val="C00000"/>
                </a:solidFill>
              </a:rPr>
              <a:t>Unit 3: </a:t>
            </a:r>
          </a:p>
          <a:p>
            <a:pPr lvl="0" algn="ctr">
              <a:defRPr/>
            </a:pPr>
            <a:r>
              <a:rPr lang="en-US" sz="3200" b="1" dirty="0">
                <a:solidFill>
                  <a:srgbClr val="C00000"/>
                </a:solidFill>
              </a:rPr>
              <a:t>Protecting the Environment</a:t>
            </a:r>
            <a:endParaRPr lang="en-US" sz="2000" b="1" dirty="0">
              <a:solidFill>
                <a:srgbClr val="0070C0"/>
              </a:solidFill>
            </a:endParaRPr>
          </a:p>
          <a:p>
            <a:pPr lvl="0" algn="ctr"/>
            <a:r>
              <a:rPr lang="en-US" sz="3200" b="1" dirty="0">
                <a:solidFill>
                  <a:srgbClr val="00B050"/>
                </a:solidFill>
              </a:rPr>
              <a:t>Lesson 3.1: Reading &amp; Writing</a:t>
            </a:r>
          </a:p>
          <a:p>
            <a:pPr lvl="0" algn="ctr"/>
            <a:r>
              <a:rPr lang="en-US" sz="3200" dirty="0">
                <a:solidFill>
                  <a:srgbClr val="FF0000"/>
                </a:solidFill>
              </a:rPr>
              <a:t>Pages</a:t>
            </a:r>
            <a:r>
              <a:rPr lang="en-US" sz="3200" dirty="0">
                <a:solidFill>
                  <a:prstClr val="black"/>
                </a:solidFill>
              </a:rPr>
              <a:t> </a:t>
            </a:r>
            <a:r>
              <a:rPr lang="en-US" sz="3200" dirty="0" smtClean="0">
                <a:solidFill>
                  <a:srgbClr val="FF0000"/>
                </a:solidFill>
              </a:rPr>
              <a:t>32 </a:t>
            </a:r>
            <a:r>
              <a:rPr lang="en-US" sz="3200" dirty="0">
                <a:solidFill>
                  <a:srgbClr val="FF0000"/>
                </a:solidFill>
              </a:rPr>
              <a:t>&amp; </a:t>
            </a:r>
            <a:r>
              <a:rPr lang="en-US" sz="3200" dirty="0" smtClean="0">
                <a:solidFill>
                  <a:srgbClr val="FF0000"/>
                </a:solidFill>
              </a:rPr>
              <a:t>33</a:t>
            </a:r>
            <a:endParaRPr lang="en-US" sz="3200" dirty="0">
              <a:solidFill>
                <a:srgbClr val="FF0000"/>
              </a:solidFill>
            </a:endParaRPr>
          </a:p>
        </p:txBody>
      </p:sp>
    </p:spTree>
    <p:extLst>
      <p:ext uri="{BB962C8B-B14F-4D97-AF65-F5344CB8AC3E}">
        <p14:creationId xmlns:p14="http://schemas.microsoft.com/office/powerpoint/2010/main" val="1772680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0566" y="596598"/>
            <a:ext cx="2836033" cy="584775"/>
          </a:xfrm>
          <a:prstGeom prst="rect">
            <a:avLst/>
          </a:prstGeom>
        </p:spPr>
        <p:txBody>
          <a:bodyPr wrap="none">
            <a:spAutoFit/>
          </a:bodyPr>
          <a:lstStyle/>
          <a:p>
            <a:r>
              <a:rPr lang="en-US" sz="3200" dirty="0">
                <a:solidFill>
                  <a:srgbClr val="0070C0"/>
                </a:solidFill>
              </a:rPr>
              <a:t>Listen and read.</a:t>
            </a:r>
          </a:p>
        </p:txBody>
      </p:sp>
      <p:sp>
        <p:nvSpPr>
          <p:cNvPr id="3" name="Rectangle 2"/>
          <p:cNvSpPr/>
          <p:nvPr/>
        </p:nvSpPr>
        <p:spPr>
          <a:xfrm>
            <a:off x="176131" y="590686"/>
            <a:ext cx="1656272"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c</a:t>
            </a:r>
          </a:p>
        </p:txBody>
      </p:sp>
      <p:pic>
        <p:nvPicPr>
          <p:cNvPr id="4" name="CD1 TRACK 3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08015" y="1300811"/>
            <a:ext cx="609600" cy="609600"/>
          </a:xfrm>
          <a:prstGeom prst="rect">
            <a:avLst/>
          </a:prstGeom>
        </p:spPr>
      </p:pic>
      <p:pic>
        <p:nvPicPr>
          <p:cNvPr id="8" name="Picture 7"/>
          <p:cNvPicPr>
            <a:picLocks noChangeAspect="1"/>
          </p:cNvPicPr>
          <p:nvPr/>
        </p:nvPicPr>
        <p:blipFill>
          <a:blip r:embed="rId5"/>
          <a:stretch>
            <a:fillRect/>
          </a:stretch>
        </p:blipFill>
        <p:spPr>
          <a:xfrm>
            <a:off x="6993227" y="595944"/>
            <a:ext cx="5081015" cy="5746650"/>
          </a:xfrm>
          <a:prstGeom prst="rect">
            <a:avLst/>
          </a:prstGeom>
        </p:spPr>
      </p:pic>
    </p:spTree>
    <p:extLst>
      <p:ext uri="{BB962C8B-B14F-4D97-AF65-F5344CB8AC3E}">
        <p14:creationId xmlns:p14="http://schemas.microsoft.com/office/powerpoint/2010/main" val="29230594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52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1540" y="534473"/>
            <a:ext cx="2122827" cy="584775"/>
          </a:xfrm>
          <a:prstGeom prst="rect">
            <a:avLst/>
          </a:prstGeom>
          <a:effectLst>
            <a:outerShdw blurRad="50800" dist="38100" dir="2700000" algn="tl" rotWithShape="0">
              <a:prstClr val="black">
                <a:alpha val="40000"/>
              </a:prstClr>
            </a:outerShdw>
          </a:effectLst>
        </p:spPr>
        <p:txBody>
          <a:bodyPr wrap="square">
            <a:spAutoFit/>
          </a:bodyPr>
          <a:lstStyle/>
          <a:p>
            <a:r>
              <a:rPr lang="en-US" sz="3200" dirty="0">
                <a:solidFill>
                  <a:srgbClr val="0070C0"/>
                </a:solidFill>
              </a:rPr>
              <a:t>In </a:t>
            </a:r>
            <a:r>
              <a:rPr lang="en-US" sz="3200" dirty="0" smtClean="0">
                <a:solidFill>
                  <a:srgbClr val="0070C0"/>
                </a:solidFill>
              </a:rPr>
              <a:t>pairs</a:t>
            </a:r>
          </a:p>
        </p:txBody>
      </p:sp>
      <p:sp>
        <p:nvSpPr>
          <p:cNvPr id="5" name="Oval Callout 4"/>
          <p:cNvSpPr/>
          <p:nvPr/>
        </p:nvSpPr>
        <p:spPr>
          <a:xfrm>
            <a:off x="770997" y="2938490"/>
            <a:ext cx="5385103" cy="2490270"/>
          </a:xfrm>
          <a:prstGeom prst="wedgeEllipseCallout">
            <a:avLst>
              <a:gd name="adj1" fmla="val 44250"/>
              <a:gd name="adj2" fmla="val 81919"/>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solidFill>
                  <a:srgbClr val="0070C0"/>
                </a:solidFill>
              </a:rPr>
              <a:t>Our town doesn’t have many green spaces. I think that we should plant more trees in our town.</a:t>
            </a:r>
            <a:endParaRPr lang="en-US" sz="2800" dirty="0">
              <a:solidFill>
                <a:srgbClr val="0070C0"/>
              </a:solidFill>
            </a:endParaRPr>
          </a:p>
        </p:txBody>
      </p:sp>
      <p:sp>
        <p:nvSpPr>
          <p:cNvPr id="6" name="Rectangle 5"/>
          <p:cNvSpPr/>
          <p:nvPr/>
        </p:nvSpPr>
        <p:spPr>
          <a:xfrm>
            <a:off x="241540" y="1483096"/>
            <a:ext cx="8773065" cy="58477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US" sz="3200" dirty="0" smtClean="0">
                <a:solidFill>
                  <a:srgbClr val="0070C0"/>
                </a:solidFill>
              </a:rPr>
              <a:t>Do you have the same problems where you live?</a:t>
            </a:r>
          </a:p>
        </p:txBody>
      </p:sp>
      <p:sp>
        <p:nvSpPr>
          <p:cNvPr id="7" name="Rectangle 6"/>
          <p:cNvSpPr/>
          <p:nvPr/>
        </p:nvSpPr>
        <p:spPr>
          <a:xfrm>
            <a:off x="241540" y="2210793"/>
            <a:ext cx="9494888" cy="58477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US" sz="3200" dirty="0" smtClean="0">
                <a:solidFill>
                  <a:srgbClr val="0070C0"/>
                </a:solidFill>
              </a:rPr>
              <a:t>What other solutions could help improve the problem?</a:t>
            </a:r>
          </a:p>
        </p:txBody>
      </p:sp>
    </p:spTree>
    <p:extLst>
      <p:ext uri="{BB962C8B-B14F-4D97-AF65-F5344CB8AC3E}">
        <p14:creationId xmlns:p14="http://schemas.microsoft.com/office/powerpoint/2010/main" val="163121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Writing </a:t>
            </a:r>
          </a:p>
        </p:txBody>
      </p:sp>
    </p:spTree>
    <p:extLst>
      <p:ext uri="{BB962C8B-B14F-4D97-AF65-F5344CB8AC3E}">
        <p14:creationId xmlns:p14="http://schemas.microsoft.com/office/powerpoint/2010/main" val="3534669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4450" y="623285"/>
            <a:ext cx="4622185" cy="553998"/>
          </a:xfrm>
          <a:prstGeom prst="rect">
            <a:avLst/>
          </a:prstGeom>
        </p:spPr>
        <p:txBody>
          <a:bodyPr wrap="square">
            <a:spAutoFit/>
          </a:bodyPr>
          <a:lstStyle/>
          <a:p>
            <a:r>
              <a:rPr lang="en-US" sz="3000" dirty="0" smtClean="0">
                <a:solidFill>
                  <a:srgbClr val="0070C0"/>
                </a:solidFill>
              </a:rPr>
              <a:t>Read about writing guides. </a:t>
            </a:r>
            <a:endParaRPr lang="en-US" sz="3000" dirty="0">
              <a:solidFill>
                <a:srgbClr val="0070C0"/>
              </a:solidFill>
            </a:endParaRPr>
          </a:p>
        </p:txBody>
      </p:sp>
      <p:sp>
        <p:nvSpPr>
          <p:cNvPr id="3" name="Rectangle 2"/>
          <p:cNvSpPr/>
          <p:nvPr/>
        </p:nvSpPr>
        <p:spPr>
          <a:xfrm>
            <a:off x="176131" y="590686"/>
            <a:ext cx="1656272"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a</a:t>
            </a:r>
          </a:p>
        </p:txBody>
      </p:sp>
      <p:pic>
        <p:nvPicPr>
          <p:cNvPr id="5" name="Picture 4"/>
          <p:cNvPicPr>
            <a:picLocks noChangeAspect="1"/>
          </p:cNvPicPr>
          <p:nvPr/>
        </p:nvPicPr>
        <p:blipFill>
          <a:blip r:embed="rId2"/>
          <a:stretch>
            <a:fillRect/>
          </a:stretch>
        </p:blipFill>
        <p:spPr>
          <a:xfrm>
            <a:off x="0" y="1935528"/>
            <a:ext cx="11917925" cy="3088180"/>
          </a:xfrm>
          <a:prstGeom prst="rect">
            <a:avLst/>
          </a:prstGeom>
        </p:spPr>
      </p:pic>
    </p:spTree>
    <p:extLst>
      <p:ext uri="{BB962C8B-B14F-4D97-AF65-F5344CB8AC3E}">
        <p14:creationId xmlns:p14="http://schemas.microsoft.com/office/powerpoint/2010/main" val="209828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93227" y="595944"/>
            <a:ext cx="5081015" cy="5746650"/>
          </a:xfrm>
          <a:prstGeom prst="rect">
            <a:avLst/>
          </a:prstGeom>
        </p:spPr>
      </p:pic>
      <p:sp>
        <p:nvSpPr>
          <p:cNvPr id="3" name="Rectangle 2"/>
          <p:cNvSpPr/>
          <p:nvPr/>
        </p:nvSpPr>
        <p:spPr>
          <a:xfrm>
            <a:off x="3499896" y="1225519"/>
            <a:ext cx="2681964" cy="523220"/>
          </a:xfrm>
          <a:prstGeom prst="rect">
            <a:avLst/>
          </a:prstGeom>
          <a:noFill/>
          <a:effectLst>
            <a:outerShdw blurRad="50800" dist="38100" dir="2700000" algn="tl" rotWithShape="0">
              <a:prstClr val="black">
                <a:alpha val="40000"/>
              </a:prstClr>
            </a:outerShdw>
          </a:effectLst>
        </p:spPr>
        <p:txBody>
          <a:bodyPr wrap="square">
            <a:spAutoFit/>
          </a:bodyPr>
          <a:lstStyle/>
          <a:p>
            <a:r>
              <a:rPr lang="en-US" sz="2800" dirty="0" smtClean="0">
                <a:solidFill>
                  <a:srgbClr val="0070C0"/>
                </a:solidFill>
              </a:rPr>
              <a:t>Create a title</a:t>
            </a:r>
          </a:p>
        </p:txBody>
      </p:sp>
      <p:cxnSp>
        <p:nvCxnSpPr>
          <p:cNvPr id="5" name="Straight Arrow Connector 4"/>
          <p:cNvCxnSpPr/>
          <p:nvPr/>
        </p:nvCxnSpPr>
        <p:spPr>
          <a:xfrm flipV="1">
            <a:off x="5950039" y="824249"/>
            <a:ext cx="1558344" cy="6936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90163" y="2036888"/>
            <a:ext cx="3425781" cy="523220"/>
          </a:xfrm>
          <a:prstGeom prst="rect">
            <a:avLst/>
          </a:prstGeom>
          <a:noFill/>
          <a:effectLst>
            <a:outerShdw blurRad="50800" dist="38100" dir="2700000" algn="tl" rotWithShape="0">
              <a:prstClr val="black">
                <a:alpha val="40000"/>
              </a:prstClr>
            </a:outerShdw>
          </a:effectLst>
        </p:spPr>
        <p:txBody>
          <a:bodyPr wrap="square">
            <a:spAutoFit/>
          </a:bodyPr>
          <a:lstStyle/>
          <a:p>
            <a:r>
              <a:rPr lang="en-US" sz="2800" dirty="0" smtClean="0">
                <a:solidFill>
                  <a:srgbClr val="0070C0"/>
                </a:solidFill>
              </a:rPr>
              <a:t>Write an introduction</a:t>
            </a:r>
          </a:p>
        </p:txBody>
      </p:sp>
      <p:cxnSp>
        <p:nvCxnSpPr>
          <p:cNvPr id="8" name="Straight Arrow Connector 7"/>
          <p:cNvCxnSpPr/>
          <p:nvPr/>
        </p:nvCxnSpPr>
        <p:spPr>
          <a:xfrm flipV="1">
            <a:off x="5170867" y="1568920"/>
            <a:ext cx="1951150" cy="9244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30311" y="2781560"/>
            <a:ext cx="4185634" cy="523220"/>
          </a:xfrm>
          <a:prstGeom prst="rect">
            <a:avLst/>
          </a:prstGeom>
          <a:noFill/>
          <a:effectLst>
            <a:outerShdw blurRad="50800" dist="38100" dir="2700000" algn="tl" rotWithShape="0">
              <a:prstClr val="black">
                <a:alpha val="40000"/>
              </a:prstClr>
            </a:outerShdw>
          </a:effectLst>
        </p:spPr>
        <p:txBody>
          <a:bodyPr wrap="square">
            <a:spAutoFit/>
          </a:bodyPr>
          <a:lstStyle/>
          <a:p>
            <a:r>
              <a:rPr lang="en-US" sz="2800" dirty="0" smtClean="0">
                <a:solidFill>
                  <a:srgbClr val="0070C0"/>
                </a:solidFill>
              </a:rPr>
              <a:t>Create clear, short headings</a:t>
            </a:r>
          </a:p>
        </p:txBody>
      </p:sp>
      <p:sp>
        <p:nvSpPr>
          <p:cNvPr id="12" name="Rectangle 11"/>
          <p:cNvSpPr/>
          <p:nvPr/>
        </p:nvSpPr>
        <p:spPr>
          <a:xfrm>
            <a:off x="7535143" y="1926204"/>
            <a:ext cx="2728311" cy="477054"/>
          </a:xfrm>
          <a:prstGeom prst="rect">
            <a:avLst/>
          </a:prstGeom>
        </p:spPr>
        <p:txBody>
          <a:bodyPr wrap="none">
            <a:spAutoFit/>
          </a:bodyPr>
          <a:lstStyle/>
          <a:p>
            <a:r>
              <a:rPr lang="en-US" sz="2500" b="1" dirty="0">
                <a:solidFill>
                  <a:srgbClr val="7030A0"/>
                </a:solidFill>
              </a:rPr>
              <a:t>Create some parks.</a:t>
            </a:r>
          </a:p>
        </p:txBody>
      </p:sp>
      <p:cxnSp>
        <p:nvCxnSpPr>
          <p:cNvPr id="13" name="Straight Arrow Connector 12"/>
          <p:cNvCxnSpPr/>
          <p:nvPr/>
        </p:nvCxnSpPr>
        <p:spPr>
          <a:xfrm flipV="1">
            <a:off x="5241700" y="2285831"/>
            <a:ext cx="1951150" cy="9244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60239" y="3655972"/>
            <a:ext cx="2981461" cy="523220"/>
          </a:xfrm>
          <a:prstGeom prst="rect">
            <a:avLst/>
          </a:prstGeom>
          <a:noFill/>
          <a:effectLst>
            <a:outerShdw blurRad="50800" dist="38100" dir="2700000" algn="tl" rotWithShape="0">
              <a:prstClr val="black">
                <a:alpha val="40000"/>
              </a:prstClr>
            </a:outerShdw>
          </a:effectLst>
        </p:spPr>
        <p:txBody>
          <a:bodyPr wrap="square">
            <a:spAutoFit/>
          </a:bodyPr>
          <a:lstStyle/>
          <a:p>
            <a:r>
              <a:rPr lang="en-US" sz="2800" dirty="0" smtClean="0">
                <a:solidFill>
                  <a:srgbClr val="0070C0"/>
                </a:solidFill>
              </a:rPr>
              <a:t>Explain each step</a:t>
            </a:r>
          </a:p>
        </p:txBody>
      </p:sp>
      <p:cxnSp>
        <p:nvCxnSpPr>
          <p:cNvPr id="15" name="Straight Arrow Connector 14"/>
          <p:cNvCxnSpPr/>
          <p:nvPr/>
        </p:nvCxnSpPr>
        <p:spPr>
          <a:xfrm flipV="1">
            <a:off x="5141889" y="3005758"/>
            <a:ext cx="1951150" cy="9244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84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2)">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2)">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2"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2)">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2"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heel(2)">
                                      <p:cBhvr>
                                        <p:cTn id="4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388" y="623285"/>
            <a:ext cx="11540418" cy="1015663"/>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US" sz="3000" dirty="0" smtClean="0">
                <a:solidFill>
                  <a:srgbClr val="0070C0"/>
                </a:solidFill>
              </a:rPr>
              <a:t>Read the guide from the reading again and circle the imperative and underline the reasons for solutions.</a:t>
            </a:r>
            <a:endParaRPr lang="en-US" sz="3000" dirty="0">
              <a:solidFill>
                <a:srgbClr val="0070C0"/>
              </a:solidFill>
            </a:endParaRPr>
          </a:p>
        </p:txBody>
      </p:sp>
      <p:sp>
        <p:nvSpPr>
          <p:cNvPr id="15" name="TextBox 14"/>
          <p:cNvSpPr txBox="1"/>
          <p:nvPr/>
        </p:nvSpPr>
        <p:spPr>
          <a:xfrm>
            <a:off x="488450" y="1638948"/>
            <a:ext cx="11334356" cy="3554819"/>
          </a:xfrm>
          <a:prstGeom prst="rect">
            <a:avLst/>
          </a:prstGeom>
          <a:noFill/>
        </p:spPr>
        <p:txBody>
          <a:bodyPr wrap="square" rtlCol="0">
            <a:spAutoFit/>
          </a:bodyPr>
          <a:lstStyle/>
          <a:p>
            <a:r>
              <a:rPr lang="en-US" sz="2500" b="1" dirty="0" smtClean="0"/>
              <a:t>How to Make Our City More Eco-friendly</a:t>
            </a:r>
          </a:p>
          <a:p>
            <a:r>
              <a:rPr lang="en-US" sz="2500" dirty="0" smtClean="0"/>
              <a:t>	The city of Cranford has lots of environmental problems. We have a lot of air, water, and land pollution. Here are some simple things we can do to help our city’s environment.</a:t>
            </a:r>
          </a:p>
          <a:p>
            <a:pPr marL="457200" indent="-457200">
              <a:buAutoNum type="arabicPeriod"/>
            </a:pPr>
            <a:r>
              <a:rPr lang="en-US" sz="2500" b="1" dirty="0" smtClean="0"/>
              <a:t>Create some parks</a:t>
            </a:r>
          </a:p>
          <a:p>
            <a:r>
              <a:rPr lang="en-US" sz="2500" dirty="0" smtClean="0"/>
              <a:t>We should create more green space like parks and playgrounds. They would be great places to plant more trees. This will reduce air pollution in Cranford. It will also provide more spaces for animals and birds to live. This should bring more wildlife </a:t>
            </a:r>
          </a:p>
          <a:p>
            <a:r>
              <a:rPr lang="en-US" sz="2500" dirty="0" smtClean="0"/>
              <a:t>to our city.</a:t>
            </a:r>
            <a:endParaRPr lang="en-US" sz="2500" dirty="0"/>
          </a:p>
        </p:txBody>
      </p:sp>
      <p:sp>
        <p:nvSpPr>
          <p:cNvPr id="6" name="Oval 5"/>
          <p:cNvSpPr/>
          <p:nvPr/>
        </p:nvSpPr>
        <p:spPr>
          <a:xfrm>
            <a:off x="888168" y="3124935"/>
            <a:ext cx="2923504" cy="5537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8899301" y="3933791"/>
            <a:ext cx="2574661" cy="51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85166" y="4392239"/>
            <a:ext cx="10149499"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85166" y="4766271"/>
            <a:ext cx="10149499"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88450" y="5125915"/>
            <a:ext cx="1437065" cy="561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4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strVal val="#ppt_w*0.70"/>
                                          </p:val>
                                        </p:tav>
                                        <p:tav tm="100000">
                                          <p:val>
                                            <p:strVal val="#ppt_w"/>
                                          </p:val>
                                        </p:tav>
                                      </p:tavLst>
                                    </p:anim>
                                    <p:anim calcmode="lin" valueType="num">
                                      <p:cBhvr>
                                        <p:cTn id="31" dur="1000" fill="hold"/>
                                        <p:tgtEl>
                                          <p:spTgt spid="13"/>
                                        </p:tgtEl>
                                        <p:attrNameLst>
                                          <p:attrName>ppt_h</p:attrName>
                                        </p:attrNameLst>
                                      </p:cBhvr>
                                      <p:tavLst>
                                        <p:tav tm="0">
                                          <p:val>
                                            <p:strVal val="#ppt_h"/>
                                          </p:val>
                                        </p:tav>
                                        <p:tav tm="100000">
                                          <p:val>
                                            <p:strVal val="#ppt_h"/>
                                          </p:val>
                                        </p:tav>
                                      </p:tavLst>
                                    </p:anim>
                                    <p:animEffect transition="in" filter="fade">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strVal val="#ppt_w*0.70"/>
                                          </p:val>
                                        </p:tav>
                                        <p:tav tm="100000">
                                          <p:val>
                                            <p:strVal val="#ppt_w"/>
                                          </p:val>
                                        </p:tav>
                                      </p:tavLst>
                                    </p:anim>
                                    <p:anim calcmode="lin" valueType="num">
                                      <p:cBhvr>
                                        <p:cTn id="38" dur="1000" fill="hold"/>
                                        <p:tgtEl>
                                          <p:spTgt spid="18"/>
                                        </p:tgtEl>
                                        <p:attrNameLst>
                                          <p:attrName>ppt_h</p:attrName>
                                        </p:attrNameLst>
                                      </p:cBhvr>
                                      <p:tavLst>
                                        <p:tav tm="0">
                                          <p:val>
                                            <p:strVal val="#ppt_h"/>
                                          </p:val>
                                        </p:tav>
                                        <p:tav tm="100000">
                                          <p:val>
                                            <p:strVal val="#ppt_h"/>
                                          </p:val>
                                        </p:tav>
                                      </p:tavLst>
                                    </p:anim>
                                    <p:animEffect transition="in" filter="fade">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ppt_w</p:attrName>
                                        </p:attrNameLst>
                                      </p:cBhvr>
                                      <p:tavLst>
                                        <p:tav tm="0">
                                          <p:val>
                                            <p:strVal val="#ppt_w*0.70"/>
                                          </p:val>
                                        </p:tav>
                                        <p:tav tm="100000">
                                          <p:val>
                                            <p:strVal val="#ppt_w"/>
                                          </p:val>
                                        </p:tav>
                                      </p:tavLst>
                                    </p:anim>
                                    <p:anim calcmode="lin" valueType="num">
                                      <p:cBhvr>
                                        <p:cTn id="45" dur="1000" fill="hold"/>
                                        <p:tgtEl>
                                          <p:spTgt spid="19"/>
                                        </p:tgtEl>
                                        <p:attrNameLst>
                                          <p:attrName>ppt_h</p:attrName>
                                        </p:attrNameLst>
                                      </p:cBhvr>
                                      <p:tavLst>
                                        <p:tav tm="0">
                                          <p:val>
                                            <p:strVal val="#ppt_h"/>
                                          </p:val>
                                        </p:tav>
                                        <p:tav tm="100000">
                                          <p:val>
                                            <p:strVal val="#ppt_h"/>
                                          </p:val>
                                        </p:tav>
                                      </p:tavLst>
                                    </p:anim>
                                    <p:animEffect transition="in" filter="fade">
                                      <p:cBhvr>
                                        <p:cTn id="4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388" y="623285"/>
            <a:ext cx="11540418" cy="1015663"/>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US" sz="3000" dirty="0" smtClean="0">
                <a:solidFill>
                  <a:srgbClr val="0070C0"/>
                </a:solidFill>
              </a:rPr>
              <a:t>Read the guide from the reading again and circle the imperative and underline the reasons for solutions.</a:t>
            </a:r>
            <a:endParaRPr lang="en-US" sz="3000" dirty="0">
              <a:solidFill>
                <a:srgbClr val="0070C0"/>
              </a:solidFill>
            </a:endParaRPr>
          </a:p>
        </p:txBody>
      </p:sp>
      <p:sp>
        <p:nvSpPr>
          <p:cNvPr id="15" name="TextBox 14"/>
          <p:cNvSpPr txBox="1"/>
          <p:nvPr/>
        </p:nvSpPr>
        <p:spPr>
          <a:xfrm>
            <a:off x="487503" y="2116967"/>
            <a:ext cx="8708012" cy="2977738"/>
          </a:xfrm>
          <a:prstGeom prst="rect">
            <a:avLst/>
          </a:prstGeom>
          <a:noFill/>
        </p:spPr>
        <p:txBody>
          <a:bodyPr wrap="square" rtlCol="0">
            <a:spAutoFit/>
          </a:bodyPr>
          <a:lstStyle/>
          <a:p>
            <a:pPr>
              <a:lnSpc>
                <a:spcPct val="150000"/>
              </a:lnSpc>
            </a:pPr>
            <a:r>
              <a:rPr lang="en-US" sz="2500" b="1" dirty="0" smtClean="0"/>
              <a:t>2. Provide more trash cans.</a:t>
            </a:r>
          </a:p>
          <a:p>
            <a:pPr>
              <a:lnSpc>
                <a:spcPct val="150000"/>
              </a:lnSpc>
            </a:pPr>
            <a:r>
              <a:rPr lang="en-US" sz="2500" dirty="0" smtClean="0"/>
              <a:t>	We should put more trash cans on the streets and near the river. This will give people more places to put their trash. They will stop throwing trash in the river or on the streets. This will reduce our water pollution problem.</a:t>
            </a:r>
            <a:endParaRPr lang="en-US" sz="2500" dirty="0"/>
          </a:p>
        </p:txBody>
      </p:sp>
      <p:sp>
        <p:nvSpPr>
          <p:cNvPr id="6" name="Oval 5"/>
          <p:cNvSpPr/>
          <p:nvPr/>
        </p:nvSpPr>
        <p:spPr>
          <a:xfrm>
            <a:off x="888168" y="2232577"/>
            <a:ext cx="3503528" cy="5537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1312698" y="3807069"/>
            <a:ext cx="7752171" cy="1737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87503" y="4418955"/>
            <a:ext cx="8411798"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7503" y="4951224"/>
            <a:ext cx="390419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73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strVal val="#ppt_w*0.70"/>
                                          </p:val>
                                        </p:tav>
                                        <p:tav tm="100000">
                                          <p:val>
                                            <p:strVal val="#ppt_w"/>
                                          </p:val>
                                        </p:tav>
                                      </p:tavLst>
                                    </p:anim>
                                    <p:anim calcmode="lin" valueType="num">
                                      <p:cBhvr>
                                        <p:cTn id="24" dur="1000" fill="hold"/>
                                        <p:tgtEl>
                                          <p:spTgt spid="13"/>
                                        </p:tgtEl>
                                        <p:attrNameLst>
                                          <p:attrName>ppt_h</p:attrName>
                                        </p:attrNameLst>
                                      </p:cBhvr>
                                      <p:tavLst>
                                        <p:tav tm="0">
                                          <p:val>
                                            <p:strVal val="#ppt_h"/>
                                          </p:val>
                                        </p:tav>
                                        <p:tav tm="100000">
                                          <p:val>
                                            <p:strVal val="#ppt_h"/>
                                          </p:val>
                                        </p:tav>
                                      </p:tavLst>
                                    </p:anim>
                                    <p:animEffect transition="in" filter="fade">
                                      <p:cBhvr>
                                        <p:cTn id="25" dur="1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1000" fill="hold"/>
                                        <p:tgtEl>
                                          <p:spTgt spid="18"/>
                                        </p:tgtEl>
                                        <p:attrNameLst>
                                          <p:attrName>ppt_w</p:attrName>
                                        </p:attrNameLst>
                                      </p:cBhvr>
                                      <p:tavLst>
                                        <p:tav tm="0">
                                          <p:val>
                                            <p:strVal val="#ppt_w*0.70"/>
                                          </p:val>
                                        </p:tav>
                                        <p:tav tm="100000">
                                          <p:val>
                                            <p:strVal val="#ppt_w"/>
                                          </p:val>
                                        </p:tav>
                                      </p:tavLst>
                                    </p:anim>
                                    <p:anim calcmode="lin" valueType="num">
                                      <p:cBhvr>
                                        <p:cTn id="31" dur="1000" fill="hold"/>
                                        <p:tgtEl>
                                          <p:spTgt spid="18"/>
                                        </p:tgtEl>
                                        <p:attrNameLst>
                                          <p:attrName>ppt_h</p:attrName>
                                        </p:attrNameLst>
                                      </p:cBhvr>
                                      <p:tavLst>
                                        <p:tav tm="0">
                                          <p:val>
                                            <p:strVal val="#ppt_h"/>
                                          </p:val>
                                        </p:tav>
                                        <p:tav tm="100000">
                                          <p:val>
                                            <p:strVal val="#ppt_h"/>
                                          </p:val>
                                        </p:tav>
                                      </p:tavLst>
                                    </p:anim>
                                    <p:animEffect transition="in" filter="fade">
                                      <p:cBhvr>
                                        <p:cTn id="32" dur="1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strVal val="#ppt_w*0.70"/>
                                          </p:val>
                                        </p:tav>
                                        <p:tav tm="100000">
                                          <p:val>
                                            <p:strVal val="#ppt_w"/>
                                          </p:val>
                                        </p:tav>
                                      </p:tavLst>
                                    </p:anim>
                                    <p:anim calcmode="lin" valueType="num">
                                      <p:cBhvr>
                                        <p:cTn id="38" dur="1000" fill="hold"/>
                                        <p:tgtEl>
                                          <p:spTgt spid="19"/>
                                        </p:tgtEl>
                                        <p:attrNameLst>
                                          <p:attrName>ppt_h</p:attrName>
                                        </p:attrNameLst>
                                      </p:cBhvr>
                                      <p:tavLst>
                                        <p:tav tm="0">
                                          <p:val>
                                            <p:strVal val="#ppt_h"/>
                                          </p:val>
                                        </p:tav>
                                        <p:tav tm="100000">
                                          <p:val>
                                            <p:strVal val="#ppt_h"/>
                                          </p:val>
                                        </p:tav>
                                      </p:tavLst>
                                    </p:anim>
                                    <p:animEffect transition="in" filter="fade">
                                      <p:cBhvr>
                                        <p:cTn id="3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388" y="623285"/>
            <a:ext cx="11540418" cy="1015663"/>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US" sz="3000" dirty="0" smtClean="0">
                <a:solidFill>
                  <a:srgbClr val="0070C0"/>
                </a:solidFill>
              </a:rPr>
              <a:t>Read the guide from the reading again and circle the imperative and underline the reasons for solutions.</a:t>
            </a:r>
            <a:endParaRPr lang="en-US" sz="3000" dirty="0">
              <a:solidFill>
                <a:srgbClr val="0070C0"/>
              </a:solidFill>
            </a:endParaRPr>
          </a:p>
        </p:txBody>
      </p:sp>
      <p:sp>
        <p:nvSpPr>
          <p:cNvPr id="15" name="TextBox 14"/>
          <p:cNvSpPr txBox="1"/>
          <p:nvPr/>
        </p:nvSpPr>
        <p:spPr>
          <a:xfrm>
            <a:off x="487503" y="2116967"/>
            <a:ext cx="8708012" cy="2977738"/>
          </a:xfrm>
          <a:prstGeom prst="rect">
            <a:avLst/>
          </a:prstGeom>
          <a:noFill/>
        </p:spPr>
        <p:txBody>
          <a:bodyPr wrap="square" rtlCol="0">
            <a:spAutoFit/>
          </a:bodyPr>
          <a:lstStyle/>
          <a:p>
            <a:pPr>
              <a:lnSpc>
                <a:spcPct val="150000"/>
              </a:lnSpc>
            </a:pPr>
            <a:r>
              <a:rPr lang="en-US" sz="2500" b="1" dirty="0" smtClean="0"/>
              <a:t>3.  Teach people how to recycle.</a:t>
            </a:r>
          </a:p>
          <a:p>
            <a:pPr>
              <a:lnSpc>
                <a:spcPct val="150000"/>
              </a:lnSpc>
            </a:pPr>
            <a:r>
              <a:rPr lang="en-US" sz="2500" dirty="0" smtClean="0"/>
              <a:t>	We should send people to schools to teach children how to recycle. They should also tell children how important recycling is. This will get more people to recycle in their home and reduce land pollution in our city.</a:t>
            </a:r>
            <a:endParaRPr lang="en-US" sz="2500" dirty="0"/>
          </a:p>
        </p:txBody>
      </p:sp>
      <p:sp>
        <p:nvSpPr>
          <p:cNvPr id="6" name="Oval 5"/>
          <p:cNvSpPr/>
          <p:nvPr/>
        </p:nvSpPr>
        <p:spPr>
          <a:xfrm>
            <a:off x="888168" y="2232577"/>
            <a:ext cx="4031562" cy="5537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635610" y="4392578"/>
            <a:ext cx="8411798"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7503" y="4951224"/>
            <a:ext cx="259187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53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1000" fill="hold"/>
                                        <p:tgtEl>
                                          <p:spTgt spid="18"/>
                                        </p:tgtEl>
                                        <p:attrNameLst>
                                          <p:attrName>ppt_w</p:attrName>
                                        </p:attrNameLst>
                                      </p:cBhvr>
                                      <p:tavLst>
                                        <p:tav tm="0">
                                          <p:val>
                                            <p:strVal val="#ppt_w*0.70"/>
                                          </p:val>
                                        </p:tav>
                                        <p:tav tm="100000">
                                          <p:val>
                                            <p:strVal val="#ppt_w"/>
                                          </p:val>
                                        </p:tav>
                                      </p:tavLst>
                                    </p:anim>
                                    <p:anim calcmode="lin" valueType="num">
                                      <p:cBhvr>
                                        <p:cTn id="24" dur="1000" fill="hold"/>
                                        <p:tgtEl>
                                          <p:spTgt spid="18"/>
                                        </p:tgtEl>
                                        <p:attrNameLst>
                                          <p:attrName>ppt_h</p:attrName>
                                        </p:attrNameLst>
                                      </p:cBhvr>
                                      <p:tavLst>
                                        <p:tav tm="0">
                                          <p:val>
                                            <p:strVal val="#ppt_h"/>
                                          </p:val>
                                        </p:tav>
                                        <p:tav tm="100000">
                                          <p:val>
                                            <p:strVal val="#ppt_h"/>
                                          </p:val>
                                        </p:tav>
                                      </p:tavLst>
                                    </p:anim>
                                    <p:animEffect transition="in" filter="fade">
                                      <p:cBhvr>
                                        <p:cTn id="25" dur="1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000" fill="hold"/>
                                        <p:tgtEl>
                                          <p:spTgt spid="19"/>
                                        </p:tgtEl>
                                        <p:attrNameLst>
                                          <p:attrName>ppt_w</p:attrName>
                                        </p:attrNameLst>
                                      </p:cBhvr>
                                      <p:tavLst>
                                        <p:tav tm="0">
                                          <p:val>
                                            <p:strVal val="#ppt_w*0.70"/>
                                          </p:val>
                                        </p:tav>
                                        <p:tav tm="100000">
                                          <p:val>
                                            <p:strVal val="#ppt_w"/>
                                          </p:val>
                                        </p:tav>
                                      </p:tavLst>
                                    </p:anim>
                                    <p:anim calcmode="lin" valueType="num">
                                      <p:cBhvr>
                                        <p:cTn id="31" dur="1000" fill="hold"/>
                                        <p:tgtEl>
                                          <p:spTgt spid="19"/>
                                        </p:tgtEl>
                                        <p:attrNameLst>
                                          <p:attrName>ppt_h</p:attrName>
                                        </p:attrNameLst>
                                      </p:cBhvr>
                                      <p:tavLst>
                                        <p:tav tm="0">
                                          <p:val>
                                            <p:strVal val="#ppt_h"/>
                                          </p:val>
                                        </p:tav>
                                        <p:tav tm="100000">
                                          <p:val>
                                            <p:strVal val="#ppt_h"/>
                                          </p:val>
                                        </p:tav>
                                      </p:tavLst>
                                    </p:anim>
                                    <p:animEffect transition="in" filter="fade">
                                      <p:cBhvr>
                                        <p:cTn id="3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2885" y="1326524"/>
            <a:ext cx="11313504" cy="5002305"/>
          </a:xfrm>
          <a:prstGeom prst="rect">
            <a:avLst/>
          </a:prstGeom>
        </p:spPr>
      </p:pic>
      <p:sp>
        <p:nvSpPr>
          <p:cNvPr id="16" name="Rounded Rectangle 15"/>
          <p:cNvSpPr/>
          <p:nvPr/>
        </p:nvSpPr>
        <p:spPr>
          <a:xfrm>
            <a:off x="4662152" y="4632605"/>
            <a:ext cx="2060620" cy="3252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AA1F75-42F0-D314-9B31-AC2676EB57AF}"/>
              </a:ext>
            </a:extLst>
          </p:cNvPr>
          <p:cNvSpPr txBox="1"/>
          <p:nvPr/>
        </p:nvSpPr>
        <p:spPr>
          <a:xfrm>
            <a:off x="2070588" y="590686"/>
            <a:ext cx="9945281" cy="584775"/>
          </a:xfrm>
          <a:prstGeom prst="rect">
            <a:avLst/>
          </a:prstGeom>
          <a:noFill/>
        </p:spPr>
        <p:txBody>
          <a:bodyPr wrap="square">
            <a:spAutoFit/>
          </a:bodyPr>
          <a:lstStyle/>
          <a:p>
            <a:r>
              <a:rPr lang="en-US" sz="3200" dirty="0" smtClean="0">
                <a:solidFill>
                  <a:schemeClr val="accent5"/>
                </a:solidFill>
              </a:rPr>
              <a:t>Read the guide and write headings for each section.</a:t>
            </a:r>
            <a:endParaRPr lang="en-US" sz="3200" dirty="0">
              <a:solidFill>
                <a:schemeClr val="accent5"/>
              </a:solidFill>
            </a:endParaRPr>
          </a:p>
        </p:txBody>
      </p:sp>
      <p:sp>
        <p:nvSpPr>
          <p:cNvPr id="4" name="Rectangle 3">
            <a:extLst>
              <a:ext uri="{FF2B5EF4-FFF2-40B4-BE49-F238E27FC236}">
                <a16:creationId xmlns:a16="http://schemas.microsoft.com/office/drawing/2014/main" id="{95AFE8C1-19B9-F8A2-367B-5908A7CF89CD}"/>
              </a:ext>
            </a:extLst>
          </p:cNvPr>
          <p:cNvSpPr/>
          <p:nvPr/>
        </p:nvSpPr>
        <p:spPr>
          <a:xfrm>
            <a:off x="176131" y="590686"/>
            <a:ext cx="1656272"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b</a:t>
            </a:r>
          </a:p>
        </p:txBody>
      </p:sp>
      <p:sp>
        <p:nvSpPr>
          <p:cNvPr id="5" name="TextBox 4"/>
          <p:cNvSpPr txBox="1"/>
          <p:nvPr/>
        </p:nvSpPr>
        <p:spPr>
          <a:xfrm>
            <a:off x="1380967" y="2293262"/>
            <a:ext cx="5138670" cy="477054"/>
          </a:xfrm>
          <a:prstGeom prst="rect">
            <a:avLst/>
          </a:prstGeom>
          <a:noFill/>
        </p:spPr>
        <p:txBody>
          <a:bodyPr wrap="square" rtlCol="0">
            <a:spAutoFit/>
          </a:bodyPr>
          <a:lstStyle/>
          <a:p>
            <a:r>
              <a:rPr lang="en-US" sz="2500" b="1" dirty="0" smtClean="0">
                <a:solidFill>
                  <a:srgbClr val="00B050"/>
                </a:solidFill>
              </a:rPr>
              <a:t>Organize a park clean-up.</a:t>
            </a:r>
            <a:endParaRPr lang="en-US" sz="2500" b="1" dirty="0">
              <a:solidFill>
                <a:srgbClr val="00B050"/>
              </a:solidFill>
            </a:endParaRPr>
          </a:p>
        </p:txBody>
      </p:sp>
      <p:sp>
        <p:nvSpPr>
          <p:cNvPr id="12" name="Rounded Rectangle 11"/>
          <p:cNvSpPr/>
          <p:nvPr/>
        </p:nvSpPr>
        <p:spPr>
          <a:xfrm>
            <a:off x="5653825" y="2756614"/>
            <a:ext cx="2575775" cy="2956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168203" y="3709115"/>
            <a:ext cx="1584102" cy="2575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10614" y="3232061"/>
            <a:ext cx="5138670" cy="477054"/>
          </a:xfrm>
          <a:prstGeom prst="rect">
            <a:avLst/>
          </a:prstGeom>
          <a:noFill/>
        </p:spPr>
        <p:txBody>
          <a:bodyPr wrap="square" rtlCol="0">
            <a:spAutoFit/>
          </a:bodyPr>
          <a:lstStyle/>
          <a:p>
            <a:r>
              <a:rPr lang="en-US" sz="2500" b="1" dirty="0" smtClean="0">
                <a:solidFill>
                  <a:srgbClr val="00B050"/>
                </a:solidFill>
              </a:rPr>
              <a:t>Use less plastic.</a:t>
            </a:r>
            <a:endParaRPr lang="en-US" sz="2500" b="1" dirty="0">
              <a:solidFill>
                <a:srgbClr val="00B050"/>
              </a:solidFill>
            </a:endParaRPr>
          </a:p>
        </p:txBody>
      </p:sp>
      <p:sp>
        <p:nvSpPr>
          <p:cNvPr id="17" name="TextBox 16"/>
          <p:cNvSpPr txBox="1"/>
          <p:nvPr/>
        </p:nvSpPr>
        <p:spPr>
          <a:xfrm>
            <a:off x="1210614" y="4186169"/>
            <a:ext cx="5138670" cy="477054"/>
          </a:xfrm>
          <a:prstGeom prst="rect">
            <a:avLst/>
          </a:prstGeom>
          <a:noFill/>
        </p:spPr>
        <p:txBody>
          <a:bodyPr wrap="square" rtlCol="0">
            <a:spAutoFit/>
          </a:bodyPr>
          <a:lstStyle/>
          <a:p>
            <a:r>
              <a:rPr lang="en-US" sz="2500" b="1" dirty="0" smtClean="0">
                <a:solidFill>
                  <a:srgbClr val="00B050"/>
                </a:solidFill>
              </a:rPr>
              <a:t>Organize a craft fair.</a:t>
            </a:r>
            <a:endParaRPr lang="en-US" sz="2500" b="1" dirty="0">
              <a:solidFill>
                <a:srgbClr val="00B050"/>
              </a:solidFill>
            </a:endParaRPr>
          </a:p>
        </p:txBody>
      </p:sp>
      <p:sp>
        <p:nvSpPr>
          <p:cNvPr id="23" name="Rounded Rectangle 22"/>
          <p:cNvSpPr/>
          <p:nvPr/>
        </p:nvSpPr>
        <p:spPr>
          <a:xfrm>
            <a:off x="2086376" y="5563136"/>
            <a:ext cx="2524259" cy="3252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10614" y="5109659"/>
            <a:ext cx="5138670" cy="477054"/>
          </a:xfrm>
          <a:prstGeom prst="rect">
            <a:avLst/>
          </a:prstGeom>
          <a:noFill/>
        </p:spPr>
        <p:txBody>
          <a:bodyPr wrap="square" rtlCol="0">
            <a:spAutoFit/>
          </a:bodyPr>
          <a:lstStyle/>
          <a:p>
            <a:r>
              <a:rPr lang="en-US" sz="2500" b="1" dirty="0" smtClean="0">
                <a:solidFill>
                  <a:srgbClr val="00B050"/>
                </a:solidFill>
              </a:rPr>
              <a:t>Provide more trash cans.</a:t>
            </a:r>
            <a:endParaRPr lang="en-US" sz="2500" b="1" dirty="0">
              <a:solidFill>
                <a:srgbClr val="00B050"/>
              </a:solidFill>
            </a:endParaRPr>
          </a:p>
        </p:txBody>
      </p:sp>
    </p:spTree>
    <p:extLst>
      <p:ext uri="{BB962C8B-B14F-4D97-AF65-F5344CB8AC3E}">
        <p14:creationId xmlns:p14="http://schemas.microsoft.com/office/powerpoint/2010/main" val="306834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heel(1)">
                                      <p:cBhvr>
                                        <p:cTn id="45" dur="20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12" grpId="0" animBg="1"/>
      <p:bldP spid="13" grpId="0" animBg="1"/>
      <p:bldP spid="14" grpId="0"/>
      <p:bldP spid="17" grpId="0"/>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311889" y="1586125"/>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311889" y="2539159"/>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Reading</a:t>
            </a:r>
            <a:endParaRPr lang="en-US" b="1" dirty="0"/>
          </a:p>
        </p:txBody>
      </p:sp>
      <p:sp>
        <p:nvSpPr>
          <p:cNvPr id="13" name="Rounded Rectangle 12"/>
          <p:cNvSpPr/>
          <p:nvPr/>
        </p:nvSpPr>
        <p:spPr>
          <a:xfrm>
            <a:off x="4311889" y="4457948"/>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4" name="Rounded Rectangle 13"/>
          <p:cNvSpPr/>
          <p:nvPr/>
        </p:nvSpPr>
        <p:spPr>
          <a:xfrm>
            <a:off x="4311889" y="5365465"/>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311889" y="3495118"/>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a:t>
            </a:r>
            <a:endParaRPr lang="en-US" b="1" dirty="0"/>
          </a:p>
        </p:txBody>
      </p:sp>
      <p:sp>
        <p:nvSpPr>
          <p:cNvPr id="16" name="Rounded Rectangle 15"/>
          <p:cNvSpPr/>
          <p:nvPr/>
        </p:nvSpPr>
        <p:spPr>
          <a:xfrm>
            <a:off x="4311889" y="655140"/>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Tree>
    <p:extLst>
      <p:ext uri="{BB962C8B-B14F-4D97-AF65-F5344CB8AC3E}">
        <p14:creationId xmlns:p14="http://schemas.microsoft.com/office/powerpoint/2010/main" val="1145645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1485" y="1451823"/>
            <a:ext cx="10781427"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Write the five sentences </a:t>
            </a:r>
            <a:r>
              <a:rPr lang="en-US" sz="3600" i="1" dirty="0" smtClean="0">
                <a:solidFill>
                  <a:srgbClr val="0070C0"/>
                </a:solidFill>
              </a:rPr>
              <a:t>about how to clean up your neighborhood.</a:t>
            </a:r>
            <a:endParaRPr lang="en-US" sz="3600" i="1" dirty="0">
              <a:solidFill>
                <a:srgbClr val="0070C0"/>
              </a:solidFill>
            </a:endParaRPr>
          </a:p>
        </p:txBody>
      </p:sp>
      <p:sp>
        <p:nvSpPr>
          <p:cNvPr id="4" name="Rectangle 3"/>
          <p:cNvSpPr/>
          <p:nvPr/>
        </p:nvSpPr>
        <p:spPr>
          <a:xfrm>
            <a:off x="591485" y="2975823"/>
            <a:ext cx="10781427"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smtClean="0">
                <a:solidFill>
                  <a:srgbClr val="F13FBE"/>
                </a:solidFill>
              </a:rPr>
              <a:t>We should use less plastic and provide more trash cans. </a:t>
            </a:r>
          </a:p>
          <a:p>
            <a:r>
              <a:rPr lang="en-US" sz="3600" i="1" dirty="0" smtClean="0">
                <a:solidFill>
                  <a:srgbClr val="F13FBE"/>
                </a:solidFill>
              </a:rPr>
              <a:t>………………………………………………………………………………………………………………………………………………………………………………………………………………………………………………………………………</a:t>
            </a:r>
            <a:endParaRPr lang="en-US" sz="3600" i="1" dirty="0">
              <a:solidFill>
                <a:srgbClr val="F13FBE"/>
              </a:solidFill>
            </a:endParaRPr>
          </a:p>
        </p:txBody>
      </p:sp>
    </p:spTree>
    <p:extLst>
      <p:ext uri="{BB962C8B-B14F-4D97-AF65-F5344CB8AC3E}">
        <p14:creationId xmlns:p14="http://schemas.microsoft.com/office/powerpoint/2010/main" val="285555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433056" y="2082712"/>
            <a:ext cx="10152882"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Reading  </a:t>
            </a:r>
          </a:p>
          <a:p>
            <a:r>
              <a:rPr lang="en-US" sz="3600" i="1" dirty="0">
                <a:solidFill>
                  <a:srgbClr val="0070C0"/>
                </a:solidFill>
              </a:rPr>
              <a:t>Reading </a:t>
            </a:r>
            <a:r>
              <a:rPr lang="en-US" sz="3600" i="1" dirty="0" smtClean="0">
                <a:solidFill>
                  <a:srgbClr val="0070C0"/>
                </a:solidFill>
                <a:latin typeface="Calibri" panose="020F0502020204030204" pitchFamily="34" charset="0"/>
                <a:cs typeface="Calibri" panose="020F0502020204030204" pitchFamily="34" charset="0"/>
              </a:rPr>
              <a:t>the guide about how to make our city more eco-friendly</a:t>
            </a:r>
            <a:r>
              <a:rPr lang="vi-VN" sz="3600" i="1" dirty="0" smtClean="0">
                <a:solidFill>
                  <a:srgbClr val="0070C0"/>
                </a:solidFill>
              </a:rPr>
              <a:t>.</a:t>
            </a:r>
            <a:endParaRPr lang="en-US" sz="3600" i="1" dirty="0">
              <a:solidFill>
                <a:srgbClr val="0070C0"/>
              </a:solidFill>
            </a:endParaRPr>
          </a:p>
        </p:txBody>
      </p:sp>
      <p:sp>
        <p:nvSpPr>
          <p:cNvPr id="8" name="Rectangle 7"/>
          <p:cNvSpPr/>
          <p:nvPr/>
        </p:nvSpPr>
        <p:spPr>
          <a:xfrm>
            <a:off x="433057" y="4021032"/>
            <a:ext cx="7925940"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Writing</a:t>
            </a:r>
          </a:p>
          <a:p>
            <a:r>
              <a:rPr lang="en-US" sz="3600" i="1" dirty="0">
                <a:solidFill>
                  <a:srgbClr val="0070C0"/>
                </a:solidFill>
              </a:rPr>
              <a:t>Writing </a:t>
            </a:r>
            <a:r>
              <a:rPr lang="en-US" sz="3600" i="1" dirty="0" smtClean="0">
                <a:solidFill>
                  <a:srgbClr val="0070C0"/>
                </a:solidFill>
              </a:rPr>
              <a:t>guides. </a:t>
            </a:r>
            <a:endParaRPr lang="en-US" sz="3600" i="1" dirty="0">
              <a:solidFill>
                <a:srgbClr val="0070C0"/>
              </a:solidFill>
            </a:endParaRPr>
          </a:p>
        </p:txBody>
      </p:sp>
    </p:spTree>
    <p:extLst>
      <p:ext uri="{BB962C8B-B14F-4D97-AF65-F5344CB8AC3E}">
        <p14:creationId xmlns:p14="http://schemas.microsoft.com/office/powerpoint/2010/main" val="2237482687"/>
      </p:ext>
    </p:extLst>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333052" y="1734681"/>
            <a:ext cx="11764213" cy="286232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Do the exercises on page </a:t>
            </a:r>
            <a:r>
              <a:rPr lang="vi-VN" sz="3600" i="1" dirty="0" smtClean="0">
                <a:solidFill>
                  <a:srgbClr val="0070C0"/>
                </a:solidFill>
              </a:rPr>
              <a:t>1</a:t>
            </a:r>
            <a:r>
              <a:rPr lang="en-US" sz="3600" i="1" dirty="0" smtClean="0">
                <a:solidFill>
                  <a:srgbClr val="0070C0"/>
                </a:solidFill>
              </a:rPr>
              <a:t>9 </a:t>
            </a:r>
            <a:r>
              <a:rPr lang="en-US" sz="3600" i="1" dirty="0">
                <a:solidFill>
                  <a:srgbClr val="0070C0"/>
                </a:solidFill>
              </a:rPr>
              <a:t>WB. </a:t>
            </a:r>
          </a:p>
          <a:p>
            <a:pPr marL="571500" indent="-571500">
              <a:buFontTx/>
              <a:buChar char="-"/>
            </a:pPr>
            <a:r>
              <a:rPr lang="en-US" sz="3600" i="1" dirty="0" smtClean="0">
                <a:solidFill>
                  <a:srgbClr val="0070C0"/>
                </a:solidFill>
              </a:rPr>
              <a:t>Prepare </a:t>
            </a:r>
            <a:r>
              <a:rPr lang="en-US" sz="3600" i="1" dirty="0">
                <a:solidFill>
                  <a:srgbClr val="0070C0"/>
                </a:solidFill>
              </a:rPr>
              <a:t>the next lesson (</a:t>
            </a:r>
            <a:r>
              <a:rPr lang="en-US" sz="3600" i="1" dirty="0" smtClean="0">
                <a:solidFill>
                  <a:srgbClr val="0070C0"/>
                </a:solidFill>
              </a:rPr>
              <a:t>page </a:t>
            </a:r>
            <a:r>
              <a:rPr lang="en-US" sz="3600" i="1" dirty="0">
                <a:solidFill>
                  <a:srgbClr val="0070C0"/>
                </a:solidFill>
                <a:cs typeface="Calibri" panose="020F0502020204030204" pitchFamily="34" charset="0"/>
              </a:rPr>
              <a:t>3</a:t>
            </a:r>
            <a:r>
              <a:rPr lang="en-US" sz="3600" i="1" dirty="0" smtClean="0">
                <a:solidFill>
                  <a:srgbClr val="0070C0"/>
                </a:solidFill>
                <a:cs typeface="Calibri" panose="020F0502020204030204" pitchFamily="34" charset="0"/>
              </a:rPr>
              <a:t>3</a:t>
            </a:r>
            <a:r>
              <a:rPr lang="en-US" sz="3600" i="1" dirty="0" smtClean="0">
                <a:solidFill>
                  <a:srgbClr val="0070C0"/>
                </a:solidFill>
              </a:rPr>
              <a:t> </a:t>
            </a:r>
            <a:r>
              <a:rPr lang="en-US" sz="3600" i="1" dirty="0">
                <a:solidFill>
                  <a:srgbClr val="0070C0"/>
                </a:solidFill>
              </a:rPr>
              <a:t>SB</a:t>
            </a:r>
            <a:r>
              <a:rPr lang="en-US" sz="3600" i="1" dirty="0" smtClean="0">
                <a:solidFill>
                  <a:srgbClr val="0070C0"/>
                </a:solidFill>
              </a:rPr>
              <a:t>)</a:t>
            </a:r>
          </a:p>
          <a:p>
            <a:pPr marL="571500" indent="-571500">
              <a:buFontTx/>
              <a:buChar char="-"/>
            </a:pPr>
            <a:r>
              <a:rPr lang="en-US" sz="3600" i="1" dirty="0" smtClean="0">
                <a:solidFill>
                  <a:srgbClr val="0070C0"/>
                </a:solidFill>
              </a:rPr>
              <a:t>Do the exercises in TA 8 </a:t>
            </a:r>
            <a:r>
              <a:rPr lang="en-US" sz="3600" i="1" dirty="0" err="1" smtClean="0">
                <a:solidFill>
                  <a:srgbClr val="0070C0"/>
                </a:solidFill>
              </a:rPr>
              <a:t>i</a:t>
            </a:r>
            <a:r>
              <a:rPr lang="en-US" sz="3600" i="1" dirty="0" smtClean="0">
                <a:solidFill>
                  <a:srgbClr val="0070C0"/>
                </a:solidFill>
              </a:rPr>
              <a:t>-Learn Smart World Notebook, page 26</a:t>
            </a:r>
            <a:endParaRPr lang="en-US" sz="3600" i="1" dirty="0">
              <a:solidFill>
                <a:srgbClr val="0070C0"/>
              </a:solidFill>
            </a:endParaRPr>
          </a:p>
          <a:p>
            <a:pPr marL="571500" indent="-571500">
              <a:buFontTx/>
              <a:buChar char="-"/>
            </a:pPr>
            <a:r>
              <a:rPr lang="en-US" sz="3600" i="1" dirty="0">
                <a:solidFill>
                  <a:srgbClr val="0070C0"/>
                </a:solidFill>
              </a:rPr>
              <a:t>Play the consolidation games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0" y="367542"/>
            <a:ext cx="5976258" cy="6151175"/>
          </a:xfrm>
          <a:prstGeom prst="rect">
            <a:avLst/>
          </a:prstGeom>
        </p:spPr>
      </p:pic>
      <p:sp>
        <p:nvSpPr>
          <p:cNvPr id="3" name="TextBox 2"/>
          <p:cNvSpPr txBox="1"/>
          <p:nvPr/>
        </p:nvSpPr>
        <p:spPr>
          <a:xfrm>
            <a:off x="5976258" y="588368"/>
            <a:ext cx="6200197" cy="3970318"/>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r>
              <a:rPr lang="en-US" sz="3600" dirty="0" smtClean="0">
                <a:solidFill>
                  <a:srgbClr val="FF0000"/>
                </a:solidFill>
                <a:ea typeface="Times New Roman" panose="02020603050405020304" pitchFamily="18" charset="0"/>
              </a:rPr>
              <a:t>…</a:t>
            </a:r>
          </a:p>
          <a:p>
            <a:pPr lvl="0">
              <a:lnSpc>
                <a:spcPct val="150000"/>
              </a:lnSpc>
            </a:pPr>
            <a:r>
              <a:rPr lang="en-US" sz="3600" dirty="0" smtClean="0">
                <a:solidFill>
                  <a:srgbClr val="0070C0"/>
                </a:solidFill>
              </a:rPr>
              <a:t>- practice </a:t>
            </a:r>
            <a:r>
              <a:rPr lang="en-US" sz="3600" dirty="0">
                <a:solidFill>
                  <a:srgbClr val="0070C0"/>
                </a:solidFill>
              </a:rPr>
              <a:t>reading for main ideas and specific </a:t>
            </a:r>
            <a:r>
              <a:rPr lang="en-US" sz="3600" dirty="0" smtClean="0">
                <a:solidFill>
                  <a:srgbClr val="0070C0"/>
                </a:solidFill>
              </a:rPr>
              <a:t>information.</a:t>
            </a:r>
            <a:endParaRPr lang="en-US" sz="3600" dirty="0">
              <a:solidFill>
                <a:srgbClr val="0070C0"/>
              </a:solidFill>
            </a:endParaRPr>
          </a:p>
          <a:p>
            <a:pPr>
              <a:lnSpc>
                <a:spcPct val="150000"/>
              </a:lnSpc>
            </a:pPr>
            <a:r>
              <a:rPr lang="en-US" sz="3600" dirty="0" smtClean="0">
                <a:solidFill>
                  <a:srgbClr val="0070C0"/>
                </a:solidFill>
              </a:rPr>
              <a:t>- write </a:t>
            </a:r>
            <a:r>
              <a:rPr lang="en-US" sz="3600" i="1" dirty="0" smtClean="0">
                <a:solidFill>
                  <a:srgbClr val="0070C0"/>
                </a:solidFill>
              </a:rPr>
              <a:t>guides.</a:t>
            </a:r>
            <a:endParaRPr lang="en-US" sz="3600" dirty="0">
              <a:solidFill>
                <a:srgbClr val="0070C0"/>
              </a:solidFill>
            </a:endParaRPr>
          </a:p>
          <a:p>
            <a:endParaRPr lang="en-US"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407293652"/>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091"/>
            <a:ext cx="8784771" cy="585591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872779487"/>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0393" y="519410"/>
            <a:ext cx="9748579" cy="1338828"/>
          </a:xfrm>
          <a:prstGeom prst="rect">
            <a:avLst/>
          </a:prstGeom>
        </p:spPr>
        <p:txBody>
          <a:bodyPr wrap="square">
            <a:spAutoFit/>
          </a:bodyPr>
          <a:lstStyle/>
          <a:p>
            <a:r>
              <a:rPr lang="en-US" sz="2600" b="1" u="sng" dirty="0">
                <a:solidFill>
                  <a:srgbClr val="0070C0"/>
                </a:solidFill>
              </a:rPr>
              <a:t>In pairs</a:t>
            </a:r>
            <a:r>
              <a:rPr lang="en-US" sz="2600" b="1" dirty="0">
                <a:solidFill>
                  <a:srgbClr val="0070C0"/>
                </a:solidFill>
              </a:rPr>
              <a:t>:  </a:t>
            </a:r>
            <a:r>
              <a:rPr lang="en-US" sz="2600" dirty="0">
                <a:solidFill>
                  <a:srgbClr val="0070C0"/>
                </a:solidFill>
              </a:rPr>
              <a:t>Look at the pictures. </a:t>
            </a:r>
          </a:p>
          <a:p>
            <a:r>
              <a:rPr lang="en-US" sz="2600" dirty="0">
                <a:solidFill>
                  <a:srgbClr val="0070C0"/>
                </a:solidFill>
              </a:rPr>
              <a:t>What </a:t>
            </a:r>
            <a:r>
              <a:rPr lang="en-US" sz="2600" dirty="0" smtClean="0">
                <a:solidFill>
                  <a:srgbClr val="0070C0"/>
                </a:solidFill>
              </a:rPr>
              <a:t>environmental problems can </a:t>
            </a:r>
            <a:r>
              <a:rPr lang="en-US" sz="2600" dirty="0">
                <a:solidFill>
                  <a:srgbClr val="0070C0"/>
                </a:solidFill>
              </a:rPr>
              <a:t>you see?</a:t>
            </a:r>
          </a:p>
          <a:p>
            <a:r>
              <a:rPr lang="en-US" sz="2600" dirty="0">
                <a:solidFill>
                  <a:srgbClr val="0070C0"/>
                </a:solidFill>
              </a:rPr>
              <a:t>What </a:t>
            </a:r>
            <a:r>
              <a:rPr lang="en-US" sz="2600" dirty="0" smtClean="0">
                <a:solidFill>
                  <a:srgbClr val="0070C0"/>
                </a:solidFill>
              </a:rPr>
              <a:t>can people to do improve the environment where they live?</a:t>
            </a:r>
            <a:endParaRPr lang="en-US" sz="2600" dirty="0">
              <a:solidFill>
                <a:srgbClr val="0070C0"/>
              </a:solidFill>
            </a:endParaRPr>
          </a:p>
        </p:txBody>
      </p:sp>
      <p:sp>
        <p:nvSpPr>
          <p:cNvPr id="4" name="Rectangle 3"/>
          <p:cNvSpPr/>
          <p:nvPr/>
        </p:nvSpPr>
        <p:spPr>
          <a:xfrm>
            <a:off x="155275" y="652855"/>
            <a:ext cx="1759789" cy="5348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b="1" dirty="0"/>
              <a:t>Let’s talk</a:t>
            </a:r>
          </a:p>
        </p:txBody>
      </p:sp>
      <p:pic>
        <p:nvPicPr>
          <p:cNvPr id="3" name="Picture 2"/>
          <p:cNvPicPr>
            <a:picLocks noChangeAspect="1"/>
          </p:cNvPicPr>
          <p:nvPr/>
        </p:nvPicPr>
        <p:blipFill>
          <a:blip r:embed="rId2"/>
          <a:stretch>
            <a:fillRect/>
          </a:stretch>
        </p:blipFill>
        <p:spPr>
          <a:xfrm>
            <a:off x="1488887" y="1858238"/>
            <a:ext cx="8786071" cy="4465289"/>
          </a:xfrm>
          <a:prstGeom prst="rect">
            <a:avLst/>
          </a:prstGeom>
        </p:spPr>
      </p:pic>
      <p:sp>
        <p:nvSpPr>
          <p:cNvPr id="6" name="Rectangle 5"/>
          <p:cNvSpPr/>
          <p:nvPr/>
        </p:nvSpPr>
        <p:spPr>
          <a:xfrm>
            <a:off x="2378703" y="2251784"/>
            <a:ext cx="2601533" cy="553998"/>
          </a:xfrm>
          <a:prstGeom prst="rect">
            <a:avLst/>
          </a:prstGeom>
        </p:spPr>
        <p:txBody>
          <a:bodyPr wrap="square">
            <a:spAutoFit/>
          </a:bodyPr>
          <a:lstStyle/>
          <a:p>
            <a:pPr algn="ctr"/>
            <a:r>
              <a:rPr lang="en-US" sz="3000" b="1" dirty="0">
                <a:solidFill>
                  <a:srgbClr val="FF0000"/>
                </a:solidFill>
              </a:rPr>
              <a:t>a</a:t>
            </a:r>
            <a:r>
              <a:rPr lang="en-US" sz="3000" b="1" dirty="0" smtClean="0">
                <a:solidFill>
                  <a:srgbClr val="FF0000"/>
                </a:solidFill>
              </a:rPr>
              <a:t>ir pollution</a:t>
            </a:r>
            <a:endParaRPr lang="en-US" sz="3000" dirty="0">
              <a:solidFill>
                <a:srgbClr val="FF0000"/>
              </a:solidFill>
            </a:endParaRPr>
          </a:p>
        </p:txBody>
      </p:sp>
      <p:sp>
        <p:nvSpPr>
          <p:cNvPr id="7" name="Rectangle 6"/>
          <p:cNvSpPr/>
          <p:nvPr/>
        </p:nvSpPr>
        <p:spPr>
          <a:xfrm>
            <a:off x="6800045" y="1961906"/>
            <a:ext cx="2601533" cy="553998"/>
          </a:xfrm>
          <a:prstGeom prst="rect">
            <a:avLst/>
          </a:prstGeom>
        </p:spPr>
        <p:txBody>
          <a:bodyPr wrap="square">
            <a:spAutoFit/>
          </a:bodyPr>
          <a:lstStyle/>
          <a:p>
            <a:r>
              <a:rPr lang="en-US" sz="3000" b="1" dirty="0">
                <a:solidFill>
                  <a:srgbClr val="FF0000"/>
                </a:solidFill>
              </a:rPr>
              <a:t>l</a:t>
            </a:r>
            <a:r>
              <a:rPr lang="en-US" sz="3000" b="1" dirty="0" smtClean="0">
                <a:solidFill>
                  <a:srgbClr val="FF0000"/>
                </a:solidFill>
              </a:rPr>
              <a:t>and pollution</a:t>
            </a:r>
            <a:endParaRPr lang="en-US" sz="3000" dirty="0">
              <a:solidFill>
                <a:srgbClr val="FF0000"/>
              </a:solidFill>
            </a:endParaRPr>
          </a:p>
        </p:txBody>
      </p:sp>
      <p:sp>
        <p:nvSpPr>
          <p:cNvPr id="8" name="Rectangle 7"/>
          <p:cNvSpPr/>
          <p:nvPr/>
        </p:nvSpPr>
        <p:spPr>
          <a:xfrm>
            <a:off x="6387922" y="5089417"/>
            <a:ext cx="3013656" cy="553998"/>
          </a:xfrm>
          <a:prstGeom prst="rect">
            <a:avLst/>
          </a:prstGeom>
        </p:spPr>
        <p:txBody>
          <a:bodyPr wrap="square">
            <a:spAutoFit/>
          </a:bodyPr>
          <a:lstStyle/>
          <a:p>
            <a:r>
              <a:rPr lang="en-US" sz="3000" b="1" dirty="0" smtClean="0">
                <a:solidFill>
                  <a:srgbClr val="FF0000"/>
                </a:solidFill>
              </a:rPr>
              <a:t>water pollution</a:t>
            </a:r>
            <a:endParaRPr lang="en-US" sz="3000" dirty="0">
              <a:solidFill>
                <a:srgbClr val="FF0000"/>
              </a:solidFill>
            </a:endParaRPr>
          </a:p>
        </p:txBody>
      </p:sp>
    </p:spTree>
    <p:extLst>
      <p:ext uri="{BB962C8B-B14F-4D97-AF65-F5344CB8AC3E}">
        <p14:creationId xmlns:p14="http://schemas.microsoft.com/office/powerpoint/2010/main" val="391426482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79533"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Reading </a:t>
            </a:r>
          </a:p>
        </p:txBody>
      </p:sp>
    </p:spTree>
    <p:extLst>
      <p:ext uri="{BB962C8B-B14F-4D97-AF65-F5344CB8AC3E}">
        <p14:creationId xmlns:p14="http://schemas.microsoft.com/office/powerpoint/2010/main" val="2627695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93227" y="595944"/>
            <a:ext cx="5081015" cy="5746650"/>
          </a:xfrm>
          <a:prstGeom prst="rect">
            <a:avLst/>
          </a:prstGeom>
        </p:spPr>
      </p:pic>
      <p:sp>
        <p:nvSpPr>
          <p:cNvPr id="4" name="Rectangle 3"/>
          <p:cNvSpPr/>
          <p:nvPr/>
        </p:nvSpPr>
        <p:spPr>
          <a:xfrm>
            <a:off x="695459" y="3283671"/>
            <a:ext cx="4985494" cy="507831"/>
          </a:xfrm>
          <a:prstGeom prst="rect">
            <a:avLst/>
          </a:prstGeom>
        </p:spPr>
        <p:txBody>
          <a:bodyPr wrap="square">
            <a:spAutoFit/>
          </a:bodyPr>
          <a:lstStyle/>
          <a:p>
            <a:r>
              <a:rPr lang="en-US" sz="2700" b="1" dirty="0" smtClean="0">
                <a:solidFill>
                  <a:srgbClr val="FF0000"/>
                </a:solidFill>
              </a:rPr>
              <a:t>Create some parks.</a:t>
            </a:r>
            <a:endParaRPr lang="en-US" sz="2700" b="1" dirty="0">
              <a:solidFill>
                <a:srgbClr val="FF0000"/>
              </a:solidFill>
            </a:endParaRPr>
          </a:p>
        </p:txBody>
      </p:sp>
      <p:sp>
        <p:nvSpPr>
          <p:cNvPr id="8" name="Rectangle 7"/>
          <p:cNvSpPr/>
          <p:nvPr/>
        </p:nvSpPr>
        <p:spPr>
          <a:xfrm>
            <a:off x="403336" y="1245315"/>
            <a:ext cx="6589891" cy="1015663"/>
          </a:xfrm>
          <a:prstGeom prst="rect">
            <a:avLst/>
          </a:prstGeom>
        </p:spPr>
        <p:txBody>
          <a:bodyPr wrap="square">
            <a:spAutoFit/>
          </a:bodyPr>
          <a:lstStyle/>
          <a:p>
            <a:r>
              <a:rPr lang="en-US" sz="3000" b="1" u="sng" dirty="0" smtClean="0">
                <a:solidFill>
                  <a:srgbClr val="0070C0"/>
                </a:solidFill>
              </a:rPr>
              <a:t>Task a</a:t>
            </a:r>
            <a:r>
              <a:rPr lang="en-US" sz="3000" dirty="0" smtClean="0">
                <a:solidFill>
                  <a:srgbClr val="0070C0"/>
                </a:solidFill>
              </a:rPr>
              <a:t>. Read the guide and write the correct heading for each section.</a:t>
            </a:r>
            <a:endParaRPr lang="en-US" sz="3000" dirty="0">
              <a:solidFill>
                <a:srgbClr val="0070C0"/>
              </a:solidFill>
            </a:endParaRPr>
          </a:p>
        </p:txBody>
      </p:sp>
      <p:sp>
        <p:nvSpPr>
          <p:cNvPr id="9" name="Rectangle 8"/>
          <p:cNvSpPr/>
          <p:nvPr/>
        </p:nvSpPr>
        <p:spPr>
          <a:xfrm>
            <a:off x="695459" y="3885054"/>
            <a:ext cx="4985494" cy="507831"/>
          </a:xfrm>
          <a:prstGeom prst="rect">
            <a:avLst/>
          </a:prstGeom>
        </p:spPr>
        <p:txBody>
          <a:bodyPr wrap="square">
            <a:spAutoFit/>
          </a:bodyPr>
          <a:lstStyle/>
          <a:p>
            <a:r>
              <a:rPr lang="en-US" sz="2700" b="1" dirty="0" smtClean="0">
                <a:solidFill>
                  <a:srgbClr val="FF0000"/>
                </a:solidFill>
              </a:rPr>
              <a:t>Teach people to recycle.</a:t>
            </a:r>
            <a:endParaRPr lang="en-US" sz="2700" b="1" dirty="0">
              <a:solidFill>
                <a:srgbClr val="FF0000"/>
              </a:solidFill>
            </a:endParaRPr>
          </a:p>
        </p:txBody>
      </p:sp>
      <p:sp>
        <p:nvSpPr>
          <p:cNvPr id="10" name="Rectangle 9"/>
          <p:cNvSpPr/>
          <p:nvPr/>
        </p:nvSpPr>
        <p:spPr>
          <a:xfrm>
            <a:off x="695459" y="2775840"/>
            <a:ext cx="4985494" cy="507831"/>
          </a:xfrm>
          <a:prstGeom prst="rect">
            <a:avLst/>
          </a:prstGeom>
        </p:spPr>
        <p:txBody>
          <a:bodyPr wrap="square">
            <a:spAutoFit/>
          </a:bodyPr>
          <a:lstStyle/>
          <a:p>
            <a:r>
              <a:rPr lang="en-US" sz="2700" b="1" dirty="0" smtClean="0">
                <a:solidFill>
                  <a:srgbClr val="FF0000"/>
                </a:solidFill>
              </a:rPr>
              <a:t>Provide more trash cans.</a:t>
            </a:r>
            <a:endParaRPr lang="en-US" sz="2700" b="1" dirty="0">
              <a:solidFill>
                <a:srgbClr val="FF0000"/>
              </a:solidFill>
            </a:endParaRPr>
          </a:p>
        </p:txBody>
      </p:sp>
      <p:cxnSp>
        <p:nvCxnSpPr>
          <p:cNvPr id="11" name="Straight Connector 10">
            <a:extLst>
              <a:ext uri="{FF2B5EF4-FFF2-40B4-BE49-F238E27FC236}">
                <a16:creationId xmlns:a16="http://schemas.microsoft.com/office/drawing/2014/main" id="{B80F00E4-FA38-5982-CC1C-A71029E07F7F}"/>
              </a:ext>
            </a:extLst>
          </p:cNvPr>
          <p:cNvCxnSpPr/>
          <p:nvPr/>
        </p:nvCxnSpPr>
        <p:spPr>
          <a:xfrm>
            <a:off x="10947042" y="2581471"/>
            <a:ext cx="5409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0F00E4-FA38-5982-CC1C-A71029E07F7F}"/>
              </a:ext>
            </a:extLst>
          </p:cNvPr>
          <p:cNvCxnSpPr/>
          <p:nvPr/>
        </p:nvCxnSpPr>
        <p:spPr>
          <a:xfrm>
            <a:off x="7250805" y="2807294"/>
            <a:ext cx="9530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0F00E4-FA38-5982-CC1C-A71029E07F7F}"/>
              </a:ext>
            </a:extLst>
          </p:cNvPr>
          <p:cNvCxnSpPr/>
          <p:nvPr/>
        </p:nvCxnSpPr>
        <p:spPr>
          <a:xfrm>
            <a:off x="9234151" y="4146697"/>
            <a:ext cx="9530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0F00E4-FA38-5982-CC1C-A71029E07F7F}"/>
              </a:ext>
            </a:extLst>
          </p:cNvPr>
          <p:cNvCxnSpPr/>
          <p:nvPr/>
        </p:nvCxnSpPr>
        <p:spPr>
          <a:xfrm>
            <a:off x="10534918" y="5550494"/>
            <a:ext cx="9530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0F00E4-FA38-5982-CC1C-A71029E07F7F}"/>
              </a:ext>
            </a:extLst>
          </p:cNvPr>
          <p:cNvCxnSpPr/>
          <p:nvPr/>
        </p:nvCxnSpPr>
        <p:spPr>
          <a:xfrm>
            <a:off x="7250805" y="5756556"/>
            <a:ext cx="12234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92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1.66667E-6 -7.40741E-7 L 0.55716 -0.20926 " pathEditMode="relative" rAng="0" ptsTypes="AA">
                                      <p:cBhvr>
                                        <p:cTn id="21" dur="2000" fill="hold"/>
                                        <p:tgtEl>
                                          <p:spTgt spid="4"/>
                                        </p:tgtEl>
                                        <p:attrNameLst>
                                          <p:attrName>ppt_x</p:attrName>
                                          <p:attrName>ppt_y</p:attrName>
                                        </p:attrNameLst>
                                      </p:cBhvr>
                                      <p:rCtr x="27852" y="-10463"/>
                                    </p:animMotion>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ircle(in)">
                                      <p:cBhvr>
                                        <p:cTn id="26" dur="2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66667E-6 -0.01297 L 0.55586 0.09814 " pathEditMode="relative" rAng="0" ptsTypes="AA">
                                      <p:cBhvr>
                                        <p:cTn id="30" dur="2000" fill="hold"/>
                                        <p:tgtEl>
                                          <p:spTgt spid="10"/>
                                        </p:tgtEl>
                                        <p:attrNameLst>
                                          <p:attrName>ppt_x</p:attrName>
                                          <p:attrName>ppt_y</p:attrName>
                                        </p:attrNameLst>
                                      </p:cBhvr>
                                      <p:rCtr x="27786" y="5556"/>
                                    </p:animMotion>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ircle(in)">
                                      <p:cBhvr>
                                        <p:cTn id="40" dur="20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1.66667E-6 -2.22222E-6 L 0.5556 0.13982 " pathEditMode="relative" rAng="0" ptsTypes="AA">
                                      <p:cBhvr>
                                        <p:cTn id="44" dur="2000" fill="hold"/>
                                        <p:tgtEl>
                                          <p:spTgt spid="9"/>
                                        </p:tgtEl>
                                        <p:attrNameLst>
                                          <p:attrName>ppt_x</p:attrName>
                                          <p:attrName>ppt_y</p:attrName>
                                        </p:attrNameLst>
                                      </p:cBhvr>
                                      <p:rCtr x="27773" y="6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683" y="612475"/>
            <a:ext cx="2475781"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Vocabulary</a:t>
            </a:r>
          </a:p>
        </p:txBody>
      </p:sp>
      <p:sp>
        <p:nvSpPr>
          <p:cNvPr id="3" name="TextBox 2"/>
          <p:cNvSpPr txBox="1"/>
          <p:nvPr/>
        </p:nvSpPr>
        <p:spPr>
          <a:xfrm>
            <a:off x="353682" y="1484718"/>
            <a:ext cx="11838317"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i="1" dirty="0">
                <a:solidFill>
                  <a:srgbClr val="0070C0"/>
                </a:solidFill>
              </a:rPr>
              <a:t>p</a:t>
            </a:r>
            <a:r>
              <a:rPr lang="en-US" sz="3600" i="1" dirty="0" smtClean="0">
                <a:solidFill>
                  <a:srgbClr val="0070C0"/>
                </a:solidFill>
              </a:rPr>
              <a:t>rovide </a:t>
            </a:r>
            <a:r>
              <a:rPr lang="en-US" sz="3600" dirty="0" smtClean="0"/>
              <a:t>(v) </a:t>
            </a:r>
            <a:r>
              <a:rPr lang="en-US" sz="3600" dirty="0" smtClean="0">
                <a:solidFill>
                  <a:srgbClr val="FF0000"/>
                </a:solidFill>
              </a:rPr>
              <a:t>/</a:t>
            </a:r>
            <a:r>
              <a:rPr lang="en-US" dirty="0"/>
              <a:t> </a:t>
            </a:r>
            <a:r>
              <a:rPr lang="en-US" sz="3600" dirty="0" err="1">
                <a:solidFill>
                  <a:srgbClr val="FF0000"/>
                </a:solidFill>
              </a:rPr>
              <a:t>prəˈvaɪd</a:t>
            </a:r>
            <a:r>
              <a:rPr lang="en-US" dirty="0"/>
              <a:t> </a:t>
            </a:r>
            <a:r>
              <a:rPr lang="en-US" sz="3600" dirty="0" smtClean="0">
                <a:solidFill>
                  <a:srgbClr val="FF0000"/>
                </a:solidFill>
              </a:rPr>
              <a:t>/ </a:t>
            </a:r>
            <a:r>
              <a:rPr lang="en-US" sz="3600" dirty="0" err="1" smtClean="0"/>
              <a:t>cung</a:t>
            </a:r>
            <a:r>
              <a:rPr lang="en-US" sz="3600" dirty="0" smtClean="0"/>
              <a:t> </a:t>
            </a:r>
            <a:r>
              <a:rPr lang="en-US" sz="3600" dirty="0" err="1" smtClean="0"/>
              <a:t>cấp</a:t>
            </a:r>
            <a:endParaRPr lang="en-US" sz="3600" i="1" dirty="0">
              <a:solidFill>
                <a:srgbClr val="0070C0"/>
              </a:solidFill>
            </a:endParaRPr>
          </a:p>
        </p:txBody>
      </p:sp>
    </p:spTree>
    <p:extLst>
      <p:ext uri="{BB962C8B-B14F-4D97-AF65-F5344CB8AC3E}">
        <p14:creationId xmlns:p14="http://schemas.microsoft.com/office/powerpoint/2010/main" val="286352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DF60B8-43A6-015A-2996-CEB7ADED1D36}"/>
              </a:ext>
            </a:extLst>
          </p:cNvPr>
          <p:cNvSpPr/>
          <p:nvPr/>
        </p:nvSpPr>
        <p:spPr>
          <a:xfrm>
            <a:off x="176131" y="590686"/>
            <a:ext cx="1656272"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a:t>
            </a:r>
            <a:r>
              <a:rPr lang="vi-VN" sz="3200" b="1" dirty="0"/>
              <a:t>b</a:t>
            </a:r>
            <a:endParaRPr lang="en-US" sz="3200" b="1" dirty="0"/>
          </a:p>
        </p:txBody>
      </p:sp>
      <p:sp>
        <p:nvSpPr>
          <p:cNvPr id="5" name="Rectangle 4">
            <a:extLst>
              <a:ext uri="{FF2B5EF4-FFF2-40B4-BE49-F238E27FC236}">
                <a16:creationId xmlns:a16="http://schemas.microsoft.com/office/drawing/2014/main" id="{2B60EE76-50DB-277C-75A3-CA84D7C6C2D8}"/>
              </a:ext>
            </a:extLst>
          </p:cNvPr>
          <p:cNvSpPr/>
          <p:nvPr/>
        </p:nvSpPr>
        <p:spPr>
          <a:xfrm>
            <a:off x="1928375" y="590686"/>
            <a:ext cx="4258672" cy="1077218"/>
          </a:xfrm>
          <a:prstGeom prst="rect">
            <a:avLst/>
          </a:prstGeom>
        </p:spPr>
        <p:txBody>
          <a:bodyPr wrap="square">
            <a:spAutoFit/>
          </a:bodyPr>
          <a:lstStyle/>
          <a:p>
            <a:r>
              <a:rPr lang="en-US" sz="3200" dirty="0" smtClean="0">
                <a:solidFill>
                  <a:srgbClr val="0070C0"/>
                </a:solidFill>
              </a:rPr>
              <a:t>Now, read and circle the correct answers.</a:t>
            </a:r>
            <a:endParaRPr lang="en-US" sz="3200" dirty="0">
              <a:solidFill>
                <a:srgbClr val="0070C0"/>
              </a:solidFill>
            </a:endParaRPr>
          </a:p>
        </p:txBody>
      </p:sp>
      <p:pic>
        <p:nvPicPr>
          <p:cNvPr id="3" name="Picture 2"/>
          <p:cNvPicPr>
            <a:picLocks noChangeAspect="1"/>
          </p:cNvPicPr>
          <p:nvPr/>
        </p:nvPicPr>
        <p:blipFill rotWithShape="1">
          <a:blip r:embed="rId2"/>
          <a:srcRect t="9747"/>
          <a:stretch/>
        </p:blipFill>
        <p:spPr>
          <a:xfrm>
            <a:off x="0" y="1571222"/>
            <a:ext cx="5735971" cy="4286467"/>
          </a:xfrm>
          <a:prstGeom prst="rect">
            <a:avLst/>
          </a:prstGeom>
        </p:spPr>
      </p:pic>
      <p:pic>
        <p:nvPicPr>
          <p:cNvPr id="18" name="Picture 17"/>
          <p:cNvPicPr>
            <a:picLocks noChangeAspect="1"/>
          </p:cNvPicPr>
          <p:nvPr/>
        </p:nvPicPr>
        <p:blipFill>
          <a:blip r:embed="rId3"/>
          <a:stretch>
            <a:fillRect/>
          </a:stretch>
        </p:blipFill>
        <p:spPr>
          <a:xfrm>
            <a:off x="6993227" y="595944"/>
            <a:ext cx="5081015" cy="5746650"/>
          </a:xfrm>
          <a:prstGeom prst="rect">
            <a:avLst/>
          </a:prstGeom>
        </p:spPr>
      </p:pic>
      <p:cxnSp>
        <p:nvCxnSpPr>
          <p:cNvPr id="20" name="Straight Connector 19">
            <a:extLst>
              <a:ext uri="{FF2B5EF4-FFF2-40B4-BE49-F238E27FC236}">
                <a16:creationId xmlns:a16="http://schemas.microsoft.com/office/drawing/2014/main" id="{B80F00E4-FA38-5982-CC1C-A71029E07F7F}"/>
              </a:ext>
            </a:extLst>
          </p:cNvPr>
          <p:cNvCxnSpPr/>
          <p:nvPr/>
        </p:nvCxnSpPr>
        <p:spPr>
          <a:xfrm>
            <a:off x="9646275" y="3232297"/>
            <a:ext cx="20348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59853" y="2588653"/>
            <a:ext cx="412124" cy="4121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B80F00E4-FA38-5982-CC1C-A71029E07F7F}"/>
              </a:ext>
            </a:extLst>
          </p:cNvPr>
          <p:cNvCxnSpPr/>
          <p:nvPr/>
        </p:nvCxnSpPr>
        <p:spPr>
          <a:xfrm>
            <a:off x="8757632" y="4880793"/>
            <a:ext cx="29235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80F00E4-FA38-5982-CC1C-A71029E07F7F}"/>
              </a:ext>
            </a:extLst>
          </p:cNvPr>
          <p:cNvCxnSpPr/>
          <p:nvPr/>
        </p:nvCxnSpPr>
        <p:spPr>
          <a:xfrm>
            <a:off x="8538691" y="4172455"/>
            <a:ext cx="29235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59853" y="3302331"/>
            <a:ext cx="412124" cy="4121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B80F00E4-FA38-5982-CC1C-A71029E07F7F}"/>
              </a:ext>
            </a:extLst>
          </p:cNvPr>
          <p:cNvCxnSpPr/>
          <p:nvPr/>
        </p:nvCxnSpPr>
        <p:spPr>
          <a:xfrm>
            <a:off x="9047406" y="5769436"/>
            <a:ext cx="24147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80F00E4-FA38-5982-CC1C-A71029E07F7F}"/>
              </a:ext>
            </a:extLst>
          </p:cNvPr>
          <p:cNvCxnSpPr/>
          <p:nvPr/>
        </p:nvCxnSpPr>
        <p:spPr>
          <a:xfrm>
            <a:off x="7118943" y="5988377"/>
            <a:ext cx="16386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2086377" y="4332641"/>
            <a:ext cx="412124" cy="4121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086377" y="5357312"/>
            <a:ext cx="412124" cy="4121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76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ircle(in)">
                                      <p:cBhvr>
                                        <p:cTn id="22" dur="2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heel(1)">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circle(in)">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circle(in)">
                                      <p:cBhvr>
                                        <p:cTn id="37" dur="20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heel(1)">
                                      <p:cBhvr>
                                        <p:cTn id="42" dur="20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heel(1)">
                                      <p:cBhvr>
                                        <p:cTn id="4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animBg="1"/>
      <p:bldP spid="33" grpId="0" animBg="1"/>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415</Words>
  <Application>Microsoft Office PowerPoint</Application>
  <PresentationFormat>Widescreen</PresentationFormat>
  <Paragraphs>79</Paragraphs>
  <Slides>24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Rieu Phan Van</cp:lastModifiedBy>
  <cp:revision>163</cp:revision>
  <dcterms:created xsi:type="dcterms:W3CDTF">2023-02-01T04:45:54Z</dcterms:created>
  <dcterms:modified xsi:type="dcterms:W3CDTF">2023-03-28T02:30:32Z</dcterms:modified>
</cp:coreProperties>
</file>