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Bookman Old Style" panose="02050604050505020204" pitchFamily="18"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gVhrcAjoRFoPA5aozV7Zf3UU7/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2EF48E-AF65-4367-8B34-6A26F1094EE3}">
  <a:tblStyle styleId="{052EF48E-AF65-4367-8B34-6A26F1094EE3}"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E654136D-562B-4CA6-BAEB-DB5A784BC93A}" styleName="Table_1">
    <a:wholeTbl>
      <a:tcTxStyle b="off" i="off">
        <a:font>
          <a:latin typeface="Arial"/>
          <a:ea typeface="Arial"/>
          <a:cs typeface="Arial"/>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FFFFFF">
              <a:alpha val="0"/>
            </a:srgbClr>
          </a:solidFill>
        </a:fill>
      </a:tcStyle>
    </a:wholeTbl>
    <a:band1H>
      <a:tcTxStyle/>
      <a:tcStyle>
        <a:tcBdr/>
        <a:fill>
          <a:solidFill>
            <a:schemeClr val="accent6">
              <a:alpha val="20000"/>
            </a:schemeClr>
          </a:solidFill>
        </a:fill>
      </a:tcStyle>
    </a:band1H>
    <a:band2H>
      <a:tcTxStyle/>
      <a:tcStyle>
        <a:tcBdr/>
      </a:tcStyle>
    </a:band2H>
    <a:band1V>
      <a:tcTxStyle/>
      <a:tcStyle>
        <a:tcBdr/>
        <a:fill>
          <a:solidFill>
            <a:schemeClr val="accent6">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6"/>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6"/>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a:spLocks noGrp="1"/>
          </p:cNvSpPr>
          <p:nvPr>
            <p:ph type="pic" idx="2"/>
          </p:nvPr>
        </p:nvSpPr>
        <p:spPr>
          <a:xfrm>
            <a:off x="5183188" y="987425"/>
            <a:ext cx="6172200" cy="4873625"/>
          </a:xfrm>
          <a:prstGeom prst="rect">
            <a:avLst/>
          </a:prstGeom>
          <a:noFill/>
          <a:ln>
            <a:noFill/>
          </a:ln>
        </p:spPr>
      </p:sp>
      <p:sp>
        <p:nvSpPr>
          <p:cNvPr id="68" name="Google Shape;68;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12193" y="6858"/>
            <a:ext cx="12179808" cy="6851142"/>
          </a:xfrm>
          <a:prstGeom prst="rect">
            <a:avLst/>
          </a:prstGeom>
          <a:noFill/>
          <a:ln>
            <a:noFill/>
          </a:ln>
        </p:spPr>
      </p:pic>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6"/>
          <p:cNvPicPr preferRelativeResize="0"/>
          <p:nvPr/>
        </p:nvPicPr>
        <p:blipFill rotWithShape="1">
          <a:blip r:embed="rId3">
            <a:alphaModFix/>
          </a:blip>
          <a:srcRect/>
          <a:stretch/>
        </p:blipFill>
        <p:spPr>
          <a:xfrm>
            <a:off x="-1308" y="0"/>
            <a:ext cx="12192001" cy="898672"/>
          </a:xfrm>
          <a:prstGeom prst="rect">
            <a:avLst/>
          </a:prstGeom>
          <a:noFill/>
          <a:ln>
            <a:noFill/>
          </a:ln>
        </p:spPr>
      </p:pic>
      <p:sp>
        <p:nvSpPr>
          <p:cNvPr id="210" name="Google Shape;210;p6"/>
          <p:cNvSpPr txBox="1"/>
          <p:nvPr/>
        </p:nvSpPr>
        <p:spPr>
          <a:xfrm>
            <a:off x="1136918" y="1123450"/>
            <a:ext cx="1092250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Read the text and circle the correct meaning of the highlighted words and phrases.</a:t>
            </a:r>
            <a:endParaRPr sz="1400" b="0" i="0" u="none" strike="noStrike" cap="none">
              <a:solidFill>
                <a:schemeClr val="dk1"/>
              </a:solidFill>
              <a:latin typeface="Arial"/>
              <a:ea typeface="Arial"/>
              <a:cs typeface="Arial"/>
              <a:sym typeface="Arial"/>
            </a:endParaRPr>
          </a:p>
        </p:txBody>
      </p:sp>
      <p:sp>
        <p:nvSpPr>
          <p:cNvPr id="211" name="Google Shape;211;p6"/>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WHILE-READING</a:t>
            </a:r>
            <a:endParaRPr sz="3600" b="1" i="0" u="none" strike="noStrike" cap="none">
              <a:solidFill>
                <a:schemeClr val="lt1"/>
              </a:solidFill>
              <a:latin typeface="Arial"/>
              <a:ea typeface="Arial"/>
              <a:cs typeface="Arial"/>
              <a:sym typeface="Arial"/>
            </a:endParaRPr>
          </a:p>
        </p:txBody>
      </p:sp>
      <p:graphicFrame>
        <p:nvGraphicFramePr>
          <p:cNvPr id="212" name="Google Shape;212;p6"/>
          <p:cNvGraphicFramePr/>
          <p:nvPr/>
        </p:nvGraphicFramePr>
        <p:xfrm>
          <a:off x="682051" y="1846624"/>
          <a:ext cx="3000000" cy="3000000"/>
        </p:xfrm>
        <a:graphic>
          <a:graphicData uri="http://schemas.openxmlformats.org/drawingml/2006/table">
            <a:tbl>
              <a:tblPr firstRow="1" firstCol="1" bandRow="1">
                <a:noFill/>
                <a:tableStyleId>{052EF48E-AF65-4367-8B34-6A26F1094EE3}</a:tableStyleId>
              </a:tblPr>
              <a:tblGrid>
                <a:gridCol w="5557600">
                  <a:extLst>
                    <a:ext uri="{9D8B030D-6E8A-4147-A177-3AD203B41FA5}">
                      <a16:colId xmlns:a16="http://schemas.microsoft.com/office/drawing/2014/main" val="20000"/>
                    </a:ext>
                  </a:extLst>
                </a:gridCol>
                <a:gridCol w="5557600">
                  <a:extLst>
                    <a:ext uri="{9D8B030D-6E8A-4147-A177-3AD203B41FA5}">
                      <a16:colId xmlns:a16="http://schemas.microsoft.com/office/drawing/2014/main" val="20001"/>
                    </a:ext>
                  </a:extLst>
                </a:gridCol>
              </a:tblGrid>
              <a:tr h="4587225">
                <a:tc>
                  <a:txBody>
                    <a:bodyPr/>
                    <a:lstStyle/>
                    <a:p>
                      <a:pPr marL="0" marR="0" lvl="0" indent="0" algn="l" rtl="0">
                        <a:lnSpc>
                          <a:spcPct val="130000"/>
                        </a:lnSpc>
                        <a:spcBef>
                          <a:spcPts val="0"/>
                        </a:spcBef>
                        <a:spcAft>
                          <a:spcPts val="0"/>
                        </a:spcAft>
                        <a:buClr>
                          <a:srgbClr val="841A31"/>
                        </a:buClr>
                        <a:buSzPts val="1200"/>
                        <a:buFont typeface="Times New Roman"/>
                        <a:buNone/>
                      </a:pPr>
                      <a:r>
                        <a:rPr lang="en-US" sz="2400" b="1" u="none" strike="noStrike" cap="none">
                          <a:solidFill>
                            <a:schemeClr val="dk1"/>
                          </a:solidFill>
                          <a:latin typeface="Calibri"/>
                          <a:ea typeface="Calibri"/>
                          <a:cs typeface="Calibri"/>
                          <a:sym typeface="Calibri"/>
                        </a:rPr>
                        <a:t>1. be forced</a:t>
                      </a:r>
                      <a:endParaRPr sz="2400" b="1" u="none" strike="noStrike" cap="none">
                        <a:solidFill>
                          <a:schemeClr val="dk1"/>
                        </a:solidFill>
                        <a:latin typeface="Calibri"/>
                        <a:ea typeface="Calibri"/>
                        <a:cs typeface="Calibri"/>
                        <a:sym typeface="Calibri"/>
                      </a:endParaRPr>
                    </a:p>
                    <a:p>
                      <a:pPr marL="457200" marR="0" lvl="1" indent="0" algn="l" rtl="0">
                        <a:lnSpc>
                          <a:spcPct val="130000"/>
                        </a:lnSpc>
                        <a:spcBef>
                          <a:spcPts val="300"/>
                        </a:spcBef>
                        <a:spcAft>
                          <a:spcPts val="0"/>
                        </a:spcAft>
                        <a:buClr>
                          <a:srgbClr val="841A31"/>
                        </a:buClr>
                        <a:buSzPts val="2400"/>
                        <a:buFont typeface="Times New Roman"/>
                        <a:buNone/>
                      </a:pPr>
                      <a:r>
                        <a:rPr lang="en-US" sz="2400" b="0" u="none" strike="noStrike" cap="none">
                          <a:solidFill>
                            <a:schemeClr val="dk1"/>
                          </a:solidFill>
                          <a:latin typeface="Calibri"/>
                          <a:ea typeface="Calibri"/>
                          <a:cs typeface="Calibri"/>
                          <a:sym typeface="Calibri"/>
                        </a:rPr>
                        <a:t>a. be made to do something unwanted</a:t>
                      </a:r>
                      <a:endParaRPr sz="2400" u="none" strike="noStrike" cap="none">
                        <a:solidFill>
                          <a:schemeClr val="dk1"/>
                        </a:solidFill>
                        <a:latin typeface="Calibri"/>
                        <a:ea typeface="Calibri"/>
                        <a:cs typeface="Calibri"/>
                        <a:sym typeface="Calibri"/>
                      </a:endParaRPr>
                    </a:p>
                    <a:p>
                      <a:pPr marL="457200" marR="0" lvl="1" indent="0" algn="l" rtl="0">
                        <a:lnSpc>
                          <a:spcPct val="130000"/>
                        </a:lnSpc>
                        <a:spcBef>
                          <a:spcPts val="300"/>
                        </a:spcBef>
                        <a:spcAft>
                          <a:spcPts val="0"/>
                        </a:spcAft>
                        <a:buClr>
                          <a:srgbClr val="841A31"/>
                        </a:buClr>
                        <a:buSzPts val="2400"/>
                        <a:buFont typeface="Times New Roman"/>
                        <a:buNone/>
                      </a:pPr>
                      <a:r>
                        <a:rPr lang="en-US" sz="2400" b="0" u="none" strike="noStrike" cap="none">
                          <a:solidFill>
                            <a:schemeClr val="dk1"/>
                          </a:solidFill>
                          <a:latin typeface="Calibri"/>
                          <a:ea typeface="Calibri"/>
                          <a:cs typeface="Calibri"/>
                          <a:sym typeface="Calibri"/>
                        </a:rPr>
                        <a:t>b. be made to do something necessary</a:t>
                      </a:r>
                      <a:endParaRPr sz="2400" u="none" strike="noStrike" cap="none">
                        <a:solidFill>
                          <a:schemeClr val="dk1"/>
                        </a:solidFill>
                        <a:latin typeface="Calibri"/>
                        <a:ea typeface="Calibri"/>
                        <a:cs typeface="Calibri"/>
                        <a:sym typeface="Calibri"/>
                      </a:endParaRPr>
                    </a:p>
                    <a:p>
                      <a:pPr marL="457200" marR="0" lvl="0" indent="0" algn="l" rtl="0">
                        <a:lnSpc>
                          <a:spcPct val="130000"/>
                        </a:lnSpc>
                        <a:spcBef>
                          <a:spcPts val="0"/>
                        </a:spcBef>
                        <a:spcAft>
                          <a:spcPts val="0"/>
                        </a:spcAft>
                        <a:buClr>
                          <a:srgbClr val="000000"/>
                        </a:buClr>
                        <a:buSzPts val="2400"/>
                        <a:buFont typeface="Arial"/>
                        <a:buNone/>
                      </a:pPr>
                      <a:r>
                        <a:rPr lang="en-US" sz="2400" b="0" u="none" strike="noStrike" cap="none">
                          <a:solidFill>
                            <a:schemeClr val="dk1"/>
                          </a:solidFill>
                          <a:latin typeface="Calibri"/>
                          <a:ea typeface="Calibri"/>
                          <a:cs typeface="Calibri"/>
                          <a:sym typeface="Calibri"/>
                        </a:rPr>
                        <a:t> </a:t>
                      </a:r>
                      <a:endParaRPr sz="2400" u="none" strike="noStrike" cap="none">
                        <a:solidFill>
                          <a:schemeClr val="dk1"/>
                        </a:solidFill>
                        <a:latin typeface="Calibri"/>
                        <a:ea typeface="Calibri"/>
                        <a:cs typeface="Calibri"/>
                        <a:sym typeface="Calibri"/>
                      </a:endParaRPr>
                    </a:p>
                    <a:p>
                      <a:pPr marL="0" marR="0" lvl="0" indent="0" algn="l" rtl="0">
                        <a:lnSpc>
                          <a:spcPct val="130000"/>
                        </a:lnSpc>
                        <a:spcBef>
                          <a:spcPts val="0"/>
                        </a:spcBef>
                        <a:spcAft>
                          <a:spcPts val="0"/>
                        </a:spcAft>
                        <a:buClr>
                          <a:srgbClr val="841A31"/>
                        </a:buClr>
                        <a:buSzPts val="1200"/>
                        <a:buFont typeface="Times New Roman"/>
                        <a:buNone/>
                      </a:pPr>
                      <a:endParaRPr sz="2400" b="1" u="none" strike="noStrike" cap="none">
                        <a:solidFill>
                          <a:schemeClr val="dk1"/>
                        </a:solidFill>
                        <a:latin typeface="Calibri"/>
                        <a:ea typeface="Calibri"/>
                        <a:cs typeface="Calibri"/>
                        <a:sym typeface="Calibri"/>
                      </a:endParaRPr>
                    </a:p>
                    <a:p>
                      <a:pPr marL="0" marR="0" lvl="0" indent="0" algn="l" rtl="0">
                        <a:lnSpc>
                          <a:spcPct val="130000"/>
                        </a:lnSpc>
                        <a:spcBef>
                          <a:spcPts val="0"/>
                        </a:spcBef>
                        <a:spcAft>
                          <a:spcPts val="0"/>
                        </a:spcAft>
                        <a:buClr>
                          <a:srgbClr val="841A31"/>
                        </a:buClr>
                        <a:buSzPts val="1200"/>
                        <a:buFont typeface="Times New Roman"/>
                        <a:buNone/>
                      </a:pPr>
                      <a:r>
                        <a:rPr lang="en-US" sz="2400" b="1" u="none" strike="noStrike" cap="none">
                          <a:solidFill>
                            <a:schemeClr val="dk1"/>
                          </a:solidFill>
                          <a:latin typeface="Calibri"/>
                          <a:ea typeface="Calibri"/>
                          <a:cs typeface="Calibri"/>
                          <a:sym typeface="Calibri"/>
                        </a:rPr>
                        <a:t>2. domestic violence</a:t>
                      </a:r>
                      <a:endParaRPr sz="2400" b="1" u="none" strike="noStrike" cap="none">
                        <a:solidFill>
                          <a:schemeClr val="dk1"/>
                        </a:solidFill>
                        <a:latin typeface="Calibri"/>
                        <a:ea typeface="Calibri"/>
                        <a:cs typeface="Calibri"/>
                        <a:sym typeface="Calibri"/>
                      </a:endParaRPr>
                    </a:p>
                    <a:p>
                      <a:pPr marL="457200" marR="0" lvl="1" indent="0" algn="l" rtl="0">
                        <a:lnSpc>
                          <a:spcPct val="130000"/>
                        </a:lnSpc>
                        <a:spcBef>
                          <a:spcPts val="300"/>
                        </a:spcBef>
                        <a:spcAft>
                          <a:spcPts val="0"/>
                        </a:spcAft>
                        <a:buClr>
                          <a:srgbClr val="841A31"/>
                        </a:buClr>
                        <a:buSzPts val="2400"/>
                        <a:buFont typeface="Times New Roman"/>
                        <a:buNone/>
                      </a:pPr>
                      <a:r>
                        <a:rPr lang="en-US" sz="2400" b="0" i="0" u="none" strike="noStrike" cap="none">
                          <a:solidFill>
                            <a:schemeClr val="dk1"/>
                          </a:solidFill>
                          <a:latin typeface="Calibri"/>
                          <a:ea typeface="Calibri"/>
                          <a:cs typeface="Calibri"/>
                          <a:sym typeface="Calibri"/>
                        </a:rPr>
                        <a:t>a. action taken to please someone</a:t>
                      </a:r>
                      <a:endParaRPr sz="2400" b="0" i="0" u="none" strike="noStrike" cap="none">
                        <a:solidFill>
                          <a:schemeClr val="dk1"/>
                        </a:solidFill>
                        <a:latin typeface="Calibri"/>
                        <a:ea typeface="Calibri"/>
                        <a:cs typeface="Calibri"/>
                        <a:sym typeface="Calibri"/>
                      </a:endParaRPr>
                    </a:p>
                    <a:p>
                      <a:pPr marL="457200" marR="0" lvl="1" indent="0" algn="l" rtl="0">
                        <a:lnSpc>
                          <a:spcPct val="130000"/>
                        </a:lnSpc>
                        <a:spcBef>
                          <a:spcPts val="300"/>
                        </a:spcBef>
                        <a:spcAft>
                          <a:spcPts val="0"/>
                        </a:spcAft>
                        <a:buClr>
                          <a:srgbClr val="841A31"/>
                        </a:buClr>
                        <a:buSzPts val="2400"/>
                        <a:buFont typeface="Times New Roman"/>
                        <a:buNone/>
                      </a:pPr>
                      <a:r>
                        <a:rPr lang="en-US" sz="2400" b="0" i="0" u="none" strike="noStrike" cap="none">
                          <a:solidFill>
                            <a:schemeClr val="dk1"/>
                          </a:solidFill>
                          <a:latin typeface="Calibri"/>
                          <a:ea typeface="Calibri"/>
                          <a:cs typeface="Calibri"/>
                          <a:sym typeface="Calibri"/>
                        </a:rPr>
                        <a:t>b. behaviour intended to hurt someone you live with</a:t>
                      </a:r>
                      <a:endParaRPr sz="2400" b="0" i="0" u="none" strike="noStrike" cap="none">
                        <a:solidFill>
                          <a:schemeClr val="dk1"/>
                        </a:solidFill>
                        <a:latin typeface="Calibri"/>
                        <a:ea typeface="Calibri"/>
                        <a:cs typeface="Calibri"/>
                        <a:sym typeface="Calibri"/>
                      </a:endParaRPr>
                    </a:p>
                  </a:txBody>
                  <a:tcPr marL="68575" marR="68575" marT="0" marB="0"/>
                </a:tc>
                <a:tc>
                  <a:txBody>
                    <a:bodyPr/>
                    <a:lstStyle/>
                    <a:p>
                      <a:pPr marL="457200" marR="0" lvl="0" indent="0" algn="l" rtl="0">
                        <a:lnSpc>
                          <a:spcPct val="130000"/>
                        </a:lnSpc>
                        <a:spcBef>
                          <a:spcPts val="0"/>
                        </a:spcBef>
                        <a:spcAft>
                          <a:spcPts val="0"/>
                        </a:spcAft>
                        <a:buClr>
                          <a:srgbClr val="000000"/>
                        </a:buClr>
                        <a:buSzPts val="2400"/>
                        <a:buFont typeface="Arial"/>
                        <a:buNone/>
                      </a:pPr>
                      <a:r>
                        <a:rPr lang="en-US" sz="2400" b="1" u="none" strike="noStrike" cap="none">
                          <a:solidFill>
                            <a:schemeClr val="dk1"/>
                          </a:solidFill>
                          <a:latin typeface="Calibri"/>
                          <a:ea typeface="Calibri"/>
                          <a:cs typeface="Calibri"/>
                          <a:sym typeface="Calibri"/>
                        </a:rPr>
                        <a:t>3. uneducated</a:t>
                      </a:r>
                      <a:endParaRPr sz="2400" b="1" u="none" strike="noStrike" cap="none">
                        <a:solidFill>
                          <a:schemeClr val="dk1"/>
                        </a:solidFill>
                        <a:latin typeface="Calibri"/>
                        <a:ea typeface="Calibri"/>
                        <a:cs typeface="Calibri"/>
                        <a:sym typeface="Calibri"/>
                      </a:endParaRPr>
                    </a:p>
                    <a:p>
                      <a:pPr marL="457200" marR="0" lvl="1" indent="0" algn="l" rtl="0">
                        <a:lnSpc>
                          <a:spcPct val="130000"/>
                        </a:lnSpc>
                        <a:spcBef>
                          <a:spcPts val="300"/>
                        </a:spcBef>
                        <a:spcAft>
                          <a:spcPts val="0"/>
                        </a:spcAft>
                        <a:buClr>
                          <a:srgbClr val="841A31"/>
                        </a:buClr>
                        <a:buSzPts val="2400"/>
                        <a:buFont typeface="Times New Roman"/>
                        <a:buNone/>
                      </a:pPr>
                      <a:r>
                        <a:rPr lang="en-US" sz="2400" b="0" i="0" u="none" strike="noStrike" cap="none">
                          <a:solidFill>
                            <a:schemeClr val="dk1"/>
                          </a:solidFill>
                          <a:latin typeface="Calibri"/>
                          <a:ea typeface="Calibri"/>
                          <a:cs typeface="Calibri"/>
                          <a:sym typeface="Calibri"/>
                        </a:rPr>
                        <a:t>a. having little or no formal education at school</a:t>
                      </a:r>
                      <a:endParaRPr sz="2400" b="0" i="0" u="none" strike="noStrike" cap="none">
                        <a:solidFill>
                          <a:schemeClr val="dk1"/>
                        </a:solidFill>
                        <a:latin typeface="Calibri"/>
                        <a:ea typeface="Calibri"/>
                        <a:cs typeface="Calibri"/>
                        <a:sym typeface="Calibri"/>
                      </a:endParaRPr>
                    </a:p>
                    <a:p>
                      <a:pPr marL="457200" marR="0" lvl="1" indent="0" algn="l" rtl="0">
                        <a:lnSpc>
                          <a:spcPct val="130000"/>
                        </a:lnSpc>
                        <a:spcBef>
                          <a:spcPts val="300"/>
                        </a:spcBef>
                        <a:spcAft>
                          <a:spcPts val="0"/>
                        </a:spcAft>
                        <a:buClr>
                          <a:srgbClr val="841A31"/>
                        </a:buClr>
                        <a:buSzPts val="2400"/>
                        <a:buFont typeface="Times New Roman"/>
                        <a:buNone/>
                      </a:pPr>
                      <a:r>
                        <a:rPr lang="en-US" sz="2400" b="0" i="0" u="none" strike="noStrike" cap="none">
                          <a:solidFill>
                            <a:schemeClr val="dk1"/>
                          </a:solidFill>
                          <a:latin typeface="Calibri"/>
                          <a:ea typeface="Calibri"/>
                          <a:cs typeface="Calibri"/>
                          <a:sym typeface="Calibri"/>
                        </a:rPr>
                        <a:t>b. not having many job opportunities</a:t>
                      </a:r>
                      <a:endParaRPr sz="2400" b="0" i="0" u="none" strike="noStrike" cap="none">
                        <a:solidFill>
                          <a:schemeClr val="dk1"/>
                        </a:solidFill>
                        <a:latin typeface="Calibri"/>
                        <a:ea typeface="Calibri"/>
                        <a:cs typeface="Calibri"/>
                        <a:sym typeface="Calibri"/>
                      </a:endParaRPr>
                    </a:p>
                    <a:p>
                      <a:pPr marL="457200" marR="0" lvl="0" indent="0" algn="l" rtl="0">
                        <a:lnSpc>
                          <a:spcPct val="130000"/>
                        </a:lnSpc>
                        <a:spcBef>
                          <a:spcPts val="0"/>
                        </a:spcBef>
                        <a:spcAft>
                          <a:spcPts val="0"/>
                        </a:spcAft>
                        <a:buClr>
                          <a:srgbClr val="000000"/>
                        </a:buClr>
                        <a:buSzPts val="2400"/>
                        <a:buFont typeface="Arial"/>
                        <a:buNone/>
                      </a:pPr>
                      <a:endParaRPr sz="2400" b="0" u="none" strike="noStrike" cap="none">
                        <a:solidFill>
                          <a:schemeClr val="dk1"/>
                        </a:solidFill>
                        <a:latin typeface="Calibri"/>
                        <a:ea typeface="Calibri"/>
                        <a:cs typeface="Calibri"/>
                        <a:sym typeface="Calibri"/>
                      </a:endParaRPr>
                    </a:p>
                    <a:p>
                      <a:pPr marL="457200" marR="0" lvl="0" indent="0" algn="l" rtl="0">
                        <a:lnSpc>
                          <a:spcPct val="130000"/>
                        </a:lnSpc>
                        <a:spcBef>
                          <a:spcPts val="0"/>
                        </a:spcBef>
                        <a:spcAft>
                          <a:spcPts val="0"/>
                        </a:spcAft>
                        <a:buClr>
                          <a:srgbClr val="000000"/>
                        </a:buClr>
                        <a:buSzPts val="2400"/>
                        <a:buFont typeface="Arial"/>
                        <a:buNone/>
                      </a:pPr>
                      <a:r>
                        <a:rPr lang="en-US" sz="2400" b="1" u="none" strike="noStrike" cap="none">
                          <a:solidFill>
                            <a:schemeClr val="dk1"/>
                          </a:solidFill>
                          <a:latin typeface="Calibri"/>
                          <a:ea typeface="Calibri"/>
                          <a:cs typeface="Calibri"/>
                          <a:sym typeface="Calibri"/>
                        </a:rPr>
                        <a:t>4. low-paying</a:t>
                      </a:r>
                      <a:endParaRPr sz="2400" b="1" u="none" strike="noStrike" cap="none">
                        <a:solidFill>
                          <a:schemeClr val="dk1"/>
                        </a:solidFill>
                        <a:latin typeface="Calibri"/>
                        <a:ea typeface="Calibri"/>
                        <a:cs typeface="Calibri"/>
                        <a:sym typeface="Calibri"/>
                      </a:endParaRPr>
                    </a:p>
                    <a:p>
                      <a:pPr marL="457200" marR="0" lvl="1" indent="0" algn="l" rtl="0">
                        <a:lnSpc>
                          <a:spcPct val="130000"/>
                        </a:lnSpc>
                        <a:spcBef>
                          <a:spcPts val="300"/>
                        </a:spcBef>
                        <a:spcAft>
                          <a:spcPts val="0"/>
                        </a:spcAft>
                        <a:buClr>
                          <a:srgbClr val="841A31"/>
                        </a:buClr>
                        <a:buSzPts val="2400"/>
                        <a:buFont typeface="Times New Roman"/>
                        <a:buNone/>
                      </a:pPr>
                      <a:r>
                        <a:rPr lang="en-US" sz="2400" b="0" i="0" u="none" strike="noStrike" cap="none">
                          <a:solidFill>
                            <a:schemeClr val="dk1"/>
                          </a:solidFill>
                          <a:latin typeface="Calibri"/>
                          <a:ea typeface="Calibri"/>
                          <a:cs typeface="Calibri"/>
                          <a:sym typeface="Calibri"/>
                        </a:rPr>
                        <a:t>a. giving money to a person</a:t>
                      </a:r>
                      <a:endParaRPr sz="2400" b="0" i="0" u="none" strike="noStrike" cap="none">
                        <a:solidFill>
                          <a:schemeClr val="dk1"/>
                        </a:solidFill>
                        <a:latin typeface="Calibri"/>
                        <a:ea typeface="Calibri"/>
                        <a:cs typeface="Calibri"/>
                        <a:sym typeface="Calibri"/>
                      </a:endParaRPr>
                    </a:p>
                    <a:p>
                      <a:pPr marL="457200" marR="0" lvl="1" indent="0" algn="l" rtl="0">
                        <a:lnSpc>
                          <a:spcPct val="130000"/>
                        </a:lnSpc>
                        <a:spcBef>
                          <a:spcPts val="300"/>
                        </a:spcBef>
                        <a:spcAft>
                          <a:spcPts val="0"/>
                        </a:spcAft>
                        <a:buClr>
                          <a:srgbClr val="841A31"/>
                        </a:buClr>
                        <a:buSzPts val="2400"/>
                        <a:buFont typeface="Times New Roman"/>
                        <a:buNone/>
                      </a:pPr>
                      <a:r>
                        <a:rPr lang="en-US" sz="2400" b="0" i="0" u="none" strike="noStrike" cap="none">
                          <a:solidFill>
                            <a:schemeClr val="dk1"/>
                          </a:solidFill>
                          <a:latin typeface="Calibri"/>
                          <a:ea typeface="Calibri"/>
                          <a:cs typeface="Calibri"/>
                          <a:sym typeface="Calibri"/>
                        </a:rPr>
                        <a:t>b. providing very little money</a:t>
                      </a:r>
                      <a:endParaRPr sz="2400" b="0" i="0" u="none" strike="noStrike" cap="none">
                        <a:solidFill>
                          <a:schemeClr val="dk1"/>
                        </a:solidFill>
                        <a:latin typeface="Calibri"/>
                        <a:ea typeface="Calibri"/>
                        <a:cs typeface="Calibri"/>
                        <a:sym typeface="Calibri"/>
                      </a:endParaRPr>
                    </a:p>
                    <a:p>
                      <a:pPr marL="0" marR="0" lvl="0" indent="0" algn="l" rtl="0">
                        <a:lnSpc>
                          <a:spcPct val="130000"/>
                        </a:lnSpc>
                        <a:spcBef>
                          <a:spcPts val="300"/>
                        </a:spcBef>
                        <a:spcAft>
                          <a:spcPts val="0"/>
                        </a:spcAft>
                        <a:buClr>
                          <a:srgbClr val="000000"/>
                        </a:buClr>
                        <a:buSzPts val="2400"/>
                        <a:buFont typeface="Arial"/>
                        <a:buNone/>
                      </a:pPr>
                      <a:r>
                        <a:rPr lang="en-US" sz="2400" b="0" u="none" strike="noStrike" cap="none">
                          <a:solidFill>
                            <a:schemeClr val="dk1"/>
                          </a:solidFill>
                          <a:latin typeface="Calibri"/>
                          <a:ea typeface="Calibri"/>
                          <a:cs typeface="Calibri"/>
                          <a:sym typeface="Calibri"/>
                        </a:rPr>
                        <a:t> </a:t>
                      </a:r>
                      <a:endParaRPr sz="2400" b="0" u="none" strike="noStrike" cap="none">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bl>
          </a:graphicData>
        </a:graphic>
      </p:graphicFrame>
      <p:sp>
        <p:nvSpPr>
          <p:cNvPr id="213" name="Google Shape;213;p6"/>
          <p:cNvSpPr/>
          <p:nvPr/>
        </p:nvSpPr>
        <p:spPr>
          <a:xfrm>
            <a:off x="1064302" y="2428406"/>
            <a:ext cx="449705" cy="464695"/>
          </a:xfrm>
          <a:prstGeom prst="ellipse">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B050"/>
              </a:solidFill>
              <a:latin typeface="Arial"/>
              <a:ea typeface="Arial"/>
              <a:cs typeface="Arial"/>
              <a:sym typeface="Arial"/>
            </a:endParaRPr>
          </a:p>
        </p:txBody>
      </p:sp>
      <p:sp>
        <p:nvSpPr>
          <p:cNvPr id="214" name="Google Shape;214;p6"/>
          <p:cNvSpPr/>
          <p:nvPr/>
        </p:nvSpPr>
        <p:spPr>
          <a:xfrm>
            <a:off x="1064301" y="5368073"/>
            <a:ext cx="449705" cy="464695"/>
          </a:xfrm>
          <a:prstGeom prst="ellipse">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B050"/>
              </a:solidFill>
              <a:latin typeface="Arial"/>
              <a:ea typeface="Arial"/>
              <a:cs typeface="Arial"/>
              <a:sym typeface="Arial"/>
            </a:endParaRPr>
          </a:p>
        </p:txBody>
      </p:sp>
      <p:sp>
        <p:nvSpPr>
          <p:cNvPr id="215" name="Google Shape;215;p6"/>
          <p:cNvSpPr/>
          <p:nvPr/>
        </p:nvSpPr>
        <p:spPr>
          <a:xfrm>
            <a:off x="6598171" y="2428405"/>
            <a:ext cx="449705" cy="464695"/>
          </a:xfrm>
          <a:prstGeom prst="ellipse">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B050"/>
              </a:solidFill>
              <a:latin typeface="Arial"/>
              <a:ea typeface="Arial"/>
              <a:cs typeface="Arial"/>
              <a:sym typeface="Arial"/>
            </a:endParaRPr>
          </a:p>
        </p:txBody>
      </p:sp>
      <p:sp>
        <p:nvSpPr>
          <p:cNvPr id="216" name="Google Shape;216;p6"/>
          <p:cNvSpPr/>
          <p:nvPr/>
        </p:nvSpPr>
        <p:spPr>
          <a:xfrm>
            <a:off x="6620205" y="5368074"/>
            <a:ext cx="449705" cy="464695"/>
          </a:xfrm>
          <a:prstGeom prst="ellipse">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B050"/>
              </a:solidFill>
              <a:latin typeface="Arial"/>
              <a:ea typeface="Arial"/>
              <a:cs typeface="Arial"/>
              <a:sym typeface="Arial"/>
            </a:endParaRPr>
          </a:p>
        </p:txBody>
      </p:sp>
      <p:sp>
        <p:nvSpPr>
          <p:cNvPr id="217" name="Google Shape;217;p6"/>
          <p:cNvSpPr/>
          <p:nvPr/>
        </p:nvSpPr>
        <p:spPr>
          <a:xfrm>
            <a:off x="704536" y="1080911"/>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48DA4"/>
              </a:solidFill>
              <a:latin typeface="Calibri"/>
              <a:ea typeface="Calibri"/>
              <a:cs typeface="Calibri"/>
              <a:sym typeface="Calibri"/>
            </a:endParaRPr>
          </a:p>
        </p:txBody>
      </p:sp>
      <p:sp>
        <p:nvSpPr>
          <p:cNvPr id="218" name="Google Shape;218;p6"/>
          <p:cNvSpPr txBox="1"/>
          <p:nvPr/>
        </p:nvSpPr>
        <p:spPr>
          <a:xfrm>
            <a:off x="734708" y="985264"/>
            <a:ext cx="449821"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2</a:t>
            </a:r>
            <a:endParaRPr sz="1400" b="0" i="0" u="none" strike="noStrike" cap="none">
              <a:solidFill>
                <a:srgbClr val="000000"/>
              </a:solidFill>
              <a:latin typeface="Arial"/>
              <a:ea typeface="Arial"/>
              <a:cs typeface="Arial"/>
              <a:sym typeface="Aria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0"/>
                                        </p:tgtEl>
                                        <p:attrNameLst>
                                          <p:attrName>style.visibility</p:attrName>
                                        </p:attrNameLst>
                                      </p:cBhvr>
                                      <p:to>
                                        <p:strVal val="visible"/>
                                      </p:to>
                                    </p:set>
                                    <p:animEffect transition="in" filter="fade">
                                      <p:cBhvr>
                                        <p:cTn id="12" dur="500"/>
                                        <p:tgtEl>
                                          <p:spTgt spid="2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
                                        </p:tgtEl>
                                        <p:attrNameLst>
                                          <p:attrName>style.visibility</p:attrName>
                                        </p:attrNameLst>
                                      </p:cBhvr>
                                      <p:to>
                                        <p:strVal val="visible"/>
                                      </p:to>
                                    </p:set>
                                    <p:animEffect transition="in" filter="fade">
                                      <p:cBhvr>
                                        <p:cTn id="17" dur="500"/>
                                        <p:tgtEl>
                                          <p:spTgt spid="2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6"/>
                                        </p:tgtEl>
                                        <p:attrNameLst>
                                          <p:attrName>style.visibility</p:attrName>
                                        </p:attrNameLst>
                                      </p:cBhvr>
                                      <p:to>
                                        <p:strVal val="visible"/>
                                      </p:to>
                                    </p:set>
                                    <p:animEffect transition="in" filter="fade">
                                      <p:cBhvr>
                                        <p:cTn id="22"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7"/>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225" name="Google Shape;225;p7"/>
          <p:cNvSpPr txBox="1"/>
          <p:nvPr/>
        </p:nvSpPr>
        <p:spPr>
          <a:xfrm>
            <a:off x="1793634" y="1262291"/>
            <a:ext cx="7642021" cy="4616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True (T), False (F), Not given (NG).</a:t>
            </a:r>
            <a:endParaRPr sz="1400" b="0" i="0" u="none" strike="noStrike" cap="none">
              <a:solidFill>
                <a:schemeClr val="dk1"/>
              </a:solidFill>
              <a:latin typeface="Arial"/>
              <a:ea typeface="Arial"/>
              <a:cs typeface="Arial"/>
              <a:sym typeface="Arial"/>
            </a:endParaRPr>
          </a:p>
        </p:txBody>
      </p:sp>
      <p:sp>
        <p:nvSpPr>
          <p:cNvPr id="226" name="Google Shape;226;p7"/>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WHILE-READING</a:t>
            </a:r>
            <a:endParaRPr sz="3600" b="1" i="0" u="none" strike="noStrike" cap="none">
              <a:solidFill>
                <a:schemeClr val="lt1"/>
              </a:solidFill>
              <a:latin typeface="Arial"/>
              <a:ea typeface="Arial"/>
              <a:cs typeface="Arial"/>
              <a:sym typeface="Arial"/>
            </a:endParaRPr>
          </a:p>
        </p:txBody>
      </p:sp>
      <p:graphicFrame>
        <p:nvGraphicFramePr>
          <p:cNvPr id="227" name="Google Shape;227;p7"/>
          <p:cNvGraphicFramePr/>
          <p:nvPr/>
        </p:nvGraphicFramePr>
        <p:xfrm>
          <a:off x="596597" y="1990739"/>
          <a:ext cx="3000000" cy="3000000"/>
        </p:xfrm>
        <a:graphic>
          <a:graphicData uri="http://schemas.openxmlformats.org/drawingml/2006/table">
            <a:tbl>
              <a:tblPr firstRow="1" bandRow="1">
                <a:noFill/>
                <a:tableStyleId>{E654136D-562B-4CA6-BAEB-DB5A784BC93A}</a:tableStyleId>
              </a:tblPr>
              <a:tblGrid>
                <a:gridCol w="6110450">
                  <a:extLst>
                    <a:ext uri="{9D8B030D-6E8A-4147-A177-3AD203B41FA5}">
                      <a16:colId xmlns:a16="http://schemas.microsoft.com/office/drawing/2014/main" val="20000"/>
                    </a:ext>
                  </a:extLst>
                </a:gridCol>
                <a:gridCol w="1484600">
                  <a:extLst>
                    <a:ext uri="{9D8B030D-6E8A-4147-A177-3AD203B41FA5}">
                      <a16:colId xmlns:a16="http://schemas.microsoft.com/office/drawing/2014/main" val="20001"/>
                    </a:ext>
                  </a:extLst>
                </a:gridCol>
                <a:gridCol w="1484600">
                  <a:extLst>
                    <a:ext uri="{9D8B030D-6E8A-4147-A177-3AD203B41FA5}">
                      <a16:colId xmlns:a16="http://schemas.microsoft.com/office/drawing/2014/main" val="20002"/>
                    </a:ext>
                  </a:extLst>
                </a:gridCol>
                <a:gridCol w="1484600">
                  <a:extLst>
                    <a:ext uri="{9D8B030D-6E8A-4147-A177-3AD203B41FA5}">
                      <a16:colId xmlns:a16="http://schemas.microsoft.com/office/drawing/2014/main" val="20003"/>
                    </a:ext>
                  </a:extLst>
                </a:gridCol>
              </a:tblGrid>
              <a:tr h="4305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lt2"/>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T</a:t>
                      </a:r>
                      <a:endParaRPr sz="1800" u="none" strike="noStrike" cap="none">
                        <a:solidFill>
                          <a:schemeClr val="lt2"/>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F</a:t>
                      </a:r>
                      <a:endParaRPr sz="1800" u="none" strike="noStrike" cap="none">
                        <a:solidFill>
                          <a:schemeClr val="lt2"/>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NG</a:t>
                      </a:r>
                      <a:endParaRPr sz="1800" u="none" strike="noStrike" cap="none">
                        <a:solidFill>
                          <a:schemeClr val="lt2"/>
                        </a:solidFill>
                      </a:endParaRPr>
                    </a:p>
                  </a:txBody>
                  <a:tcPr marL="91450" marR="91450" marT="45725" marB="45725"/>
                </a:tc>
                <a:extLst>
                  <a:ext uri="{0D108BD9-81ED-4DB2-BD59-A6C34878D82A}">
                    <a16:rowId xmlns:a16="http://schemas.microsoft.com/office/drawing/2014/main" val="10000"/>
                  </a:ext>
                </a:extLst>
              </a:tr>
              <a:tr h="7696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1. Child marriage involves a girl under the age of 18.</a:t>
                      </a:r>
                      <a:endParaRPr sz="2000" u="none" strike="noStrike" cap="none">
                        <a:solidFill>
                          <a:srgbClr val="833C0B"/>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1"/>
                  </a:ext>
                </a:extLst>
              </a:tr>
              <a:tr h="7696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2. Fewer men than women around the world are educated.</a:t>
                      </a:r>
                      <a:endParaRPr sz="2000" u="none" strike="noStrike" cap="none">
                        <a:solidFill>
                          <a:srgbClr val="833C0B"/>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2"/>
                  </a:ext>
                </a:extLst>
              </a:tr>
              <a:tr h="7696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3. Men work much less than women, but earn much more.</a:t>
                      </a:r>
                      <a:endParaRPr sz="2000" u="none" strike="noStrike" cap="none">
                        <a:solidFill>
                          <a:srgbClr val="833C0B"/>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3"/>
                  </a:ext>
                </a:extLst>
              </a:tr>
              <a:tr h="7696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4. Men’s career choices lead to high-paying jobs.</a:t>
                      </a:r>
                      <a:endParaRPr sz="2000" u="none" strike="noStrike" cap="none">
                        <a:solidFill>
                          <a:srgbClr val="833C0B"/>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4"/>
                  </a:ext>
                </a:extLst>
              </a:tr>
              <a:tr h="7696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5. Only individuals must work towards gender equality.</a:t>
                      </a:r>
                      <a:endParaRPr sz="2000" u="none" strike="noStrike" cap="none">
                        <a:solidFill>
                          <a:srgbClr val="833C0B"/>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5"/>
                  </a:ext>
                </a:extLst>
              </a:tr>
            </a:tbl>
          </a:graphicData>
        </a:graphic>
      </p:graphicFrame>
      <p:sp>
        <p:nvSpPr>
          <p:cNvPr id="228" name="Google Shape;228;p7"/>
          <p:cNvSpPr/>
          <p:nvPr/>
        </p:nvSpPr>
        <p:spPr>
          <a:xfrm>
            <a:off x="1184669" y="1252515"/>
            <a:ext cx="496521" cy="455792"/>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48DA4"/>
              </a:solidFill>
              <a:latin typeface="Calibri"/>
              <a:ea typeface="Calibri"/>
              <a:cs typeface="Calibri"/>
              <a:sym typeface="Calibri"/>
            </a:endParaRPr>
          </a:p>
        </p:txBody>
      </p:sp>
      <p:sp>
        <p:nvSpPr>
          <p:cNvPr id="229" name="Google Shape;229;p7"/>
          <p:cNvSpPr txBox="1"/>
          <p:nvPr/>
        </p:nvSpPr>
        <p:spPr>
          <a:xfrm>
            <a:off x="1214203" y="1156868"/>
            <a:ext cx="444375"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3</a:t>
            </a:r>
            <a:endParaRPr sz="1400" b="0" i="0" u="none" strike="noStrike" cap="none">
              <a:solidFill>
                <a:srgbClr val="000000"/>
              </a:solidFill>
              <a:latin typeface="Arial"/>
              <a:ea typeface="Arial"/>
              <a:cs typeface="Arial"/>
              <a:sym typeface="Arial"/>
            </a:endParaRPr>
          </a:p>
        </p:txBody>
      </p:sp>
      <p:sp>
        <p:nvSpPr>
          <p:cNvPr id="230" name="Google Shape;230;p7"/>
          <p:cNvSpPr txBox="1"/>
          <p:nvPr/>
        </p:nvSpPr>
        <p:spPr>
          <a:xfrm>
            <a:off x="7334294" y="2530609"/>
            <a:ext cx="55124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B050"/>
                </a:solidFill>
                <a:latin typeface="Arial"/>
                <a:ea typeface="Arial"/>
                <a:cs typeface="Arial"/>
                <a:sym typeface="Arial"/>
              </a:rPr>
              <a:t>✔</a:t>
            </a:r>
            <a:endParaRPr sz="3600" b="0" i="0" u="none" strike="noStrike" cap="none">
              <a:solidFill>
                <a:srgbClr val="00B050"/>
              </a:solidFill>
              <a:latin typeface="Arial"/>
              <a:ea typeface="Arial"/>
              <a:cs typeface="Arial"/>
              <a:sym typeface="Arial"/>
            </a:endParaRPr>
          </a:p>
        </p:txBody>
      </p:sp>
      <p:sp>
        <p:nvSpPr>
          <p:cNvPr id="231" name="Google Shape;231;p7"/>
          <p:cNvSpPr txBox="1"/>
          <p:nvPr/>
        </p:nvSpPr>
        <p:spPr>
          <a:xfrm>
            <a:off x="8793428" y="3287368"/>
            <a:ext cx="55124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B050"/>
                </a:solidFill>
                <a:latin typeface="Arial"/>
                <a:ea typeface="Arial"/>
                <a:cs typeface="Arial"/>
                <a:sym typeface="Arial"/>
              </a:rPr>
              <a:t>✔</a:t>
            </a:r>
            <a:endParaRPr sz="3600" b="0" i="0" u="none" strike="noStrike" cap="none">
              <a:solidFill>
                <a:srgbClr val="00B050"/>
              </a:solidFill>
              <a:latin typeface="Arial"/>
              <a:ea typeface="Arial"/>
              <a:cs typeface="Arial"/>
              <a:sym typeface="Arial"/>
            </a:endParaRPr>
          </a:p>
        </p:txBody>
      </p:sp>
      <p:sp>
        <p:nvSpPr>
          <p:cNvPr id="232" name="Google Shape;232;p7"/>
          <p:cNvSpPr txBox="1"/>
          <p:nvPr/>
        </p:nvSpPr>
        <p:spPr>
          <a:xfrm>
            <a:off x="10137686" y="4130125"/>
            <a:ext cx="55124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B050"/>
                </a:solidFill>
                <a:latin typeface="Arial"/>
                <a:ea typeface="Arial"/>
                <a:cs typeface="Arial"/>
                <a:sym typeface="Arial"/>
              </a:rPr>
              <a:t>✔</a:t>
            </a:r>
            <a:endParaRPr sz="3600" b="0" i="0" u="none" strike="noStrike" cap="none">
              <a:solidFill>
                <a:srgbClr val="00B050"/>
              </a:solidFill>
              <a:latin typeface="Arial"/>
              <a:ea typeface="Arial"/>
              <a:cs typeface="Arial"/>
              <a:sym typeface="Arial"/>
            </a:endParaRPr>
          </a:p>
        </p:txBody>
      </p:sp>
      <p:sp>
        <p:nvSpPr>
          <p:cNvPr id="233" name="Google Shape;233;p7"/>
          <p:cNvSpPr txBox="1"/>
          <p:nvPr/>
        </p:nvSpPr>
        <p:spPr>
          <a:xfrm>
            <a:off x="7334294" y="4776456"/>
            <a:ext cx="55124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B050"/>
                </a:solidFill>
                <a:latin typeface="Arial"/>
                <a:ea typeface="Arial"/>
                <a:cs typeface="Arial"/>
                <a:sym typeface="Arial"/>
              </a:rPr>
              <a:t>✔</a:t>
            </a:r>
            <a:endParaRPr sz="3600" b="0" i="0" u="none" strike="noStrike" cap="none">
              <a:solidFill>
                <a:srgbClr val="00B050"/>
              </a:solidFill>
              <a:latin typeface="Arial"/>
              <a:ea typeface="Arial"/>
              <a:cs typeface="Arial"/>
              <a:sym typeface="Arial"/>
            </a:endParaRPr>
          </a:p>
        </p:txBody>
      </p:sp>
      <p:sp>
        <p:nvSpPr>
          <p:cNvPr id="234" name="Google Shape;234;p7"/>
          <p:cNvSpPr txBox="1"/>
          <p:nvPr/>
        </p:nvSpPr>
        <p:spPr>
          <a:xfrm>
            <a:off x="8793428" y="5585288"/>
            <a:ext cx="55124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B050"/>
                </a:solidFill>
                <a:latin typeface="Arial"/>
                <a:ea typeface="Arial"/>
                <a:cs typeface="Arial"/>
                <a:sym typeface="Arial"/>
              </a:rPr>
              <a:t>✔</a:t>
            </a:r>
            <a:endParaRPr sz="3600" b="0" i="0" u="none" strike="noStrike" cap="none">
              <a:solidFill>
                <a:srgbClr val="00B050"/>
              </a:solidFill>
              <a:latin typeface="Arial"/>
              <a:ea typeface="Arial"/>
              <a:cs typeface="Arial"/>
              <a:sym typeface="Aria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p:nvPr/>
        </p:nvSpPr>
        <p:spPr>
          <a:xfrm>
            <a:off x="1295729" y="3490702"/>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WHILE-READING</a:t>
            </a:r>
            <a:endParaRPr sz="1800" b="1" i="0" u="none" strike="noStrike" cap="none">
              <a:solidFill>
                <a:srgbClr val="006673"/>
              </a:solidFill>
              <a:latin typeface="Calibri"/>
              <a:ea typeface="Calibri"/>
              <a:cs typeface="Calibri"/>
              <a:sym typeface="Calibri"/>
            </a:endParaRPr>
          </a:p>
        </p:txBody>
      </p:sp>
      <p:cxnSp>
        <p:nvCxnSpPr>
          <p:cNvPr id="240" name="Google Shape;240;p31"/>
          <p:cNvCxnSpPr>
            <a:stCxn id="241" idx="1"/>
            <a:endCxn id="239" idx="0"/>
          </p:cNvCxnSpPr>
          <p:nvPr/>
        </p:nvCxnSpPr>
        <p:spPr>
          <a:xfrm flipH="1">
            <a:off x="2270953" y="2641052"/>
            <a:ext cx="1065000" cy="849600"/>
          </a:xfrm>
          <a:prstGeom prst="curvedConnector2">
            <a:avLst/>
          </a:prstGeom>
          <a:noFill/>
          <a:ln w="57150" cap="flat" cmpd="sng">
            <a:solidFill>
              <a:srgbClr val="006673"/>
            </a:solidFill>
            <a:prstDash val="solid"/>
            <a:miter lim="800000"/>
            <a:headEnd type="none" w="sm" len="sm"/>
            <a:tailEnd type="triangle" w="med" len="med"/>
          </a:ln>
        </p:spPr>
      </p:cxnSp>
      <p:sp>
        <p:nvSpPr>
          <p:cNvPr id="242" name="Google Shape;242;p31"/>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3" name="Google Shape;243;p31"/>
          <p:cNvSpPr/>
          <p:nvPr/>
        </p:nvSpPr>
        <p:spPr>
          <a:xfrm>
            <a:off x="1452186" y="1268241"/>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WARM-UP</a:t>
            </a:r>
            <a:endParaRPr sz="1800" b="1" i="0" u="none" strike="noStrike" cap="none">
              <a:solidFill>
                <a:srgbClr val="006673"/>
              </a:solidFill>
              <a:latin typeface="Calibri"/>
              <a:ea typeface="Calibri"/>
              <a:cs typeface="Calibri"/>
              <a:sym typeface="Calibri"/>
            </a:endParaRPr>
          </a:p>
        </p:txBody>
      </p:sp>
      <p:sp>
        <p:nvSpPr>
          <p:cNvPr id="241" name="Google Shape;241;p31"/>
          <p:cNvSpPr/>
          <p:nvPr/>
        </p:nvSpPr>
        <p:spPr>
          <a:xfrm>
            <a:off x="3335953" y="2313350"/>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PRE-READING</a:t>
            </a:r>
            <a:endParaRPr sz="1800" b="1" i="0" u="none" strike="noStrike" cap="none">
              <a:solidFill>
                <a:srgbClr val="006673"/>
              </a:solidFill>
              <a:latin typeface="Calibri"/>
              <a:ea typeface="Calibri"/>
              <a:cs typeface="Calibri"/>
              <a:sym typeface="Calibri"/>
            </a:endParaRPr>
          </a:p>
        </p:txBody>
      </p:sp>
      <p:sp>
        <p:nvSpPr>
          <p:cNvPr id="244" name="Google Shape;244;p31"/>
          <p:cNvSpPr/>
          <p:nvPr/>
        </p:nvSpPr>
        <p:spPr>
          <a:xfrm>
            <a:off x="6486017" y="120175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6673"/>
                </a:solidFill>
                <a:latin typeface="Calibri"/>
                <a:ea typeface="Calibri"/>
                <a:cs typeface="Calibri"/>
                <a:sym typeface="Calibri"/>
              </a:rPr>
              <a:t>Small talk: Gender privileges</a:t>
            </a:r>
            <a:endParaRPr sz="1800" b="0" i="0" u="none" strike="noStrike" cap="none">
              <a:solidFill>
                <a:srgbClr val="006673"/>
              </a:solidFill>
              <a:latin typeface="Calibri"/>
              <a:ea typeface="Calibri"/>
              <a:cs typeface="Calibri"/>
              <a:sym typeface="Calibri"/>
            </a:endParaRPr>
          </a:p>
        </p:txBody>
      </p:sp>
      <p:sp>
        <p:nvSpPr>
          <p:cNvPr id="245" name="Google Shape;245;p31"/>
          <p:cNvSpPr/>
          <p:nvPr/>
        </p:nvSpPr>
        <p:spPr>
          <a:xfrm>
            <a:off x="6486017" y="3283101"/>
            <a:ext cx="4903830" cy="1106886"/>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006673"/>
              </a:buClr>
              <a:buSzPts val="1800"/>
              <a:buFont typeface="Arial"/>
              <a:buChar char="•"/>
            </a:pPr>
            <a:r>
              <a:rPr lang="en-US" sz="1800" b="0" i="0" u="none" strike="noStrike" cap="none">
                <a:solidFill>
                  <a:srgbClr val="006673"/>
                </a:solidFill>
                <a:latin typeface="Calibri"/>
                <a:ea typeface="Calibri"/>
                <a:cs typeface="Calibri"/>
                <a:sym typeface="Calibri"/>
              </a:rPr>
              <a:t>Task 2: Circle the correct meaning of the highlighted words and phrases.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6673"/>
              </a:buClr>
              <a:buSzPts val="1800"/>
              <a:buFont typeface="Arial"/>
              <a:buChar char="•"/>
            </a:pPr>
            <a:r>
              <a:rPr lang="en-US" sz="1800" b="0" i="0" u="none" strike="noStrike" cap="none">
                <a:solidFill>
                  <a:srgbClr val="006673"/>
                </a:solidFill>
                <a:latin typeface="Calibri"/>
                <a:ea typeface="Calibri"/>
                <a:cs typeface="Calibri"/>
                <a:sym typeface="Calibri"/>
              </a:rPr>
              <a:t>Task 3: True (T), False (F), Not given (NG)</a:t>
            </a:r>
            <a:endParaRPr/>
          </a:p>
        </p:txBody>
      </p:sp>
      <p:cxnSp>
        <p:nvCxnSpPr>
          <p:cNvPr id="246" name="Google Shape;246;p31"/>
          <p:cNvCxnSpPr>
            <a:stCxn id="243" idx="3"/>
            <a:endCxn id="241" idx="0"/>
          </p:cNvCxnSpPr>
          <p:nvPr/>
        </p:nvCxnSpPr>
        <p:spPr>
          <a:xfrm>
            <a:off x="3335953" y="1595943"/>
            <a:ext cx="975300" cy="717300"/>
          </a:xfrm>
          <a:prstGeom prst="curvedConnector2">
            <a:avLst/>
          </a:prstGeom>
          <a:noFill/>
          <a:ln w="57150" cap="flat" cmpd="sng">
            <a:solidFill>
              <a:srgbClr val="006673"/>
            </a:solidFill>
            <a:prstDash val="solid"/>
            <a:miter lim="800000"/>
            <a:headEnd type="none" w="sm" len="sm"/>
            <a:tailEnd type="triangle" w="med" len="med"/>
          </a:ln>
        </p:spPr>
      </p:cxnSp>
      <p:sp>
        <p:nvSpPr>
          <p:cNvPr id="247" name="Google Shape;247;p31"/>
          <p:cNvSpPr/>
          <p:nvPr/>
        </p:nvSpPr>
        <p:spPr>
          <a:xfrm>
            <a:off x="3078355" y="4703482"/>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POST-READING</a:t>
            </a:r>
            <a:endParaRPr sz="1800" b="1" i="0" u="none" strike="noStrike" cap="none">
              <a:solidFill>
                <a:srgbClr val="006673"/>
              </a:solidFill>
              <a:latin typeface="Calibri"/>
              <a:ea typeface="Calibri"/>
              <a:cs typeface="Calibri"/>
              <a:sym typeface="Calibri"/>
            </a:endParaRPr>
          </a:p>
        </p:txBody>
      </p:sp>
      <p:sp>
        <p:nvSpPr>
          <p:cNvPr id="248" name="Google Shape;248;p31"/>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48DA4"/>
                </a:solidFill>
                <a:latin typeface="Bookman Old Style"/>
                <a:ea typeface="Bookman Old Style"/>
                <a:cs typeface="Bookman Old Style"/>
                <a:sym typeface="Bookman Old Style"/>
              </a:rPr>
              <a:t>LESSON 3</a:t>
            </a:r>
            <a:endParaRPr sz="2000" b="0" i="0" u="none" strike="noStrike" cap="none">
              <a:solidFill>
                <a:srgbClr val="048DA4"/>
              </a:solidFill>
              <a:latin typeface="Bookman Old Style"/>
              <a:ea typeface="Bookman Old Style"/>
              <a:cs typeface="Bookman Old Style"/>
              <a:sym typeface="Bookman Old Style"/>
            </a:endParaRPr>
          </a:p>
        </p:txBody>
      </p:sp>
      <p:sp>
        <p:nvSpPr>
          <p:cNvPr id="249" name="Google Shape;249;p31"/>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0" name="Google Shape;250;p31"/>
          <p:cNvSpPr/>
          <p:nvPr/>
        </p:nvSpPr>
        <p:spPr>
          <a:xfrm>
            <a:off x="5692219" y="403858"/>
            <a:ext cx="164019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READING</a:t>
            </a:r>
            <a:endParaRPr sz="2400" b="1" i="0" u="none" strike="noStrike" cap="none">
              <a:solidFill>
                <a:schemeClr val="lt1"/>
              </a:solidFill>
              <a:latin typeface="Arial"/>
              <a:ea typeface="Arial"/>
              <a:cs typeface="Arial"/>
              <a:sym typeface="Arial"/>
            </a:endParaRPr>
          </a:p>
        </p:txBody>
      </p:sp>
      <p:cxnSp>
        <p:nvCxnSpPr>
          <p:cNvPr id="251" name="Google Shape;251;p31"/>
          <p:cNvCxnSpPr>
            <a:stCxn id="239" idx="3"/>
            <a:endCxn id="247" idx="0"/>
          </p:cNvCxnSpPr>
          <p:nvPr/>
        </p:nvCxnSpPr>
        <p:spPr>
          <a:xfrm>
            <a:off x="3246462" y="3845805"/>
            <a:ext cx="923400" cy="857700"/>
          </a:xfrm>
          <a:prstGeom prst="curvedConnector2">
            <a:avLst/>
          </a:prstGeom>
          <a:noFill/>
          <a:ln w="57150" cap="flat" cmpd="sng">
            <a:solidFill>
              <a:srgbClr val="006673"/>
            </a:solidFill>
            <a:prstDash val="solid"/>
            <a:miter lim="800000"/>
            <a:headEnd type="none" w="sm" len="sm"/>
            <a:tailEnd type="triangle" w="med" len="med"/>
          </a:ln>
        </p:spPr>
      </p:cxnSp>
      <p:sp>
        <p:nvSpPr>
          <p:cNvPr id="252" name="Google Shape;252;p31"/>
          <p:cNvSpPr/>
          <p:nvPr/>
        </p:nvSpPr>
        <p:spPr>
          <a:xfrm>
            <a:off x="6486016" y="2275561"/>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b="0" i="0" u="none" strike="noStrike" cap="none">
                <a:solidFill>
                  <a:srgbClr val="006673"/>
                </a:solidFill>
                <a:latin typeface="Calibri"/>
                <a:ea typeface="Calibri"/>
                <a:cs typeface="Calibri"/>
                <a:sym typeface="Calibri"/>
              </a:rPr>
              <a:t>Task 1: Match the sentences with the pictures.</a:t>
            </a:r>
            <a:endParaRPr sz="1800" b="0" i="0" u="none" strike="noStrike" cap="none">
              <a:solidFill>
                <a:srgbClr val="006673"/>
              </a:solidFill>
              <a:latin typeface="Calibri"/>
              <a:ea typeface="Calibri"/>
              <a:cs typeface="Calibri"/>
              <a:sym typeface="Calibri"/>
            </a:endParaRPr>
          </a:p>
        </p:txBody>
      </p:sp>
      <p:sp>
        <p:nvSpPr>
          <p:cNvPr id="253" name="Google Shape;253;p31"/>
          <p:cNvSpPr/>
          <p:nvPr/>
        </p:nvSpPr>
        <p:spPr>
          <a:xfrm>
            <a:off x="6486016" y="4726791"/>
            <a:ext cx="4903829"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b="0" i="0" u="none" strike="noStrike" cap="none">
                <a:solidFill>
                  <a:srgbClr val="006673"/>
                </a:solidFill>
                <a:latin typeface="Calibri"/>
                <a:ea typeface="Calibri"/>
                <a:cs typeface="Calibri"/>
                <a:sym typeface="Calibri"/>
              </a:rPr>
              <a:t>Task 4: Discuss possible solutions to one of the following problems</a:t>
            </a:r>
            <a:endParaRPr sz="1800" b="0" i="0" u="none" strike="noStrike" cap="none">
              <a:solidFill>
                <a:srgbClr val="000000"/>
              </a:solidFill>
              <a:latin typeface="Arial"/>
              <a:ea typeface="Arial"/>
              <a:cs typeface="Arial"/>
              <a:sym typeface="Arial"/>
            </a:endParaRPr>
          </a:p>
        </p:txBody>
      </p:sp>
    </p:spTree>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8"/>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260" name="Google Shape;260;p8"/>
          <p:cNvSpPr txBox="1"/>
          <p:nvPr/>
        </p:nvSpPr>
        <p:spPr>
          <a:xfrm>
            <a:off x="891915" y="1375181"/>
            <a:ext cx="10463100" cy="187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FB7BD"/>
                </a:solidFill>
                <a:latin typeface="Calibri"/>
                <a:ea typeface="Calibri"/>
                <a:cs typeface="Calibri"/>
                <a:sym typeface="Calibri"/>
              </a:rPr>
              <a:t>PRESIDENTIAL ELECTION</a:t>
            </a:r>
            <a:endParaRPr sz="3200" b="1" i="0" u="none" strike="noStrike" cap="none">
              <a:solidFill>
                <a:srgbClr val="0FB7B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Work in groups of four and role play as “president candidate”. Discuss ideas and make a speech about what you would do to solve ONE of these problems.</a:t>
            </a:r>
            <a:endParaRPr sz="2800" b="0" i="0" u="none" strike="noStrike" cap="none">
              <a:solidFill>
                <a:schemeClr val="dk1"/>
              </a:solidFill>
              <a:latin typeface="Arial"/>
              <a:ea typeface="Arial"/>
              <a:cs typeface="Arial"/>
              <a:sym typeface="Arial"/>
            </a:endParaRPr>
          </a:p>
        </p:txBody>
      </p:sp>
      <p:sp>
        <p:nvSpPr>
          <p:cNvPr id="261" name="Google Shape;261;p8"/>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POST-READING</a:t>
            </a:r>
            <a:endParaRPr sz="3600" b="1" i="0" u="none" strike="noStrike" cap="none">
              <a:solidFill>
                <a:schemeClr val="lt1"/>
              </a:solidFill>
              <a:latin typeface="Arial"/>
              <a:ea typeface="Arial"/>
              <a:cs typeface="Arial"/>
              <a:sym typeface="Arial"/>
            </a:endParaRPr>
          </a:p>
        </p:txBody>
      </p:sp>
      <p:sp>
        <p:nvSpPr>
          <p:cNvPr id="262" name="Google Shape;262;p8"/>
          <p:cNvSpPr txBox="1"/>
          <p:nvPr/>
        </p:nvSpPr>
        <p:spPr>
          <a:xfrm>
            <a:off x="3838847" y="3252578"/>
            <a:ext cx="5104015" cy="2031325"/>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Child marriage</a:t>
            </a:r>
            <a:endParaRPr sz="1400" b="0" i="0" u="none" strike="noStrike" cap="none">
              <a:solidFill>
                <a:schemeClr val="dk1"/>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A lack of education for girls</a:t>
            </a:r>
            <a:endParaRPr sz="1400" b="0" i="0" u="none" strike="noStrike" cap="none">
              <a:solidFill>
                <a:schemeClr val="dk1"/>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Low pay for women</a:t>
            </a:r>
            <a:endParaRPr sz="1400" b="0" i="0" u="none" strike="noStrike" cap="none">
              <a:solidFill>
                <a:schemeClr val="dk1"/>
              </a:solidFill>
              <a:latin typeface="Arial"/>
              <a:ea typeface="Arial"/>
              <a:cs typeface="Arial"/>
              <a:sym typeface="Aria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32"/>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269" name="Google Shape;269;p32"/>
          <p:cNvSpPr txBox="1"/>
          <p:nvPr/>
        </p:nvSpPr>
        <p:spPr>
          <a:xfrm>
            <a:off x="891915" y="1375181"/>
            <a:ext cx="10830032"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FB7BD"/>
                </a:solidFill>
                <a:latin typeface="Calibri"/>
                <a:ea typeface="Calibri"/>
                <a:cs typeface="Calibri"/>
                <a:sym typeface="Calibri"/>
              </a:rPr>
              <a:t>VOTING TIME!</a:t>
            </a:r>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Listen to other groups and vote for the most persuasive speech.</a:t>
            </a:r>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The group with most votes becomes “President”!</a:t>
            </a:r>
            <a:endParaRPr sz="3200" b="0" i="0" u="none" strike="noStrike" cap="none">
              <a:solidFill>
                <a:schemeClr val="dk1"/>
              </a:solidFill>
              <a:latin typeface="Calibri"/>
              <a:ea typeface="Calibri"/>
              <a:cs typeface="Calibri"/>
              <a:sym typeface="Calibri"/>
            </a:endParaRPr>
          </a:p>
        </p:txBody>
      </p:sp>
      <p:sp>
        <p:nvSpPr>
          <p:cNvPr id="270" name="Google Shape;270;p32"/>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POST-READING</a:t>
            </a:r>
            <a:endParaRPr sz="3600" b="1" i="0" u="none" strike="noStrike" cap="none">
              <a:solidFill>
                <a:schemeClr val="lt1"/>
              </a:solidFill>
              <a:latin typeface="Arial"/>
              <a:ea typeface="Arial"/>
              <a:cs typeface="Arial"/>
              <a:sym typeface="Arial"/>
            </a:endParaRPr>
          </a:p>
        </p:txBody>
      </p:sp>
      <p:pic>
        <p:nvPicPr>
          <p:cNvPr id="271" name="Google Shape;271;p32"/>
          <p:cNvPicPr preferRelativeResize="0"/>
          <p:nvPr/>
        </p:nvPicPr>
        <p:blipFill rotWithShape="1">
          <a:blip r:embed="rId4">
            <a:alphaModFix/>
          </a:blip>
          <a:srcRect/>
          <a:stretch/>
        </p:blipFill>
        <p:spPr>
          <a:xfrm>
            <a:off x="1183146" y="3299628"/>
            <a:ext cx="3650730" cy="2435037"/>
          </a:xfrm>
          <a:prstGeom prst="rect">
            <a:avLst/>
          </a:prstGeom>
          <a:noFill/>
          <a:ln>
            <a:noFill/>
          </a:ln>
        </p:spPr>
      </p:pic>
      <p:sp>
        <p:nvSpPr>
          <p:cNvPr id="272" name="Google Shape;272;p32"/>
          <p:cNvSpPr txBox="1"/>
          <p:nvPr/>
        </p:nvSpPr>
        <p:spPr>
          <a:xfrm>
            <a:off x="6095999" y="3299628"/>
            <a:ext cx="5104015" cy="2031325"/>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Child marriage</a:t>
            </a:r>
            <a:endParaRPr sz="1400" b="0" i="0" u="none" strike="noStrike" cap="none">
              <a:solidFill>
                <a:schemeClr val="dk1"/>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A lack of education for girls</a:t>
            </a:r>
            <a:endParaRPr sz="1400" b="0" i="0" u="none" strike="noStrike" cap="none">
              <a:solidFill>
                <a:schemeClr val="dk1"/>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Calibri"/>
                <a:ea typeface="Calibri"/>
                <a:cs typeface="Calibri"/>
                <a:sym typeface="Calibri"/>
              </a:rPr>
              <a:t>Low pay for women</a:t>
            </a:r>
            <a:endParaRPr sz="1400" b="0" i="0" u="none" strike="noStrike" cap="none">
              <a:solidFill>
                <a:schemeClr val="dk1"/>
              </a:solidFill>
              <a:latin typeface="Arial"/>
              <a:ea typeface="Arial"/>
              <a:cs typeface="Arial"/>
              <a:sym typeface="Aria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9"/>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279" name="Google Shape;279;p9"/>
          <p:cNvSpPr txBox="1"/>
          <p:nvPr/>
        </p:nvSpPr>
        <p:spPr>
          <a:xfrm>
            <a:off x="4560983" y="1224561"/>
            <a:ext cx="293048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FB7BD"/>
                </a:solidFill>
                <a:latin typeface="Calibri"/>
                <a:ea typeface="Calibri"/>
                <a:cs typeface="Calibri"/>
                <a:sym typeface="Calibri"/>
              </a:rPr>
              <a:t>Child marriage</a:t>
            </a:r>
            <a:endParaRPr sz="1400" b="0" i="0" u="none" strike="noStrike" cap="none">
              <a:solidFill>
                <a:srgbClr val="000000"/>
              </a:solidFill>
              <a:latin typeface="Arial"/>
              <a:ea typeface="Arial"/>
              <a:cs typeface="Arial"/>
              <a:sym typeface="Arial"/>
            </a:endParaRPr>
          </a:p>
        </p:txBody>
      </p:sp>
      <p:sp>
        <p:nvSpPr>
          <p:cNvPr id="280" name="Google Shape;280;p9"/>
          <p:cNvSpPr txBox="1"/>
          <p:nvPr/>
        </p:nvSpPr>
        <p:spPr>
          <a:xfrm>
            <a:off x="596619" y="126170"/>
            <a:ext cx="617825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SUGGESTED SOLUTIONS</a:t>
            </a:r>
            <a:endParaRPr sz="3600" b="1" i="0" u="none" strike="noStrike" cap="none">
              <a:solidFill>
                <a:schemeClr val="lt1"/>
              </a:solidFill>
              <a:latin typeface="Arial"/>
              <a:ea typeface="Arial"/>
              <a:cs typeface="Arial"/>
              <a:sym typeface="Arial"/>
            </a:endParaRPr>
          </a:p>
        </p:txBody>
      </p:sp>
      <p:sp>
        <p:nvSpPr>
          <p:cNvPr id="281" name="Google Shape;281;p9"/>
          <p:cNvSpPr txBox="1"/>
          <p:nvPr/>
        </p:nvSpPr>
        <p:spPr>
          <a:xfrm>
            <a:off x="745310" y="1833939"/>
            <a:ext cx="10458900" cy="37866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000"/>
              <a:buFont typeface="Noto Sans Symbols"/>
              <a:buChar char="✔"/>
            </a:pPr>
            <a:r>
              <a:rPr lang="en-US" sz="2400" b="1" i="0" u="none" strike="noStrike" cap="none">
                <a:solidFill>
                  <a:schemeClr val="dk1"/>
                </a:solidFill>
                <a:latin typeface="Calibri"/>
                <a:ea typeface="Calibri"/>
                <a:cs typeface="Calibri"/>
                <a:sym typeface="Calibri"/>
              </a:rPr>
              <a:t>Educating girls:</a:t>
            </a:r>
            <a:r>
              <a:rPr lang="en-US" sz="2400" b="0" i="0" u="none" strike="noStrike" cap="none">
                <a:solidFill>
                  <a:schemeClr val="dk1"/>
                </a:solidFill>
                <a:latin typeface="Calibri"/>
                <a:ea typeface="Calibri"/>
                <a:cs typeface="Calibri"/>
                <a:sym typeface="Calibri"/>
              </a:rPr>
              <a:t> When girls can go to school and stay long there, they will get the knowledge and skills necessary to support themselves and their families. </a:t>
            </a:r>
            <a:endParaRPr sz="1600" b="0" i="0" u="none" strike="noStrike" cap="none">
              <a:solidFill>
                <a:schemeClr val="dk1"/>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2000"/>
              <a:buFont typeface="Noto Sans Symbols"/>
              <a:buChar char="✔"/>
            </a:pPr>
            <a:r>
              <a:rPr lang="en-US" sz="2400" b="1" i="0" u="none" strike="noStrike" cap="none">
                <a:solidFill>
                  <a:schemeClr val="dk1"/>
                </a:solidFill>
                <a:latin typeface="Calibri"/>
                <a:ea typeface="Calibri"/>
                <a:cs typeface="Calibri"/>
                <a:sym typeface="Calibri"/>
              </a:rPr>
              <a:t>Giving girls the right to decide their future:</a:t>
            </a:r>
            <a:r>
              <a:rPr lang="en-US" sz="2400" b="0" i="0" u="none" strike="noStrike" cap="none">
                <a:solidFill>
                  <a:schemeClr val="dk1"/>
                </a:solidFill>
                <a:latin typeface="Calibri"/>
                <a:ea typeface="Calibri"/>
                <a:cs typeface="Calibri"/>
                <a:sym typeface="Calibri"/>
              </a:rPr>
              <a:t> If girls are knowledgeable and independent, they won’t choose to get married early.</a:t>
            </a:r>
            <a:endParaRPr sz="1600" b="0" i="0" u="none" strike="noStrike" cap="none">
              <a:solidFill>
                <a:schemeClr val="dk1"/>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2000"/>
              <a:buFont typeface="Noto Sans Symbols"/>
              <a:buChar char="✔"/>
            </a:pPr>
            <a:r>
              <a:rPr lang="en-US" sz="2400" b="1" i="0" u="none" strike="noStrike" cap="none">
                <a:solidFill>
                  <a:schemeClr val="dk1"/>
                </a:solidFill>
                <a:latin typeface="Calibri"/>
                <a:ea typeface="Calibri"/>
                <a:cs typeface="Calibri"/>
                <a:sym typeface="Calibri"/>
              </a:rPr>
              <a:t>Educating parents and other adults:</a:t>
            </a:r>
            <a:r>
              <a:rPr lang="en-US" sz="2400" b="0" i="0" u="none" strike="noStrike" cap="none">
                <a:solidFill>
                  <a:schemeClr val="dk1"/>
                </a:solidFill>
                <a:latin typeface="Calibri"/>
                <a:ea typeface="Calibri"/>
                <a:cs typeface="Calibri"/>
                <a:sym typeface="Calibri"/>
              </a:rPr>
              <a:t> When parents and other adults know about the negative impacts of child marriage, they will change their views and support girls’ rights.</a:t>
            </a:r>
            <a:endParaRPr sz="1600" b="0" i="0" u="none" strike="noStrike" cap="none">
              <a:solidFill>
                <a:schemeClr val="dk1"/>
              </a:solidFill>
              <a:latin typeface="Arial"/>
              <a:ea typeface="Arial"/>
              <a:cs typeface="Arial"/>
              <a:sym typeface="Aria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5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10"/>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288" name="Google Shape;288;p10"/>
          <p:cNvSpPr txBox="1"/>
          <p:nvPr/>
        </p:nvSpPr>
        <p:spPr>
          <a:xfrm>
            <a:off x="3668617" y="1375181"/>
            <a:ext cx="698268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FB7BD"/>
                </a:solidFill>
                <a:latin typeface="Calibri"/>
                <a:ea typeface="Calibri"/>
                <a:cs typeface="Calibri"/>
                <a:sym typeface="Calibri"/>
              </a:rPr>
              <a:t>A lack of education for girls</a:t>
            </a:r>
            <a:endParaRPr sz="1400" b="0" i="0" u="none" strike="noStrike" cap="none">
              <a:solidFill>
                <a:srgbClr val="000000"/>
              </a:solidFill>
              <a:latin typeface="Arial"/>
              <a:ea typeface="Arial"/>
              <a:cs typeface="Arial"/>
              <a:sym typeface="Arial"/>
            </a:endParaRPr>
          </a:p>
        </p:txBody>
      </p:sp>
      <p:sp>
        <p:nvSpPr>
          <p:cNvPr id="289" name="Google Shape;289;p10"/>
          <p:cNvSpPr txBox="1"/>
          <p:nvPr/>
        </p:nvSpPr>
        <p:spPr>
          <a:xfrm>
            <a:off x="596619" y="126170"/>
            <a:ext cx="617825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SUGGESTED SOLUTIONS</a:t>
            </a:r>
            <a:endParaRPr sz="3600" b="1" i="0" u="none" strike="noStrike" cap="none">
              <a:solidFill>
                <a:schemeClr val="lt1"/>
              </a:solidFill>
              <a:latin typeface="Arial"/>
              <a:ea typeface="Arial"/>
              <a:cs typeface="Arial"/>
              <a:sym typeface="Arial"/>
            </a:endParaRPr>
          </a:p>
        </p:txBody>
      </p:sp>
      <p:sp>
        <p:nvSpPr>
          <p:cNvPr id="290" name="Google Shape;290;p10"/>
          <p:cNvSpPr txBox="1"/>
          <p:nvPr/>
        </p:nvSpPr>
        <p:spPr>
          <a:xfrm>
            <a:off x="987980" y="2124208"/>
            <a:ext cx="9995838" cy="378561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000"/>
              <a:buFont typeface="Noto Sans Symbols"/>
              <a:buChar char="✔"/>
            </a:pPr>
            <a:r>
              <a:rPr lang="en-US" sz="2000" b="1" i="0" u="none" strike="noStrike" cap="none">
                <a:solidFill>
                  <a:schemeClr val="dk1"/>
                </a:solidFill>
                <a:latin typeface="Calibri"/>
                <a:ea typeface="Calibri"/>
                <a:cs typeface="Calibri"/>
                <a:sym typeface="Calibri"/>
              </a:rPr>
              <a:t>Keeping girls in school:</a:t>
            </a:r>
            <a:r>
              <a:rPr lang="en-US" sz="2000" b="0" i="0" u="none" strike="noStrike" cap="none">
                <a:solidFill>
                  <a:schemeClr val="dk1"/>
                </a:solidFill>
                <a:latin typeface="Calibri"/>
                <a:ea typeface="Calibri"/>
                <a:cs typeface="Calibri"/>
                <a:sym typeface="Calibri"/>
              </a:rPr>
              <a:t> Poverty can prevent or stop girls from going to school. Education should be free, and governments and charity organizations should help poor families pay for transport, textbooks and uniforms. </a:t>
            </a:r>
            <a:endParaRPr sz="2400" b="0" i="0" u="none" strike="noStrike" cap="none">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2000"/>
              <a:buFont typeface="Noto Sans Symbols"/>
              <a:buChar char="✔"/>
            </a:pPr>
            <a:r>
              <a:rPr lang="en-US" sz="2000" b="1" i="0" u="none" strike="noStrike" cap="none">
                <a:solidFill>
                  <a:schemeClr val="dk1"/>
                </a:solidFill>
                <a:latin typeface="Calibri"/>
                <a:ea typeface="Calibri"/>
                <a:cs typeface="Calibri"/>
                <a:sym typeface="Calibri"/>
              </a:rPr>
              <a:t>Making school safe for girls:</a:t>
            </a:r>
            <a:r>
              <a:rPr lang="en-US" sz="2000" b="0" i="0" u="none" strike="noStrike" cap="none">
                <a:solidFill>
                  <a:schemeClr val="dk1"/>
                </a:solidFill>
                <a:latin typeface="Calibri"/>
                <a:ea typeface="Calibri"/>
                <a:cs typeface="Calibri"/>
                <a:sym typeface="Calibri"/>
              </a:rPr>
              <a:t> It’s not safe for girls to travel long distances to school. Also, at school, girls may become victims of violence and bullying. </a:t>
            </a:r>
            <a:endParaRPr sz="2400" b="0" i="0" u="none" strike="noStrike" cap="none">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2000"/>
              <a:buFont typeface="Noto Sans Symbols"/>
              <a:buChar char="✔"/>
            </a:pPr>
            <a:r>
              <a:rPr lang="en-US" sz="2000" b="1" i="0" u="none" strike="noStrike" cap="none">
                <a:solidFill>
                  <a:schemeClr val="dk1"/>
                </a:solidFill>
                <a:latin typeface="Calibri"/>
                <a:ea typeface="Calibri"/>
                <a:cs typeface="Calibri"/>
                <a:sym typeface="Calibri"/>
              </a:rPr>
              <a:t>Reducing girls’ workload at home:</a:t>
            </a:r>
            <a:r>
              <a:rPr lang="en-US" sz="2000" b="0" i="0" u="none" strike="noStrike" cap="none">
                <a:solidFill>
                  <a:schemeClr val="dk1"/>
                </a:solidFill>
                <a:latin typeface="Calibri"/>
                <a:ea typeface="Calibri"/>
                <a:cs typeface="Calibri"/>
                <a:sym typeface="Calibri"/>
              </a:rPr>
              <a:t> In developing countries, girls may be kept home to do household chores like carrying water, preparing food and washing clothes. Sharing housework between all members of the family helps girls succeed in getting an education.</a:t>
            </a:r>
            <a:endParaRPr sz="3200" b="0" i="0" u="none" strike="noStrike" cap="none">
              <a:solidFill>
                <a:schemeClr val="dk1"/>
              </a:solidFill>
              <a:latin typeface="Calibri"/>
              <a:ea typeface="Calibri"/>
              <a:cs typeface="Calibri"/>
              <a:sym typeface="Calibri"/>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5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11"/>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297" name="Google Shape;297;p11"/>
          <p:cNvSpPr txBox="1"/>
          <p:nvPr/>
        </p:nvSpPr>
        <p:spPr>
          <a:xfrm>
            <a:off x="4109292" y="1424279"/>
            <a:ext cx="515589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FB7BD"/>
                </a:solidFill>
                <a:latin typeface="Calibri"/>
                <a:ea typeface="Calibri"/>
                <a:cs typeface="Calibri"/>
                <a:sym typeface="Calibri"/>
              </a:rPr>
              <a:t>Low pay for women</a:t>
            </a:r>
            <a:endParaRPr sz="1400" b="0" i="0" u="none" strike="noStrike" cap="none">
              <a:solidFill>
                <a:srgbClr val="000000"/>
              </a:solidFill>
              <a:latin typeface="Arial"/>
              <a:ea typeface="Arial"/>
              <a:cs typeface="Arial"/>
              <a:sym typeface="Arial"/>
            </a:endParaRPr>
          </a:p>
        </p:txBody>
      </p:sp>
      <p:sp>
        <p:nvSpPr>
          <p:cNvPr id="298" name="Google Shape;298;p11"/>
          <p:cNvSpPr txBox="1"/>
          <p:nvPr/>
        </p:nvSpPr>
        <p:spPr>
          <a:xfrm>
            <a:off x="596619" y="126170"/>
            <a:ext cx="617825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SUGGESTED SOLUTIONS</a:t>
            </a:r>
            <a:endParaRPr sz="3600" b="1" i="0" u="none" strike="noStrike" cap="none">
              <a:solidFill>
                <a:schemeClr val="lt1"/>
              </a:solidFill>
              <a:latin typeface="Arial"/>
              <a:ea typeface="Arial"/>
              <a:cs typeface="Arial"/>
              <a:sym typeface="Arial"/>
            </a:endParaRPr>
          </a:p>
        </p:txBody>
      </p:sp>
      <p:sp>
        <p:nvSpPr>
          <p:cNvPr id="299" name="Google Shape;299;p11"/>
          <p:cNvSpPr txBox="1"/>
          <p:nvPr/>
        </p:nvSpPr>
        <p:spPr>
          <a:xfrm>
            <a:off x="1241367" y="2135225"/>
            <a:ext cx="9634451" cy="397027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400"/>
              <a:buFont typeface="Noto Sans Symbols"/>
              <a:buChar char="✔"/>
            </a:pPr>
            <a:r>
              <a:rPr lang="en-US" sz="2400" b="1" i="0" u="none" strike="noStrike" cap="none">
                <a:solidFill>
                  <a:schemeClr val="dk1"/>
                </a:solidFill>
                <a:latin typeface="Calibri"/>
                <a:ea typeface="Calibri"/>
                <a:cs typeface="Calibri"/>
                <a:sym typeface="Calibri"/>
              </a:rPr>
              <a:t>Supporting equal pay: </a:t>
            </a:r>
            <a:r>
              <a:rPr lang="en-US" sz="2400" b="0" i="0" u="none" strike="noStrike" cap="none">
                <a:solidFill>
                  <a:schemeClr val="dk1"/>
                </a:solidFill>
                <a:latin typeface="Calibri"/>
                <a:ea typeface="Calibri"/>
                <a:cs typeface="Calibri"/>
                <a:sym typeface="Calibri"/>
              </a:rPr>
              <a:t>Companies have to commit to and</a:t>
            </a:r>
            <a:r>
              <a:rPr lang="en-US" sz="1800" b="0" i="0" u="none" strike="noStrike" cap="none">
                <a:solidFill>
                  <a:schemeClr val="dk1"/>
                </a:solidFill>
                <a:latin typeface="Arial"/>
                <a:ea typeface="Arial"/>
                <a:cs typeface="Arial"/>
                <a:sym typeface="Arial"/>
              </a:rPr>
              <a:t> </a:t>
            </a:r>
            <a:r>
              <a:rPr lang="en-US" sz="2400" b="0" i="0" u="none" strike="noStrike" cap="none">
                <a:solidFill>
                  <a:schemeClr val="dk1"/>
                </a:solidFill>
                <a:latin typeface="Calibri"/>
                <a:ea typeface="Calibri"/>
                <a:cs typeface="Calibri"/>
                <a:sym typeface="Calibri"/>
              </a:rPr>
              <a:t>provide equal pay for equal work. </a:t>
            </a:r>
            <a:endParaRPr sz="1800" b="0" i="0" u="none" strike="noStrike" cap="none">
              <a:solidFill>
                <a:schemeClr val="dk1"/>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2400"/>
              <a:buFont typeface="Noto Sans Symbols"/>
              <a:buChar char="✔"/>
            </a:pPr>
            <a:r>
              <a:rPr lang="en-US" sz="2400" b="1" i="0" u="none" strike="noStrike" cap="none">
                <a:solidFill>
                  <a:schemeClr val="dk1"/>
                </a:solidFill>
                <a:latin typeface="Calibri"/>
                <a:ea typeface="Calibri"/>
                <a:cs typeface="Calibri"/>
                <a:sym typeface="Calibri"/>
              </a:rPr>
              <a:t>Making salary information clear: </a:t>
            </a:r>
            <a:r>
              <a:rPr lang="en-US" sz="2400" b="0" i="0" u="none" strike="noStrike" cap="none">
                <a:solidFill>
                  <a:schemeClr val="dk1"/>
                </a:solidFill>
                <a:latin typeface="Calibri"/>
                <a:ea typeface="Calibri"/>
                <a:cs typeface="Calibri"/>
                <a:sym typeface="Calibri"/>
              </a:rPr>
              <a:t>Payment should be made clear to both genders so that women know if they make less money than men for doing the same job. </a:t>
            </a:r>
            <a:endParaRPr sz="1800" b="0" i="0" u="none" strike="noStrike" cap="none">
              <a:solidFill>
                <a:schemeClr val="dk1"/>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2400"/>
              <a:buFont typeface="Noto Sans Symbols"/>
              <a:buChar char="✔"/>
            </a:pPr>
            <a:r>
              <a:rPr lang="en-US" sz="2400" b="1" i="0" u="none" strike="noStrike" cap="none">
                <a:solidFill>
                  <a:schemeClr val="dk1"/>
                </a:solidFill>
                <a:latin typeface="Calibri"/>
                <a:ea typeface="Calibri"/>
                <a:cs typeface="Calibri"/>
                <a:sym typeface="Calibri"/>
              </a:rPr>
              <a:t>Sharing housework: </a:t>
            </a:r>
            <a:r>
              <a:rPr lang="en-US" sz="2400" b="0" i="0" u="none" strike="noStrike" cap="none">
                <a:solidFill>
                  <a:schemeClr val="dk1"/>
                </a:solidFill>
                <a:latin typeface="Calibri"/>
                <a:ea typeface="Calibri"/>
                <a:cs typeface="Calibri"/>
                <a:sym typeface="Calibri"/>
              </a:rPr>
              <a:t>When couples share household chores, women can focus on their paid jobs.</a:t>
            </a:r>
            <a:endParaRPr sz="1800" b="0" i="0" u="none" strike="noStrike" cap="none">
              <a:solidFill>
                <a:schemeClr val="dk1"/>
              </a:solidFill>
              <a:latin typeface="Arial"/>
              <a:ea typeface="Arial"/>
              <a:cs typeface="Arial"/>
              <a:sym typeface="Aria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fade">
                                      <p:cBhvr>
                                        <p:cTn id="7" dur="5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3"/>
          <p:cNvSpPr/>
          <p:nvPr/>
        </p:nvSpPr>
        <p:spPr>
          <a:xfrm>
            <a:off x="1295729" y="3490702"/>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WHILE-READING</a:t>
            </a:r>
            <a:endParaRPr sz="1800" b="1" i="0" u="none" strike="noStrike" cap="none">
              <a:solidFill>
                <a:srgbClr val="006673"/>
              </a:solidFill>
              <a:latin typeface="Calibri"/>
              <a:ea typeface="Calibri"/>
              <a:cs typeface="Calibri"/>
              <a:sym typeface="Calibri"/>
            </a:endParaRPr>
          </a:p>
        </p:txBody>
      </p:sp>
      <p:cxnSp>
        <p:nvCxnSpPr>
          <p:cNvPr id="305" name="Google Shape;305;p33"/>
          <p:cNvCxnSpPr>
            <a:stCxn id="306" idx="1"/>
            <a:endCxn id="304" idx="0"/>
          </p:cNvCxnSpPr>
          <p:nvPr/>
        </p:nvCxnSpPr>
        <p:spPr>
          <a:xfrm flipH="1">
            <a:off x="2270953" y="2641052"/>
            <a:ext cx="1065000" cy="849600"/>
          </a:xfrm>
          <a:prstGeom prst="curvedConnector2">
            <a:avLst/>
          </a:prstGeom>
          <a:noFill/>
          <a:ln w="57150" cap="flat" cmpd="sng">
            <a:solidFill>
              <a:srgbClr val="006673"/>
            </a:solidFill>
            <a:prstDash val="solid"/>
            <a:miter lim="800000"/>
            <a:headEnd type="none" w="sm" len="sm"/>
            <a:tailEnd type="triangle" w="med" len="med"/>
          </a:ln>
        </p:spPr>
      </p:cxnSp>
      <p:sp>
        <p:nvSpPr>
          <p:cNvPr id="307" name="Google Shape;307;p33"/>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8" name="Google Shape;308;p33"/>
          <p:cNvSpPr/>
          <p:nvPr/>
        </p:nvSpPr>
        <p:spPr>
          <a:xfrm>
            <a:off x="1452186" y="1268241"/>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WARM-UP</a:t>
            </a:r>
            <a:endParaRPr sz="1800" b="1" i="0" u="none" strike="noStrike" cap="none">
              <a:solidFill>
                <a:srgbClr val="006673"/>
              </a:solidFill>
              <a:latin typeface="Calibri"/>
              <a:ea typeface="Calibri"/>
              <a:cs typeface="Calibri"/>
              <a:sym typeface="Calibri"/>
            </a:endParaRPr>
          </a:p>
        </p:txBody>
      </p:sp>
      <p:sp>
        <p:nvSpPr>
          <p:cNvPr id="306" name="Google Shape;306;p33"/>
          <p:cNvSpPr/>
          <p:nvPr/>
        </p:nvSpPr>
        <p:spPr>
          <a:xfrm>
            <a:off x="3335953" y="2313350"/>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PRE-READING</a:t>
            </a:r>
            <a:endParaRPr sz="1800" b="1" i="0" u="none" strike="noStrike" cap="none">
              <a:solidFill>
                <a:srgbClr val="006673"/>
              </a:solidFill>
              <a:latin typeface="Calibri"/>
              <a:ea typeface="Calibri"/>
              <a:cs typeface="Calibri"/>
              <a:sym typeface="Calibri"/>
            </a:endParaRPr>
          </a:p>
        </p:txBody>
      </p:sp>
      <p:sp>
        <p:nvSpPr>
          <p:cNvPr id="309" name="Google Shape;309;p33"/>
          <p:cNvSpPr/>
          <p:nvPr/>
        </p:nvSpPr>
        <p:spPr>
          <a:xfrm>
            <a:off x="6486017" y="120175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6673"/>
                </a:solidFill>
                <a:latin typeface="Calibri"/>
                <a:ea typeface="Calibri"/>
                <a:cs typeface="Calibri"/>
                <a:sym typeface="Calibri"/>
              </a:rPr>
              <a:t>Small talk: Gender privileges</a:t>
            </a:r>
            <a:endParaRPr sz="1800" b="0" i="0" u="none" strike="noStrike" cap="none">
              <a:solidFill>
                <a:srgbClr val="006673"/>
              </a:solidFill>
              <a:latin typeface="Calibri"/>
              <a:ea typeface="Calibri"/>
              <a:cs typeface="Calibri"/>
              <a:sym typeface="Calibri"/>
            </a:endParaRPr>
          </a:p>
        </p:txBody>
      </p:sp>
      <p:sp>
        <p:nvSpPr>
          <p:cNvPr id="310" name="Google Shape;310;p33"/>
          <p:cNvSpPr/>
          <p:nvPr/>
        </p:nvSpPr>
        <p:spPr>
          <a:xfrm>
            <a:off x="6486017" y="3283101"/>
            <a:ext cx="4903830" cy="1106886"/>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006673"/>
              </a:buClr>
              <a:buSzPts val="1800"/>
              <a:buFont typeface="Arial"/>
              <a:buChar char="•"/>
            </a:pPr>
            <a:r>
              <a:rPr lang="en-US" sz="1800" b="0" i="0" u="none" strike="noStrike" cap="none">
                <a:solidFill>
                  <a:srgbClr val="006673"/>
                </a:solidFill>
                <a:latin typeface="Calibri"/>
                <a:ea typeface="Calibri"/>
                <a:cs typeface="Calibri"/>
                <a:sym typeface="Calibri"/>
              </a:rPr>
              <a:t>Task 2: Circle the correct meaning of the highlighted words and phrases.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6673"/>
              </a:buClr>
              <a:buSzPts val="1800"/>
              <a:buFont typeface="Arial"/>
              <a:buChar char="•"/>
            </a:pPr>
            <a:r>
              <a:rPr lang="en-US" sz="1800" b="0" i="0" u="none" strike="noStrike" cap="none">
                <a:solidFill>
                  <a:srgbClr val="006673"/>
                </a:solidFill>
                <a:latin typeface="Calibri"/>
                <a:ea typeface="Calibri"/>
                <a:cs typeface="Calibri"/>
                <a:sym typeface="Calibri"/>
              </a:rPr>
              <a:t>Task 3: True (T), False (F), Not given (NG)</a:t>
            </a:r>
            <a:endParaRPr/>
          </a:p>
        </p:txBody>
      </p:sp>
      <p:cxnSp>
        <p:nvCxnSpPr>
          <p:cNvPr id="311" name="Google Shape;311;p33"/>
          <p:cNvCxnSpPr>
            <a:stCxn id="308" idx="3"/>
            <a:endCxn id="306" idx="0"/>
          </p:cNvCxnSpPr>
          <p:nvPr/>
        </p:nvCxnSpPr>
        <p:spPr>
          <a:xfrm>
            <a:off x="3335953" y="1595943"/>
            <a:ext cx="975300" cy="717300"/>
          </a:xfrm>
          <a:prstGeom prst="curvedConnector2">
            <a:avLst/>
          </a:prstGeom>
          <a:noFill/>
          <a:ln w="57150" cap="flat" cmpd="sng">
            <a:solidFill>
              <a:srgbClr val="006673"/>
            </a:solidFill>
            <a:prstDash val="solid"/>
            <a:miter lim="800000"/>
            <a:headEnd type="none" w="sm" len="sm"/>
            <a:tailEnd type="triangle" w="med" len="med"/>
          </a:ln>
        </p:spPr>
      </p:cxnSp>
      <p:sp>
        <p:nvSpPr>
          <p:cNvPr id="312" name="Google Shape;312;p33"/>
          <p:cNvSpPr/>
          <p:nvPr/>
        </p:nvSpPr>
        <p:spPr>
          <a:xfrm>
            <a:off x="3078355" y="4703482"/>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POST-READING</a:t>
            </a:r>
            <a:endParaRPr sz="1800" b="1" i="0" u="none" strike="noStrike" cap="none">
              <a:solidFill>
                <a:srgbClr val="006673"/>
              </a:solidFill>
              <a:latin typeface="Calibri"/>
              <a:ea typeface="Calibri"/>
              <a:cs typeface="Calibri"/>
              <a:sym typeface="Calibri"/>
            </a:endParaRPr>
          </a:p>
        </p:txBody>
      </p:sp>
      <p:sp>
        <p:nvSpPr>
          <p:cNvPr id="313" name="Google Shape;313;p33"/>
          <p:cNvSpPr/>
          <p:nvPr/>
        </p:nvSpPr>
        <p:spPr>
          <a:xfrm>
            <a:off x="6512316" y="5748591"/>
            <a:ext cx="4903829"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006673"/>
              </a:buClr>
              <a:buSzPts val="1800"/>
              <a:buFont typeface="Arial"/>
              <a:buChar char="•"/>
            </a:pPr>
            <a:r>
              <a:rPr lang="en-US" sz="1800" b="0" i="0" u="none" strike="noStrike" cap="none">
                <a:solidFill>
                  <a:srgbClr val="006673"/>
                </a:solidFill>
                <a:latin typeface="Calibri"/>
                <a:ea typeface="Calibri"/>
                <a:cs typeface="Calibri"/>
                <a:sym typeface="Calibri"/>
              </a:rPr>
              <a:t>Wrap-up</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6673"/>
              </a:buClr>
              <a:buSzPts val="1800"/>
              <a:buFont typeface="Arial"/>
              <a:buChar char="•"/>
            </a:pPr>
            <a:r>
              <a:rPr lang="en-US" sz="1800" b="0" i="0" u="none" strike="noStrike" cap="none">
                <a:solidFill>
                  <a:srgbClr val="006673"/>
                </a:solidFill>
                <a:latin typeface="Calibri"/>
                <a:ea typeface="Calibri"/>
                <a:cs typeface="Calibri"/>
                <a:sym typeface="Calibri"/>
              </a:rPr>
              <a:t>Homework</a:t>
            </a:r>
            <a:endParaRPr sz="1800" b="0" i="0" u="none" strike="noStrike" cap="none">
              <a:solidFill>
                <a:srgbClr val="006673"/>
              </a:solidFill>
              <a:latin typeface="Calibri"/>
              <a:ea typeface="Calibri"/>
              <a:cs typeface="Calibri"/>
              <a:sym typeface="Calibri"/>
            </a:endParaRPr>
          </a:p>
        </p:txBody>
      </p:sp>
      <p:sp>
        <p:nvSpPr>
          <p:cNvPr id="314" name="Google Shape;314;p33"/>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48DA4"/>
                </a:solidFill>
                <a:latin typeface="Bookman Old Style"/>
                <a:ea typeface="Bookman Old Style"/>
                <a:cs typeface="Bookman Old Style"/>
                <a:sym typeface="Bookman Old Style"/>
              </a:rPr>
              <a:t>LESSON 3</a:t>
            </a:r>
            <a:endParaRPr sz="2000" b="0" i="0" u="none" strike="noStrike" cap="none">
              <a:solidFill>
                <a:srgbClr val="048DA4"/>
              </a:solidFill>
              <a:latin typeface="Bookman Old Style"/>
              <a:ea typeface="Bookman Old Style"/>
              <a:cs typeface="Bookman Old Style"/>
              <a:sym typeface="Bookman Old Style"/>
            </a:endParaRPr>
          </a:p>
        </p:txBody>
      </p:sp>
      <p:sp>
        <p:nvSpPr>
          <p:cNvPr id="315" name="Google Shape;315;p33"/>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6" name="Google Shape;316;p33"/>
          <p:cNvSpPr/>
          <p:nvPr/>
        </p:nvSpPr>
        <p:spPr>
          <a:xfrm>
            <a:off x="5692219" y="403858"/>
            <a:ext cx="164019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READING</a:t>
            </a:r>
            <a:endParaRPr sz="2400" b="1" i="0" u="none" strike="noStrike" cap="none">
              <a:solidFill>
                <a:schemeClr val="lt1"/>
              </a:solidFill>
              <a:latin typeface="Arial"/>
              <a:ea typeface="Arial"/>
              <a:cs typeface="Arial"/>
              <a:sym typeface="Arial"/>
            </a:endParaRPr>
          </a:p>
        </p:txBody>
      </p:sp>
      <p:cxnSp>
        <p:nvCxnSpPr>
          <p:cNvPr id="317" name="Google Shape;317;p33"/>
          <p:cNvCxnSpPr>
            <a:stCxn id="304" idx="3"/>
            <a:endCxn id="312" idx="0"/>
          </p:cNvCxnSpPr>
          <p:nvPr/>
        </p:nvCxnSpPr>
        <p:spPr>
          <a:xfrm>
            <a:off x="3246462" y="3845805"/>
            <a:ext cx="923400" cy="857700"/>
          </a:xfrm>
          <a:prstGeom prst="curvedConnector2">
            <a:avLst/>
          </a:prstGeom>
          <a:noFill/>
          <a:ln w="57150" cap="flat" cmpd="sng">
            <a:solidFill>
              <a:srgbClr val="006673"/>
            </a:solidFill>
            <a:prstDash val="solid"/>
            <a:miter lim="800000"/>
            <a:headEnd type="none" w="sm" len="sm"/>
            <a:tailEnd type="triangle" w="med" len="med"/>
          </a:ln>
        </p:spPr>
      </p:cxnSp>
      <p:sp>
        <p:nvSpPr>
          <p:cNvPr id="318" name="Google Shape;318;p33"/>
          <p:cNvSpPr/>
          <p:nvPr/>
        </p:nvSpPr>
        <p:spPr>
          <a:xfrm>
            <a:off x="6486016" y="2275561"/>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b="0" i="0" u="none" strike="noStrike" cap="none">
                <a:solidFill>
                  <a:srgbClr val="006673"/>
                </a:solidFill>
                <a:latin typeface="Calibri"/>
                <a:ea typeface="Calibri"/>
                <a:cs typeface="Calibri"/>
                <a:sym typeface="Calibri"/>
              </a:rPr>
              <a:t>Task 1: Match the sentences with the pictures.</a:t>
            </a:r>
            <a:endParaRPr sz="1800" b="0" i="0" u="none" strike="noStrike" cap="none">
              <a:solidFill>
                <a:srgbClr val="006673"/>
              </a:solidFill>
              <a:latin typeface="Calibri"/>
              <a:ea typeface="Calibri"/>
              <a:cs typeface="Calibri"/>
              <a:sym typeface="Calibri"/>
            </a:endParaRPr>
          </a:p>
        </p:txBody>
      </p:sp>
      <p:sp>
        <p:nvSpPr>
          <p:cNvPr id="319" name="Google Shape;319;p33"/>
          <p:cNvSpPr/>
          <p:nvPr/>
        </p:nvSpPr>
        <p:spPr>
          <a:xfrm>
            <a:off x="6486016" y="4726791"/>
            <a:ext cx="4903829"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b="0" i="0" u="none" strike="noStrike" cap="none">
                <a:solidFill>
                  <a:srgbClr val="006673"/>
                </a:solidFill>
                <a:latin typeface="Calibri"/>
                <a:ea typeface="Calibri"/>
                <a:cs typeface="Calibri"/>
                <a:sym typeface="Calibri"/>
              </a:rPr>
              <a:t>Task 4: Discuss possible solutions to one of the following problems</a:t>
            </a:r>
            <a:endParaRPr sz="1800" b="0" i="0" u="none" strike="noStrike" cap="none">
              <a:solidFill>
                <a:srgbClr val="000000"/>
              </a:solidFill>
              <a:latin typeface="Arial"/>
              <a:ea typeface="Arial"/>
              <a:cs typeface="Arial"/>
              <a:sym typeface="Arial"/>
            </a:endParaRPr>
          </a:p>
        </p:txBody>
      </p:sp>
      <p:cxnSp>
        <p:nvCxnSpPr>
          <p:cNvPr id="320" name="Google Shape;320;p33"/>
          <p:cNvCxnSpPr>
            <a:stCxn id="312" idx="1"/>
            <a:endCxn id="321" idx="0"/>
          </p:cNvCxnSpPr>
          <p:nvPr/>
        </p:nvCxnSpPr>
        <p:spPr>
          <a:xfrm flipH="1">
            <a:off x="2271055" y="5036557"/>
            <a:ext cx="807300" cy="668100"/>
          </a:xfrm>
          <a:prstGeom prst="curvedConnector2">
            <a:avLst/>
          </a:prstGeom>
          <a:noFill/>
          <a:ln w="57150" cap="flat" cmpd="sng">
            <a:solidFill>
              <a:srgbClr val="006673"/>
            </a:solidFill>
            <a:prstDash val="solid"/>
            <a:miter lim="800000"/>
            <a:headEnd type="none" w="sm" len="sm"/>
            <a:tailEnd type="triangle" w="med" len="med"/>
          </a:ln>
        </p:spPr>
      </p:cxnSp>
      <p:sp>
        <p:nvSpPr>
          <p:cNvPr id="321" name="Google Shape;321;p33"/>
          <p:cNvSpPr/>
          <p:nvPr/>
        </p:nvSpPr>
        <p:spPr>
          <a:xfrm>
            <a:off x="1295728" y="5704642"/>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CONSOLIDATION</a:t>
            </a:r>
            <a:endParaRPr sz="1800" b="1" i="0" u="none" strike="noStrike" cap="none">
              <a:solidFill>
                <a:srgbClr val="006673"/>
              </a:solidFill>
              <a:latin typeface="Calibri"/>
              <a:ea typeface="Calibri"/>
              <a:cs typeface="Calibri"/>
              <a:sym typeface="Calibri"/>
            </a:endParaRPr>
          </a:p>
        </p:txBody>
      </p:sp>
    </p:spTree>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12"/>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327" name="Google Shape;327;p12"/>
          <p:cNvSpPr/>
          <p:nvPr/>
        </p:nvSpPr>
        <p:spPr>
          <a:xfrm>
            <a:off x="702927" y="1115125"/>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48DA4"/>
              </a:solidFill>
              <a:latin typeface="Calibri"/>
              <a:ea typeface="Calibri"/>
              <a:cs typeface="Calibri"/>
              <a:sym typeface="Calibri"/>
            </a:endParaRPr>
          </a:p>
        </p:txBody>
      </p:sp>
      <p:sp>
        <p:nvSpPr>
          <p:cNvPr id="328" name="Google Shape;328;p12"/>
          <p:cNvSpPr txBox="1"/>
          <p:nvPr/>
        </p:nvSpPr>
        <p:spPr>
          <a:xfrm>
            <a:off x="733099" y="1046774"/>
            <a:ext cx="449821"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1</a:t>
            </a:r>
            <a:endParaRPr sz="4000" b="1" i="0" u="none" strike="noStrike" cap="none">
              <a:solidFill>
                <a:schemeClr val="lt1"/>
              </a:solidFill>
              <a:latin typeface="Open Sans"/>
              <a:ea typeface="Open Sans"/>
              <a:cs typeface="Open Sans"/>
              <a:sym typeface="Open Sans"/>
            </a:endParaRPr>
          </a:p>
        </p:txBody>
      </p:sp>
      <p:sp>
        <p:nvSpPr>
          <p:cNvPr id="329" name="Google Shape;329;p12"/>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CONSOLIDATION</a:t>
            </a:r>
            <a:endParaRPr sz="1400" b="0" i="0" u="none" strike="noStrike" cap="none">
              <a:solidFill>
                <a:srgbClr val="000000"/>
              </a:solidFill>
              <a:latin typeface="Arial"/>
              <a:ea typeface="Arial"/>
              <a:cs typeface="Arial"/>
              <a:sym typeface="Arial"/>
            </a:endParaRPr>
          </a:p>
        </p:txBody>
      </p:sp>
      <p:sp>
        <p:nvSpPr>
          <p:cNvPr id="330" name="Google Shape;330;p12"/>
          <p:cNvSpPr/>
          <p:nvPr/>
        </p:nvSpPr>
        <p:spPr>
          <a:xfrm>
            <a:off x="1358390" y="1107630"/>
            <a:ext cx="4572000" cy="5847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200"/>
              <a:buFont typeface="Arial"/>
              <a:buNone/>
            </a:pPr>
            <a:r>
              <a:rPr lang="en-US" sz="3200" b="1" i="0" u="none" strike="noStrike" cap="none">
                <a:solidFill>
                  <a:srgbClr val="F26532"/>
                </a:solidFill>
                <a:latin typeface="Arial"/>
                <a:ea typeface="Arial"/>
                <a:cs typeface="Arial"/>
                <a:sym typeface="Arial"/>
              </a:rPr>
              <a:t>Wrap-up</a:t>
            </a:r>
            <a:endParaRPr sz="1400" b="0" i="0" u="none" strike="noStrike" cap="none">
              <a:solidFill>
                <a:srgbClr val="000000"/>
              </a:solidFill>
              <a:latin typeface="Arial"/>
              <a:ea typeface="Arial"/>
              <a:cs typeface="Arial"/>
              <a:sym typeface="Arial"/>
            </a:endParaRPr>
          </a:p>
        </p:txBody>
      </p:sp>
      <p:sp>
        <p:nvSpPr>
          <p:cNvPr id="331" name="Google Shape;331;p12"/>
          <p:cNvSpPr txBox="1"/>
          <p:nvPr/>
        </p:nvSpPr>
        <p:spPr>
          <a:xfrm>
            <a:off x="1378377" y="2450271"/>
            <a:ext cx="9104026" cy="1550168"/>
          </a:xfrm>
          <a:prstGeom prst="rect">
            <a:avLst/>
          </a:prstGeom>
          <a:noFill/>
          <a:ln>
            <a:noFill/>
          </a:ln>
        </p:spPr>
        <p:txBody>
          <a:bodyPr spcFirstLastPara="1" wrap="square" lIns="91425" tIns="45700" rIns="91425" bIns="45700" anchor="t" anchorCtr="0">
            <a:spAutoFit/>
          </a:bodyPr>
          <a:lstStyle/>
          <a:p>
            <a:pPr marL="285750" marR="0" lvl="0" indent="-285750" algn="l" rtl="0">
              <a:lnSpc>
                <a:spcPct val="90000"/>
              </a:lnSpc>
              <a:spcBef>
                <a:spcPts val="0"/>
              </a:spcBef>
              <a:spcAft>
                <a:spcPts val="0"/>
              </a:spcAft>
              <a:buClr>
                <a:schemeClr val="dk1"/>
              </a:buClr>
              <a:buSzPts val="1800"/>
              <a:buFont typeface="Arial"/>
              <a:buChar char="•"/>
            </a:pPr>
            <a:r>
              <a:rPr lang="en-US" sz="3200" b="0" i="0" u="none" strike="noStrike" cap="none">
                <a:solidFill>
                  <a:schemeClr val="dk1"/>
                </a:solidFill>
                <a:latin typeface="Calibri"/>
                <a:ea typeface="Calibri"/>
                <a:cs typeface="Calibri"/>
                <a:sym typeface="Calibri"/>
              </a:rPr>
              <a:t>Vocabulary related to gender equality</a:t>
            </a:r>
            <a:endParaRPr/>
          </a:p>
          <a:p>
            <a:pPr marL="285750" marR="0" lvl="0" indent="-285750" algn="l" rtl="0">
              <a:lnSpc>
                <a:spcPct val="90000"/>
              </a:lnSpc>
              <a:spcBef>
                <a:spcPts val="1000"/>
              </a:spcBef>
              <a:spcAft>
                <a:spcPts val="0"/>
              </a:spcAft>
              <a:buClr>
                <a:schemeClr val="dk1"/>
              </a:buClr>
              <a:buSzPts val="1800"/>
              <a:buFont typeface="Arial"/>
              <a:buChar char="•"/>
            </a:pPr>
            <a:r>
              <a:rPr lang="en-US" sz="3200" b="0" i="0" u="none" strike="noStrike" cap="none">
                <a:solidFill>
                  <a:schemeClr val="dk1"/>
                </a:solidFill>
                <a:latin typeface="Calibri"/>
                <a:ea typeface="Calibri"/>
                <a:cs typeface="Calibri"/>
                <a:sym typeface="Calibri"/>
              </a:rPr>
              <a:t>Skills: Reading for specific information about gender equality in employment</a:t>
            </a:r>
            <a:endParaRPr sz="3200" b="0" i="0" u="none" strike="noStrike" cap="none">
              <a:solidFill>
                <a:schemeClr val="dk1"/>
              </a:solidFill>
              <a:latin typeface="Calibri"/>
              <a:ea typeface="Calibri"/>
              <a:cs typeface="Calibri"/>
              <a:sym typeface="Calibri"/>
            </a:endParaRPr>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p:nvPr/>
        </p:nvSpPr>
        <p:spPr>
          <a:xfrm>
            <a:off x="5345116" y="2786581"/>
            <a:ext cx="4425284" cy="627454"/>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2"/>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Open Sans"/>
                <a:ea typeface="Open Sans"/>
                <a:cs typeface="Open Sans"/>
                <a:sym typeface="Open Sans"/>
              </a:rPr>
              <a:t>Unit</a:t>
            </a:r>
            <a:endParaRPr sz="1400" b="0" i="0" u="none" strike="noStrike" cap="none">
              <a:solidFill>
                <a:srgbClr val="000000"/>
              </a:solidFill>
              <a:latin typeface="Arial"/>
              <a:ea typeface="Arial"/>
              <a:cs typeface="Arial"/>
              <a:sym typeface="Arial"/>
            </a:endParaRPr>
          </a:p>
        </p:txBody>
      </p:sp>
      <p:sp>
        <p:nvSpPr>
          <p:cNvPr id="95" name="Google Shape;95;p2"/>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Open Sans"/>
                <a:ea typeface="Open Sans"/>
                <a:cs typeface="Open Sans"/>
                <a:sym typeface="Open Sans"/>
              </a:rPr>
              <a:t>1</a:t>
            </a:r>
            <a:endParaRPr sz="1400" b="0" i="0" u="none" strike="noStrike" cap="none">
              <a:solidFill>
                <a:srgbClr val="000000"/>
              </a:solidFill>
              <a:latin typeface="Arial"/>
              <a:ea typeface="Arial"/>
              <a:cs typeface="Arial"/>
              <a:sym typeface="Arial"/>
            </a:endParaRPr>
          </a:p>
        </p:txBody>
      </p:sp>
      <p:sp>
        <p:nvSpPr>
          <p:cNvPr id="96" name="Google Shape;96;p2"/>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FAMILY LIFE</a:t>
            </a:r>
            <a:endParaRPr sz="1400" b="0" i="0" u="none" strike="noStrike" cap="none">
              <a:solidFill>
                <a:srgbClr val="000000"/>
              </a:solidFill>
              <a:latin typeface="Arial"/>
              <a:ea typeface="Arial"/>
              <a:cs typeface="Arial"/>
              <a:sym typeface="Arial"/>
            </a:endParaRPr>
          </a:p>
        </p:txBody>
      </p:sp>
      <p:sp>
        <p:nvSpPr>
          <p:cNvPr id="97" name="Google Shape;97;p2"/>
          <p:cNvSpPr txBox="1"/>
          <p:nvPr/>
        </p:nvSpPr>
        <p:spPr>
          <a:xfrm>
            <a:off x="3362498" y="3695897"/>
            <a:ext cx="5467003"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FB7BD"/>
                </a:solidFill>
                <a:latin typeface="Calibri"/>
                <a:ea typeface="Calibri"/>
                <a:cs typeface="Calibri"/>
                <a:sym typeface="Calibri"/>
              </a:rPr>
              <a:t>For an equal world</a:t>
            </a:r>
            <a:endParaRPr sz="1400" b="0" i="0" u="none" strike="noStrike" cap="none">
              <a:solidFill>
                <a:srgbClr val="000000"/>
              </a:solidFill>
              <a:latin typeface="Arial"/>
              <a:ea typeface="Arial"/>
              <a:cs typeface="Arial"/>
              <a:sym typeface="Arial"/>
            </a:endParaRPr>
          </a:p>
        </p:txBody>
      </p:sp>
      <p:pic>
        <p:nvPicPr>
          <p:cNvPr id="98" name="Google Shape;98;p2"/>
          <p:cNvPicPr preferRelativeResize="0"/>
          <p:nvPr/>
        </p:nvPicPr>
        <p:blipFill rotWithShape="1">
          <a:blip r:embed="rId3">
            <a:alphaModFix/>
          </a:blip>
          <a:srcRect r="37479"/>
          <a:stretch/>
        </p:blipFill>
        <p:spPr>
          <a:xfrm>
            <a:off x="0" y="-74951"/>
            <a:ext cx="12192000" cy="2188296"/>
          </a:xfrm>
          <a:prstGeom prst="rect">
            <a:avLst/>
          </a:prstGeom>
          <a:noFill/>
          <a:ln>
            <a:noFill/>
          </a:ln>
        </p:spPr>
      </p:pic>
      <p:sp>
        <p:nvSpPr>
          <p:cNvPr id="99" name="Google Shape;99;p2"/>
          <p:cNvSpPr txBox="1"/>
          <p:nvPr/>
        </p:nvSpPr>
        <p:spPr>
          <a:xfrm>
            <a:off x="1027615" y="401650"/>
            <a:ext cx="1478856" cy="1384995"/>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Unit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chemeClr val="lt1"/>
                </a:solidFill>
                <a:latin typeface="Arial"/>
                <a:ea typeface="Arial"/>
                <a:cs typeface="Arial"/>
                <a:sym typeface="Arial"/>
              </a:rPr>
              <a:t>6</a:t>
            </a:r>
            <a:endParaRPr sz="1400" b="0" i="0" u="none" strike="noStrike" cap="none">
              <a:solidFill>
                <a:srgbClr val="000000"/>
              </a:solidFill>
              <a:latin typeface="Arial"/>
              <a:ea typeface="Arial"/>
              <a:cs typeface="Arial"/>
              <a:sym typeface="Arial"/>
            </a:endParaRPr>
          </a:p>
        </p:txBody>
      </p:sp>
      <p:sp>
        <p:nvSpPr>
          <p:cNvPr id="100" name="Google Shape;100;p2"/>
          <p:cNvSpPr txBox="1"/>
          <p:nvPr/>
        </p:nvSpPr>
        <p:spPr>
          <a:xfrm>
            <a:off x="3244105" y="716817"/>
            <a:ext cx="578542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Arial"/>
                <a:ea typeface="Arial"/>
                <a:cs typeface="Arial"/>
                <a:sym typeface="Arial"/>
              </a:rPr>
              <a:t>GENDER EQUALITY</a:t>
            </a:r>
            <a:endParaRPr sz="1400" b="0" i="0" u="none" strike="noStrike" cap="none">
              <a:solidFill>
                <a:srgbClr val="000000"/>
              </a:solidFill>
              <a:latin typeface="Arial"/>
              <a:ea typeface="Arial"/>
              <a:cs typeface="Arial"/>
              <a:sym typeface="Arial"/>
            </a:endParaRPr>
          </a:p>
        </p:txBody>
      </p:sp>
      <p:sp>
        <p:nvSpPr>
          <p:cNvPr id="101" name="Google Shape;101;p2"/>
          <p:cNvSpPr txBox="1"/>
          <p:nvPr/>
        </p:nvSpPr>
        <p:spPr>
          <a:xfrm>
            <a:off x="5860670" y="2786581"/>
            <a:ext cx="3394176"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Arial"/>
                <a:ea typeface="Arial"/>
                <a:cs typeface="Arial"/>
                <a:sym typeface="Arial"/>
              </a:rPr>
              <a:t>READING</a:t>
            </a:r>
            <a:endParaRPr sz="3200" b="1" i="0" u="none" strike="noStrike" cap="none">
              <a:solidFill>
                <a:schemeClr val="lt1"/>
              </a:solidFill>
              <a:latin typeface="Arial"/>
              <a:ea typeface="Arial"/>
              <a:cs typeface="Arial"/>
              <a:sym typeface="Arial"/>
            </a:endParaRPr>
          </a:p>
        </p:txBody>
      </p:sp>
      <p:sp>
        <p:nvSpPr>
          <p:cNvPr id="102" name="Google Shape;102;p2"/>
          <p:cNvSpPr/>
          <p:nvPr/>
        </p:nvSpPr>
        <p:spPr>
          <a:xfrm>
            <a:off x="2287619" y="2790376"/>
            <a:ext cx="2878040" cy="627454"/>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2"/>
          <p:cNvSpPr txBox="1"/>
          <p:nvPr/>
        </p:nvSpPr>
        <p:spPr>
          <a:xfrm>
            <a:off x="2180643" y="2777142"/>
            <a:ext cx="3208247" cy="64633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048DA4"/>
                </a:solidFill>
                <a:latin typeface="Bookman Old Style"/>
                <a:ea typeface="Bookman Old Style"/>
                <a:cs typeface="Bookman Old Style"/>
                <a:sym typeface="Bookman Old Style"/>
              </a:rPr>
              <a:t>LESSON 3</a:t>
            </a:r>
            <a:endParaRPr sz="3600" b="0" i="0" u="none" strike="noStrike" cap="none">
              <a:solidFill>
                <a:srgbClr val="048DA4"/>
              </a:solidFill>
              <a:latin typeface="Bookman Old Style"/>
              <a:ea typeface="Bookman Old Style"/>
              <a:cs typeface="Bookman Old Style"/>
              <a:sym typeface="Bookman Old Style"/>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500"/>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3"/>
          <p:cNvSpPr txBox="1"/>
          <p:nvPr/>
        </p:nvSpPr>
        <p:spPr>
          <a:xfrm>
            <a:off x="1246477" y="2055511"/>
            <a:ext cx="9219642" cy="1569620"/>
          </a:xfrm>
          <a:prstGeom prst="rect">
            <a:avLst/>
          </a:prstGeom>
          <a:noFill/>
          <a:ln>
            <a:noFill/>
          </a:ln>
        </p:spPr>
        <p:txBody>
          <a:bodyPr spcFirstLastPara="1" wrap="square" lIns="91425" tIns="45700" rIns="91425" bIns="45700" anchor="t" anchorCtr="0">
            <a:spAutoFit/>
          </a:bodyPr>
          <a:lstStyle/>
          <a:p>
            <a:pPr marL="571500" marR="0" lvl="0" indent="-571500" algn="l" rtl="0">
              <a:lnSpc>
                <a:spcPct val="100000"/>
              </a:lnSpc>
              <a:spcBef>
                <a:spcPts val="0"/>
              </a:spcBef>
              <a:spcAft>
                <a:spcPts val="0"/>
              </a:spcAft>
              <a:buClr>
                <a:schemeClr val="dk1"/>
              </a:buClr>
              <a:buSzPts val="2400"/>
              <a:buFont typeface="Arial"/>
              <a:buChar char="•"/>
            </a:pPr>
            <a:r>
              <a:rPr lang="en-US" sz="3200" b="0" i="0" u="none" strike="noStrike" cap="none">
                <a:solidFill>
                  <a:schemeClr val="dk1"/>
                </a:solidFill>
                <a:latin typeface="Calibri"/>
                <a:ea typeface="Calibri"/>
                <a:cs typeface="Calibri"/>
                <a:sym typeface="Calibri"/>
              </a:rPr>
              <a:t>Do exercises in the workbook.</a:t>
            </a:r>
            <a:endParaRPr sz="1800" b="0" i="0" u="none" strike="noStrike" cap="none">
              <a:solidFill>
                <a:schemeClr val="dk1"/>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2400"/>
              <a:buFont typeface="Arial"/>
              <a:buChar char="•"/>
            </a:pPr>
            <a:r>
              <a:rPr lang="en-US" sz="3200" b="0" i="0" u="none" strike="noStrike" cap="none">
                <a:solidFill>
                  <a:schemeClr val="dk1"/>
                </a:solidFill>
                <a:latin typeface="Calibri"/>
                <a:ea typeface="Calibri"/>
                <a:cs typeface="Calibri"/>
                <a:sym typeface="Calibri"/>
              </a:rPr>
              <a:t>Prepare for Speaking lesson: Write down your opinion about gender equality in bullet points.</a:t>
            </a:r>
            <a:endParaRPr sz="1800" b="0" i="0" u="none" strike="noStrike" cap="none">
              <a:solidFill>
                <a:schemeClr val="dk1"/>
              </a:solidFill>
              <a:latin typeface="Arial"/>
              <a:ea typeface="Arial"/>
              <a:cs typeface="Arial"/>
              <a:sym typeface="Arial"/>
            </a:endParaRPr>
          </a:p>
        </p:txBody>
      </p:sp>
      <p:sp>
        <p:nvSpPr>
          <p:cNvPr id="337" name="Google Shape;337;p13"/>
          <p:cNvSpPr/>
          <p:nvPr/>
        </p:nvSpPr>
        <p:spPr>
          <a:xfrm>
            <a:off x="743871" y="111311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48DA4"/>
              </a:solidFill>
              <a:latin typeface="Calibri"/>
              <a:ea typeface="Calibri"/>
              <a:cs typeface="Calibri"/>
              <a:sym typeface="Calibri"/>
            </a:endParaRPr>
          </a:p>
        </p:txBody>
      </p:sp>
      <p:sp>
        <p:nvSpPr>
          <p:cNvPr id="338" name="Google Shape;338;p13"/>
          <p:cNvSpPr txBox="1"/>
          <p:nvPr/>
        </p:nvSpPr>
        <p:spPr>
          <a:xfrm>
            <a:off x="774043" y="1017463"/>
            <a:ext cx="449821"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2</a:t>
            </a:r>
            <a:endParaRPr sz="1400" b="0" i="0" u="none" strike="noStrike" cap="none">
              <a:solidFill>
                <a:srgbClr val="000000"/>
              </a:solidFill>
              <a:latin typeface="Arial"/>
              <a:ea typeface="Arial"/>
              <a:cs typeface="Arial"/>
              <a:sym typeface="Arial"/>
            </a:endParaRPr>
          </a:p>
        </p:txBody>
      </p:sp>
      <p:sp>
        <p:nvSpPr>
          <p:cNvPr id="339" name="Google Shape;339;p13"/>
          <p:cNvSpPr/>
          <p:nvPr/>
        </p:nvSpPr>
        <p:spPr>
          <a:xfrm>
            <a:off x="1399333" y="1093512"/>
            <a:ext cx="4572000" cy="5847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200"/>
              <a:buFont typeface="Arial"/>
              <a:buNone/>
            </a:pPr>
            <a:r>
              <a:rPr lang="en-US" sz="3200" b="1" i="0" u="none" strike="noStrike" cap="none">
                <a:solidFill>
                  <a:srgbClr val="F26532"/>
                </a:solidFill>
                <a:latin typeface="Arial"/>
                <a:ea typeface="Arial"/>
                <a:cs typeface="Arial"/>
                <a:sym typeface="Arial"/>
              </a:rPr>
              <a:t>Homework</a:t>
            </a:r>
            <a:endParaRPr sz="1400" b="0" i="0" u="none" strike="noStrike" cap="none">
              <a:solidFill>
                <a:srgbClr val="000000"/>
              </a:solidFill>
              <a:latin typeface="Arial"/>
              <a:ea typeface="Arial"/>
              <a:cs typeface="Arial"/>
              <a:sym typeface="Arial"/>
            </a:endParaRPr>
          </a:p>
        </p:txBody>
      </p:sp>
      <p:pic>
        <p:nvPicPr>
          <p:cNvPr id="340" name="Google Shape;340;p13"/>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341" name="Google Shape;341;p13"/>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CONSOLIDATION</a:t>
            </a:r>
            <a:endParaRPr sz="1400" b="0" i="0" u="none" strike="noStrike" cap="none">
              <a:solidFill>
                <a:srgbClr val="000000"/>
              </a:solidFill>
              <a:latin typeface="Arial"/>
              <a:ea typeface="Arial"/>
              <a:cs typeface="Arial"/>
              <a:sym typeface="Arial"/>
            </a:endParaRPr>
          </a:p>
        </p:txBody>
      </p:sp>
    </p:spTree>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47" name="Google Shape;347;p1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 name="Rectangle 1">
            <a:extLst>
              <a:ext uri="{FF2B5EF4-FFF2-40B4-BE49-F238E27FC236}">
                <a16:creationId xmlns:a16="http://schemas.microsoft.com/office/drawing/2014/main" id="{C6AA3B96-BE03-203C-46E7-FEB86EBF4F6C}"/>
              </a:ext>
            </a:extLst>
          </p:cNvPr>
          <p:cNvSpPr/>
          <p:nvPr/>
        </p:nvSpPr>
        <p:spPr>
          <a:xfrm>
            <a:off x="3157182" y="6046067"/>
            <a:ext cx="5877636"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FFFFFF"/>
                </a:solidFill>
                <a:latin typeface="Calibri" panose="020F0502020204030204" pitchFamily="34" charset="0"/>
              </a:rPr>
              <a:t>Website: </a:t>
            </a:r>
            <a:r>
              <a:rPr lang="en-US" sz="1600" b="1" i="1" dirty="0" err="1">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a:solidFill>
                  <a:srgbClr val="FFFFFF"/>
                </a:solidFill>
                <a:latin typeface="Calibri" panose="020F0502020204030204" pitchFamily="34" charset="0"/>
              </a:rPr>
              <a:t>facebook.com/www.tienganhglobalsuccess.vn</a:t>
            </a:r>
            <a:endParaRPr lang="en-US" sz="1600" dirty="0"/>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libri"/>
                <a:ea typeface="Calibri"/>
                <a:cs typeface="Calibri"/>
                <a:sym typeface="Calibri"/>
              </a:rPr>
              <a:t>Unit</a:t>
            </a:r>
            <a:endParaRPr sz="1400" b="0" i="0" u="none" strike="noStrike" cap="none">
              <a:solidFill>
                <a:srgbClr val="000000"/>
              </a:solidFill>
              <a:latin typeface="Calibri"/>
              <a:ea typeface="Calibri"/>
              <a:cs typeface="Calibri"/>
              <a:sym typeface="Calibri"/>
            </a:endParaRPr>
          </a:p>
        </p:txBody>
      </p:sp>
      <p:sp>
        <p:nvSpPr>
          <p:cNvPr id="109" name="Google Shape;109;p3"/>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Calibri"/>
              <a:ea typeface="Calibri"/>
              <a:cs typeface="Calibri"/>
              <a:sym typeface="Calibri"/>
            </a:endParaRPr>
          </a:p>
        </p:txBody>
      </p:sp>
      <p:sp>
        <p:nvSpPr>
          <p:cNvPr id="110" name="Google Shape;110;p3"/>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Calibri"/>
                <a:ea typeface="Calibri"/>
                <a:cs typeface="Calibri"/>
                <a:sym typeface="Calibri"/>
              </a:rPr>
              <a:t>FAMILY LIFE</a:t>
            </a:r>
            <a:endParaRPr sz="1400" b="0" i="0" u="none" strike="noStrike" cap="none">
              <a:solidFill>
                <a:srgbClr val="000000"/>
              </a:solidFill>
              <a:latin typeface="Calibri"/>
              <a:ea typeface="Calibri"/>
              <a:cs typeface="Calibri"/>
              <a:sym typeface="Calibri"/>
            </a:endParaRPr>
          </a:p>
        </p:txBody>
      </p:sp>
      <p:sp>
        <p:nvSpPr>
          <p:cNvPr id="111" name="Google Shape;111;p3"/>
          <p:cNvSpPr txBox="1"/>
          <p:nvPr/>
        </p:nvSpPr>
        <p:spPr>
          <a:xfrm>
            <a:off x="2167672" y="347869"/>
            <a:ext cx="1267591" cy="1384995"/>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Unit</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Calibri"/>
              <a:ea typeface="Calibri"/>
              <a:cs typeface="Calibri"/>
              <a:sym typeface="Calibri"/>
            </a:endParaRPr>
          </a:p>
        </p:txBody>
      </p:sp>
      <p:sp>
        <p:nvSpPr>
          <p:cNvPr id="112" name="Google Shape;112;p3"/>
          <p:cNvSpPr txBox="1"/>
          <p:nvPr/>
        </p:nvSpPr>
        <p:spPr>
          <a:xfrm>
            <a:off x="3843380" y="627920"/>
            <a:ext cx="49589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Calibri"/>
                <a:ea typeface="Calibri"/>
                <a:cs typeface="Calibri"/>
                <a:sym typeface="Calibri"/>
              </a:rPr>
              <a:t>Family Life</a:t>
            </a:r>
            <a:endParaRPr sz="1400" b="0" i="0" u="none" strike="noStrike" cap="none">
              <a:solidFill>
                <a:srgbClr val="000000"/>
              </a:solidFill>
              <a:latin typeface="Calibri"/>
              <a:ea typeface="Calibri"/>
              <a:cs typeface="Calibri"/>
              <a:sym typeface="Calibri"/>
            </a:endParaRPr>
          </a:p>
        </p:txBody>
      </p:sp>
      <p:grpSp>
        <p:nvGrpSpPr>
          <p:cNvPr id="113" name="Google Shape;113;p3"/>
          <p:cNvGrpSpPr/>
          <p:nvPr/>
        </p:nvGrpSpPr>
        <p:grpSpPr>
          <a:xfrm>
            <a:off x="1119197" y="265737"/>
            <a:ext cx="6513725" cy="1548490"/>
            <a:chOff x="144635" y="1191561"/>
            <a:chExt cx="5167790" cy="1145834"/>
          </a:xfrm>
        </p:grpSpPr>
        <p:sp>
          <p:nvSpPr>
            <p:cNvPr id="114" name="Google Shape;114;p3"/>
            <p:cNvSpPr/>
            <p:nvPr/>
          </p:nvSpPr>
          <p:spPr>
            <a:xfrm>
              <a:off x="479471" y="1496280"/>
              <a:ext cx="4832954" cy="647205"/>
            </a:xfrm>
            <a:prstGeom prst="roundRect">
              <a:avLst>
                <a:gd name="adj" fmla="val 42661"/>
              </a:avLst>
            </a:prstGeom>
            <a:solidFill>
              <a:srgbClr val="F265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3"/>
            <p:cNvSpPr txBox="1"/>
            <p:nvPr/>
          </p:nvSpPr>
          <p:spPr>
            <a:xfrm>
              <a:off x="1276664" y="1519800"/>
              <a:ext cx="3741812" cy="5693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lt1"/>
                  </a:solidFill>
                  <a:latin typeface="Calibri"/>
                  <a:ea typeface="Calibri"/>
                  <a:cs typeface="Calibri"/>
                  <a:sym typeface="Calibri"/>
                </a:rPr>
                <a:t>OBJECTIVES</a:t>
              </a:r>
              <a:endParaRPr sz="1400" b="0" i="0" u="none" strike="noStrike" cap="none">
                <a:solidFill>
                  <a:srgbClr val="000000"/>
                </a:solidFill>
                <a:latin typeface="Calibri"/>
                <a:ea typeface="Calibri"/>
                <a:cs typeface="Calibri"/>
                <a:sym typeface="Calibri"/>
              </a:endParaRPr>
            </a:p>
          </p:txBody>
        </p:sp>
        <p:pic>
          <p:nvPicPr>
            <p:cNvPr id="116" name="Google Shape;116;p3"/>
            <p:cNvPicPr preferRelativeResize="0"/>
            <p:nvPr/>
          </p:nvPicPr>
          <p:blipFill rotWithShape="1">
            <a:blip r:embed="rId3">
              <a:alphaModFix/>
            </a:blip>
            <a:srcRect/>
            <a:stretch/>
          </p:blipFill>
          <p:spPr>
            <a:xfrm>
              <a:off x="144635" y="1191561"/>
              <a:ext cx="1096339" cy="1145834"/>
            </a:xfrm>
            <a:prstGeom prst="rect">
              <a:avLst/>
            </a:prstGeom>
            <a:noFill/>
            <a:ln>
              <a:noFill/>
            </a:ln>
          </p:spPr>
        </p:pic>
      </p:grpSp>
      <p:sp>
        <p:nvSpPr>
          <p:cNvPr id="117" name="Google Shape;117;p3"/>
          <p:cNvSpPr txBox="1">
            <a:spLocks noGrp="1"/>
          </p:cNvSpPr>
          <p:nvPr>
            <p:ph type="subTitle" idx="1"/>
          </p:nvPr>
        </p:nvSpPr>
        <p:spPr>
          <a:xfrm>
            <a:off x="1440125" y="2331600"/>
            <a:ext cx="9483600" cy="1905900"/>
          </a:xfrm>
          <a:prstGeom prst="rect">
            <a:avLst/>
          </a:prstGeom>
          <a:noFill/>
          <a:ln>
            <a:noFill/>
          </a:ln>
        </p:spPr>
        <p:txBody>
          <a:bodyPr spcFirstLastPara="1" wrap="square" lIns="91425" tIns="45700" rIns="91425" bIns="45700" anchor="t" anchorCtr="0">
            <a:noAutofit/>
          </a:bodyPr>
          <a:lstStyle/>
          <a:p>
            <a:pPr marL="285750" lvl="0" indent="-272732" algn="l" rtl="0">
              <a:lnSpc>
                <a:spcPct val="150000"/>
              </a:lnSpc>
              <a:spcBef>
                <a:spcPts val="0"/>
              </a:spcBef>
              <a:spcAft>
                <a:spcPts val="0"/>
              </a:spcAft>
              <a:buSzPts val="1595"/>
              <a:buChar char="•"/>
            </a:pPr>
            <a:r>
              <a:rPr lang="en-US" sz="2680"/>
              <a:t>Gain vocabulary related to gender equality</a:t>
            </a:r>
            <a:endParaRPr sz="2292"/>
          </a:p>
          <a:p>
            <a:pPr marL="285750" lvl="0" indent="-272732" algn="l" rtl="0">
              <a:lnSpc>
                <a:spcPct val="150000"/>
              </a:lnSpc>
              <a:spcBef>
                <a:spcPts val="0"/>
              </a:spcBef>
              <a:spcAft>
                <a:spcPts val="0"/>
              </a:spcAft>
              <a:buSzPts val="1595"/>
              <a:buChar char="•"/>
            </a:pPr>
            <a:r>
              <a:rPr lang="en-US" sz="2680"/>
              <a:t>Read for specific information about gender equality in employment</a:t>
            </a:r>
            <a:endParaRPr sz="2757">
              <a:solidFill>
                <a:schemeClr val="dk1"/>
              </a:solidFill>
              <a:latin typeface="Calibri"/>
              <a:ea typeface="Calibri"/>
              <a:cs typeface="Calibri"/>
              <a:sym typeface="Calibri"/>
            </a:endParaRPr>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p:nvPr/>
        </p:nvSpPr>
        <p:spPr>
          <a:xfrm>
            <a:off x="1295729" y="3490702"/>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WHILE-READING</a:t>
            </a:r>
            <a:endParaRPr sz="1800" b="1" i="0" u="none" strike="noStrike" cap="none">
              <a:solidFill>
                <a:srgbClr val="006673"/>
              </a:solidFill>
              <a:latin typeface="Calibri"/>
              <a:ea typeface="Calibri"/>
              <a:cs typeface="Calibri"/>
              <a:sym typeface="Calibri"/>
            </a:endParaRPr>
          </a:p>
        </p:txBody>
      </p:sp>
      <p:cxnSp>
        <p:nvCxnSpPr>
          <p:cNvPr id="123" name="Google Shape;123;p4"/>
          <p:cNvCxnSpPr>
            <a:stCxn id="124" idx="1"/>
            <a:endCxn id="122" idx="0"/>
          </p:cNvCxnSpPr>
          <p:nvPr/>
        </p:nvCxnSpPr>
        <p:spPr>
          <a:xfrm flipH="1">
            <a:off x="2270953" y="2641052"/>
            <a:ext cx="1065000" cy="849600"/>
          </a:xfrm>
          <a:prstGeom prst="curvedConnector2">
            <a:avLst/>
          </a:prstGeom>
          <a:noFill/>
          <a:ln w="57150" cap="flat" cmpd="sng">
            <a:solidFill>
              <a:srgbClr val="006673"/>
            </a:solidFill>
            <a:prstDash val="solid"/>
            <a:miter lim="800000"/>
            <a:headEnd type="none" w="sm" len="sm"/>
            <a:tailEnd type="triangle" w="med" len="med"/>
          </a:ln>
        </p:spPr>
      </p:cxnSp>
      <p:sp>
        <p:nvSpPr>
          <p:cNvPr id="125" name="Google Shape;125;p4"/>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p4"/>
          <p:cNvSpPr/>
          <p:nvPr/>
        </p:nvSpPr>
        <p:spPr>
          <a:xfrm>
            <a:off x="1452186" y="1268241"/>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WARM-UP</a:t>
            </a:r>
            <a:endParaRPr sz="1800" b="1" i="0" u="none" strike="noStrike" cap="none">
              <a:solidFill>
                <a:srgbClr val="006673"/>
              </a:solidFill>
              <a:latin typeface="Calibri"/>
              <a:ea typeface="Calibri"/>
              <a:cs typeface="Calibri"/>
              <a:sym typeface="Calibri"/>
            </a:endParaRPr>
          </a:p>
        </p:txBody>
      </p:sp>
      <p:sp>
        <p:nvSpPr>
          <p:cNvPr id="124" name="Google Shape;124;p4"/>
          <p:cNvSpPr/>
          <p:nvPr/>
        </p:nvSpPr>
        <p:spPr>
          <a:xfrm>
            <a:off x="3335953" y="2313350"/>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PRE-READING</a:t>
            </a:r>
            <a:endParaRPr sz="1800" b="1" i="0" u="none" strike="noStrike" cap="none">
              <a:solidFill>
                <a:srgbClr val="006673"/>
              </a:solidFill>
              <a:latin typeface="Calibri"/>
              <a:ea typeface="Calibri"/>
              <a:cs typeface="Calibri"/>
              <a:sym typeface="Calibri"/>
            </a:endParaRPr>
          </a:p>
        </p:txBody>
      </p:sp>
      <p:sp>
        <p:nvSpPr>
          <p:cNvPr id="127" name="Google Shape;127;p4"/>
          <p:cNvSpPr/>
          <p:nvPr/>
        </p:nvSpPr>
        <p:spPr>
          <a:xfrm>
            <a:off x="6486017" y="120175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6673"/>
                </a:solidFill>
                <a:latin typeface="Calibri"/>
                <a:ea typeface="Calibri"/>
                <a:cs typeface="Calibri"/>
                <a:sym typeface="Calibri"/>
              </a:rPr>
              <a:t>Small talk: Gender privileges</a:t>
            </a:r>
            <a:endParaRPr sz="1800" b="0" i="0" u="none" strike="noStrike" cap="none">
              <a:solidFill>
                <a:srgbClr val="006673"/>
              </a:solidFill>
              <a:latin typeface="Calibri"/>
              <a:ea typeface="Calibri"/>
              <a:cs typeface="Calibri"/>
              <a:sym typeface="Calibri"/>
            </a:endParaRPr>
          </a:p>
        </p:txBody>
      </p:sp>
      <p:sp>
        <p:nvSpPr>
          <p:cNvPr id="128" name="Google Shape;128;p4"/>
          <p:cNvSpPr/>
          <p:nvPr/>
        </p:nvSpPr>
        <p:spPr>
          <a:xfrm>
            <a:off x="6486017" y="3283101"/>
            <a:ext cx="4903830" cy="1106886"/>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006673"/>
              </a:buClr>
              <a:buSzPts val="1800"/>
              <a:buFont typeface="Arial"/>
              <a:buChar char="•"/>
            </a:pPr>
            <a:r>
              <a:rPr lang="en-US" sz="1800" b="0" i="0" u="none" strike="noStrike" cap="none">
                <a:solidFill>
                  <a:srgbClr val="006673"/>
                </a:solidFill>
                <a:latin typeface="Calibri"/>
                <a:ea typeface="Calibri"/>
                <a:cs typeface="Calibri"/>
                <a:sym typeface="Calibri"/>
              </a:rPr>
              <a:t>Task 2: Circle the correct meaning of the highlighted words and phrases.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6673"/>
              </a:buClr>
              <a:buSzPts val="1800"/>
              <a:buFont typeface="Arial"/>
              <a:buChar char="•"/>
            </a:pPr>
            <a:r>
              <a:rPr lang="en-US" sz="1800" b="0" i="0" u="none" strike="noStrike" cap="none">
                <a:solidFill>
                  <a:srgbClr val="006673"/>
                </a:solidFill>
                <a:latin typeface="Calibri"/>
                <a:ea typeface="Calibri"/>
                <a:cs typeface="Calibri"/>
                <a:sym typeface="Calibri"/>
              </a:rPr>
              <a:t>Task 3: True (T), False (F), Not given (NG)</a:t>
            </a:r>
            <a:endParaRPr/>
          </a:p>
        </p:txBody>
      </p:sp>
      <p:cxnSp>
        <p:nvCxnSpPr>
          <p:cNvPr id="129" name="Google Shape;129;p4"/>
          <p:cNvCxnSpPr>
            <a:stCxn id="126" idx="3"/>
            <a:endCxn id="124" idx="0"/>
          </p:cNvCxnSpPr>
          <p:nvPr/>
        </p:nvCxnSpPr>
        <p:spPr>
          <a:xfrm>
            <a:off x="3335953" y="1595943"/>
            <a:ext cx="975300" cy="717300"/>
          </a:xfrm>
          <a:prstGeom prst="curvedConnector2">
            <a:avLst/>
          </a:prstGeom>
          <a:noFill/>
          <a:ln w="57150" cap="flat" cmpd="sng">
            <a:solidFill>
              <a:srgbClr val="006673"/>
            </a:solidFill>
            <a:prstDash val="solid"/>
            <a:miter lim="800000"/>
            <a:headEnd type="none" w="sm" len="sm"/>
            <a:tailEnd type="triangle" w="med" len="med"/>
          </a:ln>
        </p:spPr>
      </p:cxnSp>
      <p:sp>
        <p:nvSpPr>
          <p:cNvPr id="130" name="Google Shape;130;p4"/>
          <p:cNvSpPr/>
          <p:nvPr/>
        </p:nvSpPr>
        <p:spPr>
          <a:xfrm>
            <a:off x="3078355" y="4703482"/>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POST-READING</a:t>
            </a:r>
            <a:endParaRPr sz="1800" b="1" i="0" u="none" strike="noStrike" cap="none">
              <a:solidFill>
                <a:srgbClr val="006673"/>
              </a:solidFill>
              <a:latin typeface="Calibri"/>
              <a:ea typeface="Calibri"/>
              <a:cs typeface="Calibri"/>
              <a:sym typeface="Calibri"/>
            </a:endParaRPr>
          </a:p>
        </p:txBody>
      </p:sp>
      <p:sp>
        <p:nvSpPr>
          <p:cNvPr id="131" name="Google Shape;131;p4"/>
          <p:cNvSpPr/>
          <p:nvPr/>
        </p:nvSpPr>
        <p:spPr>
          <a:xfrm>
            <a:off x="6512316" y="5748591"/>
            <a:ext cx="4903829"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006673"/>
              </a:buClr>
              <a:buSzPts val="1800"/>
              <a:buFont typeface="Arial"/>
              <a:buChar char="•"/>
            </a:pPr>
            <a:r>
              <a:rPr lang="en-US" sz="1800" b="0" i="0" u="none" strike="noStrike" cap="none">
                <a:solidFill>
                  <a:srgbClr val="006673"/>
                </a:solidFill>
                <a:latin typeface="Calibri"/>
                <a:ea typeface="Calibri"/>
                <a:cs typeface="Calibri"/>
                <a:sym typeface="Calibri"/>
              </a:rPr>
              <a:t>Wrap-up</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6673"/>
              </a:buClr>
              <a:buSzPts val="1800"/>
              <a:buFont typeface="Arial"/>
              <a:buChar char="•"/>
            </a:pPr>
            <a:r>
              <a:rPr lang="en-US" sz="1800" b="0" i="0" u="none" strike="noStrike" cap="none">
                <a:solidFill>
                  <a:srgbClr val="006673"/>
                </a:solidFill>
                <a:latin typeface="Calibri"/>
                <a:ea typeface="Calibri"/>
                <a:cs typeface="Calibri"/>
                <a:sym typeface="Calibri"/>
              </a:rPr>
              <a:t>Homework</a:t>
            </a:r>
            <a:endParaRPr sz="1800" b="0" i="0" u="none" strike="noStrike" cap="none">
              <a:solidFill>
                <a:srgbClr val="006673"/>
              </a:solidFill>
              <a:latin typeface="Calibri"/>
              <a:ea typeface="Calibri"/>
              <a:cs typeface="Calibri"/>
              <a:sym typeface="Calibri"/>
            </a:endParaRPr>
          </a:p>
        </p:txBody>
      </p:sp>
      <p:sp>
        <p:nvSpPr>
          <p:cNvPr id="132" name="Google Shape;132;p4"/>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48DA4"/>
                </a:solidFill>
                <a:latin typeface="Bookman Old Style"/>
                <a:ea typeface="Bookman Old Style"/>
                <a:cs typeface="Bookman Old Style"/>
                <a:sym typeface="Bookman Old Style"/>
              </a:rPr>
              <a:t>LESSON 3</a:t>
            </a:r>
            <a:endParaRPr sz="2000" b="0" i="0" u="none" strike="noStrike" cap="none">
              <a:solidFill>
                <a:srgbClr val="048DA4"/>
              </a:solidFill>
              <a:latin typeface="Bookman Old Style"/>
              <a:ea typeface="Bookman Old Style"/>
              <a:cs typeface="Bookman Old Style"/>
              <a:sym typeface="Bookman Old Style"/>
            </a:endParaRPr>
          </a:p>
        </p:txBody>
      </p:sp>
      <p:sp>
        <p:nvSpPr>
          <p:cNvPr id="133" name="Google Shape;133;p4"/>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4"/>
          <p:cNvSpPr/>
          <p:nvPr/>
        </p:nvSpPr>
        <p:spPr>
          <a:xfrm>
            <a:off x="5692219" y="403858"/>
            <a:ext cx="164019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READING</a:t>
            </a:r>
            <a:endParaRPr sz="2400" b="1" i="0" u="none" strike="noStrike" cap="none">
              <a:solidFill>
                <a:schemeClr val="lt1"/>
              </a:solidFill>
              <a:latin typeface="Arial"/>
              <a:ea typeface="Arial"/>
              <a:cs typeface="Arial"/>
              <a:sym typeface="Arial"/>
            </a:endParaRPr>
          </a:p>
        </p:txBody>
      </p:sp>
      <p:cxnSp>
        <p:nvCxnSpPr>
          <p:cNvPr id="135" name="Google Shape;135;p4"/>
          <p:cNvCxnSpPr>
            <a:stCxn id="122" idx="3"/>
            <a:endCxn id="130" idx="0"/>
          </p:cNvCxnSpPr>
          <p:nvPr/>
        </p:nvCxnSpPr>
        <p:spPr>
          <a:xfrm>
            <a:off x="3246462" y="3845805"/>
            <a:ext cx="923400" cy="857700"/>
          </a:xfrm>
          <a:prstGeom prst="curvedConnector2">
            <a:avLst/>
          </a:prstGeom>
          <a:noFill/>
          <a:ln w="57150" cap="flat" cmpd="sng">
            <a:solidFill>
              <a:srgbClr val="006673"/>
            </a:solidFill>
            <a:prstDash val="solid"/>
            <a:miter lim="800000"/>
            <a:headEnd type="none" w="sm" len="sm"/>
            <a:tailEnd type="triangle" w="med" len="med"/>
          </a:ln>
        </p:spPr>
      </p:cxnSp>
      <p:sp>
        <p:nvSpPr>
          <p:cNvPr id="136" name="Google Shape;136;p4"/>
          <p:cNvSpPr/>
          <p:nvPr/>
        </p:nvSpPr>
        <p:spPr>
          <a:xfrm>
            <a:off x="6486016" y="2275561"/>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b="0" i="0" u="none" strike="noStrike" cap="none">
                <a:solidFill>
                  <a:srgbClr val="006673"/>
                </a:solidFill>
                <a:latin typeface="Calibri"/>
                <a:ea typeface="Calibri"/>
                <a:cs typeface="Calibri"/>
                <a:sym typeface="Calibri"/>
              </a:rPr>
              <a:t>Task 1: Match the sentences with the pictures.</a:t>
            </a:r>
            <a:endParaRPr sz="1800" b="0" i="0" u="none" strike="noStrike" cap="none">
              <a:solidFill>
                <a:srgbClr val="006673"/>
              </a:solidFill>
              <a:latin typeface="Calibri"/>
              <a:ea typeface="Calibri"/>
              <a:cs typeface="Calibri"/>
              <a:sym typeface="Calibri"/>
            </a:endParaRPr>
          </a:p>
        </p:txBody>
      </p:sp>
      <p:sp>
        <p:nvSpPr>
          <p:cNvPr id="137" name="Google Shape;137;p4"/>
          <p:cNvSpPr/>
          <p:nvPr/>
        </p:nvSpPr>
        <p:spPr>
          <a:xfrm>
            <a:off x="6486016" y="4726791"/>
            <a:ext cx="4903829"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b="0" i="0" u="none" strike="noStrike" cap="none">
                <a:solidFill>
                  <a:srgbClr val="006673"/>
                </a:solidFill>
                <a:latin typeface="Calibri"/>
                <a:ea typeface="Calibri"/>
                <a:cs typeface="Calibri"/>
                <a:sym typeface="Calibri"/>
              </a:rPr>
              <a:t>Task 4: Discuss possible solutions to one of the following problems</a:t>
            </a:r>
            <a:endParaRPr sz="1800" b="0" i="0" u="none" strike="noStrike" cap="none">
              <a:solidFill>
                <a:srgbClr val="000000"/>
              </a:solidFill>
              <a:latin typeface="Arial"/>
              <a:ea typeface="Arial"/>
              <a:cs typeface="Arial"/>
              <a:sym typeface="Arial"/>
            </a:endParaRPr>
          </a:p>
        </p:txBody>
      </p:sp>
      <p:cxnSp>
        <p:nvCxnSpPr>
          <p:cNvPr id="138" name="Google Shape;138;p4"/>
          <p:cNvCxnSpPr>
            <a:stCxn id="130" idx="1"/>
            <a:endCxn id="139" idx="0"/>
          </p:cNvCxnSpPr>
          <p:nvPr/>
        </p:nvCxnSpPr>
        <p:spPr>
          <a:xfrm flipH="1">
            <a:off x="2271055" y="5036557"/>
            <a:ext cx="807300" cy="668100"/>
          </a:xfrm>
          <a:prstGeom prst="curvedConnector2">
            <a:avLst/>
          </a:prstGeom>
          <a:noFill/>
          <a:ln w="57150" cap="flat" cmpd="sng">
            <a:solidFill>
              <a:srgbClr val="006673"/>
            </a:solidFill>
            <a:prstDash val="solid"/>
            <a:miter lim="800000"/>
            <a:headEnd type="none" w="sm" len="sm"/>
            <a:tailEnd type="triangle" w="med" len="med"/>
          </a:ln>
        </p:spPr>
      </p:cxnSp>
      <p:sp>
        <p:nvSpPr>
          <p:cNvPr id="139" name="Google Shape;139;p4"/>
          <p:cNvSpPr/>
          <p:nvPr/>
        </p:nvSpPr>
        <p:spPr>
          <a:xfrm>
            <a:off x="1295728" y="5704642"/>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CONSOLIDATION</a:t>
            </a:r>
            <a:endParaRPr sz="1800" b="1" i="0" u="none" strike="noStrike" cap="none">
              <a:solidFill>
                <a:srgbClr val="006673"/>
              </a:solidFill>
              <a:latin typeface="Calibri"/>
              <a:ea typeface="Calibri"/>
              <a:cs typeface="Calibri"/>
              <a:sym typeface="Calibri"/>
            </a:endParaRPr>
          </a:p>
        </p:txBody>
      </p:sp>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p27"/>
          <p:cNvSpPr/>
          <p:nvPr/>
        </p:nvSpPr>
        <p:spPr>
          <a:xfrm>
            <a:off x="1452186" y="1268241"/>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WARM-UP</a:t>
            </a:r>
            <a:endParaRPr sz="1800" b="1" i="0" u="none" strike="noStrike" cap="none">
              <a:solidFill>
                <a:srgbClr val="006673"/>
              </a:solidFill>
              <a:latin typeface="Calibri"/>
              <a:ea typeface="Calibri"/>
              <a:cs typeface="Calibri"/>
              <a:sym typeface="Calibri"/>
            </a:endParaRPr>
          </a:p>
        </p:txBody>
      </p:sp>
      <p:sp>
        <p:nvSpPr>
          <p:cNvPr id="146" name="Google Shape;146;p27"/>
          <p:cNvSpPr/>
          <p:nvPr/>
        </p:nvSpPr>
        <p:spPr>
          <a:xfrm>
            <a:off x="6486017" y="120175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6673"/>
                </a:solidFill>
                <a:latin typeface="Calibri"/>
                <a:ea typeface="Calibri"/>
                <a:cs typeface="Calibri"/>
                <a:sym typeface="Calibri"/>
              </a:rPr>
              <a:t>Small talk: Gender privileges</a:t>
            </a:r>
            <a:endParaRPr sz="1800" b="0" i="0" u="none" strike="noStrike" cap="none">
              <a:solidFill>
                <a:srgbClr val="006673"/>
              </a:solidFill>
              <a:latin typeface="Calibri"/>
              <a:ea typeface="Calibri"/>
              <a:cs typeface="Calibri"/>
              <a:sym typeface="Calibri"/>
            </a:endParaRPr>
          </a:p>
        </p:txBody>
      </p:sp>
      <p:sp>
        <p:nvSpPr>
          <p:cNvPr id="147" name="Google Shape;147;p27"/>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48DA4"/>
                </a:solidFill>
                <a:latin typeface="Bookman Old Style"/>
                <a:ea typeface="Bookman Old Style"/>
                <a:cs typeface="Bookman Old Style"/>
                <a:sym typeface="Bookman Old Style"/>
              </a:rPr>
              <a:t>LESSON 3</a:t>
            </a:r>
            <a:endParaRPr sz="2000" b="0" i="0" u="none" strike="noStrike" cap="none">
              <a:solidFill>
                <a:srgbClr val="048DA4"/>
              </a:solidFill>
              <a:latin typeface="Bookman Old Style"/>
              <a:ea typeface="Bookman Old Style"/>
              <a:cs typeface="Bookman Old Style"/>
              <a:sym typeface="Bookman Old Style"/>
            </a:endParaRPr>
          </a:p>
        </p:txBody>
      </p:sp>
      <p:sp>
        <p:nvSpPr>
          <p:cNvPr id="148" name="Google Shape;148;p27"/>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p27"/>
          <p:cNvSpPr/>
          <p:nvPr/>
        </p:nvSpPr>
        <p:spPr>
          <a:xfrm>
            <a:off x="5692219" y="403858"/>
            <a:ext cx="164019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READING</a:t>
            </a:r>
            <a:endParaRPr sz="2400" b="1" i="0" u="none" strike="noStrike" cap="none">
              <a:solidFill>
                <a:schemeClr val="lt1"/>
              </a:solidFill>
              <a:latin typeface="Arial"/>
              <a:ea typeface="Arial"/>
              <a:cs typeface="Arial"/>
              <a:sym typeface="Arial"/>
            </a:endParaRPr>
          </a:p>
        </p:txBody>
      </p:sp>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5"/>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56" name="Google Shape;156;p5"/>
          <p:cNvSpPr txBox="1"/>
          <p:nvPr/>
        </p:nvSpPr>
        <p:spPr>
          <a:xfrm>
            <a:off x="2247278" y="1324663"/>
            <a:ext cx="7697439"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FB7BD"/>
                </a:solidFill>
                <a:latin typeface="Calibri"/>
                <a:ea typeface="Calibri"/>
                <a:cs typeface="Calibri"/>
                <a:sym typeface="Calibri"/>
              </a:rPr>
              <a:t>GENDER PRIVILEGES</a:t>
            </a:r>
            <a:endParaRPr sz="4000" b="1" i="0" u="none" strike="noStrike" cap="none">
              <a:solidFill>
                <a:srgbClr val="0FB7BD"/>
              </a:solidFill>
              <a:latin typeface="Calibri"/>
              <a:ea typeface="Calibri"/>
              <a:cs typeface="Calibri"/>
              <a:sym typeface="Calibri"/>
            </a:endParaRPr>
          </a:p>
        </p:txBody>
      </p:sp>
      <p:sp>
        <p:nvSpPr>
          <p:cNvPr id="157" name="Google Shape;157;p5"/>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WARM-UP</a:t>
            </a:r>
            <a:endParaRPr sz="3600" b="1" i="0" u="none" strike="noStrike" cap="none">
              <a:solidFill>
                <a:schemeClr val="lt1"/>
              </a:solidFill>
              <a:latin typeface="Arial"/>
              <a:ea typeface="Arial"/>
              <a:cs typeface="Arial"/>
              <a:sym typeface="Arial"/>
            </a:endParaRPr>
          </a:p>
        </p:txBody>
      </p:sp>
      <p:sp>
        <p:nvSpPr>
          <p:cNvPr id="158" name="Google Shape;158;p5"/>
          <p:cNvSpPr txBox="1"/>
          <p:nvPr/>
        </p:nvSpPr>
        <p:spPr>
          <a:xfrm>
            <a:off x="704797" y="2335429"/>
            <a:ext cx="10782403" cy="26314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300" b="0" i="0" u="none" strike="noStrike" cap="none">
                <a:solidFill>
                  <a:schemeClr val="dk1"/>
                </a:solidFill>
                <a:latin typeface="Calibri"/>
                <a:ea typeface="Calibri"/>
                <a:cs typeface="Calibri"/>
                <a:sym typeface="Calibri"/>
              </a:rPr>
              <a:t>1. List some activities boys are allowed to do but girls are not.</a:t>
            </a:r>
            <a:endParaRPr/>
          </a:p>
          <a:p>
            <a:pPr marL="0" marR="0" lvl="0" indent="0" algn="l" rtl="0">
              <a:lnSpc>
                <a:spcPct val="100000"/>
              </a:lnSpc>
              <a:spcBef>
                <a:spcPts val="0"/>
              </a:spcBef>
              <a:spcAft>
                <a:spcPts val="0"/>
              </a:spcAft>
              <a:buNone/>
            </a:pPr>
            <a:endParaRPr sz="3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3300" b="0" i="0" u="none" strike="noStrike" cap="none">
                <a:solidFill>
                  <a:schemeClr val="dk1"/>
                </a:solidFill>
                <a:latin typeface="Calibri"/>
                <a:ea typeface="Calibri"/>
                <a:cs typeface="Calibri"/>
                <a:sym typeface="Calibri"/>
              </a:rPr>
              <a:t>2. List some activities girls are allowed to do but boys are not.</a:t>
            </a:r>
            <a:endParaRPr/>
          </a:p>
          <a:p>
            <a:pPr marL="0" marR="0" lvl="0" indent="0" algn="l" rtl="0">
              <a:lnSpc>
                <a:spcPct val="100000"/>
              </a:lnSpc>
              <a:spcBef>
                <a:spcPts val="0"/>
              </a:spcBef>
              <a:spcAft>
                <a:spcPts val="0"/>
              </a:spcAft>
              <a:buNone/>
            </a:pPr>
            <a:endParaRPr sz="3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3300" b="0" i="0" u="none" strike="noStrike" cap="none">
                <a:solidFill>
                  <a:schemeClr val="dk1"/>
                </a:solidFill>
                <a:latin typeface="Calibri"/>
                <a:ea typeface="Calibri"/>
                <a:cs typeface="Calibri"/>
                <a:sym typeface="Calibri"/>
              </a:rPr>
              <a:t>3. Are such advantages fair/unfair?</a:t>
            </a:r>
            <a:endParaRPr sz="3300" b="0" i="0" u="none" strike="noStrike" cap="none">
              <a:solidFill>
                <a:schemeClr val="dk1"/>
              </a:solidFill>
              <a:latin typeface="Calibri"/>
              <a:ea typeface="Calibri"/>
              <a:cs typeface="Calibri"/>
              <a:sym typeface="Calibri"/>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28"/>
          <p:cNvSpPr/>
          <p:nvPr/>
        </p:nvSpPr>
        <p:spPr>
          <a:xfrm>
            <a:off x="1452186" y="1268241"/>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WARM-UP</a:t>
            </a:r>
            <a:endParaRPr sz="1800" b="1" i="0" u="none" strike="noStrike" cap="none">
              <a:solidFill>
                <a:srgbClr val="006673"/>
              </a:solidFill>
              <a:latin typeface="Calibri"/>
              <a:ea typeface="Calibri"/>
              <a:cs typeface="Calibri"/>
              <a:sym typeface="Calibri"/>
            </a:endParaRPr>
          </a:p>
        </p:txBody>
      </p:sp>
      <p:sp>
        <p:nvSpPr>
          <p:cNvPr id="165" name="Google Shape;165;p28"/>
          <p:cNvSpPr/>
          <p:nvPr/>
        </p:nvSpPr>
        <p:spPr>
          <a:xfrm>
            <a:off x="3335953" y="2313350"/>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PRE-READING</a:t>
            </a:r>
            <a:endParaRPr sz="1800" b="1" i="0" u="none" strike="noStrike" cap="none">
              <a:solidFill>
                <a:srgbClr val="006673"/>
              </a:solidFill>
              <a:latin typeface="Calibri"/>
              <a:ea typeface="Calibri"/>
              <a:cs typeface="Calibri"/>
              <a:sym typeface="Calibri"/>
            </a:endParaRPr>
          </a:p>
        </p:txBody>
      </p:sp>
      <p:sp>
        <p:nvSpPr>
          <p:cNvPr id="166" name="Google Shape;166;p28"/>
          <p:cNvSpPr/>
          <p:nvPr/>
        </p:nvSpPr>
        <p:spPr>
          <a:xfrm>
            <a:off x="6486017" y="120175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6673"/>
                </a:solidFill>
                <a:latin typeface="Calibri"/>
                <a:ea typeface="Calibri"/>
                <a:cs typeface="Calibri"/>
                <a:sym typeface="Calibri"/>
              </a:rPr>
              <a:t>Small talk: Gender privileges</a:t>
            </a:r>
            <a:endParaRPr sz="1800" b="0" i="0" u="none" strike="noStrike" cap="none">
              <a:solidFill>
                <a:srgbClr val="006673"/>
              </a:solidFill>
              <a:latin typeface="Calibri"/>
              <a:ea typeface="Calibri"/>
              <a:cs typeface="Calibri"/>
              <a:sym typeface="Calibri"/>
            </a:endParaRPr>
          </a:p>
        </p:txBody>
      </p:sp>
      <p:cxnSp>
        <p:nvCxnSpPr>
          <p:cNvPr id="167" name="Google Shape;167;p28"/>
          <p:cNvCxnSpPr>
            <a:stCxn id="164" idx="3"/>
            <a:endCxn id="165" idx="0"/>
          </p:cNvCxnSpPr>
          <p:nvPr/>
        </p:nvCxnSpPr>
        <p:spPr>
          <a:xfrm>
            <a:off x="3335953" y="1595943"/>
            <a:ext cx="975300" cy="717300"/>
          </a:xfrm>
          <a:prstGeom prst="curvedConnector2">
            <a:avLst/>
          </a:prstGeom>
          <a:noFill/>
          <a:ln w="57150" cap="flat" cmpd="sng">
            <a:solidFill>
              <a:srgbClr val="006673"/>
            </a:solidFill>
            <a:prstDash val="solid"/>
            <a:miter lim="800000"/>
            <a:headEnd type="none" w="sm" len="sm"/>
            <a:tailEnd type="triangle" w="med" len="med"/>
          </a:ln>
        </p:spPr>
      </p:cxnSp>
      <p:sp>
        <p:nvSpPr>
          <p:cNvPr id="168" name="Google Shape;168;p28"/>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48DA4"/>
                </a:solidFill>
                <a:latin typeface="Bookman Old Style"/>
                <a:ea typeface="Bookman Old Style"/>
                <a:cs typeface="Bookman Old Style"/>
                <a:sym typeface="Bookman Old Style"/>
              </a:rPr>
              <a:t>LESSON 3</a:t>
            </a:r>
            <a:endParaRPr sz="2000" b="0" i="0" u="none" strike="noStrike" cap="none">
              <a:solidFill>
                <a:srgbClr val="048DA4"/>
              </a:solidFill>
              <a:latin typeface="Bookman Old Style"/>
              <a:ea typeface="Bookman Old Style"/>
              <a:cs typeface="Bookman Old Style"/>
              <a:sym typeface="Bookman Old Style"/>
            </a:endParaRPr>
          </a:p>
        </p:txBody>
      </p:sp>
      <p:sp>
        <p:nvSpPr>
          <p:cNvPr id="169" name="Google Shape;169;p28"/>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 name="Google Shape;170;p28"/>
          <p:cNvSpPr/>
          <p:nvPr/>
        </p:nvSpPr>
        <p:spPr>
          <a:xfrm>
            <a:off x="5692219" y="403858"/>
            <a:ext cx="164019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READING</a:t>
            </a:r>
            <a:endParaRPr sz="2400" b="1" i="0" u="none" strike="noStrike" cap="none">
              <a:solidFill>
                <a:schemeClr val="lt1"/>
              </a:solidFill>
              <a:latin typeface="Arial"/>
              <a:ea typeface="Arial"/>
              <a:cs typeface="Arial"/>
              <a:sym typeface="Arial"/>
            </a:endParaRPr>
          </a:p>
        </p:txBody>
      </p:sp>
      <p:sp>
        <p:nvSpPr>
          <p:cNvPr id="171" name="Google Shape;171;p28"/>
          <p:cNvSpPr/>
          <p:nvPr/>
        </p:nvSpPr>
        <p:spPr>
          <a:xfrm>
            <a:off x="6486016" y="2275561"/>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b="0" i="0" u="none" strike="noStrike" cap="none">
                <a:solidFill>
                  <a:srgbClr val="006673"/>
                </a:solidFill>
                <a:latin typeface="Calibri"/>
                <a:ea typeface="Calibri"/>
                <a:cs typeface="Calibri"/>
                <a:sym typeface="Calibri"/>
              </a:rPr>
              <a:t>Task 1: Match the sentences with the pictures.</a:t>
            </a:r>
            <a:endParaRPr sz="1800" b="0" i="0" u="none" strike="noStrike" cap="none">
              <a:solidFill>
                <a:srgbClr val="006673"/>
              </a:solidFill>
              <a:latin typeface="Calibri"/>
              <a:ea typeface="Calibri"/>
              <a:cs typeface="Calibri"/>
              <a:sym typeface="Calibri"/>
            </a:endParaRPr>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9"/>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78" name="Google Shape;178;p29"/>
          <p:cNvSpPr txBox="1"/>
          <p:nvPr/>
        </p:nvSpPr>
        <p:spPr>
          <a:xfrm>
            <a:off x="1318666" y="1125215"/>
            <a:ext cx="769743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Match the sentence with the pictures.</a:t>
            </a:r>
            <a:endParaRPr sz="3200" b="1" i="0" u="none" strike="noStrike" cap="none">
              <a:solidFill>
                <a:schemeClr val="dk1"/>
              </a:solidFill>
              <a:latin typeface="Calibri"/>
              <a:ea typeface="Calibri"/>
              <a:cs typeface="Calibri"/>
              <a:sym typeface="Calibri"/>
            </a:endParaRPr>
          </a:p>
        </p:txBody>
      </p:sp>
      <p:sp>
        <p:nvSpPr>
          <p:cNvPr id="179" name="Google Shape;179;p29"/>
          <p:cNvSpPr txBox="1"/>
          <p:nvPr/>
        </p:nvSpPr>
        <p:spPr>
          <a:xfrm>
            <a:off x="595386" y="133748"/>
            <a:ext cx="4572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PRE-READING</a:t>
            </a:r>
            <a:endParaRPr sz="3600" b="1" i="0" u="none" strike="noStrike" cap="none">
              <a:solidFill>
                <a:schemeClr val="lt1"/>
              </a:solidFill>
              <a:latin typeface="Arial"/>
              <a:ea typeface="Arial"/>
              <a:cs typeface="Arial"/>
              <a:sym typeface="Arial"/>
            </a:endParaRPr>
          </a:p>
        </p:txBody>
      </p:sp>
      <p:sp>
        <p:nvSpPr>
          <p:cNvPr id="180" name="Google Shape;180;p29"/>
          <p:cNvSpPr txBox="1"/>
          <p:nvPr/>
        </p:nvSpPr>
        <p:spPr>
          <a:xfrm>
            <a:off x="295050" y="1846625"/>
            <a:ext cx="4401900" cy="4402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chemeClr val="dk1"/>
                </a:solidFill>
                <a:latin typeface="Calibri"/>
                <a:ea typeface="Calibri"/>
                <a:cs typeface="Calibri"/>
                <a:sym typeface="Calibri"/>
              </a:rPr>
              <a:t>1. Men often earn more than women for doing the same job.</a:t>
            </a:r>
            <a:endParaRPr/>
          </a:p>
          <a:p>
            <a:pPr marL="0" marR="0" lvl="0" indent="0" algn="l" rtl="0">
              <a:lnSpc>
                <a:spcPct val="100000"/>
              </a:lnSpc>
              <a:spcBef>
                <a:spcPts val="0"/>
              </a:spcBef>
              <a:spcAft>
                <a:spcPts val="0"/>
              </a:spcAft>
              <a:buNone/>
            </a:pPr>
            <a:r>
              <a:rPr lang="en-US" sz="2800" b="0" i="0" u="none" strike="noStrike" cap="none">
                <a:solidFill>
                  <a:srgbClr val="00B050"/>
                </a:solidFill>
                <a:latin typeface="Calibri"/>
                <a:ea typeface="Calibri"/>
                <a:cs typeface="Calibri"/>
                <a:sym typeface="Calibri"/>
              </a:rPr>
              <a:t>C</a:t>
            </a:r>
            <a:endParaRPr sz="2800" b="0" i="0" u="none" strike="noStrike" cap="none">
              <a:solidFill>
                <a:srgbClr val="00B050"/>
              </a:solidFill>
              <a:latin typeface="Calibri"/>
              <a:ea typeface="Calibri"/>
              <a:cs typeface="Calibri"/>
              <a:sym typeface="Calibri"/>
            </a:endParaRPr>
          </a:p>
          <a:p>
            <a:pPr marL="0" marR="0" lvl="0" indent="0" algn="l" rtl="0">
              <a:lnSpc>
                <a:spcPct val="100000"/>
              </a:lnSpc>
              <a:spcBef>
                <a:spcPts val="0"/>
              </a:spcBef>
              <a:spcAft>
                <a:spcPts val="0"/>
              </a:spcAft>
              <a:buNone/>
            </a:pPr>
            <a:r>
              <a:rPr lang="en-US" sz="2800" b="0" i="0" u="none" strike="noStrike" cap="none">
                <a:solidFill>
                  <a:schemeClr val="dk1"/>
                </a:solidFill>
                <a:latin typeface="Calibri"/>
                <a:ea typeface="Calibri"/>
                <a:cs typeface="Calibri"/>
                <a:sym typeface="Calibri"/>
              </a:rPr>
              <a:t>2. A child mother takes care of her small kids.</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800" b="0" i="0" u="none" strike="noStrike" cap="none">
                <a:solidFill>
                  <a:srgbClr val="00B050"/>
                </a:solidFill>
                <a:latin typeface="Calibri"/>
                <a:ea typeface="Calibri"/>
                <a:cs typeface="Calibri"/>
                <a:sym typeface="Calibri"/>
              </a:rPr>
              <a:t>B</a:t>
            </a:r>
            <a:endParaRPr/>
          </a:p>
          <a:p>
            <a:pPr marL="0" marR="0" lvl="0" indent="0" algn="l" rtl="0">
              <a:lnSpc>
                <a:spcPct val="100000"/>
              </a:lnSpc>
              <a:spcBef>
                <a:spcPts val="0"/>
              </a:spcBef>
              <a:spcAft>
                <a:spcPts val="0"/>
              </a:spcAft>
              <a:buNone/>
            </a:pPr>
            <a:r>
              <a:rPr lang="en-US" sz="2800" b="0" i="0" u="none" strike="noStrike" cap="none">
                <a:solidFill>
                  <a:schemeClr val="dk1"/>
                </a:solidFill>
                <a:latin typeface="Calibri"/>
                <a:ea typeface="Calibri"/>
                <a:cs typeface="Calibri"/>
                <a:sym typeface="Calibri"/>
              </a:rPr>
              <a:t>3. Some women are unable to read and write.</a:t>
            </a:r>
            <a:endParaRPr/>
          </a:p>
          <a:p>
            <a:pPr marL="0" marR="0" lvl="0" indent="0" algn="l" rtl="0">
              <a:lnSpc>
                <a:spcPct val="100000"/>
              </a:lnSpc>
              <a:spcBef>
                <a:spcPts val="0"/>
              </a:spcBef>
              <a:spcAft>
                <a:spcPts val="0"/>
              </a:spcAft>
              <a:buNone/>
            </a:pPr>
            <a:r>
              <a:rPr lang="en-US" sz="2800" b="0" i="0" u="none" strike="noStrike" cap="none">
                <a:solidFill>
                  <a:srgbClr val="00B050"/>
                </a:solidFill>
                <a:latin typeface="Calibri"/>
                <a:ea typeface="Calibri"/>
                <a:cs typeface="Calibri"/>
                <a:sym typeface="Calibri"/>
              </a:rPr>
              <a:t>A</a:t>
            </a:r>
            <a:endParaRPr sz="2800" b="0" i="0" u="none" strike="noStrike" cap="none">
              <a:solidFill>
                <a:srgbClr val="00B050"/>
              </a:solidFill>
              <a:latin typeface="Calibri"/>
              <a:ea typeface="Calibri"/>
              <a:cs typeface="Calibri"/>
              <a:sym typeface="Calibri"/>
            </a:endParaRPr>
          </a:p>
        </p:txBody>
      </p:sp>
      <p:sp>
        <p:nvSpPr>
          <p:cNvPr id="181" name="Google Shape;181;p29"/>
          <p:cNvSpPr txBox="1"/>
          <p:nvPr/>
        </p:nvSpPr>
        <p:spPr>
          <a:xfrm>
            <a:off x="733099" y="1099240"/>
            <a:ext cx="449821"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1</a:t>
            </a:r>
            <a:endParaRPr sz="4000" b="1" i="0" u="none" strike="noStrike" cap="none">
              <a:solidFill>
                <a:schemeClr val="lt1"/>
              </a:solidFill>
              <a:latin typeface="Open Sans"/>
              <a:ea typeface="Open Sans"/>
              <a:cs typeface="Open Sans"/>
              <a:sym typeface="Open Sans"/>
            </a:endParaRPr>
          </a:p>
        </p:txBody>
      </p:sp>
      <p:pic>
        <p:nvPicPr>
          <p:cNvPr id="182" name="Google Shape;182;p29"/>
          <p:cNvPicPr preferRelativeResize="0"/>
          <p:nvPr/>
        </p:nvPicPr>
        <p:blipFill rotWithShape="1">
          <a:blip r:embed="rId4">
            <a:alphaModFix/>
          </a:blip>
          <a:srcRect l="11902"/>
          <a:stretch/>
        </p:blipFill>
        <p:spPr>
          <a:xfrm>
            <a:off x="4611450" y="2027100"/>
            <a:ext cx="7580550" cy="4048700"/>
          </a:xfrm>
          <a:prstGeom prst="rect">
            <a:avLst/>
          </a:prstGeom>
          <a:noFill/>
          <a:ln>
            <a:noFill/>
          </a:ln>
        </p:spPr>
      </p:pic>
      <p:sp>
        <p:nvSpPr>
          <p:cNvPr id="183" name="Google Shape;183;p29"/>
          <p:cNvSpPr/>
          <p:nvPr/>
        </p:nvSpPr>
        <p:spPr>
          <a:xfrm>
            <a:off x="702927" y="110763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48DA4"/>
              </a:solidFill>
              <a:latin typeface="Calibri"/>
              <a:ea typeface="Calibri"/>
              <a:cs typeface="Calibri"/>
              <a:sym typeface="Calibri"/>
            </a:endParaRPr>
          </a:p>
        </p:txBody>
      </p:sp>
      <p:sp>
        <p:nvSpPr>
          <p:cNvPr id="184" name="Google Shape;184;p29"/>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1</a:t>
            </a:r>
            <a:endParaRPr sz="4000" b="1" i="0" u="none" strike="noStrike" cap="none">
              <a:solidFill>
                <a:schemeClr val="lt1"/>
              </a:solidFill>
              <a:latin typeface="Open Sans"/>
              <a:ea typeface="Open Sans"/>
              <a:cs typeface="Open Sans"/>
              <a:sym typeface="Open Sans"/>
            </a:endParaRPr>
          </a:p>
        </p:txBody>
      </p:sp>
      <p:sp>
        <p:nvSpPr>
          <p:cNvPr id="185" name="Google Shape;185;p29"/>
          <p:cNvSpPr txBox="1"/>
          <p:nvPr/>
        </p:nvSpPr>
        <p:spPr>
          <a:xfrm>
            <a:off x="4832152" y="4618099"/>
            <a:ext cx="35774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a</a:t>
            </a:r>
            <a:endParaRPr sz="1600" b="0" i="0" u="none" strike="noStrike" cap="none">
              <a:solidFill>
                <a:schemeClr val="lt1"/>
              </a:solidFill>
              <a:latin typeface="Arial"/>
              <a:ea typeface="Arial"/>
              <a:cs typeface="Arial"/>
              <a:sym typeface="Arial"/>
            </a:endParaRPr>
          </a:p>
        </p:txBody>
      </p:sp>
      <p:sp>
        <p:nvSpPr>
          <p:cNvPr id="186" name="Google Shape;186;p29"/>
          <p:cNvSpPr txBox="1"/>
          <p:nvPr/>
        </p:nvSpPr>
        <p:spPr>
          <a:xfrm>
            <a:off x="7297146" y="2093205"/>
            <a:ext cx="35774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b</a:t>
            </a:r>
            <a:endParaRPr sz="1600" b="0" i="0" u="none" strike="noStrike" cap="none">
              <a:solidFill>
                <a:schemeClr val="lt1"/>
              </a:solidFill>
              <a:latin typeface="Arial"/>
              <a:ea typeface="Arial"/>
              <a:cs typeface="Arial"/>
              <a:sym typeface="Arial"/>
            </a:endParaRPr>
          </a:p>
        </p:txBody>
      </p:sp>
      <p:sp>
        <p:nvSpPr>
          <p:cNvPr id="187" name="Google Shape;187;p29"/>
          <p:cNvSpPr txBox="1"/>
          <p:nvPr/>
        </p:nvSpPr>
        <p:spPr>
          <a:xfrm>
            <a:off x="9774189" y="3758997"/>
            <a:ext cx="35774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c</a:t>
            </a:r>
            <a:endParaRPr sz="1600" b="0" i="0" u="none" strike="noStrike" cap="none">
              <a:solidFill>
                <a:schemeClr val="lt1"/>
              </a:solidFill>
              <a:latin typeface="Arial"/>
              <a:ea typeface="Arial"/>
              <a:cs typeface="Arial"/>
              <a:sym typeface="Aria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0"/>
          <p:cNvSpPr/>
          <p:nvPr/>
        </p:nvSpPr>
        <p:spPr>
          <a:xfrm>
            <a:off x="1295729" y="3490702"/>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WHILE-READING</a:t>
            </a:r>
            <a:endParaRPr sz="1800" b="1" i="0" u="none" strike="noStrike" cap="none">
              <a:solidFill>
                <a:srgbClr val="006673"/>
              </a:solidFill>
              <a:latin typeface="Calibri"/>
              <a:ea typeface="Calibri"/>
              <a:cs typeface="Calibri"/>
              <a:sym typeface="Calibri"/>
            </a:endParaRPr>
          </a:p>
        </p:txBody>
      </p:sp>
      <p:cxnSp>
        <p:nvCxnSpPr>
          <p:cNvPr id="193" name="Google Shape;193;p30"/>
          <p:cNvCxnSpPr>
            <a:stCxn id="194" idx="1"/>
            <a:endCxn id="192" idx="0"/>
          </p:cNvCxnSpPr>
          <p:nvPr/>
        </p:nvCxnSpPr>
        <p:spPr>
          <a:xfrm flipH="1">
            <a:off x="2270953" y="2641052"/>
            <a:ext cx="1065000" cy="849600"/>
          </a:xfrm>
          <a:prstGeom prst="curvedConnector2">
            <a:avLst/>
          </a:prstGeom>
          <a:noFill/>
          <a:ln w="57150" cap="flat" cmpd="sng">
            <a:solidFill>
              <a:srgbClr val="006673"/>
            </a:solidFill>
            <a:prstDash val="solid"/>
            <a:miter lim="800000"/>
            <a:headEnd type="none" w="sm" len="sm"/>
            <a:tailEnd type="triangle" w="med" len="med"/>
          </a:ln>
        </p:spPr>
      </p:cxnSp>
      <p:sp>
        <p:nvSpPr>
          <p:cNvPr id="195" name="Google Shape;195;p30"/>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p30"/>
          <p:cNvSpPr/>
          <p:nvPr/>
        </p:nvSpPr>
        <p:spPr>
          <a:xfrm>
            <a:off x="1452186" y="1268241"/>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WARM-UP</a:t>
            </a:r>
            <a:endParaRPr sz="1800" b="1" i="0" u="none" strike="noStrike" cap="none">
              <a:solidFill>
                <a:srgbClr val="006673"/>
              </a:solidFill>
              <a:latin typeface="Calibri"/>
              <a:ea typeface="Calibri"/>
              <a:cs typeface="Calibri"/>
              <a:sym typeface="Calibri"/>
            </a:endParaRPr>
          </a:p>
        </p:txBody>
      </p:sp>
      <p:sp>
        <p:nvSpPr>
          <p:cNvPr id="194" name="Google Shape;194;p30"/>
          <p:cNvSpPr/>
          <p:nvPr/>
        </p:nvSpPr>
        <p:spPr>
          <a:xfrm>
            <a:off x="3335953" y="2313350"/>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6673"/>
                </a:solidFill>
                <a:latin typeface="Calibri"/>
                <a:ea typeface="Calibri"/>
                <a:cs typeface="Calibri"/>
                <a:sym typeface="Calibri"/>
              </a:rPr>
              <a:t>PRE-READING</a:t>
            </a:r>
            <a:endParaRPr sz="1800" b="1" i="0" u="none" strike="noStrike" cap="none">
              <a:solidFill>
                <a:srgbClr val="006673"/>
              </a:solidFill>
              <a:latin typeface="Calibri"/>
              <a:ea typeface="Calibri"/>
              <a:cs typeface="Calibri"/>
              <a:sym typeface="Calibri"/>
            </a:endParaRPr>
          </a:p>
        </p:txBody>
      </p:sp>
      <p:sp>
        <p:nvSpPr>
          <p:cNvPr id="197" name="Google Shape;197;p30"/>
          <p:cNvSpPr/>
          <p:nvPr/>
        </p:nvSpPr>
        <p:spPr>
          <a:xfrm>
            <a:off x="6486017" y="1201753"/>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6673"/>
                </a:solidFill>
                <a:latin typeface="Calibri"/>
                <a:ea typeface="Calibri"/>
                <a:cs typeface="Calibri"/>
                <a:sym typeface="Calibri"/>
              </a:rPr>
              <a:t>Small talk: Gender privileges</a:t>
            </a:r>
            <a:endParaRPr sz="1800" b="0" i="0" u="none" strike="noStrike" cap="none">
              <a:solidFill>
                <a:srgbClr val="006673"/>
              </a:solidFill>
              <a:latin typeface="Calibri"/>
              <a:ea typeface="Calibri"/>
              <a:cs typeface="Calibri"/>
              <a:sym typeface="Calibri"/>
            </a:endParaRPr>
          </a:p>
        </p:txBody>
      </p:sp>
      <p:sp>
        <p:nvSpPr>
          <p:cNvPr id="198" name="Google Shape;198;p30"/>
          <p:cNvSpPr/>
          <p:nvPr/>
        </p:nvSpPr>
        <p:spPr>
          <a:xfrm>
            <a:off x="6486017" y="3283101"/>
            <a:ext cx="4903830" cy="1106886"/>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006673"/>
              </a:buClr>
              <a:buSzPts val="1800"/>
              <a:buFont typeface="Arial"/>
              <a:buChar char="•"/>
            </a:pPr>
            <a:r>
              <a:rPr lang="en-US" sz="1800" b="0" i="0" u="none" strike="noStrike" cap="none">
                <a:solidFill>
                  <a:srgbClr val="006673"/>
                </a:solidFill>
                <a:latin typeface="Calibri"/>
                <a:ea typeface="Calibri"/>
                <a:cs typeface="Calibri"/>
                <a:sym typeface="Calibri"/>
              </a:rPr>
              <a:t>Task 2: Circle the correct meaning of the highlighted words and phrases.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6673"/>
              </a:buClr>
              <a:buSzPts val="1800"/>
              <a:buFont typeface="Arial"/>
              <a:buChar char="•"/>
            </a:pPr>
            <a:r>
              <a:rPr lang="en-US" sz="1800" b="0" i="0" u="none" strike="noStrike" cap="none">
                <a:solidFill>
                  <a:srgbClr val="006673"/>
                </a:solidFill>
                <a:latin typeface="Calibri"/>
                <a:ea typeface="Calibri"/>
                <a:cs typeface="Calibri"/>
                <a:sym typeface="Calibri"/>
              </a:rPr>
              <a:t>Task 3: True (T), False (F), Not given (NG)</a:t>
            </a:r>
            <a:endParaRPr/>
          </a:p>
        </p:txBody>
      </p:sp>
      <p:cxnSp>
        <p:nvCxnSpPr>
          <p:cNvPr id="199" name="Google Shape;199;p30"/>
          <p:cNvCxnSpPr>
            <a:stCxn id="196" idx="3"/>
            <a:endCxn id="194" idx="0"/>
          </p:cNvCxnSpPr>
          <p:nvPr/>
        </p:nvCxnSpPr>
        <p:spPr>
          <a:xfrm>
            <a:off x="3335953" y="1595943"/>
            <a:ext cx="975300" cy="717300"/>
          </a:xfrm>
          <a:prstGeom prst="curvedConnector2">
            <a:avLst/>
          </a:prstGeom>
          <a:noFill/>
          <a:ln w="57150" cap="flat" cmpd="sng">
            <a:solidFill>
              <a:srgbClr val="006673"/>
            </a:solidFill>
            <a:prstDash val="solid"/>
            <a:miter lim="800000"/>
            <a:headEnd type="none" w="sm" len="sm"/>
            <a:tailEnd type="triangle" w="med" len="med"/>
          </a:ln>
        </p:spPr>
      </p:cxnSp>
      <p:sp>
        <p:nvSpPr>
          <p:cNvPr id="200" name="Google Shape;200;p30"/>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48DA4"/>
                </a:solidFill>
                <a:latin typeface="Bookman Old Style"/>
                <a:ea typeface="Bookman Old Style"/>
                <a:cs typeface="Bookman Old Style"/>
                <a:sym typeface="Bookman Old Style"/>
              </a:rPr>
              <a:t>LESSON 3</a:t>
            </a:r>
            <a:endParaRPr sz="2000" b="0" i="0" u="none" strike="noStrike" cap="none">
              <a:solidFill>
                <a:srgbClr val="048DA4"/>
              </a:solidFill>
              <a:latin typeface="Bookman Old Style"/>
              <a:ea typeface="Bookman Old Style"/>
              <a:cs typeface="Bookman Old Style"/>
              <a:sym typeface="Bookman Old Style"/>
            </a:endParaRPr>
          </a:p>
        </p:txBody>
      </p:sp>
      <p:sp>
        <p:nvSpPr>
          <p:cNvPr id="201" name="Google Shape;201;p30"/>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2" name="Google Shape;202;p30"/>
          <p:cNvSpPr/>
          <p:nvPr/>
        </p:nvSpPr>
        <p:spPr>
          <a:xfrm>
            <a:off x="5692219" y="403858"/>
            <a:ext cx="164019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READING</a:t>
            </a:r>
            <a:endParaRPr sz="2400" b="1" i="0" u="none" strike="noStrike" cap="none">
              <a:solidFill>
                <a:schemeClr val="lt1"/>
              </a:solidFill>
              <a:latin typeface="Arial"/>
              <a:ea typeface="Arial"/>
              <a:cs typeface="Arial"/>
              <a:sym typeface="Arial"/>
            </a:endParaRPr>
          </a:p>
        </p:txBody>
      </p:sp>
      <p:sp>
        <p:nvSpPr>
          <p:cNvPr id="203" name="Google Shape;203;p30"/>
          <p:cNvSpPr/>
          <p:nvPr/>
        </p:nvSpPr>
        <p:spPr>
          <a:xfrm>
            <a:off x="6486016" y="2275561"/>
            <a:ext cx="4903830"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b="0" i="0" u="none" strike="noStrike" cap="none">
                <a:solidFill>
                  <a:srgbClr val="006673"/>
                </a:solidFill>
                <a:latin typeface="Calibri"/>
                <a:ea typeface="Calibri"/>
                <a:cs typeface="Calibri"/>
                <a:sym typeface="Calibri"/>
              </a:rPr>
              <a:t>Task 1: Match the sentences with the pictures.</a:t>
            </a:r>
            <a:endParaRPr sz="1800" b="0" i="0" u="none" strike="noStrike" cap="none">
              <a:solidFill>
                <a:srgbClr val="006673"/>
              </a:solidFill>
              <a:latin typeface="Calibri"/>
              <a:ea typeface="Calibri"/>
              <a:cs typeface="Calibri"/>
              <a:sym typeface="Calibri"/>
            </a:endParaRPr>
          </a:p>
        </p:txBody>
      </p:sp>
    </p:spTree>
  </p:cSld>
  <p:clrMapOvr>
    <a:masterClrMapping/>
  </p:clrMapOvr>
  <p:transition spd="slow">
    <p:randomBar dir="vert"/>
  </p:transition>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1024</Words>
  <PresentationFormat>Widescreen</PresentationFormat>
  <Paragraphs>180</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Bookman Old Style</vt:lpstr>
      <vt:lpstr>Open Sans</vt:lpstr>
      <vt:lpstr>Times New Roman</vt:lpstr>
      <vt:lpstr>Calibri</vt:lpstr>
      <vt:lpstr>Arial</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2023-07-17T08:32:36Z</dcterms:modified>
</cp:coreProperties>
</file>