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0" r:id="rId2"/>
    <p:sldId id="304" r:id="rId3"/>
    <p:sldId id="408" r:id="rId4"/>
    <p:sldId id="292" r:id="rId5"/>
    <p:sldId id="409" r:id="rId6"/>
    <p:sldId id="306" r:id="rId7"/>
    <p:sldId id="386" r:id="rId8"/>
    <p:sldId id="420" r:id="rId9"/>
    <p:sldId id="333" r:id="rId10"/>
    <p:sldId id="389" r:id="rId11"/>
    <p:sldId id="411" r:id="rId12"/>
    <p:sldId id="336" r:id="rId13"/>
    <p:sldId id="390" r:id="rId14"/>
    <p:sldId id="422" r:id="rId15"/>
    <p:sldId id="335" r:id="rId16"/>
    <p:sldId id="415" r:id="rId17"/>
    <p:sldId id="417" r:id="rId18"/>
    <p:sldId id="344" r:id="rId19"/>
    <p:sldId id="393" r:id="rId20"/>
    <p:sldId id="394" r:id="rId21"/>
    <p:sldId id="395" r:id="rId22"/>
    <p:sldId id="419" r:id="rId23"/>
    <p:sldId id="424" r:id="rId24"/>
    <p:sldId id="398" r:id="rId25"/>
    <p:sldId id="400" r:id="rId26"/>
    <p:sldId id="401" r:id="rId27"/>
    <p:sldId id="423" r:id="rId28"/>
    <p:sldId id="404" r:id="rId29"/>
    <p:sldId id="407" r:id="rId30"/>
    <p:sldId id="425" r:id="rId31"/>
    <p:sldId id="315" r:id="rId32"/>
    <p:sldId id="406" r:id="rId33"/>
    <p:sldId id="426" r:id="rId34"/>
    <p:sldId id="331" r:id="rId35"/>
    <p:sldId id="295" r:id="rId36"/>
    <p:sldId id="329" r:id="rId37"/>
    <p:sldId id="34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79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45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44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47027"/>
            <a:ext cx="282365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6: Community Services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</a:t>
            </a:r>
            <a:r>
              <a:rPr lang="en-US" sz="1400" baseline="0" dirty="0">
                <a:solidFill>
                  <a:schemeClr val="bg1"/>
                </a:solidFill>
              </a:rPr>
              <a:t>6</a:t>
            </a:r>
            <a:r>
              <a:rPr lang="en-US" sz="1400" baseline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eduhome.com.vn/DHALesson?idGrade=9&amp;idSubject=1&amp;idSeries=32&amp;idTheme=399&amp;IdLevel=1&amp;idThemeServer=53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5850" y="2552503"/>
            <a:ext cx="7004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Unit 6: Community Services</a:t>
            </a:r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3200">
                <a:solidFill>
                  <a:srgbClr val="00B050"/>
                </a:solidFill>
              </a:rPr>
              <a:t>Lesson 3.1: </a:t>
            </a:r>
            <a:r>
              <a:rPr lang="en-US" sz="3200" dirty="0">
                <a:solidFill>
                  <a:srgbClr val="00B050"/>
                </a:solidFill>
              </a:rPr>
              <a:t>Vocabulary &amp; Listening</a:t>
            </a:r>
          </a:p>
          <a:p>
            <a:pPr algn="ctr"/>
            <a:r>
              <a:rPr lang="en-US" sz="3200">
                <a:solidFill>
                  <a:srgbClr val="00B0F0"/>
                </a:solidFill>
              </a:rPr>
              <a:t>Page 52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704" y="4798145"/>
            <a:ext cx="10832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many sentences are there? – </a:t>
            </a:r>
            <a:endParaRPr lang="en-US" sz="3600" dirty="0">
              <a:solidFill>
                <a:srgbClr val="FF0000"/>
              </a:solidFill>
            </a:endParaRPr>
          </a:p>
          <a:p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704" y="5349756"/>
            <a:ext cx="1187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are you going to do? </a:t>
            </a:r>
            <a:r>
              <a:rPr lang="en-US" sz="3600" dirty="0" smtClean="0"/>
              <a:t>–</a:t>
            </a:r>
            <a:endParaRPr lang="en-US" dirty="0"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867" y="307915"/>
            <a:ext cx="9599934" cy="44561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18365" y="4802932"/>
            <a:ext cx="93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Five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70387" y="5350058"/>
            <a:ext cx="5965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Circle the correct definitions of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38356" y="5891885"/>
            <a:ext cx="4205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underlined </a:t>
            </a:r>
            <a:r>
              <a:rPr lang="en-US" sz="3600" dirty="0" smtClean="0">
                <a:solidFill>
                  <a:srgbClr val="FF0000"/>
                </a:solidFill>
              </a:rPr>
              <a:t>words</a:t>
            </a:r>
            <a:endParaRPr lang="en-US" sz="36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76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54" y="271171"/>
            <a:ext cx="1569177" cy="10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5152" y="432249"/>
            <a:ext cx="6103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Work in pairs. Fill in the blanks.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77" y="1272011"/>
            <a:ext cx="11902707" cy="452435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020726" y="2774196"/>
            <a:ext cx="436115" cy="371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412268" y="3619131"/>
            <a:ext cx="411793" cy="371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99353" y="4479010"/>
            <a:ext cx="411793" cy="3719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20726" y="5313335"/>
            <a:ext cx="436115" cy="483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D2-TRACK 09">
            <a:hlinkClick r:id="" action="ppaction://media"/>
            <a:extLst>
              <a:ext uri="{FF2B5EF4-FFF2-40B4-BE49-F238E27FC236}">
                <a16:creationId xmlns:a16="http://schemas.microsoft.com/office/drawing/2014/main" id="{6F259981-F2DA-09CD-66F4-8D71315482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8146" y="438085"/>
            <a:ext cx="640495" cy="6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16" y="304801"/>
            <a:ext cx="9128021" cy="6085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3387" y="3702547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707" y="484995"/>
            <a:ext cx="1370284" cy="1644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490835"/>
            <a:ext cx="9848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>
                <a:solidFill>
                  <a:srgbClr val="0070C0"/>
                </a:solidFill>
              </a:rPr>
              <a:t>Discuss and answer the questions.</a:t>
            </a:r>
            <a:br>
              <a:rPr lang="en-US" sz="3600">
                <a:solidFill>
                  <a:srgbClr val="0070C0"/>
                </a:solidFill>
              </a:rPr>
            </a:br>
            <a:endParaRPr lang="en-US" sz="3600">
              <a:solidFill>
                <a:srgbClr val="0070C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957" y="484995"/>
            <a:ext cx="1084593" cy="69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416031"/>
            <a:ext cx="70052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242021"/>
                </a:solidFill>
                <a:latin typeface="+mj-lt"/>
              </a:rPr>
              <a:t>1. Do you know any charities?</a:t>
            </a:r>
            <a:br>
              <a:rPr lang="en-US" sz="3600">
                <a:solidFill>
                  <a:srgbClr val="242021"/>
                </a:solidFill>
                <a:latin typeface="+mj-lt"/>
              </a:rPr>
            </a:br>
            <a:r>
              <a:rPr lang="en-US" sz="3600">
                <a:solidFill>
                  <a:srgbClr val="242021"/>
                </a:solidFill>
                <a:latin typeface="+mj-lt"/>
              </a:rPr>
              <a:t>2. Who or what do they help?</a:t>
            </a:r>
            <a:r>
              <a:rPr lang="en-US" sz="3600">
                <a:latin typeface="+mj-lt"/>
              </a:rPr>
              <a:t> 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2346" y="2550810"/>
            <a:ext cx="6163159" cy="151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1196478"/>
            <a:ext cx="11925300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242021"/>
                </a:solidFill>
                <a:latin typeface="+mj-lt"/>
              </a:rPr>
              <a:t>1. I like ___________ TV programs. I can learn about tigers, lions, and lots of other animals.</a:t>
            </a:r>
            <a:br>
              <a:rPr lang="en-US" sz="3500" dirty="0">
                <a:solidFill>
                  <a:srgbClr val="242021"/>
                </a:solidFill>
                <a:latin typeface="+mj-lt"/>
              </a:rPr>
            </a:br>
            <a:r>
              <a:rPr lang="en-US" sz="3500" dirty="0">
                <a:solidFill>
                  <a:srgbClr val="242021"/>
                </a:solidFill>
                <a:latin typeface="+mj-lt"/>
              </a:rPr>
              <a:t>2. Every year, we collect all of our old clothes and books, then we ___________ them to a charity.</a:t>
            </a:r>
            <a:br>
              <a:rPr lang="en-US" sz="3500" dirty="0">
                <a:solidFill>
                  <a:srgbClr val="242021"/>
                </a:solidFill>
                <a:latin typeface="+mj-lt"/>
              </a:rPr>
            </a:br>
            <a:r>
              <a:rPr lang="en-US" sz="3500" dirty="0">
                <a:solidFill>
                  <a:srgbClr val="242021"/>
                </a:solidFill>
                <a:latin typeface="+mj-lt"/>
              </a:rPr>
              <a:t>3. I got these jeans for ___________. I didn’t have to pay any money for them.</a:t>
            </a:r>
            <a:br>
              <a:rPr lang="en-US" sz="3500" dirty="0">
                <a:solidFill>
                  <a:srgbClr val="242021"/>
                </a:solidFill>
                <a:latin typeface="+mj-lt"/>
              </a:rPr>
            </a:br>
            <a:r>
              <a:rPr lang="en-US" sz="3500" dirty="0">
                <a:solidFill>
                  <a:srgbClr val="242021"/>
                </a:solidFill>
                <a:latin typeface="+mj-lt"/>
              </a:rPr>
              <a:t>4. I give money to help ___________ rare animals from hunters.</a:t>
            </a:r>
            <a:br>
              <a:rPr lang="en-US" sz="3500" dirty="0">
                <a:solidFill>
                  <a:srgbClr val="242021"/>
                </a:solidFill>
                <a:latin typeface="+mj-lt"/>
              </a:rPr>
            </a:br>
            <a:r>
              <a:rPr lang="en-US" sz="3500" dirty="0">
                <a:solidFill>
                  <a:srgbClr val="242021"/>
                </a:solidFill>
                <a:latin typeface="+mj-lt"/>
              </a:rPr>
              <a:t>5. I gave money to a ___________ last year. They use the money to help poor children around the world. 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36</a:t>
            </a:r>
          </a:p>
        </p:txBody>
      </p:sp>
      <p:sp>
        <p:nvSpPr>
          <p:cNvPr id="4" name="Rectangle 3"/>
          <p:cNvSpPr/>
          <p:nvPr/>
        </p:nvSpPr>
        <p:spPr>
          <a:xfrm>
            <a:off x="2228850" y="488333"/>
            <a:ext cx="12249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accent1"/>
                </a:solidFill>
              </a:rPr>
              <a:t>Fill in the blanks using the words you have learnt.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0202" y="1207832"/>
            <a:ext cx="21378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0000"/>
                </a:solidFill>
              </a:rPr>
              <a:t>wildlife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735" y="2800384"/>
            <a:ext cx="21378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0000"/>
                </a:solidFill>
              </a:rPr>
              <a:t>donate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2276" y="3339599"/>
            <a:ext cx="21378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0000"/>
                </a:solidFill>
              </a:rPr>
              <a:t>free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2591" y="4402635"/>
            <a:ext cx="21378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0000"/>
                </a:solidFill>
              </a:rPr>
              <a:t>protect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36812" y="4939810"/>
            <a:ext cx="21378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0000"/>
                </a:solidFill>
              </a:rPr>
              <a:t>charity</a:t>
            </a:r>
          </a:p>
        </p:txBody>
      </p:sp>
    </p:spTree>
    <p:extLst>
      <p:ext uri="{BB962C8B-B14F-4D97-AF65-F5344CB8AC3E}">
        <p14:creationId xmlns:p14="http://schemas.microsoft.com/office/powerpoint/2010/main" val="414359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96" y="312664"/>
            <a:ext cx="8549149" cy="6064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5140" y="2697053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619" y="555654"/>
            <a:ext cx="11679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  <a:latin typeface="+mj-lt"/>
              </a:rPr>
              <a:t>b. In pairs: Ask and answer what you do to help community.</a:t>
            </a:r>
          </a:p>
        </p:txBody>
      </p:sp>
      <p:pic>
        <p:nvPicPr>
          <p:cNvPr id="5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407" y="1600201"/>
            <a:ext cx="3447093" cy="219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237C1C3-5F6B-4655-8FA5-8620FC379B26}"/>
              </a:ext>
            </a:extLst>
          </p:cNvPr>
          <p:cNvSpPr/>
          <p:nvPr/>
        </p:nvSpPr>
        <p:spPr>
          <a:xfrm>
            <a:off x="638302" y="893677"/>
            <a:ext cx="5153843" cy="1324696"/>
          </a:xfrm>
          <a:prstGeom prst="wedgeRoundRectCallout">
            <a:avLst>
              <a:gd name="adj1" fmla="val -42820"/>
              <a:gd name="adj2" fmla="val 86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i="0" dirty="0">
                <a:solidFill>
                  <a:schemeClr val="bg1"/>
                </a:solidFill>
                <a:effectLst/>
              </a:rPr>
              <a:t>Hi B. Do you do anything to help the community? 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13F7E0-FA70-485F-B476-87CB56A802F6}"/>
              </a:ext>
            </a:extLst>
          </p:cNvPr>
          <p:cNvSpPr/>
          <p:nvPr/>
        </p:nvSpPr>
        <p:spPr>
          <a:xfrm>
            <a:off x="6454011" y="893679"/>
            <a:ext cx="5635208" cy="1421574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rgbClr val="242021"/>
                </a:solidFill>
              </a:rPr>
              <a:t>Yes, of course.</a:t>
            </a:r>
            <a:endParaRPr lang="en-US" sz="3000" b="1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7E5772-6F80-4039-86EA-A881F72DDDB5}"/>
              </a:ext>
            </a:extLst>
          </p:cNvPr>
          <p:cNvSpPr/>
          <p:nvPr/>
        </p:nvSpPr>
        <p:spPr>
          <a:xfrm rot="1173519">
            <a:off x="5811124" y="160850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613532" y="2649773"/>
            <a:ext cx="5178613" cy="1255476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bg1"/>
                </a:solidFill>
              </a:rPr>
              <a:t>So, what do you do?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1047FA5-5148-4C98-98A1-072F90B31F21}"/>
              </a:ext>
            </a:extLst>
          </p:cNvPr>
          <p:cNvSpPr/>
          <p:nvPr/>
        </p:nvSpPr>
        <p:spPr>
          <a:xfrm>
            <a:off x="6409927" y="2649772"/>
            <a:ext cx="5679292" cy="1368615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242021"/>
                </a:solidFill>
              </a:rPr>
              <a:t>I collect my old books and clothes. Then I donate them to the charity.</a:t>
            </a:r>
            <a:endParaRPr lang="en-US" sz="3000" b="1" dirty="0">
              <a:solidFill>
                <a:srgbClr val="242021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6AAFC27-3977-4792-B8AA-4C167D853AD5}"/>
              </a:ext>
            </a:extLst>
          </p:cNvPr>
          <p:cNvSpPr/>
          <p:nvPr/>
        </p:nvSpPr>
        <p:spPr>
          <a:xfrm rot="1173519">
            <a:off x="5855210" y="3244068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603A40D-2D53-4049-8513-60D0649A3CE4}"/>
              </a:ext>
            </a:extLst>
          </p:cNvPr>
          <p:cNvSpPr/>
          <p:nvPr/>
        </p:nvSpPr>
        <p:spPr>
          <a:xfrm>
            <a:off x="613532" y="4284106"/>
            <a:ext cx="5050242" cy="1354694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bg1"/>
                </a:solidFill>
              </a:rPr>
              <a:t>That’s great!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373984" y="4391444"/>
            <a:ext cx="5715236" cy="1368616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242021"/>
                </a:solidFill>
              </a:rPr>
              <a:t>Thanks.</a:t>
            </a:r>
            <a:endParaRPr lang="en-US" sz="3000" b="1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740344" y="4969096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214303" y="308903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867178" y="308902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256644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51" y="351503"/>
            <a:ext cx="9085006" cy="60173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8508" y="3767190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73180" y="3048719"/>
            <a:ext cx="120188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a</a:t>
            </a:r>
            <a:r>
              <a:rPr lang="en-US" sz="3600">
                <a:solidFill>
                  <a:srgbClr val="242021"/>
                </a:solidFill>
              </a:rPr>
              <a:t>. Listen to two people talking about a charity. Does the charity work in one country, or many countries?</a:t>
            </a:r>
            <a:endParaRPr lang="en-US" sz="3600" dirty="0">
              <a:solidFill>
                <a:srgbClr val="24202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</a:t>
            </a:r>
            <a:r>
              <a:rPr lang="en-US" sz="3600" i="1">
                <a:solidFill>
                  <a:srgbClr val="0070C0"/>
                </a:solidFill>
              </a:rPr>
              <a:t>. Does the charity work in one country, or many countries?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757307" y="3577772"/>
            <a:ext cx="1086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 flipV="1">
            <a:off x="2428425" y="3577772"/>
            <a:ext cx="1945232" cy="30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DDE1C0-0723-4389-A6CB-82A4686E0FEA}"/>
              </a:ext>
            </a:extLst>
          </p:cNvPr>
          <p:cNvCxnSpPr>
            <a:cxnSpLocks/>
          </p:cNvCxnSpPr>
          <p:nvPr/>
        </p:nvCxnSpPr>
        <p:spPr>
          <a:xfrm>
            <a:off x="4654782" y="3577772"/>
            <a:ext cx="10795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544590-90A4-47F3-98E3-76D72EF31391}"/>
              </a:ext>
            </a:extLst>
          </p:cNvPr>
          <p:cNvCxnSpPr>
            <a:cxnSpLocks/>
          </p:cNvCxnSpPr>
          <p:nvPr/>
        </p:nvCxnSpPr>
        <p:spPr>
          <a:xfrm>
            <a:off x="7516779" y="3577772"/>
            <a:ext cx="11777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51F263-C48E-456F-BB85-6783B3714058}"/>
              </a:ext>
            </a:extLst>
          </p:cNvPr>
          <p:cNvCxnSpPr>
            <a:cxnSpLocks/>
          </p:cNvCxnSpPr>
          <p:nvPr/>
        </p:nvCxnSpPr>
        <p:spPr>
          <a:xfrm>
            <a:off x="273945" y="4124791"/>
            <a:ext cx="9667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65081" y="46458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92271" y="4553500"/>
            <a:ext cx="3750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242021"/>
                </a:solidFill>
              </a:rPr>
              <a:t>1. One country </a:t>
            </a:r>
            <a:endParaRPr lang="en-US" sz="3600" i="1" dirty="0">
              <a:solidFill>
                <a:srgbClr val="24202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07358" y="4511596"/>
            <a:ext cx="3741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242021"/>
                </a:solidFill>
              </a:rPr>
              <a:t>2. Many countries</a:t>
            </a:r>
            <a:endParaRPr lang="en-US" sz="3600" i="1" dirty="0">
              <a:solidFill>
                <a:srgbClr val="24202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51F263-C48E-456F-BB85-6783B3714058}"/>
              </a:ext>
            </a:extLst>
          </p:cNvPr>
          <p:cNvCxnSpPr>
            <a:cxnSpLocks/>
          </p:cNvCxnSpPr>
          <p:nvPr/>
        </p:nvCxnSpPr>
        <p:spPr>
          <a:xfrm>
            <a:off x="1749153" y="4124791"/>
            <a:ext cx="22184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451F263-C48E-456F-BB85-6783B3714058}"/>
              </a:ext>
            </a:extLst>
          </p:cNvPr>
          <p:cNvCxnSpPr>
            <a:cxnSpLocks/>
          </p:cNvCxnSpPr>
          <p:nvPr/>
        </p:nvCxnSpPr>
        <p:spPr>
          <a:xfrm>
            <a:off x="4711215" y="4124791"/>
            <a:ext cx="28055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61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514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031" y="453953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211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choose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4661581" y="3122500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5212261" y="3738932"/>
            <a:ext cx="6487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sym typeface="Wingdings" panose="05000000000000000000" pitchFamily="2" charset="2"/>
              </a:rPr>
              <a:t>2. Many countries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5148400" y="4494875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0" y="1905771"/>
            <a:ext cx="120188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242021"/>
                </a:solidFill>
              </a:rPr>
              <a:t>a. Listen to two people talking about a charity. Does the charity work in one country, or many countries?</a:t>
            </a:r>
          </a:p>
          <a:p>
            <a:endParaRPr lang="en-US" sz="3600">
              <a:solidFill>
                <a:srgbClr val="242021"/>
              </a:solidFill>
            </a:endParaRPr>
          </a:p>
        </p:txBody>
      </p:sp>
      <p:pic>
        <p:nvPicPr>
          <p:cNvPr id="3" name="CD2-TRACK 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24" end="6788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2716" y="339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5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  <p:bldP spid="25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813360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3590211" y="3753378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3890800" y="4689829"/>
            <a:ext cx="80176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i="1" strike="sngStrike">
                <a:solidFill>
                  <a:schemeClr val="accent1"/>
                </a:solidFill>
              </a:rPr>
              <a:t>One country</a:t>
            </a:r>
          </a:p>
          <a:p>
            <a:pPr marL="742950" indent="-742950">
              <a:buFontTx/>
              <a:buAutoNum type="arabicPeriod"/>
            </a:pPr>
            <a:r>
              <a:rPr lang="en-US" sz="3600" i="1">
                <a:solidFill>
                  <a:srgbClr val="FF0000"/>
                </a:solidFill>
              </a:rPr>
              <a:t>Many countries.</a:t>
            </a:r>
            <a:r>
              <a:rPr lang="en-US" sz="3600" i="1" strike="sngStrike">
                <a:solidFill>
                  <a:schemeClr val="accent1"/>
                </a:solidFill>
              </a:rPr>
              <a:t/>
            </a:r>
            <a:br>
              <a:rPr lang="en-US" sz="3600" i="1" strike="sngStrike">
                <a:solidFill>
                  <a:schemeClr val="accent1"/>
                </a:solidFill>
              </a:rPr>
            </a:br>
            <a:endParaRPr lang="en-US" sz="3600" i="1" strike="sngStrike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384951" y="5043772"/>
            <a:ext cx="3505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76FBD-6E63-4F35-A2CC-F3D992937195}"/>
              </a:ext>
            </a:extLst>
          </p:cNvPr>
          <p:cNvSpPr/>
          <p:nvPr/>
        </p:nvSpPr>
        <p:spPr>
          <a:xfrm>
            <a:off x="342123" y="1503558"/>
            <a:ext cx="11849877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</a:t>
            </a:r>
            <a:r>
              <a:rPr lang="en-US" sz="3200" i="1">
                <a:solidFill>
                  <a:srgbClr val="0070C0"/>
                </a:solidFill>
              </a:rPr>
              <a:t>what Professor Jones says.</a:t>
            </a:r>
            <a:endParaRPr lang="en-US" sz="3200" i="1" dirty="0">
              <a:solidFill>
                <a:srgbClr val="0070C0"/>
              </a:solidFill>
            </a:endParaRPr>
          </a:p>
          <a:p>
            <a:r>
              <a:rPr lang="en-US" sz="3200" i="1">
                <a:solidFill>
                  <a:srgbClr val="FF0000"/>
                </a:solidFill>
              </a:rPr>
              <a:t>Professor Jones: In 2018, over a million people in many countries took part in a huge beach cleanup.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EBB053-A16A-E55F-52E8-C8035CD94E10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4" name="CD2-TRACK 10">
            <a:hlinkClick r:id="" action="ppaction://media"/>
            <a:extLst>
              <a:ext uri="{FF2B5EF4-FFF2-40B4-BE49-F238E27FC236}">
                <a16:creationId xmlns:a16="http://schemas.microsoft.com/office/drawing/2014/main" id="{8A1AB730-BFD9-0FEB-2AB4-9488464A78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24" end="6788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1091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6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5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5180" y="311191"/>
            <a:ext cx="105568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b. Now, listen and fill in the blanks.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FIRST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" y="336616"/>
            <a:ext cx="1446028" cy="707886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D0BB7-4A2A-465C-AEF8-C02EF79803A7}"/>
              </a:ext>
            </a:extLst>
          </p:cNvPr>
          <p:cNvSpPr txBox="1"/>
          <p:nvPr/>
        </p:nvSpPr>
        <p:spPr>
          <a:xfrm>
            <a:off x="2795630" y="5770292"/>
            <a:ext cx="6047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ANSWERS?</a:t>
            </a:r>
            <a:endParaRPr lang="en-US" sz="2800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140528" y="857310"/>
            <a:ext cx="10278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162550" y="85731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1221753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1. Trash Free Seas started in ______________ in the USA.</a:t>
            </a:r>
          </a:p>
          <a:p>
            <a:endParaRPr lang="en-US" sz="3600" dirty="0"/>
          </a:p>
          <a:p>
            <a:r>
              <a:rPr lang="en-US" sz="3600" dirty="0"/>
              <a:t>2. They wanted to protect ocean _____________.</a:t>
            </a:r>
          </a:p>
          <a:p>
            <a:endParaRPr lang="en-US" sz="3600" dirty="0"/>
          </a:p>
          <a:p>
            <a:r>
              <a:rPr lang="en-US" sz="3600" dirty="0"/>
              <a:t>3. In 2018, they picked up more than ______________ million</a:t>
            </a:r>
          </a:p>
          <a:p>
            <a:r>
              <a:rPr lang="en-US" sz="3600" dirty="0"/>
              <a:t>kilograms of trash.</a:t>
            </a:r>
          </a:p>
          <a:p>
            <a:endParaRPr lang="en-US" sz="3600" dirty="0"/>
          </a:p>
          <a:p>
            <a:r>
              <a:rPr lang="en-US" sz="3600" dirty="0"/>
              <a:t>4. People can visit the website if they want to ____________.</a:t>
            </a:r>
          </a:p>
        </p:txBody>
      </p:sp>
      <p:pic>
        <p:nvPicPr>
          <p:cNvPr id="3" name="CD2-TRACK 10">
            <a:hlinkClick r:id="" action="ppaction://media"/>
            <a:extLst>
              <a:ext uri="{FF2B5EF4-FFF2-40B4-BE49-F238E27FC236}">
                <a16:creationId xmlns:a16="http://schemas.microsoft.com/office/drawing/2014/main" id="{4A7647FC-6D9A-CDB5-407D-DC1915C1FA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24" end="6788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8046" y="4603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5180" y="311191"/>
            <a:ext cx="105568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b. Now, listen and fill in the blanks.</a:t>
            </a:r>
            <a:r>
              <a:rPr lang="en-US" sz="3600" b="1" i="1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SECOND TIME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336616"/>
            <a:ext cx="1467293" cy="707886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D0BB7-4A2A-465C-AEF8-C02EF79803A7}"/>
              </a:ext>
            </a:extLst>
          </p:cNvPr>
          <p:cNvSpPr txBox="1"/>
          <p:nvPr/>
        </p:nvSpPr>
        <p:spPr>
          <a:xfrm>
            <a:off x="2795630" y="5770292"/>
            <a:ext cx="6047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ANSWERS?</a:t>
            </a:r>
            <a:endParaRPr lang="en-US" sz="2800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140528" y="857310"/>
            <a:ext cx="10278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162550" y="85731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1221753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1. Trash </a:t>
            </a:r>
            <a:r>
              <a:rPr lang="en-US" sz="3600" dirty="0"/>
              <a:t>Free Seas started in ______________ in the USA.</a:t>
            </a:r>
          </a:p>
          <a:p>
            <a:pPr marL="742950" indent="-742950">
              <a:buAutoNum type="arabicPeriod"/>
            </a:pPr>
            <a:endParaRPr lang="en-US" sz="3600" dirty="0"/>
          </a:p>
          <a:p>
            <a:r>
              <a:rPr lang="en-US" sz="3600" dirty="0"/>
              <a:t>2. They wanted to protect ocean _____________.</a:t>
            </a:r>
          </a:p>
          <a:p>
            <a:endParaRPr lang="en-US" sz="3600" dirty="0"/>
          </a:p>
          <a:p>
            <a:r>
              <a:rPr lang="en-US" sz="3600" dirty="0"/>
              <a:t>3. In 2018, they picked up more than ______________ million</a:t>
            </a:r>
          </a:p>
          <a:p>
            <a:r>
              <a:rPr lang="en-US" sz="3600" dirty="0"/>
              <a:t>kilograms of trash.</a:t>
            </a:r>
          </a:p>
          <a:p>
            <a:endParaRPr lang="en-US" sz="3600" dirty="0"/>
          </a:p>
          <a:p>
            <a:r>
              <a:rPr lang="en-US" sz="3600" dirty="0"/>
              <a:t>4. People can visit the website if they want to ____________.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1551" y="1270975"/>
            <a:ext cx="23050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0000"/>
                </a:solidFill>
              </a:rPr>
              <a:t>1986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38504" y="2352205"/>
            <a:ext cx="23050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0000"/>
                </a:solidFill>
              </a:rPr>
              <a:t>wildlife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6976" y="3460696"/>
            <a:ext cx="23050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0000"/>
                </a:solidFill>
              </a:rPr>
              <a:t>ten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54004" y="5086009"/>
            <a:ext cx="23050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0000"/>
                </a:solidFill>
              </a:rPr>
              <a:t>donate</a:t>
            </a:r>
          </a:p>
        </p:txBody>
      </p:sp>
      <p:pic>
        <p:nvPicPr>
          <p:cNvPr id="3" name="CD2-TRACK 10">
            <a:hlinkClick r:id="" action="ppaction://media"/>
            <a:extLst>
              <a:ext uri="{FF2B5EF4-FFF2-40B4-BE49-F238E27FC236}">
                <a16:creationId xmlns:a16="http://schemas.microsoft.com/office/drawing/2014/main" id="{7B0C3007-21FB-16DB-C917-0FCD56E915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24" end="6788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0014" y="4843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3677387-BF44-459C-8250-118F77207A42}"/>
              </a:ext>
            </a:extLst>
          </p:cNvPr>
          <p:cNvSpPr/>
          <p:nvPr/>
        </p:nvSpPr>
        <p:spPr>
          <a:xfrm>
            <a:off x="91440" y="1102383"/>
            <a:ext cx="1210056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0000"/>
                </a:solidFill>
              </a:rPr>
              <a:t>Professor Jones: Well, the charity started in 1986 in the USA.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B928F-AA2F-4840-A94C-9838AC0B0F54}"/>
              </a:ext>
            </a:extLst>
          </p:cNvPr>
          <p:cNvSpPr txBox="1"/>
          <p:nvPr/>
        </p:nvSpPr>
        <p:spPr>
          <a:xfrm>
            <a:off x="91440" y="2163784"/>
            <a:ext cx="1196557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1. Trash Free Seas started in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1986</a:t>
            </a:r>
            <a:r>
              <a:rPr lang="en-US" sz="2800" b="1" dirty="0">
                <a:latin typeface="+mj-lt"/>
              </a:rPr>
              <a:t> in the USA.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3302436" y="365611"/>
            <a:ext cx="87545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48F4D5-C918-4C2B-BEE5-AE77A39AFFD1}"/>
              </a:ext>
            </a:extLst>
          </p:cNvPr>
          <p:cNvSpPr txBox="1"/>
          <p:nvPr/>
        </p:nvSpPr>
        <p:spPr>
          <a:xfrm>
            <a:off x="91439" y="4608466"/>
            <a:ext cx="1196557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2. They wanted to protect ocean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wildlife.</a:t>
            </a:r>
            <a:endParaRPr lang="en-US" sz="2800" b="1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3576E-D0DB-428D-8A52-451B30422B6C}"/>
              </a:ext>
            </a:extLst>
          </p:cNvPr>
          <p:cNvSpPr/>
          <p:nvPr/>
        </p:nvSpPr>
        <p:spPr>
          <a:xfrm>
            <a:off x="91440" y="2947149"/>
            <a:ext cx="1196557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0000"/>
                </a:solidFill>
              </a:rPr>
              <a:t>Professor Jones: 1986. Anyway, they help protect ocean wildlife by cleaning up beaches.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2" name="CD2-TRACK 10">
            <a:hlinkClick r:id="" action="ppaction://media"/>
            <a:extLst>
              <a:ext uri="{FF2B5EF4-FFF2-40B4-BE49-F238E27FC236}">
                <a16:creationId xmlns:a16="http://schemas.microsoft.com/office/drawing/2014/main" id="{FA19407F-9579-A963-6BAC-A9C80670A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24" end="42157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2416" y="5287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2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6548F4D5-C918-4C2B-BEE5-AE77A39AFFD1}"/>
              </a:ext>
            </a:extLst>
          </p:cNvPr>
          <p:cNvSpPr txBox="1"/>
          <p:nvPr/>
        </p:nvSpPr>
        <p:spPr>
          <a:xfrm>
            <a:off x="217315" y="2790477"/>
            <a:ext cx="11851743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>
                <a:latin typeface="+mj-lt"/>
              </a:rPr>
              <a:t>3. In 2018, they picked up more than </a:t>
            </a:r>
            <a:r>
              <a:rPr lang="en-US" sz="2800" b="1">
                <a:solidFill>
                  <a:srgbClr val="FF0000"/>
                </a:solidFill>
                <a:latin typeface="+mj-lt"/>
              </a:rPr>
              <a:t>ten </a:t>
            </a:r>
            <a:r>
              <a:rPr lang="en-US" sz="2800" b="1">
                <a:latin typeface="+mj-lt"/>
              </a:rPr>
              <a:t>million kilograms of trash.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43576E-D0DB-428D-8A52-451B30422B6C}"/>
              </a:ext>
            </a:extLst>
          </p:cNvPr>
          <p:cNvSpPr/>
          <p:nvPr/>
        </p:nvSpPr>
        <p:spPr>
          <a:xfrm>
            <a:off x="217314" y="1271419"/>
            <a:ext cx="1185174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0000"/>
                </a:solidFill>
              </a:rPr>
              <a:t>Professor Jones: In 2018, over a million people in many countries took part in a huge beach cleanup.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231909" y="394481"/>
            <a:ext cx="98371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3576E-D0DB-428D-8A52-451B30422B6C}"/>
              </a:ext>
            </a:extLst>
          </p:cNvPr>
          <p:cNvSpPr/>
          <p:nvPr/>
        </p:nvSpPr>
        <p:spPr>
          <a:xfrm>
            <a:off x="217315" y="3616183"/>
            <a:ext cx="1185174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00"/>
                </a:solidFill>
              </a:rPr>
              <a:t>Professor Jones: If anyone wants to donate, please visit the Trash Free Seas website. Just five dollars will be a big help! The website is www…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48F4D5-C918-4C2B-BEE5-AE77A39AFFD1}"/>
              </a:ext>
            </a:extLst>
          </p:cNvPr>
          <p:cNvSpPr txBox="1"/>
          <p:nvPr/>
        </p:nvSpPr>
        <p:spPr>
          <a:xfrm>
            <a:off x="217315" y="5672996"/>
            <a:ext cx="1185174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>
                <a:effectLst/>
              </a:rPr>
              <a:t>4. </a:t>
            </a:r>
            <a:r>
              <a:rPr lang="en-US" sz="2800" b="1"/>
              <a:t>People can visit the website if they want to </a:t>
            </a:r>
            <a:r>
              <a:rPr lang="en-US" sz="2800" b="1">
                <a:solidFill>
                  <a:srgbClr val="FF0000"/>
                </a:solidFill>
              </a:rPr>
              <a:t>donate</a:t>
            </a:r>
            <a:r>
              <a:rPr lang="en-US" sz="2800" b="1"/>
              <a:t>.</a:t>
            </a:r>
            <a:endParaRPr lang="en-US" sz="3600" b="1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9681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2" name="CD2-TRACK 10">
            <a:hlinkClick r:id="" action="ppaction://media"/>
            <a:extLst>
              <a:ext uri="{FF2B5EF4-FFF2-40B4-BE49-F238E27FC236}">
                <a16:creationId xmlns:a16="http://schemas.microsoft.com/office/drawing/2014/main" id="{9CBD8B12-FD33-0A11-62FF-0F92DD920E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566" end="6788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7639" y="4976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042" y="32391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323910"/>
            <a:ext cx="9588760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77908"/>
            <a:ext cx="120147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i="1" dirty="0">
                <a:solidFill>
                  <a:srgbClr val="000000"/>
                </a:solidFill>
              </a:rPr>
              <a:t>Lisa: Thanks for joining us, Professor. Can you tell us about Trash Free Seas?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Professor Jones: Well, the charity started in 1986 in the USA.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Lisa: When? Sorry, could you repeat that?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Professor Jones: 1986. Anyway, they help protect ocean wildlife by cleaning up beaches.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Lisa: I see.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Professor Jones: In 2018, over a million people in many countries took part in a huge beach cleanup.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Lisa: Great!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Professor Jones: They picked up over ten million kilograms of trash</a:t>
            </a:r>
            <a:r>
              <a:rPr lang="en-US" sz="3400" i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889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323910"/>
            <a:ext cx="9588760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11860"/>
            <a:ext cx="1201472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i="1" dirty="0">
                <a:solidFill>
                  <a:srgbClr val="000000"/>
                </a:solidFill>
              </a:rPr>
              <a:t>Lisa: How much? Sorry, could you say that again?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Professor Jones: Ten million kilos.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Lisa: Wow! That's amazing. How can our listeners help?</a:t>
            </a:r>
          </a:p>
          <a:p>
            <a:r>
              <a:rPr lang="en-US" sz="3300" i="1" dirty="0">
                <a:solidFill>
                  <a:srgbClr val="000000"/>
                </a:solidFill>
              </a:rPr>
              <a:t>Professor Jones: If anyone wants to donate, please visit the Trash Free Seas website. Just five dollars will be a big help! The website is www…</a:t>
            </a:r>
          </a:p>
        </p:txBody>
      </p:sp>
    </p:spTree>
    <p:extLst>
      <p:ext uri="{BB962C8B-B14F-4D97-AF65-F5344CB8AC3E}">
        <p14:creationId xmlns:p14="http://schemas.microsoft.com/office/powerpoint/2010/main" val="11860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Post-Listening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376386" y="380256"/>
            <a:ext cx="5797810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000" i="1">
                <a:solidFill>
                  <a:srgbClr val="0070C0"/>
                </a:solidFill>
              </a:rPr>
              <a:t>Listen and write "True" or "False."</a:t>
            </a:r>
            <a:endParaRPr lang="en-US" sz="3000" i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934254"/>
            <a:ext cx="120967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1. There are 18 different kinds of penguins in the world. </a:t>
            </a:r>
          </a:p>
          <a:p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2. The Global Penguin Society makes money by protecting penguins. </a:t>
            </a:r>
          </a:p>
          <a:p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3. GPS works with school teachers and famous movie stars. </a:t>
            </a:r>
          </a:p>
          <a:p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4. Fewer than six thousand students visited penguins. </a:t>
            </a:r>
          </a:p>
          <a:p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5. Donations for GPS help pay people to work for them. </a:t>
            </a:r>
          </a:p>
        </p:txBody>
      </p:sp>
      <p:pic>
        <p:nvPicPr>
          <p:cNvPr id="6" name="TRACK 1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25" end="408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74052" y="451769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82643" y="934254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True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95472" y="2063070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False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83652" y="3662600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False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83652" y="4791416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False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95472" y="5838311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True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918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6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165" y="665922"/>
            <a:ext cx="10457862" cy="4997457"/>
          </a:xfrm>
          <a:prstGeom prst="rect">
            <a:avLst/>
          </a:prstGeom>
        </p:spPr>
      </p:pic>
      <p:pic>
        <p:nvPicPr>
          <p:cNvPr id="9" name="CD2-TRACK 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5755" y="361122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42280847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7984" y="1786396"/>
            <a:ext cx="114204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- Practice and learn vocabularies: </a:t>
            </a:r>
            <a:r>
              <a:rPr lang="en-US" sz="3600" i="1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charity, donate, free, protect, wildlife</a:t>
            </a:r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.</a:t>
            </a:r>
          </a:p>
          <a:p>
            <a:pPr fontAlgn="t"/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- Practice listening for specific information.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529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344" y="358935"/>
            <a:ext cx="874204" cy="55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0339" y="251525"/>
            <a:ext cx="2844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36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300" y="1444421"/>
            <a:ext cx="11696700" cy="3717514"/>
          </a:xfrm>
          <a:prstGeom prst="rect">
            <a:avLst/>
          </a:prstGeom>
        </p:spPr>
      </p:pic>
      <p:pic>
        <p:nvPicPr>
          <p:cNvPr id="5" name="CD2-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0619" y="59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9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12283" y="627162"/>
            <a:ext cx="207552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7905750" y="781050"/>
            <a:ext cx="3305175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12" y="1425650"/>
            <a:ext cx="9077113" cy="475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307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419053"/>
            <a:ext cx="1087829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about what you do to help the community.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When and how.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Write about 60-80 words.</a:t>
            </a:r>
          </a:p>
        </p:txBody>
      </p:sp>
    </p:spTree>
    <p:extLst>
      <p:ext uri="{BB962C8B-B14F-4D97-AF65-F5344CB8AC3E}">
        <p14:creationId xmlns:p14="http://schemas.microsoft.com/office/powerpoint/2010/main" val="207915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5120"/>
            <a:ext cx="8966718" cy="61136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8229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421" y="1604278"/>
            <a:ext cx="4154423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Vocabularies:</a:t>
            </a:r>
            <a:r>
              <a:rPr lang="en-US" sz="3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bʌs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st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2400" dirty="0">
              <a:latin typeface="Arial" panose="020B0604020202020204" pitchFamily="34" charset="0"/>
            </a:endParaRP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charity (n)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donate (v)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free (adj)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protect (v)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wildlife (n)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9821" y="1604278"/>
            <a:ext cx="737217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FF0000"/>
                </a:solidFill>
              </a:rPr>
              <a:t>Listening:</a:t>
            </a:r>
            <a:r>
              <a:rPr lang="en-US" sz="3600" dirty="0">
                <a:solidFill>
                  <a:srgbClr val="0070C0"/>
                </a:solidFill>
              </a:rPr>
              <a:t> for specific information.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FF0000"/>
                </a:solidFill>
              </a:rPr>
              <a:t>Conversation Skill:</a:t>
            </a:r>
            <a:r>
              <a:rPr lang="en-US" sz="3600" dirty="0">
                <a:solidFill>
                  <a:srgbClr val="0070C0"/>
                </a:solidFill>
              </a:rPr>
              <a:t> asking for repetition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5821" y="328576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90780" y="1506082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</a:t>
            </a:r>
            <a:r>
              <a:rPr lang="en-US" sz="3600" i="1">
                <a:solidFill>
                  <a:srgbClr val="0070C0"/>
                </a:solidFill>
              </a:rPr>
              <a:t>by </a:t>
            </a:r>
            <a:r>
              <a:rPr lang="en-US" sz="3600" i="1" smtClean="0">
                <a:solidFill>
                  <a:srgbClr val="0070C0"/>
                </a:solidFill>
              </a:rPr>
              <a:t>heart </a:t>
            </a:r>
            <a:r>
              <a:rPr lang="en-US" sz="3600" i="1" dirty="0">
                <a:solidFill>
                  <a:srgbClr val="0070C0"/>
                </a:solidFill>
              </a:rPr>
              <a:t>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36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38.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53 -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5621955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464"/>
            <a:ext cx="8963086" cy="61111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229" y="428614"/>
            <a:ext cx="1474417" cy="94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9095" y="255185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54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27296" y="1404530"/>
            <a:ext cx="26018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0070C0"/>
                </a:solidFill>
                <a:ea typeface="Times New Roman" panose="02020603050405020304" pitchFamily="18" charset="0"/>
              </a:rPr>
              <a:t>Chatting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654" y="2609590"/>
            <a:ext cx="1207534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1. Name some public services near your house. Are they good? </a:t>
            </a:r>
          </a:p>
          <a:p>
            <a:pPr defTabSz="45720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2. What do you do with your family to save the environment?</a:t>
            </a:r>
          </a:p>
          <a:p>
            <a:pPr defTabSz="45720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3. What do you do with your friends to protect the Earth? </a:t>
            </a:r>
          </a:p>
          <a:p>
            <a:pPr defTabSz="45720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4. What do you think about recycling things?</a:t>
            </a:r>
          </a:p>
        </p:txBody>
      </p:sp>
    </p:spTree>
    <p:extLst>
      <p:ext uri="{BB962C8B-B14F-4D97-AF65-F5344CB8AC3E}">
        <p14:creationId xmlns:p14="http://schemas.microsoft.com/office/powerpoint/2010/main" val="96709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74" y="326528"/>
            <a:ext cx="9388304" cy="621837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07594" y="1010297"/>
            <a:ext cx="5198426" cy="49972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i="1" dirty="0"/>
              <a:t>New words</a:t>
            </a:r>
          </a:p>
          <a:p>
            <a:pPr algn="ctr"/>
            <a:r>
              <a:rPr lang="en-US" sz="4400" i="1" dirty="0"/>
              <a:t>charity</a:t>
            </a:r>
          </a:p>
          <a:p>
            <a:pPr algn="ctr"/>
            <a:r>
              <a:rPr lang="en-US" sz="4400" i="1" dirty="0"/>
              <a:t>donate</a:t>
            </a:r>
          </a:p>
          <a:p>
            <a:pPr algn="ctr"/>
            <a:r>
              <a:rPr lang="en-US" sz="4400" i="1" dirty="0"/>
              <a:t>free</a:t>
            </a:r>
          </a:p>
          <a:p>
            <a:pPr algn="ctr"/>
            <a:r>
              <a:rPr lang="en-US" sz="4400" i="1" dirty="0"/>
              <a:t>protect</a:t>
            </a:r>
          </a:p>
          <a:p>
            <a:pPr algn="ctr"/>
            <a:r>
              <a:rPr lang="en-US" sz="4400" i="1" dirty="0"/>
              <a:t>wildlife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7807" y="26637"/>
            <a:ext cx="836051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B0F0"/>
                </a:solidFill>
              </a:rPr>
              <a:t>Listen and repeat. </a:t>
            </a:r>
            <a:r>
              <a:rPr lang="en-US" sz="2400" b="1" i="1" dirty="0">
                <a:solidFill>
                  <a:srgbClr val="00B0F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162943"/>
            <a:ext cx="12019281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latin typeface="+mj-lt"/>
              </a:rPr>
              <a:t>free (adj) /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fri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ː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miễn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phí</a:t>
            </a:r>
            <a:endParaRPr lang="en-US" sz="3600" i="0" u="none" strike="noStrike" dirty="0">
              <a:effectLst/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" y="1998170"/>
            <a:ext cx="12019279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latin typeface="+mj-lt"/>
              </a:rPr>
              <a:t>protect (v) /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prəˈtekt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bảo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vệ</a:t>
            </a:r>
            <a:endParaRPr lang="en-US" sz="3600" i="0" u="none" strike="noStrike" dirty="0">
              <a:effectLst/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" y="4327716"/>
            <a:ext cx="1200514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latin typeface="+mj-lt"/>
              </a:rPr>
              <a:t>wildlife (n) 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waɪldlaɪf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đời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sống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dã</a:t>
            </a:r>
            <a:endParaRPr lang="en-US" sz="3600" i="0" u="none" strike="noStrike" dirty="0">
              <a:effectLst/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854075"/>
            <a:ext cx="1204755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latin typeface="+mj-lt"/>
              </a:rPr>
              <a:t>charity (n) 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tʃærəti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tổ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chức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từ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thiện</a:t>
            </a:r>
            <a:endParaRPr lang="en-US" sz="3600" i="0" u="none" strike="noStrike" dirty="0">
              <a:effectLst/>
              <a:latin typeface="+mj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4864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4864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5357594"/>
            <a:ext cx="1200514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latin typeface="+mj-lt"/>
              </a:rPr>
              <a:t>donate (v) 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d</a:t>
            </a:r>
            <a:r>
              <a:rPr lang="en-US" sz="3600" dirty="0" err="1">
                <a:solidFill>
                  <a:srgbClr val="FF0000"/>
                </a:solidFill>
              </a:rPr>
              <a:t>o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ʊneɪt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quyên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góp</a:t>
            </a:r>
            <a:endParaRPr lang="en-US" sz="3600" i="0" u="none" strike="noStrike" dirty="0">
              <a:effectLst/>
              <a:latin typeface="+mj-lt"/>
            </a:endParaRPr>
          </a:p>
        </p:txBody>
      </p:sp>
      <p:pic>
        <p:nvPicPr>
          <p:cNvPr id="3" name="chari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5279" y="418803"/>
            <a:ext cx="609600" cy="609600"/>
          </a:xfrm>
          <a:prstGeom prst="rect">
            <a:avLst/>
          </a:prstGeom>
        </p:spPr>
      </p:pic>
      <p:pic>
        <p:nvPicPr>
          <p:cNvPr id="15" name="dona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66229" y="435284"/>
            <a:ext cx="609600" cy="609600"/>
          </a:xfrm>
          <a:prstGeom prst="rect">
            <a:avLst/>
          </a:prstGeom>
        </p:spPr>
      </p:pic>
      <p:pic>
        <p:nvPicPr>
          <p:cNvPr id="17" name="fre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47179" y="422895"/>
            <a:ext cx="609600" cy="609600"/>
          </a:xfrm>
          <a:prstGeom prst="rect">
            <a:avLst/>
          </a:prstGeom>
        </p:spPr>
      </p:pic>
      <p:pic>
        <p:nvPicPr>
          <p:cNvPr id="20" name="protec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47179" y="458722"/>
            <a:ext cx="609600" cy="609600"/>
          </a:xfrm>
          <a:prstGeom prst="rect">
            <a:avLst/>
          </a:prstGeom>
        </p:spPr>
      </p:pic>
      <p:pic>
        <p:nvPicPr>
          <p:cNvPr id="21" name="wildlif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7955" y="435284"/>
            <a:ext cx="609600" cy="609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071885" y="310219"/>
            <a:ext cx="1038070" cy="826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9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13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28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18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067" y="3141416"/>
            <a:ext cx="1200514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/>
              <a:t>/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fri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ː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miễn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phí</a:t>
            </a:r>
            <a:endParaRPr lang="en-US" sz="3600" i="0" u="none" strike="noStrike" dirty="0">
              <a:effectLst/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208783"/>
            <a:ext cx="12019279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/>
              <a:t>/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prəˈtekt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bảo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vệ</a:t>
            </a:r>
            <a:endParaRPr lang="en-US" sz="3600" i="0" u="none" strike="noStrike" dirty="0">
              <a:effectLst/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66" y="4135234"/>
            <a:ext cx="1200514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latin typeface="+mj-lt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waɪldlaɪf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đời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sống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dã</a:t>
            </a:r>
            <a:endParaRPr lang="en-US" sz="3600" i="0" u="none" strike="noStrike" dirty="0">
              <a:effectLst/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67" y="1292712"/>
            <a:ext cx="1200514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/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tʃærəti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tổ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chức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từ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thiện</a:t>
            </a:r>
            <a:endParaRPr lang="en-US" sz="3600" i="0" u="none" strike="noStrike" dirty="0">
              <a:effectLst/>
              <a:latin typeface="+mj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4864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4864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66" y="5129053"/>
            <a:ext cx="1199100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latin typeface="+mj-lt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doʊneɪt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quyên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góp</a:t>
            </a:r>
            <a:endParaRPr lang="en-US" sz="3600" i="0" u="none" strike="noStrike" dirty="0">
              <a:effectLst/>
              <a:latin typeface="+mj-lt"/>
            </a:endParaRPr>
          </a:p>
        </p:txBody>
      </p:sp>
      <p:pic>
        <p:nvPicPr>
          <p:cNvPr id="3" name="chari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5279" y="418803"/>
            <a:ext cx="609600" cy="609600"/>
          </a:xfrm>
          <a:prstGeom prst="rect">
            <a:avLst/>
          </a:prstGeom>
        </p:spPr>
      </p:pic>
      <p:pic>
        <p:nvPicPr>
          <p:cNvPr id="15" name="dona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66229" y="435284"/>
            <a:ext cx="609600" cy="609600"/>
          </a:xfrm>
          <a:prstGeom prst="rect">
            <a:avLst/>
          </a:prstGeom>
        </p:spPr>
      </p:pic>
      <p:pic>
        <p:nvPicPr>
          <p:cNvPr id="17" name="fre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47179" y="422895"/>
            <a:ext cx="609600" cy="609600"/>
          </a:xfrm>
          <a:prstGeom prst="rect">
            <a:avLst/>
          </a:prstGeom>
        </p:spPr>
      </p:pic>
      <p:pic>
        <p:nvPicPr>
          <p:cNvPr id="20" name="protec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47179" y="458722"/>
            <a:ext cx="609600" cy="609600"/>
          </a:xfrm>
          <a:prstGeom prst="rect">
            <a:avLst/>
          </a:prstGeom>
        </p:spPr>
      </p:pic>
      <p:pic>
        <p:nvPicPr>
          <p:cNvPr id="21" name="wildlif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7955" y="435284"/>
            <a:ext cx="609600" cy="609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071885" y="310219"/>
            <a:ext cx="1038070" cy="826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6550" y="206591"/>
            <a:ext cx="120205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solidFill>
                  <a:srgbClr val="0070C0"/>
                </a:solidFill>
              </a:rPr>
              <a:t>Look at the IPA (International Phonetic Alphabet) and </a:t>
            </a:r>
          </a:p>
          <a:p>
            <a:pPr algn="ctr"/>
            <a:r>
              <a:rPr lang="en-US" sz="3400">
                <a:solidFill>
                  <a:srgbClr val="0070C0"/>
                </a:solidFill>
              </a:rPr>
              <a:t>the meaning of each word to read out the word</a:t>
            </a:r>
            <a:endParaRPr lang="en-US" sz="3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13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28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18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5" y="395873"/>
            <a:ext cx="9099381" cy="6066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0547" y="4036147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7196</TotalTime>
  <Words>1276</Words>
  <Application>Microsoft Office PowerPoint</Application>
  <PresentationFormat>Widescreen</PresentationFormat>
  <Paragraphs>194</Paragraphs>
  <Slides>37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JDCLK L+ Frutiger LT Std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297</cp:revision>
  <dcterms:created xsi:type="dcterms:W3CDTF">2020-12-08T03:17:05Z</dcterms:created>
  <dcterms:modified xsi:type="dcterms:W3CDTF">2023-07-29T09:43:05Z</dcterms:modified>
</cp:coreProperties>
</file>