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71" r:id="rId3"/>
    <p:sldId id="811" r:id="rId5"/>
    <p:sldId id="636" r:id="rId6"/>
    <p:sldId id="389" r:id="rId7"/>
    <p:sldId id="722" r:id="rId8"/>
    <p:sldId id="436" r:id="rId9"/>
    <p:sldId id="599" r:id="rId10"/>
    <p:sldId id="789" r:id="rId11"/>
    <p:sldId id="812" r:id="rId12"/>
    <p:sldId id="813" r:id="rId13"/>
    <p:sldId id="814" r:id="rId14"/>
    <p:sldId id="707" r:id="rId15"/>
    <p:sldId id="792" r:id="rId16"/>
    <p:sldId id="815" r:id="rId17"/>
    <p:sldId id="816" r:id="rId18"/>
    <p:sldId id="725" r:id="rId19"/>
    <p:sldId id="817" r:id="rId20"/>
    <p:sldId id="818" r:id="rId21"/>
    <p:sldId id="819" r:id="rId22"/>
    <p:sldId id="457" r:id="rId23"/>
    <p:sldId id="820" r:id="rId24"/>
    <p:sldId id="821" r:id="rId25"/>
    <p:sldId id="822" r:id="rId26"/>
    <p:sldId id="749" r:id="rId27"/>
    <p:sldId id="729" r:id="rId28"/>
    <p:sldId id="824" r:id="rId29"/>
    <p:sldId id="314" r:id="rId30"/>
    <p:sldId id="330" r:id="rId31"/>
    <p:sldId id="35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6EA"/>
    <a:srgbClr val="CDF0EA"/>
    <a:srgbClr val="D3CEDF"/>
    <a:srgbClr val="F2D7D9"/>
    <a:srgbClr val="FFB4B4"/>
    <a:srgbClr val="FFDEB4"/>
    <a:srgbClr val="D2DAFF"/>
    <a:srgbClr val="AAC4FF"/>
    <a:srgbClr val="D4DBFF"/>
    <a:srgbClr val="B1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788" y="180"/>
      </p:cViewPr>
      <p:guideLst>
        <p:guide orient="horz" pos="224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-11207750" y="-546100"/>
            <a:ext cx="9056993" cy="70802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63" h="11150">
                <a:moveTo>
                  <a:pt x="0" y="0"/>
                </a:moveTo>
                <a:lnTo>
                  <a:pt x="11949" y="0"/>
                </a:lnTo>
                <a:lnTo>
                  <a:pt x="11968" y="22"/>
                </a:lnTo>
                <a:cubicBezTo>
                  <a:pt x="12260" y="373"/>
                  <a:pt x="12461" y="729"/>
                  <a:pt x="12491" y="1074"/>
                </a:cubicBezTo>
                <a:cubicBezTo>
                  <a:pt x="12655" y="2916"/>
                  <a:pt x="9957" y="4463"/>
                  <a:pt x="10309" y="6196"/>
                </a:cubicBezTo>
                <a:cubicBezTo>
                  <a:pt x="10661" y="7929"/>
                  <a:pt x="13952" y="8165"/>
                  <a:pt x="14249" y="9741"/>
                </a:cubicBezTo>
                <a:cubicBezTo>
                  <a:pt x="14335" y="10196"/>
                  <a:pt x="14003" y="10665"/>
                  <a:pt x="13534" y="11127"/>
                </a:cubicBezTo>
                <a:lnTo>
                  <a:pt x="13510" y="11150"/>
                </a:lnTo>
                <a:lnTo>
                  <a:pt x="0" y="1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381000" dist="38100" dir="18000000" sx="103000" sy="103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-11207750" y="-698500"/>
            <a:ext cx="9056993" cy="70802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63" h="11150">
                <a:moveTo>
                  <a:pt x="0" y="0"/>
                </a:moveTo>
                <a:lnTo>
                  <a:pt x="11949" y="0"/>
                </a:lnTo>
                <a:lnTo>
                  <a:pt x="11968" y="22"/>
                </a:lnTo>
                <a:cubicBezTo>
                  <a:pt x="12260" y="373"/>
                  <a:pt x="12461" y="729"/>
                  <a:pt x="12491" y="1074"/>
                </a:cubicBezTo>
                <a:cubicBezTo>
                  <a:pt x="12655" y="2916"/>
                  <a:pt x="9957" y="4463"/>
                  <a:pt x="10309" y="6196"/>
                </a:cubicBezTo>
                <a:cubicBezTo>
                  <a:pt x="10661" y="7929"/>
                  <a:pt x="13952" y="8165"/>
                  <a:pt x="14249" y="9741"/>
                </a:cubicBezTo>
                <a:cubicBezTo>
                  <a:pt x="14335" y="10196"/>
                  <a:pt x="14003" y="10665"/>
                  <a:pt x="13534" y="11127"/>
                </a:cubicBezTo>
                <a:lnTo>
                  <a:pt x="13510" y="11150"/>
                </a:lnTo>
                <a:lnTo>
                  <a:pt x="0" y="1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381000" dist="38100" dir="18000000" sx="103000" sy="103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-11207750" y="-698500"/>
            <a:ext cx="9056993" cy="70802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63" h="11150">
                <a:moveTo>
                  <a:pt x="0" y="0"/>
                </a:moveTo>
                <a:lnTo>
                  <a:pt x="11949" y="0"/>
                </a:lnTo>
                <a:lnTo>
                  <a:pt x="11968" y="22"/>
                </a:lnTo>
                <a:cubicBezTo>
                  <a:pt x="12260" y="373"/>
                  <a:pt x="12461" y="729"/>
                  <a:pt x="12491" y="1074"/>
                </a:cubicBezTo>
                <a:cubicBezTo>
                  <a:pt x="12655" y="2916"/>
                  <a:pt x="9957" y="4463"/>
                  <a:pt x="10309" y="6196"/>
                </a:cubicBezTo>
                <a:cubicBezTo>
                  <a:pt x="10661" y="7929"/>
                  <a:pt x="13952" y="8165"/>
                  <a:pt x="14249" y="9741"/>
                </a:cubicBezTo>
                <a:cubicBezTo>
                  <a:pt x="14335" y="10196"/>
                  <a:pt x="14003" y="10665"/>
                  <a:pt x="13534" y="11127"/>
                </a:cubicBezTo>
                <a:lnTo>
                  <a:pt x="13510" y="11150"/>
                </a:lnTo>
                <a:lnTo>
                  <a:pt x="0" y="1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381000" dist="38100" dir="18000000" sx="103000" sy="103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11207750" y="-546100"/>
            <a:ext cx="9057005" cy="72072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63" h="11150">
                <a:moveTo>
                  <a:pt x="0" y="0"/>
                </a:moveTo>
                <a:lnTo>
                  <a:pt x="11949" y="0"/>
                </a:lnTo>
                <a:lnTo>
                  <a:pt x="11968" y="22"/>
                </a:lnTo>
                <a:cubicBezTo>
                  <a:pt x="12260" y="373"/>
                  <a:pt x="12461" y="729"/>
                  <a:pt x="12491" y="1074"/>
                </a:cubicBezTo>
                <a:cubicBezTo>
                  <a:pt x="12655" y="2916"/>
                  <a:pt x="9957" y="4463"/>
                  <a:pt x="10309" y="6196"/>
                </a:cubicBezTo>
                <a:cubicBezTo>
                  <a:pt x="10661" y="7929"/>
                  <a:pt x="13952" y="8165"/>
                  <a:pt x="14249" y="9741"/>
                </a:cubicBezTo>
                <a:cubicBezTo>
                  <a:pt x="14335" y="10196"/>
                  <a:pt x="14003" y="10665"/>
                  <a:pt x="13534" y="11127"/>
                </a:cubicBezTo>
                <a:lnTo>
                  <a:pt x="13510" y="11150"/>
                </a:lnTo>
                <a:lnTo>
                  <a:pt x="0" y="1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381000" dist="38100" dir="18000000" sx="103000" sy="103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-18570575" y="-612140"/>
            <a:ext cx="5543550" cy="7273290"/>
            <a:chOff x="-246" y="-129"/>
            <a:chExt cx="8730" cy="11454"/>
          </a:xfrm>
        </p:grpSpPr>
        <p:sp>
          <p:nvSpPr>
            <p:cNvPr id="8" name="Rectangles 7"/>
            <p:cNvSpPr/>
            <p:nvPr/>
          </p:nvSpPr>
          <p:spPr>
            <a:xfrm>
              <a:off x="-246" y="-129"/>
              <a:ext cx="8731" cy="11454"/>
            </a:xfrm>
            <a:prstGeom prst="rect">
              <a:avLst/>
            </a:prstGeom>
            <a:solidFill>
              <a:schemeClr val="tx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-95" y="1346"/>
              <a:ext cx="8360" cy="5585"/>
              <a:chOff x="-95" y="1346"/>
              <a:chExt cx="8360" cy="5585"/>
            </a:xfrm>
          </p:grpSpPr>
          <p:sp>
            <p:nvSpPr>
              <p:cNvPr id="9" name="TextBox 39"/>
              <p:cNvSpPr txBox="1"/>
              <p:nvPr/>
            </p:nvSpPr>
            <p:spPr>
              <a:xfrm>
                <a:off x="1648" y="1346"/>
                <a:ext cx="3290" cy="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sz="5000" b="1" dirty="0">
                    <a:solidFill>
                      <a:schemeClr val="bg1"/>
                    </a:solidFill>
                    <a:latin typeface="Myriad Pro" pitchFamily="34" charset="0"/>
                  </a:rPr>
                  <a:t>Unit</a:t>
                </a:r>
                <a:endParaRPr lang="en-US" sz="5000" b="1" dirty="0">
                  <a:solidFill>
                    <a:schemeClr val="bg1"/>
                  </a:solidFill>
                  <a:latin typeface="Myriad Pro" pitchFamily="34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 rot="0">
                <a:off x="4541" y="1513"/>
                <a:ext cx="1122" cy="1117"/>
                <a:chOff x="2180974" y="148629"/>
                <a:chExt cx="712319" cy="709214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2180974" y="148629"/>
                  <a:ext cx="712319" cy="709214"/>
                </a:xfrm>
                <a:prstGeom prst="ellipse">
                  <a:avLst/>
                </a:prstGeom>
                <a:solidFill>
                  <a:srgbClr val="77ADC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hord 11"/>
                <p:cNvSpPr/>
                <p:nvPr/>
              </p:nvSpPr>
              <p:spPr>
                <a:xfrm rot="4088942">
                  <a:off x="2197459" y="160739"/>
                  <a:ext cx="676824" cy="685834"/>
                </a:xfrm>
                <a:prstGeom prst="chord">
                  <a:avLst>
                    <a:gd name="adj1" fmla="val 2761841"/>
                    <a:gd name="adj2" fmla="val 16200000"/>
                  </a:avLst>
                </a:prstGeom>
                <a:solidFill>
                  <a:srgbClr val="0087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TextBox 16"/>
              <p:cNvSpPr txBox="1"/>
              <p:nvPr/>
            </p:nvSpPr>
            <p:spPr>
              <a:xfrm>
                <a:off x="4513" y="1487"/>
                <a:ext cx="1150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sz="4000" b="1">
                    <a:solidFill>
                      <a:schemeClr val="bg1"/>
                    </a:solidFill>
                    <a:latin typeface="Myriad Pro" pitchFamily="34" charset="0"/>
                  </a:rPr>
                  <a:t>6</a:t>
                </a:r>
                <a:endParaRPr lang="en-US" sz="4000" b="1" dirty="0">
                  <a:solidFill>
                    <a:schemeClr val="bg1"/>
                  </a:solidFill>
                  <a:latin typeface="Myriad Pro" pitchFamily="34" charset="0"/>
                </a:endParaRPr>
              </a:p>
            </p:txBody>
          </p:sp>
          <p:sp>
            <p:nvSpPr>
              <p:cNvPr id="14" name="TextBox 40"/>
              <p:cNvSpPr txBox="1"/>
              <p:nvPr/>
            </p:nvSpPr>
            <p:spPr>
              <a:xfrm>
                <a:off x="49" y="1473"/>
                <a:ext cx="8216" cy="3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100000"/>
                  </a:lnSpc>
                </a:pPr>
                <a:endParaRPr lang="en-US" sz="4400" b="1" dirty="0">
                  <a:solidFill>
                    <a:schemeClr val="bg1"/>
                  </a:solidFill>
                  <a:latin typeface="Myriad Pro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4400" b="1" dirty="0">
                    <a:solidFill>
                      <a:schemeClr val="bg1"/>
                    </a:solidFill>
                    <a:latin typeface="Myriad Pro" pitchFamily="34" charset="0"/>
                  </a:rPr>
                  <a:t>NATURAL WONDERS</a:t>
                </a:r>
                <a:endParaRPr lang="en-US" sz="4400" b="1" dirty="0">
                  <a:solidFill>
                    <a:schemeClr val="bg1"/>
                  </a:solidFill>
                  <a:latin typeface="Myriad Pro" pitchFamily="34" charset="0"/>
                </a:endParaRPr>
              </a:p>
            </p:txBody>
          </p:sp>
          <p:sp>
            <p:nvSpPr>
              <p:cNvPr id="15" name="Rounded Rectangle 13"/>
              <p:cNvSpPr/>
              <p:nvPr/>
            </p:nvSpPr>
            <p:spPr>
              <a:xfrm>
                <a:off x="883" y="5445"/>
                <a:ext cx="7225" cy="1405"/>
              </a:xfrm>
              <a:prstGeom prst="roundRect">
                <a:avLst>
                  <a:gd name="adj" fmla="val 42661"/>
                </a:avLst>
              </a:prstGeom>
              <a:solidFill>
                <a:srgbClr val="6D9F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6" name="TextBox 35"/>
              <p:cNvSpPr txBox="1"/>
              <p:nvPr/>
            </p:nvSpPr>
            <p:spPr>
              <a:xfrm>
                <a:off x="1206" y="5445"/>
                <a:ext cx="6622" cy="1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sz="2600" b="1">
                    <a:solidFill>
                      <a:schemeClr val="bg1"/>
                    </a:solidFill>
                    <a:sym typeface="+mn-ea"/>
                  </a:rPr>
                  <a:t>LESSON 7: LOOKING BACK &amp; PROJECT</a:t>
                </a:r>
                <a:endParaRPr lang="en-US" sz="26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95" y="5449"/>
                <a:ext cx="1316" cy="1483"/>
                <a:chOff x="2766630" y="1746890"/>
                <a:chExt cx="990895" cy="941618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6630" y="1746890"/>
                  <a:ext cx="990895" cy="941618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5582"/>
                <a:stretch>
                  <a:fillRect/>
                </a:stretch>
              </p:blipFill>
              <p:spPr>
                <a:xfrm>
                  <a:off x="2906617" y="1968106"/>
                  <a:ext cx="710920" cy="499184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46075" y="10160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VOCABULARY </a:t>
            </a:r>
            <a:endParaRPr lang="en-US" sz="4800" b="1" dirty="0"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065" y="913130"/>
            <a:ext cx="10888345" cy="10763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09550" y="1939290"/>
            <a:ext cx="11623040" cy="230695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5.</a:t>
            </a:r>
            <a:r>
              <a:rPr lang="en-US" sz="3600"/>
              <a:t> After living in Singapore for several years, she has ______ up some Singaporean English</a:t>
            </a:r>
            <a:endParaRPr lang="en-US" sz="3600"/>
          </a:p>
          <a:p>
            <a:pPr algn="just"/>
            <a:r>
              <a:rPr lang="en-US" sz="3600" b="1"/>
              <a:t>                 A</a:t>
            </a:r>
            <a:r>
              <a:rPr lang="en-US" sz="3600"/>
              <a:t>. copied                       </a:t>
            </a:r>
            <a:r>
              <a:rPr lang="en-US" sz="3600" b="1">
                <a:sym typeface="+mn-ea"/>
              </a:rPr>
              <a:t>B.</a:t>
            </a:r>
            <a:r>
              <a:rPr lang="en-US" sz="3600">
                <a:sym typeface="+mn-ea"/>
              </a:rPr>
              <a:t> gone</a:t>
            </a:r>
            <a:endParaRPr lang="en-US" sz="3600"/>
          </a:p>
          <a:p>
            <a:pPr algn="just"/>
            <a:r>
              <a:rPr lang="en-US" sz="3600" b="1"/>
              <a:t>                 C.</a:t>
            </a:r>
            <a:r>
              <a:rPr lang="en-US" sz="3600"/>
              <a:t> looked                       </a:t>
            </a:r>
            <a:r>
              <a:rPr lang="en-US" sz="3600" b="1">
                <a:sym typeface="+mn-ea"/>
              </a:rPr>
              <a:t>D</a:t>
            </a:r>
            <a:r>
              <a:rPr lang="en-US" sz="3600">
                <a:sym typeface="+mn-ea"/>
              </a:rPr>
              <a:t>. picked</a:t>
            </a:r>
            <a:endParaRPr lang="en-US" sz="3600"/>
          </a:p>
        </p:txBody>
      </p:sp>
      <p:sp>
        <p:nvSpPr>
          <p:cNvPr id="7" name="Oval 6"/>
          <p:cNvSpPr/>
          <p:nvPr/>
        </p:nvSpPr>
        <p:spPr>
          <a:xfrm>
            <a:off x="6019800" y="3577590"/>
            <a:ext cx="673100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-100330" y="-4456430"/>
            <a:ext cx="6096000" cy="396938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3.</a:t>
            </a:r>
            <a:r>
              <a:rPr lang="en-US" sz="3600"/>
              <a:t> For homework, please copy these English sentences ______ your notebook.</a:t>
            </a:r>
            <a:endParaRPr lang="en-US" sz="3600"/>
          </a:p>
          <a:p>
            <a:pPr algn="just"/>
            <a:r>
              <a:rPr lang="en-US" sz="3600" b="1"/>
              <a:t>A</a:t>
            </a:r>
            <a:r>
              <a:rPr lang="en-US" sz="3600"/>
              <a:t>. into</a:t>
            </a:r>
            <a:endParaRPr lang="en-US" sz="3600"/>
          </a:p>
          <a:p>
            <a:pPr algn="just"/>
            <a:r>
              <a:rPr lang="en-US" sz="3600" b="1"/>
              <a:t>B.</a:t>
            </a:r>
            <a:r>
              <a:rPr lang="en-US" sz="3600"/>
              <a:t> over</a:t>
            </a:r>
            <a:endParaRPr lang="en-US" sz="3600"/>
          </a:p>
          <a:p>
            <a:pPr algn="just"/>
            <a:r>
              <a:rPr lang="en-US" sz="3600" b="1"/>
              <a:t>C.</a:t>
            </a:r>
            <a:r>
              <a:rPr lang="en-US" sz="3600"/>
              <a:t> on</a:t>
            </a:r>
            <a:endParaRPr lang="en-US" sz="3600"/>
          </a:p>
          <a:p>
            <a:pPr algn="just"/>
            <a:r>
              <a:rPr lang="en-US" sz="3600" b="1"/>
              <a:t>D</a:t>
            </a:r>
            <a:r>
              <a:rPr lang="en-US" sz="3600"/>
              <a:t>. up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6019800" y="-4333240"/>
            <a:ext cx="5702300" cy="3969385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4.</a:t>
            </a:r>
            <a:r>
              <a:rPr lang="en-US" sz="3600"/>
              <a:t> She’s good at ______ English short stories into Vietnamese</a:t>
            </a:r>
            <a:endParaRPr lang="en-US" sz="3600"/>
          </a:p>
          <a:p>
            <a:pPr algn="just"/>
            <a:r>
              <a:rPr lang="en-US" sz="3600" b="1"/>
              <a:t>A.</a:t>
            </a:r>
            <a:r>
              <a:rPr lang="en-US" sz="3600"/>
              <a:t> translating</a:t>
            </a:r>
            <a:endParaRPr lang="en-US" sz="3600"/>
          </a:p>
          <a:p>
            <a:pPr algn="just"/>
            <a:r>
              <a:rPr lang="en-US" sz="3600" b="1"/>
              <a:t>B. </a:t>
            </a:r>
            <a:r>
              <a:rPr lang="en-US" sz="3600"/>
              <a:t>picking</a:t>
            </a:r>
            <a:endParaRPr lang="en-US" sz="3600"/>
          </a:p>
          <a:p>
            <a:pPr algn="just"/>
            <a:r>
              <a:rPr lang="en-US" sz="3600" b="1"/>
              <a:t>C.</a:t>
            </a:r>
            <a:r>
              <a:rPr lang="en-US" sz="3600"/>
              <a:t> looking</a:t>
            </a:r>
            <a:endParaRPr lang="en-US" sz="3600"/>
          </a:p>
          <a:p>
            <a:pPr algn="just"/>
            <a:r>
              <a:rPr lang="en-US" sz="3600" b="1"/>
              <a:t>D.</a:t>
            </a:r>
            <a:r>
              <a:rPr lang="en-US" sz="3600"/>
              <a:t> copying</a:t>
            </a:r>
            <a:endParaRPr lang="en-US" sz="36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5741035" cy="4679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828800"/>
            <a:ext cx="5758815" cy="11398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Fill in the blank with word from the box.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2: Choose the correct answer A, B, C, or D to complete each sentence.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635" y="3162300"/>
            <a:ext cx="5755005" cy="133096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each sentence and circle the relative pronoun which can be omitted.</a:t>
            </a:r>
            <a:endParaRPr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Combine the two sentences, using a relative pronoun. Start the new sentence with the given phrase.</a:t>
            </a:r>
            <a:endParaRPr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850" y="247015"/>
            <a:ext cx="6774815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50690" y="279400"/>
            <a:ext cx="570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7: LOOKING BACK &amp; PROJECT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7" descr="board-3699939_12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630" y="7346315"/>
            <a:ext cx="923290" cy="615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985"/>
            <a:ext cx="12330430" cy="8547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880110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Read each sentence and circle the relative pronoun which can be omitted.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94360" y="45085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28065" y="2906395"/>
            <a:ext cx="108242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</a:rPr>
              <a:t>We can omit a relative pronoun in English when it is an object.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028065" y="2108835"/>
            <a:ext cx="10824210" cy="645160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p>
            <a:r>
              <a:rPr lang="en-US" sz="3600"/>
              <a:t>When we can omit a relative pronoun in a relative clause?</a:t>
            </a:r>
            <a:endParaRPr lang="en-US" sz="36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985"/>
            <a:ext cx="12330430" cy="8547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9185" y="100203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Underline the correct answers to complete the sentences.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94360" y="45085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30860" y="2038985"/>
            <a:ext cx="11073765" cy="1076325"/>
          </a:xfrm>
          <a:prstGeom prst="rect">
            <a:avLst/>
          </a:prstGeom>
          <a:solidFill>
            <a:srgbClr val="F2D7D9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1.</a:t>
            </a:r>
            <a:r>
              <a:rPr lang="en-US" sz="3200"/>
              <a:t>These are the words which are the same in both British English and American English.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560705" y="4021455"/>
            <a:ext cx="11073765" cy="583565"/>
          </a:xfrm>
          <a:prstGeom prst="rect">
            <a:avLst/>
          </a:prstGeom>
          <a:solidFill>
            <a:srgbClr val="D3CEDF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2.</a:t>
            </a:r>
            <a:r>
              <a:rPr lang="en-US" sz="3200"/>
              <a:t> English is the language which people use the most in the world.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1080770" y="3115310"/>
            <a:ext cx="1082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</a:rPr>
              <a:t>=&gt; Can’t omit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80770" y="4704715"/>
            <a:ext cx="1082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</a:rPr>
              <a:t>=&gt; Can omit “which”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080770" y="5290185"/>
            <a:ext cx="108242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600" b="1">
                <a:solidFill>
                  <a:srgbClr val="FF0000"/>
                </a:solidFill>
              </a:rPr>
              <a:t>=&gt; 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English is the language which people use the most in the world.</a:t>
            </a:r>
            <a:endParaRPr lang="en-US" sz="36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4" grpId="0"/>
      <p:bldP spid="4" grpId="1"/>
      <p:bldP spid="10" grpId="0"/>
      <p:bldP spid="10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985"/>
            <a:ext cx="12330430" cy="8547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9185" y="100203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Underline the correct answers to complete the sentences.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94360" y="45085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30860" y="2038985"/>
            <a:ext cx="11073765" cy="1076325"/>
          </a:xfrm>
          <a:prstGeom prst="rect">
            <a:avLst/>
          </a:prstGeom>
          <a:solidFill>
            <a:srgbClr val="F2D7D9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3.</a:t>
            </a:r>
            <a:r>
              <a:rPr lang="en-US" sz="3200"/>
              <a:t>The boy who is giving a presentation in English on the stage is my student.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560705" y="3869055"/>
            <a:ext cx="11073765" cy="1076325"/>
          </a:xfrm>
          <a:prstGeom prst="rect">
            <a:avLst/>
          </a:prstGeom>
          <a:solidFill>
            <a:srgbClr val="D3CEDF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4.</a:t>
            </a:r>
            <a:r>
              <a:rPr lang="en-US" sz="3200"/>
              <a:t> Spanish is the language which has the second largest number of nativespeakers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1080770" y="3115310"/>
            <a:ext cx="1082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</a:rPr>
              <a:t>=&gt; Can’t omit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80770" y="5053965"/>
            <a:ext cx="1082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</a:rPr>
              <a:t>=&gt; Can’t omit</a:t>
            </a:r>
            <a:endParaRPr 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4" grpId="0"/>
      <p:bldP spid="4" grpId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985"/>
            <a:ext cx="12330430" cy="8547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9185" y="100203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Underline the correct answers to complete the sentences.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94360" y="45085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30860" y="2038985"/>
            <a:ext cx="11073765" cy="1076325"/>
          </a:xfrm>
          <a:prstGeom prst="rect">
            <a:avLst/>
          </a:prstGeom>
          <a:solidFill>
            <a:srgbClr val="F2D7D9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5.</a:t>
            </a:r>
            <a:r>
              <a:rPr lang="en-US" sz="3200"/>
              <a:t> The exchange student who we invited to join our club comes from the Philippines, so his English is so good.</a:t>
            </a:r>
            <a:endParaRPr lang="en-US" sz="3200"/>
          </a:p>
        </p:txBody>
      </p:sp>
      <p:sp>
        <p:nvSpPr>
          <p:cNvPr id="10" name="Text Box 9"/>
          <p:cNvSpPr txBox="1"/>
          <p:nvPr/>
        </p:nvSpPr>
        <p:spPr>
          <a:xfrm>
            <a:off x="854075" y="3521710"/>
            <a:ext cx="1082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</a:rPr>
              <a:t>=&gt; Can omit “which”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54075" y="4107180"/>
            <a:ext cx="108242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600" b="1">
                <a:solidFill>
                  <a:srgbClr val="FF0000"/>
                </a:solidFill>
              </a:rPr>
              <a:t>=&gt; 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The exchange student we invited to join our club comes from the Philippines, so his English is so good.</a:t>
            </a:r>
            <a:endParaRPr lang="en-US" sz="36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-14099540" y="1734185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p>
            <a:r>
              <a:rPr lang="en-US" sz="3400" b="1"/>
              <a:t>1</a:t>
            </a:r>
            <a:r>
              <a:rPr lang="en-US" sz="3400"/>
              <a:t>. The English-English dictionary is on the table. My dad gave it to me last year</a:t>
            </a:r>
            <a:endParaRPr lang="en-US" sz="3400"/>
          </a:p>
        </p:txBody>
      </p:sp>
      <p:sp>
        <p:nvSpPr>
          <p:cNvPr id="29" name="Text Box 28"/>
          <p:cNvSpPr txBox="1"/>
          <p:nvPr/>
        </p:nvSpPr>
        <p:spPr>
          <a:xfrm>
            <a:off x="13526770" y="5991860"/>
            <a:ext cx="10988040" cy="113728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spAutoFit/>
          </a:bodyPr>
          <a:p>
            <a:pPr algn="just"/>
            <a:r>
              <a:rPr lang="en-US" sz="3400" b="1">
                <a:solidFill>
                  <a:schemeClr val="tx1"/>
                </a:solidFill>
              </a:rPr>
              <a:t>The English-English dictionary</a:t>
            </a:r>
            <a:r>
              <a:rPr lang="en-US" sz="3400" b="1">
                <a:solidFill>
                  <a:srgbClr val="FF0000"/>
                </a:solidFill>
              </a:rPr>
              <a:t> </a:t>
            </a:r>
            <a:endParaRPr lang="en-US" sz="3400" b="1">
              <a:solidFill>
                <a:srgbClr val="FF0000"/>
              </a:solidFill>
            </a:endParaRPr>
          </a:p>
          <a:p>
            <a:pPr algn="just"/>
            <a:endParaRPr lang="en-US" sz="3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10" grpId="0"/>
      <p:bldP spid="10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91186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29260" y="38100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80770" y="110426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Combine the two sentences, using a relative pronoun. Start the new sentence with the given phrase.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Box 16"/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35965" y="2598420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1</a:t>
            </a:r>
            <a:r>
              <a:rPr lang="en-US" sz="3400"/>
              <a:t>. The English-English dictionary is on the table. My dad gave it to me last year</a:t>
            </a:r>
            <a:endParaRPr lang="en-US" sz="3400"/>
          </a:p>
        </p:txBody>
      </p:sp>
      <p:sp>
        <p:nvSpPr>
          <p:cNvPr id="29" name="Text Box 28"/>
          <p:cNvSpPr txBox="1"/>
          <p:nvPr/>
        </p:nvSpPr>
        <p:spPr>
          <a:xfrm>
            <a:off x="725170" y="4010660"/>
            <a:ext cx="10988040" cy="113728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>
                <a:solidFill>
                  <a:schemeClr val="tx1"/>
                </a:solidFill>
              </a:rPr>
              <a:t>The English-English dictionary</a:t>
            </a:r>
            <a:r>
              <a:rPr lang="en-US" sz="3400" b="1">
                <a:solidFill>
                  <a:srgbClr val="FF0000"/>
                </a:solidFill>
              </a:rPr>
              <a:t> </a:t>
            </a:r>
            <a:endParaRPr lang="en-US" sz="3400" b="1">
              <a:solidFill>
                <a:srgbClr val="FF0000"/>
              </a:solidFill>
            </a:endParaRPr>
          </a:p>
          <a:p>
            <a:pPr algn="just"/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124575" y="3997960"/>
            <a:ext cx="5599430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400" b="1">
                <a:solidFill>
                  <a:srgbClr val="FF0000"/>
                </a:solidFill>
              </a:rPr>
              <a:t>(which) my dad gave to me </a:t>
            </a:r>
            <a:endParaRPr lang="en-US" sz="3400" b="1">
              <a:solidFill>
                <a:srgbClr val="FF0000"/>
              </a:solidFill>
            </a:endParaRPr>
          </a:p>
          <a:p>
            <a:pPr algn="just"/>
            <a:r>
              <a:rPr lang="en-US" sz="3400" b="1">
                <a:solidFill>
                  <a:srgbClr val="FF0000"/>
                </a:solidFill>
              </a:rPr>
              <a:t>last year is on the table. 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-12052935" y="2200275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p>
            <a:r>
              <a:rPr lang="en-US" sz="3400" b="1"/>
              <a:t>2</a:t>
            </a:r>
            <a:r>
              <a:rPr lang="en-US" sz="3400"/>
              <a:t>. She used some words in her speech. These words are from French</a:t>
            </a:r>
            <a:endParaRPr lang="en-US" sz="3400"/>
          </a:p>
        </p:txBody>
      </p:sp>
      <p:sp>
        <p:nvSpPr>
          <p:cNvPr id="10" name="Text Box 9"/>
          <p:cNvSpPr txBox="1"/>
          <p:nvPr/>
        </p:nvSpPr>
        <p:spPr>
          <a:xfrm>
            <a:off x="21997670" y="3735705"/>
            <a:ext cx="10988040" cy="1066800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p>
            <a:pPr algn="just"/>
            <a:r>
              <a:rPr lang="en-US" sz="3400" b="1">
                <a:solidFill>
                  <a:schemeClr val="tx1"/>
                </a:solidFill>
              </a:rPr>
              <a:t>She used some</a:t>
            </a:r>
            <a:r>
              <a:rPr lang="en-US" sz="3400" b="1">
                <a:solidFill>
                  <a:srgbClr val="FF0000"/>
                </a:solidFill>
              </a:rPr>
              <a:t> </a:t>
            </a:r>
            <a:endParaRPr lang="en-US" sz="3400" b="1">
              <a:solidFill>
                <a:srgbClr val="FF0000"/>
              </a:solidFill>
            </a:endParaRPr>
          </a:p>
          <a:p>
            <a:pPr algn="just"/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-12065635" y="4437380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p>
            <a:r>
              <a:rPr lang="en-US" sz="3400" b="1"/>
              <a:t>3</a:t>
            </a:r>
            <a:r>
              <a:rPr lang="en-US" sz="3400"/>
              <a:t>. He has learnt English on a website. I recommended the website to him two years ago.</a:t>
            </a:r>
            <a:endParaRPr lang="en-US" sz="3400"/>
          </a:p>
        </p:txBody>
      </p:sp>
      <p:sp>
        <p:nvSpPr>
          <p:cNvPr id="12" name="Text Box 11"/>
          <p:cNvSpPr txBox="1"/>
          <p:nvPr/>
        </p:nvSpPr>
        <p:spPr>
          <a:xfrm>
            <a:off x="22122765" y="5966460"/>
            <a:ext cx="10988040" cy="98742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p>
            <a:pPr algn="just"/>
            <a:r>
              <a:rPr lang="en-US" sz="3400" b="1"/>
              <a:t>He has learnt</a:t>
            </a:r>
            <a:endParaRPr lang="en-US" sz="3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91186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29260" y="38100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80770" y="110426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Combine the two sentences, using a relative pronoun. Start the new sentence with the given phrase.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Box 16"/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48665" y="2171065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2</a:t>
            </a:r>
            <a:r>
              <a:rPr lang="en-US" sz="3400"/>
              <a:t>. She used some words in her speech. These words are from French</a:t>
            </a:r>
            <a:endParaRPr lang="en-US" sz="3400"/>
          </a:p>
        </p:txBody>
      </p:sp>
      <p:sp>
        <p:nvSpPr>
          <p:cNvPr id="29" name="Text Box 28"/>
          <p:cNvSpPr txBox="1"/>
          <p:nvPr/>
        </p:nvSpPr>
        <p:spPr>
          <a:xfrm>
            <a:off x="725170" y="3337560"/>
            <a:ext cx="10988040" cy="1066800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>
                <a:solidFill>
                  <a:schemeClr val="tx1"/>
                </a:solidFill>
              </a:rPr>
              <a:t>She used some</a:t>
            </a:r>
            <a:r>
              <a:rPr lang="en-US" sz="3400" b="1">
                <a:solidFill>
                  <a:srgbClr val="FF0000"/>
                </a:solidFill>
              </a:rPr>
              <a:t> </a:t>
            </a:r>
            <a:endParaRPr lang="en-US" sz="3400" b="1">
              <a:solidFill>
                <a:srgbClr val="FF0000"/>
              </a:solidFill>
            </a:endParaRPr>
          </a:p>
          <a:p>
            <a:pPr algn="just"/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521075" y="3335020"/>
            <a:ext cx="807466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400" b="1">
                <a:solidFill>
                  <a:srgbClr val="FF0000"/>
                </a:solidFill>
              </a:rPr>
              <a:t>words which are from French in her speech. 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35965" y="4408170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p>
            <a:r>
              <a:rPr lang="en-US" sz="3400" b="1"/>
              <a:t>3</a:t>
            </a:r>
            <a:r>
              <a:rPr lang="en-US" sz="3400"/>
              <a:t>. He has learnt English on a website. I recommended the website to him two years ago.</a:t>
            </a:r>
            <a:endParaRPr lang="en-US" sz="3400"/>
          </a:p>
        </p:txBody>
      </p:sp>
      <p:sp>
        <p:nvSpPr>
          <p:cNvPr id="4" name="Text Box 3"/>
          <p:cNvSpPr txBox="1"/>
          <p:nvPr/>
        </p:nvSpPr>
        <p:spPr>
          <a:xfrm>
            <a:off x="850265" y="5568315"/>
            <a:ext cx="10988040" cy="98742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p>
            <a:pPr algn="just"/>
            <a:r>
              <a:rPr lang="en-US" sz="3400" b="1"/>
              <a:t>He has learnt</a:t>
            </a:r>
            <a:endParaRPr lang="en-US" sz="3400" b="1"/>
          </a:p>
        </p:txBody>
      </p:sp>
      <p:sp>
        <p:nvSpPr>
          <p:cNvPr id="9" name="Text Box 8"/>
          <p:cNvSpPr txBox="1"/>
          <p:nvPr/>
        </p:nvSpPr>
        <p:spPr>
          <a:xfrm>
            <a:off x="3317875" y="5535930"/>
            <a:ext cx="8189595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400" b="1">
                <a:solidFill>
                  <a:srgbClr val="FF0000"/>
                </a:solidFill>
              </a:rPr>
              <a:t>English on a website (which) I recommended to him two years ago.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19430" y="-4592955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p>
            <a:r>
              <a:rPr lang="en-US" sz="3400" b="1"/>
              <a:t>1</a:t>
            </a:r>
            <a:r>
              <a:rPr lang="en-US" sz="3400"/>
              <a:t>. The English-English dictionary is on the table. My dad gave it to me last year</a:t>
            </a:r>
            <a:endParaRPr lang="en-US" sz="3400"/>
          </a:p>
        </p:txBody>
      </p:sp>
      <p:sp>
        <p:nvSpPr>
          <p:cNvPr id="11" name="Text Box 10"/>
          <p:cNvSpPr txBox="1"/>
          <p:nvPr/>
        </p:nvSpPr>
        <p:spPr>
          <a:xfrm>
            <a:off x="508635" y="-3180715"/>
            <a:ext cx="10988040" cy="113728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spAutoFit/>
          </a:bodyPr>
          <a:p>
            <a:pPr algn="just"/>
            <a:r>
              <a:rPr lang="en-US" sz="3400" b="1">
                <a:solidFill>
                  <a:schemeClr val="tx1"/>
                </a:solidFill>
              </a:rPr>
              <a:t>The English-English dictionary</a:t>
            </a:r>
            <a:r>
              <a:rPr lang="en-US" sz="3400" b="1">
                <a:solidFill>
                  <a:srgbClr val="FF0000"/>
                </a:solidFill>
              </a:rPr>
              <a:t> </a:t>
            </a:r>
            <a:endParaRPr lang="en-US" sz="3400" b="1">
              <a:solidFill>
                <a:srgbClr val="FF0000"/>
              </a:solidFill>
            </a:endParaRPr>
          </a:p>
          <a:p>
            <a:pPr algn="just"/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-11417300" y="2200275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p>
            <a:r>
              <a:rPr lang="en-US" sz="3400" b="1"/>
              <a:t>4</a:t>
            </a:r>
            <a:r>
              <a:rPr lang="en-US" sz="3400"/>
              <a:t>. Some languages have a lot of speakers. English is one of them</a:t>
            </a:r>
            <a:endParaRPr lang="en-US" sz="3400"/>
          </a:p>
        </p:txBody>
      </p:sp>
      <p:sp>
        <p:nvSpPr>
          <p:cNvPr id="13" name="Text Box 12"/>
          <p:cNvSpPr txBox="1"/>
          <p:nvPr/>
        </p:nvSpPr>
        <p:spPr>
          <a:xfrm>
            <a:off x="17273270" y="3341370"/>
            <a:ext cx="10988040" cy="1066800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p>
            <a:pPr algn="just"/>
            <a:r>
              <a:rPr lang="en-US" sz="3400" b="1">
                <a:solidFill>
                  <a:schemeClr val="tx1"/>
                </a:solidFill>
              </a:rPr>
              <a:t>English is one of</a:t>
            </a:r>
            <a:r>
              <a:rPr lang="en-US" sz="3400" b="1">
                <a:solidFill>
                  <a:srgbClr val="FF0000"/>
                </a:solidFill>
              </a:rPr>
              <a:t> </a:t>
            </a:r>
            <a:endParaRPr lang="en-US" sz="3400" b="1">
              <a:solidFill>
                <a:srgbClr val="FF0000"/>
              </a:solidFill>
            </a:endParaRPr>
          </a:p>
          <a:p>
            <a:pPr algn="just"/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-11557000" y="4310380"/>
            <a:ext cx="10988040" cy="166052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p>
            <a:r>
              <a:rPr lang="en-US" sz="3400" b="1"/>
              <a:t>5</a:t>
            </a:r>
            <a:r>
              <a:rPr lang="en-US" sz="3400"/>
              <a:t>. My sister is learning English at a language centre. It has the best teachers</a:t>
            </a:r>
            <a:endParaRPr lang="en-US" sz="3400"/>
          </a:p>
          <a:p>
            <a:r>
              <a:rPr lang="en-US" sz="3400"/>
              <a:t>in our town.</a:t>
            </a:r>
            <a:endParaRPr lang="en-US" sz="3400"/>
          </a:p>
        </p:txBody>
      </p:sp>
      <p:sp>
        <p:nvSpPr>
          <p:cNvPr id="18" name="Text Box 17"/>
          <p:cNvSpPr txBox="1"/>
          <p:nvPr/>
        </p:nvSpPr>
        <p:spPr>
          <a:xfrm>
            <a:off x="17169765" y="5438140"/>
            <a:ext cx="10988040" cy="98742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p>
            <a:pPr algn="just"/>
            <a:r>
              <a:rPr lang="en-US" sz="3400" b="1"/>
              <a:t>My sister is learning</a:t>
            </a:r>
            <a:endParaRPr lang="en-US" sz="3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6" grpId="0"/>
      <p:bldP spid="6" grpId="1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91186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29260" y="38100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80770" y="110426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Combine the two sentences, using a relative pronoun. Start the new sentence with the given phrase.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Box 16"/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48665" y="2171065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4</a:t>
            </a:r>
            <a:r>
              <a:rPr lang="en-US" sz="3400"/>
              <a:t>. Some languages have a lot of speakers. English is one of them</a:t>
            </a:r>
            <a:endParaRPr lang="en-US" sz="3400"/>
          </a:p>
        </p:txBody>
      </p:sp>
      <p:sp>
        <p:nvSpPr>
          <p:cNvPr id="29" name="Text Box 28"/>
          <p:cNvSpPr txBox="1"/>
          <p:nvPr/>
        </p:nvSpPr>
        <p:spPr>
          <a:xfrm>
            <a:off x="725170" y="3337560"/>
            <a:ext cx="10988040" cy="1066800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>
                <a:solidFill>
                  <a:schemeClr val="tx1"/>
                </a:solidFill>
              </a:rPr>
              <a:t>English is one of</a:t>
            </a:r>
            <a:r>
              <a:rPr lang="en-US" sz="3400" b="1">
                <a:solidFill>
                  <a:srgbClr val="FF0000"/>
                </a:solidFill>
              </a:rPr>
              <a:t> </a:t>
            </a:r>
            <a:endParaRPr lang="en-US" sz="3400" b="1">
              <a:solidFill>
                <a:srgbClr val="FF0000"/>
              </a:solidFill>
            </a:endParaRPr>
          </a:p>
          <a:p>
            <a:pPr algn="just"/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608070" y="3336925"/>
            <a:ext cx="7940040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400" b="1">
                <a:solidFill>
                  <a:srgbClr val="FF0000"/>
                </a:solidFill>
              </a:rPr>
              <a:t> the languages (which) has a lot of speakers. 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35965" y="4408170"/>
            <a:ext cx="10988040" cy="166052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p>
            <a:r>
              <a:rPr lang="en-US" sz="3400" b="1"/>
              <a:t>5</a:t>
            </a:r>
            <a:r>
              <a:rPr lang="en-US" sz="3400"/>
              <a:t>. My sister is learning English at a language centre. It has the best teachers</a:t>
            </a:r>
            <a:endParaRPr lang="en-US" sz="3400"/>
          </a:p>
          <a:p>
            <a:r>
              <a:rPr lang="en-US" sz="3400"/>
              <a:t>in our town.</a:t>
            </a:r>
            <a:endParaRPr lang="en-US" sz="3400"/>
          </a:p>
        </p:txBody>
      </p:sp>
      <p:sp>
        <p:nvSpPr>
          <p:cNvPr id="4" name="Text Box 3"/>
          <p:cNvSpPr txBox="1"/>
          <p:nvPr/>
        </p:nvSpPr>
        <p:spPr>
          <a:xfrm>
            <a:off x="748665" y="5561330"/>
            <a:ext cx="10988040" cy="98742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p>
            <a:pPr algn="just"/>
            <a:r>
              <a:rPr lang="en-US" sz="3400" b="1"/>
              <a:t>My sister is learning</a:t>
            </a:r>
            <a:endParaRPr lang="en-US" sz="3400" b="1"/>
          </a:p>
        </p:txBody>
      </p:sp>
      <p:sp>
        <p:nvSpPr>
          <p:cNvPr id="9" name="Text Box 8"/>
          <p:cNvSpPr txBox="1"/>
          <p:nvPr/>
        </p:nvSpPr>
        <p:spPr>
          <a:xfrm>
            <a:off x="4396740" y="5545455"/>
            <a:ext cx="7202805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400" b="1">
                <a:solidFill>
                  <a:srgbClr val="FF0000"/>
                </a:solidFill>
              </a:rPr>
              <a:t>English at a language centre which has the best teachers in our town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19430" y="-5144135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2</a:t>
            </a:r>
            <a:r>
              <a:rPr lang="en-US" sz="3400"/>
              <a:t>. She used some words in her speech. These words are from French</a:t>
            </a:r>
            <a:endParaRPr lang="en-US" sz="3400"/>
          </a:p>
        </p:txBody>
      </p:sp>
      <p:sp>
        <p:nvSpPr>
          <p:cNvPr id="18" name="Text Box 17"/>
          <p:cNvSpPr txBox="1"/>
          <p:nvPr/>
        </p:nvSpPr>
        <p:spPr>
          <a:xfrm>
            <a:off x="495935" y="-3977640"/>
            <a:ext cx="10988040" cy="1066800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>
                <a:solidFill>
                  <a:schemeClr val="tx1"/>
                </a:solidFill>
              </a:rPr>
              <a:t>She used some</a:t>
            </a:r>
            <a:r>
              <a:rPr lang="en-US" sz="3400" b="1">
                <a:solidFill>
                  <a:srgbClr val="FF0000"/>
                </a:solidFill>
              </a:rPr>
              <a:t> </a:t>
            </a:r>
            <a:endParaRPr lang="en-US" sz="3400" b="1">
              <a:solidFill>
                <a:srgbClr val="FF0000"/>
              </a:solidFill>
            </a:endParaRPr>
          </a:p>
          <a:p>
            <a:pPr algn="just"/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506730" y="-2907030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p>
            <a:r>
              <a:rPr lang="en-US" sz="3400" b="1"/>
              <a:t>3</a:t>
            </a:r>
            <a:r>
              <a:rPr lang="en-US" sz="3400"/>
              <a:t>. He has learnt English on a website. I recommended the website to him two years ago.</a:t>
            </a:r>
            <a:endParaRPr lang="en-US" sz="3400"/>
          </a:p>
        </p:txBody>
      </p:sp>
      <p:sp>
        <p:nvSpPr>
          <p:cNvPr id="20" name="Text Box 19"/>
          <p:cNvSpPr txBox="1"/>
          <p:nvPr/>
        </p:nvSpPr>
        <p:spPr>
          <a:xfrm>
            <a:off x="621030" y="-1746885"/>
            <a:ext cx="10988040" cy="98742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p>
            <a:pPr algn="just"/>
            <a:r>
              <a:rPr lang="en-US" sz="3400" b="1"/>
              <a:t>He has learnt</a:t>
            </a:r>
            <a:endParaRPr lang="en-US" sz="3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6" grpId="0"/>
      <p:bldP spid="6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48464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5741035" cy="4679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828800"/>
            <a:ext cx="5758815" cy="11398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Fill in the blank with word from the box.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2: Choose the correct answer A, B, C, or D to complete each sentence.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635" y="3162300"/>
            <a:ext cx="5755005" cy="133096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each sentence and circle the relative pronoun which can be omitted.</a:t>
            </a:r>
            <a:endParaRPr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Combine the two sentences, using a relative pronoun. Start the new sentence with the given phrase.</a:t>
            </a:r>
            <a:endParaRPr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8764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presentation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410"/>
            <a:ext cx="1012190" cy="10579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147310"/>
            <a:ext cx="1011555" cy="7791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6347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850" y="247015"/>
            <a:ext cx="6774815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50690" y="279400"/>
            <a:ext cx="570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7: LOOKING BACK &amp; PROJECT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3080000">
            <a:off x="14711680" y="550545"/>
            <a:ext cx="3641725" cy="2223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1100000">
            <a:off x="-4462780" y="-466090"/>
            <a:ext cx="3667125" cy="3162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BE1D6">
                  <a:alpha val="100000"/>
                </a:srgbClr>
              </a:clrFrom>
              <a:clrTo>
                <a:srgbClr val="FBE1D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2360000">
            <a:off x="-2647315" y="6729730"/>
            <a:ext cx="2832100" cy="286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EAD41"/>
            </a:gs>
            <a:gs pos="100000">
              <a:srgbClr val="236BB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3"/>
          <p:cNvSpPr/>
          <p:nvPr/>
        </p:nvSpPr>
        <p:spPr>
          <a:xfrm>
            <a:off x="-7290435" y="3336925"/>
            <a:ext cx="5171440" cy="8921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5"/>
          <p:cNvSpPr txBox="1"/>
          <p:nvPr/>
        </p:nvSpPr>
        <p:spPr>
          <a:xfrm>
            <a:off x="-7085330" y="3336925"/>
            <a:ext cx="42049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0">
            <a:off x="-7911465" y="3339465"/>
            <a:ext cx="835660" cy="941705"/>
            <a:chOff x="2766630" y="1746890"/>
            <a:chExt cx="990895" cy="9416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7" name="Picture 16" descr="boeing-159589_12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790" y="1148080"/>
            <a:ext cx="7893050" cy="5229860"/>
          </a:xfrm>
          <a:prstGeom prst="rect">
            <a:avLst/>
          </a:prstGeom>
        </p:spPr>
      </p:pic>
      <p:sp>
        <p:nvSpPr>
          <p:cNvPr id="6" name="TextBox 39"/>
          <p:cNvSpPr txBox="1"/>
          <p:nvPr/>
        </p:nvSpPr>
        <p:spPr>
          <a:xfrm>
            <a:off x="-6741160" y="1356360"/>
            <a:ext cx="20891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5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0">
            <a:off x="-4904105" y="1462405"/>
            <a:ext cx="712470" cy="709295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16"/>
          <p:cNvSpPr txBox="1"/>
          <p:nvPr/>
        </p:nvSpPr>
        <p:spPr>
          <a:xfrm>
            <a:off x="-4921885" y="1445895"/>
            <a:ext cx="730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40"/>
          <p:cNvSpPr txBox="1"/>
          <p:nvPr/>
        </p:nvSpPr>
        <p:spPr>
          <a:xfrm>
            <a:off x="-7907655" y="1617980"/>
            <a:ext cx="625157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US" sz="4400" b="1" dirty="0">
              <a:solidFill>
                <a:schemeClr val="bg1"/>
              </a:solidFill>
              <a:latin typeface="Myriad Pro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Myriad Pro" pitchFamily="34" charset="0"/>
              </a:rPr>
              <a:t>WORLD ENGLISHES</a:t>
            </a:r>
            <a:endParaRPr lang="en-US" sz="44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49860"/>
            <a:ext cx="12212955" cy="7007860"/>
            <a:chOff x="0" y="-236"/>
            <a:chExt cx="19233" cy="11036"/>
          </a:xfrm>
        </p:grpSpPr>
        <p:sp>
          <p:nvSpPr>
            <p:cNvPr id="2" name="Rectangles 1"/>
            <p:cNvSpPr/>
            <p:nvPr/>
          </p:nvSpPr>
          <p:spPr>
            <a:xfrm>
              <a:off x="21" y="-236"/>
              <a:ext cx="19212" cy="10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5" name="Picture 4" descr="world-67861_12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200"/>
              <a:ext cx="19200" cy="96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3780" y="1303020"/>
            <a:ext cx="10515600" cy="1325563"/>
          </a:xfrm>
        </p:spPr>
        <p:txBody>
          <a:bodyPr>
            <a:normAutofit fontScale="90000"/>
          </a:bodyPr>
          <a:p>
            <a:pPr algn="ctr"/>
            <a:r>
              <a:rPr lang="en-US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Cooper Black" panose="0208090404030B020404" charset="0"/>
                <a:cs typeface="Cooper Black" panose="0208090404030B020404" charset="0"/>
                <a:sym typeface="+mn-ea"/>
              </a:rPr>
              <a:t>ENGLISH</a:t>
            </a:r>
            <a:br>
              <a:rPr lang="en-US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Cooper Black" panose="0208090404030B020404" charset="0"/>
                <a:cs typeface="Cooper Black" panose="0208090404030B020404" charset="0"/>
              </a:rPr>
            </a:br>
            <a:r>
              <a:rPr lang="en-US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Cooper Black" panose="0208090404030B020404" charset="0"/>
                <a:cs typeface="Cooper Black" panose="0208090404030B020404" charset="0"/>
                <a:sym typeface="+mn-ea"/>
              </a:rPr>
              <a:t>AROUND THE WORLD</a:t>
            </a:r>
            <a:br>
              <a:rPr lang="en-US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Cooper Black" panose="0208090404030B020404" charset="0"/>
                <a:cs typeface="Cooper Black" panose="0208090404030B020404" charset="0"/>
              </a:rPr>
            </a:br>
            <a:endParaRPr lang="en-US">
              <a:solidFill>
                <a:schemeClr val="accent2"/>
              </a:solidFill>
              <a:effectLst>
                <a:glow rad="330200">
                  <a:schemeClr val="bg1">
                    <a:alpha val="40000"/>
                  </a:schemeClr>
                </a:glow>
              </a:effectLst>
              <a:latin typeface="Cooper Black" panose="0208090404030B020404" charset="0"/>
              <a:cs typeface="Cooper Black" panose="0208090404030B02040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635" y="19685"/>
            <a:ext cx="12331065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487045" y="2515235"/>
            <a:ext cx="11114405" cy="18522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7D4">
                    <a:alpha val="68000"/>
                  </a:srgbClr>
                </a:solidFill>
              </a14:hiddenFill>
            </a:ext>
          </a:extLst>
        </p:spPr>
        <p:txBody>
          <a:bodyPr wrap="square">
            <a:prstTxWarp prst="textDoubleWave1">
              <a:avLst/>
            </a:prstTxWarp>
            <a:noAutofit/>
          </a:bodyPr>
          <a:lstStyle/>
          <a:p>
            <a:pPr marL="1270" indent="-1270" algn="ctr"/>
            <a:endParaRPr lang="en-US" sz="3600">
              <a:solidFill>
                <a:schemeClr val="accent2"/>
              </a:solidFill>
              <a:effectLst>
                <a:glow rad="330200">
                  <a:schemeClr val="bg1">
                    <a:alpha val="40000"/>
                  </a:schemeClr>
                </a:glow>
              </a:effectLst>
              <a:latin typeface="Cooper Black" panose="0208090404030B020404" charset="0"/>
              <a:cs typeface="Cooper Black" panose="0208090404030B02040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9925" y="2628900"/>
            <a:ext cx="3641725" cy="2223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360" y="3091815"/>
            <a:ext cx="3667125" cy="31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BE1D6">
                  <a:alpha val="100000"/>
                </a:srgbClr>
              </a:clrFrom>
              <a:clrTo>
                <a:srgbClr val="FBE1D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7155" y="2410460"/>
            <a:ext cx="2832100" cy="286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3873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66598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326390" y="1389380"/>
            <a:ext cx="1153922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-Work in your groups. Give them a few minutes to prepare for the presentation.</a:t>
            </a:r>
            <a:endParaRPr lang="en-US" sz="4000" b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26390" y="2665095"/>
            <a:ext cx="115392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 algn="just"/>
            <a:r>
              <a:rPr lang="en-US" sz="4000" b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There are checklists for self and peer assessment. </a:t>
            </a:r>
            <a:endParaRPr lang="en-US" sz="4000" b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26390" y="3434715"/>
            <a:ext cx="1153922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 algn="just"/>
            <a:r>
              <a:rPr lang="en-US" sz="4000" b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Check appropriate items while listening to your classmates’ presentations and write comments if you have any.</a:t>
            </a:r>
            <a:endParaRPr lang="en-US" sz="4000" b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6" grpId="0"/>
      <p:bldP spid="6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26390" y="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1/ Self-assessment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417195" y="607695"/>
          <a:ext cx="11580495" cy="5452110"/>
        </p:xfrm>
        <a:graphic>
          <a:graphicData uri="http://schemas.openxmlformats.org/drawingml/2006/table">
            <a:tbl>
              <a:tblPr/>
              <a:tblGrid>
                <a:gridCol w="6180455"/>
                <a:gridCol w="2451100"/>
                <a:gridCol w="2948940"/>
              </a:tblGrid>
              <a:tr h="805180">
                <a:tc>
                  <a:txBody>
                    <a:bodyPr/>
                    <a:p>
                      <a:pPr indent="0" algn="just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Tick where appropriate</a:t>
                      </a:r>
                      <a:endParaRPr lang="en-US" sz="2400" b="1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(in English or Vietnamese)</a:t>
                      </a:r>
                      <a:endParaRPr lang="en-US" sz="2400" b="1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DELIVERY </a:t>
                      </a:r>
                      <a:endParaRPr lang="en-US" sz="2400" b="1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I greeted the audience.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I spoke clearly and naturally.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3.I cooperated with my group members when delivering the talk.</a:t>
                      </a:r>
                      <a:endParaRPr lang="en-US" sz="24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I interacted with the audience.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I used some photos/pictures to illustrate my points.</a:t>
                      </a:r>
                      <a:endParaRPr lang="en-US" sz="24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I concluded my part of the talk appropriately.</a:t>
                      </a:r>
                      <a:endParaRPr lang="en-US" sz="24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</a:t>
                      </a: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presentation includes the following information</a:t>
                      </a:r>
                      <a:endParaRPr lang="en-US" sz="24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9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 the number of English speakers in the country</a:t>
                      </a:r>
                      <a:endParaRPr lang="en-US" sz="2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2. any other languages its people speak</a:t>
                      </a:r>
                      <a:endParaRPr lang="en-US" sz="2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36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3. the roles of English in the country</a:t>
                      </a:r>
                      <a:endParaRPr lang="en-US" sz="2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iphy (2)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831840" y="1617345"/>
            <a:ext cx="5397500" cy="48469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180000">
            <a:off x="7026910" y="9240520"/>
            <a:ext cx="472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PRESENTATION </a:t>
            </a:r>
            <a:endParaRPr lang="en-US" sz="4400" b="1">
              <a:solidFill>
                <a:srgbClr val="FF0000"/>
              </a:solidFill>
              <a:effectLst>
                <a:glow rad="330200">
                  <a:schemeClr val="bg1">
                    <a:alpha val="40000"/>
                  </a:schemeClr>
                </a:glow>
              </a:effectLst>
              <a:latin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26390" y="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1/ Peer-assessment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/>
          <p:nvPr/>
        </p:nvGraphicFramePr>
        <p:xfrm>
          <a:off x="417195" y="366395"/>
          <a:ext cx="11580495" cy="5925820"/>
        </p:xfrm>
        <a:graphic>
          <a:graphicData uri="http://schemas.openxmlformats.org/drawingml/2006/table">
            <a:tbl>
              <a:tblPr/>
              <a:tblGrid>
                <a:gridCol w="6180455"/>
                <a:gridCol w="2451100"/>
                <a:gridCol w="2948940"/>
              </a:tblGrid>
              <a:tr h="805180">
                <a:tc>
                  <a:txBody>
                    <a:bodyPr/>
                    <a:p>
                      <a:pPr indent="0" algn="just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Tick where appropriate</a:t>
                      </a:r>
                      <a:endParaRPr lang="en-US" sz="2400" b="1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(in English or Vietnamese)</a:t>
                      </a:r>
                      <a:endParaRPr lang="en-US" sz="2400" b="1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DELIVERY </a:t>
                      </a:r>
                      <a:endParaRPr lang="en-US" sz="2400" b="1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The presenters greeted the audience.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The presenters</a:t>
                      </a: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spoke clearly and naturally.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The presenters</a:t>
                      </a: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cooperated with my group members when delivering the talk.</a:t>
                      </a:r>
                      <a:endParaRPr lang="en-US" sz="24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The presenters</a:t>
                      </a: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interacted with the audience.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The presenters</a:t>
                      </a: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used some photos/pictures to illustrate my points.</a:t>
                      </a:r>
                      <a:endParaRPr lang="en-US" sz="24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The presenters</a:t>
                      </a: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concluded my part of the talk appropriately.</a:t>
                      </a:r>
                      <a:endParaRPr lang="en-US" sz="24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</a:t>
                      </a: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presentation includes the following information</a:t>
                      </a:r>
                      <a:endParaRPr lang="en-US" sz="24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9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 the number of English speakers in the country</a:t>
                      </a:r>
                      <a:endParaRPr lang="en-US" sz="2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2. any other languages its people speak</a:t>
                      </a:r>
                      <a:endParaRPr lang="en-US" sz="2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360"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3. the roles of English in the country</a:t>
                      </a:r>
                      <a:endParaRPr lang="en-US" sz="2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3873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66598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giphy (2)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07715" y="1482725"/>
            <a:ext cx="5397500" cy="48469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180000">
            <a:off x="6236970" y="2794635"/>
            <a:ext cx="472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PRESENTATION </a:t>
            </a:r>
            <a:endParaRPr lang="en-US" sz="4400" b="1">
              <a:solidFill>
                <a:srgbClr val="FF0000"/>
              </a:solidFill>
              <a:effectLst>
                <a:glow rad="330200">
                  <a:schemeClr val="bg1">
                    <a:alpha val="40000"/>
                  </a:schemeClr>
                </a:glow>
              </a:effectLst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1280" y="0"/>
            <a:ext cx="12192000" cy="819785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 CAN...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645" y="793750"/>
            <a:ext cx="544004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ym typeface="+mn-ea"/>
              </a:rPr>
              <a:t>Complete the self-assessment table.</a:t>
            </a:r>
            <a:endParaRPr lang="en-US" sz="2800" b="1" dirty="0"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280" y="1728470"/>
            <a:ext cx="10668000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48464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5741035" cy="4679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828800"/>
            <a:ext cx="5758815" cy="11398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Fill in the blank with word from the box.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2: Choose the correct answer A, B, C, or D to complete each sentence.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635" y="3162300"/>
            <a:ext cx="5755005" cy="133096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each sentence and circle the relative pronoun which can be omitted.</a:t>
            </a:r>
            <a:endParaRPr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Combine the two sentences, using a relative pronoun. Start the new sentence with the given phrase.</a:t>
            </a:r>
            <a:endParaRPr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8764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presentation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410"/>
            <a:ext cx="1012190" cy="10579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147310"/>
            <a:ext cx="1011555" cy="7791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6347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850" y="247015"/>
            <a:ext cx="6774815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50690" y="279400"/>
            <a:ext cx="570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7: LOOKING BACK &amp; PROJECT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049941"/>
            <a:ext cx="11445622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Review the vocabulary and grammar of Unit 9</a:t>
            </a:r>
            <a:endParaRPr lang="en-US" sz="3600" dirty="0"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Apply what they have learnt (vocabulary and grammar) into practice through a project.</a:t>
            </a:r>
            <a:endParaRPr lang="en-US" sz="3600" dirty="0"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15" y="1289050"/>
            <a:ext cx="2223770" cy="14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793875"/>
            <a:ext cx="111842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Prepare for the next lesson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65" y="3111500"/>
            <a:ext cx="3496310" cy="3496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EAD41"/>
            </a:gs>
            <a:gs pos="100000">
              <a:srgbClr val="236BB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3"/>
          <p:cNvSpPr/>
          <p:nvPr/>
        </p:nvSpPr>
        <p:spPr>
          <a:xfrm>
            <a:off x="772160" y="3336925"/>
            <a:ext cx="5171440" cy="8921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5"/>
          <p:cNvSpPr txBox="1"/>
          <p:nvPr/>
        </p:nvSpPr>
        <p:spPr>
          <a:xfrm>
            <a:off x="977265" y="3336925"/>
            <a:ext cx="42049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0">
            <a:off x="151130" y="3339465"/>
            <a:ext cx="835660" cy="941705"/>
            <a:chOff x="2766630" y="1746890"/>
            <a:chExt cx="990895" cy="9416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7" name="Picture 16" descr="boeing-159589_12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790" y="1148080"/>
            <a:ext cx="7893050" cy="5229860"/>
          </a:xfrm>
          <a:prstGeom prst="rect">
            <a:avLst/>
          </a:prstGeom>
        </p:spPr>
      </p:pic>
      <p:sp>
        <p:nvSpPr>
          <p:cNvPr id="6" name="TextBox 39"/>
          <p:cNvSpPr txBox="1"/>
          <p:nvPr/>
        </p:nvSpPr>
        <p:spPr>
          <a:xfrm>
            <a:off x="1321435" y="1356360"/>
            <a:ext cx="20891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5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0">
            <a:off x="3158490" y="1462405"/>
            <a:ext cx="712470" cy="709295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16"/>
          <p:cNvSpPr txBox="1"/>
          <p:nvPr/>
        </p:nvSpPr>
        <p:spPr>
          <a:xfrm>
            <a:off x="3140710" y="1445895"/>
            <a:ext cx="730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40"/>
          <p:cNvSpPr txBox="1"/>
          <p:nvPr/>
        </p:nvSpPr>
        <p:spPr>
          <a:xfrm>
            <a:off x="154940" y="1617980"/>
            <a:ext cx="625157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US" sz="4400" b="1" dirty="0">
              <a:solidFill>
                <a:schemeClr val="bg1"/>
              </a:solidFill>
              <a:latin typeface="Myriad Pro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Myriad Pro" pitchFamily="34" charset="0"/>
              </a:rPr>
              <a:t>WORLD ENGLISHES</a:t>
            </a:r>
            <a:endParaRPr lang="en-US" sz="44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30902910" y="-21903055"/>
            <a:ext cx="95775780" cy="65158620"/>
            <a:chOff x="-17822" y="-5007"/>
            <a:chExt cx="71488" cy="35743"/>
          </a:xfrm>
          <a:solidFill>
            <a:schemeClr val="bg1">
              <a:alpha val="0"/>
            </a:schemeClr>
          </a:solidFill>
        </p:grpSpPr>
        <p:sp>
          <p:nvSpPr>
            <p:cNvPr id="22" name="Rectangles 21"/>
            <p:cNvSpPr/>
            <p:nvPr/>
          </p:nvSpPr>
          <p:spPr>
            <a:xfrm>
              <a:off x="21" y="-236"/>
              <a:ext cx="19212" cy="10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23" name="Picture 22" descr="world-67861_12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822" y="-5007"/>
              <a:ext cx="71488" cy="35743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530" y="499745"/>
            <a:ext cx="5113655" cy="1024255"/>
          </a:xfrm>
          <a:prstGeom prst="roundRect">
            <a:avLst>
              <a:gd name="adj" fmla="val 42661"/>
            </a:avLst>
          </a:prstGeom>
          <a:solidFill>
            <a:srgbClr val="FFC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620012"/>
            <a:ext cx="10274531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By the end of the lesson, students will be able to:</a:t>
            </a:r>
            <a:endParaRPr lang="en-US" sz="3600" dirty="0"/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/>
              <a:t>Review the vocabulary and grammar of Unit 9</a:t>
            </a:r>
            <a:endParaRPr lang="en-US" sz="3600" dirty="0"/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/>
              <a:t>Apply what they have learnt (vocabulary and grammar) into practice through a project.</a:t>
            </a:r>
            <a:endParaRPr lang="en-US" sz="3600" dirty="0"/>
          </a:p>
        </p:txBody>
      </p:sp>
      <p:sp>
        <p:nvSpPr>
          <p:cNvPr id="3" name="Text Box 2"/>
          <p:cNvSpPr txBox="1"/>
          <p:nvPr/>
        </p:nvSpPr>
        <p:spPr>
          <a:xfrm>
            <a:off x="12386310" y="11233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48464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5741035" cy="4679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828800"/>
            <a:ext cx="5758815" cy="11398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Fill in the blank with word from the box.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2: Choose the correct answer A, B, C, or D to complete each sentence.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635" y="3162300"/>
            <a:ext cx="5755005" cy="133096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each sentence and circle the relative pronoun which can be omitted.</a:t>
            </a:r>
            <a:endParaRPr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Combine the two sentences, using a relative pronoun. Start the new sentence with the given phrase.</a:t>
            </a:r>
            <a:endParaRPr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8764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presentation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410"/>
            <a:ext cx="1012190" cy="10579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147310"/>
            <a:ext cx="1011555" cy="7791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6347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850" y="247015"/>
            <a:ext cx="6774815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50690" y="279400"/>
            <a:ext cx="570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7: LOOKING BACK &amp; PROJECT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7" descr="board-3699939_12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630" y="7346315"/>
            <a:ext cx="923290" cy="615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77432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949325" y="772160"/>
            <a:ext cx="661289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- Work in teams</a:t>
            </a:r>
            <a:endParaRPr lang="en-US" sz="3600" dirty="0"/>
          </a:p>
        </p:txBody>
      </p:sp>
      <p:sp>
        <p:nvSpPr>
          <p:cNvPr id="4" name="TextBox 20"/>
          <p:cNvSpPr txBox="1"/>
          <p:nvPr/>
        </p:nvSpPr>
        <p:spPr>
          <a:xfrm>
            <a:off x="949325" y="1689735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Members of each team take turns and write as many vocabulary </a:t>
            </a:r>
            <a:r>
              <a:rPr lang="en-US" sz="3600" b="1" u="sng" dirty="0"/>
              <a:t>in Unit 9</a:t>
            </a:r>
            <a:r>
              <a:rPr lang="en-US" sz="3600" dirty="0"/>
              <a:t> as possible in ................. minutes.</a:t>
            </a:r>
            <a:endParaRPr lang="en-US" sz="3600" dirty="0"/>
          </a:p>
        </p:txBody>
      </p:sp>
      <p:sp>
        <p:nvSpPr>
          <p:cNvPr id="6" name="TextBox 20"/>
          <p:cNvSpPr txBox="1"/>
          <p:nvPr/>
        </p:nvSpPr>
        <p:spPr>
          <a:xfrm>
            <a:off x="913765" y="3429000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- The group having more correct answers is the winner.</a:t>
            </a:r>
            <a:endParaRPr lang="en-US" sz="3600" dirty="0"/>
          </a:p>
        </p:txBody>
      </p:sp>
      <p:pic>
        <p:nvPicPr>
          <p:cNvPr id="8" name="Content Placeholder 7" descr="board-3699939_128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787130" y="4724400"/>
            <a:ext cx="2903855" cy="193548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131570" y="-1169670"/>
            <a:ext cx="1681480" cy="583565"/>
          </a:xfrm>
          <a:prstGeom prst="rect">
            <a:avLst/>
          </a:prstGeom>
          <a:solidFill>
            <a:srgbClr val="B1B2FF"/>
          </a:solidFill>
        </p:spPr>
        <p:txBody>
          <a:bodyPr wrap="square" rtlCol="0" anchor="t">
            <a:spAutoFit/>
          </a:bodyPr>
          <a:p>
            <a:pPr algn="ctr"/>
            <a:r>
              <a:rPr lang="en-US" sz="3200"/>
              <a:t>bilingual</a:t>
            </a:r>
            <a:endParaRPr lang="en-US" sz="3200"/>
          </a:p>
        </p:txBody>
      </p:sp>
      <p:sp>
        <p:nvSpPr>
          <p:cNvPr id="10" name="Text Box 9"/>
          <p:cNvSpPr txBox="1"/>
          <p:nvPr/>
        </p:nvSpPr>
        <p:spPr>
          <a:xfrm>
            <a:off x="2964180" y="-1169670"/>
            <a:ext cx="1681480" cy="58356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p>
            <a:pPr algn="ctr"/>
            <a:r>
              <a:rPr lang="en-US" sz="3200"/>
              <a:t>mean</a:t>
            </a:r>
            <a:endParaRPr lang="en-US" sz="3200"/>
          </a:p>
        </p:txBody>
      </p:sp>
      <p:sp>
        <p:nvSpPr>
          <p:cNvPr id="3" name="Text Box 2"/>
          <p:cNvSpPr txBox="1"/>
          <p:nvPr/>
        </p:nvSpPr>
        <p:spPr>
          <a:xfrm>
            <a:off x="4707890" y="-1169670"/>
            <a:ext cx="2292350" cy="583565"/>
          </a:xfrm>
          <a:prstGeom prst="rect">
            <a:avLst/>
          </a:prstGeom>
          <a:solidFill>
            <a:srgbClr val="D2DAFF"/>
          </a:solidFill>
        </p:spPr>
        <p:txBody>
          <a:bodyPr wrap="square" rtlCol="0" anchor="t">
            <a:spAutoFit/>
          </a:bodyPr>
          <a:p>
            <a:pPr algn="ctr"/>
            <a:r>
              <a:rPr lang="en-US" sz="3200"/>
              <a:t>immigrants</a:t>
            </a:r>
            <a:endParaRPr lang="en-US" sz="3200"/>
          </a:p>
        </p:txBody>
      </p:sp>
      <p:sp>
        <p:nvSpPr>
          <p:cNvPr id="21" name="Text Box 20"/>
          <p:cNvSpPr txBox="1"/>
          <p:nvPr/>
        </p:nvSpPr>
        <p:spPr>
          <a:xfrm>
            <a:off x="7161530" y="-1169670"/>
            <a:ext cx="2381250" cy="583565"/>
          </a:xfrm>
          <a:prstGeom prst="rect">
            <a:avLst/>
          </a:prstGeom>
          <a:solidFill>
            <a:srgbClr val="B1B2FF"/>
          </a:solidFill>
        </p:spPr>
        <p:txBody>
          <a:bodyPr wrap="square" rtlCol="0" anchor="t">
            <a:spAutoFit/>
          </a:bodyPr>
          <a:p>
            <a:pPr algn="ctr"/>
            <a:r>
              <a:rPr lang="en-US" sz="3200"/>
              <a:t>concentric</a:t>
            </a:r>
            <a:endParaRPr lang="en-US" sz="3200"/>
          </a:p>
        </p:txBody>
      </p:sp>
      <p:sp>
        <p:nvSpPr>
          <p:cNvPr id="22" name="Text Box 21"/>
          <p:cNvSpPr txBox="1"/>
          <p:nvPr/>
        </p:nvSpPr>
        <p:spPr>
          <a:xfrm>
            <a:off x="9704070" y="-1169670"/>
            <a:ext cx="1681480" cy="58356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p>
            <a:pPr algn="ctr"/>
            <a:r>
              <a:rPr lang="en-US" sz="3200"/>
              <a:t>fluent</a:t>
            </a: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46075" y="10160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VOCABULARY </a:t>
            </a:r>
            <a:endParaRPr lang="en-US" sz="4800" b="1" dirty="0"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570" y="109791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the blank with word from the box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31570" y="1656080"/>
            <a:ext cx="1681480" cy="583565"/>
          </a:xfrm>
          <a:prstGeom prst="rect">
            <a:avLst/>
          </a:prstGeom>
          <a:solidFill>
            <a:srgbClr val="B1B2FF"/>
          </a:solidFill>
        </p:spPr>
        <p:txBody>
          <a:bodyPr wrap="square" rtlCol="0" anchor="t">
            <a:spAutoFit/>
          </a:bodyPr>
          <a:p>
            <a:pPr algn="ctr"/>
            <a:r>
              <a:rPr lang="en-US" sz="3200"/>
              <a:t>bilingual</a:t>
            </a:r>
            <a:endParaRPr lang="en-US" sz="3200"/>
          </a:p>
        </p:txBody>
      </p:sp>
      <p:sp>
        <p:nvSpPr>
          <p:cNvPr id="10" name="Text Box 9"/>
          <p:cNvSpPr txBox="1"/>
          <p:nvPr/>
        </p:nvSpPr>
        <p:spPr>
          <a:xfrm>
            <a:off x="2964180" y="1656080"/>
            <a:ext cx="1681480" cy="58356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p>
            <a:pPr algn="ctr"/>
            <a:r>
              <a:rPr lang="en-US" sz="3200"/>
              <a:t>mean</a:t>
            </a:r>
            <a:endParaRPr lang="en-US" sz="3200"/>
          </a:p>
        </p:txBody>
      </p:sp>
      <p:sp>
        <p:nvSpPr>
          <p:cNvPr id="15" name="Text Box 14"/>
          <p:cNvSpPr txBox="1"/>
          <p:nvPr/>
        </p:nvSpPr>
        <p:spPr>
          <a:xfrm>
            <a:off x="4707890" y="1656080"/>
            <a:ext cx="2292350" cy="583565"/>
          </a:xfrm>
          <a:prstGeom prst="rect">
            <a:avLst/>
          </a:prstGeom>
          <a:solidFill>
            <a:srgbClr val="D2DAFF"/>
          </a:solidFill>
        </p:spPr>
        <p:txBody>
          <a:bodyPr wrap="square" rtlCol="0" anchor="t">
            <a:spAutoFit/>
          </a:bodyPr>
          <a:p>
            <a:pPr algn="ctr"/>
            <a:r>
              <a:rPr lang="en-US" sz="3200"/>
              <a:t>immigrants</a:t>
            </a:r>
            <a:endParaRPr lang="en-US" sz="3200"/>
          </a:p>
        </p:txBody>
      </p:sp>
      <p:sp>
        <p:nvSpPr>
          <p:cNvPr id="21" name="Text Box 20"/>
          <p:cNvSpPr txBox="1"/>
          <p:nvPr/>
        </p:nvSpPr>
        <p:spPr>
          <a:xfrm>
            <a:off x="7161530" y="1656080"/>
            <a:ext cx="2381250" cy="583565"/>
          </a:xfrm>
          <a:prstGeom prst="rect">
            <a:avLst/>
          </a:prstGeom>
          <a:solidFill>
            <a:srgbClr val="B1B2FF"/>
          </a:solidFill>
        </p:spPr>
        <p:txBody>
          <a:bodyPr wrap="square" rtlCol="0" anchor="t">
            <a:spAutoFit/>
          </a:bodyPr>
          <a:p>
            <a:pPr algn="ctr"/>
            <a:r>
              <a:rPr lang="en-US" sz="3200"/>
              <a:t>concentric</a:t>
            </a:r>
            <a:endParaRPr lang="en-US" sz="3200"/>
          </a:p>
        </p:txBody>
      </p:sp>
      <p:sp>
        <p:nvSpPr>
          <p:cNvPr id="22" name="Text Box 21"/>
          <p:cNvSpPr txBox="1"/>
          <p:nvPr/>
        </p:nvSpPr>
        <p:spPr>
          <a:xfrm>
            <a:off x="9704070" y="1656080"/>
            <a:ext cx="1681480" cy="58356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p>
            <a:pPr algn="ctr"/>
            <a:r>
              <a:rPr lang="en-US" sz="3200"/>
              <a:t>fluent</a:t>
            </a:r>
            <a:endParaRPr lang="en-US" sz="3200"/>
          </a:p>
        </p:txBody>
      </p:sp>
      <p:sp>
        <p:nvSpPr>
          <p:cNvPr id="25" name="Text Box 24"/>
          <p:cNvSpPr txBox="1"/>
          <p:nvPr/>
        </p:nvSpPr>
        <p:spPr>
          <a:xfrm>
            <a:off x="577850" y="2311400"/>
            <a:ext cx="11073765" cy="58356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1.</a:t>
            </a:r>
            <a:r>
              <a:rPr lang="en-US" sz="3200"/>
              <a:t> What does this word _____________in English?</a:t>
            </a:r>
            <a:endParaRPr lang="en-US" sz="3200"/>
          </a:p>
        </p:txBody>
      </p:sp>
      <p:sp>
        <p:nvSpPr>
          <p:cNvPr id="26" name="Text Box 25"/>
          <p:cNvSpPr txBox="1"/>
          <p:nvPr/>
        </p:nvSpPr>
        <p:spPr>
          <a:xfrm>
            <a:off x="577850" y="2943225"/>
            <a:ext cx="11073765" cy="583565"/>
          </a:xfrm>
          <a:prstGeom prst="rect">
            <a:avLst/>
          </a:prstGeom>
          <a:solidFill>
            <a:srgbClr val="D2DAFF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2. </a:t>
            </a:r>
            <a:r>
              <a:rPr lang="en-US" sz="3200"/>
              <a:t>The Kachru’s model has three _______________circles</a:t>
            </a:r>
            <a:endParaRPr lang="en-US" sz="3200"/>
          </a:p>
        </p:txBody>
      </p:sp>
      <p:sp>
        <p:nvSpPr>
          <p:cNvPr id="27" name="Text Box 26"/>
          <p:cNvSpPr txBox="1"/>
          <p:nvPr/>
        </p:nvSpPr>
        <p:spPr>
          <a:xfrm>
            <a:off x="554990" y="3549650"/>
            <a:ext cx="11073765" cy="107632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3</a:t>
            </a:r>
            <a:r>
              <a:rPr lang="en-US" sz="3200"/>
              <a:t>. The little boy talks to his mum in Vietnamese and to his dad in English. He’s ____________.</a:t>
            </a:r>
            <a:endParaRPr lang="en-US" sz="3200"/>
          </a:p>
        </p:txBody>
      </p:sp>
      <p:sp>
        <p:nvSpPr>
          <p:cNvPr id="31" name="Text Box 30"/>
          <p:cNvSpPr txBox="1"/>
          <p:nvPr/>
        </p:nvSpPr>
        <p:spPr>
          <a:xfrm>
            <a:off x="554990" y="4651375"/>
            <a:ext cx="11073765" cy="1076325"/>
          </a:xfrm>
          <a:prstGeom prst="rect">
            <a:avLst/>
          </a:prstGeom>
          <a:solidFill>
            <a:srgbClr val="D2DAFF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4</a:t>
            </a:r>
            <a:r>
              <a:rPr lang="en-US" sz="3200"/>
              <a:t>. Many children in this area are _________English speakers, but they can’t write in English</a:t>
            </a:r>
            <a:endParaRPr lang="en-US" sz="3200"/>
          </a:p>
        </p:txBody>
      </p:sp>
      <p:sp>
        <p:nvSpPr>
          <p:cNvPr id="32" name="Text Box 31"/>
          <p:cNvSpPr txBox="1"/>
          <p:nvPr/>
        </p:nvSpPr>
        <p:spPr>
          <a:xfrm>
            <a:off x="554990" y="5725160"/>
            <a:ext cx="11073765" cy="107632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5</a:t>
            </a:r>
            <a:r>
              <a:rPr lang="en-US" sz="3200"/>
              <a:t>. The number of ____________ in this country has increased quickly for the last three years</a:t>
            </a:r>
            <a:endParaRPr lang="en-US" sz="3200"/>
          </a:p>
        </p:txBody>
      </p:sp>
      <p:sp>
        <p:nvSpPr>
          <p:cNvPr id="33" name="Text Box 32"/>
          <p:cNvSpPr txBox="1"/>
          <p:nvPr/>
        </p:nvSpPr>
        <p:spPr>
          <a:xfrm>
            <a:off x="4984750" y="2176145"/>
            <a:ext cx="1340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 Box 33"/>
          <p:cNvSpPr txBox="1"/>
          <p:nvPr/>
        </p:nvSpPr>
        <p:spPr>
          <a:xfrm>
            <a:off x="6610985" y="2886710"/>
            <a:ext cx="2305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concentric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34"/>
          <p:cNvSpPr txBox="1"/>
          <p:nvPr/>
        </p:nvSpPr>
        <p:spPr>
          <a:xfrm>
            <a:off x="2896870" y="3988435"/>
            <a:ext cx="2305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6522720" y="4625975"/>
            <a:ext cx="15957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fluent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3891915" y="5669280"/>
            <a:ext cx="29063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immigrants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Box 37"/>
          <p:cNvSpPr txBox="1"/>
          <p:nvPr/>
        </p:nvSpPr>
        <p:spPr>
          <a:xfrm>
            <a:off x="-6442075" y="1758315"/>
            <a:ext cx="6096000" cy="396938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1.</a:t>
            </a:r>
            <a:r>
              <a:rPr lang="en-US" sz="3600"/>
              <a:t> My students usually go ______ their homework before they hand it in.</a:t>
            </a:r>
            <a:endParaRPr lang="en-US" sz="3600"/>
          </a:p>
          <a:p>
            <a:pPr algn="just"/>
            <a:r>
              <a:rPr lang="en-US" sz="3600" b="1"/>
              <a:t>A</a:t>
            </a:r>
            <a:r>
              <a:rPr lang="en-US" sz="3600"/>
              <a:t>. into</a:t>
            </a:r>
            <a:endParaRPr lang="en-US" sz="3600"/>
          </a:p>
          <a:p>
            <a:pPr algn="just"/>
            <a:r>
              <a:rPr lang="en-US" sz="3600" b="1"/>
              <a:t>B.</a:t>
            </a:r>
            <a:r>
              <a:rPr lang="en-US" sz="3600"/>
              <a:t> over</a:t>
            </a:r>
            <a:endParaRPr lang="en-US" sz="3600"/>
          </a:p>
          <a:p>
            <a:pPr algn="just"/>
            <a:r>
              <a:rPr lang="en-US" sz="3600" b="1"/>
              <a:t>C.</a:t>
            </a:r>
            <a:r>
              <a:rPr lang="en-US" sz="3600"/>
              <a:t> in</a:t>
            </a:r>
            <a:endParaRPr lang="en-US" sz="3600"/>
          </a:p>
          <a:p>
            <a:pPr algn="just"/>
            <a:r>
              <a:rPr lang="en-US" sz="3600" b="1"/>
              <a:t>D</a:t>
            </a:r>
            <a:r>
              <a:rPr lang="en-US" sz="3600"/>
              <a:t>. up</a:t>
            </a:r>
            <a:endParaRPr lang="en-US" sz="3600"/>
          </a:p>
        </p:txBody>
      </p:sp>
      <p:sp>
        <p:nvSpPr>
          <p:cNvPr id="39" name="Text Box 38"/>
          <p:cNvSpPr txBox="1"/>
          <p:nvPr/>
        </p:nvSpPr>
        <p:spPr>
          <a:xfrm>
            <a:off x="13239750" y="2239645"/>
            <a:ext cx="5702300" cy="3415030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2.</a:t>
            </a:r>
            <a:r>
              <a:rPr lang="en-US" sz="3600"/>
              <a:t> Do you know how many ______ of English are there?</a:t>
            </a:r>
            <a:endParaRPr lang="en-US" sz="3600"/>
          </a:p>
          <a:p>
            <a:pPr algn="just"/>
            <a:r>
              <a:rPr lang="en-US" sz="3600" b="1"/>
              <a:t>A.</a:t>
            </a:r>
            <a:r>
              <a:rPr lang="en-US" sz="3600"/>
              <a:t> grammars</a:t>
            </a:r>
            <a:endParaRPr lang="en-US" sz="3600"/>
          </a:p>
          <a:p>
            <a:pPr algn="just"/>
            <a:r>
              <a:rPr lang="en-US" sz="3600" b="1"/>
              <a:t>B. </a:t>
            </a:r>
            <a:r>
              <a:rPr lang="en-US" sz="3600"/>
              <a:t>vocabulary</a:t>
            </a:r>
            <a:endParaRPr lang="en-US" sz="3600"/>
          </a:p>
          <a:p>
            <a:pPr algn="just"/>
            <a:r>
              <a:rPr lang="en-US" sz="3600" b="1"/>
              <a:t>C.</a:t>
            </a:r>
            <a:r>
              <a:rPr lang="en-US" sz="3600"/>
              <a:t> varieties</a:t>
            </a:r>
            <a:endParaRPr lang="en-US" sz="3600"/>
          </a:p>
          <a:p>
            <a:pPr algn="just"/>
            <a:r>
              <a:rPr lang="en-US" sz="3600" b="1"/>
              <a:t>D.</a:t>
            </a:r>
            <a:r>
              <a:rPr lang="en-US" sz="3600"/>
              <a:t> official languages</a:t>
            </a:r>
            <a:endParaRPr lang="en-US" sz="36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25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25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31" grpId="0" bldLvl="0" animBg="1"/>
      <p:bldP spid="31" grpId="1" animBg="1"/>
      <p:bldP spid="32" grpId="0" bldLvl="0" animBg="1"/>
      <p:bldP spid="32" grpId="1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46075" y="10160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VOCABULARY </a:t>
            </a:r>
            <a:endParaRPr lang="en-US" sz="4800" b="1" dirty="0"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065" y="913130"/>
            <a:ext cx="10888345" cy="10763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09550" y="1939290"/>
            <a:ext cx="6096000" cy="396938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1.</a:t>
            </a:r>
            <a:r>
              <a:rPr lang="en-US" sz="3600"/>
              <a:t> My students usually go ______ their homework before they hand it in.</a:t>
            </a:r>
            <a:endParaRPr lang="en-US" sz="3600"/>
          </a:p>
          <a:p>
            <a:pPr algn="just"/>
            <a:r>
              <a:rPr lang="en-US" sz="3600" b="1"/>
              <a:t>A</a:t>
            </a:r>
            <a:r>
              <a:rPr lang="en-US" sz="3600"/>
              <a:t>. into</a:t>
            </a:r>
            <a:endParaRPr lang="en-US" sz="3600"/>
          </a:p>
          <a:p>
            <a:pPr algn="just"/>
            <a:r>
              <a:rPr lang="en-US" sz="3600" b="1"/>
              <a:t>B.</a:t>
            </a:r>
            <a:r>
              <a:rPr lang="en-US" sz="3600"/>
              <a:t> over</a:t>
            </a:r>
            <a:endParaRPr lang="en-US" sz="3600"/>
          </a:p>
          <a:p>
            <a:pPr algn="just"/>
            <a:r>
              <a:rPr lang="en-US" sz="3600" b="1"/>
              <a:t>C.</a:t>
            </a:r>
            <a:r>
              <a:rPr lang="en-US" sz="3600"/>
              <a:t> in</a:t>
            </a:r>
            <a:endParaRPr lang="en-US" sz="3600"/>
          </a:p>
          <a:p>
            <a:pPr algn="just"/>
            <a:r>
              <a:rPr lang="en-US" sz="3600" b="1"/>
              <a:t>D</a:t>
            </a:r>
            <a:r>
              <a:rPr lang="en-US" sz="3600"/>
              <a:t>. up</a:t>
            </a:r>
            <a:endParaRPr lang="en-US" sz="3600"/>
          </a:p>
        </p:txBody>
      </p:sp>
      <p:sp>
        <p:nvSpPr>
          <p:cNvPr id="3" name="Text Box 2"/>
          <p:cNvSpPr txBox="1"/>
          <p:nvPr/>
        </p:nvSpPr>
        <p:spPr>
          <a:xfrm>
            <a:off x="6329680" y="2062480"/>
            <a:ext cx="5702300" cy="3415030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2.</a:t>
            </a:r>
            <a:r>
              <a:rPr lang="en-US" sz="3600"/>
              <a:t> Do you know how many ______ of English are there?</a:t>
            </a:r>
            <a:endParaRPr lang="en-US" sz="3600"/>
          </a:p>
          <a:p>
            <a:pPr algn="just"/>
            <a:r>
              <a:rPr lang="en-US" sz="3600" b="1"/>
              <a:t>A.</a:t>
            </a:r>
            <a:r>
              <a:rPr lang="en-US" sz="3600"/>
              <a:t> grammars</a:t>
            </a:r>
            <a:endParaRPr lang="en-US" sz="3600"/>
          </a:p>
          <a:p>
            <a:pPr algn="just"/>
            <a:r>
              <a:rPr lang="en-US" sz="3600" b="1"/>
              <a:t>B. </a:t>
            </a:r>
            <a:r>
              <a:rPr lang="en-US" sz="3600"/>
              <a:t>vocabulary</a:t>
            </a:r>
            <a:endParaRPr lang="en-US" sz="3600"/>
          </a:p>
          <a:p>
            <a:pPr algn="just"/>
            <a:r>
              <a:rPr lang="en-US" sz="3600" b="1"/>
              <a:t>C.</a:t>
            </a:r>
            <a:r>
              <a:rPr lang="en-US" sz="3600"/>
              <a:t> varieties</a:t>
            </a:r>
            <a:endParaRPr lang="en-US" sz="3600"/>
          </a:p>
          <a:p>
            <a:pPr algn="just"/>
            <a:r>
              <a:rPr lang="en-US" sz="3600" b="1"/>
              <a:t>D.</a:t>
            </a:r>
            <a:r>
              <a:rPr lang="en-US" sz="3600"/>
              <a:t> official languages</a:t>
            </a:r>
            <a:endParaRPr lang="en-US" sz="3600"/>
          </a:p>
        </p:txBody>
      </p:sp>
      <p:sp>
        <p:nvSpPr>
          <p:cNvPr id="7" name="Oval 6"/>
          <p:cNvSpPr/>
          <p:nvPr/>
        </p:nvSpPr>
        <p:spPr>
          <a:xfrm>
            <a:off x="107950" y="4145915"/>
            <a:ext cx="673100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6495" y="4276090"/>
            <a:ext cx="673100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-7536815" y="2066290"/>
            <a:ext cx="6096000" cy="396938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3.</a:t>
            </a:r>
            <a:r>
              <a:rPr lang="en-US" sz="3600"/>
              <a:t> For homework, please copy these English sentences ______ your notebook.</a:t>
            </a:r>
            <a:endParaRPr lang="en-US" sz="3600"/>
          </a:p>
          <a:p>
            <a:pPr algn="just"/>
            <a:r>
              <a:rPr lang="en-US" sz="3600" b="1"/>
              <a:t>A</a:t>
            </a:r>
            <a:r>
              <a:rPr lang="en-US" sz="3600"/>
              <a:t>. into</a:t>
            </a:r>
            <a:endParaRPr lang="en-US" sz="3600"/>
          </a:p>
          <a:p>
            <a:pPr algn="just"/>
            <a:r>
              <a:rPr lang="en-US" sz="3600" b="1"/>
              <a:t>B.</a:t>
            </a:r>
            <a:r>
              <a:rPr lang="en-US" sz="3600"/>
              <a:t> over</a:t>
            </a:r>
            <a:endParaRPr lang="en-US" sz="3600"/>
          </a:p>
          <a:p>
            <a:pPr algn="just"/>
            <a:r>
              <a:rPr lang="en-US" sz="3600" b="1"/>
              <a:t>C.</a:t>
            </a:r>
            <a:r>
              <a:rPr lang="en-US" sz="3600"/>
              <a:t> on</a:t>
            </a:r>
            <a:endParaRPr lang="en-US" sz="3600"/>
          </a:p>
          <a:p>
            <a:pPr algn="just"/>
            <a:r>
              <a:rPr lang="en-US" sz="3600" b="1"/>
              <a:t>D</a:t>
            </a:r>
            <a:r>
              <a:rPr lang="en-US" sz="3600"/>
              <a:t>. up</a:t>
            </a:r>
            <a:endParaRPr lang="en-US" sz="3600"/>
          </a:p>
        </p:txBody>
      </p:sp>
      <p:sp>
        <p:nvSpPr>
          <p:cNvPr id="10" name="Text Box 9"/>
          <p:cNvSpPr txBox="1"/>
          <p:nvPr/>
        </p:nvSpPr>
        <p:spPr>
          <a:xfrm>
            <a:off x="12984480" y="1989455"/>
            <a:ext cx="5702300" cy="3969385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4.</a:t>
            </a:r>
            <a:r>
              <a:rPr lang="en-US" sz="3600"/>
              <a:t> She’s good at ______ English short stories into Vietnamese</a:t>
            </a:r>
            <a:endParaRPr lang="en-US" sz="3600"/>
          </a:p>
          <a:p>
            <a:pPr algn="just"/>
            <a:r>
              <a:rPr lang="en-US" sz="3600" b="1"/>
              <a:t>A.</a:t>
            </a:r>
            <a:r>
              <a:rPr lang="en-US" sz="3600"/>
              <a:t> translating</a:t>
            </a:r>
            <a:endParaRPr lang="en-US" sz="3600"/>
          </a:p>
          <a:p>
            <a:pPr algn="just"/>
            <a:r>
              <a:rPr lang="en-US" sz="3600" b="1"/>
              <a:t>B. </a:t>
            </a:r>
            <a:r>
              <a:rPr lang="en-US" sz="3600"/>
              <a:t>picking</a:t>
            </a:r>
            <a:endParaRPr lang="en-US" sz="3600"/>
          </a:p>
          <a:p>
            <a:pPr algn="just"/>
            <a:r>
              <a:rPr lang="en-US" sz="3600" b="1"/>
              <a:t>C.</a:t>
            </a:r>
            <a:r>
              <a:rPr lang="en-US" sz="3600"/>
              <a:t> looking</a:t>
            </a:r>
            <a:endParaRPr lang="en-US" sz="3600"/>
          </a:p>
          <a:p>
            <a:pPr algn="just"/>
            <a:r>
              <a:rPr lang="en-US" sz="3600" b="1"/>
              <a:t>D.</a:t>
            </a:r>
            <a:r>
              <a:rPr lang="en-US" sz="3600"/>
              <a:t> copying</a:t>
            </a:r>
            <a:endParaRPr lang="en-US" sz="36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46075" y="10160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VOCABULARY </a:t>
            </a:r>
            <a:endParaRPr lang="en-US" sz="4800" b="1" dirty="0"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065" y="913130"/>
            <a:ext cx="10888345" cy="10763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09550" y="1939290"/>
            <a:ext cx="6096000" cy="396938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3.</a:t>
            </a:r>
            <a:r>
              <a:rPr lang="en-US" sz="3600"/>
              <a:t> For homework, please copy these English sentences ______ your notebook.</a:t>
            </a:r>
            <a:endParaRPr lang="en-US" sz="3600"/>
          </a:p>
          <a:p>
            <a:pPr algn="just"/>
            <a:r>
              <a:rPr lang="en-US" sz="3600" b="1"/>
              <a:t>A</a:t>
            </a:r>
            <a:r>
              <a:rPr lang="en-US" sz="3600"/>
              <a:t>. into</a:t>
            </a:r>
            <a:endParaRPr lang="en-US" sz="3600"/>
          </a:p>
          <a:p>
            <a:pPr algn="just"/>
            <a:r>
              <a:rPr lang="en-US" sz="3600" b="1"/>
              <a:t>B.</a:t>
            </a:r>
            <a:r>
              <a:rPr lang="en-US" sz="3600"/>
              <a:t> over</a:t>
            </a:r>
            <a:endParaRPr lang="en-US" sz="3600"/>
          </a:p>
          <a:p>
            <a:pPr algn="just"/>
            <a:r>
              <a:rPr lang="en-US" sz="3600" b="1"/>
              <a:t>C.</a:t>
            </a:r>
            <a:r>
              <a:rPr lang="en-US" sz="3600"/>
              <a:t> on</a:t>
            </a:r>
            <a:endParaRPr lang="en-US" sz="3600"/>
          </a:p>
          <a:p>
            <a:pPr algn="just"/>
            <a:r>
              <a:rPr lang="en-US" sz="3600" b="1"/>
              <a:t>D</a:t>
            </a:r>
            <a:r>
              <a:rPr lang="en-US" sz="3600"/>
              <a:t>. up</a:t>
            </a:r>
            <a:endParaRPr lang="en-US" sz="3600"/>
          </a:p>
        </p:txBody>
      </p:sp>
      <p:sp>
        <p:nvSpPr>
          <p:cNvPr id="3" name="Text Box 2"/>
          <p:cNvSpPr txBox="1"/>
          <p:nvPr/>
        </p:nvSpPr>
        <p:spPr>
          <a:xfrm>
            <a:off x="6329680" y="2062480"/>
            <a:ext cx="5702300" cy="3969385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4.</a:t>
            </a:r>
            <a:r>
              <a:rPr lang="en-US" sz="3600"/>
              <a:t> She’s good at ______ English short stories into Vietnamese</a:t>
            </a:r>
            <a:endParaRPr lang="en-US" sz="3600"/>
          </a:p>
          <a:p>
            <a:pPr algn="just"/>
            <a:r>
              <a:rPr lang="en-US" sz="3600" b="1"/>
              <a:t>A.</a:t>
            </a:r>
            <a:r>
              <a:rPr lang="en-US" sz="3600"/>
              <a:t> translating</a:t>
            </a:r>
            <a:endParaRPr lang="en-US" sz="3600"/>
          </a:p>
          <a:p>
            <a:pPr algn="just"/>
            <a:r>
              <a:rPr lang="en-US" sz="3600" b="1"/>
              <a:t>B. </a:t>
            </a:r>
            <a:r>
              <a:rPr lang="en-US" sz="3600"/>
              <a:t>picking</a:t>
            </a:r>
            <a:endParaRPr lang="en-US" sz="3600"/>
          </a:p>
          <a:p>
            <a:pPr algn="just"/>
            <a:r>
              <a:rPr lang="en-US" sz="3600" b="1"/>
              <a:t>C.</a:t>
            </a:r>
            <a:r>
              <a:rPr lang="en-US" sz="3600"/>
              <a:t> looking</a:t>
            </a:r>
            <a:endParaRPr lang="en-US" sz="3600"/>
          </a:p>
          <a:p>
            <a:pPr algn="just"/>
            <a:r>
              <a:rPr lang="en-US" sz="3600" b="1"/>
              <a:t>D.</a:t>
            </a:r>
            <a:r>
              <a:rPr lang="en-US" sz="3600"/>
              <a:t> copying</a:t>
            </a:r>
            <a:endParaRPr lang="en-US" sz="3600"/>
          </a:p>
        </p:txBody>
      </p:sp>
      <p:sp>
        <p:nvSpPr>
          <p:cNvPr id="7" name="Oval 6"/>
          <p:cNvSpPr/>
          <p:nvPr/>
        </p:nvSpPr>
        <p:spPr>
          <a:xfrm>
            <a:off x="107950" y="3577590"/>
            <a:ext cx="673100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05550" y="3697605"/>
            <a:ext cx="673100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20980" y="-4584700"/>
            <a:ext cx="6096000" cy="396938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1.</a:t>
            </a:r>
            <a:r>
              <a:rPr lang="en-US" sz="3600"/>
              <a:t> My students usually go ______ their homework before they hand it in.</a:t>
            </a:r>
            <a:endParaRPr lang="en-US" sz="3600"/>
          </a:p>
          <a:p>
            <a:pPr algn="just"/>
            <a:r>
              <a:rPr lang="en-US" sz="3600" b="1"/>
              <a:t>A</a:t>
            </a:r>
            <a:r>
              <a:rPr lang="en-US" sz="3600"/>
              <a:t>. into</a:t>
            </a:r>
            <a:endParaRPr lang="en-US" sz="3600"/>
          </a:p>
          <a:p>
            <a:pPr algn="just"/>
            <a:r>
              <a:rPr lang="en-US" sz="3600" b="1"/>
              <a:t>B.</a:t>
            </a:r>
            <a:r>
              <a:rPr lang="en-US" sz="3600"/>
              <a:t> over</a:t>
            </a:r>
            <a:endParaRPr lang="en-US" sz="3600"/>
          </a:p>
          <a:p>
            <a:pPr algn="just"/>
            <a:r>
              <a:rPr lang="en-US" sz="3600" b="1"/>
              <a:t>C.</a:t>
            </a:r>
            <a:r>
              <a:rPr lang="en-US" sz="3600"/>
              <a:t> in</a:t>
            </a:r>
            <a:endParaRPr lang="en-US" sz="3600"/>
          </a:p>
          <a:p>
            <a:pPr algn="just"/>
            <a:r>
              <a:rPr lang="en-US" sz="3600" b="1"/>
              <a:t>D</a:t>
            </a:r>
            <a:r>
              <a:rPr lang="en-US" sz="3600"/>
              <a:t>. up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6214110" y="-4588510"/>
            <a:ext cx="5702300" cy="3415030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2.</a:t>
            </a:r>
            <a:r>
              <a:rPr lang="en-US" sz="3600"/>
              <a:t> Do you know how many ______ of English are there?</a:t>
            </a:r>
            <a:endParaRPr lang="en-US" sz="3600"/>
          </a:p>
          <a:p>
            <a:pPr algn="just"/>
            <a:r>
              <a:rPr lang="en-US" sz="3600" b="1"/>
              <a:t>A.</a:t>
            </a:r>
            <a:r>
              <a:rPr lang="en-US" sz="3600"/>
              <a:t> grammars</a:t>
            </a:r>
            <a:endParaRPr lang="en-US" sz="3600"/>
          </a:p>
          <a:p>
            <a:pPr algn="just"/>
            <a:r>
              <a:rPr lang="en-US" sz="3600" b="1"/>
              <a:t>B. </a:t>
            </a:r>
            <a:r>
              <a:rPr lang="en-US" sz="3600"/>
              <a:t>vocabulary</a:t>
            </a:r>
            <a:endParaRPr lang="en-US" sz="3600"/>
          </a:p>
          <a:p>
            <a:pPr algn="just"/>
            <a:r>
              <a:rPr lang="en-US" sz="3600" b="1"/>
              <a:t>C.</a:t>
            </a:r>
            <a:r>
              <a:rPr lang="en-US" sz="3600"/>
              <a:t> varieties</a:t>
            </a:r>
            <a:endParaRPr lang="en-US" sz="3600"/>
          </a:p>
          <a:p>
            <a:pPr algn="just"/>
            <a:r>
              <a:rPr lang="en-US" sz="3600" b="1"/>
              <a:t>D.</a:t>
            </a:r>
            <a:r>
              <a:rPr lang="en-US" sz="3600"/>
              <a:t> official languages</a:t>
            </a:r>
            <a:endParaRPr lang="en-US" sz="3600"/>
          </a:p>
        </p:txBody>
      </p:sp>
      <p:sp>
        <p:nvSpPr>
          <p:cNvPr id="6" name="Text Box 5"/>
          <p:cNvSpPr txBox="1"/>
          <p:nvPr/>
        </p:nvSpPr>
        <p:spPr>
          <a:xfrm>
            <a:off x="107950" y="7359015"/>
            <a:ext cx="11623040" cy="230695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p>
            <a:pPr algn="just"/>
            <a:r>
              <a:rPr lang="en-US" sz="3600" b="1"/>
              <a:t>5.</a:t>
            </a:r>
            <a:r>
              <a:rPr lang="en-US" sz="3600"/>
              <a:t> After living in Singapore for several years, she has ______ up some Singaporean English</a:t>
            </a:r>
            <a:endParaRPr lang="en-US" sz="3600"/>
          </a:p>
          <a:p>
            <a:pPr algn="just"/>
            <a:r>
              <a:rPr lang="en-US" sz="3600" b="1"/>
              <a:t>                 A</a:t>
            </a:r>
            <a:r>
              <a:rPr lang="en-US" sz="3600"/>
              <a:t>. copied                       </a:t>
            </a:r>
            <a:r>
              <a:rPr lang="en-US" sz="3600" b="1">
                <a:sym typeface="+mn-ea"/>
              </a:rPr>
              <a:t>B.</a:t>
            </a:r>
            <a:r>
              <a:rPr lang="en-US" sz="3600">
                <a:sym typeface="+mn-ea"/>
              </a:rPr>
              <a:t> gone</a:t>
            </a:r>
            <a:endParaRPr lang="en-US" sz="3600"/>
          </a:p>
          <a:p>
            <a:pPr algn="just"/>
            <a:r>
              <a:rPr lang="en-US" sz="3600" b="1"/>
              <a:t>                 C.</a:t>
            </a:r>
            <a:r>
              <a:rPr lang="en-US" sz="3600"/>
              <a:t> looked                       </a:t>
            </a:r>
            <a:r>
              <a:rPr lang="en-US" sz="3600" b="1">
                <a:sym typeface="+mn-ea"/>
              </a:rPr>
              <a:t>D</a:t>
            </a:r>
            <a:r>
              <a:rPr lang="en-US" sz="3600">
                <a:sym typeface="+mn-ea"/>
              </a:rPr>
              <a:t>. picked</a:t>
            </a:r>
            <a:endParaRPr lang="en-US" sz="36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9478</Words>
  <PresentationFormat>Widescreen</PresentationFormat>
  <Paragraphs>608</Paragraphs>
  <Slides>29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SimSun</vt:lpstr>
      <vt:lpstr>Wingdings</vt:lpstr>
      <vt:lpstr>Myriad Pro</vt:lpstr>
      <vt:lpstr>Segoe Print</vt:lpstr>
      <vt:lpstr>Courier New</vt:lpstr>
      <vt:lpstr>Adobe Gothic Std B</vt:lpstr>
      <vt:lpstr>Yu Gothic UI Semibold</vt:lpstr>
      <vt:lpstr>Calibri</vt:lpstr>
      <vt:lpstr>Microsoft YaHei</vt:lpstr>
      <vt:lpstr>Arial Unicode MS</vt:lpstr>
      <vt:lpstr>Calibri Light</vt:lpstr>
      <vt:lpstr>Cooper Black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2024-03-12T08:58:01Z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D8DDB1DC7937498796ABEBFCF2186461_13</vt:lpwstr>
  </property>
  <property fmtid="{D5CDD505-2E9C-101B-9397-08002B2CF9AE}" pid="3" name="KSOProductBuildVer">
    <vt:lpwstr>1033-12.2.0.13489</vt:lpwstr>
  </property>
</Properties>
</file>