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90"/>
  </p:notesMasterIdLst>
  <p:sldIdLst>
    <p:sldId id="256" r:id="rId2"/>
    <p:sldId id="272" r:id="rId3"/>
    <p:sldId id="258" r:id="rId4"/>
    <p:sldId id="273" r:id="rId5"/>
    <p:sldId id="274" r:id="rId6"/>
    <p:sldId id="317" r:id="rId7"/>
    <p:sldId id="257" r:id="rId8"/>
    <p:sldId id="279" r:id="rId9"/>
    <p:sldId id="286" r:id="rId10"/>
    <p:sldId id="318" r:id="rId11"/>
    <p:sldId id="282" r:id="rId12"/>
    <p:sldId id="277" r:id="rId13"/>
    <p:sldId id="278" r:id="rId14"/>
    <p:sldId id="285" r:id="rId15"/>
    <p:sldId id="319" r:id="rId16"/>
    <p:sldId id="275" r:id="rId17"/>
    <p:sldId id="276" r:id="rId18"/>
    <p:sldId id="320" r:id="rId19"/>
    <p:sldId id="321" r:id="rId20"/>
    <p:sldId id="283" r:id="rId21"/>
    <p:sldId id="322" r:id="rId22"/>
    <p:sldId id="323" r:id="rId23"/>
    <p:sldId id="324" r:id="rId24"/>
    <p:sldId id="280" r:id="rId25"/>
    <p:sldId id="325" r:id="rId26"/>
    <p:sldId id="281" r:id="rId27"/>
    <p:sldId id="326" r:id="rId28"/>
    <p:sldId id="284" r:id="rId29"/>
    <p:sldId id="327" r:id="rId30"/>
    <p:sldId id="329" r:id="rId31"/>
    <p:sldId id="330" r:id="rId32"/>
    <p:sldId id="287" r:id="rId33"/>
    <p:sldId id="331" r:id="rId34"/>
    <p:sldId id="294" r:id="rId35"/>
    <p:sldId id="332" r:id="rId36"/>
    <p:sldId id="333" r:id="rId37"/>
    <p:sldId id="291" r:id="rId38"/>
    <p:sldId id="334" r:id="rId39"/>
    <p:sldId id="336" r:id="rId40"/>
    <p:sldId id="337" r:id="rId41"/>
    <p:sldId id="288" r:id="rId42"/>
    <p:sldId id="338" r:id="rId43"/>
    <p:sldId id="339" r:id="rId44"/>
    <p:sldId id="340" r:id="rId45"/>
    <p:sldId id="341" r:id="rId46"/>
    <p:sldId id="344" r:id="rId47"/>
    <p:sldId id="345" r:id="rId48"/>
    <p:sldId id="346" r:id="rId49"/>
    <p:sldId id="348" r:id="rId50"/>
    <p:sldId id="349" r:id="rId51"/>
    <p:sldId id="350" r:id="rId52"/>
    <p:sldId id="295" r:id="rId53"/>
    <p:sldId id="297" r:id="rId54"/>
    <p:sldId id="352" r:id="rId55"/>
    <p:sldId id="353" r:id="rId56"/>
    <p:sldId id="354" r:id="rId57"/>
    <p:sldId id="355" r:id="rId58"/>
    <p:sldId id="356" r:id="rId59"/>
    <p:sldId id="357" r:id="rId60"/>
    <p:sldId id="359" r:id="rId61"/>
    <p:sldId id="360" r:id="rId62"/>
    <p:sldId id="361" r:id="rId63"/>
    <p:sldId id="308" r:id="rId64"/>
    <p:sldId id="303" r:id="rId65"/>
    <p:sldId id="304" r:id="rId66"/>
    <p:sldId id="305" r:id="rId67"/>
    <p:sldId id="362" r:id="rId68"/>
    <p:sldId id="307" r:id="rId69"/>
    <p:sldId id="309" r:id="rId70"/>
    <p:sldId id="260" r:id="rId71"/>
    <p:sldId id="364" r:id="rId72"/>
    <p:sldId id="311" r:id="rId73"/>
    <p:sldId id="310" r:id="rId74"/>
    <p:sldId id="365" r:id="rId75"/>
    <p:sldId id="367" r:id="rId76"/>
    <p:sldId id="312" r:id="rId77"/>
    <p:sldId id="313" r:id="rId78"/>
    <p:sldId id="369" r:id="rId79"/>
    <p:sldId id="370" r:id="rId80"/>
    <p:sldId id="371" r:id="rId81"/>
    <p:sldId id="372" r:id="rId82"/>
    <p:sldId id="314" r:id="rId83"/>
    <p:sldId id="373" r:id="rId84"/>
    <p:sldId id="375" r:id="rId85"/>
    <p:sldId id="315" r:id="rId86"/>
    <p:sldId id="376" r:id="rId87"/>
    <p:sldId id="264" r:id="rId88"/>
    <p:sldId id="271" r:id="rId89"/>
  </p:sldIdLst>
  <p:sldSz cx="18288000" cy="10287000"/>
  <p:notesSz cx="6858000" cy="9144000"/>
  <p:embeddedFontLst>
    <p:embeddedFont>
      <p:font typeface="Cambria Math" panose="02040503050406030204" pitchFamily="18" charset="0"/>
      <p:regular r:id="rId91"/>
    </p:embeddedFont>
    <p:embeddedFont>
      <p:font typeface="Open Sans" panose="020B0604020202020204" charset="0"/>
      <p:regular r:id="rId92"/>
    </p:embeddedFont>
    <p:embeddedFont>
      <p:font typeface="Calibri" panose="020F0502020204030204" pitchFamily="34" charset="0"/>
      <p:regular r:id="rId93"/>
      <p:bold r:id="rId94"/>
      <p:italic r:id="rId95"/>
      <p:boldItalic r:id="rId96"/>
    </p:embeddedFont>
    <p:embeddedFont>
      <p:font typeface="Calibri Light" panose="020F0302020204030204" pitchFamily="34" charset="0"/>
      <p:regular r:id="rId97"/>
      <p:italic r:id="rId9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4353"/>
    <a:srgbClr val="FCF4E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0" d="100"/>
          <a:sy n="40" d="100"/>
        </p:scale>
        <p:origin x="27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95"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font" Target="fonts/font3.fntdata"/><Relationship Id="rId98"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font" Target="fonts/font1.fntdata"/><Relationship Id="rId96"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4.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6C5B7E-CE68-4DB5-B61F-EC92F10C3E0D}" type="datetimeFigureOut">
              <a:rPr lang="en-US" smtClean="0"/>
              <a:t>7/25/2023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75E2B9-4DD4-4325-8AC7-4D5DA89C7A43}" type="slidenum">
              <a:rPr lang="en-US" smtClean="0"/>
              <a:t>‹#›</a:t>
            </a:fld>
            <a:endParaRPr lang="en-US"/>
          </a:p>
        </p:txBody>
      </p:sp>
    </p:spTree>
    <p:extLst>
      <p:ext uri="{BB962C8B-B14F-4D97-AF65-F5344CB8AC3E}">
        <p14:creationId xmlns:p14="http://schemas.microsoft.com/office/powerpoint/2010/main" val="984409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75E2B9-4DD4-4325-8AC7-4D5DA89C7A43}" type="slidenum">
              <a:rPr lang="en-US" smtClean="0"/>
              <a:t>20</a:t>
            </a:fld>
            <a:endParaRPr lang="en-US"/>
          </a:p>
        </p:txBody>
      </p:sp>
    </p:spTree>
    <p:extLst>
      <p:ext uri="{BB962C8B-B14F-4D97-AF65-F5344CB8AC3E}">
        <p14:creationId xmlns:p14="http://schemas.microsoft.com/office/powerpoint/2010/main" val="2922413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75E2B9-4DD4-4325-8AC7-4D5DA89C7A43}" type="slidenum">
              <a:rPr lang="en-US" smtClean="0"/>
              <a:t>41</a:t>
            </a:fld>
            <a:endParaRPr lang="en-US"/>
          </a:p>
        </p:txBody>
      </p:sp>
    </p:spTree>
    <p:extLst>
      <p:ext uri="{BB962C8B-B14F-4D97-AF65-F5344CB8AC3E}">
        <p14:creationId xmlns:p14="http://schemas.microsoft.com/office/powerpoint/2010/main" val="3175514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8" Type="http://schemas.openxmlformats.org/officeDocument/2006/relationships/image" Target="../media/image4.png"/><Relationship Id="rId3" Type="http://schemas.openxmlformats.org/officeDocument/2006/relationships/image" Target="../media/image2.svg"/><Relationship Id="rId21" Type="http://schemas.openxmlformats.org/officeDocument/2006/relationships/image" Target="../media/image20.sv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3.png"/><Relationship Id="rId20" Type="http://schemas.openxmlformats.org/officeDocument/2006/relationships/image" Target="../media/image5.png"/><Relationship Id="rId1" Type="http://schemas.openxmlformats.org/officeDocument/2006/relationships/slideLayout" Target="../slideLayouts/slideLayout7.xml"/><Relationship Id="rId15" Type="http://schemas.openxmlformats.org/officeDocument/2006/relationships/image" Target="../media/image14.svg"/><Relationship Id="rId19" Type="http://schemas.openxmlformats.org/officeDocument/2006/relationships/image" Target="../media/image18.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7.xml"/><Relationship Id="rId11" Type="http://schemas.openxmlformats.org/officeDocument/2006/relationships/image" Target="../media/image30.jpeg"/><Relationship Id="rId10" Type="http://schemas.openxmlformats.org/officeDocument/2006/relationships/image" Target="../media/image29.png"/><Relationship Id="rId9" Type="http://schemas.openxmlformats.org/officeDocument/2006/relationships/image" Target="../media/image38.sv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10" Type="http://schemas.openxmlformats.org/officeDocument/2006/relationships/image" Target="../media/image30.jpeg"/><Relationship Id="rId9" Type="http://schemas.openxmlformats.org/officeDocument/2006/relationships/image" Target="../media/image38.sv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2" Type="http://schemas.openxmlformats.org/officeDocument/2006/relationships/image" Target="../media/image32.png"/><Relationship Id="rId2" Type="http://schemas.openxmlformats.org/officeDocument/2006/relationships/image" Target="../media/image15.png"/><Relationship Id="rId1" Type="http://schemas.openxmlformats.org/officeDocument/2006/relationships/slideLayout" Target="../slideLayouts/slideLayout7.xml"/><Relationship Id="rId11" Type="http://schemas.microsoft.com/office/2007/relationships/hdphoto" Target="../media/hdphoto4.wdp"/><Relationship Id="rId10" Type="http://schemas.openxmlformats.org/officeDocument/2006/relationships/image" Target="../media/image31.png"/><Relationship Id="rId9" Type="http://schemas.openxmlformats.org/officeDocument/2006/relationships/image" Target="../media/image38.sv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12"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7.xml"/><Relationship Id="rId11" Type="http://schemas.openxmlformats.org/officeDocument/2006/relationships/image" Target="../media/image37.png"/><Relationship Id="rId10" Type="http://schemas.openxmlformats.org/officeDocument/2006/relationships/image" Target="../media/image29.png"/><Relationship Id="rId9" Type="http://schemas.openxmlformats.org/officeDocument/2006/relationships/image" Target="../media/image38.sv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 Id="rId11" Type="http://schemas.openxmlformats.org/officeDocument/2006/relationships/image" Target="../media/image41.png"/><Relationship Id="rId10" Type="http://schemas.openxmlformats.org/officeDocument/2006/relationships/image" Target="../media/image40.jpeg"/><Relationship Id="rId9" Type="http://schemas.openxmlformats.org/officeDocument/2006/relationships/image" Target="../media/image38.svg"/></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 Id="rId11" Type="http://schemas.openxmlformats.org/officeDocument/2006/relationships/image" Target="../media/image40.jpeg"/><Relationship Id="rId10" Type="http://schemas.openxmlformats.org/officeDocument/2006/relationships/image" Target="../media/image41.png"/><Relationship Id="rId9" Type="http://schemas.openxmlformats.org/officeDocument/2006/relationships/image" Target="../media/image38.svg"/></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 Id="rId11" Type="http://schemas.openxmlformats.org/officeDocument/2006/relationships/image" Target="../media/image41.png"/><Relationship Id="rId10" Type="http://schemas.openxmlformats.org/officeDocument/2006/relationships/image" Target="../media/image40.jpeg"/><Relationship Id="rId9" Type="http://schemas.openxmlformats.org/officeDocument/2006/relationships/image" Target="../media/image38.sv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12" Type="http://schemas.openxmlformats.org/officeDocument/2006/relationships/image" Target="../media/image46.png"/><Relationship Id="rId2" Type="http://schemas.openxmlformats.org/officeDocument/2006/relationships/image" Target="../media/image15.png"/><Relationship Id="rId1" Type="http://schemas.openxmlformats.org/officeDocument/2006/relationships/slideLayout" Target="../slideLayouts/slideLayout7.xml"/><Relationship Id="rId11" Type="http://schemas.openxmlformats.org/officeDocument/2006/relationships/image" Target="../media/image45.png"/><Relationship Id="rId10" Type="http://schemas.openxmlformats.org/officeDocument/2006/relationships/image" Target="../media/image29.png"/><Relationship Id="rId9" Type="http://schemas.openxmlformats.org/officeDocument/2006/relationships/image" Target="../media/image38.svg"/></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 Id="rId11" Type="http://schemas.openxmlformats.org/officeDocument/2006/relationships/image" Target="../media/image46.png"/><Relationship Id="rId10" Type="http://schemas.openxmlformats.org/officeDocument/2006/relationships/image" Target="../media/image45.png"/><Relationship Id="rId9" Type="http://schemas.openxmlformats.org/officeDocument/2006/relationships/image" Target="../media/image38.svg"/></Relationships>
</file>

<file path=ppt/slides/_rels/slide3.xml.rels><?xml version="1.0" encoding="UTF-8" standalone="yes"?>
<Relationships xmlns="http://schemas.openxmlformats.org/package/2006/relationships"><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sv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 Id="rId11" Type="http://schemas.openxmlformats.org/officeDocument/2006/relationships/image" Target="../media/image46.png"/><Relationship Id="rId10" Type="http://schemas.openxmlformats.org/officeDocument/2006/relationships/image" Target="../media/image45.png"/><Relationship Id="rId9" Type="http://schemas.openxmlformats.org/officeDocument/2006/relationships/image" Target="../media/image38.sv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 Id="rId11" Type="http://schemas.openxmlformats.org/officeDocument/2006/relationships/image" Target="../media/image32.png"/><Relationship Id="rId10" Type="http://schemas.openxmlformats.org/officeDocument/2006/relationships/image" Target="../media/image47.jpeg"/><Relationship Id="rId9" Type="http://schemas.openxmlformats.org/officeDocument/2006/relationships/image" Target="../media/image38.svg"/></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 Id="rId11" Type="http://schemas.openxmlformats.org/officeDocument/2006/relationships/image" Target="../media/image32.png"/><Relationship Id="rId10" Type="http://schemas.openxmlformats.org/officeDocument/2006/relationships/image" Target="../media/image47.jpeg"/><Relationship Id="rId9" Type="http://schemas.openxmlformats.org/officeDocument/2006/relationships/image" Target="../media/image38.sv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3" Type="http://schemas.openxmlformats.org/officeDocument/2006/relationships/image" Target="../media/image52.png"/><Relationship Id="rId12" Type="http://schemas.openxmlformats.org/officeDocument/2006/relationships/image" Target="../media/image51.png"/><Relationship Id="rId2" Type="http://schemas.openxmlformats.org/officeDocument/2006/relationships/image" Target="../media/image15.png"/><Relationship Id="rId1" Type="http://schemas.openxmlformats.org/officeDocument/2006/relationships/slideLayout" Target="../slideLayouts/slideLayout7.xml"/><Relationship Id="rId11" Type="http://schemas.openxmlformats.org/officeDocument/2006/relationships/image" Target="../media/image50.png"/><Relationship Id="rId10" Type="http://schemas.openxmlformats.org/officeDocument/2006/relationships/image" Target="../media/image29.png"/><Relationship Id="rId9" Type="http://schemas.openxmlformats.org/officeDocument/2006/relationships/image" Target="../media/image38.svg"/></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 Id="rId11" Type="http://schemas.openxmlformats.org/officeDocument/2006/relationships/image" Target="../media/image53.png"/><Relationship Id="rId10" Type="http://schemas.openxmlformats.org/officeDocument/2006/relationships/image" Target="../media/image50.png"/><Relationship Id="rId9" Type="http://schemas.openxmlformats.org/officeDocument/2006/relationships/image" Target="../media/image38.svg"/></Relationships>
</file>

<file path=ppt/slides/_rels/slide39.xml.rels><?xml version="1.0" encoding="UTF-8" standalone="yes"?>
<Relationships xmlns="http://schemas.openxmlformats.org/package/2006/relationships"><Relationship Id="rId12" Type="http://schemas.openxmlformats.org/officeDocument/2006/relationships/image" Target="../media/image53.png"/><Relationship Id="rId2" Type="http://schemas.openxmlformats.org/officeDocument/2006/relationships/image" Target="../media/image15.png"/><Relationship Id="rId1" Type="http://schemas.openxmlformats.org/officeDocument/2006/relationships/slideLayout" Target="../slideLayouts/slideLayout7.xml"/><Relationship Id="rId11" Type="http://schemas.openxmlformats.org/officeDocument/2006/relationships/image" Target="../media/image54.png"/><Relationship Id="rId10" Type="http://schemas.openxmlformats.org/officeDocument/2006/relationships/image" Target="../media/image50.png"/><Relationship Id="rId9" Type="http://schemas.openxmlformats.org/officeDocument/2006/relationships/image" Target="../media/image38.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13" Type="http://schemas.openxmlformats.org/officeDocument/2006/relationships/image" Target="../media/image36.png"/><Relationship Id="rId3" Type="http://schemas.openxmlformats.org/officeDocument/2006/relationships/image" Target="../media/image15.png"/><Relationship Id="rId12"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7.xml"/><Relationship Id="rId11" Type="http://schemas.microsoft.com/office/2007/relationships/hdphoto" Target="../media/hdphoto5.wdp"/><Relationship Id="rId10" Type="http://schemas.openxmlformats.org/officeDocument/2006/relationships/image" Target="../media/image56.png"/><Relationship Id="rId9" Type="http://schemas.openxmlformats.org/officeDocument/2006/relationships/image" Target="../media/image38.svg"/></Relationships>
</file>

<file path=ppt/slides/_rels/slide42.xml.rels><?xml version="1.0" encoding="UTF-8" standalone="yes"?>
<Relationships xmlns="http://schemas.openxmlformats.org/package/2006/relationships"><Relationship Id="rId13" Type="http://schemas.openxmlformats.org/officeDocument/2006/relationships/image" Target="../media/image36.png"/><Relationship Id="rId12" Type="http://schemas.openxmlformats.org/officeDocument/2006/relationships/image" Target="../media/image58.png"/><Relationship Id="rId2" Type="http://schemas.openxmlformats.org/officeDocument/2006/relationships/image" Target="../media/image15.png"/><Relationship Id="rId1" Type="http://schemas.openxmlformats.org/officeDocument/2006/relationships/slideLayout" Target="../slideLayouts/slideLayout7.xml"/><Relationship Id="rId11" Type="http://schemas.microsoft.com/office/2007/relationships/hdphoto" Target="../media/hdphoto5.wdp"/><Relationship Id="rId15" Type="http://schemas.openxmlformats.org/officeDocument/2006/relationships/image" Target="../media/image60.png"/><Relationship Id="rId10" Type="http://schemas.openxmlformats.org/officeDocument/2006/relationships/image" Target="../media/image56.png"/><Relationship Id="rId9" Type="http://schemas.openxmlformats.org/officeDocument/2006/relationships/image" Target="../media/image38.svg"/><Relationship Id="rId1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7.xml"/><Relationship Id="rId11" Type="http://schemas.openxmlformats.org/officeDocument/2006/relationships/image" Target="../media/image63.png"/><Relationship Id="rId10" Type="http://schemas.openxmlformats.org/officeDocument/2006/relationships/image" Target="../media/image29.png"/><Relationship Id="rId9" Type="http://schemas.openxmlformats.org/officeDocument/2006/relationships/image" Target="../media/image38.svg"/></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jpeg"/></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69.png"/><Relationship Id="rId4" Type="http://schemas.microsoft.com/office/2007/relationships/hdphoto" Target="../media/hdphoto6.wdp"/></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2" Type="http://schemas.microsoft.com/office/2007/relationships/hdphoto" Target="../media/hdphoto7.wdp"/><Relationship Id="rId2" Type="http://schemas.openxmlformats.org/officeDocument/2006/relationships/image" Target="../media/image15.png"/><Relationship Id="rId1" Type="http://schemas.openxmlformats.org/officeDocument/2006/relationships/slideLayout" Target="../slideLayouts/slideLayout7.xml"/><Relationship Id="rId11" Type="http://schemas.openxmlformats.org/officeDocument/2006/relationships/image" Target="../media/image70.png"/><Relationship Id="rId10" Type="http://schemas.openxmlformats.org/officeDocument/2006/relationships/image" Target="../media/image41.png"/><Relationship Id="rId9" Type="http://schemas.openxmlformats.org/officeDocument/2006/relationships/image" Target="../media/image38.svg"/></Relationships>
</file>

<file path=ppt/slides/_rels/slide51.xml.rels><?xml version="1.0" encoding="UTF-8" standalone="yes"?>
<Relationships xmlns="http://schemas.openxmlformats.org/package/2006/relationships"><Relationship Id="rId12" Type="http://schemas.microsoft.com/office/2007/relationships/hdphoto" Target="../media/hdphoto7.wdp"/><Relationship Id="rId2" Type="http://schemas.openxmlformats.org/officeDocument/2006/relationships/image" Target="../media/image15.png"/><Relationship Id="rId1" Type="http://schemas.openxmlformats.org/officeDocument/2006/relationships/slideLayout" Target="../slideLayouts/slideLayout7.xml"/><Relationship Id="rId11" Type="http://schemas.openxmlformats.org/officeDocument/2006/relationships/image" Target="../media/image70.png"/><Relationship Id="rId10" Type="http://schemas.openxmlformats.org/officeDocument/2006/relationships/image" Target="../media/image41.png"/><Relationship Id="rId9" Type="http://schemas.openxmlformats.org/officeDocument/2006/relationships/image" Target="../media/image38.svg"/></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microsoft.com/office/2007/relationships/hdphoto" Target="../media/hdphoto8.wdp"/></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microsoft.com/office/2007/relationships/hdphoto" Target="../media/hdphoto8.wdp"/></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microsoft.com/office/2007/relationships/hdphoto" Target="../media/hdphoto8.wdp"/></Relationships>
</file>

<file path=ppt/slides/_rels/slide55.xml.rels><?xml version="1.0" encoding="UTF-8" standalone="yes"?>
<Relationships xmlns="http://schemas.openxmlformats.org/package/2006/relationships"><Relationship Id="rId3" Type="http://schemas.openxmlformats.org/officeDocument/2006/relationships/image" Target="../media/image15.png"/><Relationship Id="rId12" Type="http://schemas.microsoft.com/office/2007/relationships/hdphoto" Target="../media/hdphoto9.wdp"/><Relationship Id="rId2" Type="http://schemas.openxmlformats.org/officeDocument/2006/relationships/image" Target="../media/image18.png"/><Relationship Id="rId1" Type="http://schemas.openxmlformats.org/officeDocument/2006/relationships/slideLayout" Target="../slideLayouts/slideLayout7.xml"/><Relationship Id="rId11" Type="http://schemas.openxmlformats.org/officeDocument/2006/relationships/image" Target="../media/image73.png"/><Relationship Id="rId10" Type="http://schemas.openxmlformats.org/officeDocument/2006/relationships/image" Target="../media/image29.png"/><Relationship Id="rId9" Type="http://schemas.openxmlformats.org/officeDocument/2006/relationships/image" Target="../media/image38.svg"/></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12"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7.xml"/><Relationship Id="rId11" Type="http://schemas.openxmlformats.org/officeDocument/2006/relationships/image" Target="../media/image77.png"/><Relationship Id="rId10" Type="http://schemas.openxmlformats.org/officeDocument/2006/relationships/image" Target="../media/image32.png"/><Relationship Id="rId9" Type="http://schemas.openxmlformats.org/officeDocument/2006/relationships/image" Target="../media/image38.svg"/></Relationships>
</file>

<file path=ppt/slides/_rels/slide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 Id="rId10" Type="http://schemas.openxmlformats.org/officeDocument/2006/relationships/image" Target="../media/image32.png"/><Relationship Id="rId9" Type="http://schemas.openxmlformats.org/officeDocument/2006/relationships/image" Target="../media/image38.svg"/></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13" Type="http://schemas.openxmlformats.org/officeDocument/2006/relationships/image" Target="../media/image18.png"/><Relationship Id="rId3" Type="http://schemas.openxmlformats.org/officeDocument/2006/relationships/image" Target="../media/image15.png"/><Relationship Id="rId12"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7.xml"/><Relationship Id="rId11" Type="http://schemas.microsoft.com/office/2007/relationships/hdphoto" Target="../media/hdphoto1.wdp"/><Relationship Id="rId10" Type="http://schemas.openxmlformats.org/officeDocument/2006/relationships/image" Target="../media/image16.png"/><Relationship Id="rId9" Type="http://schemas.openxmlformats.org/officeDocument/2006/relationships/image" Target="../media/image38.svg"/></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6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8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7.xml"/><Relationship Id="rId11" Type="http://schemas.microsoft.com/office/2007/relationships/hdphoto" Target="../media/hdphoto2.wdp"/><Relationship Id="rId10" Type="http://schemas.openxmlformats.org/officeDocument/2006/relationships/image" Target="../media/image19.png"/><Relationship Id="rId9" Type="http://schemas.openxmlformats.org/officeDocument/2006/relationships/image" Target="../media/image38.svg"/></Relationships>
</file>

<file path=ppt/slides/_rels/slide70.xml.rels><?xml version="1.0" encoding="UTF-8" standalone="yes"?>
<Relationships xmlns="http://schemas.openxmlformats.org/package/2006/relationships"><Relationship Id="rId12" Type="http://schemas.openxmlformats.org/officeDocument/2006/relationships/image" Target="../media/image37.png"/><Relationship Id="rId2" Type="http://schemas.openxmlformats.org/officeDocument/2006/relationships/image" Target="../media/image15.png"/><Relationship Id="rId1" Type="http://schemas.openxmlformats.org/officeDocument/2006/relationships/slideLayout" Target="../slideLayouts/slideLayout7.xml"/><Relationship Id="rId11" Type="http://schemas.openxmlformats.org/officeDocument/2006/relationships/image" Target="../media/image85.png"/><Relationship Id="rId10" Type="http://schemas.openxmlformats.org/officeDocument/2006/relationships/image" Target="../media/image28.png"/><Relationship Id="rId9" Type="http://schemas.openxmlformats.org/officeDocument/2006/relationships/image" Target="../media/image38.svg"/></Relationships>
</file>

<file path=ppt/slides/_rels/slide71.xml.rels><?xml version="1.0" encoding="UTF-8" standalone="yes"?>
<Relationships xmlns="http://schemas.openxmlformats.org/package/2006/relationships"><Relationship Id="rId12" Type="http://schemas.openxmlformats.org/officeDocument/2006/relationships/image" Target="../media/image37.png"/><Relationship Id="rId2" Type="http://schemas.openxmlformats.org/officeDocument/2006/relationships/image" Target="../media/image15.png"/><Relationship Id="rId1" Type="http://schemas.openxmlformats.org/officeDocument/2006/relationships/slideLayout" Target="../slideLayouts/slideLayout7.xml"/><Relationship Id="rId11" Type="http://schemas.openxmlformats.org/officeDocument/2006/relationships/image" Target="../media/image85.png"/><Relationship Id="rId10" Type="http://schemas.openxmlformats.org/officeDocument/2006/relationships/image" Target="../media/image28.png"/><Relationship Id="rId9" Type="http://schemas.openxmlformats.org/officeDocument/2006/relationships/image" Target="../media/image38.svg"/></Relationships>
</file>

<file path=ppt/slides/_rels/slide7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png"/></Relationships>
</file>

<file path=ppt/slides/_rels/slide7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6.png"/><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png"/></Relationships>
</file>

<file path=ppt/slides/_rels/slide7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6.png"/><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0.png"/></Relationships>
</file>

<file path=ppt/slides/_rels/slide7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3.png"/><Relationship Id="rId1" Type="http://schemas.openxmlformats.org/officeDocument/2006/relationships/slideLayout" Target="../slideLayouts/slideLayout7.xml"/><Relationship Id="rId5" Type="http://schemas.microsoft.com/office/2007/relationships/hdphoto" Target="../media/hdphoto11.wdp"/><Relationship Id="rId4" Type="http://schemas.openxmlformats.org/officeDocument/2006/relationships/image" Target="../media/image94.png"/></Relationships>
</file>

<file path=ppt/slides/_rels/slide7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3.png"/><Relationship Id="rId1" Type="http://schemas.openxmlformats.org/officeDocument/2006/relationships/slideLayout" Target="../slideLayouts/slideLayout7.xml"/><Relationship Id="rId5" Type="http://schemas.microsoft.com/office/2007/relationships/hdphoto" Target="../media/hdphoto11.wdp"/><Relationship Id="rId4" Type="http://schemas.openxmlformats.org/officeDocument/2006/relationships/image" Target="../media/image94.png"/></Relationships>
</file>

<file path=ppt/slides/_rels/slide79.xml.rels><?xml version="1.0" encoding="UTF-8" standalone="yes"?>
<Relationships xmlns="http://schemas.openxmlformats.org/package/2006/relationships"><Relationship Id="rId13" Type="http://schemas.openxmlformats.org/officeDocument/2006/relationships/image" Target="../media/image28.png"/><Relationship Id="rId12" Type="http://schemas.microsoft.com/office/2007/relationships/hdphoto" Target="../media/hdphoto12.wdp"/><Relationship Id="rId2" Type="http://schemas.openxmlformats.org/officeDocument/2006/relationships/image" Target="../media/image15.png"/><Relationship Id="rId1" Type="http://schemas.openxmlformats.org/officeDocument/2006/relationships/slideLayout" Target="../slideLayouts/slideLayout7.xml"/><Relationship Id="rId11" Type="http://schemas.openxmlformats.org/officeDocument/2006/relationships/image" Target="../media/image95.png"/><Relationship Id="rId10" Type="http://schemas.openxmlformats.org/officeDocument/2006/relationships/image" Target="../media/image37.png"/><Relationship Id="rId9" Type="http://schemas.openxmlformats.org/officeDocument/2006/relationships/image" Target="../media/image38.sv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80.xml.rels><?xml version="1.0" encoding="UTF-8" standalone="yes"?>
<Relationships xmlns="http://schemas.openxmlformats.org/package/2006/relationships"><Relationship Id="rId13" Type="http://schemas.microsoft.com/office/2007/relationships/hdphoto" Target="../media/hdphoto12.wdp"/><Relationship Id="rId12" Type="http://schemas.openxmlformats.org/officeDocument/2006/relationships/image" Target="../media/image95.png"/><Relationship Id="rId2" Type="http://schemas.openxmlformats.org/officeDocument/2006/relationships/image" Target="../media/image15.png"/><Relationship Id="rId1" Type="http://schemas.openxmlformats.org/officeDocument/2006/relationships/slideLayout" Target="../slideLayouts/slideLayout7.xml"/><Relationship Id="rId11" Type="http://schemas.openxmlformats.org/officeDocument/2006/relationships/image" Target="../media/image37.png"/><Relationship Id="rId10" Type="http://schemas.openxmlformats.org/officeDocument/2006/relationships/image" Target="../media/image28.png"/><Relationship Id="rId9" Type="http://schemas.openxmlformats.org/officeDocument/2006/relationships/image" Target="../media/image38.svg"/><Relationship Id="rId14" Type="http://schemas.openxmlformats.org/officeDocument/2006/relationships/image" Target="../media/image96.png"/></Relationships>
</file>

<file path=ppt/slides/_rels/slide81.xml.rels><?xml version="1.0" encoding="UTF-8" standalone="yes"?>
<Relationships xmlns="http://schemas.openxmlformats.org/package/2006/relationships"><Relationship Id="rId13" Type="http://schemas.microsoft.com/office/2007/relationships/hdphoto" Target="../media/hdphoto12.wdp"/><Relationship Id="rId12" Type="http://schemas.openxmlformats.org/officeDocument/2006/relationships/image" Target="../media/image95.png"/><Relationship Id="rId2" Type="http://schemas.openxmlformats.org/officeDocument/2006/relationships/image" Target="../media/image15.png"/><Relationship Id="rId1" Type="http://schemas.openxmlformats.org/officeDocument/2006/relationships/slideLayout" Target="../slideLayouts/slideLayout7.xml"/><Relationship Id="rId11" Type="http://schemas.openxmlformats.org/officeDocument/2006/relationships/image" Target="../media/image37.png"/><Relationship Id="rId10" Type="http://schemas.openxmlformats.org/officeDocument/2006/relationships/image" Target="../media/image28.png"/><Relationship Id="rId9" Type="http://schemas.openxmlformats.org/officeDocument/2006/relationships/image" Target="../media/image38.svg"/></Relationships>
</file>

<file path=ppt/slides/_rels/slide8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8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8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8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8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66.png"/><Relationship Id="rId1" Type="http://schemas.openxmlformats.org/officeDocument/2006/relationships/slideLayout" Target="../slideLayouts/slideLayout7.xml"/><Relationship Id="rId4" Type="http://schemas.microsoft.com/office/2007/relationships/hdphoto" Target="../media/hdphoto13.wdp"/></Relationships>
</file>

<file path=ppt/slides/_rels/slide8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02.png"/><Relationship Id="rId4" Type="http://schemas.openxmlformats.org/officeDocument/2006/relationships/image" Target="../media/image101.png"/></Relationships>
</file>

<file path=ppt/slides/_rels/slide88.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103.png"/><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664944" y="6115243"/>
            <a:ext cx="19996956" cy="4962169"/>
            <a:chOff x="0" y="0"/>
            <a:chExt cx="5266688" cy="1306909"/>
          </a:xfrm>
        </p:grpSpPr>
        <p:sp>
          <p:nvSpPr>
            <p:cNvPr id="3" name="Freeform 3"/>
            <p:cNvSpPr/>
            <p:nvPr/>
          </p:nvSpPr>
          <p:spPr>
            <a:xfrm>
              <a:off x="0" y="0"/>
              <a:ext cx="5266688" cy="1306909"/>
            </a:xfrm>
            <a:custGeom>
              <a:avLst/>
              <a:gdLst/>
              <a:ahLst/>
              <a:cxnLst/>
              <a:rect l="l" t="t" r="r" b="b"/>
              <a:pathLst>
                <a:path w="5266688" h="1306909">
                  <a:moveTo>
                    <a:pt x="0" y="0"/>
                  </a:moveTo>
                  <a:lnTo>
                    <a:pt x="5266688" y="0"/>
                  </a:lnTo>
                  <a:lnTo>
                    <a:pt x="5266688" y="1306909"/>
                  </a:lnTo>
                  <a:lnTo>
                    <a:pt x="0" y="1306909"/>
                  </a:lnTo>
                  <a:close/>
                </a:path>
              </a:pathLst>
            </a:custGeom>
            <a:solidFill>
              <a:srgbClr val="FCF4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724377" y="876977"/>
            <a:ext cx="13345745" cy="7521210"/>
            <a:chOff x="0" y="0"/>
            <a:chExt cx="4777112" cy="2692218"/>
          </a:xfrm>
        </p:grpSpPr>
        <p:sp>
          <p:nvSpPr>
            <p:cNvPr id="6" name="Freeform 6"/>
            <p:cNvSpPr/>
            <p:nvPr/>
          </p:nvSpPr>
          <p:spPr>
            <a:xfrm>
              <a:off x="0" y="0"/>
              <a:ext cx="4777112" cy="2692218"/>
            </a:xfrm>
            <a:custGeom>
              <a:avLst/>
              <a:gdLst/>
              <a:ahLst/>
              <a:cxnLst/>
              <a:rect l="l" t="t" r="r" b="b"/>
              <a:pathLst>
                <a:path w="4777112" h="2692218">
                  <a:moveTo>
                    <a:pt x="29585" y="0"/>
                  </a:moveTo>
                  <a:lnTo>
                    <a:pt x="4747526" y="0"/>
                  </a:lnTo>
                  <a:cubicBezTo>
                    <a:pt x="4755373" y="0"/>
                    <a:pt x="4762898" y="3117"/>
                    <a:pt x="4768446" y="8665"/>
                  </a:cubicBezTo>
                  <a:cubicBezTo>
                    <a:pt x="4773995" y="14214"/>
                    <a:pt x="4777112" y="21739"/>
                    <a:pt x="4777112" y="29585"/>
                  </a:cubicBezTo>
                  <a:lnTo>
                    <a:pt x="4777112" y="2662633"/>
                  </a:lnTo>
                  <a:cubicBezTo>
                    <a:pt x="4777112" y="2678973"/>
                    <a:pt x="4763866" y="2692218"/>
                    <a:pt x="4747526" y="2692218"/>
                  </a:cubicBezTo>
                  <a:lnTo>
                    <a:pt x="29585" y="2692218"/>
                  </a:lnTo>
                  <a:cubicBezTo>
                    <a:pt x="13246" y="2692218"/>
                    <a:pt x="0" y="2678973"/>
                    <a:pt x="0" y="2662633"/>
                  </a:cubicBezTo>
                  <a:lnTo>
                    <a:pt x="0" y="29585"/>
                  </a:lnTo>
                  <a:cubicBezTo>
                    <a:pt x="0" y="13246"/>
                    <a:pt x="13246" y="0"/>
                    <a:pt x="29585" y="0"/>
                  </a:cubicBezTo>
                  <a:close/>
                </a:path>
              </a:pathLst>
            </a:custGeom>
            <a:solidFill>
              <a:srgbClr val="E9E9E9"/>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28700" y="1203825"/>
            <a:ext cx="12737098" cy="6867513"/>
            <a:chOff x="0" y="0"/>
            <a:chExt cx="4559246" cy="2458227"/>
          </a:xfrm>
        </p:grpSpPr>
        <p:sp>
          <p:nvSpPr>
            <p:cNvPr id="9" name="Freeform 9"/>
            <p:cNvSpPr/>
            <p:nvPr/>
          </p:nvSpPr>
          <p:spPr>
            <a:xfrm>
              <a:off x="0" y="0"/>
              <a:ext cx="4559247" cy="2458227"/>
            </a:xfrm>
            <a:custGeom>
              <a:avLst/>
              <a:gdLst/>
              <a:ahLst/>
              <a:cxnLst/>
              <a:rect l="l" t="t" r="r" b="b"/>
              <a:pathLst>
                <a:path w="4559247" h="2458227">
                  <a:moveTo>
                    <a:pt x="30999" y="0"/>
                  </a:moveTo>
                  <a:lnTo>
                    <a:pt x="4528248" y="0"/>
                  </a:lnTo>
                  <a:cubicBezTo>
                    <a:pt x="4545368" y="0"/>
                    <a:pt x="4559247" y="13879"/>
                    <a:pt x="4559247" y="30999"/>
                  </a:cubicBezTo>
                  <a:lnTo>
                    <a:pt x="4559247" y="2427228"/>
                  </a:lnTo>
                  <a:cubicBezTo>
                    <a:pt x="4559247" y="2444349"/>
                    <a:pt x="4545368" y="2458227"/>
                    <a:pt x="4528248" y="2458227"/>
                  </a:cubicBezTo>
                  <a:lnTo>
                    <a:pt x="30999" y="2458227"/>
                  </a:lnTo>
                  <a:cubicBezTo>
                    <a:pt x="13879" y="2458227"/>
                    <a:pt x="0" y="2444349"/>
                    <a:pt x="0" y="2427228"/>
                  </a:cubicBezTo>
                  <a:lnTo>
                    <a:pt x="0" y="30999"/>
                  </a:lnTo>
                  <a:cubicBezTo>
                    <a:pt x="0" y="13879"/>
                    <a:pt x="13879" y="0"/>
                    <a:pt x="30999" y="0"/>
                  </a:cubicBezTo>
                  <a:close/>
                </a:path>
              </a:pathLst>
            </a:custGeom>
            <a:solidFill>
              <a:srgbClr val="5D5467"/>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2706055" y="853070"/>
            <a:ext cx="662313" cy="1351658"/>
          </a:xfrm>
          <a:custGeom>
            <a:avLst/>
            <a:gdLst/>
            <a:ahLst/>
            <a:cxnLst/>
            <a:rect l="l" t="t" r="r" b="b"/>
            <a:pathLst>
              <a:path w="662313" h="1351658">
                <a:moveTo>
                  <a:pt x="0" y="0"/>
                </a:moveTo>
                <a:lnTo>
                  <a:pt x="662313" y="0"/>
                </a:lnTo>
                <a:lnTo>
                  <a:pt x="662313" y="1351658"/>
                </a:lnTo>
                <a:lnTo>
                  <a:pt x="0" y="135165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2" name="Freeform 12"/>
          <p:cNvSpPr/>
          <p:nvPr/>
        </p:nvSpPr>
        <p:spPr>
          <a:xfrm>
            <a:off x="1094974" y="853070"/>
            <a:ext cx="662313" cy="1351658"/>
          </a:xfrm>
          <a:custGeom>
            <a:avLst/>
            <a:gdLst/>
            <a:ahLst/>
            <a:cxnLst/>
            <a:rect l="l" t="t" r="r" b="b"/>
            <a:pathLst>
              <a:path w="662313" h="1351658">
                <a:moveTo>
                  <a:pt x="0" y="0"/>
                </a:moveTo>
                <a:lnTo>
                  <a:pt x="662313" y="0"/>
                </a:lnTo>
                <a:lnTo>
                  <a:pt x="662313" y="1351658"/>
                </a:lnTo>
                <a:lnTo>
                  <a:pt x="0" y="135165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8" name="Freeform 18"/>
          <p:cNvSpPr/>
          <p:nvPr/>
        </p:nvSpPr>
        <p:spPr>
          <a:xfrm flipH="1">
            <a:off x="12855799" y="1203825"/>
            <a:ext cx="5176765" cy="11621309"/>
          </a:xfrm>
          <a:custGeom>
            <a:avLst/>
            <a:gdLst/>
            <a:ahLst/>
            <a:cxnLst/>
            <a:rect l="l" t="t" r="r" b="b"/>
            <a:pathLst>
              <a:path w="5176765" h="11621309">
                <a:moveTo>
                  <a:pt x="5176764" y="0"/>
                </a:moveTo>
                <a:lnTo>
                  <a:pt x="0" y="0"/>
                </a:lnTo>
                <a:lnTo>
                  <a:pt x="0" y="11621309"/>
                </a:lnTo>
                <a:lnTo>
                  <a:pt x="5176764" y="11621309"/>
                </a:lnTo>
                <a:lnTo>
                  <a:pt x="5176764" y="0"/>
                </a:lnTo>
                <a:close/>
              </a:path>
            </a:pathLst>
          </a:custGeom>
          <a:blipFill>
            <a:blip r:embed="rId4">
              <a:extLst>
                <a:ext uri="{96DAC541-7B7A-43D3-8B79-37D633B846F1}">
                  <asvg:svgBlip xmlns="" xmlns:asvg="http://schemas.microsoft.com/office/drawing/2016/SVG/main" r:embed="rId15"/>
                </a:ext>
              </a:extLst>
            </a:blip>
            <a:stretch>
              <a:fillRect/>
            </a:stretch>
          </a:blipFill>
        </p:spPr>
      </p:sp>
      <p:grpSp>
        <p:nvGrpSpPr>
          <p:cNvPr id="19" name="Group 19"/>
          <p:cNvGrpSpPr/>
          <p:nvPr/>
        </p:nvGrpSpPr>
        <p:grpSpPr>
          <a:xfrm>
            <a:off x="2036164" y="7855925"/>
            <a:ext cx="2882561" cy="351258"/>
            <a:chOff x="0" y="0"/>
            <a:chExt cx="759193" cy="92512"/>
          </a:xfrm>
        </p:grpSpPr>
        <p:sp>
          <p:nvSpPr>
            <p:cNvPr id="20" name="Freeform 20"/>
            <p:cNvSpPr/>
            <p:nvPr/>
          </p:nvSpPr>
          <p:spPr>
            <a:xfrm>
              <a:off x="0" y="0"/>
              <a:ext cx="759193" cy="92512"/>
            </a:xfrm>
            <a:custGeom>
              <a:avLst/>
              <a:gdLst/>
              <a:ahLst/>
              <a:cxnLst/>
              <a:rect l="l" t="t" r="r" b="b"/>
              <a:pathLst>
                <a:path w="759193" h="92512">
                  <a:moveTo>
                    <a:pt x="46256" y="0"/>
                  </a:moveTo>
                  <a:lnTo>
                    <a:pt x="712937" y="0"/>
                  </a:lnTo>
                  <a:cubicBezTo>
                    <a:pt x="725205" y="0"/>
                    <a:pt x="736970" y="4873"/>
                    <a:pt x="745645" y="13548"/>
                  </a:cubicBezTo>
                  <a:cubicBezTo>
                    <a:pt x="754320" y="22223"/>
                    <a:pt x="759193" y="33988"/>
                    <a:pt x="759193" y="46256"/>
                  </a:cubicBezTo>
                  <a:lnTo>
                    <a:pt x="759193" y="46256"/>
                  </a:lnTo>
                  <a:cubicBezTo>
                    <a:pt x="759193" y="58524"/>
                    <a:pt x="754320" y="70290"/>
                    <a:pt x="745645" y="78964"/>
                  </a:cubicBezTo>
                  <a:cubicBezTo>
                    <a:pt x="736970" y="87639"/>
                    <a:pt x="725205" y="92512"/>
                    <a:pt x="712937" y="92512"/>
                  </a:cubicBezTo>
                  <a:lnTo>
                    <a:pt x="46256" y="92512"/>
                  </a:lnTo>
                  <a:cubicBezTo>
                    <a:pt x="33988" y="92512"/>
                    <a:pt x="22223" y="87639"/>
                    <a:pt x="13548" y="78964"/>
                  </a:cubicBezTo>
                  <a:cubicBezTo>
                    <a:pt x="4873" y="70290"/>
                    <a:pt x="0" y="58524"/>
                    <a:pt x="0" y="46256"/>
                  </a:cubicBezTo>
                  <a:lnTo>
                    <a:pt x="0" y="46256"/>
                  </a:lnTo>
                  <a:cubicBezTo>
                    <a:pt x="0" y="33988"/>
                    <a:pt x="4873" y="22223"/>
                    <a:pt x="13548" y="13548"/>
                  </a:cubicBezTo>
                  <a:cubicBezTo>
                    <a:pt x="22223" y="4873"/>
                    <a:pt x="33988" y="0"/>
                    <a:pt x="46256" y="0"/>
                  </a:cubicBezTo>
                  <a:close/>
                </a:path>
              </a:pathLst>
            </a:custGeom>
            <a:solidFill>
              <a:srgbClr val="94614B"/>
            </a:solidFill>
          </p:spPr>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a:off x="16974598" y="465131"/>
            <a:ext cx="2115932" cy="2127536"/>
          </a:xfrm>
          <a:custGeom>
            <a:avLst/>
            <a:gdLst/>
            <a:ahLst/>
            <a:cxnLst/>
            <a:rect l="l" t="t" r="r" b="b"/>
            <a:pathLst>
              <a:path w="2115932" h="2127536">
                <a:moveTo>
                  <a:pt x="0" y="0"/>
                </a:moveTo>
                <a:lnTo>
                  <a:pt x="2115931" y="0"/>
                </a:lnTo>
                <a:lnTo>
                  <a:pt x="2115931" y="2127536"/>
                </a:lnTo>
                <a:lnTo>
                  <a:pt x="0" y="2127536"/>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25" name="Freeform 25"/>
          <p:cNvSpPr/>
          <p:nvPr/>
        </p:nvSpPr>
        <p:spPr>
          <a:xfrm>
            <a:off x="-4184900" y="9047760"/>
            <a:ext cx="12723450" cy="6916930"/>
          </a:xfrm>
          <a:custGeom>
            <a:avLst/>
            <a:gdLst/>
            <a:ahLst/>
            <a:cxnLst/>
            <a:rect l="l" t="t" r="r" b="b"/>
            <a:pathLst>
              <a:path w="12723450" h="6916930">
                <a:moveTo>
                  <a:pt x="0" y="0"/>
                </a:moveTo>
                <a:lnTo>
                  <a:pt x="12723450" y="0"/>
                </a:lnTo>
                <a:lnTo>
                  <a:pt x="12723450" y="6916930"/>
                </a:lnTo>
                <a:lnTo>
                  <a:pt x="0" y="691693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26" name="Freeform 26"/>
          <p:cNvSpPr/>
          <p:nvPr/>
        </p:nvSpPr>
        <p:spPr>
          <a:xfrm>
            <a:off x="0" y="6243964"/>
            <a:ext cx="1279551" cy="2803796"/>
          </a:xfrm>
          <a:custGeom>
            <a:avLst/>
            <a:gdLst/>
            <a:ahLst/>
            <a:cxnLst/>
            <a:rect l="l" t="t" r="r" b="b"/>
            <a:pathLst>
              <a:path w="1279551" h="2803796">
                <a:moveTo>
                  <a:pt x="0" y="0"/>
                </a:moveTo>
                <a:lnTo>
                  <a:pt x="1279551" y="0"/>
                </a:lnTo>
                <a:lnTo>
                  <a:pt x="1279551" y="2803796"/>
                </a:lnTo>
                <a:lnTo>
                  <a:pt x="0" y="2803796"/>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7" name="Rectangle 26"/>
          <p:cNvSpPr/>
          <p:nvPr/>
        </p:nvSpPr>
        <p:spPr>
          <a:xfrm>
            <a:off x="1947118" y="1835465"/>
            <a:ext cx="10549682" cy="6356035"/>
          </a:xfrm>
          <a:prstGeom prst="rect">
            <a:avLst/>
          </a:prstGeom>
        </p:spPr>
        <p:txBody>
          <a:bodyPr wrap="square">
            <a:spAutoFit/>
          </a:bodyPr>
          <a:lstStyle/>
          <a:p>
            <a:pPr algn="ctr">
              <a:lnSpc>
                <a:spcPct val="150000"/>
              </a:lnSpc>
            </a:pPr>
            <a:r>
              <a:rPr lang="en-US" sz="7000" b="1">
                <a:solidFill>
                  <a:schemeClr val="bg1"/>
                </a:solidFill>
                <a:latin typeface="Arial" panose="020B0604020202020204" pitchFamily="34" charset="0"/>
                <a:cs typeface="Arial" panose="020B0604020202020204" pitchFamily="34" charset="0"/>
              </a:rPr>
              <a:t>CHÀO MỪNG CÁC EM </a:t>
            </a:r>
            <a:r>
              <a:rPr lang="en-US" sz="7000" b="1" smtClean="0">
                <a:solidFill>
                  <a:schemeClr val="bg1"/>
                </a:solidFill>
                <a:latin typeface="Arial" panose="020B0604020202020204" pitchFamily="34" charset="0"/>
                <a:cs typeface="Arial" panose="020B0604020202020204" pitchFamily="34" charset="0"/>
              </a:rPr>
              <a:t>ĐÃ </a:t>
            </a:r>
            <a:r>
              <a:rPr lang="en-US" sz="7000" b="1">
                <a:solidFill>
                  <a:schemeClr val="bg1"/>
                </a:solidFill>
                <a:latin typeface="Arial" panose="020B0604020202020204" pitchFamily="34" charset="0"/>
                <a:cs typeface="Arial" panose="020B0604020202020204" pitchFamily="34" charset="0"/>
              </a:rPr>
              <a:t>ĐẾN VỚI TIẾT HỌC </a:t>
            </a:r>
          </a:p>
          <a:p>
            <a:pPr algn="ctr">
              <a:lnSpc>
                <a:spcPct val="150000"/>
              </a:lnSpc>
            </a:pPr>
            <a:r>
              <a:rPr lang="en-US" sz="7000" b="1">
                <a:solidFill>
                  <a:schemeClr val="bg1"/>
                </a:solidFill>
                <a:latin typeface="Arial" panose="020B0604020202020204" pitchFamily="34" charset="0"/>
                <a:cs typeface="Arial" panose="020B0604020202020204" pitchFamily="34" charset="0"/>
              </a:rPr>
              <a:t>NGÀY HÔM </a:t>
            </a:r>
            <a:r>
              <a:rPr lang="en-US" sz="7000" b="1" smtClean="0">
                <a:solidFill>
                  <a:schemeClr val="bg1"/>
                </a:solidFill>
                <a:latin typeface="Arial" panose="020B0604020202020204" pitchFamily="34" charset="0"/>
                <a:cs typeface="Arial" panose="020B0604020202020204" pitchFamily="34" charset="0"/>
              </a:rPr>
              <a:t>NAY!</a:t>
            </a:r>
          </a:p>
          <a:p>
            <a:pPr algn="ctr">
              <a:lnSpc>
                <a:spcPct val="150000"/>
              </a:lnSpc>
            </a:pPr>
            <a:endParaRPr lang="en-US" sz="7000" b="1">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sp>
        <p:nvSpPr>
          <p:cNvPr id="5" name="Rectangle 4"/>
          <p:cNvSpPr/>
          <p:nvPr/>
        </p:nvSpPr>
        <p:spPr>
          <a:xfrm>
            <a:off x="533400" y="495300"/>
            <a:ext cx="2621230" cy="78483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500" b="1" i="0" u="none" strike="noStrike" kern="1200" cap="none" spc="0" normalizeH="0" baseline="0" noProof="0" smtClean="0">
                <a:ln>
                  <a:noFill/>
                </a:ln>
                <a:solidFill>
                  <a:srgbClr val="FFFF00"/>
                </a:solidFill>
                <a:effectLst/>
                <a:uLnTx/>
                <a:uFillTx/>
                <a:latin typeface="Arial" panose="020B0604020202020204" pitchFamily="34" charset="0"/>
                <a:ea typeface="+mn-ea"/>
                <a:cs typeface="+mn-cs"/>
              </a:rPr>
              <a:t>CÂU</a:t>
            </a:r>
            <a:r>
              <a:rPr kumimoji="0" lang="en-US" altLang="en-US" sz="4500" b="1" i="0" u="none" strike="noStrike" kern="1200" cap="none" spc="0" normalizeH="0" noProof="0" smtClean="0">
                <a:ln>
                  <a:noFill/>
                </a:ln>
                <a:solidFill>
                  <a:srgbClr val="FFFF00"/>
                </a:solidFill>
                <a:effectLst/>
                <a:uLnTx/>
                <a:uFillTx/>
                <a:latin typeface="Arial" panose="020B0604020202020204" pitchFamily="34" charset="0"/>
                <a:ea typeface="+mn-ea"/>
                <a:cs typeface="+mn-cs"/>
              </a:rPr>
              <a:t> HỎI</a:t>
            </a:r>
            <a:endParaRPr kumimoji="0" lang="vi-VN" altLang="en-US" sz="4500" b="1"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p:txBody>
      </p:sp>
      <p:pic>
        <p:nvPicPr>
          <p:cNvPr id="15" name="Picture 14"/>
          <p:cNvPicPr>
            <a:picLocks noChangeAspect="1"/>
          </p:cNvPicPr>
          <p:nvPr/>
        </p:nvPicPr>
        <p:blipFill>
          <a:blip r:embed="rId2"/>
          <a:stretch>
            <a:fillRect/>
          </a:stretch>
        </p:blipFill>
        <p:spPr>
          <a:xfrm rot="20620050">
            <a:off x="16493944" y="374898"/>
            <a:ext cx="1288003" cy="2057756"/>
          </a:xfrm>
          <a:prstGeom prst="rect">
            <a:avLst/>
          </a:prstGeom>
        </p:spPr>
      </p:pic>
      <p:sp>
        <p:nvSpPr>
          <p:cNvPr id="3" name="TextBox 2"/>
          <p:cNvSpPr txBox="1"/>
          <p:nvPr/>
        </p:nvSpPr>
        <p:spPr>
          <a:xfrm>
            <a:off x="533400" y="1257300"/>
            <a:ext cx="15948966" cy="1846659"/>
          </a:xfrm>
          <a:prstGeom prst="rect">
            <a:avLst/>
          </a:prstGeom>
          <a:noFill/>
        </p:spPr>
        <p:txBody>
          <a:bodyPr wrap="square" rtlCol="0">
            <a:spAutoFit/>
          </a:bodyPr>
          <a:lstStyle/>
          <a:p>
            <a:pPr>
              <a:lnSpc>
                <a:spcPct val="150000"/>
              </a:lnSpc>
            </a:pPr>
            <a:r>
              <a:rPr lang="en-US" sz="3800" smtClean="0">
                <a:solidFill>
                  <a:schemeClr val="bg1"/>
                </a:solidFill>
                <a:latin typeface="Arial" panose="020B0604020202020204" pitchFamily="34" charset="0"/>
                <a:cs typeface="Arial" panose="020B0604020202020204" pitchFamily="34" charset="0"/>
              </a:rPr>
              <a:t>Trong hình ảnh mở đầu, các nhát cắt có nằm trong mặt phẳng song song hay không?</a:t>
            </a:r>
            <a:endParaRPr lang="en-US" sz="3800">
              <a:solidFill>
                <a:schemeClr val="bg1"/>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3"/>
          <a:stretch>
            <a:fillRect/>
          </a:stretch>
        </p:blipFill>
        <p:spPr>
          <a:xfrm>
            <a:off x="5867400" y="3238500"/>
            <a:ext cx="6553200" cy="3684287"/>
          </a:xfrm>
          <a:prstGeom prst="rect">
            <a:avLst/>
          </a:prstGeom>
        </p:spPr>
      </p:pic>
      <p:sp>
        <p:nvSpPr>
          <p:cNvPr id="4" name="Rectangle 3"/>
          <p:cNvSpPr/>
          <p:nvPr/>
        </p:nvSpPr>
        <p:spPr>
          <a:xfrm>
            <a:off x="974359" y="8420100"/>
            <a:ext cx="16339281" cy="861133"/>
          </a:xfrm>
          <a:prstGeom prst="rect">
            <a:avLst/>
          </a:prstGeom>
        </p:spPr>
        <p:txBody>
          <a:bodyPr wrap="none">
            <a:spAutoFit/>
          </a:bodyPr>
          <a:lstStyle/>
          <a:p>
            <a:pPr algn="just">
              <a:lnSpc>
                <a:spcPct val="150000"/>
              </a:lnSpc>
              <a:spcAft>
                <a:spcPts val="800"/>
              </a:spcAft>
            </a:pPr>
            <a:r>
              <a:rPr lang="en-US" sz="3800">
                <a:solidFill>
                  <a:schemeClr val="bg1"/>
                </a:solidFill>
                <a:latin typeface="Arial" panose="020B0604020202020204" pitchFamily="34" charset="0"/>
                <a:ea typeface="Times New Roman" panose="02020603050405020304" pitchFamily="18" charset="0"/>
                <a:cs typeface="Arial" panose="020B0604020202020204" pitchFamily="34" charset="0"/>
              </a:rPr>
              <a:t>Trong hình ảnh mở đầu, các nhát cắt nằm trong các mặt phẳng song song.</a:t>
            </a:r>
            <a:endParaRPr lang="en-US" sz="38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8"/>
          <p:cNvSpPr/>
          <p:nvPr/>
        </p:nvSpPr>
        <p:spPr>
          <a:xfrm>
            <a:off x="1827973" y="7514392"/>
            <a:ext cx="1826975" cy="677108"/>
          </a:xfrm>
          <a:prstGeom prst="rect">
            <a:avLst/>
          </a:prstGeom>
        </p:spPr>
        <p:txBody>
          <a:bodyPr wrap="none">
            <a:spAutoFit/>
          </a:bodyPr>
          <a:lstStyle/>
          <a:p>
            <a:pPr lvl="0" algn="ctr">
              <a:defRPr/>
            </a:pPr>
            <a:r>
              <a:rPr lang="en-US" sz="3800" b="1" i="1" u="sng">
                <a:solidFill>
                  <a:schemeClr val="bg1"/>
                </a:solidFill>
                <a:latin typeface="Arial" panose="020B0604020202020204" pitchFamily="34" charset="0"/>
              </a:rPr>
              <a:t>Trả </a:t>
            </a:r>
            <a:r>
              <a:rPr lang="en-US" sz="3800" b="1" i="1" u="sng" smtClean="0">
                <a:solidFill>
                  <a:schemeClr val="bg1"/>
                </a:solidFill>
                <a:latin typeface="Arial" panose="020B0604020202020204" pitchFamily="34" charset="0"/>
              </a:rPr>
              <a:t>lời:</a:t>
            </a:r>
            <a:endParaRPr lang="en-US" sz="3800" b="1" i="1" u="sng" dirty="0">
              <a:solidFill>
                <a:schemeClr val="bg1"/>
              </a:solidFill>
            </a:endParaRPr>
          </a:p>
        </p:txBody>
      </p:sp>
      <p:pic>
        <p:nvPicPr>
          <p:cNvPr id="18" name="Picture 17"/>
          <p:cNvPicPr>
            <a:picLocks noChangeAspect="1"/>
          </p:cNvPicPr>
          <p:nvPr/>
        </p:nvPicPr>
        <p:blipFill>
          <a:blip r:embed="rId4"/>
          <a:stretch>
            <a:fillRect/>
          </a:stretch>
        </p:blipFill>
        <p:spPr>
          <a:xfrm rot="21227728">
            <a:off x="-83852" y="6141169"/>
            <a:ext cx="1002786" cy="1005767"/>
          </a:xfrm>
          <a:prstGeom prst="rect">
            <a:avLst/>
          </a:prstGeom>
        </p:spPr>
      </p:pic>
    </p:spTree>
    <p:extLst>
      <p:ext uri="{BB962C8B-B14F-4D97-AF65-F5344CB8AC3E}">
        <p14:creationId xmlns:p14="http://schemas.microsoft.com/office/powerpoint/2010/main" val="161679584"/>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4"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grpSp>
        <p:nvGrpSpPr>
          <p:cNvPr id="2" name="Group 2"/>
          <p:cNvGrpSpPr/>
          <p:nvPr/>
        </p:nvGrpSpPr>
        <p:grpSpPr>
          <a:xfrm>
            <a:off x="1828800" y="1485900"/>
            <a:ext cx="10744200" cy="6629400"/>
            <a:chOff x="0" y="0"/>
            <a:chExt cx="2170275" cy="1966268"/>
          </a:xfrm>
        </p:grpSpPr>
        <p:sp>
          <p:nvSpPr>
            <p:cNvPr id="3" name="Freeform 3"/>
            <p:cNvSpPr/>
            <p:nvPr/>
          </p:nvSpPr>
          <p:spPr>
            <a:xfrm>
              <a:off x="0" y="0"/>
              <a:ext cx="2170275" cy="1966268"/>
            </a:xfrm>
            <a:custGeom>
              <a:avLst/>
              <a:gdLst/>
              <a:ahLst/>
              <a:cxnLst/>
              <a:rect l="l" t="t" r="r" b="b"/>
              <a:pathLst>
                <a:path w="2170275" h="1966268">
                  <a:moveTo>
                    <a:pt x="0" y="0"/>
                  </a:moveTo>
                  <a:lnTo>
                    <a:pt x="2170275" y="0"/>
                  </a:lnTo>
                  <a:lnTo>
                    <a:pt x="2170275" y="1966268"/>
                  </a:lnTo>
                  <a:lnTo>
                    <a:pt x="0" y="1966268"/>
                  </a:lnTo>
                  <a:close/>
                </a:path>
              </a:pathLst>
            </a:custGeom>
            <a:solidFill>
              <a:srgbClr val="FFF9E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843824" y="9867900"/>
            <a:ext cx="4714152" cy="451619"/>
            <a:chOff x="0" y="0"/>
            <a:chExt cx="1241587" cy="118945"/>
          </a:xfrm>
        </p:grpSpPr>
        <p:sp>
          <p:nvSpPr>
            <p:cNvPr id="7" name="Freeform 7"/>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2787672" y="648965"/>
            <a:ext cx="764428" cy="1751335"/>
            <a:chOff x="0" y="0"/>
            <a:chExt cx="201331" cy="461257"/>
          </a:xfrm>
        </p:grpSpPr>
        <p:sp>
          <p:nvSpPr>
            <p:cNvPr id="10" name="Freeform 10"/>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10740656" y="648965"/>
            <a:ext cx="764428" cy="1751335"/>
            <a:chOff x="0" y="0"/>
            <a:chExt cx="201331" cy="461257"/>
          </a:xfrm>
        </p:grpSpPr>
        <p:sp>
          <p:nvSpPr>
            <p:cNvPr id="21" name="Freeform 21"/>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22" name="TextBox 22"/>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8"/>
          <p:cNvGrpSpPr/>
          <p:nvPr/>
        </p:nvGrpSpPr>
        <p:grpSpPr>
          <a:xfrm>
            <a:off x="6536092" y="2171700"/>
            <a:ext cx="1226808" cy="1226808"/>
            <a:chOff x="0" y="0"/>
            <a:chExt cx="1635744" cy="1635744"/>
          </a:xfrm>
        </p:grpSpPr>
        <p:grpSp>
          <p:nvGrpSpPr>
            <p:cNvPr id="24" name="Group 9"/>
            <p:cNvGrpSpPr>
              <a:grpSpLocks noChangeAspect="1"/>
            </p:cNvGrpSpPr>
            <p:nvPr/>
          </p:nvGrpSpPr>
          <p:grpSpPr>
            <a:xfrm>
              <a:off x="0" y="0"/>
              <a:ext cx="1635744" cy="1635744"/>
              <a:chOff x="0" y="0"/>
              <a:chExt cx="495300" cy="495300"/>
            </a:xfrm>
          </p:grpSpPr>
          <p:sp>
            <p:nvSpPr>
              <p:cNvPr id="26" name="Freeform 1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A649"/>
              </a:solidFill>
            </p:spPr>
          </p:sp>
          <p:sp>
            <p:nvSpPr>
              <p:cNvPr id="27" name="Freeform 1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284353"/>
              </a:solidFill>
            </p:spPr>
          </p:sp>
        </p:grpSp>
        <p:sp>
          <p:nvSpPr>
            <p:cNvPr id="25" name="TextBox 12"/>
            <p:cNvSpPr txBox="1"/>
            <p:nvPr/>
          </p:nvSpPr>
          <p:spPr>
            <a:xfrm>
              <a:off x="383797" y="153700"/>
              <a:ext cx="868151" cy="1139885"/>
            </a:xfrm>
            <a:prstGeom prst="rect">
              <a:avLst/>
            </a:prstGeom>
          </p:spPr>
          <p:txBody>
            <a:bodyPr lIns="0" tIns="0" rIns="0" bIns="0" rtlCol="0" anchor="t">
              <a:spAutoFit/>
            </a:bodyPr>
            <a:lstStyle/>
            <a:p>
              <a:pPr marL="0" marR="0" lvl="0" indent="0" algn="ctr" defTabSz="914400" rtl="0" eaLnBrk="1" fontAlgn="auto" latinLnBrk="0" hangingPunct="1">
                <a:lnSpc>
                  <a:spcPts val="7328"/>
                </a:lnSpc>
                <a:spcBef>
                  <a:spcPts val="0"/>
                </a:spcBef>
                <a:spcAft>
                  <a:spcPts val="0"/>
                </a:spcAft>
                <a:buClrTx/>
                <a:buSzTx/>
                <a:buFontTx/>
                <a:buNone/>
                <a:tabLst/>
                <a:defRPr/>
              </a:pPr>
              <a:r>
                <a:rPr kumimoji="0" lang="en-US" sz="5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t>2</a:t>
              </a:r>
              <a:endParaRPr kumimoji="0" lang="en-US" sz="5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28" name="Rectangle 27"/>
          <p:cNvSpPr/>
          <p:nvPr/>
        </p:nvSpPr>
        <p:spPr>
          <a:xfrm>
            <a:off x="2133600" y="3695700"/>
            <a:ext cx="10031793" cy="424731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6000" b="1" smtClean="0">
                <a:solidFill>
                  <a:srgbClr val="284353"/>
                </a:solidFill>
                <a:latin typeface="Arial" panose="020B0604020202020204" pitchFamily="34" charset="0"/>
                <a:ea typeface="Times New Roman" panose="02020603050405020304" pitchFamily="18" charset="0"/>
                <a:cs typeface="Arial" panose="020B0604020202020204" pitchFamily="34" charset="0"/>
              </a:rPr>
              <a:t>ĐIỀU KIỆN VÀ TÍNH CHẤT CỦA HAI MẶT PHẲNG SONG SONG</a:t>
            </a:r>
            <a:endParaRPr kumimoji="0" lang="en-US" sz="6000" b="0" i="0" u="none" strike="noStrike" kern="1200" cap="none" spc="0" normalizeH="0" baseline="0" noProof="0" dirty="0">
              <a:ln>
                <a:noFill/>
              </a:ln>
              <a:solidFill>
                <a:srgbClr val="284353"/>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9" name="Picture 28"/>
          <p:cNvPicPr>
            <a:picLocks noChangeAspect="1"/>
          </p:cNvPicPr>
          <p:nvPr/>
        </p:nvPicPr>
        <p:blipFill>
          <a:blip r:embed="rId2"/>
          <a:stretch>
            <a:fillRect/>
          </a:stretch>
        </p:blipFill>
        <p:spPr>
          <a:xfrm>
            <a:off x="12344400" y="2844375"/>
            <a:ext cx="3971925" cy="7023525"/>
          </a:xfrm>
          <a:prstGeom prst="rect">
            <a:avLst/>
          </a:prstGeom>
        </p:spPr>
      </p:pic>
    </p:spTree>
    <p:extLst>
      <p:ext uri="{BB962C8B-B14F-4D97-AF65-F5344CB8AC3E}">
        <p14:creationId xmlns:p14="http://schemas.microsoft.com/office/powerpoint/2010/main" val="1929983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6" name="Group 6"/>
          <p:cNvGrpSpPr/>
          <p:nvPr/>
        </p:nvGrpSpPr>
        <p:grpSpPr>
          <a:xfrm>
            <a:off x="-506643" y="9881285"/>
            <a:ext cx="19273888" cy="1815415"/>
            <a:chOff x="0" y="0"/>
            <a:chExt cx="5076250" cy="478134"/>
          </a:xfrm>
        </p:grpSpPr>
        <p:sp>
          <p:nvSpPr>
            <p:cNvPr id="7" name="Freeform 7"/>
            <p:cNvSpPr/>
            <p:nvPr/>
          </p:nvSpPr>
          <p:spPr>
            <a:xfrm>
              <a:off x="0" y="0"/>
              <a:ext cx="5076250" cy="478134"/>
            </a:xfrm>
            <a:custGeom>
              <a:avLst/>
              <a:gdLst/>
              <a:ahLst/>
              <a:cxnLst/>
              <a:rect l="l" t="t" r="r" b="b"/>
              <a:pathLst>
                <a:path w="5076250" h="478134">
                  <a:moveTo>
                    <a:pt x="0" y="0"/>
                  </a:moveTo>
                  <a:lnTo>
                    <a:pt x="5076250" y="0"/>
                  </a:lnTo>
                  <a:lnTo>
                    <a:pt x="5076250" y="478134"/>
                  </a:lnTo>
                  <a:lnTo>
                    <a:pt x="0" y="478134"/>
                  </a:lnTo>
                  <a:close/>
                </a:path>
              </a:pathLst>
            </a:custGeom>
            <a:solidFill>
              <a:srgbClr val="F7CC75"/>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3" name="Picture 22"/>
          <p:cNvPicPr>
            <a:picLocks noChangeAspect="1"/>
          </p:cNvPicPr>
          <p:nvPr/>
        </p:nvPicPr>
        <p:blipFill>
          <a:blip r:embed="rId2"/>
          <a:stretch>
            <a:fillRect/>
          </a:stretch>
        </p:blipFill>
        <p:spPr>
          <a:xfrm>
            <a:off x="10363200" y="8648700"/>
            <a:ext cx="717638" cy="1232585"/>
          </a:xfrm>
          <a:prstGeom prst="rect">
            <a:avLst/>
          </a:prstGeom>
        </p:spPr>
      </p:pic>
      <p:sp>
        <p:nvSpPr>
          <p:cNvPr id="25" name="Freeform 15"/>
          <p:cNvSpPr/>
          <p:nvPr/>
        </p:nvSpPr>
        <p:spPr>
          <a:xfrm rot="3107583">
            <a:off x="17093568" y="335132"/>
            <a:ext cx="779940" cy="1260106"/>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3">
              <a:extLst>
                <a:ext uri="{96DAC541-7B7A-43D3-8B79-37D633B846F1}">
                  <asvg:svgBlip xmlns="" xmlns:asvg="http://schemas.microsoft.com/office/drawing/2016/SVG/main" r:embed="rId9"/>
                </a:ext>
              </a:extLst>
            </a:blip>
            <a:stretch>
              <a:fillRect/>
            </a:stretch>
          </a:blipFill>
        </p:spPr>
      </p:sp>
      <p:grpSp>
        <p:nvGrpSpPr>
          <p:cNvPr id="16" name="Group 15"/>
          <p:cNvGrpSpPr/>
          <p:nvPr/>
        </p:nvGrpSpPr>
        <p:grpSpPr>
          <a:xfrm>
            <a:off x="536413" y="571500"/>
            <a:ext cx="4647266" cy="963915"/>
            <a:chOff x="2012116" y="2110922"/>
            <a:chExt cx="4647266" cy="963915"/>
          </a:xfrm>
        </p:grpSpPr>
        <p:pic>
          <p:nvPicPr>
            <p:cNvPr id="17" name="Picture 16"/>
            <p:cNvPicPr>
              <a:picLocks noChangeAspect="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012116" y="2110922"/>
              <a:ext cx="1032846" cy="963915"/>
            </a:xfrm>
            <a:prstGeom prst="rect">
              <a:avLst/>
            </a:prstGeom>
          </p:spPr>
        </p:pic>
        <p:sp>
          <p:nvSpPr>
            <p:cNvPr id="21" name="TextBox 20"/>
            <p:cNvSpPr txBox="1"/>
            <p:nvPr/>
          </p:nvSpPr>
          <p:spPr>
            <a:xfrm>
              <a:off x="3077982" y="2261133"/>
              <a:ext cx="3581400" cy="707886"/>
            </a:xfrm>
            <a:prstGeom prst="rect">
              <a:avLst/>
            </a:prstGeom>
            <a:noFill/>
          </p:spPr>
          <p:txBody>
            <a:bodyPr wrap="square" rtlCol="0">
              <a:spAutoFit/>
            </a:bodyPr>
            <a:lstStyle/>
            <a:p>
              <a:r>
                <a:rPr lang="nl-NL" sz="4000" b="1" smtClean="0">
                  <a:solidFill>
                    <a:srgbClr val="C00000"/>
                  </a:solidFill>
                  <a:latin typeface="Arial" panose="020B0604020202020204" pitchFamily="34" charset="0"/>
                  <a:cs typeface="Arial" panose="020B0604020202020204" pitchFamily="34" charset="0"/>
                </a:rPr>
                <a:t>HĐ2:</a:t>
              </a:r>
              <a:endParaRPr lang="en-US" sz="4000" dirty="0">
                <a:solidFill>
                  <a:srgbClr val="C00000"/>
                </a:solidFill>
                <a:latin typeface="Arial" panose="020B0604020202020204" pitchFamily="34" charset="0"/>
                <a:cs typeface="Arial" panose="020B0604020202020204" pitchFamily="34" charset="0"/>
              </a:endParaRPr>
            </a:p>
          </p:txBody>
        </p:sp>
      </p:grpSp>
      <p:sp>
        <p:nvSpPr>
          <p:cNvPr id="3" name="Rectangle 2"/>
          <p:cNvSpPr/>
          <p:nvPr/>
        </p:nvSpPr>
        <p:spPr>
          <a:xfrm>
            <a:off x="506002" y="1581477"/>
            <a:ext cx="17248598" cy="2862322"/>
          </a:xfrm>
          <a:prstGeom prst="rect">
            <a:avLst/>
          </a:prstGeom>
        </p:spPr>
        <p:txBody>
          <a:bodyPr wrap="square">
            <a:spAutoFit/>
          </a:bodyPr>
          <a:lstStyle/>
          <a:p>
            <a:pPr algn="just">
              <a:lnSpc>
                <a:spcPct val="150000"/>
              </a:lnSpc>
            </a:pPr>
            <a:r>
              <a:rPr lang="vi-VN" sz="4000">
                <a:solidFill>
                  <a:srgbClr val="000000"/>
                </a:solidFill>
              </a:rPr>
              <a:t>Cho mặt phẳng (</a:t>
            </a:r>
            <a:r>
              <a:rPr lang="el-GR" sz="4000" i="1">
                <a:solidFill>
                  <a:srgbClr val="000000"/>
                </a:solidFill>
              </a:rPr>
              <a:t>α</a:t>
            </a:r>
            <a:r>
              <a:rPr lang="el-GR" sz="4000">
                <a:solidFill>
                  <a:srgbClr val="000000"/>
                </a:solidFill>
              </a:rPr>
              <a:t>)</a:t>
            </a:r>
            <a:r>
              <a:rPr lang="el-GR" sz="4000" i="1">
                <a:solidFill>
                  <a:srgbClr val="000000"/>
                </a:solidFill>
              </a:rPr>
              <a:t> </a:t>
            </a:r>
            <a:r>
              <a:rPr lang="vi-VN" sz="4000">
                <a:solidFill>
                  <a:srgbClr val="000000"/>
                </a:solidFill>
              </a:rPr>
              <a:t>chứa hai đường thẳng cắt nhau </a:t>
            </a:r>
            <a:r>
              <a:rPr lang="vi-VN" sz="4000" i="1">
                <a:solidFill>
                  <a:srgbClr val="000000"/>
                </a:solidFill>
              </a:rPr>
              <a:t>a, b</a:t>
            </a:r>
            <a:r>
              <a:rPr lang="vi-VN" sz="4000">
                <a:solidFill>
                  <a:srgbClr val="000000"/>
                </a:solidFill>
              </a:rPr>
              <a:t> và </a:t>
            </a:r>
            <a:r>
              <a:rPr lang="vi-VN" sz="4000" i="1">
                <a:solidFill>
                  <a:srgbClr val="000000"/>
                </a:solidFill>
              </a:rPr>
              <a:t>a, b</a:t>
            </a:r>
            <a:r>
              <a:rPr lang="vi-VN" sz="4000">
                <a:solidFill>
                  <a:srgbClr val="000000"/>
                </a:solidFill>
              </a:rPr>
              <a:t> cùng song song với mặt phẳng (</a:t>
            </a:r>
            <a:r>
              <a:rPr lang="el-GR" sz="4000" i="1">
                <a:solidFill>
                  <a:srgbClr val="000000"/>
                </a:solidFill>
              </a:rPr>
              <a:t>β</a:t>
            </a:r>
            <a:r>
              <a:rPr lang="el-GR" sz="4000">
                <a:solidFill>
                  <a:srgbClr val="000000"/>
                </a:solidFill>
              </a:rPr>
              <a:t>) (</a:t>
            </a:r>
            <a:r>
              <a:rPr lang="vi-VN" sz="4000">
                <a:solidFill>
                  <a:srgbClr val="000000"/>
                </a:solidFill>
              </a:rPr>
              <a:t>H.4.41)</a:t>
            </a:r>
          </a:p>
          <a:p>
            <a:pPr lvl="0" algn="just">
              <a:lnSpc>
                <a:spcPct val="150000"/>
              </a:lnSpc>
            </a:pPr>
            <a:r>
              <a:rPr lang="vi-VN" sz="4000">
                <a:solidFill>
                  <a:srgbClr val="000000"/>
                </a:solidFill>
              </a:rPr>
              <a:t>Nếu (</a:t>
            </a:r>
            <a:r>
              <a:rPr lang="el-GR" sz="4000" i="1">
                <a:solidFill>
                  <a:srgbClr val="000000"/>
                </a:solidFill>
              </a:rPr>
              <a:t>α</a:t>
            </a:r>
            <a:r>
              <a:rPr lang="el-GR" sz="4000">
                <a:solidFill>
                  <a:srgbClr val="000000"/>
                </a:solidFill>
              </a:rPr>
              <a:t>) </a:t>
            </a:r>
            <a:r>
              <a:rPr lang="vi-VN" sz="4000">
                <a:solidFill>
                  <a:srgbClr val="000000"/>
                </a:solidFill>
              </a:rPr>
              <a:t>và (</a:t>
            </a:r>
            <a:r>
              <a:rPr lang="el-GR" sz="4000" i="1">
                <a:solidFill>
                  <a:srgbClr val="000000"/>
                </a:solidFill>
              </a:rPr>
              <a:t>β</a:t>
            </a:r>
            <a:r>
              <a:rPr lang="el-GR" sz="4000">
                <a:solidFill>
                  <a:srgbClr val="000000"/>
                </a:solidFill>
              </a:rPr>
              <a:t>) </a:t>
            </a:r>
            <a:r>
              <a:rPr lang="vi-VN" sz="4000">
                <a:solidFill>
                  <a:srgbClr val="000000"/>
                </a:solidFill>
              </a:rPr>
              <a:t>cắt nhau theo giao tuyến </a:t>
            </a:r>
            <a:r>
              <a:rPr lang="vi-VN" sz="4000" i="1">
                <a:solidFill>
                  <a:srgbClr val="000000"/>
                </a:solidFill>
              </a:rPr>
              <a:t>c</a:t>
            </a:r>
            <a:r>
              <a:rPr lang="vi-VN" sz="4000">
                <a:solidFill>
                  <a:srgbClr val="000000"/>
                </a:solidFill>
              </a:rPr>
              <a:t> thì hai đường thẳng </a:t>
            </a:r>
            <a:r>
              <a:rPr lang="vi-VN" sz="4000" i="1">
                <a:solidFill>
                  <a:srgbClr val="000000"/>
                </a:solidFill>
              </a:rPr>
              <a:t>a </a:t>
            </a:r>
            <a:r>
              <a:rPr lang="vi-VN" sz="4000">
                <a:solidFill>
                  <a:srgbClr val="000000"/>
                </a:solidFill>
              </a:rPr>
              <a:t>và </a:t>
            </a:r>
            <a:r>
              <a:rPr lang="vi-VN" sz="4000" i="1">
                <a:solidFill>
                  <a:srgbClr val="000000"/>
                </a:solidFill>
              </a:rPr>
              <a:t>c</a:t>
            </a:r>
            <a:r>
              <a:rPr lang="vi-VN" sz="4000">
                <a:solidFill>
                  <a:srgbClr val="000000"/>
                </a:solidFill>
              </a:rPr>
              <a:t> </a:t>
            </a:r>
            <a:r>
              <a:rPr lang="vi-VN" sz="4000" smtClean="0">
                <a:solidFill>
                  <a:srgbClr val="000000"/>
                </a:solidFill>
              </a:rPr>
              <a:t>có</a:t>
            </a:r>
            <a:endParaRPr lang="vi-VN" sz="4000">
              <a:solidFill>
                <a:srgbClr val="000000"/>
              </a:solidFill>
            </a:endParaRPr>
          </a:p>
        </p:txBody>
      </p:sp>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783359" y="4686300"/>
            <a:ext cx="5895041" cy="4161205"/>
          </a:xfrm>
          <a:prstGeom prst="rect">
            <a:avLst/>
          </a:prstGeom>
        </p:spPr>
      </p:pic>
      <p:sp>
        <p:nvSpPr>
          <p:cNvPr id="14" name="Rectangle 13"/>
          <p:cNvSpPr/>
          <p:nvPr/>
        </p:nvSpPr>
        <p:spPr>
          <a:xfrm>
            <a:off x="536412" y="4389810"/>
            <a:ext cx="10055387" cy="4708981"/>
          </a:xfrm>
          <a:prstGeom prst="rect">
            <a:avLst/>
          </a:prstGeom>
        </p:spPr>
        <p:txBody>
          <a:bodyPr wrap="square">
            <a:spAutoFit/>
          </a:bodyPr>
          <a:lstStyle/>
          <a:p>
            <a:pPr lvl="0" algn="just">
              <a:lnSpc>
                <a:spcPct val="150000"/>
              </a:lnSpc>
            </a:pPr>
            <a:r>
              <a:rPr lang="vi-VN" sz="4000">
                <a:solidFill>
                  <a:srgbClr val="000000"/>
                </a:solidFill>
              </a:rPr>
              <a:t>song</a:t>
            </a:r>
            <a:r>
              <a:rPr lang="en-US" sz="4000">
                <a:solidFill>
                  <a:srgbClr val="000000"/>
                </a:solidFill>
              </a:rPr>
              <a:t> </a:t>
            </a:r>
            <a:r>
              <a:rPr lang="vi-VN" sz="4000">
                <a:solidFill>
                  <a:srgbClr val="000000"/>
                </a:solidFill>
              </a:rPr>
              <a:t>song với nhau hay không, hai đường thẳng </a:t>
            </a:r>
            <a:r>
              <a:rPr lang="vi-VN" sz="4000" i="1">
                <a:solidFill>
                  <a:srgbClr val="000000"/>
                </a:solidFill>
              </a:rPr>
              <a:t>b</a:t>
            </a:r>
            <a:r>
              <a:rPr lang="vi-VN" sz="4000">
                <a:solidFill>
                  <a:srgbClr val="000000"/>
                </a:solidFill>
              </a:rPr>
              <a:t> và</a:t>
            </a:r>
            <a:r>
              <a:rPr lang="vi-VN" sz="4000" i="1">
                <a:solidFill>
                  <a:srgbClr val="000000"/>
                </a:solidFill>
              </a:rPr>
              <a:t> c</a:t>
            </a:r>
            <a:r>
              <a:rPr lang="vi-VN" sz="4000">
                <a:solidFill>
                  <a:srgbClr val="000000"/>
                </a:solidFill>
              </a:rPr>
              <a:t> có song song với nhau hay không?</a:t>
            </a:r>
          </a:p>
          <a:p>
            <a:pPr lvl="0" algn="just">
              <a:lnSpc>
                <a:spcPct val="150000"/>
              </a:lnSpc>
            </a:pPr>
            <a:r>
              <a:rPr lang="vi-VN" sz="4000">
                <a:solidFill>
                  <a:srgbClr val="000000"/>
                </a:solidFill>
              </a:rPr>
              <a:t>Hãy rút ra kết luận sau khi trả lời các câu hỏi trên</a:t>
            </a:r>
            <a:r>
              <a:rPr lang="en-US" sz="4000">
                <a:solidFill>
                  <a:srgbClr val="000000"/>
                </a:solidFill>
              </a:rPr>
              <a:t>.</a:t>
            </a:r>
            <a:endParaRPr lang="vi-VN" sz="4000">
              <a:solidFill>
                <a:srgbClr val="000000"/>
              </a:solidFill>
            </a:endParaRPr>
          </a:p>
        </p:txBody>
      </p:sp>
    </p:spTree>
    <p:extLst>
      <p:ext uri="{BB962C8B-B14F-4D97-AF65-F5344CB8AC3E}">
        <p14:creationId xmlns:p14="http://schemas.microsoft.com/office/powerpoint/2010/main" val="269166197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6" name="Group 6"/>
          <p:cNvGrpSpPr/>
          <p:nvPr/>
        </p:nvGrpSpPr>
        <p:grpSpPr>
          <a:xfrm>
            <a:off x="-492944" y="9195485"/>
            <a:ext cx="19273888" cy="1815415"/>
            <a:chOff x="0" y="0"/>
            <a:chExt cx="5076250" cy="478134"/>
          </a:xfrm>
        </p:grpSpPr>
        <p:sp>
          <p:nvSpPr>
            <p:cNvPr id="7" name="Freeform 7"/>
            <p:cNvSpPr/>
            <p:nvPr/>
          </p:nvSpPr>
          <p:spPr>
            <a:xfrm>
              <a:off x="0" y="0"/>
              <a:ext cx="5076250" cy="478134"/>
            </a:xfrm>
            <a:custGeom>
              <a:avLst/>
              <a:gdLst/>
              <a:ahLst/>
              <a:cxnLst/>
              <a:rect l="l" t="t" r="r" b="b"/>
              <a:pathLst>
                <a:path w="5076250" h="478134">
                  <a:moveTo>
                    <a:pt x="0" y="0"/>
                  </a:moveTo>
                  <a:lnTo>
                    <a:pt x="5076250" y="0"/>
                  </a:lnTo>
                  <a:lnTo>
                    <a:pt x="5076250" y="478134"/>
                  </a:lnTo>
                  <a:lnTo>
                    <a:pt x="0" y="478134"/>
                  </a:lnTo>
                  <a:close/>
                </a:path>
              </a:pathLst>
            </a:custGeom>
            <a:solidFill>
              <a:srgbClr val="F7CC75"/>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stretch>
            <a:fillRect/>
          </a:stretch>
        </p:blipFill>
        <p:spPr>
          <a:xfrm rot="12638834">
            <a:off x="16067860" y="8116444"/>
            <a:ext cx="1743030" cy="1333952"/>
          </a:xfrm>
          <a:prstGeom prst="rect">
            <a:avLst/>
          </a:prstGeom>
        </p:spPr>
      </p:pic>
      <p:sp>
        <p:nvSpPr>
          <p:cNvPr id="25" name="Freeform 15"/>
          <p:cNvSpPr/>
          <p:nvPr/>
        </p:nvSpPr>
        <p:spPr>
          <a:xfrm rot="20194353">
            <a:off x="355924" y="159814"/>
            <a:ext cx="900144" cy="1599319"/>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3">
              <a:extLst>
                <a:ext uri="{96DAC541-7B7A-43D3-8B79-37D633B846F1}">
                  <asvg:svgBlip xmlns="" xmlns:asvg="http://schemas.microsoft.com/office/drawing/2016/SVG/main" r:embed="rId9"/>
                </a:ext>
              </a:extLst>
            </a:blip>
            <a:stretch>
              <a:fillRect/>
            </a:stretch>
          </a:blipFill>
        </p:spPr>
      </p:sp>
      <p:sp>
        <p:nvSpPr>
          <p:cNvPr id="4" name="Rectangle 3"/>
          <p:cNvSpPr/>
          <p:nvPr/>
        </p:nvSpPr>
        <p:spPr>
          <a:xfrm>
            <a:off x="8185083" y="854214"/>
            <a:ext cx="191783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sng"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Trả lời:</a:t>
            </a:r>
            <a:endParaRPr kumimoji="0" lang="en-US" sz="18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3" name="Rectangle 2"/>
          <p:cNvSpPr/>
          <p:nvPr/>
        </p:nvSpPr>
        <p:spPr>
          <a:xfrm>
            <a:off x="7010400" y="1934674"/>
            <a:ext cx="10744200" cy="5723426"/>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Do a song song với mặt phẳng (β) và a nằm trong mặt phẳng (α) nên (α) và (β) cắt nhau theo giao tuyến c song song với a</a:t>
            </a:r>
            <a:r>
              <a:rPr lang="en-US" sz="4000">
                <a:latin typeface="Arial" panose="020B0604020202020204" pitchFamily="34" charset="0"/>
                <a:ea typeface="Times New Roman" panose="02020603050405020304" pitchFamily="18" charset="0"/>
                <a:cs typeface="Arial" panose="020B0604020202020204" pitchFamily="34" charset="0"/>
              </a:rPr>
              <a:t>. </a:t>
            </a:r>
            <a:endParaRPr lang="en-US" sz="4000" smtClean="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smtClean="0">
                <a:latin typeface="Arial" panose="020B0604020202020204" pitchFamily="34" charset="0"/>
                <a:ea typeface="Times New Roman" panose="02020603050405020304" pitchFamily="18" charset="0"/>
                <a:cs typeface="Arial" panose="020B0604020202020204" pitchFamily="34" charset="0"/>
              </a:rPr>
              <a:t>Lí </a:t>
            </a:r>
            <a:r>
              <a:rPr lang="en-US" sz="4000">
                <a:latin typeface="Arial" panose="020B0604020202020204" pitchFamily="34" charset="0"/>
                <a:ea typeface="Times New Roman" panose="02020603050405020304" pitchFamily="18" charset="0"/>
                <a:cs typeface="Arial" panose="020B0604020202020204" pitchFamily="34" charset="0"/>
              </a:rPr>
              <a:t>luận tương tự, ta thấy c song song với b</a:t>
            </a:r>
            <a:r>
              <a:rPr lang="en-US" sz="4000">
                <a:latin typeface="Arial" panose="020B0604020202020204" pitchFamily="34" charset="0"/>
                <a:ea typeface="Times New Roman" panose="02020603050405020304" pitchFamily="18" charset="0"/>
                <a:cs typeface="Arial" panose="020B0604020202020204" pitchFamily="34" charset="0"/>
              </a:rPr>
              <a:t>. </a:t>
            </a:r>
            <a:endParaRPr lang="en-US" sz="4000" smtClean="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smtClean="0">
                <a:latin typeface="Arial" panose="020B0604020202020204" pitchFamily="34" charset="0"/>
                <a:ea typeface="Times New Roman" panose="02020603050405020304" pitchFamily="18" charset="0"/>
                <a:cs typeface="Arial" panose="020B0604020202020204" pitchFamily="34" charset="0"/>
              </a:rPr>
              <a:t>Từ </a:t>
            </a:r>
            <a:r>
              <a:rPr lang="en-US" sz="4000">
                <a:latin typeface="Arial" panose="020B0604020202020204" pitchFamily="34" charset="0"/>
                <a:ea typeface="Times New Roman" panose="02020603050405020304" pitchFamily="18" charset="0"/>
                <a:cs typeface="Arial" panose="020B0604020202020204" pitchFamily="34" charset="0"/>
              </a:rPr>
              <a:t>đó suy ra a song song với b hoặc a trùng với b (mâu thuẫn giả thiết).</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9600" y="2291326"/>
            <a:ext cx="5895041" cy="4419600"/>
          </a:xfrm>
          <a:prstGeom prst="rect">
            <a:avLst/>
          </a:prstGeom>
        </p:spPr>
      </p:pic>
    </p:spTree>
    <p:extLst>
      <p:ext uri="{BB962C8B-B14F-4D97-AF65-F5344CB8AC3E}">
        <p14:creationId xmlns:p14="http://schemas.microsoft.com/office/powerpoint/2010/main" val="36997148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anim calcmode="lin" valueType="num">
                                      <p:cBhvr>
                                        <p:cTn id="17" dur="500" fill="hold"/>
                                        <p:tgtEl>
                                          <p:spTgt spid="3"/>
                                        </p:tgtEl>
                                        <p:attrNameLst>
                                          <p:attrName>ppt_x</p:attrName>
                                        </p:attrNameLst>
                                      </p:cBhvr>
                                      <p:tavLst>
                                        <p:tav tm="0">
                                          <p:val>
                                            <p:strVal val="#ppt_x"/>
                                          </p:val>
                                        </p:tav>
                                        <p:tav tm="100000">
                                          <p:val>
                                            <p:strVal val="#ppt_x"/>
                                          </p:val>
                                        </p:tav>
                                      </p:tavLst>
                                    </p:anim>
                                    <p:anim calcmode="lin" valueType="num">
                                      <p:cBhvr>
                                        <p:cTn id="18"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CF4E5"/>
        </a:solidFill>
        <a:effectLst/>
      </p:bgPr>
    </p:bg>
    <p:spTree>
      <p:nvGrpSpPr>
        <p:cNvPr id="1" name=""/>
        <p:cNvGrpSpPr/>
        <p:nvPr/>
      </p:nvGrpSpPr>
      <p:grpSpPr>
        <a:xfrm>
          <a:off x="0" y="0"/>
          <a:ext cx="0" cy="0"/>
          <a:chOff x="0" y="0"/>
          <a:chExt cx="0" cy="0"/>
        </a:xfrm>
      </p:grpSpPr>
      <p:grpSp>
        <p:nvGrpSpPr>
          <p:cNvPr id="2" name="Group 2"/>
          <p:cNvGrpSpPr/>
          <p:nvPr/>
        </p:nvGrpSpPr>
        <p:grpSpPr>
          <a:xfrm>
            <a:off x="6180665" y="1104900"/>
            <a:ext cx="11192935" cy="6760102"/>
            <a:chOff x="0" y="0"/>
            <a:chExt cx="2947934" cy="1780438"/>
          </a:xfrm>
        </p:grpSpPr>
        <p:sp>
          <p:nvSpPr>
            <p:cNvPr id="3" name="Freeform 3"/>
            <p:cNvSpPr/>
            <p:nvPr/>
          </p:nvSpPr>
          <p:spPr>
            <a:xfrm>
              <a:off x="0" y="0"/>
              <a:ext cx="2947934" cy="1780438"/>
            </a:xfrm>
            <a:custGeom>
              <a:avLst/>
              <a:gdLst/>
              <a:ahLst/>
              <a:cxnLst/>
              <a:rect l="l" t="t" r="r" b="b"/>
              <a:pathLst>
                <a:path w="2947934" h="1780438">
                  <a:moveTo>
                    <a:pt x="35276" y="0"/>
                  </a:moveTo>
                  <a:lnTo>
                    <a:pt x="2912658" y="0"/>
                  </a:lnTo>
                  <a:cubicBezTo>
                    <a:pt x="2932140" y="0"/>
                    <a:pt x="2947934" y="15793"/>
                    <a:pt x="2947934" y="35276"/>
                  </a:cubicBezTo>
                  <a:lnTo>
                    <a:pt x="2947934" y="1745163"/>
                  </a:lnTo>
                  <a:cubicBezTo>
                    <a:pt x="2947934" y="1764645"/>
                    <a:pt x="2932140" y="1780438"/>
                    <a:pt x="2912658" y="1780438"/>
                  </a:cubicBezTo>
                  <a:lnTo>
                    <a:pt x="35276" y="1780438"/>
                  </a:lnTo>
                  <a:cubicBezTo>
                    <a:pt x="15793" y="1780438"/>
                    <a:pt x="0" y="1764645"/>
                    <a:pt x="0" y="1745163"/>
                  </a:cubicBezTo>
                  <a:lnTo>
                    <a:pt x="0" y="35276"/>
                  </a:lnTo>
                  <a:cubicBezTo>
                    <a:pt x="0" y="15793"/>
                    <a:pt x="15793" y="0"/>
                    <a:pt x="35276" y="0"/>
                  </a:cubicBezTo>
                  <a:close/>
                </a:path>
              </a:pathLst>
            </a:custGeom>
            <a:solidFill>
              <a:srgbClr val="5D546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1" y="-1004245"/>
            <a:ext cx="5018657" cy="11805595"/>
            <a:chOff x="0" y="0"/>
            <a:chExt cx="1558177" cy="3109293"/>
          </a:xfrm>
        </p:grpSpPr>
        <p:sp>
          <p:nvSpPr>
            <p:cNvPr id="7" name="Freeform 7"/>
            <p:cNvSpPr/>
            <p:nvPr/>
          </p:nvSpPr>
          <p:spPr>
            <a:xfrm>
              <a:off x="0" y="0"/>
              <a:ext cx="1558177" cy="3109293"/>
            </a:xfrm>
            <a:custGeom>
              <a:avLst/>
              <a:gdLst/>
              <a:ahLst/>
              <a:cxnLst/>
              <a:rect l="l" t="t" r="r" b="b"/>
              <a:pathLst>
                <a:path w="1558177" h="3109293">
                  <a:moveTo>
                    <a:pt x="0" y="0"/>
                  </a:moveTo>
                  <a:lnTo>
                    <a:pt x="1558177" y="0"/>
                  </a:lnTo>
                  <a:lnTo>
                    <a:pt x="1558177" y="3109293"/>
                  </a:lnTo>
                  <a:lnTo>
                    <a:pt x="0" y="3109293"/>
                  </a:lnTo>
                  <a:close/>
                </a:path>
              </a:pathLst>
            </a:custGeom>
            <a:solidFill>
              <a:srgbClr val="F9DA88"/>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4953000" y="-851845"/>
            <a:ext cx="254642" cy="11805595"/>
            <a:chOff x="0" y="0"/>
            <a:chExt cx="67066" cy="3109293"/>
          </a:xfrm>
        </p:grpSpPr>
        <p:sp>
          <p:nvSpPr>
            <p:cNvPr id="16" name="Freeform 16"/>
            <p:cNvSpPr/>
            <p:nvPr/>
          </p:nvSpPr>
          <p:spPr>
            <a:xfrm>
              <a:off x="0" y="0"/>
              <a:ext cx="67066" cy="3109293"/>
            </a:xfrm>
            <a:custGeom>
              <a:avLst/>
              <a:gdLst/>
              <a:ahLst/>
              <a:cxnLst/>
              <a:rect l="l" t="t" r="r" b="b"/>
              <a:pathLst>
                <a:path w="67066" h="3109293">
                  <a:moveTo>
                    <a:pt x="0" y="0"/>
                  </a:moveTo>
                  <a:lnTo>
                    <a:pt x="67066" y="0"/>
                  </a:lnTo>
                  <a:lnTo>
                    <a:pt x="67066" y="3109293"/>
                  </a:lnTo>
                  <a:lnTo>
                    <a:pt x="0" y="3109293"/>
                  </a:lnTo>
                  <a:close/>
                </a:path>
              </a:pathLst>
            </a:custGeom>
            <a:solidFill>
              <a:srgbClr val="CB987A"/>
            </a:solidFill>
          </p:spPr>
        </p:sp>
        <p:sp>
          <p:nvSpPr>
            <p:cNvPr id="17" name="TextBox 1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Rectangle 23"/>
          <p:cNvSpPr/>
          <p:nvPr/>
        </p:nvSpPr>
        <p:spPr>
          <a:xfrm>
            <a:off x="-2209800" y="647519"/>
            <a:ext cx="9144000" cy="3554819"/>
          </a:xfrm>
          <a:prstGeom prst="rect">
            <a:avLst/>
          </a:prstGeom>
        </p:spPr>
        <p:txBody>
          <a:bodyP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341"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KẾT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341"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LUẬN</a:t>
            </a:r>
            <a:endParaRPr kumimoji="0" lang="en-US" sz="7500" b="1" i="0" u="none" strike="noStrike" kern="1200" cap="none" spc="341"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5" name="Rectangle 24"/>
          <p:cNvSpPr/>
          <p:nvPr/>
        </p:nvSpPr>
        <p:spPr>
          <a:xfrm>
            <a:off x="6673208" y="2701899"/>
            <a:ext cx="10207847" cy="4247317"/>
          </a:xfrm>
          <a:prstGeom prst="rect">
            <a:avLst/>
          </a:prstGeom>
        </p:spPr>
        <p:txBody>
          <a:bodyPr wrap="square">
            <a:spAutoFit/>
          </a:bodyPr>
          <a:lstStyle/>
          <a:p>
            <a:pPr lvl="0" algn="just">
              <a:lnSpc>
                <a:spcPct val="150000"/>
              </a:lnSpc>
              <a:spcAft>
                <a:spcPts val="800"/>
              </a:spcAft>
            </a:pPr>
            <a:r>
              <a:rPr lang="vi-VN" sz="4500" b="1">
                <a:solidFill>
                  <a:prstClr val="white"/>
                </a:solidFill>
                <a:ea typeface="Arial" panose="020B0604020202020204" pitchFamily="34" charset="0"/>
                <a:cs typeface="Times New Roman" panose="02020603050405020304" pitchFamily="18" charset="0"/>
              </a:rPr>
              <a:t>Nếu mặt phẳng (</a:t>
            </a:r>
            <a:r>
              <a:rPr lang="el-GR" sz="4500" b="1">
                <a:solidFill>
                  <a:prstClr val="white"/>
                </a:solidFill>
                <a:ea typeface="Arial" panose="020B0604020202020204" pitchFamily="34" charset="0"/>
                <a:cs typeface="Times New Roman" panose="02020603050405020304" pitchFamily="18" charset="0"/>
              </a:rPr>
              <a:t>α) </a:t>
            </a:r>
            <a:r>
              <a:rPr lang="vi-VN" sz="4500" b="1">
                <a:solidFill>
                  <a:prstClr val="white"/>
                </a:solidFill>
                <a:ea typeface="Arial" panose="020B0604020202020204" pitchFamily="34" charset="0"/>
                <a:cs typeface="Times New Roman" panose="02020603050405020304" pitchFamily="18" charset="0"/>
              </a:rPr>
              <a:t>chứa hai đường thẳng cắt nhau và hai đường thẳng này song song với mặt phẳng (</a:t>
            </a:r>
            <a:r>
              <a:rPr lang="el-GR" sz="4500" b="1">
                <a:solidFill>
                  <a:prstClr val="white"/>
                </a:solidFill>
                <a:ea typeface="Arial" panose="020B0604020202020204" pitchFamily="34" charset="0"/>
                <a:cs typeface="Times New Roman" panose="02020603050405020304" pitchFamily="18" charset="0"/>
              </a:rPr>
              <a:t>β) </a:t>
            </a:r>
            <a:r>
              <a:rPr lang="vi-VN" sz="4500" b="1">
                <a:solidFill>
                  <a:prstClr val="white"/>
                </a:solidFill>
                <a:ea typeface="Arial" panose="020B0604020202020204" pitchFamily="34" charset="0"/>
                <a:cs typeface="Times New Roman" panose="02020603050405020304" pitchFamily="18" charset="0"/>
              </a:rPr>
              <a:t>thì (</a:t>
            </a:r>
            <a:r>
              <a:rPr lang="el-GR" sz="4500" b="1">
                <a:solidFill>
                  <a:prstClr val="white"/>
                </a:solidFill>
                <a:ea typeface="Arial" panose="020B0604020202020204" pitchFamily="34" charset="0"/>
                <a:cs typeface="Times New Roman" panose="02020603050405020304" pitchFamily="18" charset="0"/>
              </a:rPr>
              <a:t>α) </a:t>
            </a:r>
            <a:r>
              <a:rPr lang="vi-VN" sz="4500" b="1">
                <a:solidFill>
                  <a:prstClr val="white"/>
                </a:solidFill>
                <a:ea typeface="Arial" panose="020B0604020202020204" pitchFamily="34" charset="0"/>
                <a:cs typeface="Times New Roman" panose="02020603050405020304" pitchFamily="18" charset="0"/>
              </a:rPr>
              <a:t>và (</a:t>
            </a:r>
            <a:r>
              <a:rPr lang="el-GR" sz="4500" b="1">
                <a:solidFill>
                  <a:prstClr val="white"/>
                </a:solidFill>
                <a:ea typeface="Arial" panose="020B0604020202020204" pitchFamily="34" charset="0"/>
                <a:cs typeface="Times New Roman" panose="02020603050405020304" pitchFamily="18" charset="0"/>
              </a:rPr>
              <a:t>β) </a:t>
            </a:r>
            <a:r>
              <a:rPr lang="vi-VN" sz="4500" b="1">
                <a:solidFill>
                  <a:prstClr val="white"/>
                </a:solidFill>
                <a:ea typeface="Arial" panose="020B0604020202020204" pitchFamily="34" charset="0"/>
                <a:cs typeface="Times New Roman" panose="02020603050405020304" pitchFamily="18" charset="0"/>
              </a:rPr>
              <a:t>song song </a:t>
            </a:r>
            <a:r>
              <a:rPr lang="vi-VN" sz="4500" b="1">
                <a:solidFill>
                  <a:prstClr val="white"/>
                </a:solidFill>
                <a:ea typeface="Arial" panose="020B0604020202020204" pitchFamily="34" charset="0"/>
                <a:cs typeface="Times New Roman" panose="02020603050405020304" pitchFamily="18" charset="0"/>
              </a:rPr>
              <a:t>với </a:t>
            </a:r>
            <a:r>
              <a:rPr lang="vi-VN" sz="4500" b="1" smtClean="0">
                <a:solidFill>
                  <a:prstClr val="white"/>
                </a:solidFill>
                <a:ea typeface="Arial" panose="020B0604020202020204" pitchFamily="34" charset="0"/>
                <a:cs typeface="Times New Roman" panose="02020603050405020304" pitchFamily="18" charset="0"/>
              </a:rPr>
              <a:t>nhau</a:t>
            </a:r>
            <a:r>
              <a:rPr lang="en-US" sz="4500" b="1" smtClean="0">
                <a:solidFill>
                  <a:prstClr val="white"/>
                </a:solidFill>
                <a:ea typeface="Arial" panose="020B0604020202020204" pitchFamily="34" charset="0"/>
                <a:cs typeface="Times New Roman" panose="02020603050405020304" pitchFamily="18" charset="0"/>
              </a:rPr>
              <a:t>.</a:t>
            </a:r>
            <a:endParaRPr kumimoji="0" lang="en-US" sz="4500" b="1" i="0" u="none" strike="noStrike" kern="1200" cap="none" spc="0" normalizeH="0" baseline="0" noProof="0">
              <a:ln>
                <a:noFill/>
              </a:ln>
              <a:solidFill>
                <a:prstClr val="white"/>
              </a:solidFill>
              <a:effectLst/>
              <a:uLnTx/>
              <a:uFillTx/>
              <a:latin typeface="Calibri"/>
              <a:ea typeface="Arial" panose="020B0604020202020204" pitchFamily="34" charset="0"/>
              <a:cs typeface="Times New Roman" panose="02020603050405020304" pitchFamily="18" charset="0"/>
            </a:endParaRPr>
          </a:p>
        </p:txBody>
      </p:sp>
      <p:grpSp>
        <p:nvGrpSpPr>
          <p:cNvPr id="26" name="Group 9"/>
          <p:cNvGrpSpPr/>
          <p:nvPr/>
        </p:nvGrpSpPr>
        <p:grpSpPr>
          <a:xfrm>
            <a:off x="8761785" y="482919"/>
            <a:ext cx="764428" cy="1751335"/>
            <a:chOff x="0" y="0"/>
            <a:chExt cx="201331" cy="461257"/>
          </a:xfrm>
        </p:grpSpPr>
        <p:sp>
          <p:nvSpPr>
            <p:cNvPr id="27" name="Freeform 10"/>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28" name="TextBox 11"/>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0"/>
          <p:cNvGrpSpPr/>
          <p:nvPr/>
        </p:nvGrpSpPr>
        <p:grpSpPr>
          <a:xfrm>
            <a:off x="13944600" y="452840"/>
            <a:ext cx="764428" cy="1751335"/>
            <a:chOff x="0" y="0"/>
            <a:chExt cx="201331" cy="461257"/>
          </a:xfrm>
        </p:grpSpPr>
        <p:sp>
          <p:nvSpPr>
            <p:cNvPr id="30" name="Freeform 21"/>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31" name="TextBox 22"/>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2" name="Picture 31"/>
          <p:cNvPicPr>
            <a:picLocks noChangeAspect="1"/>
          </p:cNvPicPr>
          <p:nvPr/>
        </p:nvPicPr>
        <p:blipFill>
          <a:blip r:embed="rId2"/>
          <a:stretch>
            <a:fillRect/>
          </a:stretch>
        </p:blipFill>
        <p:spPr>
          <a:xfrm>
            <a:off x="762000" y="6775573"/>
            <a:ext cx="3200400" cy="2178858"/>
          </a:xfrm>
          <a:prstGeom prst="rect">
            <a:avLst/>
          </a:prstGeom>
        </p:spPr>
      </p:pic>
      <p:pic>
        <p:nvPicPr>
          <p:cNvPr id="21" name="Picture 20"/>
          <p:cNvPicPr>
            <a:picLocks noChangeAspect="1"/>
          </p:cNvPicPr>
          <p:nvPr/>
        </p:nvPicPr>
        <p:blipFill>
          <a:blip r:embed="rId3"/>
          <a:stretch>
            <a:fillRect/>
          </a:stretch>
        </p:blipFill>
        <p:spPr>
          <a:xfrm>
            <a:off x="10591800" y="8332647"/>
            <a:ext cx="2777504" cy="1729534"/>
          </a:xfrm>
          <a:prstGeom prst="rect">
            <a:avLst/>
          </a:prstGeom>
        </p:spPr>
      </p:pic>
    </p:spTree>
    <p:extLst>
      <p:ext uri="{BB962C8B-B14F-4D97-AF65-F5344CB8AC3E}">
        <p14:creationId xmlns:p14="http://schemas.microsoft.com/office/powerpoint/2010/main" val="244609027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anim calcmode="lin" valueType="num">
                                      <p:cBhvr>
                                        <p:cTn id="12" dur="500" fill="hold"/>
                                        <p:tgtEl>
                                          <p:spTgt spid="29"/>
                                        </p:tgtEl>
                                        <p:attrNameLst>
                                          <p:attrName>ppt_x</p:attrName>
                                        </p:attrNameLst>
                                      </p:cBhvr>
                                      <p:tavLst>
                                        <p:tav tm="0">
                                          <p:val>
                                            <p:strVal val="#ppt_x"/>
                                          </p:val>
                                        </p:tav>
                                        <p:tav tm="100000">
                                          <p:val>
                                            <p:strVal val="#ppt_x"/>
                                          </p:val>
                                        </p:tav>
                                      </p:tavLst>
                                    </p:anim>
                                    <p:anim calcmode="lin" valueType="num">
                                      <p:cBhvr>
                                        <p:cTn id="13" dur="500" fill="hold"/>
                                        <p:tgtEl>
                                          <p:spTgt spid="2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anim calcmode="lin" valueType="num">
                                      <p:cBhvr>
                                        <p:cTn id="22" dur="500" fill="hold"/>
                                        <p:tgtEl>
                                          <p:spTgt spid="2"/>
                                        </p:tgtEl>
                                        <p:attrNameLst>
                                          <p:attrName>ppt_x</p:attrName>
                                        </p:attrNameLst>
                                      </p:cBhvr>
                                      <p:tavLst>
                                        <p:tav tm="0">
                                          <p:val>
                                            <p:strVal val="#ppt_x"/>
                                          </p:val>
                                        </p:tav>
                                        <p:tav tm="100000">
                                          <p:val>
                                            <p:strVal val="#ppt_x"/>
                                          </p:val>
                                        </p:tav>
                                      </p:tavLst>
                                    </p:anim>
                                    <p:anim calcmode="lin" valueType="num">
                                      <p:cBhvr>
                                        <p:cTn id="23" dur="500" fill="hold"/>
                                        <p:tgtEl>
                                          <p:spTgt spid="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anim calcmode="lin" valueType="num">
                                      <p:cBhvr>
                                        <p:cTn id="27" dur="500" fill="hold"/>
                                        <p:tgtEl>
                                          <p:spTgt spid="25"/>
                                        </p:tgtEl>
                                        <p:attrNameLst>
                                          <p:attrName>ppt_x</p:attrName>
                                        </p:attrNameLst>
                                      </p:cBhvr>
                                      <p:tavLst>
                                        <p:tav tm="0">
                                          <p:val>
                                            <p:strVal val="#ppt_x"/>
                                          </p:val>
                                        </p:tav>
                                        <p:tav tm="100000">
                                          <p:val>
                                            <p:strVal val="#ppt_x"/>
                                          </p:val>
                                        </p:tav>
                                      </p:tavLst>
                                    </p:anim>
                                    <p:anim calcmode="lin" valueType="num">
                                      <p:cBhvr>
                                        <p:cTn id="28"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sp>
        <p:nvSpPr>
          <p:cNvPr id="5" name="Rectangle 4"/>
          <p:cNvSpPr/>
          <p:nvPr/>
        </p:nvSpPr>
        <p:spPr>
          <a:xfrm>
            <a:off x="509336" y="701070"/>
            <a:ext cx="2621230" cy="78483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500" b="1" i="0" u="none" strike="noStrike" kern="1200" cap="none" spc="0" normalizeH="0" baseline="0" noProof="0" smtClean="0">
                <a:ln>
                  <a:noFill/>
                </a:ln>
                <a:solidFill>
                  <a:srgbClr val="FFFF00"/>
                </a:solidFill>
                <a:effectLst/>
                <a:uLnTx/>
                <a:uFillTx/>
                <a:latin typeface="Arial" panose="020B0604020202020204" pitchFamily="34" charset="0"/>
                <a:ea typeface="+mn-ea"/>
                <a:cs typeface="+mn-cs"/>
              </a:rPr>
              <a:t>CÂU HỎI</a:t>
            </a:r>
            <a:endParaRPr kumimoji="0" lang="vi-VN" altLang="en-US" sz="4500" b="1"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p:txBody>
      </p:sp>
      <p:pic>
        <p:nvPicPr>
          <p:cNvPr id="15" name="Picture 14"/>
          <p:cNvPicPr>
            <a:picLocks noChangeAspect="1"/>
          </p:cNvPicPr>
          <p:nvPr/>
        </p:nvPicPr>
        <p:blipFill>
          <a:blip r:embed="rId2"/>
          <a:stretch>
            <a:fillRect/>
          </a:stretch>
        </p:blipFill>
        <p:spPr>
          <a:xfrm rot="20620050">
            <a:off x="16493944" y="374898"/>
            <a:ext cx="1288003" cy="2057756"/>
          </a:xfrm>
          <a:prstGeom prst="rect">
            <a:avLst/>
          </a:prstGeom>
        </p:spPr>
      </p:pic>
      <p:sp>
        <p:nvSpPr>
          <p:cNvPr id="3" name="TextBox 2"/>
          <p:cNvSpPr txBox="1"/>
          <p:nvPr/>
        </p:nvSpPr>
        <p:spPr>
          <a:xfrm>
            <a:off x="529389" y="1652604"/>
            <a:ext cx="15948966" cy="1738296"/>
          </a:xfrm>
          <a:prstGeom prst="rect">
            <a:avLst/>
          </a:prstGeom>
          <a:noFill/>
        </p:spPr>
        <p:txBody>
          <a:bodyPr wrap="square" rtlCol="0">
            <a:spAutoFit/>
          </a:bodyPr>
          <a:lstStyle/>
          <a:p>
            <a:pPr lvl="0">
              <a:lnSpc>
                <a:spcPct val="150000"/>
              </a:lnSpc>
            </a:pPr>
            <a:r>
              <a:rPr lang="vi-VN" sz="3800">
                <a:solidFill>
                  <a:prstClr val="white"/>
                </a:solidFill>
                <a:cs typeface="Arial" panose="020B0604020202020204" pitchFamily="34" charset="0"/>
              </a:rPr>
              <a:t>Nếu không có điều kiện “hai đường thẳng cắt nhau” thì khẳng định trên còn đúng không?</a:t>
            </a:r>
          </a:p>
        </p:txBody>
      </p:sp>
      <p:sp>
        <p:nvSpPr>
          <p:cNvPr id="4" name="Rectangle 3"/>
          <p:cNvSpPr/>
          <p:nvPr/>
        </p:nvSpPr>
        <p:spPr>
          <a:xfrm>
            <a:off x="565484" y="4686300"/>
            <a:ext cx="17145000" cy="4580741"/>
          </a:xfrm>
          <a:prstGeom prst="rect">
            <a:avLst/>
          </a:prstGeom>
        </p:spPr>
        <p:txBody>
          <a:bodyPr wrap="square">
            <a:spAutoFit/>
          </a:bodyPr>
          <a:lstStyle/>
          <a:p>
            <a:pPr lvl="0" algn="just">
              <a:lnSpc>
                <a:spcPct val="150000"/>
              </a:lnSpc>
              <a:spcAft>
                <a:spcPts val="800"/>
              </a:spcAft>
            </a:pPr>
            <a:r>
              <a:rPr lang="vi-VN" sz="3800">
                <a:solidFill>
                  <a:prstClr val="white"/>
                </a:solidFill>
                <a:ea typeface="Times New Roman" panose="02020603050405020304" pitchFamily="18" charset="0"/>
                <a:cs typeface="Arial" panose="020B0604020202020204" pitchFamily="34" charset="0"/>
              </a:rPr>
              <a:t>Giả sử hai đường thẳng a và b trùng nhau thì khi đó có thể xảy ra trường hợp hai mặt phẳng (</a:t>
            </a:r>
            <a:r>
              <a:rPr lang="el-GR" sz="3800">
                <a:solidFill>
                  <a:prstClr val="white"/>
                </a:solidFill>
                <a:latin typeface="Arial" panose="020B0604020202020204" pitchFamily="34" charset="0"/>
                <a:ea typeface="Times New Roman" panose="02020603050405020304" pitchFamily="18" charset="0"/>
                <a:cs typeface="Arial" panose="020B0604020202020204" pitchFamily="34" charset="0"/>
              </a:rPr>
              <a:t>α) </a:t>
            </a:r>
            <a:r>
              <a:rPr lang="vi-VN" sz="3800">
                <a:solidFill>
                  <a:prstClr val="white"/>
                </a:solidFill>
                <a:ea typeface="Times New Roman" panose="02020603050405020304" pitchFamily="18" charset="0"/>
                <a:cs typeface="Arial" panose="020B0604020202020204" pitchFamily="34" charset="0"/>
              </a:rPr>
              <a:t>và (</a:t>
            </a:r>
            <a:r>
              <a:rPr lang="el-GR" sz="3800">
                <a:solidFill>
                  <a:prstClr val="white"/>
                </a:solidFill>
                <a:latin typeface="Arial" panose="020B0604020202020204" pitchFamily="34" charset="0"/>
                <a:ea typeface="Times New Roman" panose="02020603050405020304" pitchFamily="18" charset="0"/>
                <a:cs typeface="Arial" panose="020B0604020202020204" pitchFamily="34" charset="0"/>
              </a:rPr>
              <a:t>β) </a:t>
            </a:r>
            <a:r>
              <a:rPr lang="vi-VN" sz="3800">
                <a:solidFill>
                  <a:prstClr val="white"/>
                </a:solidFill>
                <a:ea typeface="Times New Roman" panose="02020603050405020304" pitchFamily="18" charset="0"/>
                <a:cs typeface="Arial" panose="020B0604020202020204" pitchFamily="34" charset="0"/>
              </a:rPr>
              <a:t>cắt nhau theo giao tuyến c song song với hai đường thẳng trùng nhau trên, do đó (</a:t>
            </a:r>
            <a:r>
              <a:rPr lang="el-GR" sz="3800">
                <a:solidFill>
                  <a:prstClr val="white"/>
                </a:solidFill>
                <a:latin typeface="Arial" panose="020B0604020202020204" pitchFamily="34" charset="0"/>
                <a:ea typeface="Times New Roman" panose="02020603050405020304" pitchFamily="18" charset="0"/>
                <a:cs typeface="Arial" panose="020B0604020202020204" pitchFamily="34" charset="0"/>
              </a:rPr>
              <a:t>α) </a:t>
            </a:r>
            <a:r>
              <a:rPr lang="vi-VN" sz="3800">
                <a:solidFill>
                  <a:prstClr val="white"/>
                </a:solidFill>
                <a:ea typeface="Times New Roman" panose="02020603050405020304" pitchFamily="18" charset="0"/>
                <a:cs typeface="Arial" panose="020B0604020202020204" pitchFamily="34" charset="0"/>
              </a:rPr>
              <a:t>và (</a:t>
            </a:r>
            <a:r>
              <a:rPr lang="el-GR" sz="3800">
                <a:solidFill>
                  <a:prstClr val="white"/>
                </a:solidFill>
                <a:latin typeface="Arial" panose="020B0604020202020204" pitchFamily="34" charset="0"/>
                <a:ea typeface="Times New Roman" panose="02020603050405020304" pitchFamily="18" charset="0"/>
                <a:cs typeface="Arial" panose="020B0604020202020204" pitchFamily="34" charset="0"/>
              </a:rPr>
              <a:t>β) </a:t>
            </a:r>
            <a:r>
              <a:rPr lang="vi-VN" sz="3800">
                <a:solidFill>
                  <a:prstClr val="white"/>
                </a:solidFill>
                <a:ea typeface="Times New Roman" panose="02020603050405020304" pitchFamily="18" charset="0"/>
                <a:cs typeface="Arial" panose="020B0604020202020204" pitchFamily="34" charset="0"/>
              </a:rPr>
              <a:t>không song song với nhau</a:t>
            </a:r>
            <a:r>
              <a:rPr lang="vi-VN" sz="3800">
                <a:solidFill>
                  <a:prstClr val="white"/>
                </a:solidFill>
                <a:ea typeface="Times New Roman" panose="02020603050405020304" pitchFamily="18" charset="0"/>
                <a:cs typeface="Arial" panose="020B0604020202020204" pitchFamily="34" charset="0"/>
              </a:rPr>
              <a:t>. </a:t>
            </a:r>
            <a:endParaRPr lang="en-US" sz="3800" smtClean="0">
              <a:solidFill>
                <a:prstClr val="white"/>
              </a:solidFill>
              <a:ea typeface="Times New Roman" panose="02020603050405020304" pitchFamily="18" charset="0"/>
              <a:cs typeface="Arial" panose="020B0604020202020204" pitchFamily="34" charset="0"/>
            </a:endParaRPr>
          </a:p>
          <a:p>
            <a:pPr lvl="0" algn="just">
              <a:lnSpc>
                <a:spcPct val="150000"/>
              </a:lnSpc>
              <a:spcAft>
                <a:spcPts val="800"/>
              </a:spcAft>
            </a:pPr>
            <a:r>
              <a:rPr lang="vi-VN" sz="3800" smtClean="0">
                <a:solidFill>
                  <a:prstClr val="white"/>
                </a:solidFill>
                <a:ea typeface="Times New Roman" panose="02020603050405020304" pitchFamily="18" charset="0"/>
                <a:cs typeface="Arial" panose="020B0604020202020204" pitchFamily="34" charset="0"/>
              </a:rPr>
              <a:t>Do </a:t>
            </a:r>
            <a:r>
              <a:rPr lang="vi-VN" sz="3800">
                <a:solidFill>
                  <a:prstClr val="white"/>
                </a:solidFill>
                <a:ea typeface="Times New Roman" panose="02020603050405020304" pitchFamily="18" charset="0"/>
                <a:cs typeface="Arial" panose="020B0604020202020204" pitchFamily="34" charset="0"/>
              </a:rPr>
              <a:t>vậy, nếu không có điều kiện “hai đường thẳng cắt nhau” thì khẳng định trên không đúng.</a:t>
            </a:r>
            <a:endParaRPr kumimoji="0" lang="en-US" sz="3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8"/>
          <p:cNvSpPr/>
          <p:nvPr/>
        </p:nvSpPr>
        <p:spPr>
          <a:xfrm>
            <a:off x="8155225" y="3777563"/>
            <a:ext cx="1826975"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a:ln>
                  <a:noFill/>
                </a:ln>
                <a:solidFill>
                  <a:schemeClr val="tx2">
                    <a:lumMod val="40000"/>
                    <a:lumOff val="60000"/>
                  </a:schemeClr>
                </a:solidFill>
                <a:effectLst/>
                <a:uLnTx/>
                <a:uFillTx/>
                <a:latin typeface="Arial" panose="020B0604020202020204" pitchFamily="34" charset="0"/>
                <a:ea typeface="+mn-ea"/>
                <a:cs typeface="+mn-cs"/>
              </a:rPr>
              <a:t>Trả </a:t>
            </a:r>
            <a:r>
              <a:rPr kumimoji="0" lang="en-US" sz="3800" b="1" i="1" u="sng" strike="noStrike" kern="1200" cap="none" spc="0" normalizeH="0" baseline="0" noProof="0" smtClean="0">
                <a:ln>
                  <a:noFill/>
                </a:ln>
                <a:solidFill>
                  <a:schemeClr val="tx2">
                    <a:lumMod val="40000"/>
                    <a:lumOff val="60000"/>
                  </a:schemeClr>
                </a:solidFill>
                <a:effectLst/>
                <a:uLnTx/>
                <a:uFillTx/>
                <a:latin typeface="Arial" panose="020B0604020202020204" pitchFamily="34" charset="0"/>
                <a:ea typeface="+mn-ea"/>
                <a:cs typeface="+mn-cs"/>
              </a:rPr>
              <a:t>lời:</a:t>
            </a:r>
            <a:endParaRPr kumimoji="0" lang="en-US" sz="3800" b="1" i="1" u="sng" strike="noStrike" kern="1200" cap="none" spc="0" normalizeH="0" baseline="0" noProof="0" dirty="0">
              <a:ln>
                <a:noFill/>
              </a:ln>
              <a:solidFill>
                <a:schemeClr val="tx2">
                  <a:lumMod val="40000"/>
                  <a:lumOff val="60000"/>
                </a:schemeClr>
              </a:solidFill>
              <a:effectLst/>
              <a:uLnTx/>
              <a:uFillTx/>
              <a:latin typeface="Calibri"/>
              <a:ea typeface="+mn-ea"/>
              <a:cs typeface="+mn-cs"/>
            </a:endParaRPr>
          </a:p>
        </p:txBody>
      </p:sp>
      <p:pic>
        <p:nvPicPr>
          <p:cNvPr id="18" name="Picture 17"/>
          <p:cNvPicPr>
            <a:picLocks noChangeAspect="1"/>
          </p:cNvPicPr>
          <p:nvPr/>
        </p:nvPicPr>
        <p:blipFill>
          <a:blip r:embed="rId3"/>
          <a:stretch>
            <a:fillRect/>
          </a:stretch>
        </p:blipFill>
        <p:spPr>
          <a:xfrm rot="21227728">
            <a:off x="17425014" y="9419236"/>
            <a:ext cx="1002786" cy="1005767"/>
          </a:xfrm>
          <a:prstGeom prst="rect">
            <a:avLst/>
          </a:prstGeom>
        </p:spPr>
      </p:pic>
      <p:grpSp>
        <p:nvGrpSpPr>
          <p:cNvPr id="10" name="Group 6"/>
          <p:cNvGrpSpPr/>
          <p:nvPr/>
        </p:nvGrpSpPr>
        <p:grpSpPr>
          <a:xfrm>
            <a:off x="6780907" y="9742759"/>
            <a:ext cx="4714152" cy="205428"/>
            <a:chOff x="0" y="0"/>
            <a:chExt cx="1241587" cy="118945"/>
          </a:xfrm>
        </p:grpSpPr>
        <p:sp>
          <p:nvSpPr>
            <p:cNvPr id="11" name="Freeform 7"/>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sp>
        <p:sp>
          <p:nvSpPr>
            <p:cNvPr id="12"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97128890"/>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1" dur="500"/>
                                        <p:tgtEl>
                                          <p:spTgt spid="4">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sp>
        <p:nvSpPr>
          <p:cNvPr id="3" name="Freeform 3"/>
          <p:cNvSpPr/>
          <p:nvPr/>
        </p:nvSpPr>
        <p:spPr>
          <a:xfrm>
            <a:off x="685800" y="723900"/>
            <a:ext cx="16840205" cy="8915400"/>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chemeClr val="bg1"/>
          </a:solidFill>
        </p:spPr>
      </p:sp>
      <p:sp>
        <p:nvSpPr>
          <p:cNvPr id="15" name="Freeform 15"/>
          <p:cNvSpPr/>
          <p:nvPr/>
        </p:nvSpPr>
        <p:spPr>
          <a:xfrm>
            <a:off x="1081056" y="364782"/>
            <a:ext cx="759282" cy="1254410"/>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grpSp>
        <p:nvGrpSpPr>
          <p:cNvPr id="18" name="Group 17"/>
          <p:cNvGrpSpPr/>
          <p:nvPr/>
        </p:nvGrpSpPr>
        <p:grpSpPr>
          <a:xfrm>
            <a:off x="5974572" y="495300"/>
            <a:ext cx="6096000" cy="914400"/>
            <a:chOff x="1554480" y="876300"/>
            <a:chExt cx="6096000" cy="1143000"/>
          </a:xfrm>
          <a:solidFill>
            <a:schemeClr val="accent5">
              <a:lumMod val="75000"/>
            </a:schemeClr>
          </a:solidFill>
        </p:grpSpPr>
        <p:sp>
          <p:nvSpPr>
            <p:cNvPr id="19" name="Flowchart: Terminator 18"/>
            <p:cNvSpPr/>
            <p:nvPr/>
          </p:nvSpPr>
          <p:spPr>
            <a:xfrm>
              <a:off x="1554480" y="876300"/>
              <a:ext cx="6096000" cy="114300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ectangle 19"/>
            <p:cNvSpPr/>
            <p:nvPr/>
          </p:nvSpPr>
          <p:spPr>
            <a:xfrm>
              <a:off x="2126502" y="1028061"/>
              <a:ext cx="4974440" cy="884858"/>
            </a:xfrm>
            <a:prstGeom prst="rect">
              <a:avLst/>
            </a:prstGeom>
            <a:noFill/>
            <a:ln>
              <a:noFill/>
            </a:ln>
          </p:spPr>
          <p:txBody>
            <a:bodyPr wrap="none">
              <a:spAutoFit/>
            </a:bodyPr>
            <a:lstStyle/>
            <a:p>
              <a:pPr algn="ctr"/>
              <a:r>
                <a:rPr lang="en-US" sz="4000" b="1" dirty="0" err="1">
                  <a:latin typeface="Arial" panose="020B0604020202020204" pitchFamily="34" charset="0"/>
                  <a:ea typeface="Times New Roman" panose="02020603050405020304" pitchFamily="18" charset="0"/>
                  <a:cs typeface="Arial" panose="020B0604020202020204" pitchFamily="34" charset="0"/>
                </a:rPr>
                <a:t>Ví</a:t>
              </a:r>
              <a:r>
                <a:rPr lang="en-US" sz="4000" b="1" dirty="0">
                  <a:latin typeface="Arial" panose="020B0604020202020204" pitchFamily="34" charset="0"/>
                  <a:ea typeface="Times New Roman" panose="02020603050405020304" pitchFamily="18" charset="0"/>
                  <a:cs typeface="Arial" panose="020B0604020202020204" pitchFamily="34" charset="0"/>
                </a:rPr>
                <a:t> </a:t>
              </a:r>
              <a:r>
                <a:rPr lang="en-US" sz="4000" b="1" dirty="0" err="1">
                  <a:latin typeface="Arial" panose="020B0604020202020204" pitchFamily="34" charset="0"/>
                  <a:ea typeface="Times New Roman" panose="02020603050405020304" pitchFamily="18" charset="0"/>
                  <a:cs typeface="Arial" panose="020B0604020202020204" pitchFamily="34" charset="0"/>
                </a:rPr>
                <a:t>dụ</a:t>
              </a:r>
              <a:r>
                <a:rPr lang="en-US" sz="4000" b="1" dirty="0">
                  <a:latin typeface="Arial" panose="020B0604020202020204" pitchFamily="34" charset="0"/>
                  <a:ea typeface="Times New Roman" panose="02020603050405020304" pitchFamily="18" charset="0"/>
                  <a:cs typeface="Arial" panose="020B0604020202020204" pitchFamily="34" charset="0"/>
                </a:rPr>
                <a:t> 1 (SGK </a:t>
              </a:r>
              <a:r>
                <a:rPr lang="en-US" sz="4000" b="1">
                  <a:latin typeface="Arial" panose="020B0604020202020204" pitchFamily="34" charset="0"/>
                  <a:ea typeface="Times New Roman" panose="02020603050405020304" pitchFamily="18" charset="0"/>
                  <a:cs typeface="Arial" panose="020B0604020202020204" pitchFamily="34" charset="0"/>
                </a:rPr>
                <a:t>– </a:t>
              </a:r>
              <a:r>
                <a:rPr lang="en-US" sz="4000" b="1" smtClean="0">
                  <a:latin typeface="Arial" panose="020B0604020202020204" pitchFamily="34" charset="0"/>
                  <a:ea typeface="Times New Roman" panose="02020603050405020304" pitchFamily="18" charset="0"/>
                  <a:cs typeface="Arial" panose="020B0604020202020204" pitchFamily="34" charset="0"/>
                </a:rPr>
                <a:t>tr89</a:t>
              </a:r>
              <a:r>
                <a:rPr lang="en-US" sz="4000" b="1" smtClean="0">
                  <a:latin typeface="Arial" panose="020B0604020202020204" pitchFamily="34" charset="0"/>
                  <a:ea typeface="Times New Roman" panose="02020603050405020304" pitchFamily="18" charset="0"/>
                  <a:cs typeface="Arial" panose="020B0604020202020204" pitchFamily="34" charset="0"/>
                </a:rPr>
                <a:t>)</a:t>
              </a:r>
              <a:endParaRPr lang="en-US" sz="4000" b="1" dirty="0">
                <a:latin typeface="Arial" panose="020B0604020202020204" pitchFamily="34" charset="0"/>
                <a:ea typeface="Times New Roman" panose="02020603050405020304" pitchFamily="18" charset="0"/>
                <a:cs typeface="Arial" panose="020B0604020202020204" pitchFamily="34" charset="0"/>
              </a:endParaRPr>
            </a:p>
          </p:txBody>
        </p:sp>
      </p:grpSp>
      <p:sp>
        <p:nvSpPr>
          <p:cNvPr id="27" name="Oval Callout 26"/>
          <p:cNvSpPr/>
          <p:nvPr/>
        </p:nvSpPr>
        <p:spPr>
          <a:xfrm>
            <a:off x="8213073" y="4914900"/>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smtClean="0">
                <a:solidFill>
                  <a:schemeClr val="tx1"/>
                </a:solidFill>
              </a:rPr>
              <a:t>Giải</a:t>
            </a:r>
            <a:endParaRPr lang="en-US" sz="3800" b="1" dirty="0">
              <a:solidFill>
                <a:schemeClr val="tx1"/>
              </a:solidFill>
            </a:endParaRPr>
          </a:p>
        </p:txBody>
      </p:sp>
      <p:sp>
        <p:nvSpPr>
          <p:cNvPr id="5" name="Rectangle 4"/>
          <p:cNvSpPr/>
          <p:nvPr/>
        </p:nvSpPr>
        <p:spPr>
          <a:xfrm>
            <a:off x="1081056" y="1714500"/>
            <a:ext cx="10729944" cy="3416320"/>
          </a:xfrm>
          <a:prstGeom prst="rect">
            <a:avLst/>
          </a:prstGeom>
        </p:spPr>
        <p:txBody>
          <a:bodyPr wrap="square">
            <a:spAutoFit/>
          </a:bodyPr>
          <a:lstStyle/>
          <a:p>
            <a:pPr algn="just">
              <a:lnSpc>
                <a:spcPct val="150000"/>
              </a:lnSpc>
              <a:spcAft>
                <a:spcPts val="500"/>
              </a:spcAft>
            </a:pPr>
            <a:r>
              <a:rPr lang="en-US" sz="3600" smtClean="0">
                <a:solidFill>
                  <a:srgbClr val="272800"/>
                </a:solidFill>
                <a:latin typeface="Arial" panose="020B0604020202020204" pitchFamily="34" charset="0"/>
              </a:rPr>
              <a:t>Cho </a:t>
            </a:r>
            <a:r>
              <a:rPr lang="en-US" sz="3600">
                <a:solidFill>
                  <a:srgbClr val="272800"/>
                </a:solidFill>
                <a:latin typeface="Arial" panose="020B0604020202020204" pitchFamily="34" charset="0"/>
              </a:rPr>
              <a:t>hai hình bình hành ABCD và ABEF không cùng nằm trong một mặt phẳng. Chứng minh rằng mặt phẳng (BCE) song song với mặt phẳng (ADF) (</a:t>
            </a:r>
            <a:r>
              <a:rPr lang="en-US" sz="3600">
                <a:solidFill>
                  <a:srgbClr val="272800"/>
                </a:solidFill>
                <a:latin typeface="Arial" panose="020B0604020202020204" pitchFamily="34" charset="0"/>
              </a:rPr>
              <a:t>H.4.42</a:t>
            </a:r>
            <a:r>
              <a:rPr lang="en-US" sz="3600" smtClean="0">
                <a:solidFill>
                  <a:srgbClr val="272800"/>
                </a:solidFill>
                <a:latin typeface="Arial" panose="020B0604020202020204" pitchFamily="34" charset="0"/>
              </a:rPr>
              <a:t>).</a:t>
            </a:r>
            <a:endParaRPr lang="en-US" sz="3600"/>
          </a:p>
        </p:txBody>
      </p:sp>
      <p:sp>
        <p:nvSpPr>
          <p:cNvPr id="6" name="Rectangle 5"/>
          <p:cNvSpPr/>
          <p:nvPr/>
        </p:nvSpPr>
        <p:spPr>
          <a:xfrm>
            <a:off x="1061031" y="6057900"/>
            <a:ext cx="15923082" cy="3544560"/>
          </a:xfrm>
          <a:prstGeom prst="rect">
            <a:avLst/>
          </a:prstGeom>
        </p:spPr>
        <p:txBody>
          <a:bodyPr wrap="square">
            <a:spAutoFit/>
          </a:bodyPr>
          <a:lstStyle/>
          <a:p>
            <a:pPr>
              <a:lnSpc>
                <a:spcPct val="150000"/>
              </a:lnSpc>
              <a:spcAft>
                <a:spcPts val="500"/>
              </a:spcAft>
            </a:pPr>
            <a:r>
              <a:rPr lang="vi-VN" sz="3600"/>
              <a:t>Vì tứ giác ABCD là hình bình hành nên BC II AD, suy ra BC II (ADF).</a:t>
            </a:r>
          </a:p>
          <a:p>
            <a:pPr>
              <a:lnSpc>
                <a:spcPct val="150000"/>
              </a:lnSpc>
              <a:spcAft>
                <a:spcPts val="500"/>
              </a:spcAft>
            </a:pPr>
            <a:r>
              <a:rPr lang="vi-VN" sz="3600"/>
              <a:t>Vì tử giác ABEF là hình bình hành nên BE II AF, suy ra BE II (ADF).</a:t>
            </a:r>
          </a:p>
          <a:p>
            <a:pPr>
              <a:lnSpc>
                <a:spcPct val="150000"/>
              </a:lnSpc>
              <a:spcAft>
                <a:spcPts val="500"/>
              </a:spcAft>
            </a:pPr>
            <a:r>
              <a:rPr lang="vi-VN" sz="3600"/>
              <a:t>Mặt phẳng (BCE) chứa hai đường thẳng cắt nhau BC và BE cùng song song với mặt phẳng (ADF) nên mặt phẳng (BCE) song song với mặt phẳng (</a:t>
            </a:r>
            <a:r>
              <a:rPr lang="vi-VN" sz="3600"/>
              <a:t>ADF</a:t>
            </a:r>
            <a:r>
              <a:rPr lang="vi-VN" sz="3600" smtClean="0"/>
              <a:t>).</a:t>
            </a:r>
            <a:endParaRPr lang="vi-VN" sz="3600"/>
          </a:p>
        </p:txBody>
      </p:sp>
      <p:pic>
        <p:nvPicPr>
          <p:cNvPr id="7" name="Picture 6"/>
          <p:cNvPicPr>
            <a:picLocks noChangeAspect="1"/>
          </p:cNvPicPr>
          <p:nvPr/>
        </p:nvPicPr>
        <p:blipFill>
          <a:blip r:embed="rId10">
            <a:extLst>
              <a:ext uri="{BEBA8EAE-BF5A-486C-A8C5-ECC9F3942E4B}">
                <a14:imgProps xmlns:a14="http://schemas.microsoft.com/office/drawing/2010/main">
                  <a14:imgLayer r:embed="rId11">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2649200" y="1041032"/>
            <a:ext cx="4417195" cy="4635868"/>
          </a:xfrm>
          <a:prstGeom prst="rect">
            <a:avLst/>
          </a:prstGeom>
        </p:spPr>
      </p:pic>
      <p:pic>
        <p:nvPicPr>
          <p:cNvPr id="8" name="Picture 7"/>
          <p:cNvPicPr>
            <a:picLocks noChangeAspect="1"/>
          </p:cNvPicPr>
          <p:nvPr/>
        </p:nvPicPr>
        <p:blipFill>
          <a:blip r:embed="rId12"/>
          <a:stretch>
            <a:fillRect/>
          </a:stretch>
        </p:blipFill>
        <p:spPr>
          <a:xfrm rot="10204759">
            <a:off x="16686361" y="8904364"/>
            <a:ext cx="1679290" cy="1469873"/>
          </a:xfrm>
          <a:prstGeom prst="rect">
            <a:avLst/>
          </a:prstGeom>
        </p:spPr>
      </p:pic>
    </p:spTree>
    <p:extLst>
      <p:ext uri="{BB962C8B-B14F-4D97-AF65-F5344CB8AC3E}">
        <p14:creationId xmlns:p14="http://schemas.microsoft.com/office/powerpoint/2010/main" val="3926468665"/>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grpSp>
        <p:nvGrpSpPr>
          <p:cNvPr id="33" name="Group 32"/>
          <p:cNvGrpSpPr/>
          <p:nvPr/>
        </p:nvGrpSpPr>
        <p:grpSpPr>
          <a:xfrm>
            <a:off x="0" y="190500"/>
            <a:ext cx="4648200" cy="1399655"/>
            <a:chOff x="3215466" y="3134246"/>
            <a:chExt cx="4648200" cy="1399655"/>
          </a:xfrm>
        </p:grpSpPr>
        <p:grpSp>
          <p:nvGrpSpPr>
            <p:cNvPr id="2" name="Group 2"/>
            <p:cNvGrpSpPr/>
            <p:nvPr/>
          </p:nvGrpSpPr>
          <p:grpSpPr>
            <a:xfrm>
              <a:off x="3215466" y="3134246"/>
              <a:ext cx="4648200" cy="1399655"/>
              <a:chOff x="0" y="-38100"/>
              <a:chExt cx="1952542" cy="1900881"/>
            </a:xfrm>
          </p:grpSpPr>
          <p:sp>
            <p:nvSpPr>
              <p:cNvPr id="3" name="Freeform 3"/>
              <p:cNvSpPr/>
              <p:nvPr/>
            </p:nvSpPr>
            <p:spPr>
              <a:xfrm>
                <a:off x="216355" y="310464"/>
                <a:ext cx="1736187" cy="1552317"/>
              </a:xfrm>
              <a:custGeom>
                <a:avLst/>
                <a:gdLst/>
                <a:ahLst/>
                <a:cxnLst/>
                <a:rect l="l" t="t" r="r" b="b"/>
                <a:pathLst>
                  <a:path w="2170275" h="1966268">
                    <a:moveTo>
                      <a:pt x="0" y="0"/>
                    </a:moveTo>
                    <a:lnTo>
                      <a:pt x="2170275" y="0"/>
                    </a:lnTo>
                    <a:lnTo>
                      <a:pt x="2170275" y="1966268"/>
                    </a:lnTo>
                    <a:lnTo>
                      <a:pt x="0" y="1966268"/>
                    </a:lnTo>
                    <a:close/>
                  </a:path>
                </a:pathLst>
              </a:custGeom>
              <a:solidFill>
                <a:srgbClr val="FFF9E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Rectangle 31"/>
            <p:cNvSpPr/>
            <p:nvPr/>
          </p:nvSpPr>
          <p:spPr>
            <a:xfrm>
              <a:off x="3837940" y="3238500"/>
              <a:ext cx="3987438" cy="1113190"/>
            </a:xfrm>
            <a:prstGeom prst="rect">
              <a:avLst/>
            </a:prstGeom>
          </p:spPr>
          <p:txBody>
            <a:bodyPr wrap="none">
              <a:spAutoFit/>
            </a:bodyPr>
            <a:lstStyle/>
            <a:p>
              <a:pPr algn="ctr">
                <a:lnSpc>
                  <a:spcPts val="9379"/>
                </a:lnSpc>
              </a:pPr>
              <a:r>
                <a:rPr lang="en-US" sz="4000" b="1" spc="341" smtClean="0">
                  <a:solidFill>
                    <a:srgbClr val="284353"/>
                  </a:solidFill>
                  <a:latin typeface="Arial" panose="020B0604020202020204" pitchFamily="34" charset="0"/>
                  <a:cs typeface="Arial" panose="020B0604020202020204" pitchFamily="34" charset="0"/>
                </a:rPr>
                <a:t>LUYỆN TẬP 1</a:t>
              </a:r>
              <a:endParaRPr lang="en-US" sz="4000" b="1" spc="341" dirty="0">
                <a:solidFill>
                  <a:srgbClr val="284353"/>
                </a:solidFill>
                <a:latin typeface="Arial" panose="020B0604020202020204" pitchFamily="34" charset="0"/>
                <a:cs typeface="Arial" panose="020B0604020202020204" pitchFamily="34" charset="0"/>
              </a:endParaRPr>
            </a:p>
          </p:txBody>
        </p:sp>
      </p:grpSp>
      <p:sp>
        <p:nvSpPr>
          <p:cNvPr id="34" name="Rectangle 33"/>
          <p:cNvSpPr/>
          <p:nvPr/>
        </p:nvSpPr>
        <p:spPr>
          <a:xfrm>
            <a:off x="430454" y="1748588"/>
            <a:ext cx="17247946" cy="2585323"/>
          </a:xfrm>
          <a:prstGeom prst="rect">
            <a:avLst/>
          </a:prstGeom>
        </p:spPr>
        <p:txBody>
          <a:bodyPr wrap="square">
            <a:spAutoFit/>
          </a:bodyPr>
          <a:lstStyle/>
          <a:p>
            <a:pPr algn="just">
              <a:lnSpc>
                <a:spcPct val="150000"/>
              </a:lnSpc>
            </a:pPr>
            <a:r>
              <a:rPr lang="vi-VN" sz="3600">
                <a:solidFill>
                  <a:schemeClr val="bg1"/>
                </a:solidFill>
              </a:rPr>
              <a:t>Trong không gian, cho bốn điểm A, B, C, D không đồng phẳng. Qua điểm A vẽ hai đường thẳng m; n lần lượt song song với hai đường thẳng BC, BD. Chứng minh rằng mp(m, n) song song với mặt phẳng (</a:t>
            </a:r>
            <a:r>
              <a:rPr lang="vi-VN" sz="3600">
                <a:solidFill>
                  <a:schemeClr val="bg1"/>
                </a:solidFill>
              </a:rPr>
              <a:t>BCD</a:t>
            </a:r>
            <a:r>
              <a:rPr lang="vi-VN" sz="3600" smtClean="0">
                <a:solidFill>
                  <a:schemeClr val="bg1"/>
                </a:solidFill>
              </a:rPr>
              <a:t>)</a:t>
            </a:r>
            <a:r>
              <a:rPr lang="en-US" sz="3600" smtClean="0">
                <a:solidFill>
                  <a:schemeClr val="bg1"/>
                </a:solidFill>
              </a:rPr>
              <a:t>.</a:t>
            </a:r>
            <a:endParaRPr lang="vi-VN" sz="3600">
              <a:solidFill>
                <a:schemeClr val="bg1"/>
              </a:solidFill>
            </a:endParaRPr>
          </a:p>
        </p:txBody>
      </p:sp>
      <p:sp>
        <p:nvSpPr>
          <p:cNvPr id="38" name="Oval Callout 37"/>
          <p:cNvSpPr/>
          <p:nvPr/>
        </p:nvSpPr>
        <p:spPr>
          <a:xfrm>
            <a:off x="8305800" y="4583429"/>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600" b="1" dirty="0" smtClean="0">
                <a:solidFill>
                  <a:schemeClr val="tx1"/>
                </a:solidFill>
              </a:rPr>
              <a:t>Giải</a:t>
            </a:r>
            <a:endParaRPr lang="en-US" sz="3600" b="1" dirty="0">
              <a:solidFill>
                <a:schemeClr val="tx1"/>
              </a:solidFill>
            </a:endParaRPr>
          </a:p>
        </p:txBody>
      </p:sp>
      <p:pic>
        <p:nvPicPr>
          <p:cNvPr id="42" name="Picture 41"/>
          <p:cNvPicPr>
            <a:picLocks noChangeAspect="1"/>
          </p:cNvPicPr>
          <p:nvPr/>
        </p:nvPicPr>
        <p:blipFill>
          <a:blip r:embed="rId2"/>
          <a:stretch>
            <a:fillRect/>
          </a:stretch>
        </p:blipFill>
        <p:spPr>
          <a:xfrm rot="21227728">
            <a:off x="16964672" y="317943"/>
            <a:ext cx="1002786" cy="1005767"/>
          </a:xfrm>
          <a:prstGeom prst="rect">
            <a:avLst/>
          </a:prstGeom>
        </p:spPr>
      </p:pic>
      <p:pic>
        <p:nvPicPr>
          <p:cNvPr id="5" name="Picture 4"/>
          <p:cNvPicPr>
            <a:picLocks noChangeAspect="1"/>
          </p:cNvPicPr>
          <p:nvPr/>
        </p:nvPicPr>
        <p:blipFill>
          <a:blip r:embed="rId3"/>
          <a:stretch>
            <a:fillRect/>
          </a:stretch>
        </p:blipFill>
        <p:spPr>
          <a:xfrm>
            <a:off x="515053" y="5669642"/>
            <a:ext cx="4514148" cy="4274458"/>
          </a:xfrm>
          <a:prstGeom prst="rect">
            <a:avLst/>
          </a:prstGeom>
        </p:spPr>
      </p:pic>
      <p:sp>
        <p:nvSpPr>
          <p:cNvPr id="9" name="Rectangle 8"/>
          <p:cNvSpPr/>
          <p:nvPr/>
        </p:nvSpPr>
        <p:spPr>
          <a:xfrm>
            <a:off x="5638800" y="5696783"/>
            <a:ext cx="12115800" cy="4247317"/>
          </a:xfrm>
          <a:prstGeom prst="rect">
            <a:avLst/>
          </a:prstGeom>
        </p:spPr>
        <p:txBody>
          <a:bodyPr wrap="square">
            <a:spAutoFit/>
          </a:bodyPr>
          <a:lstStyle/>
          <a:p>
            <a:pPr algn="just">
              <a:lnSpc>
                <a:spcPct val="150000"/>
              </a:lnSpc>
            </a:pPr>
            <a:r>
              <a:rPr lang="en-US" sz="3600">
                <a:solidFill>
                  <a:schemeClr val="bg1"/>
                </a:solidFill>
                <a:latin typeface="Arial" panose="020B0604020202020204" pitchFamily="34" charset="0"/>
                <a:ea typeface="Times New Roman" panose="02020603050405020304" pitchFamily="18" charset="0"/>
                <a:cs typeface="Arial" panose="020B0604020202020204" pitchFamily="34" charset="0"/>
              </a:rPr>
              <a:t>Vì m // BC nên m // (BCD).</a:t>
            </a:r>
          </a:p>
          <a:p>
            <a:pPr algn="just">
              <a:lnSpc>
                <a:spcPct val="150000"/>
              </a:lnSpc>
            </a:pPr>
            <a:r>
              <a:rPr lang="en-US" sz="3600">
                <a:solidFill>
                  <a:schemeClr val="bg1"/>
                </a:solidFill>
                <a:latin typeface="Arial" panose="020B0604020202020204" pitchFamily="34" charset="0"/>
                <a:ea typeface="Times New Roman" panose="02020603050405020304" pitchFamily="18" charset="0"/>
                <a:cs typeface="Arial" panose="020B0604020202020204" pitchFamily="34" charset="0"/>
              </a:rPr>
              <a:t>Vì n // BD nên n // (BCD).</a:t>
            </a:r>
          </a:p>
          <a:p>
            <a:pPr algn="just">
              <a:lnSpc>
                <a:spcPct val="150000"/>
              </a:lnSpc>
            </a:pPr>
            <a:r>
              <a:rPr lang="en-US" sz="3600">
                <a:solidFill>
                  <a:schemeClr val="bg1"/>
                </a:solidFill>
                <a:latin typeface="Arial" panose="020B0604020202020204" pitchFamily="34" charset="0"/>
                <a:ea typeface="Times New Roman" panose="02020603050405020304" pitchFamily="18" charset="0"/>
                <a:cs typeface="Arial" panose="020B0604020202020204" pitchFamily="34" charset="0"/>
              </a:rPr>
              <a:t>mp(m, n) chứa hai đường thẳng cắt nhau m và n (cắt nhau tại A) cùng song song với mặt phẳng (BCD) nên mp(m, n) song song với mặt phẳng (BCD).</a:t>
            </a:r>
            <a:endParaRPr lang="en-US" sz="36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0" name="Picture 9"/>
          <p:cNvPicPr>
            <a:picLocks noChangeAspect="1"/>
          </p:cNvPicPr>
          <p:nvPr/>
        </p:nvPicPr>
        <p:blipFill>
          <a:blip r:embed="rId4"/>
          <a:stretch>
            <a:fillRect/>
          </a:stretch>
        </p:blipFill>
        <p:spPr>
          <a:xfrm rot="15868745">
            <a:off x="16132635" y="4806422"/>
            <a:ext cx="2156818" cy="1343037"/>
          </a:xfrm>
          <a:prstGeom prst="rect">
            <a:avLst/>
          </a:prstGeom>
        </p:spPr>
      </p:pic>
    </p:spTree>
    <p:extLst>
      <p:ext uri="{BB962C8B-B14F-4D97-AF65-F5344CB8AC3E}">
        <p14:creationId xmlns:p14="http://schemas.microsoft.com/office/powerpoint/2010/main" val="571378474"/>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left)">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fade">
                                      <p:cBhvr>
                                        <p:cTn id="26" dur="500"/>
                                        <p:tgtEl>
                                          <p:spTgt spid="9">
                                            <p:txEl>
                                              <p:pRg st="0" end="0"/>
                                            </p:txEl>
                                          </p:spTgt>
                                        </p:tgtEl>
                                      </p:cBhvr>
                                    </p:animEffect>
                                  </p:childTnLst>
                                </p:cTn>
                              </p:par>
                            </p:childTnLst>
                          </p:cTn>
                        </p:par>
                        <p:par>
                          <p:cTn id="27" fill="hold">
                            <p:stCondLst>
                              <p:cond delay="500"/>
                            </p:stCondLst>
                            <p:childTnLst>
                              <p:par>
                                <p:cTn id="28" presetID="22" presetClass="entr" presetSubtype="4" fill="hold" nodeType="after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animEffect transition="in" filter="wipe(down)">
                                      <p:cBhvr>
                                        <p:cTn id="30" dur="500"/>
                                        <p:tgtEl>
                                          <p:spTgt spid="9">
                                            <p:txEl>
                                              <p:pRg st="1" end="1"/>
                                            </p:txEl>
                                          </p:spTgt>
                                        </p:tgtEl>
                                      </p:cBhvr>
                                    </p:animEffect>
                                  </p:childTnLst>
                                </p:cTn>
                              </p:par>
                            </p:childTnLst>
                          </p:cTn>
                        </p:par>
                        <p:par>
                          <p:cTn id="31" fill="hold">
                            <p:stCondLst>
                              <p:cond delay="1000"/>
                            </p:stCondLst>
                            <p:childTnLst>
                              <p:par>
                                <p:cTn id="32" presetID="42" presetClass="entr" presetSubtype="0" fill="hold" nodeType="afterEffect">
                                  <p:stCondLst>
                                    <p:cond delay="0"/>
                                  </p:stCondLst>
                                  <p:childTnLst>
                                    <p:set>
                                      <p:cBhvr>
                                        <p:cTn id="33" dur="1" fill="hold">
                                          <p:stCondLst>
                                            <p:cond delay="0"/>
                                          </p:stCondLst>
                                        </p:cTn>
                                        <p:tgtEl>
                                          <p:spTgt spid="9">
                                            <p:txEl>
                                              <p:pRg st="2" end="2"/>
                                            </p:txEl>
                                          </p:spTgt>
                                        </p:tgtEl>
                                        <p:attrNameLst>
                                          <p:attrName>style.visibility</p:attrName>
                                        </p:attrNameLst>
                                      </p:cBhvr>
                                      <p:to>
                                        <p:strVal val="visible"/>
                                      </p:to>
                                    </p:set>
                                    <p:animEffect transition="in" filter="fade">
                                      <p:cBhvr>
                                        <p:cTn id="34" dur="500"/>
                                        <p:tgtEl>
                                          <p:spTgt spid="9">
                                            <p:txEl>
                                              <p:pRg st="2" end="2"/>
                                            </p:txEl>
                                          </p:spTgt>
                                        </p:tgtEl>
                                      </p:cBhvr>
                                    </p:animEffect>
                                    <p:anim calcmode="lin" valueType="num">
                                      <p:cBhvr>
                                        <p:cTn id="3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6" dur="5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CF4E5"/>
        </a:solidFill>
        <a:effectLst/>
      </p:bgPr>
    </p:bg>
    <p:spTree>
      <p:nvGrpSpPr>
        <p:cNvPr id="1" name=""/>
        <p:cNvGrpSpPr/>
        <p:nvPr/>
      </p:nvGrpSpPr>
      <p:grpSpPr>
        <a:xfrm>
          <a:off x="0" y="0"/>
          <a:ext cx="0" cy="0"/>
          <a:chOff x="0" y="0"/>
          <a:chExt cx="0" cy="0"/>
        </a:xfrm>
      </p:grpSpPr>
      <p:grpSp>
        <p:nvGrpSpPr>
          <p:cNvPr id="6" name="Group 6"/>
          <p:cNvGrpSpPr/>
          <p:nvPr/>
        </p:nvGrpSpPr>
        <p:grpSpPr>
          <a:xfrm>
            <a:off x="-1752600" y="-1028700"/>
            <a:ext cx="2954947" cy="11805595"/>
            <a:chOff x="0" y="0"/>
            <a:chExt cx="1558177" cy="3109293"/>
          </a:xfrm>
        </p:grpSpPr>
        <p:sp>
          <p:nvSpPr>
            <p:cNvPr id="7" name="Freeform 7"/>
            <p:cNvSpPr/>
            <p:nvPr/>
          </p:nvSpPr>
          <p:spPr>
            <a:xfrm>
              <a:off x="0" y="0"/>
              <a:ext cx="1558177" cy="3109293"/>
            </a:xfrm>
            <a:custGeom>
              <a:avLst/>
              <a:gdLst/>
              <a:ahLst/>
              <a:cxnLst/>
              <a:rect l="l" t="t" r="r" b="b"/>
              <a:pathLst>
                <a:path w="1558177" h="3109293">
                  <a:moveTo>
                    <a:pt x="0" y="0"/>
                  </a:moveTo>
                  <a:lnTo>
                    <a:pt x="1558177" y="0"/>
                  </a:lnTo>
                  <a:lnTo>
                    <a:pt x="1558177" y="3109293"/>
                  </a:lnTo>
                  <a:lnTo>
                    <a:pt x="0" y="3109293"/>
                  </a:lnTo>
                  <a:close/>
                </a:path>
              </a:pathLst>
            </a:custGeom>
            <a:solidFill>
              <a:srgbClr val="F9DA88"/>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5" name="Group 34"/>
          <p:cNvGrpSpPr/>
          <p:nvPr/>
        </p:nvGrpSpPr>
        <p:grpSpPr>
          <a:xfrm>
            <a:off x="1764633" y="465919"/>
            <a:ext cx="4255167" cy="1172381"/>
            <a:chOff x="6897194" y="1181100"/>
            <a:chExt cx="9928723" cy="1172381"/>
          </a:xfrm>
        </p:grpSpPr>
        <p:sp>
          <p:nvSpPr>
            <p:cNvPr id="38" name="Freeform 3"/>
            <p:cNvSpPr/>
            <p:nvPr/>
          </p:nvSpPr>
          <p:spPr>
            <a:xfrm>
              <a:off x="6897194" y="1181100"/>
              <a:ext cx="9217526" cy="117238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37" name="Rectangle 36"/>
            <p:cNvSpPr/>
            <p:nvPr/>
          </p:nvSpPr>
          <p:spPr>
            <a:xfrm>
              <a:off x="7567267" y="1398390"/>
              <a:ext cx="9258650" cy="73866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2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t>VẬN</a:t>
              </a:r>
              <a:r>
                <a:rPr kumimoji="0" lang="en-US" altLang="en-US" sz="4200" b="1" i="0" u="none" strike="noStrike" kern="1200" cap="none" spc="0" normalizeH="0" noProof="0" smtClean="0">
                  <a:ln>
                    <a:noFill/>
                  </a:ln>
                  <a:solidFill>
                    <a:prstClr val="white"/>
                  </a:solidFill>
                  <a:effectLst/>
                  <a:uLnTx/>
                  <a:uFillTx/>
                  <a:latin typeface="Arial" panose="020B0604020202020204" pitchFamily="34" charset="0"/>
                  <a:ea typeface="+mn-ea"/>
                  <a:cs typeface="+mn-cs"/>
                </a:rPr>
                <a:t> DỤNG 1</a:t>
              </a:r>
              <a:endParaRPr kumimoji="0" lang="en-US" altLang="en-US" sz="4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40" name="Rectangle 39"/>
          <p:cNvSpPr/>
          <p:nvPr/>
        </p:nvSpPr>
        <p:spPr>
          <a:xfrm>
            <a:off x="1676400" y="1861769"/>
            <a:ext cx="16098254" cy="3686266"/>
          </a:xfrm>
          <a:prstGeom prst="rect">
            <a:avLst/>
          </a:prstGeom>
        </p:spPr>
        <p:txBody>
          <a:bodyPr wrap="square">
            <a:spAutoFit/>
          </a:bodyPr>
          <a:lstStyle/>
          <a:p>
            <a:pPr lvl="0" algn="just">
              <a:lnSpc>
                <a:spcPct val="150000"/>
              </a:lnSpc>
              <a:spcAft>
                <a:spcPts val="800"/>
              </a:spcAft>
            </a:pPr>
            <a:r>
              <a:rPr lang="vi-VN" sz="4000">
                <a:solidFill>
                  <a:srgbClr val="000000"/>
                </a:solidFill>
                <a:ea typeface="Calibri" panose="020F0502020204030204" pitchFamily="34" charset="0"/>
                <a:cs typeface="Times New Roman" panose="02020603050405020304" pitchFamily="18" charset="0"/>
              </a:rPr>
              <a:t>Một chiếc bàn có phần chân là hai khung sắt hình chữ nhật có thể xoay quanh một trục như trong Hình 4.43. Khi mặt bàn được đặt lên phần chân bàn thì mặt bàn luôn song song với mặt đất. Hãy giải thích </a:t>
            </a:r>
            <a:r>
              <a:rPr lang="vi-VN" sz="4000">
                <a:solidFill>
                  <a:srgbClr val="000000"/>
                </a:solidFill>
                <a:ea typeface="Calibri" panose="020F0502020204030204" pitchFamily="34" charset="0"/>
                <a:cs typeface="Times New Roman" panose="02020603050405020304" pitchFamily="18" charset="0"/>
              </a:rPr>
              <a:t>tại </a:t>
            </a:r>
            <a:r>
              <a:rPr lang="vi-VN" sz="4000" smtClean="0">
                <a:solidFill>
                  <a:srgbClr val="000000"/>
                </a:solidFill>
                <a:ea typeface="Calibri" panose="020F0502020204030204" pitchFamily="34" charset="0"/>
                <a:cs typeface="Times New Roman" panose="02020603050405020304" pitchFamily="18" charset="0"/>
              </a:rPr>
              <a:t>sao</a:t>
            </a:r>
            <a:r>
              <a:rPr lang="en-US" sz="4000">
                <a:solidFill>
                  <a:srgbClr val="000000"/>
                </a:solidFill>
                <a:ea typeface="Calibri" panose="020F0502020204030204" pitchFamily="34" charset="0"/>
                <a:cs typeface="Times New Roman" panose="02020603050405020304" pitchFamily="18" charset="0"/>
              </a:rPr>
              <a:t>.</a:t>
            </a:r>
            <a:endParaRPr lang="vi-VN" sz="4000">
              <a:solidFill>
                <a:srgbClr val="000000"/>
              </a:solidFill>
              <a:ea typeface="Calibri" panose="020F0502020204030204" pitchFamily="34" charset="0"/>
              <a:cs typeface="Times New Roman" panose="02020603050405020304" pitchFamily="18" charset="0"/>
            </a:endParaRPr>
          </a:p>
        </p:txBody>
      </p:sp>
      <p:pic>
        <p:nvPicPr>
          <p:cNvPr id="50" name="Picture 49"/>
          <p:cNvPicPr>
            <a:picLocks noChangeAspect="1"/>
          </p:cNvPicPr>
          <p:nvPr/>
        </p:nvPicPr>
        <p:blipFill>
          <a:blip r:embed="rId2"/>
          <a:stretch>
            <a:fillRect/>
          </a:stretch>
        </p:blipFill>
        <p:spPr>
          <a:xfrm>
            <a:off x="15458340" y="8039100"/>
            <a:ext cx="2240113" cy="2133600"/>
          </a:xfrm>
          <a:prstGeom prst="rect">
            <a:avLst/>
          </a:prstGeom>
        </p:spPr>
      </p:pic>
      <p:pic>
        <p:nvPicPr>
          <p:cNvPr id="2" name="Picture 1"/>
          <p:cNvPicPr>
            <a:picLocks noChangeAspect="1"/>
          </p:cNvPicPr>
          <p:nvPr/>
        </p:nvPicPr>
        <p:blipFill>
          <a:blip r:embed="rId3"/>
          <a:stretch>
            <a:fillRect/>
          </a:stretch>
        </p:blipFill>
        <p:spPr>
          <a:xfrm>
            <a:off x="6962919" y="5295900"/>
            <a:ext cx="5372815" cy="4689003"/>
          </a:xfrm>
          <a:prstGeom prst="rect">
            <a:avLst/>
          </a:prstGeom>
        </p:spPr>
      </p:pic>
      <p:pic>
        <p:nvPicPr>
          <p:cNvPr id="22" name="Picture 21"/>
          <p:cNvPicPr>
            <a:picLocks noChangeAspect="1"/>
          </p:cNvPicPr>
          <p:nvPr/>
        </p:nvPicPr>
        <p:blipFill>
          <a:blip r:embed="rId4"/>
          <a:stretch>
            <a:fillRect/>
          </a:stretch>
        </p:blipFill>
        <p:spPr>
          <a:xfrm>
            <a:off x="228600" y="8067407"/>
            <a:ext cx="865707" cy="1960034"/>
          </a:xfrm>
          <a:prstGeom prst="rect">
            <a:avLst/>
          </a:prstGeom>
        </p:spPr>
      </p:pic>
    </p:spTree>
    <p:extLst>
      <p:ext uri="{BB962C8B-B14F-4D97-AF65-F5344CB8AC3E}">
        <p14:creationId xmlns:p14="http://schemas.microsoft.com/office/powerpoint/2010/main" val="2828882866"/>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CF4E5"/>
        </a:solidFill>
        <a:effectLst/>
      </p:bgPr>
    </p:bg>
    <p:spTree>
      <p:nvGrpSpPr>
        <p:cNvPr id="1" name=""/>
        <p:cNvGrpSpPr/>
        <p:nvPr/>
      </p:nvGrpSpPr>
      <p:grpSpPr>
        <a:xfrm>
          <a:off x="0" y="0"/>
          <a:ext cx="0" cy="0"/>
          <a:chOff x="0" y="0"/>
          <a:chExt cx="0" cy="0"/>
        </a:xfrm>
      </p:grpSpPr>
      <p:grpSp>
        <p:nvGrpSpPr>
          <p:cNvPr id="6" name="Group 6"/>
          <p:cNvGrpSpPr/>
          <p:nvPr/>
        </p:nvGrpSpPr>
        <p:grpSpPr>
          <a:xfrm>
            <a:off x="-1752600" y="-1028700"/>
            <a:ext cx="2954947" cy="11805595"/>
            <a:chOff x="0" y="0"/>
            <a:chExt cx="1558177" cy="3109293"/>
          </a:xfrm>
        </p:grpSpPr>
        <p:sp>
          <p:nvSpPr>
            <p:cNvPr id="7" name="Freeform 7"/>
            <p:cNvSpPr/>
            <p:nvPr/>
          </p:nvSpPr>
          <p:spPr>
            <a:xfrm>
              <a:off x="0" y="0"/>
              <a:ext cx="1558177" cy="3109293"/>
            </a:xfrm>
            <a:custGeom>
              <a:avLst/>
              <a:gdLst/>
              <a:ahLst/>
              <a:cxnLst/>
              <a:rect l="l" t="t" r="r" b="b"/>
              <a:pathLst>
                <a:path w="1558177" h="3109293">
                  <a:moveTo>
                    <a:pt x="0" y="0"/>
                  </a:moveTo>
                  <a:lnTo>
                    <a:pt x="1558177" y="0"/>
                  </a:lnTo>
                  <a:lnTo>
                    <a:pt x="1558177" y="3109293"/>
                  </a:lnTo>
                  <a:lnTo>
                    <a:pt x="0" y="3109293"/>
                  </a:lnTo>
                  <a:close/>
                </a:path>
              </a:pathLst>
            </a:custGeom>
            <a:solidFill>
              <a:srgbClr val="F9DA88"/>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7" name="Oval Callout 46"/>
          <p:cNvSpPr/>
          <p:nvPr/>
        </p:nvSpPr>
        <p:spPr>
          <a:xfrm>
            <a:off x="8826030" y="718147"/>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p:cNvPicPr>
            <a:picLocks noChangeAspect="1"/>
          </p:cNvPicPr>
          <p:nvPr/>
        </p:nvPicPr>
        <p:blipFill>
          <a:blip r:embed="rId2"/>
          <a:stretch>
            <a:fillRect/>
          </a:stretch>
        </p:blipFill>
        <p:spPr>
          <a:xfrm>
            <a:off x="12963311" y="2428607"/>
            <a:ext cx="4943689" cy="4314493"/>
          </a:xfrm>
          <a:prstGeom prst="rect">
            <a:avLst/>
          </a:prstGeom>
        </p:spPr>
      </p:pic>
      <p:sp>
        <p:nvSpPr>
          <p:cNvPr id="3" name="Rectangle 2"/>
          <p:cNvSpPr/>
          <p:nvPr/>
        </p:nvSpPr>
        <p:spPr>
          <a:xfrm>
            <a:off x="1516458" y="2046258"/>
            <a:ext cx="11125200" cy="606794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Vì các khung sắt có dạng hình chữ nhật nên các cạnh đối diện của khung sắt song song với nhau, do đó a // c và b // d.</a:t>
            </a: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Vì c và d là các đường thẳng của chân bàn nằm trên mặt đất, nên a // c thì đường thẳng a song song với mặt đất và b // d thì đường thẳng b song song với mặt đất</a:t>
            </a: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p:cNvSpPr/>
          <p:nvPr/>
        </p:nvSpPr>
        <p:spPr>
          <a:xfrm>
            <a:off x="1516458" y="8067407"/>
            <a:ext cx="16238142" cy="1800493"/>
          </a:xfrm>
          <a:prstGeom prst="rect">
            <a:avLst/>
          </a:prstGeom>
        </p:spPr>
        <p:txBody>
          <a:bodyPr wrap="square">
            <a:spAutoFit/>
          </a:bodyPr>
          <a:lstStyle/>
          <a:p>
            <a:pPr lvl="0" algn="just">
              <a:lnSpc>
                <a:spcPct val="150000"/>
              </a:lnSpc>
              <a:spcAft>
                <a:spcPts val="800"/>
              </a:spcAft>
              <a:defRPr/>
            </a:pP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Mặt phẳng bàn chứa hai đường thẳng cắt nhau a và b cùng song song với mặt đất nên mặt phẳng bàn song song với mặt đất.</a:t>
            </a:r>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16815149" y="476067"/>
            <a:ext cx="1099872" cy="1328111"/>
          </a:xfrm>
          <a:prstGeom prst="rect">
            <a:avLst/>
          </a:prstGeom>
        </p:spPr>
      </p:pic>
      <p:pic>
        <p:nvPicPr>
          <p:cNvPr id="9" name="Picture 8"/>
          <p:cNvPicPr>
            <a:picLocks noChangeAspect="1"/>
          </p:cNvPicPr>
          <p:nvPr/>
        </p:nvPicPr>
        <p:blipFill>
          <a:blip r:embed="rId4"/>
          <a:stretch>
            <a:fillRect/>
          </a:stretch>
        </p:blipFill>
        <p:spPr>
          <a:xfrm>
            <a:off x="228600" y="8067407"/>
            <a:ext cx="865707" cy="1960034"/>
          </a:xfrm>
          <a:prstGeom prst="rect">
            <a:avLst/>
          </a:prstGeom>
        </p:spPr>
      </p:pic>
    </p:spTree>
    <p:extLst>
      <p:ext uri="{BB962C8B-B14F-4D97-AF65-F5344CB8AC3E}">
        <p14:creationId xmlns:p14="http://schemas.microsoft.com/office/powerpoint/2010/main" val="560726580"/>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0" dur="500"/>
                                        <p:tgtEl>
                                          <p:spTgt spid="3">
                                            <p:txEl>
                                              <p:pRg st="1" end="1"/>
                                            </p:txEl>
                                          </p:spTgt>
                                        </p:tgtEl>
                                      </p:cBhvr>
                                    </p:animEffect>
                                  </p:childTnLst>
                                </p:cTn>
                              </p:par>
                            </p:childTnLst>
                          </p:cTn>
                        </p:par>
                        <p:par>
                          <p:cTn id="21" fill="hold">
                            <p:stCondLst>
                              <p:cond delay="1000"/>
                            </p:stCondLst>
                            <p:childTnLst>
                              <p:par>
                                <p:cTn id="22" presetID="2" presetClass="entr" presetSubtype="4" fill="hold" nodeType="after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 calcmode="lin" valueType="num">
                                      <p:cBhvr additive="base">
                                        <p:cTn id="24"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6" name="Group 6"/>
          <p:cNvGrpSpPr/>
          <p:nvPr/>
        </p:nvGrpSpPr>
        <p:grpSpPr>
          <a:xfrm>
            <a:off x="-533400" y="9881285"/>
            <a:ext cx="19273888" cy="1815415"/>
            <a:chOff x="0" y="0"/>
            <a:chExt cx="5076250" cy="478134"/>
          </a:xfrm>
        </p:grpSpPr>
        <p:sp>
          <p:nvSpPr>
            <p:cNvPr id="7" name="Freeform 7"/>
            <p:cNvSpPr/>
            <p:nvPr/>
          </p:nvSpPr>
          <p:spPr>
            <a:xfrm>
              <a:off x="0" y="0"/>
              <a:ext cx="5076250" cy="478134"/>
            </a:xfrm>
            <a:custGeom>
              <a:avLst/>
              <a:gdLst/>
              <a:ahLst/>
              <a:cxnLst/>
              <a:rect l="l" t="t" r="r" b="b"/>
              <a:pathLst>
                <a:path w="5076250" h="478134">
                  <a:moveTo>
                    <a:pt x="0" y="0"/>
                  </a:moveTo>
                  <a:lnTo>
                    <a:pt x="5076250" y="0"/>
                  </a:lnTo>
                  <a:lnTo>
                    <a:pt x="5076250" y="478134"/>
                  </a:lnTo>
                  <a:lnTo>
                    <a:pt x="0" y="478134"/>
                  </a:lnTo>
                  <a:close/>
                </a:path>
              </a:pathLst>
            </a:custGeom>
            <a:solidFill>
              <a:srgbClr val="F7CC75"/>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8"/>
          <p:cNvGrpSpPr/>
          <p:nvPr/>
        </p:nvGrpSpPr>
        <p:grpSpPr>
          <a:xfrm>
            <a:off x="6069929" y="647700"/>
            <a:ext cx="5588671" cy="1536462"/>
            <a:chOff x="1606520" y="2065887"/>
            <a:chExt cx="6171896" cy="1366452"/>
          </a:xfrm>
          <a:solidFill>
            <a:schemeClr val="accent3"/>
          </a:solidFill>
        </p:grpSpPr>
        <p:grpSp>
          <p:nvGrpSpPr>
            <p:cNvPr id="10" name="Group 9"/>
            <p:cNvGrpSpPr/>
            <p:nvPr/>
          </p:nvGrpSpPr>
          <p:grpSpPr>
            <a:xfrm>
              <a:off x="1606520" y="2065887"/>
              <a:ext cx="6171896" cy="1366452"/>
              <a:chOff x="1315762" y="2588610"/>
              <a:chExt cx="14688425" cy="5271914"/>
            </a:xfrm>
            <a:grpFill/>
          </p:grpSpPr>
          <p:sp>
            <p:nvSpPr>
              <p:cNvPr id="16" name="Freeform 4"/>
              <p:cNvSpPr/>
              <p:nvPr/>
            </p:nvSpPr>
            <p:spPr>
              <a:xfrm>
                <a:off x="1315762" y="2588610"/>
                <a:ext cx="14688425" cy="5271914"/>
              </a:xfrm>
              <a:custGeom>
                <a:avLst/>
                <a:gdLst/>
                <a:ahLst/>
                <a:cxnLst/>
                <a:rect l="l" t="t" r="r" b="b"/>
                <a:pathLst>
                  <a:path w="4099121" h="1678281">
                    <a:moveTo>
                      <a:pt x="0" y="0"/>
                    </a:moveTo>
                    <a:lnTo>
                      <a:pt x="4099121" y="0"/>
                    </a:lnTo>
                    <a:lnTo>
                      <a:pt x="4099121" y="1678281"/>
                    </a:lnTo>
                    <a:lnTo>
                      <a:pt x="0" y="1678281"/>
                    </a:lnTo>
                    <a:close/>
                  </a:path>
                </a:pathLst>
              </a:custGeom>
              <a:grpFill/>
            </p:spPr>
          </p:sp>
          <p:sp>
            <p:nvSpPr>
              <p:cNvPr id="14" name="Freeform 7"/>
              <p:cNvSpPr/>
              <p:nvPr/>
            </p:nvSpPr>
            <p:spPr>
              <a:xfrm>
                <a:off x="1515418" y="2940099"/>
                <a:ext cx="14126074" cy="4521548"/>
              </a:xfrm>
              <a:custGeom>
                <a:avLst/>
                <a:gdLst/>
                <a:ahLst/>
                <a:cxnLst/>
                <a:rect l="l" t="t" r="r" b="b"/>
                <a:pathLst>
                  <a:path w="3848257" h="1414874">
                    <a:moveTo>
                      <a:pt x="0" y="0"/>
                    </a:moveTo>
                    <a:lnTo>
                      <a:pt x="3848257" y="0"/>
                    </a:lnTo>
                    <a:lnTo>
                      <a:pt x="3848257" y="1414874"/>
                    </a:lnTo>
                    <a:lnTo>
                      <a:pt x="0" y="1414874"/>
                    </a:lnTo>
                    <a:close/>
                  </a:path>
                </a:pathLst>
              </a:custGeom>
              <a:grpFill/>
              <a:ln>
                <a:solidFill>
                  <a:srgbClr val="00B050"/>
                </a:solidFill>
              </a:ln>
            </p:spPr>
          </p:sp>
        </p:grpSp>
        <p:sp>
          <p:nvSpPr>
            <p:cNvPr id="11" name="TextBox 2"/>
            <p:cNvSpPr txBox="1"/>
            <p:nvPr/>
          </p:nvSpPr>
          <p:spPr>
            <a:xfrm>
              <a:off x="1887768" y="2201424"/>
              <a:ext cx="5618686" cy="959848"/>
            </a:xfrm>
            <a:prstGeom prst="rect">
              <a:avLst/>
            </a:prstGeom>
            <a:noFill/>
          </p:spPr>
          <p:txBody>
            <a:bodyPr wrap="square" lIns="0" tIns="0" rIns="0" bIns="0" rtlCol="0" anchor="t">
              <a:spAutoFit/>
            </a:bodyPr>
            <a:lstStyle/>
            <a:p>
              <a:pPr algn="ctr">
                <a:lnSpc>
                  <a:spcPts val="9379"/>
                </a:lnSpc>
              </a:pPr>
              <a:r>
                <a:rPr lang="en-US" sz="6000" b="1" spc="341" dirty="0">
                  <a:latin typeface="Arial" panose="020B0604020202020204" pitchFamily="34" charset="0"/>
                  <a:cs typeface="Arial" panose="020B0604020202020204" pitchFamily="34" charset="0"/>
                </a:rPr>
                <a:t>KHỞI ĐỘNG</a:t>
              </a:r>
            </a:p>
          </p:txBody>
        </p:sp>
      </p:grpSp>
      <p:sp>
        <p:nvSpPr>
          <p:cNvPr id="18" name="Rectangle 17"/>
          <p:cNvSpPr/>
          <p:nvPr/>
        </p:nvSpPr>
        <p:spPr>
          <a:xfrm>
            <a:off x="609600" y="2940189"/>
            <a:ext cx="8865556" cy="5632311"/>
          </a:xfrm>
          <a:prstGeom prst="rect">
            <a:avLst/>
          </a:prstGeom>
        </p:spPr>
        <p:txBody>
          <a:bodyPr wrap="square">
            <a:spAutoFit/>
          </a:bodyPr>
          <a:lstStyle/>
          <a:p>
            <a:pPr algn="just">
              <a:lnSpc>
                <a:spcPct val="150000"/>
              </a:lnSpc>
              <a:spcAft>
                <a:spcPts val="0"/>
              </a:spcAft>
            </a:pPr>
            <a:r>
              <a:rPr lang="vi-VN" sz="4000">
                <a:ea typeface="Calibri" panose="020F0502020204030204" pitchFamily="34" charset="0"/>
                <a:cs typeface="Arial" panose="020B0604020202020204" pitchFamily="34" charset="0"/>
              </a:rPr>
              <a:t>Các đầu bếp chuyên nghiệp luôn có kĩ năng dùng dao điêu luyện để thái thức ăn như rau, củ, thịt, cá,... thành các miếng đều nhau và đẹp mắt. Các nhát cắt cần tuân thủ nguyên tắc gì để đạt được điều đó?</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2"/>
          <a:stretch>
            <a:fillRect/>
          </a:stretch>
        </p:blipFill>
        <p:spPr>
          <a:xfrm>
            <a:off x="457200" y="800100"/>
            <a:ext cx="1662681" cy="1465157"/>
          </a:xfrm>
          <a:prstGeom prst="rect">
            <a:avLst/>
          </a:prstGeom>
        </p:spPr>
      </p:pic>
      <p:pic>
        <p:nvPicPr>
          <p:cNvPr id="20" name="Picture 19"/>
          <p:cNvPicPr>
            <a:picLocks noChangeAspect="1"/>
          </p:cNvPicPr>
          <p:nvPr/>
        </p:nvPicPr>
        <p:blipFill>
          <a:blip r:embed="rId3"/>
          <a:stretch>
            <a:fillRect/>
          </a:stretch>
        </p:blipFill>
        <p:spPr>
          <a:xfrm>
            <a:off x="15697200" y="8684321"/>
            <a:ext cx="2191775" cy="1488379"/>
          </a:xfrm>
          <a:prstGeom prst="rect">
            <a:avLst/>
          </a:prstGeom>
        </p:spPr>
      </p:pic>
      <p:pic>
        <p:nvPicPr>
          <p:cNvPr id="2" name="Picture 1"/>
          <p:cNvPicPr>
            <a:picLocks noChangeAspect="1"/>
          </p:cNvPicPr>
          <p:nvPr/>
        </p:nvPicPr>
        <p:blipFill>
          <a:blip r:embed="rId4"/>
          <a:stretch>
            <a:fillRect/>
          </a:stretch>
        </p:blipFill>
        <p:spPr>
          <a:xfrm>
            <a:off x="9965165" y="3347257"/>
            <a:ext cx="7584257" cy="4263960"/>
          </a:xfrm>
          <a:prstGeom prst="rect">
            <a:avLst/>
          </a:prstGeom>
        </p:spPr>
      </p:pic>
    </p:spTree>
    <p:extLst>
      <p:ext uri="{BB962C8B-B14F-4D97-AF65-F5344CB8AC3E}">
        <p14:creationId xmlns:p14="http://schemas.microsoft.com/office/powerpoint/2010/main" val="373739836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500"/>
                                        <p:tgtEl>
                                          <p:spTgt spid="18"/>
                                        </p:tgtEl>
                                      </p:cBhvr>
                                    </p:animEffect>
                                  </p:childTnLst>
                                </p:cTn>
                              </p:par>
                              <p:par>
                                <p:cTn id="12" presetID="22" presetClass="entr" presetSubtype="1"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25" name="Freeform 15"/>
          <p:cNvSpPr/>
          <p:nvPr/>
        </p:nvSpPr>
        <p:spPr>
          <a:xfrm rot="2726503">
            <a:off x="17158524" y="335444"/>
            <a:ext cx="687668" cy="1181446"/>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3">
              <a:extLst>
                <a:ext uri="{96DAC541-7B7A-43D3-8B79-37D633B846F1}">
                  <asvg:svgBlip xmlns="" xmlns:asvg="http://schemas.microsoft.com/office/drawing/2016/SVG/main" r:embed="rId9"/>
                </a:ext>
              </a:extLst>
            </a:blip>
            <a:stretch>
              <a:fillRect/>
            </a:stretch>
          </a:blipFill>
        </p:spPr>
      </p:sp>
      <p:grpSp>
        <p:nvGrpSpPr>
          <p:cNvPr id="16" name="Group 15"/>
          <p:cNvGrpSpPr/>
          <p:nvPr/>
        </p:nvGrpSpPr>
        <p:grpSpPr>
          <a:xfrm>
            <a:off x="405805" y="521985"/>
            <a:ext cx="4647266" cy="963915"/>
            <a:chOff x="2012116" y="2110922"/>
            <a:chExt cx="4647266" cy="963915"/>
          </a:xfrm>
        </p:grpSpPr>
        <p:pic>
          <p:nvPicPr>
            <p:cNvPr id="17" name="Picture 16"/>
            <p:cNvPicPr>
              <a:picLocks noChangeAspect="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012116" y="2110922"/>
              <a:ext cx="1032846" cy="963915"/>
            </a:xfrm>
            <a:prstGeom prst="rect">
              <a:avLst/>
            </a:prstGeom>
          </p:spPr>
        </p:pic>
        <p:sp>
          <p:nvSpPr>
            <p:cNvPr id="21" name="TextBox 20"/>
            <p:cNvSpPr txBox="1"/>
            <p:nvPr/>
          </p:nvSpPr>
          <p:spPr>
            <a:xfrm>
              <a:off x="3077982" y="2261133"/>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HĐ3:</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sp>
        <p:nvSpPr>
          <p:cNvPr id="26" name="Rectangle 25"/>
          <p:cNvSpPr/>
          <p:nvPr/>
        </p:nvSpPr>
        <p:spPr>
          <a:xfrm>
            <a:off x="405805" y="1714500"/>
            <a:ext cx="17410366" cy="1738296"/>
          </a:xfrm>
          <a:prstGeom prst="rect">
            <a:avLst/>
          </a:prstGeom>
        </p:spPr>
        <p:txBody>
          <a:bodyPr wrap="square">
            <a:spAutoFit/>
          </a:bodyPr>
          <a:lstStyle/>
          <a:p>
            <a:pPr algn="just">
              <a:lnSpc>
                <a:spcPct val="150000"/>
              </a:lnSpc>
            </a:pPr>
            <a:r>
              <a:rPr lang="en-US" sz="3800">
                <a:solidFill>
                  <a:srgbClr val="000000"/>
                </a:solidFill>
                <a:latin typeface="Arial" panose="020B0604020202020204" pitchFamily="34" charset="0"/>
                <a:cs typeface="Arial" panose="020B0604020202020204" pitchFamily="34" charset="0"/>
              </a:rPr>
              <a:t>Đặt một tấm bìa cứng lên một góc của mặt bàn nằm ngang (H.4.44) sao cho mặt bìa song song với mặt đất. Khi đó mặt bìa có trùng với mặt bàn hay </a:t>
            </a:r>
            <a:r>
              <a:rPr lang="en-US" sz="3800">
                <a:solidFill>
                  <a:srgbClr val="000000"/>
                </a:solidFill>
                <a:latin typeface="Arial" panose="020B0604020202020204" pitchFamily="34" charset="0"/>
                <a:cs typeface="Arial" panose="020B0604020202020204" pitchFamily="34" charset="0"/>
              </a:rPr>
              <a:t>không</a:t>
            </a:r>
            <a:r>
              <a:rPr lang="en-US" sz="3800" smtClean="0">
                <a:solidFill>
                  <a:srgbClr val="000000"/>
                </a:solidFill>
                <a:latin typeface="Arial" panose="020B0604020202020204" pitchFamily="34" charset="0"/>
                <a:cs typeface="Arial" panose="020B0604020202020204" pitchFamily="34" charset="0"/>
              </a:rPr>
              <a:t>?</a:t>
            </a:r>
            <a:endParaRPr lang="en-US" sz="3800">
              <a:solidFill>
                <a:srgbClr val="000000"/>
              </a:solidFill>
              <a:latin typeface="Arial" panose="020B0604020202020204" pitchFamily="34" charset="0"/>
              <a:cs typeface="Arial" panose="020B0604020202020204" pitchFamily="34" charset="0"/>
            </a:endParaRPr>
          </a:p>
        </p:txBody>
      </p:sp>
      <p:sp>
        <p:nvSpPr>
          <p:cNvPr id="27" name="Rectangle 26"/>
          <p:cNvSpPr/>
          <p:nvPr/>
        </p:nvSpPr>
        <p:spPr>
          <a:xfrm>
            <a:off x="1752600" y="4381500"/>
            <a:ext cx="1826975" cy="67710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Trả lời:</a:t>
            </a:r>
            <a:endParaRPr kumimoji="0" lang="en-US" sz="38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34" name="Picture 33"/>
          <p:cNvPicPr>
            <a:picLocks noChangeAspect="1"/>
          </p:cNvPicPr>
          <p:nvPr/>
        </p:nvPicPr>
        <p:blipFill>
          <a:blip r:embed="rId11"/>
          <a:stretch>
            <a:fillRect/>
          </a:stretch>
        </p:blipFill>
        <p:spPr>
          <a:xfrm rot="11083851">
            <a:off x="9563837" y="8861048"/>
            <a:ext cx="1531343" cy="1879221"/>
          </a:xfrm>
          <a:prstGeom prst="rect">
            <a:avLst/>
          </a:prstGeom>
        </p:spPr>
      </p:pic>
      <p:pic>
        <p:nvPicPr>
          <p:cNvPr id="9" name="Picture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963400" y="4270596"/>
            <a:ext cx="5437853" cy="5140104"/>
          </a:xfrm>
          <a:prstGeom prst="rect">
            <a:avLst/>
          </a:prstGeom>
        </p:spPr>
      </p:pic>
      <p:sp>
        <p:nvSpPr>
          <p:cNvPr id="10" name="Rectangle 9"/>
          <p:cNvSpPr/>
          <p:nvPr/>
        </p:nvSpPr>
        <p:spPr>
          <a:xfrm>
            <a:off x="409816" y="5809714"/>
            <a:ext cx="10760250" cy="3600986"/>
          </a:xfrm>
          <a:prstGeom prst="rect">
            <a:avLst/>
          </a:prstGeom>
        </p:spPr>
        <p:txBody>
          <a:bodyPr wrap="square">
            <a:spAutoFit/>
          </a:bodyPr>
          <a:lstStyle/>
          <a:p>
            <a:pPr algn="just">
              <a:lnSpc>
                <a:spcPct val="150000"/>
              </a:lnSpc>
              <a:spcAft>
                <a:spcPts val="800"/>
              </a:spcAft>
            </a:pPr>
            <a:r>
              <a:rPr lang="en-US" sz="3800">
                <a:latin typeface="Arial" panose="020B0604020202020204" pitchFamily="34" charset="0"/>
                <a:ea typeface="Times New Roman" panose="02020603050405020304" pitchFamily="18" charset="0"/>
                <a:cs typeface="Arial" panose="020B0604020202020204" pitchFamily="34" charset="0"/>
              </a:rPr>
              <a:t>Mặt bàn nằm ngang thì song song với mặt đất. Khi tấm bìa cứng được đặt lên một góc của mặt bàn nằm ngang sao cho mặt bìa song song với mặt bàn thì mặt bìa trùng với mặt bàn.</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99100138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CF4E5"/>
        </a:solidFill>
        <a:effectLst/>
      </p:bgPr>
    </p:bg>
    <p:spTree>
      <p:nvGrpSpPr>
        <p:cNvPr id="1" name=""/>
        <p:cNvGrpSpPr/>
        <p:nvPr/>
      </p:nvGrpSpPr>
      <p:grpSpPr>
        <a:xfrm>
          <a:off x="0" y="0"/>
          <a:ext cx="0" cy="0"/>
          <a:chOff x="0" y="0"/>
          <a:chExt cx="0" cy="0"/>
        </a:xfrm>
      </p:grpSpPr>
      <p:grpSp>
        <p:nvGrpSpPr>
          <p:cNvPr id="2" name="Group 2"/>
          <p:cNvGrpSpPr/>
          <p:nvPr/>
        </p:nvGrpSpPr>
        <p:grpSpPr>
          <a:xfrm>
            <a:off x="6180665" y="1104900"/>
            <a:ext cx="11192935" cy="6760102"/>
            <a:chOff x="0" y="0"/>
            <a:chExt cx="2947934" cy="1780438"/>
          </a:xfrm>
        </p:grpSpPr>
        <p:sp>
          <p:nvSpPr>
            <p:cNvPr id="3" name="Freeform 3"/>
            <p:cNvSpPr/>
            <p:nvPr/>
          </p:nvSpPr>
          <p:spPr>
            <a:xfrm>
              <a:off x="0" y="0"/>
              <a:ext cx="2947934" cy="1780438"/>
            </a:xfrm>
            <a:custGeom>
              <a:avLst/>
              <a:gdLst/>
              <a:ahLst/>
              <a:cxnLst/>
              <a:rect l="l" t="t" r="r" b="b"/>
              <a:pathLst>
                <a:path w="2947934" h="1780438">
                  <a:moveTo>
                    <a:pt x="35276" y="0"/>
                  </a:moveTo>
                  <a:lnTo>
                    <a:pt x="2912658" y="0"/>
                  </a:lnTo>
                  <a:cubicBezTo>
                    <a:pt x="2932140" y="0"/>
                    <a:pt x="2947934" y="15793"/>
                    <a:pt x="2947934" y="35276"/>
                  </a:cubicBezTo>
                  <a:lnTo>
                    <a:pt x="2947934" y="1745163"/>
                  </a:lnTo>
                  <a:cubicBezTo>
                    <a:pt x="2947934" y="1764645"/>
                    <a:pt x="2932140" y="1780438"/>
                    <a:pt x="2912658" y="1780438"/>
                  </a:cubicBezTo>
                  <a:lnTo>
                    <a:pt x="35276" y="1780438"/>
                  </a:lnTo>
                  <a:cubicBezTo>
                    <a:pt x="15793" y="1780438"/>
                    <a:pt x="0" y="1764645"/>
                    <a:pt x="0" y="1745163"/>
                  </a:cubicBezTo>
                  <a:lnTo>
                    <a:pt x="0" y="35276"/>
                  </a:lnTo>
                  <a:cubicBezTo>
                    <a:pt x="0" y="15793"/>
                    <a:pt x="15793" y="0"/>
                    <a:pt x="35276" y="0"/>
                  </a:cubicBezTo>
                  <a:close/>
                </a:path>
              </a:pathLst>
            </a:custGeom>
            <a:solidFill>
              <a:srgbClr val="5D546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1" y="-1004245"/>
            <a:ext cx="5018657" cy="11805595"/>
            <a:chOff x="0" y="0"/>
            <a:chExt cx="1558177" cy="3109293"/>
          </a:xfrm>
        </p:grpSpPr>
        <p:sp>
          <p:nvSpPr>
            <p:cNvPr id="7" name="Freeform 7"/>
            <p:cNvSpPr/>
            <p:nvPr/>
          </p:nvSpPr>
          <p:spPr>
            <a:xfrm>
              <a:off x="0" y="0"/>
              <a:ext cx="1558177" cy="3109293"/>
            </a:xfrm>
            <a:custGeom>
              <a:avLst/>
              <a:gdLst/>
              <a:ahLst/>
              <a:cxnLst/>
              <a:rect l="l" t="t" r="r" b="b"/>
              <a:pathLst>
                <a:path w="1558177" h="3109293">
                  <a:moveTo>
                    <a:pt x="0" y="0"/>
                  </a:moveTo>
                  <a:lnTo>
                    <a:pt x="1558177" y="0"/>
                  </a:lnTo>
                  <a:lnTo>
                    <a:pt x="1558177" y="3109293"/>
                  </a:lnTo>
                  <a:lnTo>
                    <a:pt x="0" y="3109293"/>
                  </a:lnTo>
                  <a:close/>
                </a:path>
              </a:pathLst>
            </a:custGeom>
            <a:solidFill>
              <a:srgbClr val="F9DA88"/>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4953000" y="-851845"/>
            <a:ext cx="254642" cy="11805595"/>
            <a:chOff x="0" y="0"/>
            <a:chExt cx="67066" cy="3109293"/>
          </a:xfrm>
        </p:grpSpPr>
        <p:sp>
          <p:nvSpPr>
            <p:cNvPr id="16" name="Freeform 16"/>
            <p:cNvSpPr/>
            <p:nvPr/>
          </p:nvSpPr>
          <p:spPr>
            <a:xfrm>
              <a:off x="0" y="0"/>
              <a:ext cx="67066" cy="3109293"/>
            </a:xfrm>
            <a:custGeom>
              <a:avLst/>
              <a:gdLst/>
              <a:ahLst/>
              <a:cxnLst/>
              <a:rect l="l" t="t" r="r" b="b"/>
              <a:pathLst>
                <a:path w="67066" h="3109293">
                  <a:moveTo>
                    <a:pt x="0" y="0"/>
                  </a:moveTo>
                  <a:lnTo>
                    <a:pt x="67066" y="0"/>
                  </a:lnTo>
                  <a:lnTo>
                    <a:pt x="67066" y="3109293"/>
                  </a:lnTo>
                  <a:lnTo>
                    <a:pt x="0" y="3109293"/>
                  </a:lnTo>
                  <a:close/>
                </a:path>
              </a:pathLst>
            </a:custGeom>
            <a:solidFill>
              <a:srgbClr val="CB987A"/>
            </a:solidFill>
          </p:spPr>
        </p:sp>
        <p:sp>
          <p:nvSpPr>
            <p:cNvPr id="17" name="TextBox 1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Rectangle 23"/>
          <p:cNvSpPr/>
          <p:nvPr/>
        </p:nvSpPr>
        <p:spPr>
          <a:xfrm>
            <a:off x="-2209800" y="647519"/>
            <a:ext cx="9144000" cy="3340979"/>
          </a:xfrm>
          <a:prstGeom prst="rect">
            <a:avLst/>
          </a:prstGeom>
        </p:spPr>
        <p:txBody>
          <a:bodyP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341"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TÍNH</a:t>
            </a:r>
            <a:r>
              <a:rPr kumimoji="0" lang="en-US" sz="7500" b="1" i="0" u="none" strike="noStrike" kern="1200" cap="none" spc="341" normalizeH="0" noProof="0" smtClean="0">
                <a:ln>
                  <a:noFill/>
                </a:ln>
                <a:solidFill>
                  <a:srgbClr val="1F497D"/>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341" normalizeH="0" noProof="0" smtClean="0">
                <a:ln>
                  <a:noFill/>
                </a:ln>
                <a:solidFill>
                  <a:srgbClr val="1F497D"/>
                </a:solidFill>
                <a:effectLst/>
                <a:uLnTx/>
                <a:uFillTx/>
                <a:latin typeface="Arial" panose="020B0604020202020204" pitchFamily="34" charset="0"/>
                <a:ea typeface="+mn-ea"/>
                <a:cs typeface="Arial" panose="020B0604020202020204" pitchFamily="34" charset="0"/>
              </a:rPr>
              <a:t>CHẤT</a:t>
            </a:r>
            <a:endParaRPr kumimoji="0" lang="en-US" sz="7500" b="1" i="0" u="none" strike="noStrike" kern="1200" cap="none" spc="341"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5" name="Rectangle 24"/>
          <p:cNvSpPr/>
          <p:nvPr/>
        </p:nvSpPr>
        <p:spPr>
          <a:xfrm>
            <a:off x="6598387" y="2704852"/>
            <a:ext cx="10357489" cy="4247317"/>
          </a:xfrm>
          <a:prstGeom prst="rect">
            <a:avLst/>
          </a:prstGeom>
        </p:spPr>
        <p:txBody>
          <a:bodyPr wrap="square">
            <a:spAutoFit/>
          </a:bodyPr>
          <a:lstStyle/>
          <a:p>
            <a:pPr lvl="0" algn="just">
              <a:lnSpc>
                <a:spcPct val="150000"/>
              </a:lnSpc>
              <a:spcAft>
                <a:spcPts val="800"/>
              </a:spcAft>
            </a:pPr>
            <a:r>
              <a:rPr lang="vi-VN" sz="4500" b="1">
                <a:solidFill>
                  <a:prstClr val="white"/>
                </a:solidFill>
                <a:ea typeface="Arial" panose="020B0604020202020204" pitchFamily="34" charset="0"/>
                <a:cs typeface="Times New Roman" panose="02020603050405020304" pitchFamily="18" charset="0"/>
              </a:rPr>
              <a:t>Qua một điểm nằm ngoài một mặt phẳng cho trước có một và chỉ một mặt phẳng sóng song với mặt phẳng đã cho.</a:t>
            </a:r>
            <a:endParaRPr kumimoji="0" lang="en-US" sz="4500" b="1" i="0" u="none" strike="noStrike" kern="1200" cap="none" spc="0" normalizeH="0" baseline="0" noProof="0">
              <a:ln>
                <a:noFill/>
              </a:ln>
              <a:solidFill>
                <a:prstClr val="white"/>
              </a:solidFill>
              <a:effectLst/>
              <a:uLnTx/>
              <a:uFillTx/>
              <a:latin typeface="Calibri"/>
              <a:ea typeface="Arial" panose="020B0604020202020204" pitchFamily="34" charset="0"/>
              <a:cs typeface="Times New Roman" panose="02020603050405020304" pitchFamily="18" charset="0"/>
            </a:endParaRPr>
          </a:p>
        </p:txBody>
      </p:sp>
      <p:grpSp>
        <p:nvGrpSpPr>
          <p:cNvPr id="26" name="Group 9"/>
          <p:cNvGrpSpPr/>
          <p:nvPr/>
        </p:nvGrpSpPr>
        <p:grpSpPr>
          <a:xfrm>
            <a:off x="8761785" y="482919"/>
            <a:ext cx="764428" cy="1751335"/>
            <a:chOff x="0" y="0"/>
            <a:chExt cx="201331" cy="461257"/>
          </a:xfrm>
        </p:grpSpPr>
        <p:sp>
          <p:nvSpPr>
            <p:cNvPr id="27" name="Freeform 10"/>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28" name="TextBox 11"/>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0"/>
          <p:cNvGrpSpPr/>
          <p:nvPr/>
        </p:nvGrpSpPr>
        <p:grpSpPr>
          <a:xfrm>
            <a:off x="13944600" y="452840"/>
            <a:ext cx="764428" cy="1751335"/>
            <a:chOff x="0" y="0"/>
            <a:chExt cx="201331" cy="461257"/>
          </a:xfrm>
        </p:grpSpPr>
        <p:sp>
          <p:nvSpPr>
            <p:cNvPr id="30" name="Freeform 21"/>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31" name="TextBox 22"/>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2" name="Picture 31"/>
          <p:cNvPicPr>
            <a:picLocks noChangeAspect="1"/>
          </p:cNvPicPr>
          <p:nvPr/>
        </p:nvPicPr>
        <p:blipFill>
          <a:blip r:embed="rId2"/>
          <a:stretch>
            <a:fillRect/>
          </a:stretch>
        </p:blipFill>
        <p:spPr>
          <a:xfrm>
            <a:off x="762000" y="6775573"/>
            <a:ext cx="3200400" cy="2178858"/>
          </a:xfrm>
          <a:prstGeom prst="rect">
            <a:avLst/>
          </a:prstGeom>
        </p:spPr>
      </p:pic>
      <p:pic>
        <p:nvPicPr>
          <p:cNvPr id="5" name="Picture 4"/>
          <p:cNvPicPr>
            <a:picLocks noChangeAspect="1"/>
          </p:cNvPicPr>
          <p:nvPr/>
        </p:nvPicPr>
        <p:blipFill>
          <a:blip r:embed="rId3"/>
          <a:stretch>
            <a:fillRect/>
          </a:stretch>
        </p:blipFill>
        <p:spPr>
          <a:xfrm>
            <a:off x="10459130" y="8297500"/>
            <a:ext cx="2777504" cy="1729534"/>
          </a:xfrm>
          <a:prstGeom prst="rect">
            <a:avLst/>
          </a:prstGeom>
        </p:spPr>
      </p:pic>
    </p:spTree>
    <p:extLst>
      <p:ext uri="{BB962C8B-B14F-4D97-AF65-F5344CB8AC3E}">
        <p14:creationId xmlns:p14="http://schemas.microsoft.com/office/powerpoint/2010/main" val="74240804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anim calcmode="lin" valueType="num">
                                      <p:cBhvr>
                                        <p:cTn id="12" dur="500" fill="hold"/>
                                        <p:tgtEl>
                                          <p:spTgt spid="29"/>
                                        </p:tgtEl>
                                        <p:attrNameLst>
                                          <p:attrName>ppt_x</p:attrName>
                                        </p:attrNameLst>
                                      </p:cBhvr>
                                      <p:tavLst>
                                        <p:tav tm="0">
                                          <p:val>
                                            <p:strVal val="#ppt_x"/>
                                          </p:val>
                                        </p:tav>
                                        <p:tav tm="100000">
                                          <p:val>
                                            <p:strVal val="#ppt_x"/>
                                          </p:val>
                                        </p:tav>
                                      </p:tavLst>
                                    </p:anim>
                                    <p:anim calcmode="lin" valueType="num">
                                      <p:cBhvr>
                                        <p:cTn id="13" dur="500" fill="hold"/>
                                        <p:tgtEl>
                                          <p:spTgt spid="2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anim calcmode="lin" valueType="num">
                                      <p:cBhvr>
                                        <p:cTn id="22" dur="500" fill="hold"/>
                                        <p:tgtEl>
                                          <p:spTgt spid="2"/>
                                        </p:tgtEl>
                                        <p:attrNameLst>
                                          <p:attrName>ppt_x</p:attrName>
                                        </p:attrNameLst>
                                      </p:cBhvr>
                                      <p:tavLst>
                                        <p:tav tm="0">
                                          <p:val>
                                            <p:strVal val="#ppt_x"/>
                                          </p:val>
                                        </p:tav>
                                        <p:tav tm="100000">
                                          <p:val>
                                            <p:strVal val="#ppt_x"/>
                                          </p:val>
                                        </p:tav>
                                      </p:tavLst>
                                    </p:anim>
                                    <p:anim calcmode="lin" valueType="num">
                                      <p:cBhvr>
                                        <p:cTn id="23" dur="500" fill="hold"/>
                                        <p:tgtEl>
                                          <p:spTgt spid="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anim calcmode="lin" valueType="num">
                                      <p:cBhvr>
                                        <p:cTn id="27" dur="500" fill="hold"/>
                                        <p:tgtEl>
                                          <p:spTgt spid="25"/>
                                        </p:tgtEl>
                                        <p:attrNameLst>
                                          <p:attrName>ppt_x</p:attrName>
                                        </p:attrNameLst>
                                      </p:cBhvr>
                                      <p:tavLst>
                                        <p:tav tm="0">
                                          <p:val>
                                            <p:strVal val="#ppt_x"/>
                                          </p:val>
                                        </p:tav>
                                        <p:tav tm="100000">
                                          <p:val>
                                            <p:strVal val="#ppt_x"/>
                                          </p:val>
                                        </p:tav>
                                      </p:tavLst>
                                    </p:anim>
                                    <p:anim calcmode="lin" valueType="num">
                                      <p:cBhvr>
                                        <p:cTn id="28"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sp>
        <p:nvSpPr>
          <p:cNvPr id="5" name="Rectangle 4"/>
          <p:cNvSpPr/>
          <p:nvPr/>
        </p:nvSpPr>
        <p:spPr>
          <a:xfrm>
            <a:off x="509336" y="495300"/>
            <a:ext cx="2621230" cy="78483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500" b="1" i="0" u="none" strike="noStrike" kern="1200" cap="none" spc="0" normalizeH="0" baseline="0" noProof="0" smtClean="0">
                <a:ln>
                  <a:noFill/>
                </a:ln>
                <a:solidFill>
                  <a:srgbClr val="FFFF00"/>
                </a:solidFill>
                <a:effectLst/>
                <a:uLnTx/>
                <a:uFillTx/>
                <a:latin typeface="Arial" panose="020B0604020202020204" pitchFamily="34" charset="0"/>
                <a:ea typeface="+mn-ea"/>
                <a:cs typeface="+mn-cs"/>
              </a:rPr>
              <a:t>CÂU HỎI</a:t>
            </a:r>
            <a:endParaRPr kumimoji="0" lang="vi-VN" altLang="en-US" sz="4500" b="1"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p:txBody>
      </p:sp>
      <p:pic>
        <p:nvPicPr>
          <p:cNvPr id="15" name="Picture 14"/>
          <p:cNvPicPr>
            <a:picLocks noChangeAspect="1"/>
          </p:cNvPicPr>
          <p:nvPr/>
        </p:nvPicPr>
        <p:blipFill>
          <a:blip r:embed="rId2"/>
          <a:stretch>
            <a:fillRect/>
          </a:stretch>
        </p:blipFill>
        <p:spPr>
          <a:xfrm rot="20620050">
            <a:off x="16493944" y="374898"/>
            <a:ext cx="1288003" cy="2057756"/>
          </a:xfrm>
          <a:prstGeom prst="rect">
            <a:avLst/>
          </a:prstGeom>
        </p:spPr>
      </p:pic>
      <p:sp>
        <p:nvSpPr>
          <p:cNvPr id="3" name="TextBox 2"/>
          <p:cNvSpPr txBox="1"/>
          <p:nvPr/>
        </p:nvSpPr>
        <p:spPr>
          <a:xfrm>
            <a:off x="529389" y="1446834"/>
            <a:ext cx="15948966" cy="165167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Nếu</a:t>
            </a:r>
            <a:r>
              <a:rPr kumimoji="0" lang="en-US" sz="3600" b="0" i="0" u="none" strike="noStrike" kern="1200" cap="none" spc="0" normalizeH="0" noProof="0" smtClean="0">
                <a:ln>
                  <a:noFill/>
                </a:ln>
                <a:solidFill>
                  <a:prstClr val="white"/>
                </a:solidFill>
                <a:effectLst/>
                <a:uLnTx/>
                <a:uFillTx/>
                <a:latin typeface="Arial" panose="020B0604020202020204" pitchFamily="34" charset="0"/>
                <a:ea typeface="+mn-ea"/>
                <a:cs typeface="Arial" panose="020B0604020202020204" pitchFamily="34" charset="0"/>
              </a:rPr>
              <a:t> hai mặt phẳng phân biệt cùng song song với mặt phẳng thứ ba thì hai mặt phẳng đó có song song với nhau hay không? Vì sao?</a:t>
            </a: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Rectangle 3"/>
          <p:cNvSpPr/>
          <p:nvPr/>
        </p:nvSpPr>
        <p:spPr>
          <a:xfrm>
            <a:off x="529389" y="4493335"/>
            <a:ext cx="12159916" cy="4452501"/>
          </a:xfrm>
          <a:prstGeom prst="rect">
            <a:avLst/>
          </a:prstGeom>
        </p:spPr>
        <p:txBody>
          <a:bodyPr wrap="square">
            <a:spAutoFit/>
          </a:bodyPr>
          <a:lstStyle/>
          <a:p>
            <a:pPr lvl="0" algn="just">
              <a:lnSpc>
                <a:spcPct val="150000"/>
              </a:lnSpc>
              <a:spcAft>
                <a:spcPts val="800"/>
              </a:spcAft>
            </a:pPr>
            <a:r>
              <a:rPr lang="vi-VN" sz="3600">
                <a:solidFill>
                  <a:prstClr val="white"/>
                </a:solidFill>
                <a:ea typeface="Times New Roman" panose="02020603050405020304" pitchFamily="18" charset="0"/>
                <a:cs typeface="Arial" panose="020B0604020202020204" pitchFamily="34" charset="0"/>
              </a:rPr>
              <a:t>Hai mặt phẳng phân biệt cùng song song với mặt phẳng thứ ba thì hai mặt phẳng đó song song với nhau.</a:t>
            </a:r>
          </a:p>
          <a:p>
            <a:pPr lvl="0" algn="just">
              <a:lnSpc>
                <a:spcPct val="150000"/>
              </a:lnSpc>
              <a:spcAft>
                <a:spcPts val="800"/>
              </a:spcAft>
            </a:pPr>
            <a:r>
              <a:rPr lang="vi-VN" sz="3600">
                <a:solidFill>
                  <a:prstClr val="white"/>
                </a:solidFill>
                <a:ea typeface="Times New Roman" panose="02020603050405020304" pitchFamily="18" charset="0"/>
                <a:cs typeface="Arial" panose="020B0604020202020204" pitchFamily="34" charset="0"/>
              </a:rPr>
              <a:t>Chứng minh</a:t>
            </a:r>
            <a:r>
              <a:rPr lang="vi-VN" sz="3600">
                <a:solidFill>
                  <a:prstClr val="white"/>
                </a:solidFill>
                <a:ea typeface="Times New Roman" panose="02020603050405020304" pitchFamily="18" charset="0"/>
                <a:cs typeface="Arial" panose="020B0604020202020204" pitchFamily="34" charset="0"/>
              </a:rPr>
              <a:t>: </a:t>
            </a:r>
            <a:endParaRPr lang="en-US" sz="3600" smtClean="0">
              <a:solidFill>
                <a:prstClr val="white"/>
              </a:solidFill>
              <a:ea typeface="Times New Roman" panose="02020603050405020304" pitchFamily="18" charset="0"/>
              <a:cs typeface="Arial" panose="020B0604020202020204" pitchFamily="34" charset="0"/>
            </a:endParaRPr>
          </a:p>
          <a:p>
            <a:pPr lvl="0" algn="just">
              <a:lnSpc>
                <a:spcPct val="150000"/>
              </a:lnSpc>
              <a:spcAft>
                <a:spcPts val="800"/>
              </a:spcAft>
            </a:pPr>
            <a:r>
              <a:rPr lang="vi-VN" sz="3600" smtClean="0">
                <a:solidFill>
                  <a:prstClr val="white"/>
                </a:solidFill>
                <a:ea typeface="Times New Roman" panose="02020603050405020304" pitchFamily="18" charset="0"/>
                <a:cs typeface="Arial" panose="020B0604020202020204" pitchFamily="34" charset="0"/>
              </a:rPr>
              <a:t>Cho </a:t>
            </a:r>
            <a:r>
              <a:rPr lang="vi-VN" sz="3600">
                <a:solidFill>
                  <a:prstClr val="white"/>
                </a:solidFill>
                <a:ea typeface="Times New Roman" panose="02020603050405020304" pitchFamily="18" charset="0"/>
                <a:cs typeface="Arial" panose="020B0604020202020204" pitchFamily="34" charset="0"/>
              </a:rPr>
              <a:t>ba mặt phẳng (P), (Q), (R) phân biệt có (P) // (Q</a:t>
            </a:r>
            <a:r>
              <a:rPr lang="vi-VN" sz="3600">
                <a:solidFill>
                  <a:prstClr val="white"/>
                </a:solidFill>
                <a:ea typeface="Times New Roman" panose="02020603050405020304" pitchFamily="18" charset="0"/>
                <a:cs typeface="Arial" panose="020B0604020202020204" pitchFamily="34" charset="0"/>
              </a:rPr>
              <a:t>), </a:t>
            </a:r>
            <a:r>
              <a:rPr lang="en-US" sz="3600" smtClean="0">
                <a:solidFill>
                  <a:prstClr val="white"/>
                </a:solidFill>
                <a:ea typeface="Times New Roman" panose="02020603050405020304" pitchFamily="18" charset="0"/>
                <a:cs typeface="Arial" panose="020B0604020202020204" pitchFamily="34" charset="0"/>
              </a:rPr>
              <a:t>    </a:t>
            </a:r>
            <a:r>
              <a:rPr lang="vi-VN" sz="3600" smtClean="0">
                <a:solidFill>
                  <a:prstClr val="white"/>
                </a:solidFill>
                <a:ea typeface="Times New Roman" panose="02020603050405020304" pitchFamily="18" charset="0"/>
                <a:cs typeface="Arial" panose="020B0604020202020204" pitchFamily="34" charset="0"/>
              </a:rPr>
              <a:t>(</a:t>
            </a:r>
            <a:r>
              <a:rPr lang="vi-VN" sz="3600">
                <a:solidFill>
                  <a:prstClr val="white"/>
                </a:solidFill>
                <a:ea typeface="Times New Roman" panose="02020603050405020304" pitchFamily="18" charset="0"/>
                <a:cs typeface="Arial" panose="020B0604020202020204" pitchFamily="34" charset="0"/>
              </a:rPr>
              <a:t>Q) // (R). Theo tính chất bắc cầu ta có (P) // (R).</a:t>
            </a:r>
            <a:endParaRPr lang="vi-VN" sz="3600">
              <a:solidFill>
                <a:prstClr val="white"/>
              </a:solidFill>
              <a:ea typeface="Times New Roman" panose="02020603050405020304" pitchFamily="18" charset="0"/>
              <a:cs typeface="Arial" panose="020B0604020202020204" pitchFamily="34" charset="0"/>
            </a:endParaRPr>
          </a:p>
        </p:txBody>
      </p:sp>
      <p:sp>
        <p:nvSpPr>
          <p:cNvPr id="9" name="Rectangle 8"/>
          <p:cNvSpPr/>
          <p:nvPr/>
        </p:nvSpPr>
        <p:spPr>
          <a:xfrm>
            <a:off x="8197480" y="3529399"/>
            <a:ext cx="174246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a:ln>
                  <a:noFill/>
                </a:ln>
                <a:solidFill>
                  <a:srgbClr val="92D050"/>
                </a:solidFill>
                <a:effectLst/>
                <a:uLnTx/>
                <a:uFillTx/>
                <a:latin typeface="Arial" panose="020B0604020202020204" pitchFamily="34" charset="0"/>
                <a:ea typeface="+mn-ea"/>
                <a:cs typeface="+mn-cs"/>
              </a:rPr>
              <a:t>Trả </a:t>
            </a:r>
            <a:r>
              <a:rPr kumimoji="0" lang="en-US" sz="3600" b="1" i="1" u="sng" strike="noStrike" kern="1200" cap="none" spc="0" normalizeH="0" baseline="0" noProof="0" smtClean="0">
                <a:ln>
                  <a:noFill/>
                </a:ln>
                <a:solidFill>
                  <a:srgbClr val="92D050"/>
                </a:solidFill>
                <a:effectLst/>
                <a:uLnTx/>
                <a:uFillTx/>
                <a:latin typeface="Arial" panose="020B0604020202020204" pitchFamily="34" charset="0"/>
                <a:ea typeface="+mn-ea"/>
                <a:cs typeface="+mn-cs"/>
              </a:rPr>
              <a:t>lời:</a:t>
            </a:r>
            <a:endParaRPr kumimoji="0" lang="en-US" sz="3600" b="1" i="1" u="sng" strike="noStrike" kern="1200" cap="none" spc="0" normalizeH="0" baseline="0" noProof="0" dirty="0">
              <a:ln>
                <a:noFill/>
              </a:ln>
              <a:solidFill>
                <a:srgbClr val="92D050"/>
              </a:solidFill>
              <a:effectLst/>
              <a:uLnTx/>
              <a:uFillTx/>
              <a:latin typeface="Calibri"/>
              <a:ea typeface="+mn-ea"/>
              <a:cs typeface="+mn-cs"/>
            </a:endParaRPr>
          </a:p>
        </p:txBody>
      </p:sp>
      <p:pic>
        <p:nvPicPr>
          <p:cNvPr id="18" name="Picture 17"/>
          <p:cNvPicPr>
            <a:picLocks noChangeAspect="1"/>
          </p:cNvPicPr>
          <p:nvPr/>
        </p:nvPicPr>
        <p:blipFill>
          <a:blip r:embed="rId3"/>
          <a:stretch>
            <a:fillRect/>
          </a:stretch>
        </p:blipFill>
        <p:spPr>
          <a:xfrm rot="21227728">
            <a:off x="-287422" y="9219282"/>
            <a:ext cx="1002786" cy="1005767"/>
          </a:xfrm>
          <a:prstGeom prst="rect">
            <a:avLst/>
          </a:prstGeom>
        </p:spPr>
      </p:pic>
      <p:grpSp>
        <p:nvGrpSpPr>
          <p:cNvPr id="10" name="Group 6"/>
          <p:cNvGrpSpPr/>
          <p:nvPr/>
        </p:nvGrpSpPr>
        <p:grpSpPr>
          <a:xfrm>
            <a:off x="6780907" y="9814872"/>
            <a:ext cx="4714152" cy="205428"/>
            <a:chOff x="0" y="0"/>
            <a:chExt cx="1241587" cy="118945"/>
          </a:xfrm>
        </p:grpSpPr>
        <p:sp>
          <p:nvSpPr>
            <p:cNvPr id="11" name="Freeform 7"/>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sp>
        <p:sp>
          <p:nvSpPr>
            <p:cNvPr id="12"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p:cNvPicPr>
            <a:picLocks noChangeAspect="1"/>
          </p:cNvPicPr>
          <p:nvPr/>
        </p:nvPicPr>
        <p:blipFill>
          <a:blip r:embed="rId4"/>
          <a:stretch>
            <a:fillRect/>
          </a:stretch>
        </p:blipFill>
        <p:spPr>
          <a:xfrm>
            <a:off x="13320140" y="4480530"/>
            <a:ext cx="4382323" cy="4955395"/>
          </a:xfrm>
          <a:prstGeom prst="rect">
            <a:avLst/>
          </a:prstGeom>
        </p:spPr>
      </p:pic>
    </p:spTree>
    <p:extLst>
      <p:ext uri="{BB962C8B-B14F-4D97-AF65-F5344CB8AC3E}">
        <p14:creationId xmlns:p14="http://schemas.microsoft.com/office/powerpoint/2010/main" val="46624777"/>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 calcmode="lin" valueType="num">
                                      <p:cBhvr additive="base">
                                        <p:cTn id="2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2" end="2"/>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685800" y="723900"/>
            <a:ext cx="16840201" cy="8915400"/>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rgbClr val="FCF4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a:off x="16154400" y="145397"/>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sp>
        <p:nvSpPr>
          <p:cNvPr id="15" name="Freeform 15"/>
          <p:cNvSpPr/>
          <p:nvPr/>
        </p:nvSpPr>
        <p:spPr>
          <a:xfrm>
            <a:off x="1131462" y="141283"/>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grpSp>
        <p:nvGrpSpPr>
          <p:cNvPr id="18" name="Group 17"/>
          <p:cNvGrpSpPr/>
          <p:nvPr/>
        </p:nvGrpSpPr>
        <p:grpSpPr>
          <a:xfrm>
            <a:off x="6096002" y="1257300"/>
            <a:ext cx="6096000" cy="914400"/>
            <a:chOff x="1554480" y="876300"/>
            <a:chExt cx="6096000" cy="1143000"/>
          </a:xfrm>
          <a:solidFill>
            <a:schemeClr val="accent5">
              <a:lumMod val="75000"/>
            </a:schemeClr>
          </a:solidFill>
        </p:grpSpPr>
        <p:sp>
          <p:nvSpPr>
            <p:cNvPr id="19" name="Flowchart: Terminator 18"/>
            <p:cNvSpPr/>
            <p:nvPr/>
          </p:nvSpPr>
          <p:spPr>
            <a:xfrm>
              <a:off x="1554480" y="876300"/>
              <a:ext cx="6096000" cy="114300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19"/>
            <p:cNvSpPr/>
            <p:nvPr/>
          </p:nvSpPr>
          <p:spPr>
            <a:xfrm>
              <a:off x="2126502" y="987956"/>
              <a:ext cx="4974440"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2 </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tr90)</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5" name="Rectangle 4"/>
          <p:cNvSpPr/>
          <p:nvPr/>
        </p:nvSpPr>
        <p:spPr>
          <a:xfrm>
            <a:off x="1235336" y="2683788"/>
            <a:ext cx="10423264" cy="535531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50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Cho hình chóp S.ABCD. Gọi M, N, P, Q lần lượt là trung điểm của các cạnh SA, SB, SC, SD (H.4.45). Chứng minh rằng hai mặt phẳng (MNP) và (NPQ) cùng song song với mặt phẳng (ABCD), từ đó suy ra bốn điểm M, N, P, Q đồng phẳng</a:t>
            </a:r>
            <a:r>
              <a:rPr kumimoji="0" lang="vi-VN"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a:t>
            </a:r>
            <a:endPar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254814" y="2933700"/>
            <a:ext cx="4737786" cy="6465685"/>
          </a:xfrm>
          <a:prstGeom prst="rect">
            <a:avLst/>
          </a:prstGeom>
        </p:spPr>
      </p:pic>
      <p:pic>
        <p:nvPicPr>
          <p:cNvPr id="7" name="Picture 6"/>
          <p:cNvPicPr>
            <a:picLocks noChangeAspect="1"/>
          </p:cNvPicPr>
          <p:nvPr/>
        </p:nvPicPr>
        <p:blipFill>
          <a:blip r:embed="rId11"/>
          <a:stretch>
            <a:fillRect/>
          </a:stretch>
        </p:blipFill>
        <p:spPr>
          <a:xfrm>
            <a:off x="371933" y="8453647"/>
            <a:ext cx="1726806" cy="1381036"/>
          </a:xfrm>
          <a:prstGeom prst="rect">
            <a:avLst/>
          </a:prstGeom>
        </p:spPr>
      </p:pic>
    </p:spTree>
    <p:extLst>
      <p:ext uri="{BB962C8B-B14F-4D97-AF65-F5344CB8AC3E}">
        <p14:creationId xmlns:p14="http://schemas.microsoft.com/office/powerpoint/2010/main" val="75541046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685800" y="723900"/>
            <a:ext cx="16840201" cy="8915400"/>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rgbClr val="FCF4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a:off x="16154400" y="145397"/>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sp>
        <p:nvSpPr>
          <p:cNvPr id="15" name="Freeform 15"/>
          <p:cNvSpPr/>
          <p:nvPr/>
        </p:nvSpPr>
        <p:spPr>
          <a:xfrm>
            <a:off x="1131462" y="141283"/>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sp>
        <p:nvSpPr>
          <p:cNvPr id="27" name="Oval Callout 26"/>
          <p:cNvSpPr/>
          <p:nvPr/>
        </p:nvSpPr>
        <p:spPr>
          <a:xfrm>
            <a:off x="8178501" y="1059797"/>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6" name="Picture 15"/>
          <p:cNvPicPr>
            <a:picLocks noChangeAspect="1"/>
          </p:cNvPicPr>
          <p:nvPr/>
        </p:nvPicPr>
        <p:blipFill>
          <a:blip r:embed="rId10"/>
          <a:stretch>
            <a:fillRect/>
          </a:stretch>
        </p:blipFill>
        <p:spPr>
          <a:xfrm>
            <a:off x="16093653" y="8877300"/>
            <a:ext cx="1584747" cy="1267423"/>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61481" y="2534756"/>
            <a:ext cx="4737786" cy="6465685"/>
          </a:xfrm>
          <a:prstGeom prst="rect">
            <a:avLst/>
          </a:prstGeom>
        </p:spPr>
      </p:pic>
      <p:sp>
        <p:nvSpPr>
          <p:cNvPr id="6" name="Rectangle 5"/>
          <p:cNvSpPr/>
          <p:nvPr/>
        </p:nvSpPr>
        <p:spPr>
          <a:xfrm>
            <a:off x="6780274" y="2415926"/>
            <a:ext cx="10256702" cy="6868547"/>
          </a:xfrm>
          <a:prstGeom prst="rect">
            <a:avLst/>
          </a:prstGeom>
        </p:spPr>
        <p:txBody>
          <a:bodyPr wrap="square">
            <a:spAutoFit/>
          </a:bodyPr>
          <a:lstStyle/>
          <a:p>
            <a:pPr algn="just">
              <a:lnSpc>
                <a:spcPct val="150000"/>
              </a:lnSpc>
              <a:spcAft>
                <a:spcPts val="500"/>
              </a:spcAft>
            </a:pPr>
            <a:r>
              <a:rPr lang="vi-VN" sz="3600"/>
              <a:t>Vì M, N lần lượt là trung điểm của SA, SB nên MN là đường trung bình của tam giác SAB. Do đó, MN II AB và suy ra MN song song với mặt phẳng (ABCD</a:t>
            </a:r>
            <a:r>
              <a:rPr lang="vi-VN" sz="3600"/>
              <a:t>). </a:t>
            </a:r>
            <a:endParaRPr lang="en-US" sz="3600" smtClean="0"/>
          </a:p>
          <a:p>
            <a:pPr algn="just">
              <a:lnSpc>
                <a:spcPct val="150000"/>
              </a:lnSpc>
              <a:spcAft>
                <a:spcPts val="500"/>
              </a:spcAft>
            </a:pPr>
            <a:r>
              <a:rPr lang="vi-VN" sz="3600" smtClean="0"/>
              <a:t>Tương </a:t>
            </a:r>
            <a:r>
              <a:rPr lang="vi-VN" sz="3600"/>
              <a:t>tự, NP cũng song song với mặt phẳng (ABCD</a:t>
            </a:r>
            <a:r>
              <a:rPr lang="vi-VN" sz="3600"/>
              <a:t>). </a:t>
            </a:r>
            <a:endParaRPr lang="en-US" sz="3600" smtClean="0"/>
          </a:p>
          <a:p>
            <a:pPr algn="just">
              <a:lnSpc>
                <a:spcPct val="150000"/>
              </a:lnSpc>
              <a:spcAft>
                <a:spcPts val="500"/>
              </a:spcAft>
            </a:pPr>
            <a:r>
              <a:rPr lang="vi-VN" sz="3600" smtClean="0"/>
              <a:t>Vậy </a:t>
            </a:r>
            <a:r>
              <a:rPr lang="vi-VN" sz="3600"/>
              <a:t>mặt phẳng (MNP) song song với mặt phẳng (ABCD</a:t>
            </a:r>
            <a:r>
              <a:rPr lang="vi-VN" sz="3600"/>
              <a:t>). </a:t>
            </a:r>
            <a:endParaRPr lang="vi-VN" sz="3600"/>
          </a:p>
        </p:txBody>
      </p:sp>
    </p:spTree>
    <p:extLst>
      <p:ext uri="{BB962C8B-B14F-4D97-AF65-F5344CB8AC3E}">
        <p14:creationId xmlns:p14="http://schemas.microsoft.com/office/powerpoint/2010/main" val="311374354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1" dur="500"/>
                                        <p:tgtEl>
                                          <p:spTgt spid="6">
                                            <p:txEl>
                                              <p:pRg st="1" end="1"/>
                                            </p:txEl>
                                          </p:spTgt>
                                        </p:tgtEl>
                                      </p:cBhvr>
                                    </p:animEffect>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685800" y="723900"/>
            <a:ext cx="16840201" cy="8915400"/>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rgbClr val="FCF4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a:off x="16154400" y="145397"/>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sp>
        <p:nvSpPr>
          <p:cNvPr id="15" name="Freeform 15"/>
          <p:cNvSpPr/>
          <p:nvPr/>
        </p:nvSpPr>
        <p:spPr>
          <a:xfrm>
            <a:off x="1131462" y="141283"/>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sp>
        <p:nvSpPr>
          <p:cNvPr id="27" name="Oval Callout 26"/>
          <p:cNvSpPr/>
          <p:nvPr/>
        </p:nvSpPr>
        <p:spPr>
          <a:xfrm>
            <a:off x="8178501" y="1059797"/>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61481" y="2534756"/>
            <a:ext cx="4737786" cy="6465685"/>
          </a:xfrm>
          <a:prstGeom prst="rect">
            <a:avLst/>
          </a:prstGeom>
        </p:spPr>
      </p:pic>
      <p:sp>
        <p:nvSpPr>
          <p:cNvPr id="6" name="Rectangle 5"/>
          <p:cNvSpPr/>
          <p:nvPr/>
        </p:nvSpPr>
        <p:spPr>
          <a:xfrm>
            <a:off x="6756211" y="2628900"/>
            <a:ext cx="10464989" cy="5637441"/>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500"/>
              </a:spcAft>
              <a:buClrTx/>
              <a:buSzTx/>
              <a:buFontTx/>
              <a:buNone/>
              <a:tabLst/>
              <a:defRPr/>
            </a:pPr>
            <a:r>
              <a:rPr kumimoji="0" lang="vi-VN" sz="3800" b="0" i="0" u="none" strike="noStrike" kern="1200" cap="none" spc="0" normalizeH="0" baseline="0" noProof="0" smtClean="0">
                <a:ln>
                  <a:noFill/>
                </a:ln>
                <a:solidFill>
                  <a:prstClr val="black"/>
                </a:solidFill>
                <a:effectLst/>
                <a:uLnTx/>
                <a:uFillTx/>
                <a:latin typeface="Arial" panose="020B0604020202020204" pitchFamily="34" charset="0"/>
              </a:rPr>
              <a:t>Lập </a:t>
            </a:r>
            <a:r>
              <a:rPr kumimoji="0" lang="vi-VN" sz="3800" b="0" i="0" u="none" strike="noStrike" kern="1200" cap="none" spc="0" normalizeH="0" baseline="0" noProof="0">
                <a:ln>
                  <a:noFill/>
                </a:ln>
                <a:solidFill>
                  <a:prstClr val="black"/>
                </a:solidFill>
                <a:effectLst/>
                <a:uLnTx/>
                <a:uFillTx/>
                <a:latin typeface="Arial" panose="020B0604020202020204" pitchFamily="34" charset="0"/>
              </a:rPr>
              <a:t>luận tương tự ta có mặt phẳng (NPQ) cũng song song với mặt phẳng (ABCD). </a:t>
            </a:r>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endParaRPr>
          </a:p>
          <a:p>
            <a:pPr marL="0" marR="0" lvl="0" indent="0" algn="just" defTabSz="914400" rtl="0" eaLnBrk="1" fontAlgn="auto" latinLnBrk="0" hangingPunct="1">
              <a:lnSpc>
                <a:spcPct val="150000"/>
              </a:lnSpc>
              <a:spcBef>
                <a:spcPts val="600"/>
              </a:spcBef>
              <a:spcAft>
                <a:spcPts val="500"/>
              </a:spcAft>
              <a:buClrTx/>
              <a:buSzTx/>
              <a:buFontTx/>
              <a:buNone/>
              <a:tabLst/>
              <a:defRPr/>
            </a:pPr>
            <a:r>
              <a:rPr kumimoji="0" lang="vi-VN" sz="3800" b="0" i="0" u="none" strike="noStrike" kern="1200" cap="none" spc="0" normalizeH="0" baseline="0" noProof="0" smtClean="0">
                <a:ln>
                  <a:noFill/>
                </a:ln>
                <a:solidFill>
                  <a:prstClr val="black"/>
                </a:solidFill>
                <a:effectLst/>
                <a:uLnTx/>
                <a:uFillTx/>
                <a:latin typeface="Arial" panose="020B0604020202020204" pitchFamily="34" charset="0"/>
              </a:rPr>
              <a:t>Hai </a:t>
            </a:r>
            <a:r>
              <a:rPr kumimoji="0" lang="vi-VN" sz="3800" b="0" i="0" u="none" strike="noStrike" kern="1200" cap="none" spc="0" normalizeH="0" baseline="0" noProof="0">
                <a:ln>
                  <a:noFill/>
                </a:ln>
                <a:solidFill>
                  <a:prstClr val="black"/>
                </a:solidFill>
                <a:effectLst/>
                <a:uLnTx/>
                <a:uFillTx/>
                <a:latin typeface="Arial" panose="020B0604020202020204" pitchFamily="34" charset="0"/>
              </a:rPr>
              <a:t>mặt phẳng (MNP) và (NPQ) cùng đi qua điểm N và cùng song song với mặt phẳng (ABCD) nên hai mặt phẳng đó trùng </a:t>
            </a:r>
            <a:r>
              <a:rPr kumimoji="0" lang="vi-VN" sz="3800" b="0" i="0" u="none" strike="noStrike" kern="1200" cap="none" spc="0" normalizeH="0" baseline="0" noProof="0" smtClean="0">
                <a:ln>
                  <a:noFill/>
                </a:ln>
                <a:solidFill>
                  <a:prstClr val="black"/>
                </a:solidFill>
                <a:effectLst/>
                <a:uLnTx/>
                <a:uFillTx/>
                <a:latin typeface="Arial" panose="020B0604020202020204" pitchFamily="34" charset="0"/>
              </a:rPr>
              <a:t>nhau</a:t>
            </a:r>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endParaRPr>
          </a:p>
          <a:p>
            <a:pPr marL="0" marR="0" lvl="0" indent="0" algn="just" defTabSz="914400" rtl="0" eaLnBrk="1" fontAlgn="auto" latinLnBrk="0" hangingPunct="1">
              <a:lnSpc>
                <a:spcPct val="150000"/>
              </a:lnSpc>
              <a:spcBef>
                <a:spcPts val="600"/>
              </a:spcBef>
              <a:spcAft>
                <a:spcPts val="500"/>
              </a:spcAft>
              <a:buClrTx/>
              <a:buSzTx/>
              <a:buFontTx/>
              <a:buNone/>
              <a:tabLst/>
              <a:defRPr/>
            </a:pPr>
            <a:r>
              <a:rPr lang="en-US" sz="3800">
                <a:solidFill>
                  <a:prstClr val="black"/>
                </a:solidFill>
                <a:latin typeface="Arial" panose="020B0604020202020204" pitchFamily="34" charset="0"/>
              </a:rPr>
              <a:t>T</a:t>
            </a:r>
            <a:r>
              <a:rPr kumimoji="0" lang="vi-VN" sz="3800" b="0" i="0" u="none" strike="noStrike" kern="1200" cap="none" spc="0" normalizeH="0" baseline="0" noProof="0" smtClean="0">
                <a:ln>
                  <a:noFill/>
                </a:ln>
                <a:solidFill>
                  <a:prstClr val="black"/>
                </a:solidFill>
                <a:effectLst/>
                <a:uLnTx/>
                <a:uFillTx/>
                <a:latin typeface="Arial" panose="020B0604020202020204" pitchFamily="34" charset="0"/>
              </a:rPr>
              <a:t>ức </a:t>
            </a:r>
            <a:r>
              <a:rPr kumimoji="0" lang="vi-VN" sz="3800" b="0" i="0" u="none" strike="noStrike" kern="1200" cap="none" spc="0" normalizeH="0" baseline="0" noProof="0">
                <a:ln>
                  <a:noFill/>
                </a:ln>
                <a:solidFill>
                  <a:prstClr val="black"/>
                </a:solidFill>
                <a:effectLst/>
                <a:uLnTx/>
                <a:uFillTx/>
                <a:latin typeface="Arial" panose="020B0604020202020204" pitchFamily="34" charset="0"/>
              </a:rPr>
              <a:t>là bốn điểm M, N, P, Q đồng phẳng</a:t>
            </a:r>
            <a:r>
              <a:rPr kumimoji="0" lang="vi-VN" sz="3800" b="0" i="0" u="none" strike="noStrike" kern="1200" cap="none" spc="0" normalizeH="0" baseline="0" noProof="0" smtClean="0">
                <a:ln>
                  <a:noFill/>
                </a:ln>
                <a:solidFill>
                  <a:prstClr val="black"/>
                </a:solidFill>
                <a:effectLst/>
                <a:uLnTx/>
                <a:uFillTx/>
                <a:latin typeface="Arial" panose="020B0604020202020204" pitchFamily="34" charset="0"/>
              </a:rPr>
              <a:t>.</a:t>
            </a:r>
            <a:endParaRPr kumimoji="0" lang="vi-VN" sz="3800" b="0" i="0" u="none" strike="noStrike" kern="1200" cap="none" spc="0" normalizeH="0" baseline="0" noProof="0">
              <a:ln>
                <a:noFill/>
              </a:ln>
              <a:solidFill>
                <a:prstClr val="black"/>
              </a:solidFill>
              <a:effectLst/>
              <a:uLnTx/>
              <a:uFillTx/>
              <a:latin typeface="Arial" panose="020B0604020202020204" pitchFamily="34" charset="0"/>
            </a:endParaRPr>
          </a:p>
        </p:txBody>
      </p:sp>
      <p:pic>
        <p:nvPicPr>
          <p:cNvPr id="11" name="Picture 10"/>
          <p:cNvPicPr>
            <a:picLocks noChangeAspect="1"/>
          </p:cNvPicPr>
          <p:nvPr/>
        </p:nvPicPr>
        <p:blipFill>
          <a:blip r:embed="rId11"/>
          <a:stretch>
            <a:fillRect/>
          </a:stretch>
        </p:blipFill>
        <p:spPr>
          <a:xfrm>
            <a:off x="16093653" y="8877300"/>
            <a:ext cx="1584747" cy="1267423"/>
          </a:xfrm>
          <a:prstGeom prst="rect">
            <a:avLst/>
          </a:prstGeom>
        </p:spPr>
      </p:pic>
    </p:spTree>
    <p:extLst>
      <p:ext uri="{BB962C8B-B14F-4D97-AF65-F5344CB8AC3E}">
        <p14:creationId xmlns:p14="http://schemas.microsoft.com/office/powerpoint/2010/main" val="251482639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1" dur="500"/>
                                        <p:tgtEl>
                                          <p:spTgt spid="6">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sp>
        <p:nvSpPr>
          <p:cNvPr id="11" name="Rectangle 10"/>
          <p:cNvSpPr/>
          <p:nvPr/>
        </p:nvSpPr>
        <p:spPr>
          <a:xfrm>
            <a:off x="204537" y="234596"/>
            <a:ext cx="17790272" cy="98017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457200" y="114300"/>
            <a:ext cx="4876802" cy="1402045"/>
            <a:chOff x="3215466" y="3134246"/>
            <a:chExt cx="4876802" cy="1402045"/>
          </a:xfrm>
        </p:grpSpPr>
        <p:grpSp>
          <p:nvGrpSpPr>
            <p:cNvPr id="2" name="Group 2"/>
            <p:cNvGrpSpPr/>
            <p:nvPr/>
          </p:nvGrpSpPr>
          <p:grpSpPr>
            <a:xfrm>
              <a:off x="3215466" y="3134246"/>
              <a:ext cx="4876802" cy="1399655"/>
              <a:chOff x="0" y="-38100"/>
              <a:chExt cx="2048569" cy="1900881"/>
            </a:xfrm>
          </p:grpSpPr>
          <p:sp>
            <p:nvSpPr>
              <p:cNvPr id="3" name="Freeform 3"/>
              <p:cNvSpPr/>
              <p:nvPr/>
            </p:nvSpPr>
            <p:spPr>
              <a:xfrm>
                <a:off x="88161" y="310464"/>
                <a:ext cx="1960408" cy="1552317"/>
              </a:xfrm>
              <a:custGeom>
                <a:avLst/>
                <a:gdLst/>
                <a:ahLst/>
                <a:cxnLst/>
                <a:rect l="l" t="t" r="r" b="b"/>
                <a:pathLst>
                  <a:path w="2170275" h="1966268">
                    <a:moveTo>
                      <a:pt x="0" y="0"/>
                    </a:moveTo>
                    <a:lnTo>
                      <a:pt x="2170275" y="0"/>
                    </a:lnTo>
                    <a:lnTo>
                      <a:pt x="2170275" y="1966268"/>
                    </a:lnTo>
                    <a:lnTo>
                      <a:pt x="0" y="1966268"/>
                    </a:lnTo>
                    <a:close/>
                  </a:path>
                </a:pathLst>
              </a:custGeom>
              <a:solidFill>
                <a:srgbClr val="FFF9E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Rectangle 31"/>
            <p:cNvSpPr/>
            <p:nvPr/>
          </p:nvSpPr>
          <p:spPr>
            <a:xfrm>
              <a:off x="3580398" y="3238500"/>
              <a:ext cx="4406271" cy="1297791"/>
            </a:xfrm>
            <a:prstGeom prst="rect">
              <a:avLst/>
            </a:prstGeom>
          </p:spPr>
          <p:txBody>
            <a:bodyPr wrap="none">
              <a:spAutoFit/>
            </a:bodyPr>
            <a:lstStyle/>
            <a:p>
              <a:pPr marL="0" marR="0" lvl="0" indent="0" algn="ctr" defTabSz="914400" rtl="0" eaLnBrk="1" fontAlgn="auto" latinLnBrk="0" hangingPunct="1">
                <a:lnSpc>
                  <a:spcPts val="9379"/>
                </a:lnSpc>
                <a:spcBef>
                  <a:spcPts val="0"/>
                </a:spcBef>
                <a:spcAft>
                  <a:spcPts val="0"/>
                </a:spcAft>
                <a:buClrTx/>
                <a:buSzTx/>
                <a:buFontTx/>
                <a:buNone/>
                <a:tabLst/>
                <a:defRPr/>
              </a:pPr>
              <a:r>
                <a:rPr kumimoji="0" lang="en-US" sz="4500" b="1" i="0" u="none" strike="noStrike" kern="1200" cap="none" spc="341" normalizeH="0" baseline="0" noProof="0" smtClean="0">
                  <a:ln>
                    <a:noFill/>
                  </a:ln>
                  <a:solidFill>
                    <a:srgbClr val="284353"/>
                  </a:solidFill>
                  <a:effectLst/>
                  <a:uLnTx/>
                  <a:uFillTx/>
                  <a:latin typeface="Arial" panose="020B0604020202020204" pitchFamily="34" charset="0"/>
                  <a:ea typeface="+mn-ea"/>
                  <a:cs typeface="Arial" panose="020B0604020202020204" pitchFamily="34" charset="0"/>
                </a:rPr>
                <a:t>LUYỆN TẬP 2</a:t>
              </a:r>
              <a:endParaRPr kumimoji="0" lang="en-US" sz="4500" b="1" i="0" u="none" strike="noStrike" kern="1200" cap="none" spc="341" normalizeH="0" baseline="0" noProof="0" dirty="0">
                <a:ln>
                  <a:noFill/>
                </a:ln>
                <a:solidFill>
                  <a:srgbClr val="284353"/>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34" name="Rectangle 33"/>
              <p:cNvSpPr/>
              <p:nvPr/>
            </p:nvSpPr>
            <p:spPr>
              <a:xfrm>
                <a:off x="537385" y="1638300"/>
                <a:ext cx="16989196" cy="3045064"/>
              </a:xfrm>
              <a:prstGeom prst="rect">
                <a:avLst/>
              </a:prstGeom>
            </p:spPr>
            <p:txBody>
              <a:bodyPr wrap="square">
                <a:spAutoFit/>
              </a:bodyPr>
              <a:lstStyle/>
              <a:p>
                <a:pPr algn="just">
                  <a:lnSpc>
                    <a:spcPct val="150000"/>
                  </a:lnSpc>
                </a:pPr>
                <a:r>
                  <a:rPr lang="vi-VN" sz="3600" smtClean="0">
                    <a:solidFill>
                      <a:schemeClr val="tx1"/>
                    </a:solidFill>
                  </a:rPr>
                  <a:t>Cho hình chóp S.ABCD. Gọi M, N, P, Q lần lượt là các điểm thuộc các cạnh SA, SB, SC, SD </a:t>
                </a:r>
                <a:r>
                  <a:rPr lang="vi-VN" sz="3600" smtClean="0">
                    <a:solidFill>
                      <a:schemeClr val="tx1"/>
                    </a:solidFill>
                  </a:rPr>
                  <a:t>sao cho</a:t>
                </a:r>
                <a:r>
                  <a:rPr lang="en-US" sz="3600" smtClean="0">
                    <a:solidFill>
                      <a:schemeClr val="tx1"/>
                    </a:solidFill>
                  </a:rPr>
                  <a:t> </a:t>
                </a:r>
                <a14:m>
                  <m:oMath xmlns:m="http://schemas.openxmlformats.org/officeDocument/2006/math">
                    <m:f>
                      <m:fPr>
                        <m:ctrlPr>
                          <a:rPr lang="en-US" sz="3600" i="1">
                            <a:solidFill>
                              <a:schemeClr val="tx1"/>
                            </a:solidFill>
                            <a:ea typeface="Cambria Math" panose="02040503050406030204" pitchFamily="18" charset="0"/>
                            <a:cs typeface="Times New Roman" panose="02020603050405020304" pitchFamily="18" charset="0"/>
                          </a:rPr>
                        </m:ctrlPr>
                      </m:fPr>
                      <m:num>
                        <m:r>
                          <a:rPr lang="en-US" sz="3600" i="1">
                            <a:solidFill>
                              <a:schemeClr val="tx1"/>
                            </a:solidFill>
                            <a:effectLst/>
                            <a:ea typeface="Cambria Math" panose="02040503050406030204" pitchFamily="18" charset="0"/>
                            <a:cs typeface="Times New Roman" panose="02020603050405020304" pitchFamily="18" charset="0"/>
                          </a:rPr>
                          <m:t>𝑀𝐴</m:t>
                        </m:r>
                      </m:num>
                      <m:den>
                        <m:r>
                          <a:rPr lang="en-US" sz="3600" i="1">
                            <a:solidFill>
                              <a:schemeClr val="tx1"/>
                            </a:solidFill>
                            <a:effectLst/>
                            <a:ea typeface="Cambria Math" panose="02040503050406030204" pitchFamily="18" charset="0"/>
                            <a:cs typeface="Times New Roman" panose="02020603050405020304" pitchFamily="18" charset="0"/>
                          </a:rPr>
                          <m:t>𝑀𝑆</m:t>
                        </m:r>
                      </m:den>
                    </m:f>
                    <m:r>
                      <a:rPr lang="en-US" sz="3600" i="1">
                        <a:solidFill>
                          <a:schemeClr val="tx1"/>
                        </a:solidFill>
                        <a:effectLst/>
                        <a:ea typeface="Cambria Math" panose="02040503050406030204" pitchFamily="18" charset="0"/>
                        <a:cs typeface="Times New Roman" panose="02020603050405020304" pitchFamily="18" charset="0"/>
                      </a:rPr>
                      <m:t>=</m:t>
                    </m:r>
                    <m:f>
                      <m:fPr>
                        <m:ctrlPr>
                          <a:rPr lang="en-US" sz="3600" i="1">
                            <a:solidFill>
                              <a:schemeClr val="tx1"/>
                            </a:solidFill>
                            <a:effectLst/>
                            <a:ea typeface="Cambria Math" panose="02040503050406030204" pitchFamily="18" charset="0"/>
                            <a:cs typeface="Times New Roman" panose="02020603050405020304" pitchFamily="18" charset="0"/>
                          </a:rPr>
                        </m:ctrlPr>
                      </m:fPr>
                      <m:num>
                        <m:r>
                          <a:rPr lang="en-US" sz="3600" i="1">
                            <a:solidFill>
                              <a:schemeClr val="tx1"/>
                            </a:solidFill>
                            <a:effectLst/>
                            <a:ea typeface="Cambria Math" panose="02040503050406030204" pitchFamily="18" charset="0"/>
                            <a:cs typeface="Times New Roman" panose="02020603050405020304" pitchFamily="18" charset="0"/>
                          </a:rPr>
                          <m:t>𝑁𝐵</m:t>
                        </m:r>
                      </m:num>
                      <m:den>
                        <m:r>
                          <a:rPr lang="en-US" sz="3600" i="1">
                            <a:solidFill>
                              <a:schemeClr val="tx1"/>
                            </a:solidFill>
                            <a:effectLst/>
                            <a:ea typeface="Cambria Math" panose="02040503050406030204" pitchFamily="18" charset="0"/>
                            <a:cs typeface="Times New Roman" panose="02020603050405020304" pitchFamily="18" charset="0"/>
                          </a:rPr>
                          <m:t>𝑁𝑆</m:t>
                        </m:r>
                      </m:den>
                    </m:f>
                    <m:r>
                      <a:rPr lang="en-US" sz="3600" i="1">
                        <a:solidFill>
                          <a:schemeClr val="tx1"/>
                        </a:solidFill>
                        <a:effectLst/>
                        <a:ea typeface="Cambria Math" panose="02040503050406030204" pitchFamily="18" charset="0"/>
                        <a:cs typeface="Times New Roman" panose="02020603050405020304" pitchFamily="18" charset="0"/>
                      </a:rPr>
                      <m:t>=</m:t>
                    </m:r>
                    <m:f>
                      <m:fPr>
                        <m:ctrlPr>
                          <a:rPr lang="en-US" sz="3600" i="1">
                            <a:solidFill>
                              <a:schemeClr val="tx1"/>
                            </a:solidFill>
                            <a:ea typeface="Cambria Math" panose="02040503050406030204" pitchFamily="18" charset="0"/>
                            <a:cs typeface="Times New Roman" panose="02020603050405020304" pitchFamily="18" charset="0"/>
                          </a:rPr>
                        </m:ctrlPr>
                      </m:fPr>
                      <m:num>
                        <m:r>
                          <a:rPr lang="en-US" sz="3600" b="0" i="1" smtClean="0">
                            <a:solidFill>
                              <a:schemeClr val="tx1"/>
                            </a:solidFill>
                            <a:ea typeface="Cambria Math" panose="02040503050406030204" pitchFamily="18" charset="0"/>
                            <a:cs typeface="Times New Roman" panose="02020603050405020304" pitchFamily="18" charset="0"/>
                          </a:rPr>
                          <m:t>𝑃𝐶</m:t>
                        </m:r>
                      </m:num>
                      <m:den>
                        <m:r>
                          <a:rPr lang="en-US" sz="3600" b="0" i="1" smtClean="0">
                            <a:solidFill>
                              <a:schemeClr val="tx1"/>
                            </a:solidFill>
                            <a:ea typeface="Cambria Math" panose="02040503050406030204" pitchFamily="18" charset="0"/>
                            <a:cs typeface="Times New Roman" panose="02020603050405020304" pitchFamily="18" charset="0"/>
                          </a:rPr>
                          <m:t>𝑃</m:t>
                        </m:r>
                        <m:r>
                          <a:rPr lang="en-US" sz="3600" i="1">
                            <a:solidFill>
                              <a:schemeClr val="tx1"/>
                            </a:solidFill>
                            <a:ea typeface="Cambria Math" panose="02040503050406030204" pitchFamily="18" charset="0"/>
                            <a:cs typeface="Times New Roman" panose="02020603050405020304" pitchFamily="18" charset="0"/>
                          </a:rPr>
                          <m:t>𝑆</m:t>
                        </m:r>
                      </m:den>
                    </m:f>
                    <m:r>
                      <a:rPr lang="en-US" sz="3600" i="1">
                        <a:solidFill>
                          <a:schemeClr val="tx1"/>
                        </a:solidFill>
                        <a:ea typeface="Cambria Math" panose="02040503050406030204" pitchFamily="18" charset="0"/>
                        <a:cs typeface="Times New Roman" panose="02020603050405020304" pitchFamily="18" charset="0"/>
                      </a:rPr>
                      <m:t>=</m:t>
                    </m:r>
                    <m:f>
                      <m:fPr>
                        <m:ctrlPr>
                          <a:rPr lang="en-US" sz="3600" i="1">
                            <a:solidFill>
                              <a:schemeClr val="tx1"/>
                            </a:solidFill>
                            <a:ea typeface="Cambria Math" panose="02040503050406030204" pitchFamily="18" charset="0"/>
                            <a:cs typeface="Times New Roman" panose="02020603050405020304" pitchFamily="18" charset="0"/>
                          </a:rPr>
                        </m:ctrlPr>
                      </m:fPr>
                      <m:num>
                        <m:r>
                          <a:rPr lang="en-US" sz="3600" b="0" i="1" smtClean="0">
                            <a:solidFill>
                              <a:schemeClr val="tx1"/>
                            </a:solidFill>
                            <a:ea typeface="Cambria Math" panose="02040503050406030204" pitchFamily="18" charset="0"/>
                            <a:cs typeface="Times New Roman" panose="02020603050405020304" pitchFamily="18" charset="0"/>
                          </a:rPr>
                          <m:t>𝑄𝐷</m:t>
                        </m:r>
                      </m:num>
                      <m:den>
                        <m:r>
                          <a:rPr lang="en-US" sz="3600" b="0" i="1" smtClean="0">
                            <a:solidFill>
                              <a:schemeClr val="tx1"/>
                            </a:solidFill>
                            <a:ea typeface="Cambria Math" panose="02040503050406030204" pitchFamily="18" charset="0"/>
                            <a:cs typeface="Times New Roman" panose="02020603050405020304" pitchFamily="18" charset="0"/>
                          </a:rPr>
                          <m:t>𝑄</m:t>
                        </m:r>
                        <m:r>
                          <a:rPr lang="en-US" sz="3600" i="1">
                            <a:solidFill>
                              <a:schemeClr val="tx1"/>
                            </a:solidFill>
                            <a:ea typeface="Cambria Math" panose="02040503050406030204" pitchFamily="18" charset="0"/>
                            <a:cs typeface="Times New Roman" panose="02020603050405020304" pitchFamily="18" charset="0"/>
                          </a:rPr>
                          <m:t>𝑆</m:t>
                        </m:r>
                      </m:den>
                    </m:f>
                    <m:r>
                      <a:rPr lang="en-US" sz="3600" b="0" i="1" smtClean="0">
                        <a:solidFill>
                          <a:schemeClr val="tx1"/>
                        </a:solidFill>
                        <a:ea typeface="Cambria Math" panose="02040503050406030204" pitchFamily="18" charset="0"/>
                        <a:cs typeface="Times New Roman" panose="02020603050405020304" pitchFamily="18" charset="0"/>
                      </a:rPr>
                      <m:t>=</m:t>
                    </m:r>
                    <m:f>
                      <m:fPr>
                        <m:ctrlPr>
                          <a:rPr lang="en-US" sz="3600" i="1">
                            <a:solidFill>
                              <a:schemeClr val="tx1"/>
                            </a:solidFill>
                            <a:effectLst/>
                            <a:ea typeface="Cambria Math" panose="02040503050406030204" pitchFamily="18" charset="0"/>
                            <a:cs typeface="Times New Roman" panose="02020603050405020304" pitchFamily="18" charset="0"/>
                          </a:rPr>
                        </m:ctrlPr>
                      </m:fPr>
                      <m:num>
                        <m:r>
                          <a:rPr lang="en-US" sz="3600" i="1">
                            <a:solidFill>
                              <a:schemeClr val="tx1"/>
                            </a:solidFill>
                            <a:effectLst/>
                            <a:ea typeface="Cambria Math" panose="02040503050406030204" pitchFamily="18" charset="0"/>
                            <a:cs typeface="Times New Roman" panose="02020603050405020304" pitchFamily="18" charset="0"/>
                          </a:rPr>
                          <m:t>1</m:t>
                        </m:r>
                      </m:num>
                      <m:den>
                        <m:r>
                          <a:rPr lang="en-US" sz="3600" i="1">
                            <a:solidFill>
                              <a:schemeClr val="tx1"/>
                            </a:solidFill>
                            <a:effectLst/>
                            <a:ea typeface="Cambria Math" panose="02040503050406030204" pitchFamily="18" charset="0"/>
                            <a:cs typeface="Times New Roman" panose="02020603050405020304" pitchFamily="18" charset="0"/>
                          </a:rPr>
                          <m:t>2</m:t>
                        </m:r>
                      </m:den>
                    </m:f>
                  </m:oMath>
                </a14:m>
                <a:r>
                  <a:rPr lang="en-US" sz="3600">
                    <a:solidFill>
                      <a:schemeClr val="tx1"/>
                    </a:solidFill>
                    <a:effectLst/>
                    <a:ea typeface="Times New Roman" panose="02020603050405020304" pitchFamily="18" charset="0"/>
                  </a:rPr>
                  <a:t> </a:t>
                </a:r>
                <a:r>
                  <a:rPr lang="vi-VN" sz="3600">
                    <a:solidFill>
                      <a:schemeClr val="tx1"/>
                    </a:solidFill>
                  </a:rPr>
                  <a:t>. Chứng </a:t>
                </a:r>
                <a:r>
                  <a:rPr lang="vi-VN" sz="3600">
                    <a:solidFill>
                      <a:schemeClr val="tx1"/>
                    </a:solidFill>
                  </a:rPr>
                  <a:t>minh </a:t>
                </a:r>
                <a:r>
                  <a:rPr lang="vi-VN" sz="3600" smtClean="0">
                    <a:solidFill>
                      <a:schemeClr val="tx1"/>
                    </a:solidFill>
                  </a:rPr>
                  <a:t>r</a:t>
                </a:r>
                <a:r>
                  <a:rPr lang="en-US" sz="3600" smtClean="0">
                    <a:solidFill>
                      <a:schemeClr val="tx1"/>
                    </a:solidFill>
                    <a:latin typeface="Arial" panose="020B0604020202020204" pitchFamily="34" charset="0"/>
                    <a:cs typeface="Arial" panose="020B0604020202020204" pitchFamily="34" charset="0"/>
                  </a:rPr>
                  <a:t>ằ</a:t>
                </a:r>
                <a:r>
                  <a:rPr lang="vi-VN" sz="3600" smtClean="0">
                    <a:solidFill>
                      <a:schemeClr val="tx1"/>
                    </a:solidFill>
                  </a:rPr>
                  <a:t>ng </a:t>
                </a:r>
                <a:r>
                  <a:rPr lang="vi-VN" sz="3600">
                    <a:solidFill>
                      <a:schemeClr val="tx1"/>
                    </a:solidFill>
                  </a:rPr>
                  <a:t>bốn điểm M, N, P, Q đồng </a:t>
                </a:r>
                <a:r>
                  <a:rPr lang="vi-VN" sz="3600">
                    <a:solidFill>
                      <a:schemeClr val="tx1"/>
                    </a:solidFill>
                  </a:rPr>
                  <a:t>phẳng</a:t>
                </a:r>
                <a:r>
                  <a:rPr lang="vi-VN" sz="3600" smtClean="0">
                    <a:solidFill>
                      <a:schemeClr val="tx1"/>
                    </a:solidFill>
                  </a:rPr>
                  <a:t>.</a:t>
                </a:r>
                <a:endParaRPr lang="vi-VN" sz="3600">
                  <a:solidFill>
                    <a:schemeClr val="tx1"/>
                  </a:solidFill>
                </a:endParaRPr>
              </a:p>
            </p:txBody>
          </p:sp>
        </mc:Choice>
        <mc:Fallback>
          <p:sp>
            <p:nvSpPr>
              <p:cNvPr id="34" name="Rectangle 33"/>
              <p:cNvSpPr>
                <a:spLocks noRot="1" noChangeAspect="1" noMove="1" noResize="1" noEditPoints="1" noAdjustHandles="1" noChangeArrowheads="1" noChangeShapeType="1" noTextEdit="1"/>
              </p:cNvSpPr>
              <p:nvPr/>
            </p:nvSpPr>
            <p:spPr>
              <a:xfrm>
                <a:off x="537385" y="1638300"/>
                <a:ext cx="16989196" cy="3045064"/>
              </a:xfrm>
              <a:prstGeom prst="rect">
                <a:avLst/>
              </a:prstGeom>
              <a:blipFill>
                <a:blip r:embed="rId2"/>
                <a:stretch>
                  <a:fillRect l="-1076" r="-1112" b="-3407"/>
                </a:stretch>
              </a:blipFill>
            </p:spPr>
            <p:txBody>
              <a:bodyPr/>
              <a:lstStyle/>
              <a:p>
                <a:r>
                  <a:rPr lang="en-US">
                    <a:noFill/>
                  </a:rPr>
                  <a:t> </a:t>
                </a:r>
              </a:p>
            </p:txBody>
          </p:sp>
        </mc:Fallback>
      </mc:AlternateContent>
      <p:sp>
        <p:nvSpPr>
          <p:cNvPr id="38" name="Oval Callout 37"/>
          <p:cNvSpPr/>
          <p:nvPr/>
        </p:nvSpPr>
        <p:spPr>
          <a:xfrm>
            <a:off x="8290174" y="4604347"/>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2" name="Picture 41"/>
          <p:cNvPicPr>
            <a:picLocks noChangeAspect="1"/>
          </p:cNvPicPr>
          <p:nvPr/>
        </p:nvPicPr>
        <p:blipFill>
          <a:blip r:embed="rId3"/>
          <a:stretch>
            <a:fillRect/>
          </a:stretch>
        </p:blipFill>
        <p:spPr>
          <a:xfrm rot="21227728">
            <a:off x="16964672" y="442571"/>
            <a:ext cx="1002786" cy="1005767"/>
          </a:xfrm>
          <a:prstGeom prst="rect">
            <a:avLst/>
          </a:prstGeom>
        </p:spPr>
      </p:pic>
      <p:pic>
        <p:nvPicPr>
          <p:cNvPr id="5" name="Picture 4"/>
          <p:cNvPicPr>
            <a:picLocks noChangeAspect="1"/>
          </p:cNvPicPr>
          <p:nvPr/>
        </p:nvPicPr>
        <p:blipFill>
          <a:blip r:embed="rId4"/>
          <a:stretch>
            <a:fillRect/>
          </a:stretch>
        </p:blipFill>
        <p:spPr>
          <a:xfrm>
            <a:off x="13423761" y="3950995"/>
            <a:ext cx="4435668" cy="5804842"/>
          </a:xfrm>
          <a:prstGeom prst="rect">
            <a:avLst/>
          </a:prstGeom>
        </p:spPr>
      </p:pic>
      <mc:AlternateContent xmlns:mc="http://schemas.openxmlformats.org/markup-compatibility/2006">
        <mc:Choice xmlns:a14="http://schemas.microsoft.com/office/drawing/2010/main" Requires="a14">
          <p:sp>
            <p:nvSpPr>
              <p:cNvPr id="12" name="Rectangle 11"/>
              <p:cNvSpPr/>
              <p:nvPr/>
            </p:nvSpPr>
            <p:spPr>
              <a:xfrm>
                <a:off x="457200" y="5676900"/>
                <a:ext cx="13639800" cy="4078937"/>
              </a:xfrm>
              <a:prstGeom prst="rect">
                <a:avLst/>
              </a:prstGeom>
            </p:spPr>
            <p:txBody>
              <a:bodyPr wrap="square">
                <a:spAutoFit/>
              </a:bodyPr>
              <a:lstStyle/>
              <a:p>
                <a:pPr>
                  <a:lnSpc>
                    <a:spcPct val="150000"/>
                  </a:lnSpc>
                  <a:spcAft>
                    <a:spcPts val="800"/>
                  </a:spcAft>
                </a:pPr>
                <a:r>
                  <a:rPr lang="en-US" sz="3600">
                    <a:latin typeface="Arial" panose="020B0604020202020204" pitchFamily="34" charset="0"/>
                    <a:ea typeface="Times New Roman" panose="02020603050405020304" pitchFamily="18" charset="0"/>
                    <a:cs typeface="Arial" panose="020B0604020202020204" pitchFamily="34" charset="0"/>
                  </a:rPr>
                  <a:t>Xét </a:t>
                </a:r>
                <a14:m>
                  <m:oMath xmlns:m="http://schemas.openxmlformats.org/officeDocument/2006/math">
                    <m:r>
                      <a:rPr lang="en-US" sz="36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600" i="1">
                        <a:effectLst/>
                        <a:latin typeface="Cambria Math" panose="02040503050406030204" pitchFamily="18" charset="0"/>
                        <a:ea typeface="Cambria Math" panose="02040503050406030204" pitchFamily="18" charset="0"/>
                        <a:cs typeface="Times New Roman" panose="02020603050405020304" pitchFamily="18" charset="0"/>
                      </a:rPr>
                      <m:t>𝑆𝐴𝐵</m:t>
                    </m:r>
                  </m:oMath>
                </a14:m>
                <a:r>
                  <a:rPr lang="en-US" sz="3600">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𝑀𝐴</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𝑀𝑆</m:t>
                        </m:r>
                      </m:den>
                    </m:f>
                    <m:r>
                      <a:rPr lang="en-US" sz="36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𝑁𝐵</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𝑁𝑆</m:t>
                        </m:r>
                      </m:den>
                    </m:f>
                    <m:r>
                      <a:rPr lang="en-US" sz="36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2</m:t>
                        </m:r>
                      </m:den>
                    </m:f>
                  </m:oMath>
                </a14:m>
                <a:r>
                  <a:rPr lang="en-US" sz="3600">
                    <a:effectLst/>
                    <a:latin typeface="Arial" panose="020B0604020202020204" pitchFamily="34" charset="0"/>
                    <a:ea typeface="Times New Roman" panose="02020603050405020304" pitchFamily="18" charset="0"/>
                    <a:cs typeface="Arial" panose="020B0604020202020204" pitchFamily="34" charset="0"/>
                  </a:rPr>
                  <a:t> hay </a:t>
                </a:r>
                <a14:m>
                  <m:oMath xmlns:m="http://schemas.openxmlformats.org/officeDocument/2006/math">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𝑆𝑀</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𝑆𝐴</m:t>
                        </m:r>
                      </m:den>
                    </m:f>
                    <m:r>
                      <a:rPr lang="en-US" sz="36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𝑆𝑁</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𝑆𝐵</m:t>
                        </m:r>
                      </m:den>
                    </m:f>
                    <m:r>
                      <a:rPr lang="en-US" sz="36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3</m:t>
                        </m:r>
                      </m:den>
                    </m:f>
                  </m:oMath>
                </a14:m>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800"/>
                  </a:spcAft>
                </a:pPr>
                <a:r>
                  <a:rPr lang="en-US" sz="3600">
                    <a:effectLst/>
                    <a:latin typeface="Arial" panose="020B0604020202020204" pitchFamily="34" charset="0"/>
                    <a:ea typeface="Times New Roman" panose="02020603050405020304" pitchFamily="18" charset="0"/>
                    <a:cs typeface="Arial" panose="020B0604020202020204" pitchFamily="34" charset="0"/>
                  </a:rPr>
                  <a:t>Suy ra MN // AB (theo định lí Thalés).</a:t>
                </a:r>
              </a:p>
              <a:p>
                <a:pPr algn="just">
                  <a:lnSpc>
                    <a:spcPct val="150000"/>
                  </a:lnSpc>
                  <a:spcAft>
                    <a:spcPts val="800"/>
                  </a:spcAft>
                </a:pPr>
                <a:r>
                  <a:rPr lang="en-US" sz="3600">
                    <a:effectLst/>
                    <a:latin typeface="Arial" panose="020B0604020202020204" pitchFamily="34" charset="0"/>
                    <a:ea typeface="Times New Roman" panose="02020603050405020304" pitchFamily="18" charset="0"/>
                    <a:cs typeface="Arial" panose="020B0604020202020204" pitchFamily="34" charset="0"/>
                  </a:rPr>
                  <a:t>Do đó MN song song với mặt phẳng (ABCD</a:t>
                </a:r>
                <a:r>
                  <a:rPr lang="en-US" sz="3600">
                    <a:effectLst/>
                    <a:latin typeface="Arial" panose="020B0604020202020204" pitchFamily="34" charset="0"/>
                    <a:ea typeface="Times New Roman" panose="02020603050405020304" pitchFamily="18" charset="0"/>
                    <a:cs typeface="Arial" panose="020B0604020202020204" pitchFamily="34" charset="0"/>
                  </a:rPr>
                  <a:t>). </a:t>
                </a:r>
                <a:endParaRPr lang="en-US" sz="3600" smtClean="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3600" smtClean="0">
                    <a:effectLst/>
                    <a:latin typeface="Arial" panose="020B0604020202020204" pitchFamily="34" charset="0"/>
                    <a:ea typeface="Times New Roman" panose="02020603050405020304" pitchFamily="18" charset="0"/>
                    <a:cs typeface="Arial" panose="020B0604020202020204" pitchFamily="34" charset="0"/>
                  </a:rPr>
                  <a:t>Tương </a:t>
                </a:r>
                <a:r>
                  <a:rPr lang="en-US" sz="3600">
                    <a:effectLst/>
                    <a:latin typeface="Arial" panose="020B0604020202020204" pitchFamily="34" charset="0"/>
                    <a:ea typeface="Times New Roman" panose="02020603050405020304" pitchFamily="18" charset="0"/>
                    <a:cs typeface="Arial" panose="020B0604020202020204" pitchFamily="34" charset="0"/>
                  </a:rPr>
                  <a:t>tự, NP // BC nên NP song song với mặt phẳng (ABCD</a:t>
                </a:r>
                <a:r>
                  <a:rPr lang="en-US" sz="3600">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457200" y="5676900"/>
                <a:ext cx="13639800" cy="4078937"/>
              </a:xfrm>
              <a:prstGeom prst="rect">
                <a:avLst/>
              </a:prstGeom>
              <a:blipFill>
                <a:blip r:embed="rId5"/>
                <a:stretch>
                  <a:fillRect l="-1340" b="-2242"/>
                </a:stretch>
              </a:blipFill>
            </p:spPr>
            <p:txBody>
              <a:bodyPr/>
              <a:lstStyle/>
              <a:p>
                <a:r>
                  <a:rPr lang="en-US">
                    <a:noFill/>
                  </a:rPr>
                  <a:t> </a:t>
                </a:r>
              </a:p>
            </p:txBody>
          </p:sp>
        </mc:Fallback>
      </mc:AlternateContent>
      <p:pic>
        <p:nvPicPr>
          <p:cNvPr id="22" name="Picture 21"/>
          <p:cNvPicPr>
            <a:picLocks noChangeAspect="1"/>
          </p:cNvPicPr>
          <p:nvPr/>
        </p:nvPicPr>
        <p:blipFill>
          <a:blip r:embed="rId6"/>
          <a:stretch>
            <a:fillRect/>
          </a:stretch>
        </p:blipFill>
        <p:spPr>
          <a:xfrm>
            <a:off x="16913258" y="9251091"/>
            <a:ext cx="1279774" cy="1570502"/>
          </a:xfrm>
          <a:prstGeom prst="rect">
            <a:avLst/>
          </a:prstGeom>
        </p:spPr>
      </p:pic>
    </p:spTree>
    <p:extLst>
      <p:ext uri="{BB962C8B-B14F-4D97-AF65-F5344CB8AC3E}">
        <p14:creationId xmlns:p14="http://schemas.microsoft.com/office/powerpoint/2010/main" val="1524857808"/>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up)">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fade">
                                      <p:cBhvr>
                                        <p:cTn id="26" dur="500"/>
                                        <p:tgtEl>
                                          <p:spTgt spid="12">
                                            <p:txEl>
                                              <p:pRg st="0" end="0"/>
                                            </p:txEl>
                                          </p:spTgt>
                                        </p:tgtEl>
                                      </p:cBhvr>
                                    </p:animEffect>
                                  </p:childTnLst>
                                </p:cTn>
                              </p:par>
                            </p:childTnLst>
                          </p:cTn>
                        </p:par>
                        <p:par>
                          <p:cTn id="27" fill="hold">
                            <p:stCondLst>
                              <p:cond delay="500"/>
                            </p:stCondLst>
                            <p:childTnLst>
                              <p:par>
                                <p:cTn id="28" presetID="22" presetClass="entr" presetSubtype="4" fill="hold" nodeType="afterEffect">
                                  <p:stCondLst>
                                    <p:cond delay="0"/>
                                  </p:stCondLst>
                                  <p:childTnLst>
                                    <p:set>
                                      <p:cBhvr>
                                        <p:cTn id="29" dur="1" fill="hold">
                                          <p:stCondLst>
                                            <p:cond delay="0"/>
                                          </p:stCondLst>
                                        </p:cTn>
                                        <p:tgtEl>
                                          <p:spTgt spid="12">
                                            <p:txEl>
                                              <p:pRg st="1" end="1"/>
                                            </p:txEl>
                                          </p:spTgt>
                                        </p:tgtEl>
                                        <p:attrNameLst>
                                          <p:attrName>style.visibility</p:attrName>
                                        </p:attrNameLst>
                                      </p:cBhvr>
                                      <p:to>
                                        <p:strVal val="visible"/>
                                      </p:to>
                                    </p:set>
                                    <p:animEffect transition="in" filter="wipe(down)">
                                      <p:cBhvr>
                                        <p:cTn id="30" dur="500"/>
                                        <p:tgtEl>
                                          <p:spTgt spid="12">
                                            <p:txEl>
                                              <p:pRg st="1" end="1"/>
                                            </p:txEl>
                                          </p:spTgt>
                                        </p:tgtEl>
                                      </p:cBhvr>
                                    </p:animEffect>
                                  </p:childTnLst>
                                </p:cTn>
                              </p:par>
                            </p:childTnLst>
                          </p:cTn>
                        </p:par>
                        <p:par>
                          <p:cTn id="31" fill="hold">
                            <p:stCondLst>
                              <p:cond delay="1000"/>
                            </p:stCondLst>
                            <p:childTnLst>
                              <p:par>
                                <p:cTn id="32" presetID="14" presetClass="entr" presetSubtype="10" fill="hold" nodeType="afterEffect">
                                  <p:stCondLst>
                                    <p:cond delay="0"/>
                                  </p:stCondLst>
                                  <p:childTnLst>
                                    <p:set>
                                      <p:cBhvr>
                                        <p:cTn id="33"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34" dur="500"/>
                                        <p:tgtEl>
                                          <p:spTgt spid="12">
                                            <p:txEl>
                                              <p:pRg st="2" end="2"/>
                                            </p:txEl>
                                          </p:spTgt>
                                        </p:tgtEl>
                                      </p:cBhvr>
                                    </p:animEffect>
                                  </p:childTnLst>
                                </p:cTn>
                              </p:par>
                            </p:childTnLst>
                          </p:cTn>
                        </p:par>
                        <p:par>
                          <p:cTn id="35" fill="hold">
                            <p:stCondLst>
                              <p:cond delay="1500"/>
                            </p:stCondLst>
                            <p:childTnLst>
                              <p:par>
                                <p:cTn id="36" presetID="10" presetClass="entr" presetSubtype="0" fill="hold" nodeType="afterEffect">
                                  <p:stCondLst>
                                    <p:cond delay="0"/>
                                  </p:stCondLst>
                                  <p:childTnLst>
                                    <p:set>
                                      <p:cBhvr>
                                        <p:cTn id="37" dur="1" fill="hold">
                                          <p:stCondLst>
                                            <p:cond delay="0"/>
                                          </p:stCondLst>
                                        </p:cTn>
                                        <p:tgtEl>
                                          <p:spTgt spid="12">
                                            <p:txEl>
                                              <p:pRg st="3" end="3"/>
                                            </p:txEl>
                                          </p:spTgt>
                                        </p:tgtEl>
                                        <p:attrNameLst>
                                          <p:attrName>style.visibility</p:attrName>
                                        </p:attrNameLst>
                                      </p:cBhvr>
                                      <p:to>
                                        <p:strVal val="visible"/>
                                      </p:to>
                                    </p:set>
                                    <p:animEffect transition="in" filter="fade">
                                      <p:cBhvr>
                                        <p:cTn id="38"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sp>
        <p:nvSpPr>
          <p:cNvPr id="11" name="Rectangle 10"/>
          <p:cNvSpPr/>
          <p:nvPr/>
        </p:nvSpPr>
        <p:spPr>
          <a:xfrm>
            <a:off x="204537" y="234596"/>
            <a:ext cx="17790272" cy="98017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Oval Callout 37"/>
          <p:cNvSpPr/>
          <p:nvPr/>
        </p:nvSpPr>
        <p:spPr>
          <a:xfrm>
            <a:off x="990600" y="794556"/>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2" name="Picture 41"/>
          <p:cNvPicPr>
            <a:picLocks noChangeAspect="1"/>
          </p:cNvPicPr>
          <p:nvPr/>
        </p:nvPicPr>
        <p:blipFill>
          <a:blip r:embed="rId2"/>
          <a:stretch>
            <a:fillRect/>
          </a:stretch>
        </p:blipFill>
        <p:spPr>
          <a:xfrm rot="21227728">
            <a:off x="16964672" y="442571"/>
            <a:ext cx="1002786" cy="1005767"/>
          </a:xfrm>
          <a:prstGeom prst="rect">
            <a:avLst/>
          </a:prstGeom>
        </p:spPr>
      </p:pic>
      <p:pic>
        <p:nvPicPr>
          <p:cNvPr id="5" name="Picture 4"/>
          <p:cNvPicPr>
            <a:picLocks noChangeAspect="1"/>
          </p:cNvPicPr>
          <p:nvPr/>
        </p:nvPicPr>
        <p:blipFill>
          <a:blip r:embed="rId3"/>
          <a:stretch>
            <a:fillRect/>
          </a:stretch>
        </p:blipFill>
        <p:spPr>
          <a:xfrm>
            <a:off x="838200" y="2324100"/>
            <a:ext cx="4724400" cy="6182698"/>
          </a:xfrm>
          <a:prstGeom prst="rect">
            <a:avLst/>
          </a:prstGeom>
        </p:spPr>
      </p:pic>
      <p:sp>
        <p:nvSpPr>
          <p:cNvPr id="12" name="Rectangle 11"/>
          <p:cNvSpPr/>
          <p:nvPr/>
        </p:nvSpPr>
        <p:spPr>
          <a:xfrm>
            <a:off x="5867400" y="1813004"/>
            <a:ext cx="11353800" cy="767389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Vậy </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mặt phẳng (MNP) chứa hai đường thẳng cắt nhau MN và NP cùng song song với mặt phẳng (ABCD) nên mặt phẳng (MNP) song song với mặt phẳng (ABCD). Lập lập tương tự ta có mặt phẳng (MPQ) cũng song song với mặt phẳng (ABCD).</a:t>
            </a: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Hai mặt phẳng (MNP) và (MPQ) cùng đi qua điểm M và cùng song song với mặt phẳng (ABCD) nên hai mặt phẳng đó trùng nhau, tức là bốn điểm M, N, P, Q </a:t>
            </a: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đồng </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phẳng.</a:t>
            </a:r>
          </a:p>
        </p:txBody>
      </p:sp>
      <p:pic>
        <p:nvPicPr>
          <p:cNvPr id="13" name="Picture 12"/>
          <p:cNvPicPr>
            <a:picLocks noChangeAspect="1"/>
          </p:cNvPicPr>
          <p:nvPr/>
        </p:nvPicPr>
        <p:blipFill>
          <a:blip r:embed="rId4"/>
          <a:stretch>
            <a:fillRect/>
          </a:stretch>
        </p:blipFill>
        <p:spPr>
          <a:xfrm rot="10986302">
            <a:off x="54810" y="8646395"/>
            <a:ext cx="1871581" cy="2296751"/>
          </a:xfrm>
          <a:prstGeom prst="rect">
            <a:avLst/>
          </a:prstGeom>
        </p:spPr>
      </p:pic>
    </p:spTree>
    <p:extLst>
      <p:ext uri="{BB962C8B-B14F-4D97-AF65-F5344CB8AC3E}">
        <p14:creationId xmlns:p14="http://schemas.microsoft.com/office/powerpoint/2010/main" val="13238104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 calcmode="lin" valueType="num">
                                      <p:cBhvr additive="base">
                                        <p:cTn id="19"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6" name="Group 6"/>
          <p:cNvGrpSpPr/>
          <p:nvPr/>
        </p:nvGrpSpPr>
        <p:grpSpPr>
          <a:xfrm>
            <a:off x="-469258" y="9873265"/>
            <a:ext cx="19273888" cy="1815415"/>
            <a:chOff x="0" y="0"/>
            <a:chExt cx="5076250" cy="478134"/>
          </a:xfrm>
        </p:grpSpPr>
        <p:sp>
          <p:nvSpPr>
            <p:cNvPr id="7" name="Freeform 7"/>
            <p:cNvSpPr/>
            <p:nvPr/>
          </p:nvSpPr>
          <p:spPr>
            <a:xfrm>
              <a:off x="0" y="0"/>
              <a:ext cx="5076250" cy="478134"/>
            </a:xfrm>
            <a:custGeom>
              <a:avLst/>
              <a:gdLst/>
              <a:ahLst/>
              <a:cxnLst/>
              <a:rect l="l" t="t" r="r" b="b"/>
              <a:pathLst>
                <a:path w="5076250" h="478134">
                  <a:moveTo>
                    <a:pt x="0" y="0"/>
                  </a:moveTo>
                  <a:lnTo>
                    <a:pt x="5076250" y="0"/>
                  </a:lnTo>
                  <a:lnTo>
                    <a:pt x="5076250" y="478134"/>
                  </a:lnTo>
                  <a:lnTo>
                    <a:pt x="0" y="478134"/>
                  </a:lnTo>
                  <a:close/>
                </a:path>
              </a:pathLst>
            </a:custGeom>
            <a:solidFill>
              <a:srgbClr val="F7CC75"/>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15"/>
          <p:cNvSpPr/>
          <p:nvPr/>
        </p:nvSpPr>
        <p:spPr>
          <a:xfrm rot="2726503">
            <a:off x="17078585" y="271574"/>
            <a:ext cx="812846" cy="122336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grpSp>
        <p:nvGrpSpPr>
          <p:cNvPr id="16" name="Group 15"/>
          <p:cNvGrpSpPr/>
          <p:nvPr/>
        </p:nvGrpSpPr>
        <p:grpSpPr>
          <a:xfrm>
            <a:off x="656972" y="571500"/>
            <a:ext cx="4647266" cy="963915"/>
            <a:chOff x="2012116" y="2110922"/>
            <a:chExt cx="4647266" cy="963915"/>
          </a:xfrm>
        </p:grpSpPr>
        <p:pic>
          <p:nvPicPr>
            <p:cNvPr id="17" name="Picture 16"/>
            <p:cNvPicPr>
              <a:picLocks noChangeAspect="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012116" y="2110922"/>
              <a:ext cx="1032846" cy="963915"/>
            </a:xfrm>
            <a:prstGeom prst="rect">
              <a:avLst/>
            </a:prstGeom>
          </p:spPr>
        </p:pic>
        <p:sp>
          <p:nvSpPr>
            <p:cNvPr id="21" name="TextBox 20"/>
            <p:cNvSpPr txBox="1"/>
            <p:nvPr/>
          </p:nvSpPr>
          <p:spPr>
            <a:xfrm>
              <a:off x="3077982" y="2261133"/>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HĐ4:</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sp>
        <p:nvSpPr>
          <p:cNvPr id="26" name="Rectangle 25"/>
          <p:cNvSpPr/>
          <p:nvPr/>
        </p:nvSpPr>
        <p:spPr>
          <a:xfrm>
            <a:off x="580772" y="1586829"/>
            <a:ext cx="17021428" cy="1824923"/>
          </a:xfrm>
          <a:prstGeom prst="rect">
            <a:avLst/>
          </a:prstGeom>
        </p:spPr>
        <p:txBody>
          <a:bodyPr wrap="square">
            <a:spAutoFit/>
          </a:bodyPr>
          <a:lstStyle/>
          <a:p>
            <a:pPr algn="just">
              <a:lnSpc>
                <a:spcPct val="150000"/>
              </a:lnSpc>
            </a:pPr>
            <a:r>
              <a:rPr lang="vi-VN" sz="4000">
                <a:solidFill>
                  <a:srgbClr val="000000"/>
                </a:solidFill>
              </a:rPr>
              <a:t>Cho hai mặt phẳng song song (P) và (Q). Giả sử mặt phẳng (R) cắt mặt phẳng (P) theo giao tuyến a (</a:t>
            </a:r>
            <a:r>
              <a:rPr lang="vi-VN" sz="4000">
                <a:solidFill>
                  <a:srgbClr val="000000"/>
                </a:solidFill>
              </a:rPr>
              <a:t>H.4.46</a:t>
            </a:r>
            <a:r>
              <a:rPr lang="vi-VN" sz="4000" smtClean="0">
                <a:solidFill>
                  <a:srgbClr val="000000"/>
                </a:solidFill>
              </a:rPr>
              <a:t>)</a:t>
            </a:r>
            <a:endParaRPr lang="vi-VN" sz="4000">
              <a:solidFill>
                <a:srgbClr val="000000"/>
              </a:solidFill>
            </a:endParaRPr>
          </a:p>
        </p:txBody>
      </p:sp>
      <p:pic>
        <p:nvPicPr>
          <p:cNvPr id="9" name="Picture 8"/>
          <p:cNvPicPr>
            <a:picLocks noChangeAspect="1"/>
          </p:cNvPicPr>
          <p:nvPr/>
        </p:nvPicPr>
        <p:blipFill>
          <a:blip r:embed="rId11"/>
          <a:stretch>
            <a:fillRect/>
          </a:stretch>
        </p:blipFill>
        <p:spPr>
          <a:xfrm>
            <a:off x="12270170" y="2933700"/>
            <a:ext cx="5318995" cy="6169646"/>
          </a:xfrm>
          <a:prstGeom prst="rect">
            <a:avLst/>
          </a:prstGeom>
        </p:spPr>
      </p:pic>
      <p:sp>
        <p:nvSpPr>
          <p:cNvPr id="10" name="Rectangle 9"/>
          <p:cNvSpPr/>
          <p:nvPr/>
        </p:nvSpPr>
        <p:spPr>
          <a:xfrm>
            <a:off x="612102" y="3549789"/>
            <a:ext cx="11093870" cy="5632311"/>
          </a:xfrm>
          <a:prstGeom prst="rect">
            <a:avLst/>
          </a:prstGeom>
        </p:spPr>
        <p:txBody>
          <a:bodyPr wrap="square">
            <a:spAutoFit/>
          </a:bodyPr>
          <a:lstStyle/>
          <a:p>
            <a:pPr lvl="0" algn="just">
              <a:lnSpc>
                <a:spcPct val="150000"/>
              </a:lnSpc>
            </a:pPr>
            <a:r>
              <a:rPr lang="vi-VN" sz="4000">
                <a:solidFill>
                  <a:srgbClr val="000000"/>
                </a:solidFill>
              </a:rPr>
              <a:t>a) Giải thích vì sao mặt phẳng (R) cắt mặt phẳng (Q).</a:t>
            </a:r>
          </a:p>
          <a:p>
            <a:pPr lvl="0" algn="just">
              <a:lnSpc>
                <a:spcPct val="150000"/>
              </a:lnSpc>
            </a:pPr>
            <a:r>
              <a:rPr lang="vi-VN" sz="4000">
                <a:solidFill>
                  <a:srgbClr val="000000"/>
                </a:solidFill>
              </a:rPr>
              <a:t>b) Gọi b là giao tuyến của hai mặt phẳng (R) và (Q). Hai đường thẳng a và b có thể chéo nhau hay không, có thể cắt </a:t>
            </a:r>
            <a:r>
              <a:rPr lang="vi-VN" sz="4000">
                <a:solidFill>
                  <a:srgbClr val="000000"/>
                </a:solidFill>
              </a:rPr>
              <a:t>nhau </a:t>
            </a:r>
            <a:r>
              <a:rPr lang="en-US" sz="4000" smtClean="0">
                <a:solidFill>
                  <a:srgbClr val="000000"/>
                </a:solidFill>
              </a:rPr>
              <a:t>      </a:t>
            </a:r>
            <a:r>
              <a:rPr lang="vi-VN" sz="4000" smtClean="0">
                <a:solidFill>
                  <a:srgbClr val="000000"/>
                </a:solidFill>
              </a:rPr>
              <a:t>hay </a:t>
            </a:r>
            <a:r>
              <a:rPr lang="vi-VN" sz="4000">
                <a:solidFill>
                  <a:srgbClr val="000000"/>
                </a:solidFill>
              </a:rPr>
              <a:t>không?</a:t>
            </a:r>
            <a:endParaRPr lang="vi-VN" sz="4000">
              <a:solidFill>
                <a:srgbClr val="000000"/>
              </a:solidFill>
            </a:endParaRPr>
          </a:p>
        </p:txBody>
      </p:sp>
      <p:pic>
        <p:nvPicPr>
          <p:cNvPr id="12" name="Picture 11"/>
          <p:cNvPicPr>
            <a:picLocks noChangeAspect="1"/>
          </p:cNvPicPr>
          <p:nvPr/>
        </p:nvPicPr>
        <p:blipFill>
          <a:blip r:embed="rId12"/>
          <a:stretch>
            <a:fillRect/>
          </a:stretch>
        </p:blipFill>
        <p:spPr>
          <a:xfrm rot="1909368">
            <a:off x="9611095" y="8580382"/>
            <a:ext cx="1649945" cy="1374954"/>
          </a:xfrm>
          <a:prstGeom prst="rect">
            <a:avLst/>
          </a:prstGeom>
        </p:spPr>
      </p:pic>
    </p:spTree>
    <p:extLst>
      <p:ext uri="{BB962C8B-B14F-4D97-AF65-F5344CB8AC3E}">
        <p14:creationId xmlns:p14="http://schemas.microsoft.com/office/powerpoint/2010/main" val="156394500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anim calcmode="lin" valueType="num">
                                      <p:cBhvr>
                                        <p:cTn id="12" dur="500" fill="hold"/>
                                        <p:tgtEl>
                                          <p:spTgt spid="26"/>
                                        </p:tgtEl>
                                        <p:attrNameLst>
                                          <p:attrName>ppt_x</p:attrName>
                                        </p:attrNameLst>
                                      </p:cBhvr>
                                      <p:tavLst>
                                        <p:tav tm="0">
                                          <p:val>
                                            <p:strVal val="#ppt_x"/>
                                          </p:val>
                                        </p:tav>
                                        <p:tav tm="100000">
                                          <p:val>
                                            <p:strVal val="#ppt_x"/>
                                          </p:val>
                                        </p:tav>
                                      </p:tavLst>
                                    </p:anim>
                                    <p:anim calcmode="lin" valueType="num">
                                      <p:cBhvr>
                                        <p:cTn id="13" dur="500" fill="hold"/>
                                        <p:tgtEl>
                                          <p:spTgt spid="26"/>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anim calcmode="lin" valueType="num">
                                      <p:cBhvr>
                                        <p:cTn id="17" dur="500" fill="hold"/>
                                        <p:tgtEl>
                                          <p:spTgt spid="10"/>
                                        </p:tgtEl>
                                        <p:attrNameLst>
                                          <p:attrName>ppt_x</p:attrName>
                                        </p:attrNameLst>
                                      </p:cBhvr>
                                      <p:tavLst>
                                        <p:tav tm="0">
                                          <p:val>
                                            <p:strVal val="#ppt_x"/>
                                          </p:val>
                                        </p:tav>
                                        <p:tav tm="100000">
                                          <p:val>
                                            <p:strVal val="#ppt_x"/>
                                          </p:val>
                                        </p:tav>
                                      </p:tavLst>
                                    </p:anim>
                                    <p:anim calcmode="lin" valueType="num">
                                      <p:cBhvr>
                                        <p:cTn id="18" dur="500" fill="hold"/>
                                        <p:tgtEl>
                                          <p:spTgt spid="1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6" name="Group 6"/>
          <p:cNvGrpSpPr/>
          <p:nvPr/>
        </p:nvGrpSpPr>
        <p:grpSpPr>
          <a:xfrm>
            <a:off x="-469258" y="9873265"/>
            <a:ext cx="19273888" cy="1815415"/>
            <a:chOff x="0" y="0"/>
            <a:chExt cx="5076250" cy="478134"/>
          </a:xfrm>
        </p:grpSpPr>
        <p:sp>
          <p:nvSpPr>
            <p:cNvPr id="7" name="Freeform 7"/>
            <p:cNvSpPr/>
            <p:nvPr/>
          </p:nvSpPr>
          <p:spPr>
            <a:xfrm>
              <a:off x="0" y="0"/>
              <a:ext cx="5076250" cy="478134"/>
            </a:xfrm>
            <a:custGeom>
              <a:avLst/>
              <a:gdLst/>
              <a:ahLst/>
              <a:cxnLst/>
              <a:rect l="l" t="t" r="r" b="b"/>
              <a:pathLst>
                <a:path w="5076250" h="478134">
                  <a:moveTo>
                    <a:pt x="0" y="0"/>
                  </a:moveTo>
                  <a:lnTo>
                    <a:pt x="5076250" y="0"/>
                  </a:lnTo>
                  <a:lnTo>
                    <a:pt x="5076250" y="478134"/>
                  </a:lnTo>
                  <a:lnTo>
                    <a:pt x="0" y="478134"/>
                  </a:lnTo>
                  <a:close/>
                </a:path>
              </a:pathLst>
            </a:custGeom>
            <a:solidFill>
              <a:srgbClr val="F7CC75"/>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15"/>
          <p:cNvSpPr/>
          <p:nvPr/>
        </p:nvSpPr>
        <p:spPr>
          <a:xfrm rot="2726503">
            <a:off x="17078585" y="271574"/>
            <a:ext cx="812846" cy="122336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pic>
        <p:nvPicPr>
          <p:cNvPr id="9" name="Picture 8"/>
          <p:cNvPicPr>
            <a:picLocks noChangeAspect="1"/>
          </p:cNvPicPr>
          <p:nvPr/>
        </p:nvPicPr>
        <p:blipFill>
          <a:blip r:embed="rId10"/>
          <a:stretch>
            <a:fillRect/>
          </a:stretch>
        </p:blipFill>
        <p:spPr>
          <a:xfrm>
            <a:off x="533400" y="2409161"/>
            <a:ext cx="5318995" cy="6169646"/>
          </a:xfrm>
          <a:prstGeom prst="rect">
            <a:avLst/>
          </a:prstGeom>
        </p:spPr>
      </p:pic>
      <p:pic>
        <p:nvPicPr>
          <p:cNvPr id="12" name="Picture 11"/>
          <p:cNvPicPr>
            <a:picLocks noChangeAspect="1"/>
          </p:cNvPicPr>
          <p:nvPr/>
        </p:nvPicPr>
        <p:blipFill>
          <a:blip r:embed="rId11"/>
          <a:stretch>
            <a:fillRect/>
          </a:stretch>
        </p:blipFill>
        <p:spPr>
          <a:xfrm rot="1909368">
            <a:off x="16305544" y="8373014"/>
            <a:ext cx="1649945" cy="1374954"/>
          </a:xfrm>
          <a:prstGeom prst="rect">
            <a:avLst/>
          </a:prstGeom>
        </p:spPr>
      </p:pic>
      <p:sp>
        <p:nvSpPr>
          <p:cNvPr id="13" name="Oval Callout 12"/>
          <p:cNvSpPr/>
          <p:nvPr/>
        </p:nvSpPr>
        <p:spPr>
          <a:xfrm>
            <a:off x="8358187" y="641947"/>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6248400" y="2110601"/>
            <a:ext cx="11570534" cy="6842899"/>
          </a:xfrm>
          <a:prstGeom prst="rect">
            <a:avLst/>
          </a:prstGeom>
        </p:spPr>
        <p:txBody>
          <a:bodyPr wrap="square">
            <a:spAutoFit/>
          </a:bodyPr>
          <a:lstStyle/>
          <a:p>
            <a:pPr algn="just">
              <a:lnSpc>
                <a:spcPct val="150000"/>
              </a:lnSpc>
              <a:spcAft>
                <a:spcPts val="800"/>
              </a:spcAft>
            </a:pPr>
            <a:r>
              <a:rPr lang="en-US" sz="3600">
                <a:latin typeface="Arial" panose="020B0604020202020204" pitchFamily="34" charset="0"/>
                <a:ea typeface="Times New Roman" panose="02020603050405020304" pitchFamily="18" charset="0"/>
                <a:cs typeface="Arial" panose="020B0604020202020204" pitchFamily="34" charset="0"/>
              </a:rPr>
              <a:t>a) Giả sử mặt phẳng (R) không cắt mặt phẳng (Q), tức là hai mặt phẳng (R) và (Q) song song với nhau, mà mặt phẳng (P) song song với mặt phẳng (Q), do đó mặt phẳng (R) cũng song song với mặt phẳng (P) (hai mặt phẳng phân biệt cùng song song với mặt phẳng thứ ba thì chúng song song với nhau), mâu thuẫn với giả thiết (R) cắt (P) theo giao tuyến a.</a:t>
            </a:r>
          </a:p>
          <a:p>
            <a:pPr algn="just">
              <a:lnSpc>
                <a:spcPct val="150000"/>
              </a:lnSpc>
              <a:spcAft>
                <a:spcPts val="800"/>
              </a:spcAft>
            </a:pPr>
            <a:r>
              <a:rPr lang="en-US" sz="3600">
                <a:latin typeface="Arial" panose="020B0604020202020204" pitchFamily="34" charset="0"/>
                <a:ea typeface="Times New Roman" panose="02020603050405020304" pitchFamily="18" charset="0"/>
                <a:cs typeface="Arial" panose="020B0604020202020204" pitchFamily="34" charset="0"/>
              </a:rPr>
              <a:t>Vậy mặt phẳng (R) cắt mặt phẳng (</a:t>
            </a:r>
            <a:r>
              <a:rPr lang="en-US" sz="3600">
                <a:latin typeface="Arial" panose="020B0604020202020204" pitchFamily="34" charset="0"/>
                <a:ea typeface="Times New Roman" panose="02020603050405020304" pitchFamily="18" charset="0"/>
                <a:cs typeface="Arial" panose="020B0604020202020204" pitchFamily="34" charset="0"/>
              </a:rPr>
              <a:t>Q</a:t>
            </a:r>
            <a:r>
              <a:rPr lang="en-US" sz="3600" smtClean="0">
                <a:latin typeface="Arial" panose="020B0604020202020204" pitchFamily="34" charset="0"/>
                <a:ea typeface="Times New Roman" panose="02020603050405020304" pitchFamily="18" charset="0"/>
                <a:cs typeface="Arial" panose="020B0604020202020204" pitchFamily="34" charset="0"/>
              </a:rPr>
              <a:t>).</a:t>
            </a:r>
            <a:endParaRPr lang="en-US" sz="360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7980955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anim calcmode="lin" valueType="num">
                                      <p:cBhvr>
                                        <p:cTn id="1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2">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anim calcmode="lin" valueType="num">
                                      <p:cBhvr>
                                        <p:cTn id="2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488556" y="476709"/>
            <a:ext cx="17310889" cy="9333583"/>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rgbClr val="5D546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6359156" y="-190500"/>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9" name="Freeform 9"/>
          <p:cNvSpPr/>
          <p:nvPr/>
        </p:nvSpPr>
        <p:spPr>
          <a:xfrm>
            <a:off x="578628" y="-190500"/>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10" name="TextBox 5"/>
          <p:cNvSpPr txBox="1"/>
          <p:nvPr/>
        </p:nvSpPr>
        <p:spPr>
          <a:xfrm>
            <a:off x="949829" y="1485900"/>
            <a:ext cx="16074636" cy="3693319"/>
          </a:xfrm>
          <a:prstGeom prst="rect">
            <a:avLst/>
          </a:prstGeom>
        </p:spPr>
        <p:txBody>
          <a:bodyPr wrap="square" lIns="0" tIns="0" rIns="0" bIns="0" rtlCol="0" anchor="t">
            <a:spAutoFit/>
          </a:bodyPr>
          <a:lstStyle/>
          <a:p>
            <a:pPr algn="ctr">
              <a:lnSpc>
                <a:spcPct val="150000"/>
              </a:lnSpc>
            </a:pPr>
            <a:r>
              <a:rPr lang="vi-VN" sz="8000" b="1" spc="392">
                <a:solidFill>
                  <a:srgbClr val="FFFF00"/>
                </a:solidFill>
              </a:rPr>
              <a:t>CHƯƠNG IV. QUAN HỆ SONG SONG TRONG KHÔNG GIAN</a:t>
            </a:r>
            <a:endParaRPr lang="vi-VN" sz="8000" b="1" spc="392" dirty="0">
              <a:solidFill>
                <a:srgbClr val="FFFF00"/>
              </a:solidFill>
            </a:endParaRPr>
          </a:p>
        </p:txBody>
      </p:sp>
      <p:sp>
        <p:nvSpPr>
          <p:cNvPr id="11" name="Rectangle 10"/>
          <p:cNvSpPr/>
          <p:nvPr/>
        </p:nvSpPr>
        <p:spPr>
          <a:xfrm>
            <a:off x="-381000" y="5209497"/>
            <a:ext cx="18961333" cy="1534203"/>
          </a:xfrm>
          <a:prstGeom prst="rect">
            <a:avLst/>
          </a:prstGeom>
        </p:spPr>
        <p:txBody>
          <a:bodyPr wrap="square">
            <a:spAutoFit/>
          </a:bodyPr>
          <a:lstStyle/>
          <a:p>
            <a:pPr algn="ctr">
              <a:lnSpc>
                <a:spcPct val="150000"/>
              </a:lnSpc>
              <a:spcBef>
                <a:spcPts val="1200"/>
              </a:spcBef>
              <a:spcAft>
                <a:spcPts val="0"/>
              </a:spcAft>
            </a:pPr>
            <a:r>
              <a:rPr lang="nn-NO" sz="7000" b="1" kern="0" cap="all">
                <a:solidFill>
                  <a:schemeClr val="bg1"/>
                </a:solidFill>
                <a:latin typeface="Arial" panose="020B0604020202020204" pitchFamily="34" charset="0"/>
                <a:ea typeface="Times New Roman" panose="02020603050405020304" pitchFamily="18" charset="0"/>
                <a:cs typeface="Times New Roman" panose="02020603050405020304" pitchFamily="18" charset="0"/>
              </a:rPr>
              <a:t>BÀI 13: HAI MẶT PHẲNG SONG SONG </a:t>
            </a:r>
            <a:endParaRPr lang="en-US" sz="7000" b="1" kern="0"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6"/>
          <a:stretch>
            <a:fillRect/>
          </a:stretch>
        </p:blipFill>
        <p:spPr>
          <a:xfrm flipH="1">
            <a:off x="245965" y="7684384"/>
            <a:ext cx="1785641" cy="2156186"/>
          </a:xfrm>
          <a:prstGeom prst="rect">
            <a:avLst/>
          </a:prstGeom>
        </p:spPr>
      </p:pic>
      <p:pic>
        <p:nvPicPr>
          <p:cNvPr id="13" name="Picture 12"/>
          <p:cNvPicPr>
            <a:picLocks noChangeAspect="1"/>
          </p:cNvPicPr>
          <p:nvPr/>
        </p:nvPicPr>
        <p:blipFill>
          <a:blip r:embed="rId7"/>
          <a:stretch>
            <a:fillRect/>
          </a:stretch>
        </p:blipFill>
        <p:spPr>
          <a:xfrm>
            <a:off x="15882555" y="8145940"/>
            <a:ext cx="1853345" cy="16643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6" name="Group 6"/>
          <p:cNvGrpSpPr/>
          <p:nvPr/>
        </p:nvGrpSpPr>
        <p:grpSpPr>
          <a:xfrm>
            <a:off x="-469258" y="9873265"/>
            <a:ext cx="19273888" cy="1815415"/>
            <a:chOff x="0" y="0"/>
            <a:chExt cx="5076250" cy="478134"/>
          </a:xfrm>
        </p:grpSpPr>
        <p:sp>
          <p:nvSpPr>
            <p:cNvPr id="7" name="Freeform 7"/>
            <p:cNvSpPr/>
            <p:nvPr/>
          </p:nvSpPr>
          <p:spPr>
            <a:xfrm>
              <a:off x="0" y="0"/>
              <a:ext cx="5076250" cy="478134"/>
            </a:xfrm>
            <a:custGeom>
              <a:avLst/>
              <a:gdLst/>
              <a:ahLst/>
              <a:cxnLst/>
              <a:rect l="l" t="t" r="r" b="b"/>
              <a:pathLst>
                <a:path w="5076250" h="478134">
                  <a:moveTo>
                    <a:pt x="0" y="0"/>
                  </a:moveTo>
                  <a:lnTo>
                    <a:pt x="5076250" y="0"/>
                  </a:lnTo>
                  <a:lnTo>
                    <a:pt x="5076250" y="478134"/>
                  </a:lnTo>
                  <a:lnTo>
                    <a:pt x="0" y="478134"/>
                  </a:lnTo>
                  <a:close/>
                </a:path>
              </a:pathLst>
            </a:custGeom>
            <a:solidFill>
              <a:srgbClr val="F7CC75"/>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15"/>
          <p:cNvSpPr/>
          <p:nvPr/>
        </p:nvSpPr>
        <p:spPr>
          <a:xfrm rot="2726503">
            <a:off x="17078585" y="271574"/>
            <a:ext cx="812846" cy="122336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pic>
        <p:nvPicPr>
          <p:cNvPr id="9" name="Picture 8"/>
          <p:cNvPicPr>
            <a:picLocks noChangeAspect="1"/>
          </p:cNvPicPr>
          <p:nvPr/>
        </p:nvPicPr>
        <p:blipFill>
          <a:blip r:embed="rId10"/>
          <a:stretch>
            <a:fillRect/>
          </a:stretch>
        </p:blipFill>
        <p:spPr>
          <a:xfrm>
            <a:off x="533400" y="2409161"/>
            <a:ext cx="5318995" cy="6169646"/>
          </a:xfrm>
          <a:prstGeom prst="rect">
            <a:avLst/>
          </a:prstGeom>
        </p:spPr>
      </p:pic>
      <p:pic>
        <p:nvPicPr>
          <p:cNvPr id="12" name="Picture 11"/>
          <p:cNvPicPr>
            <a:picLocks noChangeAspect="1"/>
          </p:cNvPicPr>
          <p:nvPr/>
        </p:nvPicPr>
        <p:blipFill>
          <a:blip r:embed="rId11"/>
          <a:stretch>
            <a:fillRect/>
          </a:stretch>
        </p:blipFill>
        <p:spPr>
          <a:xfrm rot="1909368">
            <a:off x="16305544" y="8373014"/>
            <a:ext cx="1649945" cy="1374954"/>
          </a:xfrm>
          <a:prstGeom prst="rect">
            <a:avLst/>
          </a:prstGeom>
        </p:spPr>
      </p:pic>
      <p:sp>
        <p:nvSpPr>
          <p:cNvPr id="13" name="Oval Callout 12"/>
          <p:cNvSpPr/>
          <p:nvPr/>
        </p:nvSpPr>
        <p:spPr>
          <a:xfrm>
            <a:off x="8358187" y="641947"/>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6248400" y="2476500"/>
            <a:ext cx="11570534" cy="6114494"/>
          </a:xfrm>
          <a:prstGeom prst="rect">
            <a:avLst/>
          </a:prstGeom>
        </p:spPr>
        <p:txBody>
          <a:bodyPr wrap="square">
            <a:spAutoFit/>
          </a:bodyPr>
          <a:lstStyle/>
          <a:p>
            <a:pPr lvl="0" algn="just">
              <a:lnSpc>
                <a:spcPct val="150000"/>
              </a:lnSpc>
              <a:spcAft>
                <a:spcPts val="800"/>
              </a:spcAft>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b) Vì a và b cùng thuộc mặt phẳng (R) nên hai đường thẳng a và b không thể chéo nhau.</a:t>
            </a:r>
          </a:p>
          <a:p>
            <a:pPr lvl="0" algn="just">
              <a:lnSpc>
                <a:spcPct val="150000"/>
              </a:lnSpc>
              <a:spcAft>
                <a:spcPts val="800"/>
              </a:spcAft>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Hai đường thẳng a và b không có điểm chung, vì nếu chúng có điểm chung A thì hai mặt phẳng (P) và (Q) cũng có điểm chung A (mâu thuẫn với giả thiết (P) và (Q) song song với nhau</a:t>
            </a: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a:t>
            </a:r>
            <a:endParaRPr lang="en-US" sz="3600" smtClean="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Aft>
                <a:spcPts val="800"/>
              </a:spcAft>
              <a:defRPr/>
            </a:pPr>
            <a:r>
              <a:rPr lang="en-US" sz="3600" smtClean="0">
                <a:solidFill>
                  <a:prstClr val="black"/>
                </a:solidFill>
                <a:latin typeface="Arial" panose="020B0604020202020204" pitchFamily="34" charset="0"/>
                <a:ea typeface="Times New Roman" panose="02020603050405020304" pitchFamily="18" charset="0"/>
                <a:cs typeface="Arial" panose="020B0604020202020204" pitchFamily="34" charset="0"/>
              </a:rPr>
              <a:t>Vậy </a:t>
            </a: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hai đường thẳng a và b không thể cắt nhau.</a:t>
            </a:r>
            <a:endParaRPr lang="en-US" sz="36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3848923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CF4E5"/>
        </a:solidFill>
        <a:effectLst/>
      </p:bgPr>
    </p:bg>
    <p:spTree>
      <p:nvGrpSpPr>
        <p:cNvPr id="1" name=""/>
        <p:cNvGrpSpPr/>
        <p:nvPr/>
      </p:nvGrpSpPr>
      <p:grpSpPr>
        <a:xfrm>
          <a:off x="0" y="0"/>
          <a:ext cx="0" cy="0"/>
          <a:chOff x="0" y="0"/>
          <a:chExt cx="0" cy="0"/>
        </a:xfrm>
      </p:grpSpPr>
      <p:grpSp>
        <p:nvGrpSpPr>
          <p:cNvPr id="2" name="Group 2"/>
          <p:cNvGrpSpPr/>
          <p:nvPr/>
        </p:nvGrpSpPr>
        <p:grpSpPr>
          <a:xfrm>
            <a:off x="6180665" y="1104900"/>
            <a:ext cx="11192935" cy="6760102"/>
            <a:chOff x="0" y="0"/>
            <a:chExt cx="2947934" cy="1780438"/>
          </a:xfrm>
        </p:grpSpPr>
        <p:sp>
          <p:nvSpPr>
            <p:cNvPr id="3" name="Freeform 3"/>
            <p:cNvSpPr/>
            <p:nvPr/>
          </p:nvSpPr>
          <p:spPr>
            <a:xfrm>
              <a:off x="0" y="0"/>
              <a:ext cx="2947934" cy="1780438"/>
            </a:xfrm>
            <a:custGeom>
              <a:avLst/>
              <a:gdLst/>
              <a:ahLst/>
              <a:cxnLst/>
              <a:rect l="l" t="t" r="r" b="b"/>
              <a:pathLst>
                <a:path w="2947934" h="1780438">
                  <a:moveTo>
                    <a:pt x="35276" y="0"/>
                  </a:moveTo>
                  <a:lnTo>
                    <a:pt x="2912658" y="0"/>
                  </a:lnTo>
                  <a:cubicBezTo>
                    <a:pt x="2932140" y="0"/>
                    <a:pt x="2947934" y="15793"/>
                    <a:pt x="2947934" y="35276"/>
                  </a:cubicBezTo>
                  <a:lnTo>
                    <a:pt x="2947934" y="1745163"/>
                  </a:lnTo>
                  <a:cubicBezTo>
                    <a:pt x="2947934" y="1764645"/>
                    <a:pt x="2932140" y="1780438"/>
                    <a:pt x="2912658" y="1780438"/>
                  </a:cubicBezTo>
                  <a:lnTo>
                    <a:pt x="35276" y="1780438"/>
                  </a:lnTo>
                  <a:cubicBezTo>
                    <a:pt x="15793" y="1780438"/>
                    <a:pt x="0" y="1764645"/>
                    <a:pt x="0" y="1745163"/>
                  </a:cubicBezTo>
                  <a:lnTo>
                    <a:pt x="0" y="35276"/>
                  </a:lnTo>
                  <a:cubicBezTo>
                    <a:pt x="0" y="15793"/>
                    <a:pt x="15793" y="0"/>
                    <a:pt x="35276" y="0"/>
                  </a:cubicBezTo>
                  <a:close/>
                </a:path>
              </a:pathLst>
            </a:custGeom>
            <a:solidFill>
              <a:srgbClr val="5D546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1" y="-1004245"/>
            <a:ext cx="5018657" cy="11805595"/>
            <a:chOff x="0" y="0"/>
            <a:chExt cx="1558177" cy="3109293"/>
          </a:xfrm>
        </p:grpSpPr>
        <p:sp>
          <p:nvSpPr>
            <p:cNvPr id="7" name="Freeform 7"/>
            <p:cNvSpPr/>
            <p:nvPr/>
          </p:nvSpPr>
          <p:spPr>
            <a:xfrm>
              <a:off x="0" y="0"/>
              <a:ext cx="1558177" cy="3109293"/>
            </a:xfrm>
            <a:custGeom>
              <a:avLst/>
              <a:gdLst/>
              <a:ahLst/>
              <a:cxnLst/>
              <a:rect l="l" t="t" r="r" b="b"/>
              <a:pathLst>
                <a:path w="1558177" h="3109293">
                  <a:moveTo>
                    <a:pt x="0" y="0"/>
                  </a:moveTo>
                  <a:lnTo>
                    <a:pt x="1558177" y="0"/>
                  </a:lnTo>
                  <a:lnTo>
                    <a:pt x="1558177" y="3109293"/>
                  </a:lnTo>
                  <a:lnTo>
                    <a:pt x="0" y="3109293"/>
                  </a:lnTo>
                  <a:close/>
                </a:path>
              </a:pathLst>
            </a:custGeom>
            <a:solidFill>
              <a:srgbClr val="F9DA88"/>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4953000" y="-851845"/>
            <a:ext cx="254642" cy="11805595"/>
            <a:chOff x="0" y="0"/>
            <a:chExt cx="67066" cy="3109293"/>
          </a:xfrm>
        </p:grpSpPr>
        <p:sp>
          <p:nvSpPr>
            <p:cNvPr id="16" name="Freeform 16"/>
            <p:cNvSpPr/>
            <p:nvPr/>
          </p:nvSpPr>
          <p:spPr>
            <a:xfrm>
              <a:off x="0" y="0"/>
              <a:ext cx="67066" cy="3109293"/>
            </a:xfrm>
            <a:custGeom>
              <a:avLst/>
              <a:gdLst/>
              <a:ahLst/>
              <a:cxnLst/>
              <a:rect l="l" t="t" r="r" b="b"/>
              <a:pathLst>
                <a:path w="67066" h="3109293">
                  <a:moveTo>
                    <a:pt x="0" y="0"/>
                  </a:moveTo>
                  <a:lnTo>
                    <a:pt x="67066" y="0"/>
                  </a:lnTo>
                  <a:lnTo>
                    <a:pt x="67066" y="3109293"/>
                  </a:lnTo>
                  <a:lnTo>
                    <a:pt x="0" y="3109293"/>
                  </a:lnTo>
                  <a:close/>
                </a:path>
              </a:pathLst>
            </a:custGeom>
            <a:solidFill>
              <a:srgbClr val="CB987A"/>
            </a:solidFill>
          </p:spPr>
        </p:sp>
        <p:sp>
          <p:nvSpPr>
            <p:cNvPr id="17" name="TextBox 1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Rectangle 23"/>
          <p:cNvSpPr/>
          <p:nvPr/>
        </p:nvSpPr>
        <p:spPr>
          <a:xfrm>
            <a:off x="-2209800" y="647519"/>
            <a:ext cx="9144000" cy="3340979"/>
          </a:xfrm>
          <a:prstGeom prst="rect">
            <a:avLst/>
          </a:prstGeom>
        </p:spPr>
        <p:txBody>
          <a:bodyP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341"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TÍNH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341"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CHẤT</a:t>
            </a:r>
            <a:endParaRPr kumimoji="0" lang="en-US" sz="7500" b="1" i="0" u="none" strike="noStrike" kern="1200" cap="none" spc="341"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5" name="Rectangle 24"/>
          <p:cNvSpPr/>
          <p:nvPr/>
        </p:nvSpPr>
        <p:spPr>
          <a:xfrm>
            <a:off x="6506083" y="2705100"/>
            <a:ext cx="10562717" cy="4247317"/>
          </a:xfrm>
          <a:prstGeom prst="rect">
            <a:avLst/>
          </a:prstGeom>
        </p:spPr>
        <p:txBody>
          <a:bodyPr wrap="square">
            <a:spAutoFit/>
          </a:bodyPr>
          <a:lstStyle/>
          <a:p>
            <a:pPr lvl="0" algn="just">
              <a:lnSpc>
                <a:spcPct val="150000"/>
              </a:lnSpc>
              <a:spcAft>
                <a:spcPts val="800"/>
              </a:spcAft>
            </a:pPr>
            <a:r>
              <a:rPr lang="vi-VN" sz="4500" b="1">
                <a:solidFill>
                  <a:prstClr val="white"/>
                </a:solidFill>
                <a:ea typeface="Arial" panose="020B0604020202020204" pitchFamily="34" charset="0"/>
                <a:cs typeface="Times New Roman" panose="02020603050405020304" pitchFamily="18" charset="0"/>
              </a:rPr>
              <a:t>Cho hai mặt phẳng song song. Nếu một mặt phẳng cắt mặt phẳng này thì cũng cắt mặt phẳng kia và hai giao tuyến song song với nhau.</a:t>
            </a:r>
            <a:endParaRPr kumimoji="0" lang="en-US" sz="4500" b="1" i="0" u="none" strike="noStrike" kern="1200" cap="none" spc="0" normalizeH="0" baseline="0" noProof="0">
              <a:ln>
                <a:noFill/>
              </a:ln>
              <a:solidFill>
                <a:prstClr val="white"/>
              </a:solidFill>
              <a:effectLst/>
              <a:uLnTx/>
              <a:uFillTx/>
              <a:latin typeface="Calibri"/>
              <a:ea typeface="Arial" panose="020B0604020202020204" pitchFamily="34" charset="0"/>
              <a:cs typeface="Times New Roman" panose="02020603050405020304" pitchFamily="18" charset="0"/>
            </a:endParaRPr>
          </a:p>
        </p:txBody>
      </p:sp>
      <p:grpSp>
        <p:nvGrpSpPr>
          <p:cNvPr id="26" name="Group 9"/>
          <p:cNvGrpSpPr/>
          <p:nvPr/>
        </p:nvGrpSpPr>
        <p:grpSpPr>
          <a:xfrm>
            <a:off x="8761785" y="482919"/>
            <a:ext cx="764428" cy="1751335"/>
            <a:chOff x="0" y="0"/>
            <a:chExt cx="201331" cy="461257"/>
          </a:xfrm>
        </p:grpSpPr>
        <p:sp>
          <p:nvSpPr>
            <p:cNvPr id="27" name="Freeform 10"/>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28" name="TextBox 11"/>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0"/>
          <p:cNvGrpSpPr/>
          <p:nvPr/>
        </p:nvGrpSpPr>
        <p:grpSpPr>
          <a:xfrm>
            <a:off x="13944600" y="452840"/>
            <a:ext cx="764428" cy="1751335"/>
            <a:chOff x="0" y="0"/>
            <a:chExt cx="201331" cy="461257"/>
          </a:xfrm>
        </p:grpSpPr>
        <p:sp>
          <p:nvSpPr>
            <p:cNvPr id="30" name="Freeform 21"/>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31" name="TextBox 22"/>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2" name="Picture 31"/>
          <p:cNvPicPr>
            <a:picLocks noChangeAspect="1"/>
          </p:cNvPicPr>
          <p:nvPr/>
        </p:nvPicPr>
        <p:blipFill>
          <a:blip r:embed="rId2"/>
          <a:stretch>
            <a:fillRect/>
          </a:stretch>
        </p:blipFill>
        <p:spPr>
          <a:xfrm>
            <a:off x="762000" y="6775573"/>
            <a:ext cx="3200400" cy="2178858"/>
          </a:xfrm>
          <a:prstGeom prst="rect">
            <a:avLst/>
          </a:prstGeom>
        </p:spPr>
      </p:pic>
      <p:pic>
        <p:nvPicPr>
          <p:cNvPr id="5" name="Picture 4"/>
          <p:cNvPicPr>
            <a:picLocks noChangeAspect="1"/>
          </p:cNvPicPr>
          <p:nvPr/>
        </p:nvPicPr>
        <p:blipFill>
          <a:blip r:embed="rId3"/>
          <a:stretch>
            <a:fillRect/>
          </a:stretch>
        </p:blipFill>
        <p:spPr>
          <a:xfrm>
            <a:off x="10459130" y="8297500"/>
            <a:ext cx="2777504" cy="1729534"/>
          </a:xfrm>
          <a:prstGeom prst="rect">
            <a:avLst/>
          </a:prstGeom>
        </p:spPr>
      </p:pic>
    </p:spTree>
    <p:extLst>
      <p:ext uri="{BB962C8B-B14F-4D97-AF65-F5344CB8AC3E}">
        <p14:creationId xmlns:p14="http://schemas.microsoft.com/office/powerpoint/2010/main" val="261130652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anim calcmode="lin" valueType="num">
                                      <p:cBhvr>
                                        <p:cTn id="12" dur="500" fill="hold"/>
                                        <p:tgtEl>
                                          <p:spTgt spid="29"/>
                                        </p:tgtEl>
                                        <p:attrNameLst>
                                          <p:attrName>ppt_x</p:attrName>
                                        </p:attrNameLst>
                                      </p:cBhvr>
                                      <p:tavLst>
                                        <p:tav tm="0">
                                          <p:val>
                                            <p:strVal val="#ppt_x"/>
                                          </p:val>
                                        </p:tav>
                                        <p:tav tm="100000">
                                          <p:val>
                                            <p:strVal val="#ppt_x"/>
                                          </p:val>
                                        </p:tav>
                                      </p:tavLst>
                                    </p:anim>
                                    <p:anim calcmode="lin" valueType="num">
                                      <p:cBhvr>
                                        <p:cTn id="13" dur="500" fill="hold"/>
                                        <p:tgtEl>
                                          <p:spTgt spid="2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anim calcmode="lin" valueType="num">
                                      <p:cBhvr>
                                        <p:cTn id="22" dur="500" fill="hold"/>
                                        <p:tgtEl>
                                          <p:spTgt spid="2"/>
                                        </p:tgtEl>
                                        <p:attrNameLst>
                                          <p:attrName>ppt_x</p:attrName>
                                        </p:attrNameLst>
                                      </p:cBhvr>
                                      <p:tavLst>
                                        <p:tav tm="0">
                                          <p:val>
                                            <p:strVal val="#ppt_x"/>
                                          </p:val>
                                        </p:tav>
                                        <p:tav tm="100000">
                                          <p:val>
                                            <p:strVal val="#ppt_x"/>
                                          </p:val>
                                        </p:tav>
                                      </p:tavLst>
                                    </p:anim>
                                    <p:anim calcmode="lin" valueType="num">
                                      <p:cBhvr>
                                        <p:cTn id="23" dur="500" fill="hold"/>
                                        <p:tgtEl>
                                          <p:spTgt spid="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anim calcmode="lin" valueType="num">
                                      <p:cBhvr>
                                        <p:cTn id="27" dur="500" fill="hold"/>
                                        <p:tgtEl>
                                          <p:spTgt spid="25"/>
                                        </p:tgtEl>
                                        <p:attrNameLst>
                                          <p:attrName>ppt_x</p:attrName>
                                        </p:attrNameLst>
                                      </p:cBhvr>
                                      <p:tavLst>
                                        <p:tav tm="0">
                                          <p:val>
                                            <p:strVal val="#ppt_x"/>
                                          </p:val>
                                        </p:tav>
                                        <p:tav tm="100000">
                                          <p:val>
                                            <p:strVal val="#ppt_x"/>
                                          </p:val>
                                        </p:tav>
                                      </p:tavLst>
                                    </p:anim>
                                    <p:anim calcmode="lin" valueType="num">
                                      <p:cBhvr>
                                        <p:cTn id="28"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685800" y="723900"/>
            <a:ext cx="16840201" cy="8915400"/>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rgbClr val="FCF4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a:off x="16154400" y="145397"/>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sp>
        <p:nvSpPr>
          <p:cNvPr id="15" name="Freeform 15"/>
          <p:cNvSpPr/>
          <p:nvPr/>
        </p:nvSpPr>
        <p:spPr>
          <a:xfrm>
            <a:off x="1131462" y="141283"/>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grpSp>
        <p:nvGrpSpPr>
          <p:cNvPr id="18" name="Group 17"/>
          <p:cNvGrpSpPr/>
          <p:nvPr/>
        </p:nvGrpSpPr>
        <p:grpSpPr>
          <a:xfrm>
            <a:off x="6057902" y="1020827"/>
            <a:ext cx="6096000" cy="914400"/>
            <a:chOff x="1554480" y="876300"/>
            <a:chExt cx="6096000" cy="1143000"/>
          </a:xfrm>
          <a:solidFill>
            <a:schemeClr val="accent5">
              <a:lumMod val="75000"/>
            </a:schemeClr>
          </a:solidFill>
        </p:grpSpPr>
        <p:sp>
          <p:nvSpPr>
            <p:cNvPr id="19" name="Flowchart: Terminator 18"/>
            <p:cNvSpPr/>
            <p:nvPr/>
          </p:nvSpPr>
          <p:spPr>
            <a:xfrm>
              <a:off x="1554480" y="876300"/>
              <a:ext cx="6096000" cy="114300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19"/>
            <p:cNvSpPr/>
            <p:nvPr/>
          </p:nvSpPr>
          <p:spPr>
            <a:xfrm>
              <a:off x="2126502" y="987956"/>
              <a:ext cx="4974440"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3 </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tr90)</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5" name="Rectangle 24"/>
          <p:cNvSpPr/>
          <p:nvPr/>
        </p:nvSpPr>
        <p:spPr>
          <a:xfrm>
            <a:off x="1131462" y="2033027"/>
            <a:ext cx="16013538" cy="1651671"/>
          </a:xfrm>
          <a:prstGeom prst="rect">
            <a:avLst/>
          </a:prstGeom>
        </p:spPr>
        <p:txBody>
          <a:bodyPr wrap="square">
            <a:spAutoFit/>
          </a:bodyPr>
          <a:lstStyle/>
          <a:p>
            <a:pPr lvl="0" algn="just">
              <a:lnSpc>
                <a:spcPct val="150000"/>
              </a:lnSpc>
              <a:defRPr/>
            </a:pPr>
            <a:r>
              <a:rPr lang="vi-VN" sz="3600">
                <a:solidFill>
                  <a:srgbClr val="000000"/>
                </a:solidFill>
                <a:ea typeface="Calibri" panose="020F0502020204030204" pitchFamily="34" charset="0"/>
                <a:cs typeface="Arial" panose="020B0604020202020204" pitchFamily="34" charset="0"/>
              </a:rPr>
              <a:t>Trong Ví dụ 2, gọi E, F lần lượt là các điểm thuộc các cạnh AB, CD (H.4.47). Xác định giao tuyến của mặt phẳng (MEF) và mặt phẳng (MNPQ).</a:t>
            </a:r>
            <a:endParaRPr kumimoji="0" lang="en-US" sz="3600" b="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683767" y="4000500"/>
            <a:ext cx="4370777" cy="5419258"/>
          </a:xfrm>
          <a:prstGeom prst="rect">
            <a:avLst/>
          </a:prstGeom>
        </p:spPr>
      </p:pic>
      <p:sp>
        <p:nvSpPr>
          <p:cNvPr id="16" name="Oval Callout 15"/>
          <p:cNvSpPr/>
          <p:nvPr/>
        </p:nvSpPr>
        <p:spPr>
          <a:xfrm>
            <a:off x="5410200" y="4075176"/>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1131462" y="5208381"/>
            <a:ext cx="11289138" cy="3377784"/>
          </a:xfrm>
          <a:prstGeom prst="rect">
            <a:avLst/>
          </a:prstGeom>
        </p:spPr>
        <p:txBody>
          <a:bodyPr wrap="square">
            <a:spAutoFit/>
          </a:bodyPr>
          <a:lstStyle/>
          <a:p>
            <a:pPr algn="just">
              <a:lnSpc>
                <a:spcPct val="150000"/>
              </a:lnSpc>
              <a:spcAft>
                <a:spcPts val="500"/>
              </a:spcAft>
            </a:pPr>
            <a:r>
              <a:rPr lang="vi-VN" sz="3600"/>
              <a:t>Trong Ví dụ 2, ta đã chứng minh được hai mặt phẳng (MNPQ) và (ABCD) song song với nhau</a:t>
            </a:r>
            <a:r>
              <a:rPr lang="vi-VN" sz="3600"/>
              <a:t>. </a:t>
            </a:r>
            <a:endParaRPr lang="en-US" sz="3600" smtClean="0"/>
          </a:p>
          <a:p>
            <a:pPr algn="just">
              <a:lnSpc>
                <a:spcPct val="150000"/>
              </a:lnSpc>
              <a:spcAft>
                <a:spcPts val="500"/>
              </a:spcAft>
            </a:pPr>
            <a:r>
              <a:rPr lang="vi-VN" sz="3600" smtClean="0"/>
              <a:t>Vì </a:t>
            </a:r>
            <a:r>
              <a:rPr lang="vi-VN" sz="3600"/>
              <a:t>vậy hai giao tuyến của mặt phẳng (MEF) với hai mặt phẳng (MNPQ) và (ABCD) song song với nhau</a:t>
            </a:r>
            <a:r>
              <a:rPr lang="vi-VN" sz="3600"/>
              <a:t>. </a:t>
            </a:r>
            <a:endParaRPr lang="vi-VN" sz="3600"/>
          </a:p>
        </p:txBody>
      </p:sp>
      <p:pic>
        <p:nvPicPr>
          <p:cNvPr id="7" name="Picture 6"/>
          <p:cNvPicPr>
            <a:picLocks noChangeAspect="1"/>
          </p:cNvPicPr>
          <p:nvPr/>
        </p:nvPicPr>
        <p:blipFill>
          <a:blip r:embed="rId11"/>
          <a:stretch>
            <a:fillRect/>
          </a:stretch>
        </p:blipFill>
        <p:spPr>
          <a:xfrm rot="3920016">
            <a:off x="344980" y="8572128"/>
            <a:ext cx="1817851" cy="1591154"/>
          </a:xfrm>
          <a:prstGeom prst="rect">
            <a:avLst/>
          </a:prstGeom>
        </p:spPr>
      </p:pic>
    </p:spTree>
    <p:extLst>
      <p:ext uri="{BB962C8B-B14F-4D97-AF65-F5344CB8AC3E}">
        <p14:creationId xmlns:p14="http://schemas.microsoft.com/office/powerpoint/2010/main" val="130104286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 calcmode="lin" valueType="num">
                                      <p:cBhvr additive="base">
                                        <p:cTn id="24"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 calcmode="lin" valueType="num">
                                      <p:cBhvr additive="base">
                                        <p:cTn id="28"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685800" y="723900"/>
            <a:ext cx="16840201" cy="8915400"/>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rgbClr val="FCF4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a:off x="16154400" y="145397"/>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sp>
        <p:nvSpPr>
          <p:cNvPr id="15" name="Freeform 15"/>
          <p:cNvSpPr/>
          <p:nvPr/>
        </p:nvSpPr>
        <p:spPr>
          <a:xfrm>
            <a:off x="1131462" y="141283"/>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grpSp>
        <p:nvGrpSpPr>
          <p:cNvPr id="18" name="Group 17"/>
          <p:cNvGrpSpPr/>
          <p:nvPr/>
        </p:nvGrpSpPr>
        <p:grpSpPr>
          <a:xfrm>
            <a:off x="6057902" y="1020827"/>
            <a:ext cx="6096000" cy="914400"/>
            <a:chOff x="1554480" y="876300"/>
            <a:chExt cx="6096000" cy="1143000"/>
          </a:xfrm>
          <a:solidFill>
            <a:schemeClr val="accent5">
              <a:lumMod val="75000"/>
            </a:schemeClr>
          </a:solidFill>
        </p:grpSpPr>
        <p:sp>
          <p:nvSpPr>
            <p:cNvPr id="19" name="Flowchart: Terminator 18"/>
            <p:cNvSpPr/>
            <p:nvPr/>
          </p:nvSpPr>
          <p:spPr>
            <a:xfrm>
              <a:off x="1554480" y="876300"/>
              <a:ext cx="6096000" cy="114300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19"/>
            <p:cNvSpPr/>
            <p:nvPr/>
          </p:nvSpPr>
          <p:spPr>
            <a:xfrm>
              <a:off x="2126502" y="987956"/>
              <a:ext cx="4974440"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3 </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tr90)</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5" name="Rectangle 24"/>
          <p:cNvSpPr/>
          <p:nvPr/>
        </p:nvSpPr>
        <p:spPr>
          <a:xfrm>
            <a:off x="1131462" y="2033027"/>
            <a:ext cx="16013538" cy="165167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Trong Ví dụ 2, gọi E, F lần lượt là các điểm thuộc các cạnh AB, CD (H.4.47). Xác định giao tuyến của mặt phẳng (MEF) và mặt phẳng (MNPQ).</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683767" y="4000500"/>
            <a:ext cx="4370777" cy="5419258"/>
          </a:xfrm>
          <a:prstGeom prst="rect">
            <a:avLst/>
          </a:prstGeom>
        </p:spPr>
      </p:pic>
      <p:sp>
        <p:nvSpPr>
          <p:cNvPr id="16" name="Oval Callout 15"/>
          <p:cNvSpPr/>
          <p:nvPr/>
        </p:nvSpPr>
        <p:spPr>
          <a:xfrm>
            <a:off x="5410200" y="4000500"/>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1131462" y="5335119"/>
            <a:ext cx="11289138" cy="258532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500"/>
              </a:spcAft>
              <a:buClrTx/>
              <a:buSzTx/>
              <a:buFontTx/>
              <a:buNone/>
              <a:tabLst/>
              <a:defRPr/>
            </a:pP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Trong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mặt phẳng (MEF), qua M vẽ đường thẳng song song với EF cắt PQ tại G thì đường thẳng MG là giao tuyến của hai mặt phẳng (MEF) và (MNPQ</a:t>
            </a: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7" name="Picture 16"/>
          <p:cNvPicPr>
            <a:picLocks noChangeAspect="1"/>
          </p:cNvPicPr>
          <p:nvPr/>
        </p:nvPicPr>
        <p:blipFill>
          <a:blip r:embed="rId11"/>
          <a:stretch>
            <a:fillRect/>
          </a:stretch>
        </p:blipFill>
        <p:spPr>
          <a:xfrm rot="3920016">
            <a:off x="344980" y="8572128"/>
            <a:ext cx="1817851" cy="1591154"/>
          </a:xfrm>
          <a:prstGeom prst="rect">
            <a:avLst/>
          </a:prstGeom>
        </p:spPr>
      </p:pic>
    </p:spTree>
    <p:extLst>
      <p:ext uri="{BB962C8B-B14F-4D97-AF65-F5344CB8AC3E}">
        <p14:creationId xmlns:p14="http://schemas.microsoft.com/office/powerpoint/2010/main" val="216041436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sp>
        <p:nvSpPr>
          <p:cNvPr id="11" name="Rectangle 10"/>
          <p:cNvSpPr/>
          <p:nvPr/>
        </p:nvSpPr>
        <p:spPr>
          <a:xfrm>
            <a:off x="272716" y="206542"/>
            <a:ext cx="17754600" cy="9829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6"/>
          <p:cNvGrpSpPr/>
          <p:nvPr/>
        </p:nvGrpSpPr>
        <p:grpSpPr>
          <a:xfrm>
            <a:off x="6717113" y="9677400"/>
            <a:ext cx="4714152" cy="451619"/>
            <a:chOff x="0" y="0"/>
            <a:chExt cx="1241587" cy="118945"/>
          </a:xfrm>
        </p:grpSpPr>
        <p:sp>
          <p:nvSpPr>
            <p:cNvPr id="7" name="Freeform 7"/>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2"/>
          <p:cNvGrpSpPr/>
          <p:nvPr/>
        </p:nvGrpSpPr>
        <p:grpSpPr>
          <a:xfrm>
            <a:off x="457200" y="718754"/>
            <a:ext cx="4876802" cy="1402045"/>
            <a:chOff x="3215466" y="3134246"/>
            <a:chExt cx="4876802" cy="1402045"/>
          </a:xfrm>
        </p:grpSpPr>
        <p:grpSp>
          <p:nvGrpSpPr>
            <p:cNvPr id="2" name="Group 2"/>
            <p:cNvGrpSpPr/>
            <p:nvPr/>
          </p:nvGrpSpPr>
          <p:grpSpPr>
            <a:xfrm>
              <a:off x="3215466" y="3134246"/>
              <a:ext cx="4876802" cy="1399655"/>
              <a:chOff x="0" y="-38100"/>
              <a:chExt cx="2048569" cy="1900881"/>
            </a:xfrm>
          </p:grpSpPr>
          <p:sp>
            <p:nvSpPr>
              <p:cNvPr id="3" name="Freeform 3"/>
              <p:cNvSpPr/>
              <p:nvPr/>
            </p:nvSpPr>
            <p:spPr>
              <a:xfrm>
                <a:off x="88161" y="310464"/>
                <a:ext cx="1960408" cy="1552317"/>
              </a:xfrm>
              <a:custGeom>
                <a:avLst/>
                <a:gdLst/>
                <a:ahLst/>
                <a:cxnLst/>
                <a:rect l="l" t="t" r="r" b="b"/>
                <a:pathLst>
                  <a:path w="2170275" h="1966268">
                    <a:moveTo>
                      <a:pt x="0" y="0"/>
                    </a:moveTo>
                    <a:lnTo>
                      <a:pt x="2170275" y="0"/>
                    </a:lnTo>
                    <a:lnTo>
                      <a:pt x="2170275" y="1966268"/>
                    </a:lnTo>
                    <a:lnTo>
                      <a:pt x="0" y="1966268"/>
                    </a:lnTo>
                    <a:close/>
                  </a:path>
                </a:pathLst>
              </a:custGeom>
              <a:solidFill>
                <a:srgbClr val="FFF9E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Rectangle 31"/>
            <p:cNvSpPr/>
            <p:nvPr/>
          </p:nvSpPr>
          <p:spPr>
            <a:xfrm>
              <a:off x="3628524" y="3238500"/>
              <a:ext cx="4406271" cy="1297791"/>
            </a:xfrm>
            <a:prstGeom prst="rect">
              <a:avLst/>
            </a:prstGeom>
          </p:spPr>
          <p:txBody>
            <a:bodyPr wrap="none">
              <a:spAutoFit/>
            </a:bodyPr>
            <a:lstStyle/>
            <a:p>
              <a:pPr marL="0" marR="0" lvl="0" indent="0" algn="ctr" defTabSz="914400" rtl="0" eaLnBrk="1" fontAlgn="auto" latinLnBrk="0" hangingPunct="1">
                <a:lnSpc>
                  <a:spcPts val="9379"/>
                </a:lnSpc>
                <a:spcBef>
                  <a:spcPts val="0"/>
                </a:spcBef>
                <a:spcAft>
                  <a:spcPts val="0"/>
                </a:spcAft>
                <a:buClrTx/>
                <a:buSzTx/>
                <a:buFontTx/>
                <a:buNone/>
                <a:tabLst/>
                <a:defRPr/>
              </a:pPr>
              <a:r>
                <a:rPr kumimoji="0" lang="en-US" sz="4500" b="1" i="0" u="none" strike="noStrike" kern="1200" cap="none" spc="341" normalizeH="0" baseline="0" noProof="0" smtClean="0">
                  <a:ln>
                    <a:noFill/>
                  </a:ln>
                  <a:solidFill>
                    <a:srgbClr val="284353"/>
                  </a:solidFill>
                  <a:effectLst/>
                  <a:uLnTx/>
                  <a:uFillTx/>
                  <a:latin typeface="Arial" panose="020B0604020202020204" pitchFamily="34" charset="0"/>
                  <a:ea typeface="+mn-ea"/>
                  <a:cs typeface="Arial" panose="020B0604020202020204" pitchFamily="34" charset="0"/>
                </a:rPr>
                <a:t>LUYỆN TẬP 3</a:t>
              </a:r>
              <a:endParaRPr kumimoji="0" lang="en-US" sz="4500" b="1" i="0" u="none" strike="noStrike" kern="1200" cap="none" spc="341" normalizeH="0" baseline="0" noProof="0" dirty="0">
                <a:ln>
                  <a:noFill/>
                </a:ln>
                <a:solidFill>
                  <a:srgbClr val="284353"/>
                </a:solidFill>
                <a:effectLst/>
                <a:uLnTx/>
                <a:uFillTx/>
                <a:latin typeface="Arial" panose="020B0604020202020204" pitchFamily="34" charset="0"/>
                <a:ea typeface="+mn-ea"/>
                <a:cs typeface="Arial" panose="020B0604020202020204" pitchFamily="34" charset="0"/>
              </a:endParaRPr>
            </a:p>
          </p:txBody>
        </p:sp>
      </p:grpSp>
      <p:sp>
        <p:nvSpPr>
          <p:cNvPr id="34" name="Rectangle 33"/>
          <p:cNvSpPr/>
          <p:nvPr/>
        </p:nvSpPr>
        <p:spPr>
          <a:xfrm>
            <a:off x="5529164" y="677760"/>
            <a:ext cx="12253510" cy="1738296"/>
          </a:xfrm>
          <a:prstGeom prst="rect">
            <a:avLst/>
          </a:prstGeom>
        </p:spPr>
        <p:txBody>
          <a:bodyPr wrap="square">
            <a:spAutoFit/>
          </a:bodyPr>
          <a:lstStyle/>
          <a:p>
            <a:pPr lvl="0" algn="just">
              <a:lnSpc>
                <a:spcPct val="150000"/>
              </a:lnSpc>
              <a:defRPr/>
            </a:pPr>
            <a:r>
              <a:rPr lang="en-US" sz="3800">
                <a:latin typeface="Arial" panose="020B0604020202020204" pitchFamily="34" charset="0"/>
              </a:rPr>
              <a:t>Trong Ví dụ 3, hãy xác định giao tuyến của mặt phẳng (EMQ) và mặt phẳng (</a:t>
            </a:r>
            <a:r>
              <a:rPr lang="en-US" sz="3800">
                <a:latin typeface="Arial" panose="020B0604020202020204" pitchFamily="34" charset="0"/>
              </a:rPr>
              <a:t>ABCD</a:t>
            </a:r>
            <a:r>
              <a:rPr lang="en-US" sz="3800" smtClean="0">
                <a:latin typeface="Arial" panose="020B0604020202020204" pitchFamily="34" charset="0"/>
              </a:rPr>
              <a:t>).</a:t>
            </a:r>
            <a:endParaRPr lang="en-US" sz="3800">
              <a:latin typeface="Arial" panose="020B0604020202020204" pitchFamily="34" charset="0"/>
            </a:endParaRPr>
          </a:p>
        </p:txBody>
      </p:sp>
      <p:pic>
        <p:nvPicPr>
          <p:cNvPr id="42" name="Picture 41"/>
          <p:cNvPicPr>
            <a:picLocks noChangeAspect="1"/>
          </p:cNvPicPr>
          <p:nvPr/>
        </p:nvPicPr>
        <p:blipFill>
          <a:blip r:embed="rId2"/>
          <a:stretch>
            <a:fillRect/>
          </a:stretch>
        </p:blipFill>
        <p:spPr>
          <a:xfrm rot="21227728">
            <a:off x="17233800" y="9115689"/>
            <a:ext cx="1002786" cy="1005767"/>
          </a:xfrm>
          <a:prstGeom prst="rect">
            <a:avLst/>
          </a:prstGeom>
        </p:spPr>
      </p:pic>
      <p:pic>
        <p:nvPicPr>
          <p:cNvPr id="5" name="Picture 4"/>
          <p:cNvPicPr>
            <a:picLocks noChangeAspect="1"/>
          </p:cNvPicPr>
          <p:nvPr/>
        </p:nvPicPr>
        <p:blipFill>
          <a:blip r:embed="rId3"/>
          <a:stretch>
            <a:fillRect/>
          </a:stretch>
        </p:blipFill>
        <p:spPr>
          <a:xfrm>
            <a:off x="838174" y="3749801"/>
            <a:ext cx="5105426" cy="5927599"/>
          </a:xfrm>
          <a:prstGeom prst="rect">
            <a:avLst/>
          </a:prstGeom>
        </p:spPr>
      </p:pic>
      <p:sp>
        <p:nvSpPr>
          <p:cNvPr id="12" name="Rectangle 11"/>
          <p:cNvSpPr/>
          <p:nvPr/>
        </p:nvSpPr>
        <p:spPr>
          <a:xfrm>
            <a:off x="6505074" y="4477583"/>
            <a:ext cx="10944726" cy="4247317"/>
          </a:xfrm>
          <a:prstGeom prst="rect">
            <a:avLst/>
          </a:prstGeom>
        </p:spPr>
        <p:txBody>
          <a:bodyPr wrap="square">
            <a:spAutoFit/>
          </a:bodyPr>
          <a:lstStyle/>
          <a:p>
            <a:pPr algn="just">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Trong Ví dụ 2, ta đã chứng minh được hai mặt phẳng (MNPQ) và (ABCD) song song với nhau</a:t>
            </a:r>
            <a:r>
              <a:rPr lang="en-US" sz="3600">
                <a:latin typeface="Arial" panose="020B0604020202020204" pitchFamily="34" charset="0"/>
                <a:ea typeface="Times New Roman" panose="02020603050405020304" pitchFamily="18" charset="0"/>
                <a:cs typeface="Arial" panose="020B0604020202020204" pitchFamily="34" charset="0"/>
              </a:rPr>
              <a:t>. </a:t>
            </a:r>
            <a:endParaRPr lang="en-US" sz="3600" smtClean="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600" smtClean="0">
                <a:latin typeface="Arial" panose="020B0604020202020204" pitchFamily="34" charset="0"/>
                <a:ea typeface="Times New Roman" panose="02020603050405020304" pitchFamily="18" charset="0"/>
                <a:cs typeface="Arial" panose="020B0604020202020204" pitchFamily="34" charset="0"/>
              </a:rPr>
              <a:t>Vì </a:t>
            </a:r>
            <a:r>
              <a:rPr lang="en-US" sz="3600">
                <a:latin typeface="Arial" panose="020B0604020202020204" pitchFamily="34" charset="0"/>
                <a:ea typeface="Times New Roman" panose="02020603050405020304" pitchFamily="18" charset="0"/>
                <a:cs typeface="Arial" panose="020B0604020202020204" pitchFamily="34" charset="0"/>
              </a:rPr>
              <a:t>vậy hai giao tuyến của mặt phẳng (EMQ) với hai mặt phẳng (MNPQ) và (ABCD) song song với nhau</a:t>
            </a:r>
            <a:r>
              <a:rPr lang="en-US" sz="3600">
                <a:latin typeface="Arial" panose="020B0604020202020204" pitchFamily="34" charset="0"/>
                <a:ea typeface="Times New Roman" panose="02020603050405020304" pitchFamily="18" charset="0"/>
                <a:cs typeface="Arial" panose="020B0604020202020204" pitchFamily="34" charset="0"/>
              </a:rPr>
              <a:t>. </a:t>
            </a:r>
            <a:endParaRPr lang="en-US" sz="3600" smtClean="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600" smtClean="0">
                <a:latin typeface="Arial" panose="020B0604020202020204" pitchFamily="34" charset="0"/>
                <a:ea typeface="Times New Roman" panose="02020603050405020304" pitchFamily="18" charset="0"/>
                <a:cs typeface="Arial" panose="020B0604020202020204" pitchFamily="34" charset="0"/>
              </a:rPr>
              <a:t>Ta </a:t>
            </a:r>
            <a:r>
              <a:rPr lang="en-US" sz="3600">
                <a:latin typeface="Arial" panose="020B0604020202020204" pitchFamily="34" charset="0"/>
                <a:ea typeface="Times New Roman" panose="02020603050405020304" pitchFamily="18" charset="0"/>
                <a:cs typeface="Arial" panose="020B0604020202020204" pitchFamily="34" charset="0"/>
              </a:rPr>
              <a:t>có (EMQ) ∩ (MNPQ) = MQ</a:t>
            </a:r>
            <a:r>
              <a:rPr lang="en-US" sz="3600">
                <a:latin typeface="Arial" panose="020B0604020202020204" pitchFamily="34" charset="0"/>
                <a:ea typeface="Times New Roman" panose="02020603050405020304" pitchFamily="18" charset="0"/>
                <a:cs typeface="Arial" panose="020B0604020202020204" pitchFamily="34" charset="0"/>
              </a:rPr>
              <a:t>. </a:t>
            </a:r>
            <a:endParaRPr lang="en-US" sz="3600">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4"/>
          <a:stretch>
            <a:fillRect/>
          </a:stretch>
        </p:blipFill>
        <p:spPr>
          <a:xfrm rot="13605436">
            <a:off x="16562635" y="2508403"/>
            <a:ext cx="1534457" cy="1605827"/>
          </a:xfrm>
          <a:prstGeom prst="rect">
            <a:avLst/>
          </a:prstGeom>
        </p:spPr>
      </p:pic>
      <p:sp>
        <p:nvSpPr>
          <p:cNvPr id="23" name="Oval Callout 22"/>
          <p:cNvSpPr/>
          <p:nvPr/>
        </p:nvSpPr>
        <p:spPr>
          <a:xfrm>
            <a:off x="8269218" y="2984679"/>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5797917"/>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0-#ppt_w/2"/>
                                          </p:val>
                                        </p:tav>
                                        <p:tav tm="100000">
                                          <p:val>
                                            <p:strVal val="#ppt_x"/>
                                          </p:val>
                                        </p:tav>
                                      </p:tavLst>
                                    </p:anim>
                                    <p:anim calcmode="lin" valueType="num">
                                      <p:cBhvr additive="base">
                                        <p:cTn id="12"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2" grpId="0"/>
      <p:bldP spid="2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sp>
        <p:nvSpPr>
          <p:cNvPr id="11" name="Rectangle 10"/>
          <p:cNvSpPr/>
          <p:nvPr/>
        </p:nvSpPr>
        <p:spPr>
          <a:xfrm>
            <a:off x="272716" y="206542"/>
            <a:ext cx="17754600" cy="9829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oup 6"/>
          <p:cNvGrpSpPr/>
          <p:nvPr/>
        </p:nvGrpSpPr>
        <p:grpSpPr>
          <a:xfrm>
            <a:off x="6721641" y="9715500"/>
            <a:ext cx="4714152" cy="451619"/>
            <a:chOff x="0" y="0"/>
            <a:chExt cx="1241587" cy="118945"/>
          </a:xfrm>
        </p:grpSpPr>
        <p:sp>
          <p:nvSpPr>
            <p:cNvPr id="7" name="Freeform 7"/>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2"/>
          <p:cNvGrpSpPr/>
          <p:nvPr/>
        </p:nvGrpSpPr>
        <p:grpSpPr>
          <a:xfrm>
            <a:off x="457200" y="718754"/>
            <a:ext cx="4876802" cy="1402045"/>
            <a:chOff x="3215466" y="3134246"/>
            <a:chExt cx="4876802" cy="1402045"/>
          </a:xfrm>
        </p:grpSpPr>
        <p:grpSp>
          <p:nvGrpSpPr>
            <p:cNvPr id="2" name="Group 2"/>
            <p:cNvGrpSpPr/>
            <p:nvPr/>
          </p:nvGrpSpPr>
          <p:grpSpPr>
            <a:xfrm>
              <a:off x="3215466" y="3134246"/>
              <a:ext cx="4876802" cy="1399655"/>
              <a:chOff x="0" y="-38100"/>
              <a:chExt cx="2048569" cy="1900881"/>
            </a:xfrm>
          </p:grpSpPr>
          <p:sp>
            <p:nvSpPr>
              <p:cNvPr id="3" name="Freeform 3"/>
              <p:cNvSpPr/>
              <p:nvPr/>
            </p:nvSpPr>
            <p:spPr>
              <a:xfrm>
                <a:off x="88161" y="310464"/>
                <a:ext cx="1960408" cy="1552317"/>
              </a:xfrm>
              <a:custGeom>
                <a:avLst/>
                <a:gdLst/>
                <a:ahLst/>
                <a:cxnLst/>
                <a:rect l="l" t="t" r="r" b="b"/>
                <a:pathLst>
                  <a:path w="2170275" h="1966268">
                    <a:moveTo>
                      <a:pt x="0" y="0"/>
                    </a:moveTo>
                    <a:lnTo>
                      <a:pt x="2170275" y="0"/>
                    </a:lnTo>
                    <a:lnTo>
                      <a:pt x="2170275" y="1966268"/>
                    </a:lnTo>
                    <a:lnTo>
                      <a:pt x="0" y="1966268"/>
                    </a:lnTo>
                    <a:close/>
                  </a:path>
                </a:pathLst>
              </a:custGeom>
              <a:solidFill>
                <a:srgbClr val="FFF9E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Rectangle 31"/>
            <p:cNvSpPr/>
            <p:nvPr/>
          </p:nvSpPr>
          <p:spPr>
            <a:xfrm>
              <a:off x="3628524" y="3238500"/>
              <a:ext cx="4406271" cy="1297791"/>
            </a:xfrm>
            <a:prstGeom prst="rect">
              <a:avLst/>
            </a:prstGeom>
          </p:spPr>
          <p:txBody>
            <a:bodyPr wrap="none">
              <a:spAutoFit/>
            </a:bodyPr>
            <a:lstStyle/>
            <a:p>
              <a:pPr marL="0" marR="0" lvl="0" indent="0" algn="ctr" defTabSz="914400" rtl="0" eaLnBrk="1" fontAlgn="auto" latinLnBrk="0" hangingPunct="1">
                <a:lnSpc>
                  <a:spcPts val="9379"/>
                </a:lnSpc>
                <a:spcBef>
                  <a:spcPts val="0"/>
                </a:spcBef>
                <a:spcAft>
                  <a:spcPts val="0"/>
                </a:spcAft>
                <a:buClrTx/>
                <a:buSzTx/>
                <a:buFontTx/>
                <a:buNone/>
                <a:tabLst/>
                <a:defRPr/>
              </a:pPr>
              <a:r>
                <a:rPr kumimoji="0" lang="en-US" sz="4500" b="1" i="0" u="none" strike="noStrike" kern="1200" cap="none" spc="341" normalizeH="0" baseline="0" noProof="0" smtClean="0">
                  <a:ln>
                    <a:noFill/>
                  </a:ln>
                  <a:solidFill>
                    <a:srgbClr val="284353"/>
                  </a:solidFill>
                  <a:effectLst/>
                  <a:uLnTx/>
                  <a:uFillTx/>
                  <a:latin typeface="Arial" panose="020B0604020202020204" pitchFamily="34" charset="0"/>
                  <a:ea typeface="+mn-ea"/>
                  <a:cs typeface="Arial" panose="020B0604020202020204" pitchFamily="34" charset="0"/>
                </a:rPr>
                <a:t>LUYỆN TẬP 3</a:t>
              </a:r>
              <a:endParaRPr kumimoji="0" lang="en-US" sz="4500" b="1" i="0" u="none" strike="noStrike" kern="1200" cap="none" spc="341" normalizeH="0" baseline="0" noProof="0" dirty="0">
                <a:ln>
                  <a:noFill/>
                </a:ln>
                <a:solidFill>
                  <a:srgbClr val="284353"/>
                </a:solidFill>
                <a:effectLst/>
                <a:uLnTx/>
                <a:uFillTx/>
                <a:latin typeface="Arial" panose="020B0604020202020204" pitchFamily="34" charset="0"/>
                <a:ea typeface="+mn-ea"/>
                <a:cs typeface="Arial" panose="020B0604020202020204" pitchFamily="34" charset="0"/>
              </a:endParaRPr>
            </a:p>
          </p:txBody>
        </p:sp>
      </p:grpSp>
      <p:sp>
        <p:nvSpPr>
          <p:cNvPr id="34" name="Rectangle 33"/>
          <p:cNvSpPr/>
          <p:nvPr/>
        </p:nvSpPr>
        <p:spPr>
          <a:xfrm>
            <a:off x="5529164" y="677760"/>
            <a:ext cx="12253510" cy="173829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mn-cs"/>
              </a:rPr>
              <a:t>Trong Ví dụ 3, hãy xác định giao tuyến của mặt phẳng (EMQ) và mặt phẳng (ABCD</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 name="Oval Callout 37"/>
          <p:cNvSpPr/>
          <p:nvPr/>
        </p:nvSpPr>
        <p:spPr>
          <a:xfrm>
            <a:off x="8269218" y="2984679"/>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2"/>
          <a:stretch>
            <a:fillRect/>
          </a:stretch>
        </p:blipFill>
        <p:spPr>
          <a:xfrm>
            <a:off x="838174" y="3749801"/>
            <a:ext cx="5105426" cy="5927599"/>
          </a:xfrm>
          <a:prstGeom prst="rect">
            <a:avLst/>
          </a:prstGeom>
        </p:spPr>
      </p:pic>
      <p:sp>
        <p:nvSpPr>
          <p:cNvPr id="12" name="Rectangle 11"/>
          <p:cNvSpPr/>
          <p:nvPr/>
        </p:nvSpPr>
        <p:spPr>
          <a:xfrm>
            <a:off x="6270458" y="4317980"/>
            <a:ext cx="11026942" cy="341632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Trong </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mặt phẳng (MEQ), qua E vẽ đường thẳng song song với MQ cắt CD tại H (EH // MQ // AD) thì đường thẳng EH là giao tuyến của hai mặt phẳng (EMQ) và mặt phẳng (ABCD).</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6" name="Picture 15"/>
          <p:cNvPicPr>
            <a:picLocks noChangeAspect="1"/>
          </p:cNvPicPr>
          <p:nvPr/>
        </p:nvPicPr>
        <p:blipFill>
          <a:blip r:embed="rId3"/>
          <a:stretch>
            <a:fillRect/>
          </a:stretch>
        </p:blipFill>
        <p:spPr>
          <a:xfrm rot="21227728">
            <a:off x="17233800" y="9115689"/>
            <a:ext cx="1002786" cy="1005767"/>
          </a:xfrm>
          <a:prstGeom prst="rect">
            <a:avLst/>
          </a:prstGeom>
        </p:spPr>
      </p:pic>
      <p:pic>
        <p:nvPicPr>
          <p:cNvPr id="9" name="Picture 8"/>
          <p:cNvPicPr>
            <a:picLocks noChangeAspect="1"/>
          </p:cNvPicPr>
          <p:nvPr/>
        </p:nvPicPr>
        <p:blipFill>
          <a:blip r:embed="rId4"/>
          <a:stretch>
            <a:fillRect/>
          </a:stretch>
        </p:blipFill>
        <p:spPr>
          <a:xfrm rot="13605436">
            <a:off x="16562635" y="2508403"/>
            <a:ext cx="1534457" cy="1605827"/>
          </a:xfrm>
          <a:prstGeom prst="rect">
            <a:avLst/>
          </a:prstGeom>
        </p:spPr>
      </p:pic>
    </p:spTree>
    <p:extLst>
      <p:ext uri="{BB962C8B-B14F-4D97-AF65-F5344CB8AC3E}">
        <p14:creationId xmlns:p14="http://schemas.microsoft.com/office/powerpoint/2010/main" val="2551562346"/>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grpSp>
        <p:nvGrpSpPr>
          <p:cNvPr id="2" name="Group 2"/>
          <p:cNvGrpSpPr/>
          <p:nvPr/>
        </p:nvGrpSpPr>
        <p:grpSpPr>
          <a:xfrm>
            <a:off x="1828800" y="1485900"/>
            <a:ext cx="10744200" cy="6629400"/>
            <a:chOff x="0" y="0"/>
            <a:chExt cx="2170275" cy="1966268"/>
          </a:xfrm>
        </p:grpSpPr>
        <p:sp>
          <p:nvSpPr>
            <p:cNvPr id="3" name="Freeform 3"/>
            <p:cNvSpPr/>
            <p:nvPr/>
          </p:nvSpPr>
          <p:spPr>
            <a:xfrm>
              <a:off x="0" y="0"/>
              <a:ext cx="2170275" cy="1966268"/>
            </a:xfrm>
            <a:custGeom>
              <a:avLst/>
              <a:gdLst/>
              <a:ahLst/>
              <a:cxnLst/>
              <a:rect l="l" t="t" r="r" b="b"/>
              <a:pathLst>
                <a:path w="2170275" h="1966268">
                  <a:moveTo>
                    <a:pt x="0" y="0"/>
                  </a:moveTo>
                  <a:lnTo>
                    <a:pt x="2170275" y="0"/>
                  </a:lnTo>
                  <a:lnTo>
                    <a:pt x="2170275" y="1966268"/>
                  </a:lnTo>
                  <a:lnTo>
                    <a:pt x="0" y="1966268"/>
                  </a:lnTo>
                  <a:close/>
                </a:path>
              </a:pathLst>
            </a:custGeom>
            <a:solidFill>
              <a:srgbClr val="FFF9E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843824" y="9867900"/>
            <a:ext cx="4714152" cy="451619"/>
            <a:chOff x="0" y="0"/>
            <a:chExt cx="1241587" cy="118945"/>
          </a:xfrm>
        </p:grpSpPr>
        <p:sp>
          <p:nvSpPr>
            <p:cNvPr id="7" name="Freeform 7"/>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2787672" y="648965"/>
            <a:ext cx="764428" cy="1751335"/>
            <a:chOff x="0" y="0"/>
            <a:chExt cx="201331" cy="461257"/>
          </a:xfrm>
        </p:grpSpPr>
        <p:sp>
          <p:nvSpPr>
            <p:cNvPr id="10" name="Freeform 10"/>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10740656" y="648965"/>
            <a:ext cx="764428" cy="1751335"/>
            <a:chOff x="0" y="0"/>
            <a:chExt cx="201331" cy="461257"/>
          </a:xfrm>
        </p:grpSpPr>
        <p:sp>
          <p:nvSpPr>
            <p:cNvPr id="21" name="Freeform 21"/>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22" name="TextBox 22"/>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8"/>
          <p:cNvGrpSpPr/>
          <p:nvPr/>
        </p:nvGrpSpPr>
        <p:grpSpPr>
          <a:xfrm>
            <a:off x="6536092" y="2468892"/>
            <a:ext cx="1226808" cy="1226808"/>
            <a:chOff x="0" y="0"/>
            <a:chExt cx="1635744" cy="1635744"/>
          </a:xfrm>
        </p:grpSpPr>
        <p:grpSp>
          <p:nvGrpSpPr>
            <p:cNvPr id="24" name="Group 9"/>
            <p:cNvGrpSpPr>
              <a:grpSpLocks noChangeAspect="1"/>
            </p:cNvGrpSpPr>
            <p:nvPr/>
          </p:nvGrpSpPr>
          <p:grpSpPr>
            <a:xfrm>
              <a:off x="0" y="0"/>
              <a:ext cx="1635744" cy="1635744"/>
              <a:chOff x="0" y="0"/>
              <a:chExt cx="495300" cy="495300"/>
            </a:xfrm>
          </p:grpSpPr>
          <p:sp>
            <p:nvSpPr>
              <p:cNvPr id="26" name="Freeform 1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A649"/>
              </a:solidFill>
            </p:spPr>
          </p:sp>
          <p:sp>
            <p:nvSpPr>
              <p:cNvPr id="27" name="Freeform 1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284353"/>
              </a:solidFill>
            </p:spPr>
          </p:sp>
        </p:grpSp>
        <p:sp>
          <p:nvSpPr>
            <p:cNvPr id="25" name="TextBox 12"/>
            <p:cNvSpPr txBox="1"/>
            <p:nvPr/>
          </p:nvSpPr>
          <p:spPr>
            <a:xfrm>
              <a:off x="383797" y="153700"/>
              <a:ext cx="868151" cy="1139885"/>
            </a:xfrm>
            <a:prstGeom prst="rect">
              <a:avLst/>
            </a:prstGeom>
          </p:spPr>
          <p:txBody>
            <a:bodyPr lIns="0" tIns="0" rIns="0" bIns="0" rtlCol="0" anchor="t">
              <a:spAutoFit/>
            </a:bodyPr>
            <a:lstStyle/>
            <a:p>
              <a:pPr marL="0" marR="0" lvl="0" indent="0" algn="ctr" defTabSz="914400" rtl="0" eaLnBrk="1" fontAlgn="auto" latinLnBrk="0" hangingPunct="1">
                <a:lnSpc>
                  <a:spcPts val="7328"/>
                </a:lnSpc>
                <a:spcBef>
                  <a:spcPts val="0"/>
                </a:spcBef>
                <a:spcAft>
                  <a:spcPts val="0"/>
                </a:spcAft>
                <a:buClrTx/>
                <a:buSzTx/>
                <a:buFontTx/>
                <a:buNone/>
                <a:tabLst/>
                <a:defRPr/>
              </a:pPr>
              <a:r>
                <a:rPr kumimoji="0" lang="en-US" sz="5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t>3</a:t>
              </a:r>
              <a:endParaRPr kumimoji="0" lang="en-US" sz="5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28" name="Rectangle 27"/>
          <p:cNvSpPr/>
          <p:nvPr/>
        </p:nvSpPr>
        <p:spPr>
          <a:xfrm>
            <a:off x="2133600" y="4204850"/>
            <a:ext cx="10031793" cy="2691250"/>
          </a:xfrm>
          <a:prstGeom prst="rect">
            <a:avLst/>
          </a:prstGeom>
        </p:spPr>
        <p:txBody>
          <a:bodyPr wrap="square">
            <a:spAutoFit/>
          </a:bodyPr>
          <a:lstStyle/>
          <a:p>
            <a:pPr lvl="0" algn="ctr">
              <a:lnSpc>
                <a:spcPct val="150000"/>
              </a:lnSpc>
              <a:defRPr/>
            </a:pPr>
            <a:r>
              <a:rPr lang="en-US" sz="6000" b="1" smtClean="0">
                <a:solidFill>
                  <a:srgbClr val="284353"/>
                </a:solidFill>
                <a:latin typeface="Arial" panose="020B0604020202020204" pitchFamily="34" charset="0"/>
                <a:ea typeface="Times New Roman" panose="02020603050405020304" pitchFamily="18" charset="0"/>
                <a:cs typeface="Arial" panose="020B0604020202020204" pitchFamily="34" charset="0"/>
              </a:rPr>
              <a:t>ĐỊNH LÍ THALÈS </a:t>
            </a:r>
          </a:p>
          <a:p>
            <a:pPr lvl="0" algn="ctr">
              <a:lnSpc>
                <a:spcPct val="150000"/>
              </a:lnSpc>
              <a:defRPr/>
            </a:pPr>
            <a:r>
              <a:rPr lang="en-US" sz="6000" b="1" smtClean="0">
                <a:solidFill>
                  <a:srgbClr val="284353"/>
                </a:solidFill>
                <a:latin typeface="Arial" panose="020B0604020202020204" pitchFamily="34" charset="0"/>
                <a:ea typeface="Times New Roman" panose="02020603050405020304" pitchFamily="18" charset="0"/>
                <a:cs typeface="Arial" panose="020B0604020202020204" pitchFamily="34" charset="0"/>
              </a:rPr>
              <a:t>TRONG KHÔNG GIAN</a:t>
            </a:r>
            <a:endParaRPr kumimoji="0" lang="en-US" sz="6000" b="0" i="0" u="none" strike="noStrike" kern="1200" cap="none" spc="0" normalizeH="0" baseline="0" noProof="0" dirty="0">
              <a:ln>
                <a:noFill/>
              </a:ln>
              <a:solidFill>
                <a:srgbClr val="284353"/>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9" name="Picture 28"/>
          <p:cNvPicPr>
            <a:picLocks noChangeAspect="1"/>
          </p:cNvPicPr>
          <p:nvPr/>
        </p:nvPicPr>
        <p:blipFill>
          <a:blip r:embed="rId2"/>
          <a:stretch>
            <a:fillRect/>
          </a:stretch>
        </p:blipFill>
        <p:spPr>
          <a:xfrm>
            <a:off x="12344400" y="2844375"/>
            <a:ext cx="3971925" cy="7023525"/>
          </a:xfrm>
          <a:prstGeom prst="rect">
            <a:avLst/>
          </a:prstGeom>
        </p:spPr>
      </p:pic>
    </p:spTree>
    <p:extLst>
      <p:ext uri="{BB962C8B-B14F-4D97-AF65-F5344CB8AC3E}">
        <p14:creationId xmlns:p14="http://schemas.microsoft.com/office/powerpoint/2010/main" val="3745798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CF4E5"/>
        </a:solidFill>
        <a:effectLst/>
      </p:bgPr>
    </p:bg>
    <p:spTree>
      <p:nvGrpSpPr>
        <p:cNvPr id="1" name=""/>
        <p:cNvGrpSpPr/>
        <p:nvPr/>
      </p:nvGrpSpPr>
      <p:grpSpPr>
        <a:xfrm>
          <a:off x="0" y="0"/>
          <a:ext cx="0" cy="0"/>
          <a:chOff x="0" y="0"/>
          <a:chExt cx="0" cy="0"/>
        </a:xfrm>
      </p:grpSpPr>
      <p:grpSp>
        <p:nvGrpSpPr>
          <p:cNvPr id="6" name="Group 6"/>
          <p:cNvGrpSpPr/>
          <p:nvPr/>
        </p:nvGrpSpPr>
        <p:grpSpPr>
          <a:xfrm>
            <a:off x="-1981200" y="-1028700"/>
            <a:ext cx="2954947" cy="11805595"/>
            <a:chOff x="0" y="0"/>
            <a:chExt cx="1558177" cy="3109293"/>
          </a:xfrm>
        </p:grpSpPr>
        <p:sp>
          <p:nvSpPr>
            <p:cNvPr id="7" name="Freeform 7"/>
            <p:cNvSpPr/>
            <p:nvPr/>
          </p:nvSpPr>
          <p:spPr>
            <a:xfrm>
              <a:off x="0" y="0"/>
              <a:ext cx="1558177" cy="3109293"/>
            </a:xfrm>
            <a:custGeom>
              <a:avLst/>
              <a:gdLst/>
              <a:ahLst/>
              <a:cxnLst/>
              <a:rect l="l" t="t" r="r" b="b"/>
              <a:pathLst>
                <a:path w="1558177" h="3109293">
                  <a:moveTo>
                    <a:pt x="0" y="0"/>
                  </a:moveTo>
                  <a:lnTo>
                    <a:pt x="1558177" y="0"/>
                  </a:lnTo>
                  <a:lnTo>
                    <a:pt x="1558177" y="3109293"/>
                  </a:lnTo>
                  <a:lnTo>
                    <a:pt x="0" y="3109293"/>
                  </a:lnTo>
                  <a:close/>
                </a:path>
              </a:pathLst>
            </a:custGeom>
            <a:solidFill>
              <a:srgbClr val="F9DA88"/>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Freeform 15"/>
          <p:cNvSpPr/>
          <p:nvPr/>
        </p:nvSpPr>
        <p:spPr>
          <a:xfrm rot="2726503">
            <a:off x="17065393" y="297587"/>
            <a:ext cx="812846" cy="122336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grpSp>
        <p:nvGrpSpPr>
          <p:cNvPr id="20" name="Group 19"/>
          <p:cNvGrpSpPr/>
          <p:nvPr/>
        </p:nvGrpSpPr>
        <p:grpSpPr>
          <a:xfrm>
            <a:off x="1395930" y="521985"/>
            <a:ext cx="4647266" cy="963915"/>
            <a:chOff x="2012116" y="2110922"/>
            <a:chExt cx="4647266" cy="963915"/>
          </a:xfrm>
        </p:grpSpPr>
        <p:pic>
          <p:nvPicPr>
            <p:cNvPr id="21" name="Picture 20"/>
            <p:cNvPicPr>
              <a:picLocks noChangeAspect="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012116" y="2110922"/>
              <a:ext cx="1032846" cy="963915"/>
            </a:xfrm>
            <a:prstGeom prst="rect">
              <a:avLst/>
            </a:prstGeom>
          </p:spPr>
        </p:pic>
        <p:sp>
          <p:nvSpPr>
            <p:cNvPr id="22" name="TextBox 21"/>
            <p:cNvSpPr txBox="1"/>
            <p:nvPr/>
          </p:nvSpPr>
          <p:spPr>
            <a:xfrm>
              <a:off x="3077982" y="2261133"/>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HĐ5:</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sp>
        <p:nvSpPr>
          <p:cNvPr id="23" name="Rectangle 22"/>
          <p:cNvSpPr/>
          <p:nvPr/>
        </p:nvSpPr>
        <p:spPr>
          <a:xfrm>
            <a:off x="1383765" y="1485900"/>
            <a:ext cx="16447035" cy="2748253"/>
          </a:xfrm>
          <a:prstGeom prst="rect">
            <a:avLst/>
          </a:prstGeom>
        </p:spPr>
        <p:txBody>
          <a:bodyPr wrap="square">
            <a:spAutoFit/>
          </a:bodyPr>
          <a:lstStyle/>
          <a:p>
            <a:pPr algn="just">
              <a:lnSpc>
                <a:spcPct val="150000"/>
              </a:lnSpc>
            </a:pPr>
            <a:r>
              <a:rPr lang="vi-VN" sz="4000" smtClean="0">
                <a:solidFill>
                  <a:srgbClr val="000000"/>
                </a:solidFill>
                <a:latin typeface="Arial" panose="020B0604020202020204" pitchFamily="34" charset="0"/>
                <a:cs typeface="Arial" panose="020B0604020202020204" pitchFamily="34" charset="0"/>
              </a:rPr>
              <a:t>Cho mặt phẳng (P), (Q) và (R) đôi một song song. Hai đường thẳng phân biệt d và d’ cắt ba mặt phẳng lần lượt tại A, B, C và A’, B’, C’ (C khác C’). Gọi D là giao điểm của AC’ và (Q) (</a:t>
            </a:r>
            <a:r>
              <a:rPr lang="vi-VN" sz="4000" smtClean="0">
                <a:solidFill>
                  <a:srgbClr val="000000"/>
                </a:solidFill>
                <a:latin typeface="Arial" panose="020B0604020202020204" pitchFamily="34" charset="0"/>
                <a:cs typeface="Arial" panose="020B0604020202020204" pitchFamily="34" charset="0"/>
              </a:rPr>
              <a:t>H.4.48)</a:t>
            </a:r>
            <a:endParaRPr lang="vi-VN" sz="4000" smtClean="0">
              <a:solidFill>
                <a:srgbClr val="00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11"/>
          <a:stretch>
            <a:fillRect/>
          </a:stretch>
        </p:blipFill>
        <p:spPr>
          <a:xfrm>
            <a:off x="13411200" y="4610100"/>
            <a:ext cx="4383505" cy="5238287"/>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1471196" y="4381500"/>
                <a:ext cx="11577980" cy="3379708"/>
              </a:xfrm>
              <a:prstGeom prst="rect">
                <a:avLst/>
              </a:prstGeom>
            </p:spPr>
            <p:txBody>
              <a:bodyPr wrap="square">
                <a:spAutoFit/>
              </a:bodyPr>
              <a:lstStyle/>
              <a:p>
                <a:pPr lvl="0" algn="just">
                  <a:lnSpc>
                    <a:spcPct val="150000"/>
                  </a:lnSpc>
                </a:pPr>
                <a:r>
                  <a:rPr lang="vi-VN" sz="4000">
                    <a:solidFill>
                      <a:srgbClr val="000000"/>
                    </a:solidFill>
                    <a:cs typeface="Arial" panose="020B0604020202020204" pitchFamily="34" charset="0"/>
                  </a:rPr>
                  <a:t>a) Các cặp đường thẳng BD và CC’, B’D và AA’ có song song với nhau không?</a:t>
                </a:r>
              </a:p>
              <a:p>
                <a:pPr lvl="0" algn="just">
                  <a:lnSpc>
                    <a:spcPct val="150000"/>
                  </a:lnSpc>
                </a:pPr>
                <a:r>
                  <a:rPr lang="vi-VN" sz="4000">
                    <a:solidFill>
                      <a:srgbClr val="000000"/>
                    </a:solidFill>
                    <a:cs typeface="Arial" panose="020B0604020202020204" pitchFamily="34" charset="0"/>
                  </a:rPr>
                  <a:t>b) Các tỉ số </a:t>
                </a:r>
                <a14:m>
                  <m:oMath xmlns:m="http://schemas.openxmlformats.org/officeDocument/2006/math">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𝐴𝐵</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𝐵𝐶</m:t>
                        </m:r>
                      </m:den>
                    </m:f>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𝐴𝐷</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𝐷</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𝐶</m:t>
                            </m:r>
                          </m:e>
                          <m:sup>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up>
                        </m:sSup>
                      </m:den>
                    </m:f>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m:t>
                            </m:r>
                          </m:e>
                          <m:sup>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𝐵</m:t>
                            </m:r>
                          </m:e>
                          <m:sup>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up>
                        </m:sSup>
                      </m:num>
                      <m:den>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𝐵</m:t>
                            </m:r>
                          </m:e>
                          <m:sup>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𝐶</m:t>
                            </m:r>
                          </m:e>
                          <m:sup>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up>
                        </m:sSup>
                      </m:den>
                    </m:f>
                  </m:oMath>
                </a14:m>
                <a:r>
                  <a:rPr lang="en-US" sz="4000">
                    <a:solidFill>
                      <a:srgbClr val="000000"/>
                    </a:solidFill>
                    <a:latin typeface="Arial" panose="020B0604020202020204" pitchFamily="34" charset="0"/>
                    <a:cs typeface="Arial" panose="020B0604020202020204" pitchFamily="34" charset="0"/>
                  </a:rPr>
                  <a:t> </a:t>
                </a:r>
                <a:r>
                  <a:rPr lang="vi-VN" sz="4000">
                    <a:solidFill>
                      <a:srgbClr val="000000"/>
                    </a:solidFill>
                    <a:cs typeface="Arial" panose="020B0604020202020204" pitchFamily="34" charset="0"/>
                  </a:rPr>
                  <a:t>có </a:t>
                </a:r>
                <a:r>
                  <a:rPr lang="vi-VN" sz="4000">
                    <a:solidFill>
                      <a:srgbClr val="000000"/>
                    </a:solidFill>
                    <a:cs typeface="Arial" panose="020B0604020202020204" pitchFamily="34" charset="0"/>
                  </a:rPr>
                  <a:t>bằng nhau không</a:t>
                </a:r>
                <a:r>
                  <a:rPr lang="vi-VN" sz="4000">
                    <a:solidFill>
                      <a:srgbClr val="000000"/>
                    </a:solidFill>
                    <a:cs typeface="Arial" panose="020B0604020202020204" pitchFamily="34" charset="0"/>
                  </a:rPr>
                  <a:t>?</a:t>
                </a:r>
                <a:endParaRPr lang="vi-VN" sz="4000">
                  <a:solidFill>
                    <a:srgbClr val="000000"/>
                  </a:solidFill>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471196" y="4381500"/>
                <a:ext cx="11577980" cy="3379708"/>
              </a:xfrm>
              <a:prstGeom prst="rect">
                <a:avLst/>
              </a:prstGeom>
              <a:blipFill>
                <a:blip r:embed="rId12"/>
                <a:stretch>
                  <a:fillRect l="-1842" r="-1842"/>
                </a:stretch>
              </a:blipFill>
            </p:spPr>
            <p:txBody>
              <a:bodyPr/>
              <a:lstStyle/>
              <a:p>
                <a:r>
                  <a:rPr lang="en-US">
                    <a:noFill/>
                  </a:rPr>
                  <a:t> </a:t>
                </a:r>
              </a:p>
            </p:txBody>
          </p:sp>
        </mc:Fallback>
      </mc:AlternateContent>
      <p:pic>
        <p:nvPicPr>
          <p:cNvPr id="4" name="Picture 3"/>
          <p:cNvPicPr>
            <a:picLocks noChangeAspect="1"/>
          </p:cNvPicPr>
          <p:nvPr/>
        </p:nvPicPr>
        <p:blipFill>
          <a:blip r:embed="rId13"/>
          <a:stretch>
            <a:fillRect/>
          </a:stretch>
        </p:blipFill>
        <p:spPr>
          <a:xfrm>
            <a:off x="6197282" y="8208993"/>
            <a:ext cx="1752600" cy="1639394"/>
          </a:xfrm>
          <a:prstGeom prst="rect">
            <a:avLst/>
          </a:prstGeom>
        </p:spPr>
      </p:pic>
    </p:spTree>
    <p:extLst>
      <p:ext uri="{BB962C8B-B14F-4D97-AF65-F5344CB8AC3E}">
        <p14:creationId xmlns:p14="http://schemas.microsoft.com/office/powerpoint/2010/main" val="3401445275"/>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anim calcmode="lin" valueType="num">
                                      <p:cBhvr>
                                        <p:cTn id="12" dur="500" fill="hold"/>
                                        <p:tgtEl>
                                          <p:spTgt spid="23"/>
                                        </p:tgtEl>
                                        <p:attrNameLst>
                                          <p:attrName>ppt_x</p:attrName>
                                        </p:attrNameLst>
                                      </p:cBhvr>
                                      <p:tavLst>
                                        <p:tav tm="0">
                                          <p:val>
                                            <p:strVal val="#ppt_x"/>
                                          </p:val>
                                        </p:tav>
                                        <p:tav tm="100000">
                                          <p:val>
                                            <p:strVal val="#ppt_x"/>
                                          </p:val>
                                        </p:tav>
                                      </p:tavLst>
                                    </p:anim>
                                    <p:anim calcmode="lin" valueType="num">
                                      <p:cBhvr>
                                        <p:cTn id="13" dur="500" fill="hold"/>
                                        <p:tgtEl>
                                          <p:spTgt spid="23"/>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anim calcmode="lin" valueType="num">
                                      <p:cBhvr>
                                        <p:cTn id="17" dur="500" fill="hold"/>
                                        <p:tgtEl>
                                          <p:spTgt spid="3"/>
                                        </p:tgtEl>
                                        <p:attrNameLst>
                                          <p:attrName>ppt_x</p:attrName>
                                        </p:attrNameLst>
                                      </p:cBhvr>
                                      <p:tavLst>
                                        <p:tav tm="0">
                                          <p:val>
                                            <p:strVal val="#ppt_x"/>
                                          </p:val>
                                        </p:tav>
                                        <p:tav tm="100000">
                                          <p:val>
                                            <p:strVal val="#ppt_x"/>
                                          </p:val>
                                        </p:tav>
                                      </p:tavLst>
                                    </p:anim>
                                    <p:anim calcmode="lin" valueType="num">
                                      <p:cBhvr>
                                        <p:cTn id="18" dur="500" fill="hold"/>
                                        <p:tgtEl>
                                          <p:spTgt spid="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anim calcmode="lin" valueType="num">
                                      <p:cBhvr>
                                        <p:cTn id="22" dur="500" fill="hold"/>
                                        <p:tgtEl>
                                          <p:spTgt spid="2"/>
                                        </p:tgtEl>
                                        <p:attrNameLst>
                                          <p:attrName>ppt_x</p:attrName>
                                        </p:attrNameLst>
                                      </p:cBhvr>
                                      <p:tavLst>
                                        <p:tav tm="0">
                                          <p:val>
                                            <p:strVal val="#ppt_x"/>
                                          </p:val>
                                        </p:tav>
                                        <p:tav tm="100000">
                                          <p:val>
                                            <p:strVal val="#ppt_x"/>
                                          </p:val>
                                        </p:tav>
                                      </p:tavLst>
                                    </p:anim>
                                    <p:anim calcmode="lin" valueType="num">
                                      <p:cBhvr>
                                        <p:cTn id="23" dur="500" fill="hold"/>
                                        <p:tgtEl>
                                          <p:spTgt spid="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anim calcmode="lin" valueType="num">
                                      <p:cBhvr>
                                        <p:cTn id="27" dur="500" fill="hold"/>
                                        <p:tgtEl>
                                          <p:spTgt spid="4"/>
                                        </p:tgtEl>
                                        <p:attrNameLst>
                                          <p:attrName>ppt_x</p:attrName>
                                        </p:attrNameLst>
                                      </p:cBhvr>
                                      <p:tavLst>
                                        <p:tav tm="0">
                                          <p:val>
                                            <p:strVal val="#ppt_x"/>
                                          </p:val>
                                        </p:tav>
                                        <p:tav tm="100000">
                                          <p:val>
                                            <p:strVal val="#ppt_x"/>
                                          </p:val>
                                        </p:tav>
                                      </p:tavLst>
                                    </p:anim>
                                    <p:anim calcmode="lin" valueType="num">
                                      <p:cBhvr>
                                        <p:cTn id="2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CF4E5"/>
        </a:solidFill>
        <a:effectLst/>
      </p:bgPr>
    </p:bg>
    <p:spTree>
      <p:nvGrpSpPr>
        <p:cNvPr id="1" name=""/>
        <p:cNvGrpSpPr/>
        <p:nvPr/>
      </p:nvGrpSpPr>
      <p:grpSpPr>
        <a:xfrm>
          <a:off x="0" y="0"/>
          <a:ext cx="0" cy="0"/>
          <a:chOff x="0" y="0"/>
          <a:chExt cx="0" cy="0"/>
        </a:xfrm>
      </p:grpSpPr>
      <p:grpSp>
        <p:nvGrpSpPr>
          <p:cNvPr id="6" name="Group 6"/>
          <p:cNvGrpSpPr/>
          <p:nvPr/>
        </p:nvGrpSpPr>
        <p:grpSpPr>
          <a:xfrm>
            <a:off x="-1981200" y="-1028700"/>
            <a:ext cx="2954947" cy="11805595"/>
            <a:chOff x="0" y="0"/>
            <a:chExt cx="1558177" cy="3109293"/>
          </a:xfrm>
        </p:grpSpPr>
        <p:sp>
          <p:nvSpPr>
            <p:cNvPr id="7" name="Freeform 7"/>
            <p:cNvSpPr/>
            <p:nvPr/>
          </p:nvSpPr>
          <p:spPr>
            <a:xfrm>
              <a:off x="0" y="0"/>
              <a:ext cx="1558177" cy="3109293"/>
            </a:xfrm>
            <a:custGeom>
              <a:avLst/>
              <a:gdLst/>
              <a:ahLst/>
              <a:cxnLst/>
              <a:rect l="l" t="t" r="r" b="b"/>
              <a:pathLst>
                <a:path w="1558177" h="3109293">
                  <a:moveTo>
                    <a:pt x="0" y="0"/>
                  </a:moveTo>
                  <a:lnTo>
                    <a:pt x="1558177" y="0"/>
                  </a:lnTo>
                  <a:lnTo>
                    <a:pt x="1558177" y="3109293"/>
                  </a:lnTo>
                  <a:lnTo>
                    <a:pt x="0" y="3109293"/>
                  </a:lnTo>
                  <a:close/>
                </a:path>
              </a:pathLst>
            </a:custGeom>
            <a:solidFill>
              <a:srgbClr val="F9DA88"/>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Freeform 15"/>
          <p:cNvSpPr/>
          <p:nvPr/>
        </p:nvSpPr>
        <p:spPr>
          <a:xfrm rot="2726503">
            <a:off x="17065393" y="297587"/>
            <a:ext cx="812846" cy="122336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pic>
        <p:nvPicPr>
          <p:cNvPr id="2" name="Picture 1"/>
          <p:cNvPicPr>
            <a:picLocks noChangeAspect="1"/>
          </p:cNvPicPr>
          <p:nvPr/>
        </p:nvPicPr>
        <p:blipFill>
          <a:blip r:embed="rId10"/>
          <a:stretch>
            <a:fillRect/>
          </a:stretch>
        </p:blipFill>
        <p:spPr>
          <a:xfrm>
            <a:off x="1746542" y="2933700"/>
            <a:ext cx="4383505" cy="5238287"/>
          </a:xfrm>
          <a:prstGeom prst="rect">
            <a:avLst/>
          </a:prstGeom>
        </p:spPr>
      </p:pic>
      <p:sp>
        <p:nvSpPr>
          <p:cNvPr id="13" name="Oval Callout 12"/>
          <p:cNvSpPr/>
          <p:nvPr/>
        </p:nvSpPr>
        <p:spPr>
          <a:xfrm>
            <a:off x="9125203" y="1206065"/>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6547142" y="2885251"/>
            <a:ext cx="10896600" cy="5534849"/>
          </a:xfrm>
          <a:prstGeom prst="rect">
            <a:avLst/>
          </a:prstGeom>
        </p:spPr>
        <p:txBody>
          <a:bodyPr wrap="square">
            <a:spAutoFit/>
          </a:bodyPr>
          <a:lstStyle/>
          <a:p>
            <a:pPr algn="just">
              <a:lnSpc>
                <a:spcPct val="150000"/>
              </a:lnSpc>
              <a:spcBef>
                <a:spcPts val="600"/>
              </a:spcBef>
              <a:spcAft>
                <a:spcPts val="800"/>
              </a:spcAft>
            </a:pPr>
            <a:r>
              <a:rPr lang="en-US" sz="3800">
                <a:latin typeface="Arial" panose="020B0604020202020204" pitchFamily="34" charset="0"/>
                <a:ea typeface="Times New Roman" panose="02020603050405020304" pitchFamily="18" charset="0"/>
                <a:cs typeface="Arial" panose="020B0604020202020204" pitchFamily="34" charset="0"/>
              </a:rPr>
              <a:t>a) Mặt phẳng (ACC’) lần lượt cắt hai mặt phẳng song song (Q) và (R) theo hai giao tuyến BD và CC’. Do đó, BD // CC’.</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800"/>
              </a:spcAft>
            </a:pPr>
            <a:r>
              <a:rPr lang="en-US" sz="3800">
                <a:effectLst/>
                <a:latin typeface="Arial" panose="020B0604020202020204" pitchFamily="34" charset="0"/>
                <a:ea typeface="Times New Roman" panose="02020603050405020304" pitchFamily="18" charset="0"/>
                <a:cs typeface="Arial" panose="020B0604020202020204" pitchFamily="34" charset="0"/>
              </a:rPr>
              <a:t>Mặt phẳng (AC’A’) lần lượt cắt hai mặt phẳng song song (P) và (Q) theo hai giao tuyến AA’ và B’D. Do đó, B’D // </a:t>
            </a:r>
            <a:r>
              <a:rPr lang="en-US" sz="3800">
                <a:effectLst/>
                <a:latin typeface="Arial" panose="020B0604020202020204" pitchFamily="34" charset="0"/>
                <a:ea typeface="Times New Roman" panose="02020603050405020304" pitchFamily="18" charset="0"/>
                <a:cs typeface="Arial" panose="020B0604020202020204" pitchFamily="34" charset="0"/>
              </a:rPr>
              <a:t>AA</a:t>
            </a:r>
            <a:r>
              <a:rPr lang="en-US"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9" name="Picture 8"/>
          <p:cNvPicPr>
            <a:picLocks noChangeAspect="1"/>
          </p:cNvPicPr>
          <p:nvPr/>
        </p:nvPicPr>
        <p:blipFill>
          <a:blip r:embed="rId11"/>
          <a:stretch>
            <a:fillRect/>
          </a:stretch>
        </p:blipFill>
        <p:spPr>
          <a:xfrm>
            <a:off x="16077593" y="8437111"/>
            <a:ext cx="1677007" cy="1583189"/>
          </a:xfrm>
          <a:prstGeom prst="rect">
            <a:avLst/>
          </a:prstGeom>
        </p:spPr>
      </p:pic>
    </p:spTree>
    <p:extLst>
      <p:ext uri="{BB962C8B-B14F-4D97-AF65-F5344CB8AC3E}">
        <p14:creationId xmlns:p14="http://schemas.microsoft.com/office/powerpoint/2010/main" val="36816173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CF4E5"/>
        </a:solidFill>
        <a:effectLst/>
      </p:bgPr>
    </p:bg>
    <p:spTree>
      <p:nvGrpSpPr>
        <p:cNvPr id="1" name=""/>
        <p:cNvGrpSpPr/>
        <p:nvPr/>
      </p:nvGrpSpPr>
      <p:grpSpPr>
        <a:xfrm>
          <a:off x="0" y="0"/>
          <a:ext cx="0" cy="0"/>
          <a:chOff x="0" y="0"/>
          <a:chExt cx="0" cy="0"/>
        </a:xfrm>
      </p:grpSpPr>
      <p:grpSp>
        <p:nvGrpSpPr>
          <p:cNvPr id="6" name="Group 6"/>
          <p:cNvGrpSpPr/>
          <p:nvPr/>
        </p:nvGrpSpPr>
        <p:grpSpPr>
          <a:xfrm>
            <a:off x="-1981200" y="-1028700"/>
            <a:ext cx="2954947" cy="11805595"/>
            <a:chOff x="0" y="0"/>
            <a:chExt cx="1558177" cy="3109293"/>
          </a:xfrm>
        </p:grpSpPr>
        <p:sp>
          <p:nvSpPr>
            <p:cNvPr id="7" name="Freeform 7"/>
            <p:cNvSpPr/>
            <p:nvPr/>
          </p:nvSpPr>
          <p:spPr>
            <a:xfrm>
              <a:off x="0" y="0"/>
              <a:ext cx="1558177" cy="3109293"/>
            </a:xfrm>
            <a:custGeom>
              <a:avLst/>
              <a:gdLst/>
              <a:ahLst/>
              <a:cxnLst/>
              <a:rect l="l" t="t" r="r" b="b"/>
              <a:pathLst>
                <a:path w="1558177" h="3109293">
                  <a:moveTo>
                    <a:pt x="0" y="0"/>
                  </a:moveTo>
                  <a:lnTo>
                    <a:pt x="1558177" y="0"/>
                  </a:lnTo>
                  <a:lnTo>
                    <a:pt x="1558177" y="3109293"/>
                  </a:lnTo>
                  <a:lnTo>
                    <a:pt x="0" y="3109293"/>
                  </a:lnTo>
                  <a:close/>
                </a:path>
              </a:pathLst>
            </a:custGeom>
            <a:solidFill>
              <a:srgbClr val="F9DA88"/>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Freeform 15"/>
          <p:cNvSpPr/>
          <p:nvPr/>
        </p:nvSpPr>
        <p:spPr>
          <a:xfrm rot="2726503">
            <a:off x="17065393" y="297587"/>
            <a:ext cx="812846" cy="122336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pic>
        <p:nvPicPr>
          <p:cNvPr id="2" name="Picture 1"/>
          <p:cNvPicPr>
            <a:picLocks noChangeAspect="1"/>
          </p:cNvPicPr>
          <p:nvPr/>
        </p:nvPicPr>
        <p:blipFill>
          <a:blip r:embed="rId10"/>
          <a:stretch>
            <a:fillRect/>
          </a:stretch>
        </p:blipFill>
        <p:spPr>
          <a:xfrm>
            <a:off x="1746542" y="3058349"/>
            <a:ext cx="4383505" cy="5238287"/>
          </a:xfrm>
          <a:prstGeom prst="rect">
            <a:avLst/>
          </a:prstGeom>
        </p:spPr>
      </p:pic>
      <p:sp>
        <p:nvSpPr>
          <p:cNvPr id="13" name="Oval Callout 12"/>
          <p:cNvSpPr/>
          <p:nvPr/>
        </p:nvSpPr>
        <p:spPr>
          <a:xfrm>
            <a:off x="9125203" y="1206065"/>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 name="Rectangle 4"/>
              <p:cNvSpPr/>
              <p:nvPr/>
            </p:nvSpPr>
            <p:spPr>
              <a:xfrm>
                <a:off x="6699542" y="2811177"/>
                <a:ext cx="11055058" cy="6142323"/>
              </a:xfrm>
              <a:prstGeom prst="rect">
                <a:avLst/>
              </a:prstGeom>
            </p:spPr>
            <p:txBody>
              <a:bodyPr wrap="square">
                <a:spAutoFit/>
              </a:bodyPr>
              <a:lstStyle/>
              <a:p>
                <a:pPr lvl="0" algn="just">
                  <a:lnSpc>
                    <a:spcPct val="150000"/>
                  </a:lnSpc>
                  <a:spcAft>
                    <a:spcPts val="800"/>
                  </a:spcAft>
                  <a:defRPr/>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b) Xét </a:t>
                </a:r>
                <a14:m>
                  <m:oMath xmlns:m="http://schemas.openxmlformats.org/officeDocument/2006/math">
                    <m: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ACC</m:t>
                    </m:r>
                    <m: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có BD // CC’, theo định lí Thalès trong tam giác ta suy ra </a:t>
                </a:r>
                <a14:m>
                  <m:oMath xmlns:m="http://schemas.openxmlformats.org/officeDocument/2006/math">
                    <m:f>
                      <m:fPr>
                        <m:ctrl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AB</m:t>
                        </m:r>
                      </m:num>
                      <m:den>
                        <m:r>
                          <m:rPr>
                            <m:sty m:val="p"/>
                          </m:rP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BC</m:t>
                        </m:r>
                      </m:den>
                    </m:f>
                    <m: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AD</m:t>
                        </m:r>
                      </m:num>
                      <m:den>
                        <m:r>
                          <m:rPr>
                            <m:sty m:val="p"/>
                          </m:rP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D</m:t>
                        </m:r>
                        <m:sSup>
                          <m:sSupPr>
                            <m:ctrl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m:t>
                            </m:r>
                          </m:e>
                          <m:sup>
                            <m: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up>
                        </m:sSup>
                      </m:den>
                    </m:f>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gn="just">
                  <a:lnSpc>
                    <a:spcPct val="150000"/>
                  </a:lnSpc>
                  <a:spcAft>
                    <a:spcPts val="800"/>
                  </a:spcAft>
                  <a:defRPr/>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Tương tự</a:t>
                </a: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xét </a:t>
                </a:r>
                <a14:m>
                  <m:oMath xmlns:m="http://schemas.openxmlformats.org/officeDocument/2006/math">
                    <m: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AA</m:t>
                    </m:r>
                    <m: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m:t>
                    </m:r>
                    <m: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có B’D // </a:t>
                </a: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AA</a:t>
                </a:r>
                <a:r>
                  <a:rPr lang="en-US"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p>
              <a:p>
                <a:pPr lvl="0" algn="just">
                  <a:lnSpc>
                    <a:spcPct val="150000"/>
                  </a:lnSpc>
                  <a:spcAft>
                    <a:spcPts val="800"/>
                  </a:spcAft>
                  <a:defRPr/>
                </a:pPr>
                <a:r>
                  <a:rPr lang="en-US"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ta </a:t>
                </a: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suy ra </a:t>
                </a:r>
                <a14:m>
                  <m:oMath xmlns:m="http://schemas.openxmlformats.org/officeDocument/2006/math">
                    <m:f>
                      <m:fPr>
                        <m:ctrl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AD</m:t>
                        </m:r>
                      </m:num>
                      <m:den>
                        <m:r>
                          <m:rPr>
                            <m:sty m:val="p"/>
                          </m:rP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D</m:t>
                        </m:r>
                        <m:sSup>
                          <m:sSupPr>
                            <m:ctrl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m:t>
                            </m:r>
                          </m:e>
                          <m:sup>
                            <m: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up>
                        </m:sSup>
                      </m:den>
                    </m:f>
                    <m: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e>
                          <m:sup>
                            <m: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B</m:t>
                            </m:r>
                          </m:e>
                          <m:sup>
                            <m: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up>
                        </m:sSup>
                      </m:num>
                      <m:den>
                        <m:sSup>
                          <m:sSupPr>
                            <m:ctrl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B</m:t>
                            </m:r>
                          </m:e>
                          <m:sup>
                            <m: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m:t>
                            </m:r>
                          </m:e>
                          <m:sup>
                            <m: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up>
                        </m:sSup>
                      </m:den>
                    </m:f>
                  </m:oMath>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Aft>
                    <a:spcPts val="800"/>
                  </a:spcAft>
                  <a:defRPr/>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f>
                      <m:fPr>
                        <m:ctrl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AB</m:t>
                        </m:r>
                      </m:num>
                      <m:den>
                        <m:r>
                          <m:rPr>
                            <m:sty m:val="p"/>
                          </m:rP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BC</m:t>
                        </m:r>
                      </m:den>
                    </m:f>
                    <m: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AD</m:t>
                        </m:r>
                      </m:num>
                      <m:den>
                        <m:r>
                          <m:rPr>
                            <m:sty m:val="p"/>
                          </m:rP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D</m:t>
                        </m:r>
                        <m:sSup>
                          <m:sSupPr>
                            <m:ctrl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m:t>
                            </m:r>
                          </m:e>
                          <m:sup>
                            <m: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up>
                        </m:sSup>
                      </m:den>
                    </m:f>
                    <m: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e>
                          <m:sup>
                            <m: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B</m:t>
                            </m:r>
                          </m:e>
                          <m:sup>
                            <m: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up>
                        </m:sSup>
                      </m:num>
                      <m:den>
                        <m:sSup>
                          <m:sSupPr>
                            <m:ctrl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B</m:t>
                            </m:r>
                          </m:e>
                          <m:sup>
                            <m: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m:t>
                            </m:r>
                          </m:e>
                          <m:sup>
                            <m: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up>
                        </m:sSup>
                      </m:den>
                    </m:f>
                  </m:oMath>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6699542" y="2811177"/>
                <a:ext cx="11055058" cy="6142323"/>
              </a:xfrm>
              <a:prstGeom prst="rect">
                <a:avLst/>
              </a:prstGeom>
              <a:blipFill>
                <a:blip r:embed="rId11"/>
                <a:stretch>
                  <a:fillRect l="-1819" r="-1764"/>
                </a:stretch>
              </a:blipFill>
            </p:spPr>
            <p:txBody>
              <a:bodyPr/>
              <a:lstStyle/>
              <a:p>
                <a:r>
                  <a:rPr lang="en-US">
                    <a:noFill/>
                  </a:rPr>
                  <a:t> </a:t>
                </a:r>
              </a:p>
            </p:txBody>
          </p:sp>
        </mc:Fallback>
      </mc:AlternateContent>
      <p:pic>
        <p:nvPicPr>
          <p:cNvPr id="9" name="Picture 8"/>
          <p:cNvPicPr>
            <a:picLocks noChangeAspect="1"/>
          </p:cNvPicPr>
          <p:nvPr/>
        </p:nvPicPr>
        <p:blipFill>
          <a:blip r:embed="rId12"/>
          <a:stretch>
            <a:fillRect/>
          </a:stretch>
        </p:blipFill>
        <p:spPr>
          <a:xfrm>
            <a:off x="16077593" y="8437111"/>
            <a:ext cx="1677007" cy="1583189"/>
          </a:xfrm>
          <a:prstGeom prst="rect">
            <a:avLst/>
          </a:prstGeom>
        </p:spPr>
      </p:pic>
    </p:spTree>
    <p:extLst>
      <p:ext uri="{BB962C8B-B14F-4D97-AF65-F5344CB8AC3E}">
        <p14:creationId xmlns:p14="http://schemas.microsoft.com/office/powerpoint/2010/main" val="38006772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down)">
                                      <p:cBhvr>
                                        <p:cTn id="11" dur="500"/>
                                        <p:tgtEl>
                                          <p:spTgt spid="5">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F4E5"/>
        </a:solidFill>
        <a:effectLst/>
      </p:bgPr>
    </p:bg>
    <p:spTree>
      <p:nvGrpSpPr>
        <p:cNvPr id="1" name=""/>
        <p:cNvGrpSpPr/>
        <p:nvPr/>
      </p:nvGrpSpPr>
      <p:grpSpPr>
        <a:xfrm>
          <a:off x="0" y="0"/>
          <a:ext cx="0" cy="0"/>
          <a:chOff x="0" y="0"/>
          <a:chExt cx="0" cy="0"/>
        </a:xfrm>
      </p:grpSpPr>
      <p:grpSp>
        <p:nvGrpSpPr>
          <p:cNvPr id="6" name="Group 6"/>
          <p:cNvGrpSpPr/>
          <p:nvPr/>
        </p:nvGrpSpPr>
        <p:grpSpPr>
          <a:xfrm>
            <a:off x="0" y="-716420"/>
            <a:ext cx="6324600" cy="11805595"/>
            <a:chOff x="0" y="0"/>
            <a:chExt cx="1558177" cy="3109293"/>
          </a:xfrm>
        </p:grpSpPr>
        <p:sp>
          <p:nvSpPr>
            <p:cNvPr id="7" name="Freeform 7"/>
            <p:cNvSpPr/>
            <p:nvPr/>
          </p:nvSpPr>
          <p:spPr>
            <a:xfrm>
              <a:off x="0" y="0"/>
              <a:ext cx="1558177" cy="3109293"/>
            </a:xfrm>
            <a:custGeom>
              <a:avLst/>
              <a:gdLst/>
              <a:ahLst/>
              <a:cxnLst/>
              <a:rect l="l" t="t" r="r" b="b"/>
              <a:pathLst>
                <a:path w="1558177" h="3109293">
                  <a:moveTo>
                    <a:pt x="0" y="0"/>
                  </a:moveTo>
                  <a:lnTo>
                    <a:pt x="1558177" y="0"/>
                  </a:lnTo>
                  <a:lnTo>
                    <a:pt x="1558177" y="3109293"/>
                  </a:lnTo>
                  <a:lnTo>
                    <a:pt x="0" y="3109293"/>
                  </a:lnTo>
                  <a:close/>
                </a:path>
              </a:pathLst>
            </a:custGeom>
            <a:solidFill>
              <a:srgbClr val="F9DA88"/>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2"/>
          <p:cNvGrpSpPr/>
          <p:nvPr/>
        </p:nvGrpSpPr>
        <p:grpSpPr>
          <a:xfrm>
            <a:off x="-457200" y="602312"/>
            <a:ext cx="6248400" cy="3736474"/>
            <a:chOff x="1485900" y="1827798"/>
            <a:chExt cx="6155140" cy="3736474"/>
          </a:xfrm>
        </p:grpSpPr>
        <p:grpSp>
          <p:nvGrpSpPr>
            <p:cNvPr id="24" name="Group 23"/>
            <p:cNvGrpSpPr/>
            <p:nvPr/>
          </p:nvGrpSpPr>
          <p:grpSpPr>
            <a:xfrm>
              <a:off x="1485900" y="1827798"/>
              <a:ext cx="1556806" cy="999425"/>
              <a:chOff x="1028700" y="1670038"/>
              <a:chExt cx="3705025" cy="3855885"/>
            </a:xfrm>
          </p:grpSpPr>
          <p:sp>
            <p:nvSpPr>
              <p:cNvPr id="31" name="TextBox 5"/>
              <p:cNvSpPr txBox="1"/>
              <p:nvPr/>
            </p:nvSpPr>
            <p:spPr>
              <a:xfrm>
                <a:off x="1028700" y="1670038"/>
                <a:ext cx="3218307" cy="336917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29" name="TextBox 8"/>
              <p:cNvSpPr txBox="1"/>
              <p:nvPr/>
            </p:nvSpPr>
            <p:spPr>
              <a:xfrm>
                <a:off x="1515418" y="2156757"/>
                <a:ext cx="3218307" cy="3369166"/>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25" name="TextBox 2"/>
            <p:cNvSpPr txBox="1"/>
            <p:nvPr/>
          </p:nvSpPr>
          <p:spPr>
            <a:xfrm>
              <a:off x="2444096" y="2101786"/>
              <a:ext cx="5196944" cy="3462486"/>
            </a:xfrm>
            <a:prstGeom prst="rect">
              <a:avLst/>
            </a:prstGeom>
          </p:spPr>
          <p:txBody>
            <a:bodyPr wrap="square" lIns="0" tIns="0" rIns="0" bIns="0" rtlCol="0" anchor="t">
              <a:spAutoFit/>
            </a:bodyPr>
            <a:lstStyle/>
            <a:p>
              <a:pPr algn="ctr">
                <a:lnSpc>
                  <a:spcPct val="150000"/>
                </a:lnSpc>
              </a:pPr>
              <a:r>
                <a:rPr lang="en-US" sz="7500" b="1" spc="341" smtClean="0">
                  <a:latin typeface="Arial" panose="020B0604020202020204" pitchFamily="34" charset="0"/>
                  <a:cs typeface="Arial" panose="020B0604020202020204" pitchFamily="34" charset="0"/>
                </a:rPr>
                <a:t>NỘI DUNG</a:t>
              </a:r>
            </a:p>
            <a:p>
              <a:pPr algn="ctr">
                <a:lnSpc>
                  <a:spcPct val="150000"/>
                </a:lnSpc>
              </a:pPr>
              <a:r>
                <a:rPr lang="en-US" sz="7500" b="1" spc="341" smtClean="0">
                  <a:latin typeface="Arial" panose="020B0604020202020204" pitchFamily="34" charset="0"/>
                  <a:cs typeface="Arial" panose="020B0604020202020204" pitchFamily="34" charset="0"/>
                </a:rPr>
                <a:t>BÀI HỌC</a:t>
              </a:r>
              <a:endParaRPr lang="en-US" sz="7500" b="1" spc="341" dirty="0">
                <a:latin typeface="Arial" panose="020B0604020202020204" pitchFamily="34" charset="0"/>
                <a:cs typeface="Arial" panose="020B0604020202020204" pitchFamily="34" charset="0"/>
              </a:endParaRPr>
            </a:p>
          </p:txBody>
        </p:sp>
      </p:grpSp>
      <p:pic>
        <p:nvPicPr>
          <p:cNvPr id="32" name="Picture 31"/>
          <p:cNvPicPr>
            <a:picLocks noChangeAspect="1"/>
          </p:cNvPicPr>
          <p:nvPr/>
        </p:nvPicPr>
        <p:blipFill>
          <a:blip r:embed="rId2"/>
          <a:stretch>
            <a:fillRect/>
          </a:stretch>
        </p:blipFill>
        <p:spPr>
          <a:xfrm>
            <a:off x="1558250" y="6675108"/>
            <a:ext cx="2799702" cy="2994834"/>
          </a:xfrm>
          <a:prstGeom prst="rect">
            <a:avLst/>
          </a:prstGeom>
        </p:spPr>
      </p:pic>
      <p:grpSp>
        <p:nvGrpSpPr>
          <p:cNvPr id="33" name="Group 8"/>
          <p:cNvGrpSpPr/>
          <p:nvPr/>
        </p:nvGrpSpPr>
        <p:grpSpPr>
          <a:xfrm>
            <a:off x="7061397" y="1554492"/>
            <a:ext cx="1226808" cy="1226808"/>
            <a:chOff x="0" y="0"/>
            <a:chExt cx="1635744" cy="1635744"/>
          </a:xfrm>
        </p:grpSpPr>
        <p:grpSp>
          <p:nvGrpSpPr>
            <p:cNvPr id="34" name="Group 9"/>
            <p:cNvGrpSpPr>
              <a:grpSpLocks noChangeAspect="1"/>
            </p:cNvGrpSpPr>
            <p:nvPr/>
          </p:nvGrpSpPr>
          <p:grpSpPr>
            <a:xfrm>
              <a:off x="0" y="0"/>
              <a:ext cx="1635744" cy="1635744"/>
              <a:chOff x="0" y="0"/>
              <a:chExt cx="495300" cy="495300"/>
            </a:xfrm>
          </p:grpSpPr>
          <p:sp>
            <p:nvSpPr>
              <p:cNvPr id="36" name="Freeform 1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A649"/>
              </a:solidFill>
            </p:spPr>
          </p:sp>
          <p:sp>
            <p:nvSpPr>
              <p:cNvPr id="37" name="Freeform 1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284353"/>
              </a:solidFill>
            </p:spPr>
          </p:sp>
        </p:grpSp>
        <p:sp>
          <p:nvSpPr>
            <p:cNvPr id="35" name="TextBox 12"/>
            <p:cNvSpPr txBox="1"/>
            <p:nvPr/>
          </p:nvSpPr>
          <p:spPr>
            <a:xfrm>
              <a:off x="383797" y="153700"/>
              <a:ext cx="868151" cy="1139885"/>
            </a:xfrm>
            <a:prstGeom prst="rect">
              <a:avLst/>
            </a:prstGeom>
          </p:spPr>
          <p:txBody>
            <a:bodyPr lIns="0" tIns="0" rIns="0" bIns="0" rtlCol="0" anchor="t">
              <a:spAutoFit/>
            </a:bodyPr>
            <a:lstStyle/>
            <a:p>
              <a:pPr algn="ctr">
                <a:lnSpc>
                  <a:spcPts val="7328"/>
                </a:lnSpc>
              </a:pPr>
              <a:r>
                <a:rPr lang="en-US" sz="5000" b="1" dirty="0">
                  <a:solidFill>
                    <a:srgbClr val="FFFFFF"/>
                  </a:solidFill>
                  <a:latin typeface="Arial" panose="020B0604020202020204" pitchFamily="34" charset="0"/>
                  <a:cs typeface="Arial" panose="020B0604020202020204" pitchFamily="34" charset="0"/>
                </a:rPr>
                <a:t>1</a:t>
              </a:r>
            </a:p>
          </p:txBody>
        </p:sp>
      </p:grpSp>
      <p:sp>
        <p:nvSpPr>
          <p:cNvPr id="38" name="Rectangle 37"/>
          <p:cNvSpPr/>
          <p:nvPr/>
        </p:nvSpPr>
        <p:spPr>
          <a:xfrm>
            <a:off x="8481683" y="1612955"/>
            <a:ext cx="6923690" cy="965264"/>
          </a:xfrm>
          <a:prstGeom prst="rect">
            <a:avLst/>
          </a:prstGeom>
        </p:spPr>
        <p:txBody>
          <a:bodyPr wrap="none">
            <a:spAutoFit/>
          </a:bodyPr>
          <a:lstStyle/>
          <a:p>
            <a:pPr lvl="0">
              <a:lnSpc>
                <a:spcPct val="150000"/>
              </a:lnSpc>
            </a:pPr>
            <a:r>
              <a:rPr lang="vi-VN" sz="4300" b="1">
                <a:solidFill>
                  <a:srgbClr val="284353"/>
                </a:solidFill>
                <a:ea typeface="Times New Roman" panose="02020603050405020304" pitchFamily="18" charset="0"/>
              </a:rPr>
              <a:t>Hai mặt phẳng song song</a:t>
            </a:r>
            <a:endParaRPr lang="en-US" sz="4300" dirty="0">
              <a:solidFill>
                <a:srgbClr val="284353"/>
              </a:solidFill>
              <a:latin typeface="Times New Roman" panose="02020603050405020304" pitchFamily="18" charset="0"/>
              <a:ea typeface="Times New Roman" panose="02020603050405020304" pitchFamily="18" charset="0"/>
            </a:endParaRPr>
          </a:p>
        </p:txBody>
      </p:sp>
      <p:grpSp>
        <p:nvGrpSpPr>
          <p:cNvPr id="39" name="Group 8"/>
          <p:cNvGrpSpPr/>
          <p:nvPr/>
        </p:nvGrpSpPr>
        <p:grpSpPr>
          <a:xfrm>
            <a:off x="7053771" y="3635056"/>
            <a:ext cx="1226808" cy="1226808"/>
            <a:chOff x="0" y="0"/>
            <a:chExt cx="1635744" cy="1635744"/>
          </a:xfrm>
        </p:grpSpPr>
        <p:grpSp>
          <p:nvGrpSpPr>
            <p:cNvPr id="40" name="Group 9"/>
            <p:cNvGrpSpPr>
              <a:grpSpLocks noChangeAspect="1"/>
            </p:cNvGrpSpPr>
            <p:nvPr/>
          </p:nvGrpSpPr>
          <p:grpSpPr>
            <a:xfrm>
              <a:off x="0" y="0"/>
              <a:ext cx="1635744" cy="1635744"/>
              <a:chOff x="0" y="0"/>
              <a:chExt cx="495300" cy="495300"/>
            </a:xfrm>
          </p:grpSpPr>
          <p:sp>
            <p:nvSpPr>
              <p:cNvPr id="42" name="Freeform 1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A649"/>
              </a:solidFill>
            </p:spPr>
          </p:sp>
          <p:sp>
            <p:nvSpPr>
              <p:cNvPr id="43" name="Freeform 1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284353"/>
              </a:solidFill>
            </p:spPr>
          </p:sp>
        </p:grpSp>
        <p:sp>
          <p:nvSpPr>
            <p:cNvPr id="41" name="TextBox 12"/>
            <p:cNvSpPr txBox="1"/>
            <p:nvPr/>
          </p:nvSpPr>
          <p:spPr>
            <a:xfrm>
              <a:off x="383797" y="153700"/>
              <a:ext cx="868151" cy="1139885"/>
            </a:xfrm>
            <a:prstGeom prst="rect">
              <a:avLst/>
            </a:prstGeom>
          </p:spPr>
          <p:txBody>
            <a:bodyPr lIns="0" tIns="0" rIns="0" bIns="0" rtlCol="0" anchor="t">
              <a:spAutoFit/>
            </a:bodyPr>
            <a:lstStyle/>
            <a:p>
              <a:pPr algn="ctr">
                <a:lnSpc>
                  <a:spcPts val="7328"/>
                </a:lnSpc>
              </a:pPr>
              <a:r>
                <a:rPr lang="en-US" sz="5000" b="1" smtClean="0">
                  <a:solidFill>
                    <a:srgbClr val="FFFFFF"/>
                  </a:solidFill>
                  <a:latin typeface="Arial" panose="020B0604020202020204" pitchFamily="34" charset="0"/>
                  <a:cs typeface="Arial" panose="020B0604020202020204" pitchFamily="34" charset="0"/>
                </a:rPr>
                <a:t>2</a:t>
              </a:r>
              <a:endParaRPr lang="en-US" sz="5000" b="1" dirty="0">
                <a:solidFill>
                  <a:srgbClr val="FFFFFF"/>
                </a:solidFill>
                <a:latin typeface="Arial" panose="020B0604020202020204" pitchFamily="34" charset="0"/>
                <a:cs typeface="Arial" panose="020B0604020202020204" pitchFamily="34" charset="0"/>
              </a:endParaRPr>
            </a:p>
          </p:txBody>
        </p:sp>
      </p:grpSp>
      <p:sp>
        <p:nvSpPr>
          <p:cNvPr id="44" name="Rectangle 43"/>
          <p:cNvSpPr/>
          <p:nvPr/>
        </p:nvSpPr>
        <p:spPr>
          <a:xfrm>
            <a:off x="8458199" y="3154692"/>
            <a:ext cx="9225643" cy="2077492"/>
          </a:xfrm>
          <a:prstGeom prst="rect">
            <a:avLst/>
          </a:prstGeom>
        </p:spPr>
        <p:txBody>
          <a:bodyPr wrap="square">
            <a:spAutoFit/>
          </a:bodyPr>
          <a:lstStyle/>
          <a:p>
            <a:pPr lvl="0">
              <a:lnSpc>
                <a:spcPct val="150000"/>
              </a:lnSpc>
            </a:pPr>
            <a:r>
              <a:rPr lang="vi-VN" sz="4300" b="1">
                <a:solidFill>
                  <a:srgbClr val="284353"/>
                </a:solidFill>
                <a:ea typeface="Times New Roman" panose="02020603050405020304" pitchFamily="18" charset="0"/>
              </a:rPr>
              <a:t>Điều kiện và tính chất của hai mặt phẳng song song</a:t>
            </a:r>
            <a:endParaRPr lang="en-US" sz="4300" dirty="0">
              <a:solidFill>
                <a:srgbClr val="284353"/>
              </a:solidFill>
              <a:latin typeface="Times New Roman" panose="02020603050405020304" pitchFamily="18" charset="0"/>
              <a:ea typeface="Times New Roman" panose="02020603050405020304" pitchFamily="18" charset="0"/>
            </a:endParaRPr>
          </a:p>
        </p:txBody>
      </p:sp>
      <p:pic>
        <p:nvPicPr>
          <p:cNvPr id="46" name="Picture 45"/>
          <p:cNvPicPr>
            <a:picLocks noChangeAspect="1"/>
          </p:cNvPicPr>
          <p:nvPr/>
        </p:nvPicPr>
        <p:blipFill>
          <a:blip r:embed="rId3"/>
          <a:stretch>
            <a:fillRect/>
          </a:stretch>
        </p:blipFill>
        <p:spPr>
          <a:xfrm rot="20279260">
            <a:off x="15701330" y="8615085"/>
            <a:ext cx="2731465" cy="2350013"/>
          </a:xfrm>
          <a:prstGeom prst="rect">
            <a:avLst/>
          </a:prstGeom>
        </p:spPr>
      </p:pic>
      <p:grpSp>
        <p:nvGrpSpPr>
          <p:cNvPr id="26" name="Group 8"/>
          <p:cNvGrpSpPr/>
          <p:nvPr/>
        </p:nvGrpSpPr>
        <p:grpSpPr>
          <a:xfrm>
            <a:off x="7059740" y="5890284"/>
            <a:ext cx="1226808" cy="1226808"/>
            <a:chOff x="0" y="0"/>
            <a:chExt cx="1635744" cy="1635744"/>
          </a:xfrm>
        </p:grpSpPr>
        <p:grpSp>
          <p:nvGrpSpPr>
            <p:cNvPr id="27" name="Group 9"/>
            <p:cNvGrpSpPr>
              <a:grpSpLocks noChangeAspect="1"/>
            </p:cNvGrpSpPr>
            <p:nvPr/>
          </p:nvGrpSpPr>
          <p:grpSpPr>
            <a:xfrm>
              <a:off x="0" y="0"/>
              <a:ext cx="1635744" cy="1635744"/>
              <a:chOff x="0" y="0"/>
              <a:chExt cx="495300" cy="495300"/>
            </a:xfrm>
          </p:grpSpPr>
          <p:sp>
            <p:nvSpPr>
              <p:cNvPr id="30" name="Freeform 1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A649"/>
              </a:solidFill>
            </p:spPr>
          </p:sp>
          <p:sp>
            <p:nvSpPr>
              <p:cNvPr id="45" name="Freeform 1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284353"/>
              </a:solidFill>
            </p:spPr>
          </p:sp>
        </p:grpSp>
        <p:sp>
          <p:nvSpPr>
            <p:cNvPr id="28" name="TextBox 12"/>
            <p:cNvSpPr txBox="1"/>
            <p:nvPr/>
          </p:nvSpPr>
          <p:spPr>
            <a:xfrm>
              <a:off x="383797" y="153700"/>
              <a:ext cx="868151" cy="1139885"/>
            </a:xfrm>
            <a:prstGeom prst="rect">
              <a:avLst/>
            </a:prstGeom>
          </p:spPr>
          <p:txBody>
            <a:bodyPr lIns="0" tIns="0" rIns="0" bIns="0" rtlCol="0" anchor="t">
              <a:spAutoFit/>
            </a:bodyPr>
            <a:lstStyle/>
            <a:p>
              <a:pPr algn="ctr">
                <a:lnSpc>
                  <a:spcPts val="7328"/>
                </a:lnSpc>
              </a:pPr>
              <a:r>
                <a:rPr lang="en-US" sz="5000" b="1" smtClean="0">
                  <a:solidFill>
                    <a:srgbClr val="FFFFFF"/>
                  </a:solidFill>
                  <a:latin typeface="Arial" panose="020B0604020202020204" pitchFamily="34" charset="0"/>
                  <a:cs typeface="Arial" panose="020B0604020202020204" pitchFamily="34" charset="0"/>
                </a:rPr>
                <a:t>3</a:t>
              </a:r>
              <a:endParaRPr lang="en-US" sz="5000" b="1" dirty="0">
                <a:solidFill>
                  <a:srgbClr val="FFFFFF"/>
                </a:solidFill>
                <a:latin typeface="Arial" panose="020B0604020202020204" pitchFamily="34" charset="0"/>
                <a:cs typeface="Arial" panose="020B0604020202020204" pitchFamily="34" charset="0"/>
              </a:endParaRPr>
            </a:p>
          </p:txBody>
        </p:sp>
      </p:grpSp>
      <p:sp>
        <p:nvSpPr>
          <p:cNvPr id="47" name="Rectangle 46"/>
          <p:cNvSpPr/>
          <p:nvPr/>
        </p:nvSpPr>
        <p:spPr>
          <a:xfrm>
            <a:off x="8492177" y="5870678"/>
            <a:ext cx="8427307" cy="965264"/>
          </a:xfrm>
          <a:prstGeom prst="rect">
            <a:avLst/>
          </a:prstGeom>
        </p:spPr>
        <p:txBody>
          <a:bodyPr wrap="none">
            <a:spAutoFit/>
          </a:bodyPr>
          <a:lstStyle/>
          <a:p>
            <a:pPr lvl="0">
              <a:lnSpc>
                <a:spcPct val="150000"/>
              </a:lnSpc>
            </a:pPr>
            <a:r>
              <a:rPr lang="vi-VN" sz="4300" b="1">
                <a:solidFill>
                  <a:srgbClr val="284353"/>
                </a:solidFill>
                <a:ea typeface="Times New Roman" panose="02020603050405020304" pitchFamily="18" charset="0"/>
              </a:rPr>
              <a:t>Định lí Thalès trong không gian</a:t>
            </a:r>
            <a:endParaRPr lang="en-US" sz="4300" dirty="0">
              <a:solidFill>
                <a:srgbClr val="284353"/>
              </a:solidFill>
              <a:latin typeface="Times New Roman" panose="02020603050405020304" pitchFamily="18" charset="0"/>
              <a:ea typeface="Times New Roman" panose="02020603050405020304" pitchFamily="18" charset="0"/>
            </a:endParaRPr>
          </a:p>
        </p:txBody>
      </p:sp>
      <p:grpSp>
        <p:nvGrpSpPr>
          <p:cNvPr id="48" name="Group 8"/>
          <p:cNvGrpSpPr/>
          <p:nvPr/>
        </p:nvGrpSpPr>
        <p:grpSpPr>
          <a:xfrm>
            <a:off x="7061397" y="7879092"/>
            <a:ext cx="1226808" cy="1226808"/>
            <a:chOff x="0" y="0"/>
            <a:chExt cx="1635744" cy="1635744"/>
          </a:xfrm>
        </p:grpSpPr>
        <p:grpSp>
          <p:nvGrpSpPr>
            <p:cNvPr id="49" name="Group 9"/>
            <p:cNvGrpSpPr>
              <a:grpSpLocks noChangeAspect="1"/>
            </p:cNvGrpSpPr>
            <p:nvPr/>
          </p:nvGrpSpPr>
          <p:grpSpPr>
            <a:xfrm>
              <a:off x="0" y="0"/>
              <a:ext cx="1635744" cy="1635744"/>
              <a:chOff x="0" y="0"/>
              <a:chExt cx="495300" cy="495300"/>
            </a:xfrm>
          </p:grpSpPr>
          <p:sp>
            <p:nvSpPr>
              <p:cNvPr id="51" name="Freeform 1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A649"/>
              </a:solidFill>
            </p:spPr>
          </p:sp>
          <p:sp>
            <p:nvSpPr>
              <p:cNvPr id="52" name="Freeform 1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284353"/>
              </a:solidFill>
            </p:spPr>
          </p:sp>
        </p:grpSp>
        <p:sp>
          <p:nvSpPr>
            <p:cNvPr id="50" name="TextBox 12"/>
            <p:cNvSpPr txBox="1"/>
            <p:nvPr/>
          </p:nvSpPr>
          <p:spPr>
            <a:xfrm>
              <a:off x="383797" y="153700"/>
              <a:ext cx="868151" cy="1139885"/>
            </a:xfrm>
            <a:prstGeom prst="rect">
              <a:avLst/>
            </a:prstGeom>
          </p:spPr>
          <p:txBody>
            <a:bodyPr lIns="0" tIns="0" rIns="0" bIns="0" rtlCol="0" anchor="t">
              <a:spAutoFit/>
            </a:bodyPr>
            <a:lstStyle/>
            <a:p>
              <a:pPr algn="ctr">
                <a:lnSpc>
                  <a:spcPts val="7328"/>
                </a:lnSpc>
              </a:pPr>
              <a:r>
                <a:rPr lang="en-US" sz="5000" b="1" smtClean="0">
                  <a:solidFill>
                    <a:srgbClr val="FFFFFF"/>
                  </a:solidFill>
                  <a:latin typeface="Arial" panose="020B0604020202020204" pitchFamily="34" charset="0"/>
                  <a:cs typeface="Arial" panose="020B0604020202020204" pitchFamily="34" charset="0"/>
                </a:rPr>
                <a:t>4</a:t>
              </a:r>
              <a:endParaRPr lang="en-US" sz="5000" b="1" dirty="0">
                <a:solidFill>
                  <a:srgbClr val="FFFFFF"/>
                </a:solidFill>
                <a:latin typeface="Arial" panose="020B0604020202020204" pitchFamily="34" charset="0"/>
                <a:cs typeface="Arial" panose="020B0604020202020204" pitchFamily="34" charset="0"/>
              </a:endParaRPr>
            </a:p>
          </p:txBody>
        </p:sp>
      </p:grpSp>
      <p:sp>
        <p:nvSpPr>
          <p:cNvPr id="53" name="Rectangle 52"/>
          <p:cNvSpPr/>
          <p:nvPr/>
        </p:nvSpPr>
        <p:spPr>
          <a:xfrm>
            <a:off x="8526567" y="7916101"/>
            <a:ext cx="6833922" cy="965264"/>
          </a:xfrm>
          <a:prstGeom prst="rect">
            <a:avLst/>
          </a:prstGeom>
        </p:spPr>
        <p:txBody>
          <a:bodyPr wrap="none">
            <a:spAutoFit/>
          </a:bodyPr>
          <a:lstStyle/>
          <a:p>
            <a:pPr lvl="0">
              <a:lnSpc>
                <a:spcPct val="150000"/>
              </a:lnSpc>
            </a:pPr>
            <a:r>
              <a:rPr lang="vi-VN" sz="4300" b="1">
                <a:solidFill>
                  <a:srgbClr val="284353"/>
                </a:solidFill>
                <a:ea typeface="Times New Roman" panose="02020603050405020304" pitchFamily="18" charset="0"/>
              </a:rPr>
              <a:t>Hình lăng trụ và hình hộp</a:t>
            </a:r>
            <a:endParaRPr lang="en-US" sz="4300" dirty="0">
              <a:solidFill>
                <a:srgbClr val="284353"/>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9507672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500"/>
                                        <p:tgtEl>
                                          <p:spTgt spid="38"/>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500"/>
                                        <p:tgtEl>
                                          <p:spTgt spid="3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4" grpId="0"/>
      <p:bldP spid="47" grpId="0"/>
      <p:bldP spid="5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CF4E5"/>
        </a:solidFill>
        <a:effectLst/>
      </p:bgPr>
    </p:bg>
    <p:spTree>
      <p:nvGrpSpPr>
        <p:cNvPr id="1" name=""/>
        <p:cNvGrpSpPr/>
        <p:nvPr/>
      </p:nvGrpSpPr>
      <p:grpSpPr>
        <a:xfrm>
          <a:off x="0" y="0"/>
          <a:ext cx="0" cy="0"/>
          <a:chOff x="0" y="0"/>
          <a:chExt cx="0" cy="0"/>
        </a:xfrm>
      </p:grpSpPr>
      <p:grpSp>
        <p:nvGrpSpPr>
          <p:cNvPr id="2" name="Group 2"/>
          <p:cNvGrpSpPr/>
          <p:nvPr/>
        </p:nvGrpSpPr>
        <p:grpSpPr>
          <a:xfrm>
            <a:off x="6172200" y="991376"/>
            <a:ext cx="11192935" cy="3919940"/>
            <a:chOff x="0" y="0"/>
            <a:chExt cx="2947934" cy="1780438"/>
          </a:xfrm>
        </p:grpSpPr>
        <p:sp>
          <p:nvSpPr>
            <p:cNvPr id="3" name="Freeform 3"/>
            <p:cNvSpPr/>
            <p:nvPr/>
          </p:nvSpPr>
          <p:spPr>
            <a:xfrm>
              <a:off x="0" y="0"/>
              <a:ext cx="2947934" cy="1780438"/>
            </a:xfrm>
            <a:custGeom>
              <a:avLst/>
              <a:gdLst/>
              <a:ahLst/>
              <a:cxnLst/>
              <a:rect l="l" t="t" r="r" b="b"/>
              <a:pathLst>
                <a:path w="2947934" h="1780438">
                  <a:moveTo>
                    <a:pt x="35276" y="0"/>
                  </a:moveTo>
                  <a:lnTo>
                    <a:pt x="2912658" y="0"/>
                  </a:lnTo>
                  <a:cubicBezTo>
                    <a:pt x="2932140" y="0"/>
                    <a:pt x="2947934" y="15793"/>
                    <a:pt x="2947934" y="35276"/>
                  </a:cubicBezTo>
                  <a:lnTo>
                    <a:pt x="2947934" y="1745163"/>
                  </a:lnTo>
                  <a:cubicBezTo>
                    <a:pt x="2947934" y="1764645"/>
                    <a:pt x="2932140" y="1780438"/>
                    <a:pt x="2912658" y="1780438"/>
                  </a:cubicBezTo>
                  <a:lnTo>
                    <a:pt x="35276" y="1780438"/>
                  </a:lnTo>
                  <a:cubicBezTo>
                    <a:pt x="15793" y="1780438"/>
                    <a:pt x="0" y="1764645"/>
                    <a:pt x="0" y="1745163"/>
                  </a:cubicBezTo>
                  <a:lnTo>
                    <a:pt x="0" y="35276"/>
                  </a:lnTo>
                  <a:cubicBezTo>
                    <a:pt x="0" y="15793"/>
                    <a:pt x="15793" y="0"/>
                    <a:pt x="35276" y="0"/>
                  </a:cubicBezTo>
                  <a:close/>
                </a:path>
              </a:pathLst>
            </a:custGeom>
            <a:solidFill>
              <a:srgbClr val="5D546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1" y="-1004245"/>
            <a:ext cx="5018657" cy="11805595"/>
            <a:chOff x="0" y="0"/>
            <a:chExt cx="1558177" cy="3109293"/>
          </a:xfrm>
        </p:grpSpPr>
        <p:sp>
          <p:nvSpPr>
            <p:cNvPr id="7" name="Freeform 7"/>
            <p:cNvSpPr/>
            <p:nvPr/>
          </p:nvSpPr>
          <p:spPr>
            <a:xfrm>
              <a:off x="0" y="0"/>
              <a:ext cx="1558177" cy="3109293"/>
            </a:xfrm>
            <a:custGeom>
              <a:avLst/>
              <a:gdLst/>
              <a:ahLst/>
              <a:cxnLst/>
              <a:rect l="l" t="t" r="r" b="b"/>
              <a:pathLst>
                <a:path w="1558177" h="3109293">
                  <a:moveTo>
                    <a:pt x="0" y="0"/>
                  </a:moveTo>
                  <a:lnTo>
                    <a:pt x="1558177" y="0"/>
                  </a:lnTo>
                  <a:lnTo>
                    <a:pt x="1558177" y="3109293"/>
                  </a:lnTo>
                  <a:lnTo>
                    <a:pt x="0" y="3109293"/>
                  </a:lnTo>
                  <a:close/>
                </a:path>
              </a:pathLst>
            </a:custGeom>
            <a:solidFill>
              <a:srgbClr val="F9DA88"/>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4953000" y="-851845"/>
            <a:ext cx="254642" cy="11805595"/>
            <a:chOff x="0" y="0"/>
            <a:chExt cx="67066" cy="3109293"/>
          </a:xfrm>
        </p:grpSpPr>
        <p:sp>
          <p:nvSpPr>
            <p:cNvPr id="16" name="Freeform 16"/>
            <p:cNvSpPr/>
            <p:nvPr/>
          </p:nvSpPr>
          <p:spPr>
            <a:xfrm>
              <a:off x="0" y="0"/>
              <a:ext cx="67066" cy="3109293"/>
            </a:xfrm>
            <a:custGeom>
              <a:avLst/>
              <a:gdLst/>
              <a:ahLst/>
              <a:cxnLst/>
              <a:rect l="l" t="t" r="r" b="b"/>
              <a:pathLst>
                <a:path w="67066" h="3109293">
                  <a:moveTo>
                    <a:pt x="0" y="0"/>
                  </a:moveTo>
                  <a:lnTo>
                    <a:pt x="67066" y="0"/>
                  </a:lnTo>
                  <a:lnTo>
                    <a:pt x="67066" y="3109293"/>
                  </a:lnTo>
                  <a:lnTo>
                    <a:pt x="0" y="3109293"/>
                  </a:lnTo>
                  <a:close/>
                </a:path>
              </a:pathLst>
            </a:custGeom>
            <a:solidFill>
              <a:srgbClr val="CB987A"/>
            </a:solidFill>
          </p:spPr>
        </p:sp>
        <p:sp>
          <p:nvSpPr>
            <p:cNvPr id="17" name="TextBox 1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Rectangle 23"/>
          <p:cNvSpPr/>
          <p:nvPr/>
        </p:nvSpPr>
        <p:spPr>
          <a:xfrm>
            <a:off x="-2209800" y="647519"/>
            <a:ext cx="9144000" cy="3340979"/>
          </a:xfrm>
          <a:prstGeom prst="rect">
            <a:avLst/>
          </a:prstGeom>
        </p:spPr>
        <p:txBody>
          <a:bodyP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7500" b="1" spc="341" smtClean="0">
                <a:solidFill>
                  <a:srgbClr val="1F497D"/>
                </a:solidFill>
                <a:latin typeface="Arial" panose="020B0604020202020204" pitchFamily="34" charset="0"/>
                <a:cs typeface="Arial" panose="020B0604020202020204" pitchFamily="34" charset="0"/>
              </a:rPr>
              <a:t>ĐỊNH </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7500" b="1" spc="341" smtClean="0">
                <a:solidFill>
                  <a:srgbClr val="1F497D"/>
                </a:solidFill>
                <a:latin typeface="Arial" panose="020B0604020202020204" pitchFamily="34" charset="0"/>
                <a:cs typeface="Arial" panose="020B0604020202020204" pitchFamily="34" charset="0"/>
              </a:rPr>
              <a:t>LÍ</a:t>
            </a:r>
            <a:endParaRPr kumimoji="0" lang="en-US" sz="7500" b="1" i="0" u="none" strike="noStrike" kern="1200" cap="none" spc="341"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5" name="Rectangle 24"/>
          <p:cNvSpPr/>
          <p:nvPr/>
        </p:nvSpPr>
        <p:spPr>
          <a:xfrm>
            <a:off x="6650018" y="1482316"/>
            <a:ext cx="10266382" cy="3070071"/>
          </a:xfrm>
          <a:prstGeom prst="rect">
            <a:avLst/>
          </a:prstGeom>
        </p:spPr>
        <p:txBody>
          <a:bodyPr wrap="square">
            <a:spAutoFit/>
          </a:bodyPr>
          <a:lstStyle/>
          <a:p>
            <a:pPr lvl="0" algn="just">
              <a:lnSpc>
                <a:spcPct val="150000"/>
              </a:lnSpc>
              <a:spcAft>
                <a:spcPts val="800"/>
              </a:spcAft>
            </a:pPr>
            <a:r>
              <a:rPr lang="vi-VN" sz="4300" b="1">
                <a:solidFill>
                  <a:prstClr val="white"/>
                </a:solidFill>
                <a:ea typeface="Arial" panose="020B0604020202020204" pitchFamily="34" charset="0"/>
                <a:cs typeface="Times New Roman" panose="02020603050405020304" pitchFamily="18" charset="0"/>
              </a:rPr>
              <a:t>Ba mặt phẳng đôi một song song chắn trên hai cát tuyến phân biệt bất kì những đoạn thẳng tương ứng tỉ </a:t>
            </a:r>
            <a:r>
              <a:rPr lang="vi-VN" sz="4300" b="1">
                <a:solidFill>
                  <a:prstClr val="white"/>
                </a:solidFill>
                <a:ea typeface="Arial" panose="020B0604020202020204" pitchFamily="34" charset="0"/>
                <a:cs typeface="Times New Roman" panose="02020603050405020304" pitchFamily="18" charset="0"/>
              </a:rPr>
              <a:t>lệ</a:t>
            </a:r>
            <a:r>
              <a:rPr lang="vi-VN" sz="4300" b="1" smtClean="0">
                <a:solidFill>
                  <a:prstClr val="white"/>
                </a:solidFill>
                <a:ea typeface="Arial" panose="020B0604020202020204" pitchFamily="34" charset="0"/>
                <a:cs typeface="Times New Roman" panose="02020603050405020304" pitchFamily="18" charset="0"/>
              </a:rPr>
              <a:t>.</a:t>
            </a:r>
            <a:endParaRPr lang="vi-VN" sz="4300" b="1">
              <a:solidFill>
                <a:prstClr val="white"/>
              </a:solidFill>
              <a:ea typeface="Arial" panose="020B0604020202020204" pitchFamily="34" charset="0"/>
              <a:cs typeface="Times New Roman" panose="02020603050405020304" pitchFamily="18" charset="0"/>
            </a:endParaRPr>
          </a:p>
        </p:txBody>
      </p:sp>
      <p:grpSp>
        <p:nvGrpSpPr>
          <p:cNvPr id="29" name="Group 20"/>
          <p:cNvGrpSpPr/>
          <p:nvPr/>
        </p:nvGrpSpPr>
        <p:grpSpPr>
          <a:xfrm>
            <a:off x="13944600" y="419100"/>
            <a:ext cx="764428" cy="901063"/>
            <a:chOff x="0" y="0"/>
            <a:chExt cx="201331" cy="461257"/>
          </a:xfrm>
        </p:grpSpPr>
        <p:sp>
          <p:nvSpPr>
            <p:cNvPr id="30" name="Freeform 21"/>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31" name="TextBox 22"/>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p:cNvPicPr>
            <a:picLocks noChangeAspect="1"/>
          </p:cNvPicPr>
          <p:nvPr/>
        </p:nvPicPr>
        <p:blipFill>
          <a:blip r:embed="rId2"/>
          <a:stretch>
            <a:fillRect/>
          </a:stretch>
        </p:blipFill>
        <p:spPr>
          <a:xfrm>
            <a:off x="1007950" y="7048500"/>
            <a:ext cx="2777504" cy="1729534"/>
          </a:xfrm>
          <a:prstGeom prst="rect">
            <a:avLst/>
          </a:prstGeom>
        </p:spPr>
      </p:pic>
      <p:pic>
        <p:nvPicPr>
          <p:cNvPr id="21" name="Picture 20"/>
          <p:cNvPicPr>
            <a:picLocks noChangeAspect="1"/>
          </p:cNvPicPr>
          <p:nvPr/>
        </p:nvPicPr>
        <p:blipFill>
          <a:blip r:embed="rId3"/>
          <a:stretch>
            <a:fillRect/>
          </a:stretch>
        </p:blipFill>
        <p:spPr>
          <a:xfrm>
            <a:off x="13639800" y="5524500"/>
            <a:ext cx="3701272" cy="4423019"/>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6120547" y="5800423"/>
                <a:ext cx="8225828" cy="2955553"/>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Trong hình 4.48 ta có</a:t>
                </a:r>
                <a:r>
                  <a:rPr lang="en-US" sz="4000">
                    <a:latin typeface="Arial" panose="020B0604020202020204" pitchFamily="34" charset="0"/>
                    <a:ea typeface="Times New Roman" panose="02020603050405020304" pitchFamily="18" charset="0"/>
                    <a:cs typeface="Arial" panose="020B0604020202020204" pitchFamily="34" charset="0"/>
                  </a:rPr>
                  <a:t>: </a:t>
                </a:r>
                <a:endParaRPr lang="en-US" sz="4000" smtClean="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𝐴𝐵</m:t>
                          </m:r>
                        </m:num>
                        <m:den>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𝐴</m:t>
                              </m:r>
                            </m:e>
                            <m:sup>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𝐵</m:t>
                              </m:r>
                            </m:e>
                            <m:sup>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sup>
                          </m:sSup>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𝐵𝐶</m:t>
                          </m:r>
                        </m:num>
                        <m:den>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𝐵</m:t>
                              </m:r>
                            </m:e>
                            <m:sup>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𝐶</m:t>
                              </m:r>
                            </m:e>
                            <m:sup>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sup>
                          </m:sSup>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𝐴𝐶</m:t>
                          </m:r>
                        </m:num>
                        <m:den>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𝐴</m:t>
                              </m:r>
                            </m:e>
                            <m:sup>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𝐶</m:t>
                              </m:r>
                            </m:e>
                            <m:sup>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sup>
                          </m:sSup>
                        </m:den>
                      </m:f>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6120547" y="5800423"/>
                <a:ext cx="8225828" cy="2955553"/>
              </a:xfrm>
              <a:prstGeom prst="rect">
                <a:avLst/>
              </a:prstGeom>
              <a:blipFill>
                <a:blip r:embed="rId4"/>
                <a:stretch>
                  <a:fillRect l="-2595"/>
                </a:stretch>
              </a:blipFill>
            </p:spPr>
            <p:txBody>
              <a:bodyPr/>
              <a:lstStyle/>
              <a:p>
                <a:r>
                  <a:rPr lang="en-US">
                    <a:noFill/>
                  </a:rPr>
                  <a:t> </a:t>
                </a:r>
              </a:p>
            </p:txBody>
          </p:sp>
        </mc:Fallback>
      </mc:AlternateContent>
      <p:grpSp>
        <p:nvGrpSpPr>
          <p:cNvPr id="34" name="Group 20"/>
          <p:cNvGrpSpPr/>
          <p:nvPr/>
        </p:nvGrpSpPr>
        <p:grpSpPr>
          <a:xfrm>
            <a:off x="8534400" y="419100"/>
            <a:ext cx="764428" cy="901063"/>
            <a:chOff x="0" y="0"/>
            <a:chExt cx="201331" cy="461257"/>
          </a:xfrm>
        </p:grpSpPr>
        <p:sp>
          <p:nvSpPr>
            <p:cNvPr id="35" name="Freeform 21"/>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36" name="TextBox 22"/>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26145863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anim calcmode="lin" valueType="num">
                                      <p:cBhvr>
                                        <p:cTn id="12" dur="500" fill="hold"/>
                                        <p:tgtEl>
                                          <p:spTgt spid="29"/>
                                        </p:tgtEl>
                                        <p:attrNameLst>
                                          <p:attrName>ppt_x</p:attrName>
                                        </p:attrNameLst>
                                      </p:cBhvr>
                                      <p:tavLst>
                                        <p:tav tm="0">
                                          <p:val>
                                            <p:strVal val="#ppt_x"/>
                                          </p:val>
                                        </p:tav>
                                        <p:tav tm="100000">
                                          <p:val>
                                            <p:strVal val="#ppt_x"/>
                                          </p:val>
                                        </p:tav>
                                      </p:tavLst>
                                    </p:anim>
                                    <p:anim calcmode="lin" valueType="num">
                                      <p:cBhvr>
                                        <p:cTn id="13" dur="500" fill="hold"/>
                                        <p:tgtEl>
                                          <p:spTgt spid="2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anim calcmode="lin" valueType="num">
                                      <p:cBhvr>
                                        <p:cTn id="17" dur="500" fill="hold"/>
                                        <p:tgtEl>
                                          <p:spTgt spid="2"/>
                                        </p:tgtEl>
                                        <p:attrNameLst>
                                          <p:attrName>ppt_x</p:attrName>
                                        </p:attrNameLst>
                                      </p:cBhvr>
                                      <p:tavLst>
                                        <p:tav tm="0">
                                          <p:val>
                                            <p:strVal val="#ppt_x"/>
                                          </p:val>
                                        </p:tav>
                                        <p:tav tm="100000">
                                          <p:val>
                                            <p:strVal val="#ppt_x"/>
                                          </p:val>
                                        </p:tav>
                                      </p:tavLst>
                                    </p:anim>
                                    <p:anim calcmode="lin" valueType="num">
                                      <p:cBhvr>
                                        <p:cTn id="18" dur="500" fill="hold"/>
                                        <p:tgtEl>
                                          <p:spTgt spid="2"/>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anim calcmode="lin" valueType="num">
                                      <p:cBhvr>
                                        <p:cTn id="22" dur="500" fill="hold"/>
                                        <p:tgtEl>
                                          <p:spTgt spid="25"/>
                                        </p:tgtEl>
                                        <p:attrNameLst>
                                          <p:attrName>ppt_x</p:attrName>
                                        </p:attrNameLst>
                                      </p:cBhvr>
                                      <p:tavLst>
                                        <p:tav tm="0">
                                          <p:val>
                                            <p:strVal val="#ppt_x"/>
                                          </p:val>
                                        </p:tav>
                                        <p:tav tm="100000">
                                          <p:val>
                                            <p:strVal val="#ppt_x"/>
                                          </p:val>
                                        </p:tav>
                                      </p:tavLst>
                                    </p:anim>
                                    <p:anim calcmode="lin" valueType="num">
                                      <p:cBhvr>
                                        <p:cTn id="23" dur="500" fill="hold"/>
                                        <p:tgtEl>
                                          <p:spTgt spid="2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anim calcmode="lin" valueType="num">
                                      <p:cBhvr>
                                        <p:cTn id="27" dur="500" fill="hold"/>
                                        <p:tgtEl>
                                          <p:spTgt spid="34"/>
                                        </p:tgtEl>
                                        <p:attrNameLst>
                                          <p:attrName>ppt_x</p:attrName>
                                        </p:attrNameLst>
                                      </p:cBhvr>
                                      <p:tavLst>
                                        <p:tav tm="0">
                                          <p:val>
                                            <p:strVal val="#ppt_x"/>
                                          </p:val>
                                        </p:tav>
                                        <p:tav tm="100000">
                                          <p:val>
                                            <p:strVal val="#ppt_x"/>
                                          </p:val>
                                        </p:tav>
                                      </p:tavLst>
                                    </p:anim>
                                    <p:anim calcmode="lin" valueType="num">
                                      <p:cBhvr>
                                        <p:cTn id="28"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anim calcmode="lin" valueType="num">
                                      <p:cBhvr>
                                        <p:cTn id="34" dur="500" fill="hold"/>
                                        <p:tgtEl>
                                          <p:spTgt spid="9"/>
                                        </p:tgtEl>
                                        <p:attrNameLst>
                                          <p:attrName>ppt_x</p:attrName>
                                        </p:attrNameLst>
                                      </p:cBhvr>
                                      <p:tavLst>
                                        <p:tav tm="0">
                                          <p:val>
                                            <p:strVal val="#ppt_x"/>
                                          </p:val>
                                        </p:tav>
                                        <p:tav tm="100000">
                                          <p:val>
                                            <p:strVal val="#ppt_x"/>
                                          </p:val>
                                        </p:tav>
                                      </p:tavLst>
                                    </p:anim>
                                    <p:anim calcmode="lin" valueType="num">
                                      <p:cBhvr>
                                        <p:cTn id="35" dur="500" fill="hold"/>
                                        <p:tgtEl>
                                          <p:spTgt spid="9"/>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anim calcmode="lin" valueType="num">
                                      <p:cBhvr>
                                        <p:cTn id="39" dur="500" fill="hold"/>
                                        <p:tgtEl>
                                          <p:spTgt spid="21"/>
                                        </p:tgtEl>
                                        <p:attrNameLst>
                                          <p:attrName>ppt_x</p:attrName>
                                        </p:attrNameLst>
                                      </p:cBhvr>
                                      <p:tavLst>
                                        <p:tav tm="0">
                                          <p:val>
                                            <p:strVal val="#ppt_x"/>
                                          </p:val>
                                        </p:tav>
                                        <p:tav tm="100000">
                                          <p:val>
                                            <p:strVal val="#ppt_x"/>
                                          </p:val>
                                        </p:tav>
                                      </p:tavLst>
                                    </p:anim>
                                    <p:anim calcmode="lin" valueType="num">
                                      <p:cBhvr>
                                        <p:cTn id="40"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sp>
        <p:nvSpPr>
          <p:cNvPr id="3" name="Freeform 3"/>
          <p:cNvSpPr/>
          <p:nvPr/>
        </p:nvSpPr>
        <p:spPr>
          <a:xfrm>
            <a:off x="685800" y="723900"/>
            <a:ext cx="16840205" cy="8915400"/>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chemeClr val="bg1"/>
          </a:solidFill>
          <a:ln>
            <a:solidFill>
              <a:schemeClr val="bg1"/>
            </a:solidFill>
          </a:ln>
        </p:spPr>
      </p:sp>
      <p:sp>
        <p:nvSpPr>
          <p:cNvPr id="14" name="Freeform 14"/>
          <p:cNvSpPr/>
          <p:nvPr/>
        </p:nvSpPr>
        <p:spPr>
          <a:xfrm>
            <a:off x="16154400" y="145397"/>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3">
              <a:extLst>
                <a:ext uri="{96DAC541-7B7A-43D3-8B79-37D633B846F1}">
                  <asvg:svgBlip xmlns="" xmlns:asvg="http://schemas.microsoft.com/office/drawing/2016/SVG/main" r:embed="rId9"/>
                </a:ext>
              </a:extLst>
            </a:blip>
            <a:stretch>
              <a:fillRect/>
            </a:stretch>
          </a:blipFill>
        </p:spPr>
      </p:sp>
      <p:sp>
        <p:nvSpPr>
          <p:cNvPr id="15" name="Freeform 15"/>
          <p:cNvSpPr/>
          <p:nvPr/>
        </p:nvSpPr>
        <p:spPr>
          <a:xfrm>
            <a:off x="1131462" y="141283"/>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3">
              <a:extLst>
                <a:ext uri="{96DAC541-7B7A-43D3-8B79-37D633B846F1}">
                  <asvg:svgBlip xmlns="" xmlns:asvg="http://schemas.microsoft.com/office/drawing/2016/SVG/main" r:embed="rId9"/>
                </a:ext>
              </a:extLst>
            </a:blip>
            <a:stretch>
              <a:fillRect/>
            </a:stretch>
          </a:blipFill>
        </p:spPr>
      </p:sp>
      <p:grpSp>
        <p:nvGrpSpPr>
          <p:cNvPr id="18" name="Group 17"/>
          <p:cNvGrpSpPr/>
          <p:nvPr/>
        </p:nvGrpSpPr>
        <p:grpSpPr>
          <a:xfrm>
            <a:off x="6072177" y="1257300"/>
            <a:ext cx="6096000" cy="914400"/>
            <a:chOff x="1554480" y="876300"/>
            <a:chExt cx="6096000" cy="1143000"/>
          </a:xfrm>
          <a:solidFill>
            <a:schemeClr val="accent5">
              <a:lumMod val="75000"/>
            </a:schemeClr>
          </a:solidFill>
        </p:grpSpPr>
        <p:sp>
          <p:nvSpPr>
            <p:cNvPr id="19" name="Flowchart: Terminator 18"/>
            <p:cNvSpPr/>
            <p:nvPr/>
          </p:nvSpPr>
          <p:spPr>
            <a:xfrm>
              <a:off x="1554480" y="876300"/>
              <a:ext cx="6096000" cy="114300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19"/>
            <p:cNvSpPr/>
            <p:nvPr/>
          </p:nvSpPr>
          <p:spPr>
            <a:xfrm>
              <a:off x="2126502" y="987956"/>
              <a:ext cx="4974440"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4 </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tr91</a:t>
              </a:r>
              <a:r>
                <a:rPr kumimoji="0" lang="en-US" sz="40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5" name="Picture 4"/>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2232345" y="2567725"/>
            <a:ext cx="5143502" cy="6309575"/>
          </a:xfrm>
          <a:prstGeom prst="rect">
            <a:avLst/>
          </a:prstGeom>
        </p:spPr>
      </p:pic>
      <mc:AlternateContent xmlns:mc="http://schemas.openxmlformats.org/markup-compatibility/2006">
        <mc:Choice xmlns:a14="http://schemas.microsoft.com/office/drawing/2010/main" Requires="a14">
          <p:sp>
            <p:nvSpPr>
              <p:cNvPr id="8" name="Rectangle 7"/>
              <p:cNvSpPr/>
              <p:nvPr/>
            </p:nvSpPr>
            <p:spPr>
              <a:xfrm>
                <a:off x="968789" y="2644825"/>
                <a:ext cx="10988588" cy="6232475"/>
              </a:xfrm>
              <a:prstGeom prst="rect">
                <a:avLst/>
              </a:prstGeom>
            </p:spPr>
            <p:txBody>
              <a:bodyPr wrap="square">
                <a:spAutoFit/>
              </a:bodyPr>
              <a:lstStyle/>
              <a:p>
                <a:pPr algn="just">
                  <a:lnSpc>
                    <a:spcPct val="150000"/>
                  </a:lnSpc>
                  <a:spcAft>
                    <a:spcPts val="500"/>
                  </a:spcAft>
                </a:pPr>
                <a:r>
                  <a:rPr lang="vi-VN" sz="3800" smtClean="0"/>
                  <a:t>Cho hình tứ diện </a:t>
                </a:r>
                <a14:m>
                  <m:oMath xmlns:m="http://schemas.openxmlformats.org/officeDocument/2006/math">
                    <m:r>
                      <a:rPr lang="vi-VN" sz="3800" i="1" smtClean="0">
                        <a:latin typeface="Cambria Math" panose="02040503050406030204" pitchFamily="18" charset="0"/>
                      </a:rPr>
                      <m:t>𝑆𝐴𝐵𝐶</m:t>
                    </m:r>
                  </m:oMath>
                </a14:m>
                <a:r>
                  <a:rPr lang="vi-VN" sz="3800" smtClean="0"/>
                  <a:t>. Trên cạnh </a:t>
                </a:r>
                <a14:m>
                  <m:oMath xmlns:m="http://schemas.openxmlformats.org/officeDocument/2006/math">
                    <m:r>
                      <a:rPr lang="vi-VN" sz="3800" i="1" smtClean="0">
                        <a:latin typeface="Cambria Math" panose="02040503050406030204" pitchFamily="18" charset="0"/>
                      </a:rPr>
                      <m:t>𝑆𝐴</m:t>
                    </m:r>
                  </m:oMath>
                </a14:m>
                <a:r>
                  <a:rPr lang="vi-VN" sz="3800" smtClean="0"/>
                  <a:t> lấy các </a:t>
                </a:r>
                <a:r>
                  <a:rPr lang="vi-VN" sz="3800"/>
                  <a:t>điểm </a:t>
                </a:r>
                <a14:m>
                  <m:oMath xmlns:m="http://schemas.openxmlformats.org/officeDocument/2006/math">
                    <m:sSub>
                      <m:sSubPr>
                        <m:ctrlPr>
                          <a:rPr lang="vi-VN" sz="3800" i="1" smtClean="0">
                            <a:latin typeface="Cambria Math" panose="02040503050406030204" pitchFamily="18" charset="0"/>
                          </a:rPr>
                        </m:ctrlPr>
                      </m:sSubPr>
                      <m:e>
                        <m:r>
                          <a:rPr lang="en-US" sz="3800" b="0" i="1" smtClean="0">
                            <a:latin typeface="Cambria Math" panose="02040503050406030204" pitchFamily="18" charset="0"/>
                          </a:rPr>
                          <m:t>𝐴</m:t>
                        </m:r>
                      </m:e>
                      <m:sub>
                        <m:r>
                          <a:rPr lang="en-US" sz="3800" b="0" i="1" smtClean="0">
                            <a:latin typeface="Cambria Math" panose="02040503050406030204" pitchFamily="18" charset="0"/>
                          </a:rPr>
                          <m:t>1</m:t>
                        </m:r>
                      </m:sub>
                    </m:sSub>
                    <m:r>
                      <a:rPr lang="en-US" sz="3800" b="0" i="1" smtClean="0">
                        <a:latin typeface="Cambria Math" panose="02040503050406030204" pitchFamily="18" charset="0"/>
                      </a:rPr>
                      <m:t>,</m:t>
                    </m:r>
                    <m:sSub>
                      <m:sSubPr>
                        <m:ctrlPr>
                          <a:rPr lang="vi-VN" sz="3800" i="1">
                            <a:latin typeface="Cambria Math" panose="02040503050406030204" pitchFamily="18" charset="0"/>
                          </a:rPr>
                        </m:ctrlPr>
                      </m:sSubPr>
                      <m:e>
                        <m:r>
                          <a:rPr lang="en-US" sz="3800" i="1">
                            <a:latin typeface="Cambria Math" panose="02040503050406030204" pitchFamily="18" charset="0"/>
                          </a:rPr>
                          <m:t>𝐴</m:t>
                        </m:r>
                      </m:e>
                      <m:sub>
                        <m:r>
                          <a:rPr lang="en-US" sz="3800" b="0" i="1" smtClean="0">
                            <a:latin typeface="Cambria Math" panose="02040503050406030204" pitchFamily="18" charset="0"/>
                          </a:rPr>
                          <m:t>2</m:t>
                        </m:r>
                      </m:sub>
                    </m:sSub>
                  </m:oMath>
                </a14:m>
                <a:r>
                  <a:rPr lang="en-US" sz="3800" smtClean="0"/>
                  <a:t> </a:t>
                </a:r>
                <a:r>
                  <a:rPr lang="vi-VN" sz="3800" smtClean="0"/>
                  <a:t>sao </a:t>
                </a:r>
                <a:r>
                  <a:rPr lang="vi-VN" sz="3800"/>
                  <a:t>cho </a:t>
                </a:r>
                <a14:m>
                  <m:oMath xmlns:m="http://schemas.openxmlformats.org/officeDocument/2006/math">
                    <m:sSub>
                      <m:sSubPr>
                        <m:ctrlPr>
                          <a:rPr lang="vi-VN" sz="3800" i="1">
                            <a:latin typeface="Cambria Math" panose="02040503050406030204" pitchFamily="18" charset="0"/>
                          </a:rPr>
                        </m:ctrlPr>
                      </m:sSubPr>
                      <m:e>
                        <m:r>
                          <a:rPr lang="en-US" sz="3800" i="1">
                            <a:latin typeface="Cambria Math" panose="02040503050406030204" pitchFamily="18" charset="0"/>
                          </a:rPr>
                          <m:t>𝐴</m:t>
                        </m:r>
                      </m:e>
                      <m:sub>
                        <m:r>
                          <a:rPr lang="en-US" sz="3800" b="0" i="1" smtClean="0">
                            <a:latin typeface="Cambria Math" panose="02040503050406030204" pitchFamily="18" charset="0"/>
                          </a:rPr>
                          <m:t>2</m:t>
                        </m:r>
                      </m:sub>
                    </m:sSub>
                    <m:sSub>
                      <m:sSubPr>
                        <m:ctrlPr>
                          <a:rPr lang="vi-VN" sz="3800" i="1">
                            <a:latin typeface="Cambria Math" panose="02040503050406030204" pitchFamily="18" charset="0"/>
                          </a:rPr>
                        </m:ctrlPr>
                      </m:sSubPr>
                      <m:e>
                        <m:r>
                          <a:rPr lang="en-US" sz="3800" i="1">
                            <a:latin typeface="Cambria Math" panose="02040503050406030204" pitchFamily="18" charset="0"/>
                          </a:rPr>
                          <m:t>𝐴</m:t>
                        </m:r>
                      </m:e>
                      <m:sub>
                        <m:r>
                          <a:rPr lang="en-US" sz="3800" b="0" i="1" smtClean="0">
                            <a:latin typeface="Cambria Math" panose="02040503050406030204" pitchFamily="18" charset="0"/>
                          </a:rPr>
                          <m:t>1</m:t>
                        </m:r>
                      </m:sub>
                    </m:sSub>
                    <m:r>
                      <a:rPr lang="en-US" sz="3800" b="0" i="1" smtClean="0">
                        <a:latin typeface="Cambria Math" panose="02040503050406030204" pitchFamily="18" charset="0"/>
                      </a:rPr>
                      <m:t>=2</m:t>
                    </m:r>
                    <m:sSub>
                      <m:sSubPr>
                        <m:ctrlPr>
                          <a:rPr lang="vi-VN" sz="3800" i="1">
                            <a:latin typeface="Cambria Math" panose="02040503050406030204" pitchFamily="18" charset="0"/>
                          </a:rPr>
                        </m:ctrlPr>
                      </m:sSubPr>
                      <m:e>
                        <m:r>
                          <a:rPr lang="en-US" sz="3800" i="1">
                            <a:latin typeface="Cambria Math" panose="02040503050406030204" pitchFamily="18" charset="0"/>
                          </a:rPr>
                          <m:t>𝐴</m:t>
                        </m:r>
                      </m:e>
                      <m:sub>
                        <m:r>
                          <a:rPr lang="en-US" sz="3800" i="1">
                            <a:latin typeface="Cambria Math" panose="02040503050406030204" pitchFamily="18" charset="0"/>
                          </a:rPr>
                          <m:t>1</m:t>
                        </m:r>
                      </m:sub>
                    </m:sSub>
                    <m:r>
                      <a:rPr lang="en-US" sz="3800" b="0" i="1" smtClean="0">
                        <a:latin typeface="Cambria Math" panose="02040503050406030204" pitchFamily="18" charset="0"/>
                      </a:rPr>
                      <m:t>𝐴</m:t>
                    </m:r>
                  </m:oMath>
                </a14:m>
                <a:r>
                  <a:rPr lang="vi-VN" sz="3800"/>
                  <a:t>. Gọi </a:t>
                </a:r>
                <a14:m>
                  <m:oMath xmlns:m="http://schemas.openxmlformats.org/officeDocument/2006/math">
                    <m:r>
                      <a:rPr lang="vi-VN" sz="3800" i="1" smtClean="0">
                        <a:latin typeface="Cambria Math" panose="02040503050406030204" pitchFamily="18" charset="0"/>
                      </a:rPr>
                      <m:t>(</m:t>
                    </m:r>
                    <m:r>
                      <a:rPr lang="vi-VN" sz="3800" i="1" smtClean="0">
                        <a:latin typeface="Cambria Math" panose="02040503050406030204" pitchFamily="18" charset="0"/>
                      </a:rPr>
                      <m:t>𝑃</m:t>
                    </m:r>
                    <m:r>
                      <a:rPr lang="vi-VN" sz="3800" i="1" smtClean="0">
                        <a:latin typeface="Cambria Math" panose="02040503050406030204" pitchFamily="18" charset="0"/>
                      </a:rPr>
                      <m:t>)</m:t>
                    </m:r>
                  </m:oMath>
                </a14:m>
                <a:r>
                  <a:rPr lang="vi-VN" sz="3800"/>
                  <a:t> và </a:t>
                </a:r>
                <a14:m>
                  <m:oMath xmlns:m="http://schemas.openxmlformats.org/officeDocument/2006/math">
                    <m:r>
                      <a:rPr lang="vi-VN" sz="3800" i="1" smtClean="0">
                        <a:latin typeface="Cambria Math" panose="02040503050406030204" pitchFamily="18" charset="0"/>
                      </a:rPr>
                      <m:t>(</m:t>
                    </m:r>
                    <m:r>
                      <a:rPr lang="vi-VN" sz="3800" i="1" smtClean="0">
                        <a:latin typeface="Cambria Math" panose="02040503050406030204" pitchFamily="18" charset="0"/>
                      </a:rPr>
                      <m:t>𝑄</m:t>
                    </m:r>
                    <m:r>
                      <a:rPr lang="vi-VN" sz="3800" i="1" smtClean="0">
                        <a:latin typeface="Cambria Math" panose="02040503050406030204" pitchFamily="18" charset="0"/>
                      </a:rPr>
                      <m:t>) </m:t>
                    </m:r>
                  </m:oMath>
                </a14:m>
                <a:r>
                  <a:rPr lang="vi-VN" sz="3800"/>
                  <a:t>là hai mặt phẳng song song với mặt phẳng </a:t>
                </a:r>
                <a14:m>
                  <m:oMath xmlns:m="http://schemas.openxmlformats.org/officeDocument/2006/math">
                    <m:r>
                      <a:rPr lang="vi-VN" sz="3800" i="1" smtClean="0">
                        <a:latin typeface="Cambria Math" panose="02040503050406030204" pitchFamily="18" charset="0"/>
                      </a:rPr>
                      <m:t>(</m:t>
                    </m:r>
                    <m:r>
                      <a:rPr lang="vi-VN" sz="3800" i="1" smtClean="0">
                        <a:latin typeface="Cambria Math" panose="02040503050406030204" pitchFamily="18" charset="0"/>
                      </a:rPr>
                      <m:t>𝐴𝐵𝐶</m:t>
                    </m:r>
                    <m:r>
                      <a:rPr lang="vi-VN" sz="3800" i="1" smtClean="0">
                        <a:latin typeface="Cambria Math" panose="02040503050406030204" pitchFamily="18" charset="0"/>
                      </a:rPr>
                      <m:t>) </m:t>
                    </m:r>
                  </m:oMath>
                </a14:m>
                <a:r>
                  <a:rPr lang="vi-VN" sz="3800"/>
                  <a:t>và lần lượt đi qua </a:t>
                </a:r>
                <a14:m>
                  <m:oMath xmlns:m="http://schemas.openxmlformats.org/officeDocument/2006/math">
                    <m:sSub>
                      <m:sSubPr>
                        <m:ctrlPr>
                          <a:rPr lang="vi-VN" sz="3800" i="1">
                            <a:latin typeface="Cambria Math" panose="02040503050406030204" pitchFamily="18" charset="0"/>
                          </a:rPr>
                        </m:ctrlPr>
                      </m:sSubPr>
                      <m:e>
                        <m:r>
                          <a:rPr lang="en-US" sz="3800" i="1">
                            <a:latin typeface="Cambria Math" panose="02040503050406030204" pitchFamily="18" charset="0"/>
                          </a:rPr>
                          <m:t>𝐴</m:t>
                        </m:r>
                      </m:e>
                      <m:sub>
                        <m:r>
                          <a:rPr lang="en-US" sz="3800" i="1">
                            <a:latin typeface="Cambria Math" panose="02040503050406030204" pitchFamily="18" charset="0"/>
                          </a:rPr>
                          <m:t>1</m:t>
                        </m:r>
                      </m:sub>
                    </m:sSub>
                    <m:r>
                      <a:rPr lang="en-US" sz="3800" i="1">
                        <a:latin typeface="Cambria Math" panose="02040503050406030204" pitchFamily="18" charset="0"/>
                      </a:rPr>
                      <m:t>,</m:t>
                    </m:r>
                    <m:sSub>
                      <m:sSubPr>
                        <m:ctrlPr>
                          <a:rPr lang="vi-VN" sz="3800" i="1">
                            <a:latin typeface="Cambria Math" panose="02040503050406030204" pitchFamily="18" charset="0"/>
                          </a:rPr>
                        </m:ctrlPr>
                      </m:sSubPr>
                      <m:e>
                        <m:r>
                          <a:rPr lang="en-US" sz="3800" i="1">
                            <a:latin typeface="Cambria Math" panose="02040503050406030204" pitchFamily="18" charset="0"/>
                          </a:rPr>
                          <m:t>𝐴</m:t>
                        </m:r>
                      </m:e>
                      <m:sub>
                        <m:r>
                          <a:rPr lang="en-US" sz="3800" i="1">
                            <a:latin typeface="Cambria Math" panose="02040503050406030204" pitchFamily="18" charset="0"/>
                          </a:rPr>
                          <m:t>2</m:t>
                        </m:r>
                      </m:sub>
                    </m:sSub>
                  </m:oMath>
                </a14:m>
                <a:r>
                  <a:rPr lang="en-US" sz="3800" smtClean="0"/>
                  <a:t>. </a:t>
                </a:r>
                <a:r>
                  <a:rPr lang="vi-VN" sz="3800" smtClean="0"/>
                  <a:t>Mặt </a:t>
                </a:r>
                <a:r>
                  <a:rPr lang="vi-VN" sz="3800"/>
                  <a:t>phẳng </a:t>
                </a:r>
                <a14:m>
                  <m:oMath xmlns:m="http://schemas.openxmlformats.org/officeDocument/2006/math">
                    <m:r>
                      <a:rPr lang="vi-VN" sz="3800" i="1">
                        <a:latin typeface="Cambria Math" panose="02040503050406030204" pitchFamily="18" charset="0"/>
                      </a:rPr>
                      <m:t>(</m:t>
                    </m:r>
                    <m:r>
                      <a:rPr lang="vi-VN" sz="3800" i="1">
                        <a:latin typeface="Cambria Math" panose="02040503050406030204" pitchFamily="18" charset="0"/>
                      </a:rPr>
                      <m:t>𝑃</m:t>
                    </m:r>
                    <m:r>
                      <a:rPr lang="vi-VN" sz="3800" i="1">
                        <a:latin typeface="Cambria Math" panose="02040503050406030204" pitchFamily="18" charset="0"/>
                      </a:rPr>
                      <m:t>)</m:t>
                    </m:r>
                  </m:oMath>
                </a14:m>
                <a:r>
                  <a:rPr lang="vi-VN" sz="3800"/>
                  <a:t> cắt các </a:t>
                </a:r>
                <a:r>
                  <a:rPr lang="vi-VN" sz="3800"/>
                  <a:t>cạnh </a:t>
                </a:r>
                <a14:m>
                  <m:oMath xmlns:m="http://schemas.openxmlformats.org/officeDocument/2006/math">
                    <m:r>
                      <a:rPr lang="vi-VN" sz="3800" i="1" smtClean="0">
                        <a:latin typeface="Cambria Math" panose="02040503050406030204" pitchFamily="18" charset="0"/>
                      </a:rPr>
                      <m:t>𝑆𝐵</m:t>
                    </m:r>
                    <m:r>
                      <a:rPr lang="vi-VN" sz="3800" i="1" smtClean="0">
                        <a:latin typeface="Cambria Math" panose="02040503050406030204" pitchFamily="18" charset="0"/>
                      </a:rPr>
                      <m:t>, </m:t>
                    </m:r>
                    <m:r>
                      <a:rPr lang="vi-VN" sz="3800" i="1" smtClean="0">
                        <a:latin typeface="Cambria Math" panose="02040503050406030204" pitchFamily="18" charset="0"/>
                      </a:rPr>
                      <m:t>𝑆𝐶</m:t>
                    </m:r>
                    <m:r>
                      <a:rPr lang="vi-VN" sz="3800" i="1" smtClean="0">
                        <a:latin typeface="Cambria Math" panose="02040503050406030204" pitchFamily="18" charset="0"/>
                      </a:rPr>
                      <m:t> </m:t>
                    </m:r>
                  </m:oMath>
                </a14:m>
                <a:r>
                  <a:rPr lang="vi-VN" sz="3800" smtClean="0"/>
                  <a:t>lần </a:t>
                </a:r>
                <a:r>
                  <a:rPr lang="vi-VN" sz="3800"/>
                  <a:t>lượt tại </a:t>
                </a:r>
                <a14:m>
                  <m:oMath xmlns:m="http://schemas.openxmlformats.org/officeDocument/2006/math">
                    <m:sSub>
                      <m:sSubPr>
                        <m:ctrlPr>
                          <a:rPr lang="vi-VN" sz="3800" i="1">
                            <a:latin typeface="Cambria Math" panose="02040503050406030204" pitchFamily="18" charset="0"/>
                          </a:rPr>
                        </m:ctrlPr>
                      </m:sSubPr>
                      <m:e>
                        <m:r>
                          <a:rPr lang="en-US" sz="3800" b="0" i="1" smtClean="0">
                            <a:latin typeface="Cambria Math" panose="02040503050406030204" pitchFamily="18" charset="0"/>
                          </a:rPr>
                          <m:t>𝐵</m:t>
                        </m:r>
                      </m:e>
                      <m:sub>
                        <m:r>
                          <a:rPr lang="en-US" sz="3800" i="1">
                            <a:latin typeface="Cambria Math" panose="02040503050406030204" pitchFamily="18" charset="0"/>
                          </a:rPr>
                          <m:t>1</m:t>
                        </m:r>
                      </m:sub>
                    </m:sSub>
                    <m:r>
                      <a:rPr lang="en-US" sz="3800" i="1">
                        <a:latin typeface="Cambria Math" panose="02040503050406030204" pitchFamily="18" charset="0"/>
                      </a:rPr>
                      <m:t>,</m:t>
                    </m:r>
                    <m:sSub>
                      <m:sSubPr>
                        <m:ctrlPr>
                          <a:rPr lang="vi-VN" sz="3800" i="1">
                            <a:latin typeface="Cambria Math" panose="02040503050406030204" pitchFamily="18" charset="0"/>
                          </a:rPr>
                        </m:ctrlPr>
                      </m:sSubPr>
                      <m:e>
                        <m:r>
                          <a:rPr lang="en-US" sz="3800" b="0" i="1" smtClean="0">
                            <a:latin typeface="Cambria Math" panose="02040503050406030204" pitchFamily="18" charset="0"/>
                          </a:rPr>
                          <m:t>𝐶</m:t>
                        </m:r>
                      </m:e>
                      <m:sub>
                        <m:r>
                          <a:rPr lang="en-US" sz="3800" b="0" i="1" smtClean="0">
                            <a:latin typeface="Cambria Math" panose="02040503050406030204" pitchFamily="18" charset="0"/>
                          </a:rPr>
                          <m:t>1</m:t>
                        </m:r>
                      </m:sub>
                    </m:sSub>
                  </m:oMath>
                </a14:m>
                <a:r>
                  <a:rPr lang="en-US" sz="3800" smtClean="0"/>
                  <a:t>. </a:t>
                </a:r>
                <a:r>
                  <a:rPr lang="vi-VN" sz="3800" smtClean="0"/>
                  <a:t>Mặt </a:t>
                </a:r>
                <a:r>
                  <a:rPr lang="vi-VN" sz="3800"/>
                  <a:t>phẳng </a:t>
                </a:r>
                <a14:m>
                  <m:oMath xmlns:m="http://schemas.openxmlformats.org/officeDocument/2006/math">
                    <m:r>
                      <a:rPr lang="vi-VN" sz="3800" i="1">
                        <a:latin typeface="Cambria Math" panose="02040503050406030204" pitchFamily="18" charset="0"/>
                      </a:rPr>
                      <m:t>(</m:t>
                    </m:r>
                    <m:r>
                      <a:rPr lang="vi-VN" sz="3800" i="1">
                        <a:latin typeface="Cambria Math" panose="02040503050406030204" pitchFamily="18" charset="0"/>
                      </a:rPr>
                      <m:t>𝑄</m:t>
                    </m:r>
                    <m:r>
                      <a:rPr lang="vi-VN" sz="3800" i="1">
                        <a:latin typeface="Cambria Math" panose="02040503050406030204" pitchFamily="18" charset="0"/>
                      </a:rPr>
                      <m:t>)</m:t>
                    </m:r>
                  </m:oMath>
                </a14:m>
                <a:r>
                  <a:rPr lang="vi-VN" sz="3800"/>
                  <a:t> cắt các cạnh </a:t>
                </a:r>
                <a14:m>
                  <m:oMath xmlns:m="http://schemas.openxmlformats.org/officeDocument/2006/math">
                    <m:r>
                      <a:rPr lang="vi-VN" sz="3800" i="1">
                        <a:latin typeface="Cambria Math" panose="02040503050406030204" pitchFamily="18" charset="0"/>
                      </a:rPr>
                      <m:t>𝑆𝐵</m:t>
                    </m:r>
                    <m:r>
                      <a:rPr lang="vi-VN" sz="3800" i="1">
                        <a:latin typeface="Cambria Math" panose="02040503050406030204" pitchFamily="18" charset="0"/>
                      </a:rPr>
                      <m:t>, </m:t>
                    </m:r>
                    <m:r>
                      <a:rPr lang="vi-VN" sz="3800" i="1">
                        <a:latin typeface="Cambria Math" panose="02040503050406030204" pitchFamily="18" charset="0"/>
                      </a:rPr>
                      <m:t>𝑆𝐶</m:t>
                    </m:r>
                    <m:r>
                      <a:rPr lang="vi-VN" sz="3800" i="1">
                        <a:latin typeface="Cambria Math" panose="02040503050406030204" pitchFamily="18" charset="0"/>
                      </a:rPr>
                      <m:t> </m:t>
                    </m:r>
                  </m:oMath>
                </a14:m>
                <a:r>
                  <a:rPr lang="vi-VN" sz="3800"/>
                  <a:t>lần lượt tại </a:t>
                </a:r>
                <a14:m>
                  <m:oMath xmlns:m="http://schemas.openxmlformats.org/officeDocument/2006/math">
                    <m:sSub>
                      <m:sSubPr>
                        <m:ctrlPr>
                          <a:rPr lang="vi-VN" sz="3800" i="1">
                            <a:latin typeface="Cambria Math" panose="02040503050406030204" pitchFamily="18" charset="0"/>
                          </a:rPr>
                        </m:ctrlPr>
                      </m:sSubPr>
                      <m:e>
                        <m:r>
                          <a:rPr lang="en-US" sz="3800" i="1">
                            <a:latin typeface="Cambria Math" panose="02040503050406030204" pitchFamily="18" charset="0"/>
                          </a:rPr>
                          <m:t>𝐵</m:t>
                        </m:r>
                      </m:e>
                      <m:sub>
                        <m:r>
                          <a:rPr lang="en-US" sz="3800" b="0" i="1" smtClean="0">
                            <a:latin typeface="Cambria Math" panose="02040503050406030204" pitchFamily="18" charset="0"/>
                          </a:rPr>
                          <m:t>2</m:t>
                        </m:r>
                      </m:sub>
                    </m:sSub>
                    <m:r>
                      <a:rPr lang="en-US" sz="3800" i="1">
                        <a:latin typeface="Cambria Math" panose="02040503050406030204" pitchFamily="18" charset="0"/>
                      </a:rPr>
                      <m:t>,</m:t>
                    </m:r>
                    <m:sSub>
                      <m:sSubPr>
                        <m:ctrlPr>
                          <a:rPr lang="vi-VN" sz="3800" i="1">
                            <a:latin typeface="Cambria Math" panose="02040503050406030204" pitchFamily="18" charset="0"/>
                          </a:rPr>
                        </m:ctrlPr>
                      </m:sSubPr>
                      <m:e>
                        <m:r>
                          <a:rPr lang="en-US" sz="3800" i="1">
                            <a:latin typeface="Cambria Math" panose="02040503050406030204" pitchFamily="18" charset="0"/>
                          </a:rPr>
                          <m:t>𝐶</m:t>
                        </m:r>
                      </m:e>
                      <m:sub>
                        <m:r>
                          <a:rPr lang="en-US" sz="3800" b="0" i="1" smtClean="0">
                            <a:latin typeface="Cambria Math" panose="02040503050406030204" pitchFamily="18" charset="0"/>
                          </a:rPr>
                          <m:t>2</m:t>
                        </m:r>
                      </m:sub>
                    </m:sSub>
                    <m:r>
                      <a:rPr lang="en-US" sz="3800" i="1">
                        <a:latin typeface="Cambria Math" panose="02040503050406030204" pitchFamily="18" charset="0"/>
                      </a:rPr>
                      <m:t> </m:t>
                    </m:r>
                  </m:oMath>
                </a14:m>
                <a:r>
                  <a:rPr lang="vi-VN" sz="3800"/>
                  <a:t>(H.4.49). Chứng minh </a:t>
                </a:r>
                <a14:m>
                  <m:oMath xmlns:m="http://schemas.openxmlformats.org/officeDocument/2006/math">
                    <m:sSub>
                      <m:sSubPr>
                        <m:ctrlPr>
                          <a:rPr lang="vi-VN" sz="3800" i="1">
                            <a:latin typeface="Cambria Math" panose="02040503050406030204" pitchFamily="18" charset="0"/>
                          </a:rPr>
                        </m:ctrlPr>
                      </m:sSubPr>
                      <m:e>
                        <m:r>
                          <a:rPr lang="en-US" sz="3800" i="1">
                            <a:latin typeface="Cambria Math" panose="02040503050406030204" pitchFamily="18" charset="0"/>
                          </a:rPr>
                          <m:t>𝐵</m:t>
                        </m:r>
                      </m:e>
                      <m:sub>
                        <m:r>
                          <a:rPr lang="en-US" sz="3800" b="0" i="1" smtClean="0">
                            <a:latin typeface="Cambria Math" panose="02040503050406030204" pitchFamily="18" charset="0"/>
                          </a:rPr>
                          <m:t>2</m:t>
                        </m:r>
                      </m:sub>
                    </m:sSub>
                    <m:sSub>
                      <m:sSubPr>
                        <m:ctrlPr>
                          <a:rPr lang="vi-VN" sz="3800" i="1">
                            <a:latin typeface="Cambria Math" panose="02040503050406030204" pitchFamily="18" charset="0"/>
                          </a:rPr>
                        </m:ctrlPr>
                      </m:sSubPr>
                      <m:e>
                        <m:r>
                          <a:rPr lang="en-US" sz="3800" b="0" i="1" smtClean="0">
                            <a:latin typeface="Cambria Math" panose="02040503050406030204" pitchFamily="18" charset="0"/>
                          </a:rPr>
                          <m:t>𝐵</m:t>
                        </m:r>
                      </m:e>
                      <m:sub>
                        <m:r>
                          <a:rPr lang="en-US" sz="3800" i="1">
                            <a:latin typeface="Cambria Math" panose="02040503050406030204" pitchFamily="18" charset="0"/>
                          </a:rPr>
                          <m:t>1</m:t>
                        </m:r>
                      </m:sub>
                    </m:sSub>
                    <m:r>
                      <a:rPr lang="en-US" sz="3800" b="0" i="1" smtClean="0">
                        <a:latin typeface="Cambria Math" panose="02040503050406030204" pitchFamily="18" charset="0"/>
                      </a:rPr>
                      <m:t>=2</m:t>
                    </m:r>
                    <m:sSub>
                      <m:sSubPr>
                        <m:ctrlPr>
                          <a:rPr lang="vi-VN" sz="3800" i="1">
                            <a:latin typeface="Cambria Math" panose="02040503050406030204" pitchFamily="18" charset="0"/>
                          </a:rPr>
                        </m:ctrlPr>
                      </m:sSubPr>
                      <m:e>
                        <m:r>
                          <a:rPr lang="en-US" sz="3800" b="0" i="1" smtClean="0">
                            <a:latin typeface="Cambria Math" panose="02040503050406030204" pitchFamily="18" charset="0"/>
                          </a:rPr>
                          <m:t>𝐵</m:t>
                        </m:r>
                      </m:e>
                      <m:sub>
                        <m:r>
                          <a:rPr lang="en-US" sz="3800" i="1">
                            <a:latin typeface="Cambria Math" panose="02040503050406030204" pitchFamily="18" charset="0"/>
                          </a:rPr>
                          <m:t>1</m:t>
                        </m:r>
                      </m:sub>
                    </m:sSub>
                    <m:r>
                      <a:rPr lang="en-US" sz="3800" b="0" i="1" smtClean="0">
                        <a:latin typeface="Cambria Math" panose="02040503050406030204" pitchFamily="18" charset="0"/>
                      </a:rPr>
                      <m:t>𝐵</m:t>
                    </m:r>
                    <m:r>
                      <a:rPr lang="en-US" sz="3800" b="0" i="1" smtClean="0">
                        <a:latin typeface="Cambria Math" panose="02040503050406030204" pitchFamily="18" charset="0"/>
                      </a:rPr>
                      <m:t> </m:t>
                    </m:r>
                  </m:oMath>
                </a14:m>
                <a:r>
                  <a:rPr lang="vi-VN" sz="3800" smtClean="0"/>
                  <a:t>và </a:t>
                </a:r>
                <a14:m>
                  <m:oMath xmlns:m="http://schemas.openxmlformats.org/officeDocument/2006/math">
                    <m:sSub>
                      <m:sSubPr>
                        <m:ctrlPr>
                          <a:rPr lang="vi-VN" sz="3800" i="1">
                            <a:latin typeface="Cambria Math" panose="02040503050406030204" pitchFamily="18" charset="0"/>
                          </a:rPr>
                        </m:ctrlPr>
                      </m:sSubPr>
                      <m:e>
                        <m:r>
                          <a:rPr lang="en-US" sz="3800" b="0" i="1" smtClean="0">
                            <a:latin typeface="Cambria Math" panose="02040503050406030204" pitchFamily="18" charset="0"/>
                          </a:rPr>
                          <m:t>𝐶</m:t>
                        </m:r>
                      </m:e>
                      <m:sub>
                        <m:r>
                          <a:rPr lang="en-US" sz="3800" i="1">
                            <a:latin typeface="Cambria Math" panose="02040503050406030204" pitchFamily="18" charset="0"/>
                          </a:rPr>
                          <m:t>2</m:t>
                        </m:r>
                      </m:sub>
                    </m:sSub>
                    <m:sSub>
                      <m:sSubPr>
                        <m:ctrlPr>
                          <a:rPr lang="vi-VN" sz="3800" i="1">
                            <a:latin typeface="Cambria Math" panose="02040503050406030204" pitchFamily="18" charset="0"/>
                          </a:rPr>
                        </m:ctrlPr>
                      </m:sSubPr>
                      <m:e>
                        <m:r>
                          <a:rPr lang="en-US" sz="3800" b="0" i="1" smtClean="0">
                            <a:latin typeface="Cambria Math" panose="02040503050406030204" pitchFamily="18" charset="0"/>
                          </a:rPr>
                          <m:t>𝐶</m:t>
                        </m:r>
                      </m:e>
                      <m:sub>
                        <m:r>
                          <a:rPr lang="en-US" sz="3800" i="1">
                            <a:latin typeface="Cambria Math" panose="02040503050406030204" pitchFamily="18" charset="0"/>
                          </a:rPr>
                          <m:t>1</m:t>
                        </m:r>
                      </m:sub>
                    </m:sSub>
                    <m:r>
                      <a:rPr lang="en-US" sz="3800" i="1">
                        <a:latin typeface="Cambria Math" panose="02040503050406030204" pitchFamily="18" charset="0"/>
                      </a:rPr>
                      <m:t>=2</m:t>
                    </m:r>
                    <m:sSub>
                      <m:sSubPr>
                        <m:ctrlPr>
                          <a:rPr lang="vi-VN" sz="3800" i="1">
                            <a:latin typeface="Cambria Math" panose="02040503050406030204" pitchFamily="18" charset="0"/>
                          </a:rPr>
                        </m:ctrlPr>
                      </m:sSubPr>
                      <m:e>
                        <m:r>
                          <a:rPr lang="en-US" sz="3800" b="0" i="1" smtClean="0">
                            <a:latin typeface="Cambria Math" panose="02040503050406030204" pitchFamily="18" charset="0"/>
                          </a:rPr>
                          <m:t>𝐶</m:t>
                        </m:r>
                      </m:e>
                      <m:sub>
                        <m:r>
                          <a:rPr lang="en-US" sz="3800" i="1">
                            <a:latin typeface="Cambria Math" panose="02040503050406030204" pitchFamily="18" charset="0"/>
                          </a:rPr>
                          <m:t>1</m:t>
                        </m:r>
                      </m:sub>
                    </m:sSub>
                    <m:r>
                      <a:rPr lang="en-US" sz="3800" b="0" i="1" smtClean="0">
                        <a:latin typeface="Cambria Math" panose="02040503050406030204" pitchFamily="18" charset="0"/>
                      </a:rPr>
                      <m:t>𝐶</m:t>
                    </m:r>
                    <m:r>
                      <a:rPr lang="en-US" sz="3800" i="1">
                        <a:latin typeface="Cambria Math" panose="02040503050406030204" pitchFamily="18" charset="0"/>
                      </a:rPr>
                      <m:t> </m:t>
                    </m:r>
                    <m:r>
                      <a:rPr lang="en-US" sz="3800" b="0" i="0" smtClean="0">
                        <a:latin typeface="Cambria Math" panose="02040503050406030204" pitchFamily="18" charset="0"/>
                      </a:rPr>
                      <m:t>.</m:t>
                    </m:r>
                  </m:oMath>
                </a14:m>
                <a:endParaRPr lang="en-US" sz="3800"/>
              </a:p>
            </p:txBody>
          </p:sp>
        </mc:Choice>
        <mc:Fallback>
          <p:sp>
            <p:nvSpPr>
              <p:cNvPr id="8" name="Rectangle 7"/>
              <p:cNvSpPr>
                <a:spLocks noRot="1" noChangeAspect="1" noMove="1" noResize="1" noEditPoints="1" noAdjustHandles="1" noChangeArrowheads="1" noChangeShapeType="1" noTextEdit="1"/>
              </p:cNvSpPr>
              <p:nvPr/>
            </p:nvSpPr>
            <p:spPr>
              <a:xfrm>
                <a:off x="968789" y="2644825"/>
                <a:ext cx="10988588" cy="6232475"/>
              </a:xfrm>
              <a:prstGeom prst="rect">
                <a:avLst/>
              </a:prstGeom>
              <a:blipFill>
                <a:blip r:embed="rId12"/>
                <a:stretch>
                  <a:fillRect l="-1830" r="-1775" b="-1272"/>
                </a:stretch>
              </a:blipFill>
            </p:spPr>
            <p:txBody>
              <a:bodyPr/>
              <a:lstStyle/>
              <a:p>
                <a:r>
                  <a:rPr lang="en-US">
                    <a:noFill/>
                  </a:rPr>
                  <a:t> </a:t>
                </a:r>
              </a:p>
            </p:txBody>
          </p:sp>
        </mc:Fallback>
      </mc:AlternateContent>
      <p:pic>
        <p:nvPicPr>
          <p:cNvPr id="11" name="Picture 10"/>
          <p:cNvPicPr>
            <a:picLocks noChangeAspect="1"/>
          </p:cNvPicPr>
          <p:nvPr/>
        </p:nvPicPr>
        <p:blipFill>
          <a:blip r:embed="rId13"/>
          <a:stretch>
            <a:fillRect/>
          </a:stretch>
        </p:blipFill>
        <p:spPr>
          <a:xfrm>
            <a:off x="440977" y="8621183"/>
            <a:ext cx="562803" cy="1274234"/>
          </a:xfrm>
          <a:prstGeom prst="rect">
            <a:avLst/>
          </a:prstGeom>
        </p:spPr>
      </p:pic>
    </p:spTree>
    <p:extLst>
      <p:ext uri="{BB962C8B-B14F-4D97-AF65-F5344CB8AC3E}">
        <p14:creationId xmlns:p14="http://schemas.microsoft.com/office/powerpoint/2010/main" val="290856949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5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sp>
        <p:nvSpPr>
          <p:cNvPr id="3" name="Freeform 3"/>
          <p:cNvSpPr/>
          <p:nvPr/>
        </p:nvSpPr>
        <p:spPr>
          <a:xfrm>
            <a:off x="685800" y="723900"/>
            <a:ext cx="16840205" cy="8915400"/>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chemeClr val="bg1"/>
          </a:solidFill>
          <a:ln>
            <a:solidFill>
              <a:schemeClr val="bg1"/>
            </a:solidFill>
          </a:ln>
        </p:spPr>
      </p:sp>
      <p:sp>
        <p:nvSpPr>
          <p:cNvPr id="14" name="Freeform 14"/>
          <p:cNvSpPr/>
          <p:nvPr/>
        </p:nvSpPr>
        <p:spPr>
          <a:xfrm>
            <a:off x="16154400" y="145397"/>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sp>
        <p:nvSpPr>
          <p:cNvPr id="15" name="Freeform 15"/>
          <p:cNvSpPr/>
          <p:nvPr/>
        </p:nvSpPr>
        <p:spPr>
          <a:xfrm>
            <a:off x="1131462" y="141283"/>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pic>
        <p:nvPicPr>
          <p:cNvPr id="5" name="Picture 4"/>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2573000" y="2150166"/>
            <a:ext cx="4800600" cy="5888934"/>
          </a:xfrm>
          <a:prstGeom prst="rect">
            <a:avLst/>
          </a:prstGeom>
        </p:spPr>
      </p:pic>
      <mc:AlternateContent xmlns:mc="http://schemas.openxmlformats.org/markup-compatibility/2006">
        <mc:Choice xmlns:a14="http://schemas.microsoft.com/office/drawing/2010/main" Requires="a14">
          <p:sp>
            <p:nvSpPr>
              <p:cNvPr id="8" name="Rectangle 7"/>
              <p:cNvSpPr/>
              <p:nvPr/>
            </p:nvSpPr>
            <p:spPr>
              <a:xfrm>
                <a:off x="914400" y="2324100"/>
                <a:ext cx="10472902" cy="2615460"/>
              </a:xfrm>
              <a:prstGeom prst="rect">
                <a:avLst/>
              </a:prstGeom>
            </p:spPr>
            <p:txBody>
              <a:bodyPr wrap="square">
                <a:spAutoFit/>
              </a:bodyPr>
              <a:lstStyle/>
              <a:p>
                <a:pPr lvl="0" algn="just">
                  <a:lnSpc>
                    <a:spcPct val="150000"/>
                  </a:lnSpc>
                  <a:spcAft>
                    <a:spcPts val="500"/>
                  </a:spcAft>
                </a:pPr>
                <a:r>
                  <a:rPr lang="en-US" sz="3800" smtClean="0">
                    <a:solidFill>
                      <a:prstClr val="black"/>
                    </a:solidFill>
                    <a:latin typeface="Arial" panose="020B0604020202020204" pitchFamily="34" charset="0"/>
                    <a:cs typeface="Arial" panose="020B0604020202020204" pitchFamily="34" charset="0"/>
                  </a:rPr>
                  <a:t>Áp dụng định lí Thalès cho ba mặt phẳng đôi một song song </a:t>
                </a:r>
                <a14:m>
                  <m:oMath xmlns:m="http://schemas.openxmlformats.org/officeDocument/2006/math">
                    <m:d>
                      <m:dPr>
                        <m:ctrlPr>
                          <a:rPr lang="vi-VN" sz="3800" i="1">
                            <a:latin typeface="Cambria Math" panose="02040503050406030204" pitchFamily="18" charset="0"/>
                          </a:rPr>
                        </m:ctrlPr>
                      </m:dPr>
                      <m:e>
                        <m:r>
                          <a:rPr lang="vi-VN" sz="3800" i="1">
                            <a:latin typeface="Cambria Math" panose="02040503050406030204" pitchFamily="18" charset="0"/>
                          </a:rPr>
                          <m:t>𝑃</m:t>
                        </m:r>
                      </m:e>
                    </m:d>
                    <m:r>
                      <a:rPr lang="en-US" sz="3800" b="0" i="1" smtClean="0">
                        <a:latin typeface="Cambria Math" panose="02040503050406030204" pitchFamily="18" charset="0"/>
                      </a:rPr>
                      <m:t>,</m:t>
                    </m:r>
                    <m:d>
                      <m:dPr>
                        <m:ctrlPr>
                          <a:rPr lang="vi-VN" sz="3800" i="1">
                            <a:latin typeface="Cambria Math" panose="02040503050406030204" pitchFamily="18" charset="0"/>
                          </a:rPr>
                        </m:ctrlPr>
                      </m:dPr>
                      <m:e>
                        <m:r>
                          <a:rPr lang="vi-VN" sz="3800" i="1">
                            <a:latin typeface="Cambria Math" panose="02040503050406030204" pitchFamily="18" charset="0"/>
                          </a:rPr>
                          <m:t>𝑄</m:t>
                        </m:r>
                      </m:e>
                    </m:d>
                    <m:r>
                      <a:rPr lang="en-US" sz="3800" b="0" i="1" smtClean="0">
                        <a:latin typeface="Cambria Math" panose="02040503050406030204" pitchFamily="18" charset="0"/>
                      </a:rPr>
                      <m:t>,</m:t>
                    </m:r>
                    <m:r>
                      <a:rPr lang="vi-VN" sz="3800" i="1">
                        <a:latin typeface="Cambria Math" panose="02040503050406030204" pitchFamily="18" charset="0"/>
                      </a:rPr>
                      <m:t>(</m:t>
                    </m:r>
                    <m:r>
                      <a:rPr lang="vi-VN" sz="3800" i="1">
                        <a:latin typeface="Cambria Math" panose="02040503050406030204" pitchFamily="18" charset="0"/>
                      </a:rPr>
                      <m:t>𝐴𝐵𝐶</m:t>
                    </m:r>
                    <m:r>
                      <a:rPr lang="vi-VN" sz="3800" i="1">
                        <a:latin typeface="Cambria Math" panose="02040503050406030204" pitchFamily="18" charset="0"/>
                      </a:rPr>
                      <m:t>)</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 và</a:t>
                </a:r>
                <a:r>
                  <a:rPr kumimoji="0" lang="en-US" sz="38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hai cát tuyến </a:t>
                </a:r>
                <a14:m>
                  <m:oMath xmlns:m="http://schemas.openxmlformats.org/officeDocument/2006/math">
                    <m:r>
                      <a:rPr lang="vi-VN" sz="3800" i="1">
                        <a:latin typeface="Cambria Math" panose="02040503050406030204" pitchFamily="18" charset="0"/>
                      </a:rPr>
                      <m:t>𝑆𝐴</m:t>
                    </m:r>
                    <m:r>
                      <a:rPr lang="en-US" sz="3800" b="0" i="1" smtClean="0">
                        <a:latin typeface="Cambria Math" panose="02040503050406030204" pitchFamily="18" charset="0"/>
                      </a:rPr>
                      <m:t>, </m:t>
                    </m:r>
                    <m:r>
                      <a:rPr lang="en-US" sz="3800" b="0" i="1" smtClean="0">
                        <a:latin typeface="Cambria Math" panose="02040503050406030204" pitchFamily="18" charset="0"/>
                      </a:rPr>
                      <m:t>𝑆𝐵</m:t>
                    </m:r>
                  </m:oMath>
                </a14:m>
                <a:r>
                  <a:rPr kumimoji="0" lang="en-US" sz="38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ta có </a:t>
                </a:r>
                <a:endPar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914400" y="2324100"/>
                <a:ext cx="10472902" cy="2615460"/>
              </a:xfrm>
              <a:prstGeom prst="rect">
                <a:avLst/>
              </a:prstGeom>
              <a:blipFill>
                <a:blip r:embed="rId12"/>
                <a:stretch>
                  <a:fillRect l="-1921" r="-1921" b="-8625"/>
                </a:stretch>
              </a:blipFill>
            </p:spPr>
            <p:txBody>
              <a:bodyPr/>
              <a:lstStyle/>
              <a:p>
                <a:r>
                  <a:rPr lang="en-US">
                    <a:noFill/>
                  </a:rPr>
                  <a:t> </a:t>
                </a:r>
              </a:p>
            </p:txBody>
          </p:sp>
        </mc:Fallback>
      </mc:AlternateContent>
      <p:pic>
        <p:nvPicPr>
          <p:cNvPr id="11" name="Picture 10"/>
          <p:cNvPicPr>
            <a:picLocks noChangeAspect="1"/>
          </p:cNvPicPr>
          <p:nvPr/>
        </p:nvPicPr>
        <p:blipFill>
          <a:blip r:embed="rId13"/>
          <a:stretch>
            <a:fillRect/>
          </a:stretch>
        </p:blipFill>
        <p:spPr>
          <a:xfrm>
            <a:off x="447850" y="8451378"/>
            <a:ext cx="683612" cy="1547756"/>
          </a:xfrm>
          <a:prstGeom prst="rect">
            <a:avLst/>
          </a:prstGeom>
        </p:spPr>
      </p:pic>
      <p:sp>
        <p:nvSpPr>
          <p:cNvPr id="12" name="Oval Callout 11"/>
          <p:cNvSpPr/>
          <p:nvPr/>
        </p:nvSpPr>
        <p:spPr>
          <a:xfrm>
            <a:off x="8296403" y="1089876"/>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2" name="Rectangle 1"/>
              <p:cNvSpPr/>
              <p:nvPr/>
            </p:nvSpPr>
            <p:spPr>
              <a:xfrm>
                <a:off x="4588404" y="4983756"/>
                <a:ext cx="3124894" cy="128657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sz="3800" i="1" smtClean="0">
                              <a:solidFill>
                                <a:prstClr val="black"/>
                              </a:solidFill>
                              <a:latin typeface="Cambria Math" panose="02040503050406030204" pitchFamily="18" charset="0"/>
                            </a:rPr>
                          </m:ctrlPr>
                        </m:fPr>
                        <m:num>
                          <m:sSub>
                            <m:sSubPr>
                              <m:ctrlPr>
                                <a:rPr lang="vi-VN" sz="3800" i="1">
                                  <a:solidFill>
                                    <a:prstClr val="black"/>
                                  </a:solidFill>
                                  <a:latin typeface="Cambria Math" panose="02040503050406030204" pitchFamily="18" charset="0"/>
                                </a:rPr>
                              </m:ctrlPr>
                            </m:sSubPr>
                            <m:e>
                              <m:r>
                                <a:rPr lang="en-US" sz="3800" i="1">
                                  <a:solidFill>
                                    <a:prstClr val="black"/>
                                  </a:solidFill>
                                  <a:latin typeface="Cambria Math" panose="02040503050406030204" pitchFamily="18" charset="0"/>
                                </a:rPr>
                                <m:t>𝐴</m:t>
                              </m:r>
                            </m:e>
                            <m:sub>
                              <m:r>
                                <a:rPr lang="en-US" sz="3800" b="0" i="1" smtClean="0">
                                  <a:solidFill>
                                    <a:prstClr val="black"/>
                                  </a:solidFill>
                                  <a:latin typeface="Cambria Math" panose="02040503050406030204" pitchFamily="18" charset="0"/>
                                </a:rPr>
                                <m:t>2</m:t>
                              </m:r>
                            </m:sub>
                          </m:sSub>
                          <m:sSub>
                            <m:sSubPr>
                              <m:ctrlPr>
                                <a:rPr lang="vi-VN" sz="3800" i="1">
                                  <a:solidFill>
                                    <a:prstClr val="black"/>
                                  </a:solidFill>
                                  <a:latin typeface="Cambria Math" panose="02040503050406030204" pitchFamily="18" charset="0"/>
                                </a:rPr>
                              </m:ctrlPr>
                            </m:sSubPr>
                            <m:e>
                              <m:r>
                                <a:rPr lang="en-US" sz="3800" i="1">
                                  <a:solidFill>
                                    <a:prstClr val="black"/>
                                  </a:solidFill>
                                  <a:latin typeface="Cambria Math" panose="02040503050406030204" pitchFamily="18" charset="0"/>
                                </a:rPr>
                                <m:t>𝐴</m:t>
                              </m:r>
                            </m:e>
                            <m:sub>
                              <m:r>
                                <a:rPr lang="en-US" sz="3800" b="0" i="1" smtClean="0">
                                  <a:solidFill>
                                    <a:prstClr val="black"/>
                                  </a:solidFill>
                                  <a:latin typeface="Cambria Math" panose="02040503050406030204" pitchFamily="18" charset="0"/>
                                </a:rPr>
                                <m:t>1</m:t>
                              </m:r>
                            </m:sub>
                          </m:sSub>
                        </m:num>
                        <m:den>
                          <m:sSub>
                            <m:sSubPr>
                              <m:ctrlPr>
                                <a:rPr lang="vi-VN" sz="3800" i="1">
                                  <a:latin typeface="Cambria Math" panose="02040503050406030204" pitchFamily="18" charset="0"/>
                                </a:rPr>
                              </m:ctrlPr>
                            </m:sSubPr>
                            <m:e>
                              <m:r>
                                <a:rPr lang="en-US" sz="3800" i="1">
                                  <a:latin typeface="Cambria Math" panose="02040503050406030204" pitchFamily="18" charset="0"/>
                                </a:rPr>
                                <m:t>𝐴</m:t>
                              </m:r>
                            </m:e>
                            <m:sub>
                              <m:r>
                                <a:rPr lang="en-US" sz="3800" i="1">
                                  <a:latin typeface="Cambria Math" panose="02040503050406030204" pitchFamily="18" charset="0"/>
                                </a:rPr>
                                <m:t>1</m:t>
                              </m:r>
                            </m:sub>
                          </m:sSub>
                          <m:r>
                            <a:rPr lang="en-US" sz="3800" i="1">
                              <a:latin typeface="Cambria Math" panose="02040503050406030204" pitchFamily="18" charset="0"/>
                            </a:rPr>
                            <m:t>𝐴</m:t>
                          </m:r>
                        </m:den>
                      </m:f>
                      <m:r>
                        <a:rPr lang="en-US" sz="3800" b="0" i="1" smtClean="0">
                          <a:solidFill>
                            <a:prstClr val="black"/>
                          </a:solidFill>
                          <a:latin typeface="Cambria Math" panose="02040503050406030204" pitchFamily="18" charset="0"/>
                        </a:rPr>
                        <m:t>=</m:t>
                      </m:r>
                      <m:f>
                        <m:fPr>
                          <m:ctrlPr>
                            <a:rPr lang="en-US" sz="3800" i="1">
                              <a:solidFill>
                                <a:prstClr val="black"/>
                              </a:solidFill>
                              <a:latin typeface="Cambria Math" panose="02040503050406030204" pitchFamily="18" charset="0"/>
                            </a:rPr>
                          </m:ctrlPr>
                        </m:fPr>
                        <m:num>
                          <m:sSub>
                            <m:sSubPr>
                              <m:ctrlPr>
                                <a:rPr lang="vi-VN" sz="3800" i="1">
                                  <a:solidFill>
                                    <a:prstClr val="black"/>
                                  </a:solidFill>
                                  <a:latin typeface="Cambria Math" panose="02040503050406030204" pitchFamily="18" charset="0"/>
                                </a:rPr>
                              </m:ctrlPr>
                            </m:sSubPr>
                            <m:e>
                              <m:r>
                                <a:rPr lang="en-US" sz="3800" b="0" i="1" smtClean="0">
                                  <a:solidFill>
                                    <a:prstClr val="black"/>
                                  </a:solidFill>
                                  <a:latin typeface="Cambria Math" panose="02040503050406030204" pitchFamily="18" charset="0"/>
                                </a:rPr>
                                <m:t>𝐵</m:t>
                              </m:r>
                            </m:e>
                            <m:sub>
                              <m:r>
                                <a:rPr lang="en-US" sz="3800" i="1">
                                  <a:solidFill>
                                    <a:prstClr val="black"/>
                                  </a:solidFill>
                                  <a:latin typeface="Cambria Math" panose="02040503050406030204" pitchFamily="18" charset="0"/>
                                </a:rPr>
                                <m:t>2</m:t>
                              </m:r>
                            </m:sub>
                          </m:sSub>
                          <m:sSub>
                            <m:sSubPr>
                              <m:ctrlPr>
                                <a:rPr lang="vi-VN" sz="3800" i="1">
                                  <a:solidFill>
                                    <a:prstClr val="black"/>
                                  </a:solidFill>
                                  <a:latin typeface="Cambria Math" panose="02040503050406030204" pitchFamily="18" charset="0"/>
                                </a:rPr>
                              </m:ctrlPr>
                            </m:sSubPr>
                            <m:e>
                              <m:r>
                                <a:rPr lang="en-US" sz="3800" b="0" i="1" smtClean="0">
                                  <a:solidFill>
                                    <a:prstClr val="black"/>
                                  </a:solidFill>
                                  <a:latin typeface="Cambria Math" panose="02040503050406030204" pitchFamily="18" charset="0"/>
                                </a:rPr>
                                <m:t>𝐵</m:t>
                              </m:r>
                            </m:e>
                            <m:sub>
                              <m:r>
                                <a:rPr lang="en-US" sz="3800" i="1">
                                  <a:solidFill>
                                    <a:prstClr val="black"/>
                                  </a:solidFill>
                                  <a:latin typeface="Cambria Math" panose="02040503050406030204" pitchFamily="18" charset="0"/>
                                </a:rPr>
                                <m:t>1</m:t>
                              </m:r>
                            </m:sub>
                          </m:sSub>
                        </m:num>
                        <m:den>
                          <m:sSub>
                            <m:sSubPr>
                              <m:ctrlPr>
                                <a:rPr lang="vi-VN" sz="3800" i="1">
                                  <a:latin typeface="Cambria Math" panose="02040503050406030204" pitchFamily="18" charset="0"/>
                                </a:rPr>
                              </m:ctrlPr>
                            </m:sSubPr>
                            <m:e>
                              <m:r>
                                <a:rPr lang="en-US" sz="3800" b="0" i="1" smtClean="0">
                                  <a:latin typeface="Cambria Math" panose="02040503050406030204" pitchFamily="18" charset="0"/>
                                </a:rPr>
                                <m:t>𝐵</m:t>
                              </m:r>
                            </m:e>
                            <m:sub>
                              <m:r>
                                <a:rPr lang="en-US" sz="3800" i="1">
                                  <a:latin typeface="Cambria Math" panose="02040503050406030204" pitchFamily="18" charset="0"/>
                                </a:rPr>
                                <m:t>1</m:t>
                              </m:r>
                            </m:sub>
                          </m:sSub>
                          <m:r>
                            <a:rPr lang="en-US" sz="3800" b="0" i="1" smtClean="0">
                              <a:latin typeface="Cambria Math" panose="02040503050406030204" pitchFamily="18" charset="0"/>
                            </a:rPr>
                            <m:t>𝐵</m:t>
                          </m:r>
                        </m:den>
                      </m:f>
                    </m:oMath>
                  </m:oMathPara>
                </a14:m>
                <a:endParaRPr lang="en-US" sz="4000"/>
              </a:p>
            </p:txBody>
          </p:sp>
        </mc:Choice>
        <mc:Fallback>
          <p:sp>
            <p:nvSpPr>
              <p:cNvPr id="2" name="Rectangle 1"/>
              <p:cNvSpPr>
                <a:spLocks noRot="1" noChangeAspect="1" noMove="1" noResize="1" noEditPoints="1" noAdjustHandles="1" noChangeArrowheads="1" noChangeShapeType="1" noTextEdit="1"/>
              </p:cNvSpPr>
              <p:nvPr/>
            </p:nvSpPr>
            <p:spPr>
              <a:xfrm>
                <a:off x="4588404" y="4983756"/>
                <a:ext cx="3124894" cy="1286571"/>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936604" y="6355356"/>
                <a:ext cx="12177629" cy="1738296"/>
              </a:xfrm>
              <a:prstGeom prst="rect">
                <a:avLst/>
              </a:prstGeom>
            </p:spPr>
            <p:txBody>
              <a:bodyPr wrap="none">
                <a:spAutoFit/>
              </a:bodyPr>
              <a:lstStyle/>
              <a:p>
                <a:pPr>
                  <a:lnSpc>
                    <a:spcPct val="150000"/>
                  </a:lnSpc>
                </a:pPr>
                <a:r>
                  <a:rPr lang="en-US" sz="3800" smtClean="0">
                    <a:solidFill>
                      <a:prstClr val="black"/>
                    </a:solidFill>
                    <a:latin typeface="Arial" panose="020B0604020202020204" pitchFamily="34" charset="0"/>
                    <a:cs typeface="Arial" panose="020B0604020202020204" pitchFamily="34" charset="0"/>
                  </a:rPr>
                  <a:t>Vì </a:t>
                </a:r>
                <a14:m>
                  <m:oMath xmlns:m="http://schemas.openxmlformats.org/officeDocument/2006/math">
                    <m:sSub>
                      <m:sSubPr>
                        <m:ctrlPr>
                          <a:rPr lang="vi-VN" sz="3800" i="1">
                            <a:solidFill>
                              <a:prstClr val="black"/>
                            </a:solidFill>
                            <a:latin typeface="Cambria Math" panose="02040503050406030204" pitchFamily="18" charset="0"/>
                          </a:rPr>
                        </m:ctrlPr>
                      </m:sSubPr>
                      <m:e>
                        <m:r>
                          <a:rPr lang="en-US" sz="3800" i="1">
                            <a:solidFill>
                              <a:prstClr val="black"/>
                            </a:solidFill>
                            <a:latin typeface="Cambria Math" panose="02040503050406030204" pitchFamily="18" charset="0"/>
                          </a:rPr>
                          <m:t>𝐴</m:t>
                        </m:r>
                      </m:e>
                      <m:sub>
                        <m:r>
                          <a:rPr lang="en-US" sz="3800" i="1">
                            <a:solidFill>
                              <a:prstClr val="black"/>
                            </a:solidFill>
                            <a:latin typeface="Cambria Math" panose="02040503050406030204" pitchFamily="18" charset="0"/>
                          </a:rPr>
                          <m:t>2</m:t>
                        </m:r>
                      </m:sub>
                    </m:sSub>
                    <m:sSub>
                      <m:sSubPr>
                        <m:ctrlPr>
                          <a:rPr lang="vi-VN" sz="3800" i="1">
                            <a:solidFill>
                              <a:prstClr val="black"/>
                            </a:solidFill>
                            <a:latin typeface="Cambria Math" panose="02040503050406030204" pitchFamily="18" charset="0"/>
                          </a:rPr>
                        </m:ctrlPr>
                      </m:sSubPr>
                      <m:e>
                        <m:r>
                          <a:rPr lang="en-US" sz="3800" i="1">
                            <a:solidFill>
                              <a:prstClr val="black"/>
                            </a:solidFill>
                            <a:latin typeface="Cambria Math" panose="02040503050406030204" pitchFamily="18" charset="0"/>
                          </a:rPr>
                          <m:t>𝐴</m:t>
                        </m:r>
                      </m:e>
                      <m:sub>
                        <m:r>
                          <a:rPr lang="en-US" sz="3800" i="1">
                            <a:solidFill>
                              <a:prstClr val="black"/>
                            </a:solidFill>
                            <a:latin typeface="Cambria Math" panose="02040503050406030204" pitchFamily="18" charset="0"/>
                          </a:rPr>
                          <m:t>1</m:t>
                        </m:r>
                      </m:sub>
                    </m:sSub>
                    <m:r>
                      <a:rPr lang="en-US" sz="3800" i="1">
                        <a:solidFill>
                          <a:prstClr val="black"/>
                        </a:solidFill>
                        <a:latin typeface="Cambria Math" panose="02040503050406030204" pitchFamily="18" charset="0"/>
                      </a:rPr>
                      <m:t>=2</m:t>
                    </m:r>
                    <m:sSub>
                      <m:sSubPr>
                        <m:ctrlPr>
                          <a:rPr lang="vi-VN" sz="3800" i="1">
                            <a:solidFill>
                              <a:prstClr val="black"/>
                            </a:solidFill>
                            <a:latin typeface="Cambria Math" panose="02040503050406030204" pitchFamily="18" charset="0"/>
                          </a:rPr>
                        </m:ctrlPr>
                      </m:sSubPr>
                      <m:e>
                        <m:r>
                          <a:rPr lang="en-US" sz="3800" i="1">
                            <a:solidFill>
                              <a:prstClr val="black"/>
                            </a:solidFill>
                            <a:latin typeface="Cambria Math" panose="02040503050406030204" pitchFamily="18" charset="0"/>
                          </a:rPr>
                          <m:t>𝐴</m:t>
                        </m:r>
                      </m:e>
                      <m:sub>
                        <m:r>
                          <a:rPr lang="en-US" sz="3800" i="1">
                            <a:solidFill>
                              <a:prstClr val="black"/>
                            </a:solidFill>
                            <a:latin typeface="Cambria Math" panose="02040503050406030204" pitchFamily="18" charset="0"/>
                          </a:rPr>
                          <m:t>1</m:t>
                        </m:r>
                      </m:sub>
                    </m:sSub>
                    <m:r>
                      <a:rPr lang="en-US" sz="3800" i="1">
                        <a:solidFill>
                          <a:prstClr val="black"/>
                        </a:solidFill>
                        <a:latin typeface="Cambria Math" panose="02040503050406030204" pitchFamily="18" charset="0"/>
                      </a:rPr>
                      <m:t>𝐴</m:t>
                    </m:r>
                  </m:oMath>
                </a14:m>
                <a:r>
                  <a:rPr lang="en-US" sz="3800" smtClean="0">
                    <a:latin typeface="Arial" panose="020B0604020202020204" pitchFamily="34" charset="0"/>
                    <a:cs typeface="Arial" panose="020B0604020202020204" pitchFamily="34" charset="0"/>
                  </a:rPr>
                  <a:t> nên </a:t>
                </a:r>
                <a14:m>
                  <m:oMath xmlns:m="http://schemas.openxmlformats.org/officeDocument/2006/math">
                    <m:sSub>
                      <m:sSubPr>
                        <m:ctrlPr>
                          <a:rPr lang="vi-VN" sz="3800" i="1">
                            <a:latin typeface="Cambria Math" panose="02040503050406030204" pitchFamily="18" charset="0"/>
                          </a:rPr>
                        </m:ctrlPr>
                      </m:sSubPr>
                      <m:e>
                        <m:r>
                          <a:rPr lang="en-US" sz="3800" i="1">
                            <a:latin typeface="Cambria Math" panose="02040503050406030204" pitchFamily="18" charset="0"/>
                          </a:rPr>
                          <m:t>𝐵</m:t>
                        </m:r>
                      </m:e>
                      <m:sub>
                        <m:r>
                          <a:rPr lang="en-US" sz="3800" i="1">
                            <a:latin typeface="Cambria Math" panose="02040503050406030204" pitchFamily="18" charset="0"/>
                          </a:rPr>
                          <m:t>2</m:t>
                        </m:r>
                      </m:sub>
                    </m:sSub>
                    <m:sSub>
                      <m:sSubPr>
                        <m:ctrlPr>
                          <a:rPr lang="vi-VN" sz="3800" i="1">
                            <a:latin typeface="Cambria Math" panose="02040503050406030204" pitchFamily="18" charset="0"/>
                          </a:rPr>
                        </m:ctrlPr>
                      </m:sSubPr>
                      <m:e>
                        <m:r>
                          <a:rPr lang="en-US" sz="3800" i="1">
                            <a:latin typeface="Cambria Math" panose="02040503050406030204" pitchFamily="18" charset="0"/>
                          </a:rPr>
                          <m:t>𝐵</m:t>
                        </m:r>
                      </m:e>
                      <m:sub>
                        <m:r>
                          <a:rPr lang="en-US" sz="3800" i="1">
                            <a:latin typeface="Cambria Math" panose="02040503050406030204" pitchFamily="18" charset="0"/>
                          </a:rPr>
                          <m:t>1</m:t>
                        </m:r>
                      </m:sub>
                    </m:sSub>
                    <m:r>
                      <a:rPr lang="en-US" sz="3800" i="1">
                        <a:latin typeface="Cambria Math" panose="02040503050406030204" pitchFamily="18" charset="0"/>
                      </a:rPr>
                      <m:t>=2</m:t>
                    </m:r>
                    <m:sSub>
                      <m:sSubPr>
                        <m:ctrlPr>
                          <a:rPr lang="vi-VN" sz="3800" i="1">
                            <a:latin typeface="Cambria Math" panose="02040503050406030204" pitchFamily="18" charset="0"/>
                          </a:rPr>
                        </m:ctrlPr>
                      </m:sSubPr>
                      <m:e>
                        <m:r>
                          <a:rPr lang="en-US" sz="3800" i="1">
                            <a:latin typeface="Cambria Math" panose="02040503050406030204" pitchFamily="18" charset="0"/>
                          </a:rPr>
                          <m:t>𝐵</m:t>
                        </m:r>
                      </m:e>
                      <m:sub>
                        <m:r>
                          <a:rPr lang="en-US" sz="3800" i="1">
                            <a:latin typeface="Cambria Math" panose="02040503050406030204" pitchFamily="18" charset="0"/>
                          </a:rPr>
                          <m:t>1</m:t>
                        </m:r>
                      </m:sub>
                    </m:sSub>
                    <m:r>
                      <a:rPr lang="en-US" sz="3800" i="1">
                        <a:latin typeface="Cambria Math" panose="02040503050406030204" pitchFamily="18" charset="0"/>
                      </a:rPr>
                      <m:t>𝐵</m:t>
                    </m:r>
                    <m:r>
                      <a:rPr lang="en-US" sz="3800" i="1">
                        <a:latin typeface="Cambria Math" panose="02040503050406030204" pitchFamily="18" charset="0"/>
                      </a:rPr>
                      <m:t> </m:t>
                    </m:r>
                  </m:oMath>
                </a14:m>
                <a:endParaRPr lang="en-US" sz="3800" smtClean="0">
                  <a:latin typeface="Arial" panose="020B0604020202020204" pitchFamily="34" charset="0"/>
                  <a:cs typeface="Arial" panose="020B0604020202020204" pitchFamily="34" charset="0"/>
                </a:endParaRPr>
              </a:p>
              <a:p>
                <a:pPr>
                  <a:lnSpc>
                    <a:spcPct val="150000"/>
                  </a:lnSpc>
                </a:pPr>
                <a:r>
                  <a:rPr lang="en-US" sz="3800" smtClean="0">
                    <a:latin typeface="Arial" panose="020B0604020202020204" pitchFamily="34" charset="0"/>
                    <a:cs typeface="Arial" panose="020B0604020202020204" pitchFamily="34" charset="0"/>
                  </a:rPr>
                  <a:t>Tương tự với hai cát tuyến</a:t>
                </a:r>
                <a:r>
                  <a:rPr lang="vi-VN" sz="3800"/>
                  <a:t> </a:t>
                </a:r>
                <a14:m>
                  <m:oMath xmlns:m="http://schemas.openxmlformats.org/officeDocument/2006/math">
                    <m:r>
                      <a:rPr lang="vi-VN" sz="3800" i="1">
                        <a:latin typeface="Cambria Math" panose="02040503050406030204" pitchFamily="18" charset="0"/>
                      </a:rPr>
                      <m:t>𝑆𝐴</m:t>
                    </m:r>
                    <m:r>
                      <a:rPr lang="en-US" sz="3800" i="1">
                        <a:latin typeface="Cambria Math" panose="02040503050406030204" pitchFamily="18" charset="0"/>
                      </a:rPr>
                      <m:t>, </m:t>
                    </m:r>
                    <m:r>
                      <a:rPr lang="en-US" sz="3800" i="1">
                        <a:latin typeface="Cambria Math" panose="02040503050406030204" pitchFamily="18" charset="0"/>
                      </a:rPr>
                      <m:t>𝑆𝐶</m:t>
                    </m:r>
                  </m:oMath>
                </a14:m>
                <a:r>
                  <a:rPr lang="en-US" sz="3800" smtClean="0">
                    <a:latin typeface="Arial" panose="020B0604020202020204" pitchFamily="34" charset="0"/>
                    <a:cs typeface="Arial" panose="020B0604020202020204" pitchFamily="34" charset="0"/>
                  </a:rPr>
                  <a:t> suy ra </a:t>
                </a:r>
                <a14:m>
                  <m:oMath xmlns:m="http://schemas.openxmlformats.org/officeDocument/2006/math">
                    <m:sSub>
                      <m:sSubPr>
                        <m:ctrlPr>
                          <a:rPr lang="vi-VN" sz="3800" i="1">
                            <a:latin typeface="Cambria Math" panose="02040503050406030204" pitchFamily="18" charset="0"/>
                          </a:rPr>
                        </m:ctrlPr>
                      </m:sSubPr>
                      <m:e>
                        <m:r>
                          <a:rPr lang="en-US" sz="3800" i="1">
                            <a:latin typeface="Cambria Math" panose="02040503050406030204" pitchFamily="18" charset="0"/>
                          </a:rPr>
                          <m:t>𝐶</m:t>
                        </m:r>
                      </m:e>
                      <m:sub>
                        <m:r>
                          <a:rPr lang="en-US" sz="3800" i="1">
                            <a:latin typeface="Cambria Math" panose="02040503050406030204" pitchFamily="18" charset="0"/>
                          </a:rPr>
                          <m:t>2</m:t>
                        </m:r>
                      </m:sub>
                    </m:sSub>
                    <m:sSub>
                      <m:sSubPr>
                        <m:ctrlPr>
                          <a:rPr lang="vi-VN" sz="3800" i="1">
                            <a:latin typeface="Cambria Math" panose="02040503050406030204" pitchFamily="18" charset="0"/>
                          </a:rPr>
                        </m:ctrlPr>
                      </m:sSubPr>
                      <m:e>
                        <m:r>
                          <a:rPr lang="en-US" sz="3800" i="1">
                            <a:latin typeface="Cambria Math" panose="02040503050406030204" pitchFamily="18" charset="0"/>
                          </a:rPr>
                          <m:t>𝐶</m:t>
                        </m:r>
                      </m:e>
                      <m:sub>
                        <m:r>
                          <a:rPr lang="en-US" sz="3800" i="1">
                            <a:latin typeface="Cambria Math" panose="02040503050406030204" pitchFamily="18" charset="0"/>
                          </a:rPr>
                          <m:t>1</m:t>
                        </m:r>
                      </m:sub>
                    </m:sSub>
                    <m:r>
                      <a:rPr lang="en-US" sz="3800" i="1">
                        <a:latin typeface="Cambria Math" panose="02040503050406030204" pitchFamily="18" charset="0"/>
                      </a:rPr>
                      <m:t>=2</m:t>
                    </m:r>
                    <m:sSub>
                      <m:sSubPr>
                        <m:ctrlPr>
                          <a:rPr lang="vi-VN" sz="3800" i="1">
                            <a:latin typeface="Cambria Math" panose="02040503050406030204" pitchFamily="18" charset="0"/>
                          </a:rPr>
                        </m:ctrlPr>
                      </m:sSubPr>
                      <m:e>
                        <m:r>
                          <a:rPr lang="en-US" sz="3800" i="1">
                            <a:latin typeface="Cambria Math" panose="02040503050406030204" pitchFamily="18" charset="0"/>
                          </a:rPr>
                          <m:t>𝐶</m:t>
                        </m:r>
                      </m:e>
                      <m:sub>
                        <m:r>
                          <a:rPr lang="en-US" sz="3800" i="1">
                            <a:latin typeface="Cambria Math" panose="02040503050406030204" pitchFamily="18" charset="0"/>
                          </a:rPr>
                          <m:t>1</m:t>
                        </m:r>
                      </m:sub>
                    </m:sSub>
                    <m:r>
                      <a:rPr lang="en-US" sz="3800" i="1">
                        <a:latin typeface="Cambria Math" panose="02040503050406030204" pitchFamily="18" charset="0"/>
                      </a:rPr>
                      <m:t>𝐶</m:t>
                    </m:r>
                    <m:r>
                      <a:rPr lang="en-US" sz="3800" b="0" i="1" smtClean="0">
                        <a:latin typeface="Cambria Math" panose="02040503050406030204" pitchFamily="18" charset="0"/>
                      </a:rPr>
                      <m:t>.</m:t>
                    </m:r>
                  </m:oMath>
                </a14:m>
                <a:r>
                  <a:rPr lang="en-US" sz="3800" smtClean="0">
                    <a:latin typeface="Arial" panose="020B0604020202020204" pitchFamily="34" charset="0"/>
                    <a:cs typeface="Arial" panose="020B0604020202020204" pitchFamily="34" charset="0"/>
                  </a:rPr>
                  <a:t>   </a:t>
                </a:r>
                <a:endParaRPr lang="en-US" sz="3800">
                  <a:latin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936604" y="6355356"/>
                <a:ext cx="12177629" cy="1738296"/>
              </a:xfrm>
              <a:prstGeom prst="rect">
                <a:avLst/>
              </a:prstGeom>
              <a:blipFill>
                <a:blip r:embed="rId15"/>
                <a:stretch>
                  <a:fillRect l="-1652" b="-12982"/>
                </a:stretch>
              </a:blipFill>
            </p:spPr>
            <p:txBody>
              <a:bodyPr/>
              <a:lstStyle/>
              <a:p>
                <a:r>
                  <a:rPr lang="en-US">
                    <a:noFill/>
                  </a:rPr>
                  <a:t> </a:t>
                </a:r>
              </a:p>
            </p:txBody>
          </p:sp>
        </mc:Fallback>
      </mc:AlternateContent>
    </p:spTree>
    <p:extLst>
      <p:ext uri="{BB962C8B-B14F-4D97-AF65-F5344CB8AC3E}">
        <p14:creationId xmlns:p14="http://schemas.microsoft.com/office/powerpoint/2010/main" val="428827233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2" grpId="0"/>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sp>
        <p:nvSpPr>
          <p:cNvPr id="11" name="Rectangle 10"/>
          <p:cNvSpPr/>
          <p:nvPr/>
        </p:nvSpPr>
        <p:spPr>
          <a:xfrm>
            <a:off x="204537" y="234596"/>
            <a:ext cx="17790272" cy="98017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3" name="Group 32"/>
          <p:cNvGrpSpPr/>
          <p:nvPr/>
        </p:nvGrpSpPr>
        <p:grpSpPr>
          <a:xfrm>
            <a:off x="6716975" y="312455"/>
            <a:ext cx="4876802" cy="1402045"/>
            <a:chOff x="3215466" y="3134246"/>
            <a:chExt cx="4876802" cy="1402045"/>
          </a:xfrm>
        </p:grpSpPr>
        <p:grpSp>
          <p:nvGrpSpPr>
            <p:cNvPr id="2" name="Group 2"/>
            <p:cNvGrpSpPr/>
            <p:nvPr/>
          </p:nvGrpSpPr>
          <p:grpSpPr>
            <a:xfrm>
              <a:off x="3215466" y="3134246"/>
              <a:ext cx="4876802" cy="1399655"/>
              <a:chOff x="0" y="-38100"/>
              <a:chExt cx="2048569" cy="1900881"/>
            </a:xfrm>
          </p:grpSpPr>
          <p:sp>
            <p:nvSpPr>
              <p:cNvPr id="3" name="Freeform 3"/>
              <p:cNvSpPr/>
              <p:nvPr/>
            </p:nvSpPr>
            <p:spPr>
              <a:xfrm>
                <a:off x="88161" y="310464"/>
                <a:ext cx="1960408" cy="1552317"/>
              </a:xfrm>
              <a:custGeom>
                <a:avLst/>
                <a:gdLst/>
                <a:ahLst/>
                <a:cxnLst/>
                <a:rect l="l" t="t" r="r" b="b"/>
                <a:pathLst>
                  <a:path w="2170275" h="1966268">
                    <a:moveTo>
                      <a:pt x="0" y="0"/>
                    </a:moveTo>
                    <a:lnTo>
                      <a:pt x="2170275" y="0"/>
                    </a:lnTo>
                    <a:lnTo>
                      <a:pt x="2170275" y="1966268"/>
                    </a:lnTo>
                    <a:lnTo>
                      <a:pt x="0" y="1966268"/>
                    </a:lnTo>
                    <a:close/>
                  </a:path>
                </a:pathLst>
              </a:custGeom>
              <a:solidFill>
                <a:srgbClr val="FFF9E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Rectangle 31"/>
            <p:cNvSpPr/>
            <p:nvPr/>
          </p:nvSpPr>
          <p:spPr>
            <a:xfrm>
              <a:off x="3580398" y="3238500"/>
              <a:ext cx="4406271" cy="1297791"/>
            </a:xfrm>
            <a:prstGeom prst="rect">
              <a:avLst/>
            </a:prstGeom>
          </p:spPr>
          <p:txBody>
            <a:bodyPr wrap="none">
              <a:spAutoFit/>
            </a:bodyPr>
            <a:lstStyle/>
            <a:p>
              <a:pPr marL="0" marR="0" lvl="0" indent="0" algn="ctr" defTabSz="914400" rtl="0" eaLnBrk="1" fontAlgn="auto" latinLnBrk="0" hangingPunct="1">
                <a:lnSpc>
                  <a:spcPts val="9379"/>
                </a:lnSpc>
                <a:spcBef>
                  <a:spcPts val="0"/>
                </a:spcBef>
                <a:spcAft>
                  <a:spcPts val="0"/>
                </a:spcAft>
                <a:buClrTx/>
                <a:buSzTx/>
                <a:buFontTx/>
                <a:buNone/>
                <a:tabLst/>
                <a:defRPr/>
              </a:pPr>
              <a:r>
                <a:rPr kumimoji="0" lang="en-US" sz="4500" b="1" i="0" u="none" strike="noStrike" kern="1200" cap="none" spc="341" normalizeH="0" baseline="0" noProof="0" smtClean="0">
                  <a:ln>
                    <a:noFill/>
                  </a:ln>
                  <a:solidFill>
                    <a:srgbClr val="284353"/>
                  </a:solidFill>
                  <a:effectLst/>
                  <a:uLnTx/>
                  <a:uFillTx/>
                  <a:latin typeface="Arial" panose="020B0604020202020204" pitchFamily="34" charset="0"/>
                  <a:ea typeface="+mn-ea"/>
                  <a:cs typeface="Arial" panose="020B0604020202020204" pitchFamily="34" charset="0"/>
                </a:rPr>
                <a:t>LUYỆN TẬP 4</a:t>
              </a:r>
              <a:endParaRPr kumimoji="0" lang="en-US" sz="4500" b="1" i="0" u="none" strike="noStrike" kern="1200" cap="none" spc="341" normalizeH="0" baseline="0" noProof="0" dirty="0">
                <a:ln>
                  <a:noFill/>
                </a:ln>
                <a:solidFill>
                  <a:srgbClr val="284353"/>
                </a:solidFill>
                <a:effectLst/>
                <a:uLnTx/>
                <a:uFillTx/>
                <a:latin typeface="Arial" panose="020B0604020202020204" pitchFamily="34" charset="0"/>
                <a:ea typeface="+mn-ea"/>
                <a:cs typeface="Arial" panose="020B0604020202020204" pitchFamily="34" charset="0"/>
              </a:endParaRPr>
            </a:p>
          </p:txBody>
        </p:sp>
      </p:grpSp>
      <p:sp>
        <p:nvSpPr>
          <p:cNvPr id="34" name="Rectangle 33"/>
          <p:cNvSpPr/>
          <p:nvPr/>
        </p:nvSpPr>
        <p:spPr>
          <a:xfrm>
            <a:off x="403753" y="2086570"/>
            <a:ext cx="17655647" cy="923330"/>
          </a:xfrm>
          <a:prstGeom prst="rect">
            <a:avLst/>
          </a:prstGeom>
        </p:spPr>
        <p:txBody>
          <a:bodyPr wrap="square">
            <a:spAutoFit/>
          </a:bodyPr>
          <a:lstStyle/>
          <a:p>
            <a:pPr lvl="0" algn="just">
              <a:lnSpc>
                <a:spcPct val="150000"/>
              </a:lnSpc>
            </a:pPr>
            <a:r>
              <a:rPr lang="vi-VN" sz="3600">
                <a:solidFill>
                  <a:prstClr val="black"/>
                </a:solidFill>
              </a:rPr>
              <a:t>Trong HĐ5, cho AB = 2cm, BC = 4cm và A’B’ =3cm. Tính độ dài của đoạn thẳng </a:t>
            </a:r>
            <a:r>
              <a:rPr lang="vi-VN" sz="3600">
                <a:solidFill>
                  <a:prstClr val="black"/>
                </a:solidFill>
              </a:rPr>
              <a:t>B’C</a:t>
            </a:r>
            <a:r>
              <a:rPr lang="vi-VN" sz="3600" smtClean="0">
                <a:solidFill>
                  <a:prstClr val="black"/>
                </a:solidFill>
              </a:rPr>
              <a:t>’.</a:t>
            </a:r>
            <a:endParaRPr lang="vi-VN" sz="3600">
              <a:solidFill>
                <a:prstClr val="black"/>
              </a:solidFill>
            </a:endParaRPr>
          </a:p>
        </p:txBody>
      </p:sp>
      <p:sp>
        <p:nvSpPr>
          <p:cNvPr id="38" name="Oval Callout 37"/>
          <p:cNvSpPr/>
          <p:nvPr/>
        </p:nvSpPr>
        <p:spPr>
          <a:xfrm>
            <a:off x="8450814" y="3479072"/>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2" name="Picture 41"/>
          <p:cNvPicPr>
            <a:picLocks noChangeAspect="1"/>
          </p:cNvPicPr>
          <p:nvPr/>
        </p:nvPicPr>
        <p:blipFill>
          <a:blip r:embed="rId2"/>
          <a:stretch>
            <a:fillRect/>
          </a:stretch>
        </p:blipFill>
        <p:spPr>
          <a:xfrm rot="21227728">
            <a:off x="-97641" y="467953"/>
            <a:ext cx="1002786" cy="1005767"/>
          </a:xfrm>
          <a:prstGeom prst="rect">
            <a:avLst/>
          </a:prstGeom>
        </p:spPr>
      </p:pic>
      <mc:AlternateContent xmlns:mc="http://schemas.openxmlformats.org/markup-compatibility/2006">
        <mc:Choice xmlns:a14="http://schemas.microsoft.com/office/drawing/2010/main" Requires="a14">
          <p:sp>
            <p:nvSpPr>
              <p:cNvPr id="12" name="Rectangle 11"/>
              <p:cNvSpPr/>
              <p:nvPr/>
            </p:nvSpPr>
            <p:spPr>
              <a:xfrm>
                <a:off x="6748787" y="4686300"/>
                <a:ext cx="10820400" cy="4258217"/>
              </a:xfrm>
              <a:prstGeom prst="rect">
                <a:avLst/>
              </a:prstGeom>
            </p:spPr>
            <p:txBody>
              <a:bodyPr wrap="square">
                <a:spAutoFit/>
              </a:bodyPr>
              <a:lstStyle/>
              <a:p>
                <a:pPr>
                  <a:lnSpc>
                    <a:spcPct val="150000"/>
                  </a:lnSpc>
                </a:pPr>
                <a:r>
                  <a:rPr lang="en-US" sz="3600" smtClean="0">
                    <a:latin typeface="Arial" panose="020B0604020202020204" pitchFamily="34" charset="0"/>
                    <a:cs typeface="Arial" panose="020B0604020202020204" pitchFamily="34" charset="0"/>
                  </a:rPr>
                  <a:t>Theo định lí Thalès trong không gian, ta có</a:t>
                </a:r>
                <a:r>
                  <a:rPr lang="en-US" sz="3600">
                    <a:latin typeface="Arial" panose="020B0604020202020204" pitchFamily="34" charset="0"/>
                    <a:cs typeface="Arial" panose="020B0604020202020204" pitchFamily="34" charset="0"/>
                  </a:rPr>
                  <a:t>: </a:t>
                </a:r>
                <a:endParaRPr lang="en-US" sz="3600" smtClean="0">
                  <a:latin typeface="Arial" panose="020B0604020202020204" pitchFamily="34" charset="0"/>
                  <a:cs typeface="Arial" panose="020B0604020202020204" pitchFamily="34" charset="0"/>
                </a:endParaRPr>
              </a:p>
              <a:p>
                <a:pPr>
                  <a:lnSpc>
                    <a:spcPct val="150000"/>
                  </a:lnSpc>
                </a:pPr>
                <a14:m>
                  <m:oMathPara xmlns:m="http://schemas.openxmlformats.org/officeDocument/2006/math">
                    <m:oMathParaPr>
                      <m:jc m:val="centerGroup"/>
                    </m:oMathParaPr>
                    <m:oMath xmlns:m="http://schemas.openxmlformats.org/officeDocument/2006/math">
                      <m:f>
                        <m:fPr>
                          <m:ctrlPr>
                            <a:rPr lang="en-US" sz="3600" i="1"/>
                          </m:ctrlPr>
                        </m:fPr>
                        <m:num>
                          <m:r>
                            <a:rPr lang="en-US" sz="3600" i="1"/>
                            <m:t>𝐴𝐵</m:t>
                          </m:r>
                        </m:num>
                        <m:den>
                          <m:sSup>
                            <m:sSupPr>
                              <m:ctrlPr>
                                <a:rPr lang="en-US" sz="3600" i="1"/>
                              </m:ctrlPr>
                            </m:sSupPr>
                            <m:e>
                              <m:r>
                                <a:rPr lang="en-US" sz="3600" i="1"/>
                                <m:t>𝐴</m:t>
                              </m:r>
                            </m:e>
                            <m:sup>
                              <m:r>
                                <a:rPr lang="en-US" sz="3600" i="1"/>
                                <m:t>′</m:t>
                              </m:r>
                            </m:sup>
                          </m:sSup>
                          <m:sSup>
                            <m:sSupPr>
                              <m:ctrlPr>
                                <a:rPr lang="en-US" sz="3600" i="1"/>
                              </m:ctrlPr>
                            </m:sSupPr>
                            <m:e>
                              <m:r>
                                <a:rPr lang="en-US" sz="3600" i="1"/>
                                <m:t>𝐵</m:t>
                              </m:r>
                            </m:e>
                            <m:sup>
                              <m:r>
                                <a:rPr lang="en-US" sz="3600" i="1"/>
                                <m:t>′</m:t>
                              </m:r>
                            </m:sup>
                          </m:sSup>
                        </m:den>
                      </m:f>
                      <m:r>
                        <a:rPr lang="en-US" sz="3600" i="1"/>
                        <m:t>=</m:t>
                      </m:r>
                      <m:f>
                        <m:fPr>
                          <m:ctrlPr>
                            <a:rPr lang="en-US" sz="3600" i="1"/>
                          </m:ctrlPr>
                        </m:fPr>
                        <m:num>
                          <m:r>
                            <a:rPr lang="en-US" sz="3600" i="1"/>
                            <m:t>𝐵𝐶</m:t>
                          </m:r>
                        </m:num>
                        <m:den>
                          <m:sSup>
                            <m:sSupPr>
                              <m:ctrlPr>
                                <a:rPr lang="en-US" sz="3600" i="1"/>
                              </m:ctrlPr>
                            </m:sSupPr>
                            <m:e>
                              <m:r>
                                <a:rPr lang="en-US" sz="3600" i="1"/>
                                <m:t>𝐵</m:t>
                              </m:r>
                            </m:e>
                            <m:sup>
                              <m:r>
                                <a:rPr lang="en-US" sz="3600" i="1"/>
                                <m:t>′</m:t>
                              </m:r>
                            </m:sup>
                          </m:sSup>
                          <m:sSup>
                            <m:sSupPr>
                              <m:ctrlPr>
                                <a:rPr lang="en-US" sz="3600" i="1"/>
                              </m:ctrlPr>
                            </m:sSupPr>
                            <m:e>
                              <m:r>
                                <a:rPr lang="en-US" sz="3600" i="1"/>
                                <m:t>𝐶</m:t>
                              </m:r>
                            </m:e>
                            <m:sup>
                              <m:r>
                                <a:rPr lang="en-US" sz="3600" i="1"/>
                                <m:t>′</m:t>
                              </m:r>
                            </m:sup>
                          </m:sSup>
                        </m:den>
                      </m:f>
                    </m:oMath>
                  </m:oMathPara>
                </a14:m>
                <a:endParaRPr lang="en-US" sz="3600">
                  <a:latin typeface="Arial" panose="020B0604020202020204" pitchFamily="34" charset="0"/>
                  <a:cs typeface="Arial" panose="020B0604020202020204" pitchFamily="34" charset="0"/>
                </a:endParaRPr>
              </a:p>
              <a:p>
                <a:pPr>
                  <a:lnSpc>
                    <a:spcPct val="150000"/>
                  </a:lnSpc>
                </a:pPr>
                <a14:m>
                  <m:oMathPara xmlns:m="http://schemas.openxmlformats.org/officeDocument/2006/math">
                    <m:oMathParaPr>
                      <m:jc m:val="centerGroup"/>
                    </m:oMathParaPr>
                    <m:oMath xmlns:m="http://schemas.openxmlformats.org/officeDocument/2006/math">
                      <m:sSup>
                        <m:sSupPr>
                          <m:ctrlPr>
                            <a:rPr lang="en-US" sz="3600" i="1"/>
                          </m:ctrlPr>
                        </m:sSupPr>
                        <m:e>
                          <m:r>
                            <a:rPr lang="en-US" sz="3600" b="0" i="1" smtClean="0">
                              <a:latin typeface="Cambria Math" panose="02040503050406030204" pitchFamily="18" charset="0"/>
                            </a:rPr>
                            <m:t>⇒ </m:t>
                          </m:r>
                          <m:r>
                            <a:rPr lang="en-US" sz="3600" i="1"/>
                            <m:t>𝐵</m:t>
                          </m:r>
                        </m:e>
                        <m:sup>
                          <m:r>
                            <a:rPr lang="en-US" sz="3600" i="1"/>
                            <m:t>′</m:t>
                          </m:r>
                        </m:sup>
                      </m:sSup>
                      <m:sSup>
                        <m:sSupPr>
                          <m:ctrlPr>
                            <a:rPr lang="en-US" sz="3600" i="1"/>
                          </m:ctrlPr>
                        </m:sSupPr>
                        <m:e>
                          <m:r>
                            <a:rPr lang="en-US" sz="3600" i="1"/>
                            <m:t>𝐶</m:t>
                          </m:r>
                        </m:e>
                        <m:sup>
                          <m:r>
                            <a:rPr lang="en-US" sz="3600" i="1"/>
                            <m:t>′</m:t>
                          </m:r>
                        </m:sup>
                      </m:sSup>
                      <m:r>
                        <a:rPr lang="en-US" sz="3600" i="1"/>
                        <m:t>=</m:t>
                      </m:r>
                      <m:f>
                        <m:fPr>
                          <m:ctrlPr>
                            <a:rPr lang="en-US" sz="3600" i="1"/>
                          </m:ctrlPr>
                        </m:fPr>
                        <m:num>
                          <m:sSup>
                            <m:sSupPr>
                              <m:ctrlPr>
                                <a:rPr lang="en-US" sz="3600" i="1"/>
                              </m:ctrlPr>
                            </m:sSupPr>
                            <m:e>
                              <m:r>
                                <a:rPr lang="en-US" sz="3600" i="1"/>
                                <m:t>𝐴</m:t>
                              </m:r>
                            </m:e>
                            <m:sup>
                              <m:r>
                                <a:rPr lang="en-US" sz="3600" i="1"/>
                                <m:t>′</m:t>
                              </m:r>
                            </m:sup>
                          </m:sSup>
                          <m:r>
                            <a:rPr lang="en-US" sz="3600" i="1"/>
                            <m:t>𝐵</m:t>
                          </m:r>
                          <m:r>
                            <a:rPr lang="en-US" sz="3600" i="1"/>
                            <m:t>.</m:t>
                          </m:r>
                          <m:r>
                            <a:rPr lang="en-US" sz="3600" i="1"/>
                            <m:t>𝐵𝐶</m:t>
                          </m:r>
                        </m:num>
                        <m:den>
                          <m:r>
                            <a:rPr lang="en-US" sz="3600" i="1"/>
                            <m:t>𝐴𝐵</m:t>
                          </m:r>
                        </m:den>
                      </m:f>
                      <m:r>
                        <a:rPr lang="en-US" sz="3600" i="1"/>
                        <m:t>=</m:t>
                      </m:r>
                      <m:f>
                        <m:fPr>
                          <m:ctrlPr>
                            <a:rPr lang="en-US" sz="3600" i="1"/>
                          </m:ctrlPr>
                        </m:fPr>
                        <m:num>
                          <m:r>
                            <a:rPr lang="en-US" sz="3600" i="1"/>
                            <m:t>3.4</m:t>
                          </m:r>
                        </m:num>
                        <m:den>
                          <m:r>
                            <a:rPr lang="en-US" sz="3600" i="1"/>
                            <m:t>2</m:t>
                          </m:r>
                        </m:den>
                      </m:f>
                      <m:r>
                        <a:rPr lang="en-US" sz="3600" i="1"/>
                        <m:t>=6</m:t>
                      </m:r>
                      <m:r>
                        <a:rPr lang="en-US" sz="3600" i="1" smtClean="0">
                          <a:latin typeface="Cambria Math" panose="02040503050406030204" pitchFamily="18" charset="0"/>
                          <a:cs typeface="Arial" panose="020B0604020202020204" pitchFamily="34" charset="0"/>
                        </a:rPr>
                        <m:t>(</m:t>
                      </m:r>
                      <m:r>
                        <a:rPr lang="en-US" sz="3600" i="1" smtClean="0">
                          <a:latin typeface="Cambria Math" panose="02040503050406030204" pitchFamily="18" charset="0"/>
                          <a:cs typeface="Arial" panose="020B0604020202020204" pitchFamily="34" charset="0"/>
                        </a:rPr>
                        <m:t>𝑐𝑚</m:t>
                      </m:r>
                      <m:r>
                        <a:rPr lang="en-US" sz="3600" i="1" smtClean="0">
                          <a:latin typeface="Cambria Math" panose="02040503050406030204" pitchFamily="18" charset="0"/>
                          <a:cs typeface="Arial" panose="020B0604020202020204" pitchFamily="34" charset="0"/>
                        </a:rPr>
                        <m:t>)</m:t>
                      </m:r>
                    </m:oMath>
                  </m:oMathPara>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6748787" y="4686300"/>
                <a:ext cx="10820400" cy="4258217"/>
              </a:xfrm>
              <a:prstGeom prst="rect">
                <a:avLst/>
              </a:prstGeom>
              <a:blipFill>
                <a:blip r:embed="rId3"/>
                <a:stretch>
                  <a:fillRect l="-1690"/>
                </a:stretch>
              </a:blipFill>
            </p:spPr>
            <p:txBody>
              <a:bodyPr/>
              <a:lstStyle/>
              <a:p>
                <a:r>
                  <a:rPr lang="en-US">
                    <a:noFill/>
                  </a:rPr>
                  <a:t> </a:t>
                </a:r>
              </a:p>
            </p:txBody>
          </p:sp>
        </mc:Fallback>
      </mc:AlternateContent>
      <p:pic>
        <p:nvPicPr>
          <p:cNvPr id="22" name="Picture 21"/>
          <p:cNvPicPr>
            <a:picLocks noChangeAspect="1"/>
          </p:cNvPicPr>
          <p:nvPr/>
        </p:nvPicPr>
        <p:blipFill>
          <a:blip r:embed="rId4"/>
          <a:stretch>
            <a:fillRect/>
          </a:stretch>
        </p:blipFill>
        <p:spPr>
          <a:xfrm>
            <a:off x="16249368" y="8789681"/>
            <a:ext cx="1810032" cy="2221219"/>
          </a:xfrm>
          <a:prstGeom prst="rect">
            <a:avLst/>
          </a:prstGeom>
        </p:spPr>
      </p:pic>
      <p:pic>
        <p:nvPicPr>
          <p:cNvPr id="14" name="image45.png" descr="A picture containing line, diagram, origami, design&#10;&#10;Description automatically generated"/>
          <p:cNvPicPr/>
          <p:nvPr/>
        </p:nvPicPr>
        <p:blipFill>
          <a:blip r:embed="rId5"/>
          <a:srcRect/>
          <a:stretch>
            <a:fillRect/>
          </a:stretch>
        </p:blipFill>
        <p:spPr>
          <a:xfrm>
            <a:off x="419795" y="4305300"/>
            <a:ext cx="4658802" cy="5334000"/>
          </a:xfrm>
          <a:prstGeom prst="rect">
            <a:avLst/>
          </a:prstGeom>
          <a:ln/>
        </p:spPr>
      </p:pic>
    </p:spTree>
    <p:extLst>
      <p:ext uri="{BB962C8B-B14F-4D97-AF65-F5344CB8AC3E}">
        <p14:creationId xmlns:p14="http://schemas.microsoft.com/office/powerpoint/2010/main" val="2480601055"/>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up)">
                                      <p:cBhvr>
                                        <p:cTn id="16" dur="500"/>
                                        <p:tgtEl>
                                          <p:spTgt spid="38"/>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8" grpId="0" animBg="1"/>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grpSp>
        <p:nvGrpSpPr>
          <p:cNvPr id="2" name="Group 2"/>
          <p:cNvGrpSpPr/>
          <p:nvPr/>
        </p:nvGrpSpPr>
        <p:grpSpPr>
          <a:xfrm>
            <a:off x="1828800" y="1485900"/>
            <a:ext cx="10744200" cy="6629400"/>
            <a:chOff x="0" y="0"/>
            <a:chExt cx="2170275" cy="1966268"/>
          </a:xfrm>
        </p:grpSpPr>
        <p:sp>
          <p:nvSpPr>
            <p:cNvPr id="3" name="Freeform 3"/>
            <p:cNvSpPr/>
            <p:nvPr/>
          </p:nvSpPr>
          <p:spPr>
            <a:xfrm>
              <a:off x="0" y="0"/>
              <a:ext cx="2170275" cy="1966268"/>
            </a:xfrm>
            <a:custGeom>
              <a:avLst/>
              <a:gdLst/>
              <a:ahLst/>
              <a:cxnLst/>
              <a:rect l="l" t="t" r="r" b="b"/>
              <a:pathLst>
                <a:path w="2170275" h="1966268">
                  <a:moveTo>
                    <a:pt x="0" y="0"/>
                  </a:moveTo>
                  <a:lnTo>
                    <a:pt x="2170275" y="0"/>
                  </a:lnTo>
                  <a:lnTo>
                    <a:pt x="2170275" y="1966268"/>
                  </a:lnTo>
                  <a:lnTo>
                    <a:pt x="0" y="1966268"/>
                  </a:lnTo>
                  <a:close/>
                </a:path>
              </a:pathLst>
            </a:custGeom>
            <a:solidFill>
              <a:srgbClr val="FFF9E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843824" y="9867900"/>
            <a:ext cx="4714152" cy="451619"/>
            <a:chOff x="0" y="0"/>
            <a:chExt cx="1241587" cy="118945"/>
          </a:xfrm>
        </p:grpSpPr>
        <p:sp>
          <p:nvSpPr>
            <p:cNvPr id="7" name="Freeform 7"/>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2787672" y="648965"/>
            <a:ext cx="764428" cy="1751335"/>
            <a:chOff x="0" y="0"/>
            <a:chExt cx="201331" cy="461257"/>
          </a:xfrm>
        </p:grpSpPr>
        <p:sp>
          <p:nvSpPr>
            <p:cNvPr id="10" name="Freeform 10"/>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10740656" y="648965"/>
            <a:ext cx="764428" cy="1751335"/>
            <a:chOff x="0" y="0"/>
            <a:chExt cx="201331" cy="461257"/>
          </a:xfrm>
        </p:grpSpPr>
        <p:sp>
          <p:nvSpPr>
            <p:cNvPr id="21" name="Freeform 21"/>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22" name="TextBox 22"/>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8"/>
          <p:cNvGrpSpPr/>
          <p:nvPr/>
        </p:nvGrpSpPr>
        <p:grpSpPr>
          <a:xfrm>
            <a:off x="6536092" y="2468892"/>
            <a:ext cx="1226808" cy="1226808"/>
            <a:chOff x="0" y="0"/>
            <a:chExt cx="1635744" cy="1635744"/>
          </a:xfrm>
        </p:grpSpPr>
        <p:grpSp>
          <p:nvGrpSpPr>
            <p:cNvPr id="24" name="Group 9"/>
            <p:cNvGrpSpPr>
              <a:grpSpLocks noChangeAspect="1"/>
            </p:cNvGrpSpPr>
            <p:nvPr/>
          </p:nvGrpSpPr>
          <p:grpSpPr>
            <a:xfrm>
              <a:off x="0" y="0"/>
              <a:ext cx="1635744" cy="1635744"/>
              <a:chOff x="0" y="0"/>
              <a:chExt cx="495300" cy="495300"/>
            </a:xfrm>
          </p:grpSpPr>
          <p:sp>
            <p:nvSpPr>
              <p:cNvPr id="26" name="Freeform 1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A649"/>
              </a:solidFill>
            </p:spPr>
          </p:sp>
          <p:sp>
            <p:nvSpPr>
              <p:cNvPr id="27" name="Freeform 1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284353"/>
              </a:solidFill>
            </p:spPr>
          </p:sp>
        </p:grpSp>
        <p:sp>
          <p:nvSpPr>
            <p:cNvPr id="25" name="TextBox 12"/>
            <p:cNvSpPr txBox="1"/>
            <p:nvPr/>
          </p:nvSpPr>
          <p:spPr>
            <a:xfrm>
              <a:off x="383797" y="153700"/>
              <a:ext cx="868151" cy="1139885"/>
            </a:xfrm>
            <a:prstGeom prst="rect">
              <a:avLst/>
            </a:prstGeom>
          </p:spPr>
          <p:txBody>
            <a:bodyPr lIns="0" tIns="0" rIns="0" bIns="0" rtlCol="0" anchor="t">
              <a:spAutoFit/>
            </a:bodyPr>
            <a:lstStyle/>
            <a:p>
              <a:pPr marL="0" marR="0" lvl="0" indent="0" algn="ctr" defTabSz="914400" rtl="0" eaLnBrk="1" fontAlgn="auto" latinLnBrk="0" hangingPunct="1">
                <a:lnSpc>
                  <a:spcPts val="7328"/>
                </a:lnSpc>
                <a:spcBef>
                  <a:spcPts val="0"/>
                </a:spcBef>
                <a:spcAft>
                  <a:spcPts val="0"/>
                </a:spcAft>
                <a:buClrTx/>
                <a:buSzTx/>
                <a:buFontTx/>
                <a:buNone/>
                <a:tabLst/>
                <a:defRPr/>
              </a:pPr>
              <a:r>
                <a:rPr kumimoji="0" lang="en-US" sz="5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t>4</a:t>
              </a:r>
              <a:endParaRPr kumimoji="0" lang="en-US" sz="5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28" name="Rectangle 27"/>
          <p:cNvSpPr/>
          <p:nvPr/>
        </p:nvSpPr>
        <p:spPr>
          <a:xfrm>
            <a:off x="2084007" y="4229100"/>
            <a:ext cx="10031793" cy="2691250"/>
          </a:xfrm>
          <a:prstGeom prst="rect">
            <a:avLst/>
          </a:prstGeom>
        </p:spPr>
        <p:txBody>
          <a:bodyPr wrap="square">
            <a:spAutoFit/>
          </a:bodyPr>
          <a:lstStyle/>
          <a:p>
            <a:pPr lvl="0" algn="ctr">
              <a:lnSpc>
                <a:spcPct val="150000"/>
              </a:lnSpc>
              <a:defRPr/>
            </a:pPr>
            <a:r>
              <a:rPr lang="en-US" sz="6000" b="1">
                <a:solidFill>
                  <a:srgbClr val="284353"/>
                </a:solidFill>
                <a:latin typeface="Arial" panose="020B0604020202020204" pitchFamily="34" charset="0"/>
                <a:ea typeface="Times New Roman" panose="02020603050405020304" pitchFamily="18" charset="0"/>
                <a:cs typeface="Arial" panose="020B0604020202020204" pitchFamily="34" charset="0"/>
              </a:rPr>
              <a:t>HÌNH LĂNG </a:t>
            </a:r>
            <a:r>
              <a:rPr lang="en-US" sz="6000" b="1">
                <a:solidFill>
                  <a:srgbClr val="284353"/>
                </a:solidFill>
                <a:latin typeface="Arial" panose="020B0604020202020204" pitchFamily="34" charset="0"/>
                <a:ea typeface="Times New Roman" panose="02020603050405020304" pitchFamily="18" charset="0"/>
                <a:cs typeface="Arial" panose="020B0604020202020204" pitchFamily="34" charset="0"/>
              </a:rPr>
              <a:t>TRỤ </a:t>
            </a:r>
            <a:endParaRPr lang="en-US" sz="6000" b="1" smtClean="0">
              <a:solidFill>
                <a:srgbClr val="284353"/>
              </a:solidFill>
              <a:latin typeface="Arial" panose="020B0604020202020204" pitchFamily="34" charset="0"/>
              <a:ea typeface="Times New Roman" panose="02020603050405020304" pitchFamily="18" charset="0"/>
              <a:cs typeface="Arial" panose="020B0604020202020204" pitchFamily="34" charset="0"/>
            </a:endParaRPr>
          </a:p>
          <a:p>
            <a:pPr lvl="0" algn="ctr">
              <a:lnSpc>
                <a:spcPct val="150000"/>
              </a:lnSpc>
              <a:defRPr/>
            </a:pPr>
            <a:r>
              <a:rPr lang="en-US" sz="6000" b="1" smtClean="0">
                <a:solidFill>
                  <a:srgbClr val="284353"/>
                </a:solidFill>
                <a:latin typeface="Arial" panose="020B0604020202020204" pitchFamily="34" charset="0"/>
                <a:ea typeface="Times New Roman" panose="02020603050405020304" pitchFamily="18" charset="0"/>
                <a:cs typeface="Arial" panose="020B0604020202020204" pitchFamily="34" charset="0"/>
              </a:rPr>
              <a:t>VÀ </a:t>
            </a:r>
            <a:r>
              <a:rPr lang="en-US" sz="6000" b="1">
                <a:solidFill>
                  <a:srgbClr val="284353"/>
                </a:solidFill>
                <a:latin typeface="Arial" panose="020B0604020202020204" pitchFamily="34" charset="0"/>
                <a:ea typeface="Times New Roman" panose="02020603050405020304" pitchFamily="18" charset="0"/>
                <a:cs typeface="Arial" panose="020B0604020202020204" pitchFamily="34" charset="0"/>
              </a:rPr>
              <a:t>HÌNH HỘP</a:t>
            </a:r>
            <a:endParaRPr kumimoji="0" lang="en-US" sz="6000" b="0" i="0" u="none" strike="noStrike" kern="1200" cap="none" spc="0" normalizeH="0" baseline="0" noProof="0" dirty="0">
              <a:ln>
                <a:noFill/>
              </a:ln>
              <a:solidFill>
                <a:srgbClr val="284353"/>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9" name="Picture 28"/>
          <p:cNvPicPr>
            <a:picLocks noChangeAspect="1"/>
          </p:cNvPicPr>
          <p:nvPr/>
        </p:nvPicPr>
        <p:blipFill>
          <a:blip r:embed="rId2"/>
          <a:stretch>
            <a:fillRect/>
          </a:stretch>
        </p:blipFill>
        <p:spPr>
          <a:xfrm>
            <a:off x="12344400" y="2844375"/>
            <a:ext cx="3971925" cy="7023525"/>
          </a:xfrm>
          <a:prstGeom prst="rect">
            <a:avLst/>
          </a:prstGeom>
        </p:spPr>
      </p:pic>
    </p:spTree>
    <p:extLst>
      <p:ext uri="{BB962C8B-B14F-4D97-AF65-F5344CB8AC3E}">
        <p14:creationId xmlns:p14="http://schemas.microsoft.com/office/powerpoint/2010/main" val="4115537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6" name="Group 6"/>
          <p:cNvGrpSpPr/>
          <p:nvPr/>
        </p:nvGrpSpPr>
        <p:grpSpPr>
          <a:xfrm>
            <a:off x="-506643" y="9881285"/>
            <a:ext cx="19273888" cy="1815415"/>
            <a:chOff x="0" y="0"/>
            <a:chExt cx="5076250" cy="478134"/>
          </a:xfrm>
        </p:grpSpPr>
        <p:sp>
          <p:nvSpPr>
            <p:cNvPr id="7" name="Freeform 7"/>
            <p:cNvSpPr/>
            <p:nvPr/>
          </p:nvSpPr>
          <p:spPr>
            <a:xfrm>
              <a:off x="0" y="0"/>
              <a:ext cx="5076250" cy="478134"/>
            </a:xfrm>
            <a:custGeom>
              <a:avLst/>
              <a:gdLst/>
              <a:ahLst/>
              <a:cxnLst/>
              <a:rect l="l" t="t" r="r" b="b"/>
              <a:pathLst>
                <a:path w="5076250" h="478134">
                  <a:moveTo>
                    <a:pt x="0" y="0"/>
                  </a:moveTo>
                  <a:lnTo>
                    <a:pt x="5076250" y="0"/>
                  </a:lnTo>
                  <a:lnTo>
                    <a:pt x="5076250" y="478134"/>
                  </a:lnTo>
                  <a:lnTo>
                    <a:pt x="0" y="478134"/>
                  </a:lnTo>
                  <a:close/>
                </a:path>
              </a:pathLst>
            </a:custGeom>
            <a:solidFill>
              <a:srgbClr val="F7CC75"/>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3" name="Picture 22"/>
          <p:cNvPicPr>
            <a:picLocks noChangeAspect="1"/>
          </p:cNvPicPr>
          <p:nvPr/>
        </p:nvPicPr>
        <p:blipFill>
          <a:blip r:embed="rId2"/>
          <a:stretch>
            <a:fillRect/>
          </a:stretch>
        </p:blipFill>
        <p:spPr>
          <a:xfrm>
            <a:off x="381000" y="8178115"/>
            <a:ext cx="983830" cy="1689785"/>
          </a:xfrm>
          <a:prstGeom prst="rect">
            <a:avLst/>
          </a:prstGeom>
        </p:spPr>
      </p:pic>
      <p:sp>
        <p:nvSpPr>
          <p:cNvPr id="25" name="Freeform 15"/>
          <p:cNvSpPr/>
          <p:nvPr/>
        </p:nvSpPr>
        <p:spPr>
          <a:xfrm rot="3107583">
            <a:off x="17093568" y="335132"/>
            <a:ext cx="779940" cy="1260106"/>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3">
              <a:extLst>
                <a:ext uri="{96DAC541-7B7A-43D3-8B79-37D633B846F1}">
                  <asvg:svgBlip xmlns="" xmlns:asvg="http://schemas.microsoft.com/office/drawing/2016/SVG/main" r:embed="rId9"/>
                </a:ext>
              </a:extLst>
            </a:blip>
            <a:stretch>
              <a:fillRect/>
            </a:stretch>
          </a:blipFill>
        </p:spPr>
      </p:sp>
      <p:grpSp>
        <p:nvGrpSpPr>
          <p:cNvPr id="16" name="Group 15"/>
          <p:cNvGrpSpPr/>
          <p:nvPr/>
        </p:nvGrpSpPr>
        <p:grpSpPr>
          <a:xfrm>
            <a:off x="685800" y="419100"/>
            <a:ext cx="4647266" cy="963915"/>
            <a:chOff x="2012116" y="2110922"/>
            <a:chExt cx="4647266" cy="963915"/>
          </a:xfrm>
        </p:grpSpPr>
        <p:pic>
          <p:nvPicPr>
            <p:cNvPr id="17" name="Picture 16"/>
            <p:cNvPicPr>
              <a:picLocks noChangeAspect="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012116" y="2110922"/>
              <a:ext cx="1032846" cy="963915"/>
            </a:xfrm>
            <a:prstGeom prst="rect">
              <a:avLst/>
            </a:prstGeom>
          </p:spPr>
        </p:pic>
        <p:sp>
          <p:nvSpPr>
            <p:cNvPr id="21" name="TextBox 20"/>
            <p:cNvSpPr txBox="1"/>
            <p:nvPr/>
          </p:nvSpPr>
          <p:spPr>
            <a:xfrm>
              <a:off x="3077982" y="2261133"/>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HĐ6:</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sp>
        <p:nvSpPr>
          <p:cNvPr id="3" name="Rectangle 2"/>
          <p:cNvSpPr/>
          <p:nvPr/>
        </p:nvSpPr>
        <p:spPr>
          <a:xfrm>
            <a:off x="734602" y="1421773"/>
            <a:ext cx="16715198" cy="1938992"/>
          </a:xfrm>
          <a:prstGeom prst="rect">
            <a:avLst/>
          </a:prstGeom>
        </p:spPr>
        <p:txBody>
          <a:bodyPr wrap="square">
            <a:spAutoFit/>
          </a:bodyPr>
          <a:lstStyle/>
          <a:p>
            <a:pPr lvl="0" algn="just">
              <a:lnSpc>
                <a:spcPct val="150000"/>
              </a:lnSpc>
            </a:pPr>
            <a:r>
              <a:rPr lang="vi-VN" sz="4000">
                <a:solidFill>
                  <a:srgbClr val="000000"/>
                </a:solidFill>
              </a:rPr>
              <a:t>Các hình ảnh dưới đây có đặc điểm chung nào với hình lăng trụ đứng tam giác mà em đã học ở lớp 7</a:t>
            </a:r>
            <a:r>
              <a:rPr lang="vi-VN" sz="4000">
                <a:solidFill>
                  <a:srgbClr val="000000"/>
                </a:solidFill>
              </a:rPr>
              <a:t>? </a:t>
            </a:r>
            <a:endParaRPr lang="vi-VN" sz="4000">
              <a:solidFill>
                <a:srgbClr val="000000"/>
              </a:solidFill>
            </a:endParaRPr>
          </a:p>
        </p:txBody>
      </p:sp>
      <p:pic>
        <p:nvPicPr>
          <p:cNvPr id="4" name="Picture 3"/>
          <p:cNvPicPr>
            <a:picLocks noChangeAspect="1"/>
          </p:cNvPicPr>
          <p:nvPr/>
        </p:nvPicPr>
        <p:blipFill>
          <a:blip r:embed="rId11"/>
          <a:stretch>
            <a:fillRect/>
          </a:stretch>
        </p:blipFill>
        <p:spPr>
          <a:xfrm>
            <a:off x="2688162" y="3738510"/>
            <a:ext cx="12808077" cy="2547990"/>
          </a:xfrm>
          <a:prstGeom prst="rect">
            <a:avLst/>
          </a:prstGeom>
        </p:spPr>
      </p:pic>
      <p:sp>
        <p:nvSpPr>
          <p:cNvPr id="5" name="Rectangle 4"/>
          <p:cNvSpPr/>
          <p:nvPr/>
        </p:nvSpPr>
        <p:spPr>
          <a:xfrm>
            <a:off x="2729500" y="6698980"/>
            <a:ext cx="14720300" cy="2862322"/>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Các hình ảnh đã cho trên đều có chứa hai mặt nằm trong hai mặt phẳng song song, các mặt còn lại chứa các cạnh đối diện song song với nhau.</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Down Arrow 8"/>
          <p:cNvSpPr/>
          <p:nvPr/>
        </p:nvSpPr>
        <p:spPr>
          <a:xfrm rot="16200000">
            <a:off x="2005764" y="6889930"/>
            <a:ext cx="523340" cy="688080"/>
          </a:xfrm>
          <a:prstGeom prst="down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89419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CF4E5"/>
        </a:solidFill>
        <a:effectLst/>
      </p:bgPr>
    </p:bg>
    <p:spTree>
      <p:nvGrpSpPr>
        <p:cNvPr id="1" name=""/>
        <p:cNvGrpSpPr/>
        <p:nvPr/>
      </p:nvGrpSpPr>
      <p:grpSpPr>
        <a:xfrm>
          <a:off x="0" y="0"/>
          <a:ext cx="0" cy="0"/>
          <a:chOff x="0" y="0"/>
          <a:chExt cx="0" cy="0"/>
        </a:xfrm>
      </p:grpSpPr>
      <p:grpSp>
        <p:nvGrpSpPr>
          <p:cNvPr id="2" name="Group 2"/>
          <p:cNvGrpSpPr/>
          <p:nvPr/>
        </p:nvGrpSpPr>
        <p:grpSpPr>
          <a:xfrm>
            <a:off x="609602" y="1458933"/>
            <a:ext cx="17068800" cy="7951767"/>
            <a:chOff x="-13160" y="-38100"/>
            <a:chExt cx="2947934" cy="1802352"/>
          </a:xfrm>
        </p:grpSpPr>
        <p:sp>
          <p:nvSpPr>
            <p:cNvPr id="3" name="Freeform 3"/>
            <p:cNvSpPr/>
            <p:nvPr/>
          </p:nvSpPr>
          <p:spPr>
            <a:xfrm>
              <a:off x="-13160" y="-16186"/>
              <a:ext cx="2947934" cy="1780438"/>
            </a:xfrm>
            <a:custGeom>
              <a:avLst/>
              <a:gdLst/>
              <a:ahLst/>
              <a:cxnLst/>
              <a:rect l="l" t="t" r="r" b="b"/>
              <a:pathLst>
                <a:path w="2947934" h="1780438">
                  <a:moveTo>
                    <a:pt x="35276" y="0"/>
                  </a:moveTo>
                  <a:lnTo>
                    <a:pt x="2912658" y="0"/>
                  </a:lnTo>
                  <a:cubicBezTo>
                    <a:pt x="2932140" y="0"/>
                    <a:pt x="2947934" y="15793"/>
                    <a:pt x="2947934" y="35276"/>
                  </a:cubicBezTo>
                  <a:lnTo>
                    <a:pt x="2947934" y="1745163"/>
                  </a:lnTo>
                  <a:cubicBezTo>
                    <a:pt x="2947934" y="1764645"/>
                    <a:pt x="2932140" y="1780438"/>
                    <a:pt x="2912658" y="1780438"/>
                  </a:cubicBezTo>
                  <a:lnTo>
                    <a:pt x="35276" y="1780438"/>
                  </a:lnTo>
                  <a:cubicBezTo>
                    <a:pt x="15793" y="1780438"/>
                    <a:pt x="0" y="1764645"/>
                    <a:pt x="0" y="1745163"/>
                  </a:cubicBezTo>
                  <a:lnTo>
                    <a:pt x="0" y="35276"/>
                  </a:lnTo>
                  <a:cubicBezTo>
                    <a:pt x="0" y="15793"/>
                    <a:pt x="15793" y="0"/>
                    <a:pt x="35276" y="0"/>
                  </a:cubicBezTo>
                  <a:close/>
                </a:path>
              </a:pathLst>
            </a:custGeom>
            <a:solidFill>
              <a:srgbClr val="5D546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Rectangle 23"/>
          <p:cNvSpPr/>
          <p:nvPr/>
        </p:nvSpPr>
        <p:spPr>
          <a:xfrm>
            <a:off x="2895602" y="240568"/>
            <a:ext cx="12496800" cy="1002710"/>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341"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ĐỊNH NGHĨA</a:t>
            </a:r>
            <a:endParaRPr kumimoji="0" lang="en-US" sz="4500" b="1" i="0" u="none" strike="noStrike" kern="1200" cap="none" spc="341"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25" name="Rectangle 24"/>
              <p:cNvSpPr/>
              <p:nvPr/>
            </p:nvSpPr>
            <p:spPr>
              <a:xfrm>
                <a:off x="968758" y="2373333"/>
                <a:ext cx="10683012" cy="590931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Cho hai mặt phẳng song song </a:t>
                </a:r>
                <a14:m>
                  <m:oMath xmlns:m="http://schemas.openxmlformats.org/officeDocument/2006/math">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α</m:t>
                    </m:r>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sz="36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d>
                      <m:dPr>
                        <m:ctrl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α</m:t>
                            </m:r>
                          </m:e>
                          <m:sup>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up>
                        </m:sSup>
                      </m:e>
                    </m:d>
                  </m:oMath>
                </a14:m>
                <a:r>
                  <a:rPr kumimoji="0" lang="en-US" sz="36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Trên </a:t>
                </a:r>
                <a14:m>
                  <m:oMath xmlns:m="http://schemas.openxmlformats.org/officeDocument/2006/math">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α</m:t>
                    </m:r>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sz="36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cho đa giác lồi </a:t>
                </a:r>
                <a14:m>
                  <m:oMath xmlns:m="http://schemas.openxmlformats.org/officeDocument/2006/math">
                    <m:sSub>
                      <m:sSubPr>
                        <m:ctrl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e>
                      <m:sub>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sub>
                    </m:sSub>
                    <m:sSub>
                      <m:sSubPr>
                        <m:ctrl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e>
                      <m:sub>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sub>
                    </m:sSub>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Sub>
                      <m:sSubPr>
                        <m:ctrl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e>
                      <m:sub>
                        <m:r>
                          <m:rPr>
                            <m:sty m:val="p"/>
                          </m:r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n</m:t>
                        </m:r>
                      </m:sub>
                    </m:sSub>
                  </m:oMath>
                </a14:m>
                <a:r>
                  <a:rPr kumimoji="0" lang="en-US" sz="36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Qua các đình </a:t>
                </a:r>
                <a14:m>
                  <m:oMath xmlns:m="http://schemas.openxmlformats.org/officeDocument/2006/math">
                    <m:sSub>
                      <m:sSubPr>
                        <m:ctrl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e>
                      <m:sub>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sub>
                    </m:sSub>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Sub>
                      <m:sSubPr>
                        <m:ctrl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e>
                      <m:sub>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sub>
                    </m:sSub>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Sub>
                      <m:sSubPr>
                        <m:ctrl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e>
                      <m:sub>
                        <m:r>
                          <m:rPr>
                            <m:sty m:val="p"/>
                          </m:r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n</m:t>
                        </m:r>
                      </m:sub>
                    </m:sSub>
                  </m:oMath>
                </a14:m>
                <a:r>
                  <a:rPr kumimoji="0" lang="en-US" sz="36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vẽ các đường thẳng đôi một song song và cắt mặt phẳng </a:t>
                </a:r>
                <a14:m>
                  <m:oMath xmlns:m="http://schemas.openxmlformats.org/officeDocument/2006/math">
                    <m:d>
                      <m:dPr>
                        <m:ctrl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α</m:t>
                            </m:r>
                          </m:e>
                          <m:sup>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up>
                        </m:sSup>
                      </m:e>
                    </m:d>
                  </m:oMath>
                </a14:m>
                <a:r>
                  <a:rPr kumimoji="0" lang="en-US" sz="36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tại </a:t>
                </a:r>
                <a14:m>
                  <m:oMath xmlns:m="http://schemas.openxmlformats.org/officeDocument/2006/math">
                    <m:sSubSup>
                      <m:sSubSupPr>
                        <m:ctrl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e>
                      <m:sub>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sub>
                      <m:sup>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up>
                    </m:sSubSup>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SubSup>
                      <m:sSubSupPr>
                        <m:ctrl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e>
                      <m:sub>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sub>
                      <m:sup>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up>
                    </m:sSubSup>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SubSup>
                      <m:sSubSupPr>
                        <m:ctrl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e>
                      <m:sub>
                        <m:r>
                          <m:rPr>
                            <m:sty m:val="p"/>
                          </m:r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n</m:t>
                        </m:r>
                      </m:sub>
                      <m:sup>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up>
                    </m:sSubSup>
                  </m:oMath>
                </a14:m>
                <a:r>
                  <a:rPr kumimoji="0" lang="en-US" sz="36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Hình gồm hai đa giác </a:t>
                </a:r>
                <a14:m>
                  <m:oMath xmlns:m="http://schemas.openxmlformats.org/officeDocument/2006/math">
                    <m:sSub>
                      <m:sSubPr>
                        <m:ctrl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e>
                      <m:sub>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sub>
                    </m:sSub>
                    <m:sSub>
                      <m:sSubPr>
                        <m:ctrl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e>
                      <m:sub>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sub>
                    </m:sSub>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Sub>
                      <m:sSubPr>
                        <m:ctrl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e>
                      <m:sub>
                        <m:r>
                          <m:rPr>
                            <m:sty m:val="p"/>
                          </m:r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n</m:t>
                        </m:r>
                      </m:sub>
                    </m:sSub>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SubSup>
                      <m:sSubSupPr>
                        <m:ctrl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e>
                      <m:sub>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sub>
                      <m:sup>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up>
                    </m:sSubSup>
                    <m:sSubSup>
                      <m:sSubSupPr>
                        <m:ctrl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e>
                      <m:sub>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sub>
                      <m:sup>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up>
                    </m:sSubSup>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SubSup>
                      <m:sSubSupPr>
                        <m:ctrl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e>
                      <m:sub>
                        <m:r>
                          <m:rPr>
                            <m:sty m:val="p"/>
                          </m:r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n</m:t>
                        </m:r>
                      </m:sub>
                      <m:sup>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up>
                    </m:sSubSup>
                  </m:oMath>
                </a14:m>
                <a:r>
                  <a:rPr kumimoji="0" lang="en-US" sz="36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và các tứ giác </a:t>
                </a:r>
                <a14:m>
                  <m:oMath xmlns:m="http://schemas.openxmlformats.org/officeDocument/2006/math">
                    <m:sSub>
                      <m:sSubPr>
                        <m:ctrl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e>
                      <m:sub>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sub>
                    </m:sSub>
                    <m:sSubSup>
                      <m:sSubSupPr>
                        <m:ctrl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e>
                      <m:sub>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sub>
                      <m:sup>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up>
                    </m:sSubSup>
                    <m:sSubSup>
                      <m:sSubSupPr>
                        <m:ctrl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e>
                      <m:sub>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sub>
                      <m:sup>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up>
                    </m:sSubSup>
                    <m:sSub>
                      <m:sSubPr>
                        <m:ctrl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e>
                      <m:sub>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sub>
                    </m:sSub>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Sub>
                      <m:sSubPr>
                        <m:ctrl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e>
                      <m:sub>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sub>
                    </m:sSub>
                    <m:sSubSup>
                      <m:sSubSupPr>
                        <m:ctrl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e>
                      <m:sub>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sub>
                      <m:sup>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up>
                    </m:sSubSup>
                    <m:sSubSup>
                      <m:sSubSupPr>
                        <m:ctrl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e>
                      <m:sub>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sub>
                      <m:sup>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up>
                    </m:sSubSup>
                    <m:sSub>
                      <m:sSubPr>
                        <m:ctrl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e>
                      <m:sub>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sub>
                    </m:sSub>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Sub>
                      <m:sSubPr>
                        <m:ctrl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e>
                      <m:sub>
                        <m:r>
                          <m:rPr>
                            <m:sty m:val="p"/>
                          </m:r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n</m:t>
                        </m:r>
                      </m:sub>
                    </m:sSub>
                    <m:sSubSup>
                      <m:sSubSupPr>
                        <m:ctrl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e>
                      <m:sub>
                        <m:r>
                          <m:rPr>
                            <m:sty m:val="p"/>
                          </m:r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n</m:t>
                        </m:r>
                      </m:sub>
                      <m:sup>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up>
                    </m:sSubSup>
                    <m:sSubSup>
                      <m:sSubSupPr>
                        <m:ctrl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e>
                      <m:sub>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sub>
                      <m:sup>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up>
                    </m:sSubSup>
                    <m:sSub>
                      <m:sSubPr>
                        <m:ctrl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e>
                      <m:sub>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sub>
                    </m:sSub>
                  </m:oMath>
                </a14:m>
                <a:r>
                  <a:rPr kumimoji="0" lang="en-US" sz="36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được gọi là </a:t>
                </a:r>
                <a:r>
                  <a:rPr kumimoji="0" lang="en-US" sz="36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hình lăng trụ </a:t>
                </a:r>
                <a:r>
                  <a:rPr kumimoji="0" lang="en-US" sz="36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và kí hiệu là </a:t>
                </a:r>
                <a14:m>
                  <m:oMath xmlns:m="http://schemas.openxmlformats.org/officeDocument/2006/math">
                    <m:sSub>
                      <m:sSubPr>
                        <m:ctrl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e>
                      <m:sub>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sub>
                    </m:sSub>
                    <m:sSub>
                      <m:sSubPr>
                        <m:ctrl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e>
                      <m:sub>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sub>
                    </m:sSub>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Sub>
                      <m:sSubPr>
                        <m:ctrl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e>
                      <m:sub>
                        <m:r>
                          <m:rPr>
                            <m:sty m:val="p"/>
                          </m:r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n</m:t>
                        </m:r>
                      </m:sub>
                    </m:sSub>
                    <m:sSubSup>
                      <m:sSubSupPr>
                        <m:ctrl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e>
                      <m:sub>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sub>
                      <m:sup>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up>
                    </m:sSubSup>
                    <m:sSubSup>
                      <m:sSubSupPr>
                        <m:ctrl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e>
                      <m:sub>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sub>
                      <m:sup>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up>
                    </m:sSubSup>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SubSup>
                      <m:sSubSupPr>
                        <m:ctrl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e>
                      <m:sub>
                        <m:r>
                          <m:rPr>
                            <m:sty m:val="p"/>
                          </m:rP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n</m:t>
                        </m:r>
                      </m:sub>
                      <m:sup>
                        <m:r>
                          <a:rPr kumimoji="0" lang="en-US" sz="36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up>
                    </m:sSubSup>
                  </m:oMath>
                </a14:m>
                <a:r>
                  <a:rPr kumimoji="0" lang="en-US" sz="3600" b="0"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6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5" name="Rectangle 24"/>
              <p:cNvSpPr>
                <a:spLocks noRot="1" noChangeAspect="1" noMove="1" noResize="1" noEditPoints="1" noAdjustHandles="1" noChangeArrowheads="1" noChangeShapeType="1" noTextEdit="1"/>
              </p:cNvSpPr>
              <p:nvPr/>
            </p:nvSpPr>
            <p:spPr>
              <a:xfrm>
                <a:off x="968758" y="2373333"/>
                <a:ext cx="10683012" cy="5909310"/>
              </a:xfrm>
              <a:prstGeom prst="rect">
                <a:avLst/>
              </a:prstGeom>
              <a:blipFill>
                <a:blip r:embed="rId2"/>
                <a:stretch>
                  <a:fillRect l="-1769" r="-1712" b="-1134"/>
                </a:stretch>
              </a:blipFill>
            </p:spPr>
            <p:txBody>
              <a:bodyPr/>
              <a:lstStyle/>
              <a:p>
                <a:r>
                  <a:rPr lang="en-US">
                    <a:noFill/>
                  </a:rPr>
                  <a:t> </a:t>
                </a:r>
              </a:p>
            </p:txBody>
          </p:sp>
        </mc:Fallback>
      </mc:AlternateContent>
      <p:pic>
        <p:nvPicPr>
          <p:cNvPr id="5" name="Picture 4"/>
          <p:cNvPicPr>
            <a:picLocks noChangeAspect="1"/>
          </p:cNvPicPr>
          <p:nvPr/>
        </p:nvPicPr>
        <p:blipFill>
          <a:blip r:embed="rId3"/>
          <a:stretch>
            <a:fillRect/>
          </a:stretch>
        </p:blipFill>
        <p:spPr>
          <a:xfrm>
            <a:off x="685800" y="8727447"/>
            <a:ext cx="2003042" cy="124728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46429" y="2601933"/>
            <a:ext cx="5174771" cy="5604510"/>
          </a:xfrm>
          <a:prstGeom prst="rect">
            <a:avLst/>
          </a:prstGeom>
        </p:spPr>
      </p:pic>
      <p:pic>
        <p:nvPicPr>
          <p:cNvPr id="7" name="Picture 6"/>
          <p:cNvPicPr>
            <a:picLocks noChangeAspect="1"/>
          </p:cNvPicPr>
          <p:nvPr/>
        </p:nvPicPr>
        <p:blipFill>
          <a:blip r:embed="rId5"/>
          <a:stretch>
            <a:fillRect/>
          </a:stretch>
        </p:blipFill>
        <p:spPr>
          <a:xfrm>
            <a:off x="16671007" y="1005422"/>
            <a:ext cx="1100386" cy="1100386"/>
          </a:xfrm>
          <a:prstGeom prst="rect">
            <a:avLst/>
          </a:prstGeom>
        </p:spPr>
      </p:pic>
    </p:spTree>
    <p:extLst>
      <p:ext uri="{BB962C8B-B14F-4D97-AF65-F5344CB8AC3E}">
        <p14:creationId xmlns:p14="http://schemas.microsoft.com/office/powerpoint/2010/main" val="357764063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anim calcmode="lin" valueType="num">
                                      <p:cBhvr>
                                        <p:cTn id="17" dur="500" fill="hold"/>
                                        <p:tgtEl>
                                          <p:spTgt spid="25"/>
                                        </p:tgtEl>
                                        <p:attrNameLst>
                                          <p:attrName>ppt_x</p:attrName>
                                        </p:attrNameLst>
                                      </p:cBhvr>
                                      <p:tavLst>
                                        <p:tav tm="0">
                                          <p:val>
                                            <p:strVal val="#ppt_x"/>
                                          </p:val>
                                        </p:tav>
                                        <p:tav tm="100000">
                                          <p:val>
                                            <p:strVal val="#ppt_x"/>
                                          </p:val>
                                        </p:tav>
                                      </p:tavLst>
                                    </p:anim>
                                    <p:anim calcmode="lin" valueType="num">
                                      <p:cBhvr>
                                        <p:cTn id="18" dur="500" fill="hold"/>
                                        <p:tgtEl>
                                          <p:spTgt spid="2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CF4E5"/>
        </a:solidFill>
        <a:effectLst/>
      </p:bgPr>
    </p:bg>
    <p:spTree>
      <p:nvGrpSpPr>
        <p:cNvPr id="1" name=""/>
        <p:cNvGrpSpPr/>
        <p:nvPr/>
      </p:nvGrpSpPr>
      <p:grpSpPr>
        <a:xfrm>
          <a:off x="0" y="0"/>
          <a:ext cx="0" cy="0"/>
          <a:chOff x="0" y="0"/>
          <a:chExt cx="0" cy="0"/>
        </a:xfrm>
      </p:grpSpPr>
      <p:grpSp>
        <p:nvGrpSpPr>
          <p:cNvPr id="2" name="Group 2"/>
          <p:cNvGrpSpPr/>
          <p:nvPr/>
        </p:nvGrpSpPr>
        <p:grpSpPr>
          <a:xfrm>
            <a:off x="609602" y="1458933"/>
            <a:ext cx="17068800" cy="7951767"/>
            <a:chOff x="-13160" y="-38100"/>
            <a:chExt cx="2947934" cy="1802352"/>
          </a:xfrm>
        </p:grpSpPr>
        <p:sp>
          <p:nvSpPr>
            <p:cNvPr id="3" name="Freeform 3"/>
            <p:cNvSpPr/>
            <p:nvPr/>
          </p:nvSpPr>
          <p:spPr>
            <a:xfrm>
              <a:off x="-13160" y="-16186"/>
              <a:ext cx="2947934" cy="1780438"/>
            </a:xfrm>
            <a:custGeom>
              <a:avLst/>
              <a:gdLst/>
              <a:ahLst/>
              <a:cxnLst/>
              <a:rect l="l" t="t" r="r" b="b"/>
              <a:pathLst>
                <a:path w="2947934" h="1780438">
                  <a:moveTo>
                    <a:pt x="35276" y="0"/>
                  </a:moveTo>
                  <a:lnTo>
                    <a:pt x="2912658" y="0"/>
                  </a:lnTo>
                  <a:cubicBezTo>
                    <a:pt x="2932140" y="0"/>
                    <a:pt x="2947934" y="15793"/>
                    <a:pt x="2947934" y="35276"/>
                  </a:cubicBezTo>
                  <a:lnTo>
                    <a:pt x="2947934" y="1745163"/>
                  </a:lnTo>
                  <a:cubicBezTo>
                    <a:pt x="2947934" y="1764645"/>
                    <a:pt x="2932140" y="1780438"/>
                    <a:pt x="2912658" y="1780438"/>
                  </a:cubicBezTo>
                  <a:lnTo>
                    <a:pt x="35276" y="1780438"/>
                  </a:lnTo>
                  <a:cubicBezTo>
                    <a:pt x="15793" y="1780438"/>
                    <a:pt x="0" y="1764645"/>
                    <a:pt x="0" y="1745163"/>
                  </a:cubicBezTo>
                  <a:lnTo>
                    <a:pt x="0" y="35276"/>
                  </a:lnTo>
                  <a:cubicBezTo>
                    <a:pt x="0" y="15793"/>
                    <a:pt x="15793" y="0"/>
                    <a:pt x="35276" y="0"/>
                  </a:cubicBezTo>
                  <a:close/>
                </a:path>
              </a:pathLst>
            </a:custGeom>
            <a:solidFill>
              <a:srgbClr val="5D546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Rectangle 23"/>
          <p:cNvSpPr/>
          <p:nvPr/>
        </p:nvSpPr>
        <p:spPr>
          <a:xfrm>
            <a:off x="2895602" y="240568"/>
            <a:ext cx="12496800" cy="1002710"/>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341"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ĐỊNH NGHĨA</a:t>
            </a:r>
            <a:endParaRPr kumimoji="0" lang="en-US" sz="4500" b="1" i="0" u="none" strike="noStrike" kern="1200" cap="none" spc="341"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25" name="Rectangle 24"/>
              <p:cNvSpPr/>
              <p:nvPr/>
            </p:nvSpPr>
            <p:spPr>
              <a:xfrm>
                <a:off x="1371601" y="2122587"/>
                <a:ext cx="15468599" cy="6740307"/>
              </a:xfrm>
              <a:prstGeom prst="rect">
                <a:avLst/>
              </a:prstGeom>
            </p:spPr>
            <p:txBody>
              <a:bodyPr wrap="square">
                <a:spAutoFit/>
              </a:bodyPr>
              <a:lstStyle/>
              <a:p>
                <a:pPr marL="571500" lvl="0" indent="-571500" algn="just">
                  <a:lnSpc>
                    <a:spcPct val="150000"/>
                  </a:lnSpc>
                  <a:buFont typeface="Arial" panose="020B0604020202020204" pitchFamily="34" charset="0"/>
                  <a:buChar char="•"/>
                  <a:defRPr/>
                </a:pPr>
                <a:r>
                  <a:rPr lang="en-US" sz="3600" smtClean="0">
                    <a:solidFill>
                      <a:prstClr val="white"/>
                    </a:solidFill>
                    <a:latin typeface="Arial" panose="020B0604020202020204" pitchFamily="34" charset="0"/>
                    <a:ea typeface="Times New Roman" panose="02020603050405020304" pitchFamily="18" charset="0"/>
                    <a:cs typeface="Arial" panose="020B0604020202020204" pitchFamily="34" charset="0"/>
                  </a:rPr>
                  <a:t>Các </a:t>
                </a:r>
                <a:r>
                  <a:rPr lang="en-US" sz="3600">
                    <a:solidFill>
                      <a:prstClr val="white"/>
                    </a:solidFill>
                    <a:latin typeface="Arial" panose="020B0604020202020204" pitchFamily="34" charset="0"/>
                    <a:ea typeface="Times New Roman" panose="02020603050405020304" pitchFamily="18" charset="0"/>
                    <a:cs typeface="Arial" panose="020B0604020202020204" pitchFamily="34" charset="0"/>
                  </a:rPr>
                  <a:t>điểm </a:t>
                </a:r>
                <a14:m>
                  <m:oMath xmlns:m="http://schemas.openxmlformats.org/officeDocument/2006/math">
                    <m:sSub>
                      <m:sSubPr>
                        <m:ctrlPr>
                          <a:rPr lang="en-US" sz="36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A</m:t>
                        </m:r>
                      </m:e>
                      <m:sub>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1</m:t>
                        </m:r>
                      </m:sub>
                    </m:sSub>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6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A</m:t>
                        </m:r>
                      </m:e>
                      <m:sub>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2</m:t>
                        </m:r>
                      </m:sub>
                    </m:sSub>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6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A</m:t>
                        </m:r>
                      </m:e>
                      <m:sub>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n</m:t>
                        </m:r>
                      </m:sub>
                    </m:sSub>
                  </m:oMath>
                </a14:m>
                <a:r>
                  <a:rPr lang="en-US" sz="3600">
                    <a:solidFill>
                      <a:prstClr val="white"/>
                    </a:solidFill>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sSubSup>
                      <m:sSubSupPr>
                        <m:ctrlPr>
                          <a:rPr lang="en-US" sz="36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A</m:t>
                        </m:r>
                      </m:e>
                      <m:sub>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1</m:t>
                        </m:r>
                      </m:sub>
                      <m:sup>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m:t>
                        </m:r>
                      </m:sup>
                    </m:sSubSup>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m:t>
                    </m:r>
                    <m:sSubSup>
                      <m:sSubSupPr>
                        <m:ctrlPr>
                          <a:rPr lang="en-US" sz="36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A</m:t>
                        </m:r>
                      </m:e>
                      <m:sub>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2</m:t>
                        </m:r>
                      </m:sub>
                      <m:sup>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m:t>
                        </m:r>
                      </m:sup>
                    </m:sSubSup>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m:t>
                    </m:r>
                    <m:sSubSup>
                      <m:sSubSupPr>
                        <m:ctrlPr>
                          <a:rPr lang="en-US" sz="36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A</m:t>
                        </m:r>
                      </m:e>
                      <m:sub>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n</m:t>
                        </m:r>
                      </m:sub>
                      <m:sup>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m:t>
                        </m:r>
                      </m:sup>
                    </m:sSubSup>
                  </m:oMath>
                </a14:m>
                <a:r>
                  <a:rPr lang="en-US" sz="3600">
                    <a:solidFill>
                      <a:prstClr val="white"/>
                    </a:solidFill>
                    <a:latin typeface="Arial" panose="020B0604020202020204" pitchFamily="34" charset="0"/>
                    <a:ea typeface="Times New Roman" panose="02020603050405020304" pitchFamily="18" charset="0"/>
                    <a:cs typeface="Arial" panose="020B0604020202020204" pitchFamily="34" charset="0"/>
                  </a:rPr>
                  <a:t> được gọi là các đỉnh, các đoạn thẳng </a:t>
                </a:r>
                <a14:m>
                  <m:oMath xmlns:m="http://schemas.openxmlformats.org/officeDocument/2006/math">
                    <m:sSub>
                      <m:sSubPr>
                        <m:ctrlPr>
                          <a:rPr lang="en-US" sz="36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A</m:t>
                        </m:r>
                      </m:e>
                      <m:sub>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1</m:t>
                        </m:r>
                      </m:sub>
                    </m:sSub>
                    <m:sSubSup>
                      <m:sSubSupPr>
                        <m:ctrlPr>
                          <a:rPr lang="en-US" sz="36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A</m:t>
                        </m:r>
                      </m:e>
                      <m:sub>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1</m:t>
                        </m:r>
                      </m:sub>
                      <m:sup>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m:t>
                        </m:r>
                      </m:sup>
                    </m:sSubSup>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6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A</m:t>
                        </m:r>
                      </m:e>
                      <m:sub>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2</m:t>
                        </m:r>
                      </m:sub>
                    </m:sSub>
                    <m:sSubSup>
                      <m:sSubSupPr>
                        <m:ctrlPr>
                          <a:rPr lang="en-US" sz="36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A</m:t>
                        </m:r>
                      </m:e>
                      <m:sub>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2</m:t>
                        </m:r>
                      </m:sub>
                      <m:sup>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m:t>
                        </m:r>
                      </m:sup>
                    </m:sSubSup>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6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A</m:t>
                        </m:r>
                      </m:e>
                      <m:sub>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n</m:t>
                        </m:r>
                      </m:sub>
                    </m:sSub>
                    <m:sSubSup>
                      <m:sSubSupPr>
                        <m:ctrlPr>
                          <a:rPr lang="en-US" sz="36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A</m:t>
                        </m:r>
                      </m:e>
                      <m:sub>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n</m:t>
                        </m:r>
                      </m:sub>
                      <m:sup>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m:t>
                        </m:r>
                      </m:sup>
                    </m:sSubSup>
                  </m:oMath>
                </a14:m>
                <a:r>
                  <a:rPr lang="en-US" sz="3600">
                    <a:solidFill>
                      <a:prstClr val="white"/>
                    </a:solidFill>
                    <a:latin typeface="Arial" panose="020B0604020202020204" pitchFamily="34" charset="0"/>
                    <a:ea typeface="Times New Roman" panose="02020603050405020304" pitchFamily="18" charset="0"/>
                    <a:cs typeface="Arial" panose="020B0604020202020204" pitchFamily="34" charset="0"/>
                  </a:rPr>
                  <a:t> được gọi là các cạnh bên, các đoạn thẳng </a:t>
                </a:r>
                <a14:m>
                  <m:oMath xmlns:m="http://schemas.openxmlformats.org/officeDocument/2006/math">
                    <m:sSub>
                      <m:sSubPr>
                        <m:ctrlPr>
                          <a:rPr lang="en-US" sz="36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A</m:t>
                        </m:r>
                      </m:e>
                      <m:sub>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1</m:t>
                        </m:r>
                      </m:sub>
                    </m:sSub>
                    <m:sSub>
                      <m:sSubPr>
                        <m:ctrlPr>
                          <a:rPr lang="en-US" sz="36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A</m:t>
                        </m:r>
                      </m:e>
                      <m:sub>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2</m:t>
                        </m:r>
                      </m:sub>
                    </m:sSub>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6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A</m:t>
                        </m:r>
                      </m:e>
                      <m:sub>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2</m:t>
                        </m:r>
                      </m:sub>
                    </m:sSub>
                    <m:sSub>
                      <m:sSubPr>
                        <m:ctrlPr>
                          <a:rPr lang="en-US" sz="36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A</m:t>
                        </m:r>
                      </m:e>
                      <m:sub>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3</m:t>
                        </m:r>
                      </m:sub>
                    </m:sSub>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600">
                    <a:solidFill>
                      <a:prstClr val="white"/>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US" sz="36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A</m:t>
                        </m:r>
                      </m:e>
                      <m:sub>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n</m:t>
                        </m:r>
                      </m:sub>
                    </m:sSub>
                    <m:sSub>
                      <m:sSubPr>
                        <m:ctrlPr>
                          <a:rPr lang="en-US" sz="36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A</m:t>
                        </m:r>
                      </m:e>
                      <m:sub>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1</m:t>
                        </m:r>
                      </m:sub>
                    </m:sSub>
                  </m:oMath>
                </a14:m>
                <a:r>
                  <a:rPr lang="en-US" sz="3600">
                    <a:solidFill>
                      <a:prstClr val="white"/>
                    </a:solidFill>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sSubSup>
                      <m:sSubSupPr>
                        <m:ctrlPr>
                          <a:rPr lang="en-US" sz="36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A</m:t>
                        </m:r>
                      </m:e>
                      <m:sub>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1</m:t>
                        </m:r>
                      </m:sub>
                      <m:sup>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m:t>
                        </m:r>
                      </m:sup>
                    </m:sSubSup>
                    <m:sSubSup>
                      <m:sSubSupPr>
                        <m:ctrlPr>
                          <a:rPr lang="en-US" sz="36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A</m:t>
                        </m:r>
                      </m:e>
                      <m:sub>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2</m:t>
                        </m:r>
                      </m:sub>
                      <m:sup>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m:t>
                        </m:r>
                      </m:sup>
                    </m:sSubSup>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m:t>
                    </m:r>
                    <m:sSubSup>
                      <m:sSubSupPr>
                        <m:ctrlPr>
                          <a:rPr lang="en-US" sz="36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A</m:t>
                        </m:r>
                      </m:e>
                      <m:sub>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2</m:t>
                        </m:r>
                      </m:sub>
                      <m:sup>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m:t>
                        </m:r>
                      </m:sup>
                    </m:sSubSup>
                    <m:sSubSup>
                      <m:sSubSupPr>
                        <m:ctrlPr>
                          <a:rPr lang="en-US" sz="36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A</m:t>
                        </m:r>
                      </m:e>
                      <m:sub>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3</m:t>
                        </m:r>
                      </m:sub>
                      <m:sup>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m:t>
                        </m:r>
                      </m:sup>
                    </m:sSubSup>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m:t>
                    </m:r>
                    <m:sSubSup>
                      <m:sSubSupPr>
                        <m:ctrlPr>
                          <a:rPr lang="en-US" sz="36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A</m:t>
                        </m:r>
                      </m:e>
                      <m:sub>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n</m:t>
                        </m:r>
                      </m:sub>
                      <m:sup>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m:t>
                        </m:r>
                      </m:sup>
                    </m:sSubSup>
                    <m:sSubSup>
                      <m:sSubSupPr>
                        <m:ctrlPr>
                          <a:rPr lang="en-US" sz="36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A</m:t>
                        </m:r>
                      </m:e>
                      <m:sub>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1</m:t>
                        </m:r>
                      </m:sub>
                      <m:sup>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m:t>
                        </m:r>
                      </m:sup>
                    </m:sSubSup>
                  </m:oMath>
                </a14:m>
                <a:r>
                  <a:rPr lang="en-US" sz="3600">
                    <a:solidFill>
                      <a:prstClr val="white"/>
                    </a:solidFill>
                    <a:latin typeface="Arial" panose="020B0604020202020204" pitchFamily="34" charset="0"/>
                    <a:ea typeface="Times New Roman" panose="02020603050405020304" pitchFamily="18" charset="0"/>
                    <a:cs typeface="Arial" panose="020B0604020202020204" pitchFamily="34" charset="0"/>
                  </a:rPr>
                  <a:t> được gọi là các cạnh đáy của hình </a:t>
                </a:r>
                <a:r>
                  <a:rPr lang="en-US" sz="3600">
                    <a:solidFill>
                      <a:prstClr val="white"/>
                    </a:solidFill>
                    <a:latin typeface="Arial" panose="020B0604020202020204" pitchFamily="34" charset="0"/>
                    <a:ea typeface="Times New Roman" panose="02020603050405020304" pitchFamily="18" charset="0"/>
                    <a:cs typeface="Arial" panose="020B0604020202020204" pitchFamily="34" charset="0"/>
                  </a:rPr>
                  <a:t>lăng </a:t>
                </a:r>
                <a:r>
                  <a:rPr lang="en-US" sz="3600" smtClean="0">
                    <a:solidFill>
                      <a:prstClr val="white"/>
                    </a:solidFill>
                    <a:latin typeface="Arial" panose="020B0604020202020204" pitchFamily="34" charset="0"/>
                    <a:ea typeface="Times New Roman" panose="02020603050405020304" pitchFamily="18" charset="0"/>
                    <a:cs typeface="Arial" panose="020B0604020202020204" pitchFamily="34" charset="0"/>
                  </a:rPr>
                  <a:t>trụ.</a:t>
                </a:r>
              </a:p>
              <a:p>
                <a:pPr marL="571500" lvl="0" indent="-571500" algn="just">
                  <a:lnSpc>
                    <a:spcPct val="150000"/>
                  </a:lnSpc>
                  <a:buFont typeface="Arial" panose="020B0604020202020204" pitchFamily="34" charset="0"/>
                  <a:buChar char="•"/>
                  <a:defRPr/>
                </a:pPr>
                <a:r>
                  <a:rPr lang="en-US" sz="3600" smtClean="0">
                    <a:solidFill>
                      <a:prstClr val="white"/>
                    </a:solidFill>
                    <a:latin typeface="Arial" panose="020B0604020202020204" pitchFamily="34" charset="0"/>
                    <a:ea typeface="Times New Roman" panose="02020603050405020304" pitchFamily="18" charset="0"/>
                    <a:cs typeface="Arial" panose="020B0604020202020204" pitchFamily="34" charset="0"/>
                  </a:rPr>
                  <a:t>Hai </a:t>
                </a:r>
                <a:r>
                  <a:rPr lang="en-US" sz="3600">
                    <a:solidFill>
                      <a:prstClr val="white"/>
                    </a:solidFill>
                    <a:latin typeface="Arial" panose="020B0604020202020204" pitchFamily="34" charset="0"/>
                    <a:ea typeface="Times New Roman" panose="02020603050405020304" pitchFamily="18" charset="0"/>
                    <a:cs typeface="Arial" panose="020B0604020202020204" pitchFamily="34" charset="0"/>
                  </a:rPr>
                  <a:t>đa giác </a:t>
                </a:r>
                <a14:m>
                  <m:oMath xmlns:m="http://schemas.openxmlformats.org/officeDocument/2006/math">
                    <m:sSub>
                      <m:sSubPr>
                        <m:ctrlPr>
                          <a:rPr lang="en-US" sz="36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A</m:t>
                        </m:r>
                      </m:e>
                      <m:sub>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1</m:t>
                        </m:r>
                      </m:sub>
                    </m:sSub>
                    <m:sSub>
                      <m:sSubPr>
                        <m:ctrlPr>
                          <a:rPr lang="en-US" sz="36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A</m:t>
                        </m:r>
                      </m:e>
                      <m:sub>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2</m:t>
                        </m:r>
                      </m:sub>
                    </m:sSub>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6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A</m:t>
                        </m:r>
                      </m:e>
                      <m:sub>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n</m:t>
                        </m:r>
                      </m:sub>
                    </m:sSub>
                  </m:oMath>
                </a14:m>
                <a:r>
                  <a:rPr lang="en-US" sz="3600">
                    <a:solidFill>
                      <a:prstClr val="white"/>
                    </a:solidFill>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sSubSup>
                      <m:sSubSupPr>
                        <m:ctrlPr>
                          <a:rPr lang="en-US" sz="36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A</m:t>
                        </m:r>
                      </m:e>
                      <m:sub>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1</m:t>
                        </m:r>
                      </m:sub>
                      <m:sup>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m:t>
                        </m:r>
                      </m:sup>
                    </m:sSubSup>
                    <m:sSubSup>
                      <m:sSubSupPr>
                        <m:ctrlPr>
                          <a:rPr lang="en-US" sz="36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A</m:t>
                        </m:r>
                      </m:e>
                      <m:sub>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2</m:t>
                        </m:r>
                      </m:sub>
                      <m:sup>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m:t>
                        </m:r>
                      </m:sup>
                    </m:sSubSup>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m:t>
                    </m:r>
                    <m:sSubSup>
                      <m:sSubSupPr>
                        <m:ctrlPr>
                          <a:rPr lang="en-US" sz="36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A</m:t>
                        </m:r>
                      </m:e>
                      <m:sub>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n</m:t>
                        </m:r>
                      </m:sub>
                      <m:sup>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m:t>
                        </m:r>
                      </m:sup>
                    </m:sSubSup>
                  </m:oMath>
                </a14:m>
                <a:r>
                  <a:rPr lang="en-US" sz="3600">
                    <a:solidFill>
                      <a:prstClr val="white"/>
                    </a:solidFill>
                    <a:latin typeface="Arial" panose="020B0604020202020204" pitchFamily="34" charset="0"/>
                    <a:ea typeface="Times New Roman" panose="02020603050405020304" pitchFamily="18" charset="0"/>
                    <a:cs typeface="Arial" panose="020B0604020202020204" pitchFamily="34" charset="0"/>
                  </a:rPr>
                  <a:t> được gọi là hai mặt đáy của hình </a:t>
                </a:r>
                <a:r>
                  <a:rPr lang="en-US" sz="3600">
                    <a:solidFill>
                      <a:prstClr val="white"/>
                    </a:solidFill>
                    <a:latin typeface="Arial" panose="020B0604020202020204" pitchFamily="34" charset="0"/>
                    <a:ea typeface="Times New Roman" panose="02020603050405020304" pitchFamily="18" charset="0"/>
                    <a:cs typeface="Arial" panose="020B0604020202020204" pitchFamily="34" charset="0"/>
                  </a:rPr>
                  <a:t>lăng </a:t>
                </a:r>
                <a:r>
                  <a:rPr lang="en-US" sz="3600" smtClean="0">
                    <a:solidFill>
                      <a:prstClr val="white"/>
                    </a:solidFill>
                    <a:latin typeface="Arial" panose="020B0604020202020204" pitchFamily="34" charset="0"/>
                    <a:ea typeface="Times New Roman" panose="02020603050405020304" pitchFamily="18" charset="0"/>
                    <a:cs typeface="Arial" panose="020B0604020202020204" pitchFamily="34" charset="0"/>
                  </a:rPr>
                  <a:t>trụ.</a:t>
                </a:r>
              </a:p>
              <a:p>
                <a:pPr marL="571500" lvl="0" indent="-571500" algn="just">
                  <a:lnSpc>
                    <a:spcPct val="150000"/>
                  </a:lnSpc>
                  <a:buFont typeface="Arial" panose="020B0604020202020204" pitchFamily="34" charset="0"/>
                  <a:buChar char="•"/>
                  <a:defRPr/>
                </a:pPr>
                <a:r>
                  <a:rPr lang="en-US" sz="3600" smtClean="0">
                    <a:solidFill>
                      <a:prstClr val="white"/>
                    </a:solidFill>
                    <a:latin typeface="Arial" panose="020B0604020202020204" pitchFamily="34" charset="0"/>
                    <a:ea typeface="Times New Roman" panose="02020603050405020304" pitchFamily="18" charset="0"/>
                    <a:cs typeface="Arial" panose="020B0604020202020204" pitchFamily="34" charset="0"/>
                  </a:rPr>
                  <a:t>Các </a:t>
                </a:r>
                <a:r>
                  <a:rPr lang="en-US" sz="3600">
                    <a:solidFill>
                      <a:prstClr val="white"/>
                    </a:solidFill>
                    <a:latin typeface="Arial" panose="020B0604020202020204" pitchFamily="34" charset="0"/>
                    <a:ea typeface="Times New Roman" panose="02020603050405020304" pitchFamily="18" charset="0"/>
                    <a:cs typeface="Arial" panose="020B0604020202020204" pitchFamily="34" charset="0"/>
                  </a:rPr>
                  <a:t>tứ giác </a:t>
                </a:r>
                <a14:m>
                  <m:oMath xmlns:m="http://schemas.openxmlformats.org/officeDocument/2006/math">
                    <m:sSub>
                      <m:sSubPr>
                        <m:ctrlPr>
                          <a:rPr lang="en-US" sz="36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A</m:t>
                        </m:r>
                      </m:e>
                      <m:sub>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1</m:t>
                        </m:r>
                      </m:sub>
                    </m:sSub>
                    <m:sSubSup>
                      <m:sSubSupPr>
                        <m:ctrlPr>
                          <a:rPr lang="en-US" sz="36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A</m:t>
                        </m:r>
                      </m:e>
                      <m:sub>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1</m:t>
                        </m:r>
                      </m:sub>
                      <m:sup>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m:t>
                        </m:r>
                      </m:sup>
                    </m:sSubSup>
                    <m:sSubSup>
                      <m:sSubSupPr>
                        <m:ctrlPr>
                          <a:rPr lang="en-US" sz="36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A</m:t>
                        </m:r>
                      </m:e>
                      <m:sub>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2</m:t>
                        </m:r>
                      </m:sub>
                      <m:sup>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m:t>
                        </m:r>
                      </m:sup>
                    </m:sSubSup>
                    <m:sSub>
                      <m:sSubPr>
                        <m:ctrlPr>
                          <a:rPr lang="en-US" sz="36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A</m:t>
                        </m:r>
                      </m:e>
                      <m:sub>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2</m:t>
                        </m:r>
                      </m:sub>
                    </m:sSub>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6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A</m:t>
                        </m:r>
                      </m:e>
                      <m:sub>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2</m:t>
                        </m:r>
                      </m:sub>
                    </m:sSub>
                    <m:sSubSup>
                      <m:sSubSupPr>
                        <m:ctrlPr>
                          <a:rPr lang="en-US" sz="36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A</m:t>
                        </m:r>
                      </m:e>
                      <m:sub>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2</m:t>
                        </m:r>
                      </m:sub>
                      <m:sup>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m:t>
                        </m:r>
                      </m:sup>
                    </m:sSubSup>
                    <m:sSubSup>
                      <m:sSubSupPr>
                        <m:ctrlPr>
                          <a:rPr lang="en-US" sz="36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A</m:t>
                        </m:r>
                      </m:e>
                      <m:sub>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3</m:t>
                        </m:r>
                      </m:sub>
                      <m:sup>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m:t>
                        </m:r>
                      </m:sup>
                    </m:sSubSup>
                    <m:sSub>
                      <m:sSubPr>
                        <m:ctrlPr>
                          <a:rPr lang="en-US" sz="36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A</m:t>
                        </m:r>
                      </m:e>
                      <m:sub>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3</m:t>
                        </m:r>
                      </m:sub>
                    </m:sSub>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6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A</m:t>
                        </m:r>
                      </m:e>
                      <m:sub>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n</m:t>
                        </m:r>
                      </m:sub>
                    </m:sSub>
                    <m:sSubSup>
                      <m:sSubSupPr>
                        <m:ctrlPr>
                          <a:rPr lang="en-US" sz="36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A</m:t>
                        </m:r>
                      </m:e>
                      <m:sub>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n</m:t>
                        </m:r>
                      </m:sub>
                      <m:sup>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m:t>
                        </m:r>
                      </m:sup>
                    </m:sSubSup>
                    <m:sSubSup>
                      <m:sSubSupPr>
                        <m:ctrlPr>
                          <a:rPr lang="en-US" sz="36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A</m:t>
                        </m:r>
                      </m:e>
                      <m:sub>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1</m:t>
                        </m:r>
                      </m:sub>
                      <m:sup>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m:t>
                        </m:r>
                      </m:sup>
                    </m:sSubSup>
                    <m:sSub>
                      <m:sSubPr>
                        <m:ctrlPr>
                          <a:rPr lang="en-US" sz="36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A</m:t>
                        </m:r>
                      </m:e>
                      <m:sub>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1</m:t>
                        </m:r>
                      </m:sub>
                    </m:sSub>
                  </m:oMath>
                </a14:m>
                <a:r>
                  <a:rPr lang="en-US" sz="3600">
                    <a:solidFill>
                      <a:prstClr val="white"/>
                    </a:solidFill>
                    <a:latin typeface="Arial" panose="020B0604020202020204" pitchFamily="34" charset="0"/>
                    <a:ea typeface="Times New Roman" panose="02020603050405020304" pitchFamily="18" charset="0"/>
                    <a:cs typeface="Arial" panose="020B0604020202020204" pitchFamily="34" charset="0"/>
                  </a:rPr>
                  <a:t> được gọi là các mặt bên của hình lăng trụ.</a:t>
                </a:r>
              </a:p>
            </p:txBody>
          </p:sp>
        </mc:Choice>
        <mc:Fallback>
          <p:sp>
            <p:nvSpPr>
              <p:cNvPr id="25" name="Rectangle 24"/>
              <p:cNvSpPr>
                <a:spLocks noRot="1" noChangeAspect="1" noMove="1" noResize="1" noEditPoints="1" noAdjustHandles="1" noChangeArrowheads="1" noChangeShapeType="1" noTextEdit="1"/>
              </p:cNvSpPr>
              <p:nvPr/>
            </p:nvSpPr>
            <p:spPr>
              <a:xfrm>
                <a:off x="1371601" y="2122587"/>
                <a:ext cx="15468599" cy="6740307"/>
              </a:xfrm>
              <a:prstGeom prst="rect">
                <a:avLst/>
              </a:prstGeom>
              <a:blipFill>
                <a:blip r:embed="rId2"/>
                <a:stretch>
                  <a:fillRect l="-1064" r="-1143" b="-904"/>
                </a:stretch>
              </a:blipFill>
            </p:spPr>
            <p:txBody>
              <a:bodyPr/>
              <a:lstStyle/>
              <a:p>
                <a:r>
                  <a:rPr lang="en-US">
                    <a:noFill/>
                  </a:rPr>
                  <a:t> </a:t>
                </a:r>
              </a:p>
            </p:txBody>
          </p:sp>
        </mc:Fallback>
      </mc:AlternateContent>
      <p:pic>
        <p:nvPicPr>
          <p:cNvPr id="5" name="Picture 4"/>
          <p:cNvPicPr>
            <a:picLocks noChangeAspect="1"/>
          </p:cNvPicPr>
          <p:nvPr/>
        </p:nvPicPr>
        <p:blipFill>
          <a:blip r:embed="rId3"/>
          <a:stretch>
            <a:fillRect/>
          </a:stretch>
        </p:blipFill>
        <p:spPr>
          <a:xfrm>
            <a:off x="15768351" y="8509845"/>
            <a:ext cx="2003042" cy="1247281"/>
          </a:xfrm>
          <a:prstGeom prst="rect">
            <a:avLst/>
          </a:prstGeom>
        </p:spPr>
      </p:pic>
      <p:pic>
        <p:nvPicPr>
          <p:cNvPr id="7" name="Picture 6"/>
          <p:cNvPicPr>
            <a:picLocks noChangeAspect="1"/>
          </p:cNvPicPr>
          <p:nvPr/>
        </p:nvPicPr>
        <p:blipFill>
          <a:blip r:embed="rId4"/>
          <a:stretch>
            <a:fillRect/>
          </a:stretch>
        </p:blipFill>
        <p:spPr>
          <a:xfrm>
            <a:off x="16671007" y="1005422"/>
            <a:ext cx="1100386" cy="1100386"/>
          </a:xfrm>
          <a:prstGeom prst="rect">
            <a:avLst/>
          </a:prstGeom>
        </p:spPr>
      </p:pic>
    </p:spTree>
    <p:extLst>
      <p:ext uri="{BB962C8B-B14F-4D97-AF65-F5344CB8AC3E}">
        <p14:creationId xmlns:p14="http://schemas.microsoft.com/office/powerpoint/2010/main" val="39699600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sp>
        <p:nvSpPr>
          <p:cNvPr id="5" name="Rectangle 4"/>
          <p:cNvSpPr/>
          <p:nvPr/>
        </p:nvSpPr>
        <p:spPr>
          <a:xfrm>
            <a:off x="509336" y="495300"/>
            <a:ext cx="2621230" cy="78483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500" b="1" i="0" u="none" strike="noStrike" kern="1200" cap="none" spc="0" normalizeH="0" baseline="0" noProof="0" smtClean="0">
                <a:ln>
                  <a:noFill/>
                </a:ln>
                <a:solidFill>
                  <a:srgbClr val="FFFF00"/>
                </a:solidFill>
                <a:effectLst/>
                <a:uLnTx/>
                <a:uFillTx/>
                <a:latin typeface="Arial" panose="020B0604020202020204" pitchFamily="34" charset="0"/>
                <a:ea typeface="+mn-ea"/>
                <a:cs typeface="+mn-cs"/>
              </a:rPr>
              <a:t>CÂU HỎI</a:t>
            </a:r>
            <a:endParaRPr kumimoji="0" lang="vi-VN" altLang="en-US" sz="4500" b="1"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p:txBody>
      </p:sp>
      <p:pic>
        <p:nvPicPr>
          <p:cNvPr id="15" name="Picture 14"/>
          <p:cNvPicPr>
            <a:picLocks noChangeAspect="1"/>
          </p:cNvPicPr>
          <p:nvPr/>
        </p:nvPicPr>
        <p:blipFill>
          <a:blip r:embed="rId2"/>
          <a:stretch>
            <a:fillRect/>
          </a:stretch>
        </p:blipFill>
        <p:spPr>
          <a:xfrm rot="20620050">
            <a:off x="16493944" y="374898"/>
            <a:ext cx="1288003" cy="2057756"/>
          </a:xfrm>
          <a:prstGeom prst="rect">
            <a:avLst/>
          </a:prstGeom>
        </p:spPr>
      </p:pic>
      <p:sp>
        <p:nvSpPr>
          <p:cNvPr id="3" name="TextBox 2"/>
          <p:cNvSpPr txBox="1"/>
          <p:nvPr/>
        </p:nvSpPr>
        <p:spPr>
          <a:xfrm>
            <a:off x="541421" y="1260774"/>
            <a:ext cx="15948966" cy="175432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Hãy</a:t>
            </a:r>
            <a:r>
              <a:rPr kumimoji="0" lang="en-US" sz="3600" b="0" i="0" u="none" strike="noStrike" kern="1200" cap="none" spc="0" normalizeH="0" noProof="0" smtClean="0">
                <a:ln>
                  <a:noFill/>
                </a:ln>
                <a:solidFill>
                  <a:prstClr val="white"/>
                </a:solidFill>
                <a:effectLst/>
                <a:uLnTx/>
                <a:uFillTx/>
                <a:latin typeface="Arial" panose="020B0604020202020204" pitchFamily="34" charset="0"/>
                <a:ea typeface="+mn-ea"/>
                <a:cs typeface="Arial" panose="020B0604020202020204" pitchFamily="34" charset="0"/>
              </a:rPr>
              <a:t> giải thích tại sao các mặt bên của hình lăng trụ là hình bình hành, từ đó suy ra các cạnh bên đôi một song song và có độ dài bằng nhau.</a:t>
            </a: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Rectangle 3"/>
          <p:cNvSpPr/>
          <p:nvPr/>
        </p:nvSpPr>
        <p:spPr>
          <a:xfrm>
            <a:off x="573505" y="4060149"/>
            <a:ext cx="9637295" cy="6011902"/>
          </a:xfrm>
          <a:prstGeom prst="rect">
            <a:avLst/>
          </a:prstGeom>
        </p:spPr>
        <p:txBody>
          <a:bodyPr wrap="square">
            <a:spAutoFit/>
          </a:bodyPr>
          <a:lstStyle/>
          <a:p>
            <a:pPr algn="just">
              <a:lnSpc>
                <a:spcPct val="150000"/>
              </a:lnSpc>
            </a:pPr>
            <a:r>
              <a:rPr lang="en-US" sz="3600">
                <a:solidFill>
                  <a:schemeClr val="bg1"/>
                </a:solidFill>
                <a:latin typeface="Arial" panose="020B0604020202020204" pitchFamily="34" charset="0"/>
                <a:ea typeface="Times New Roman" panose="02020603050405020304" pitchFamily="18" charset="0"/>
                <a:cs typeface="Arial" panose="020B0604020202020204" pitchFamily="34" charset="0"/>
              </a:rPr>
              <a:t>Xét mặt bên A</a:t>
            </a:r>
            <a:r>
              <a:rPr lang="en-US" sz="3600" baseline="-25000">
                <a:solidFill>
                  <a:schemeClr val="bg1"/>
                </a:solidFill>
                <a:latin typeface="Arial" panose="020B0604020202020204" pitchFamily="34" charset="0"/>
                <a:ea typeface="Times New Roman" panose="02020603050405020304" pitchFamily="18" charset="0"/>
                <a:cs typeface="Arial" panose="020B0604020202020204" pitchFamily="34" charset="0"/>
              </a:rPr>
              <a:t>1</a:t>
            </a:r>
            <a:r>
              <a:rPr lang="en-US" sz="3600">
                <a:solidFill>
                  <a:schemeClr val="bg1"/>
                </a:solidFill>
                <a:latin typeface="Arial" panose="020B0604020202020204" pitchFamily="34" charset="0"/>
                <a:ea typeface="Times New Roman" panose="02020603050405020304" pitchFamily="18" charset="0"/>
                <a:cs typeface="Arial" panose="020B0604020202020204" pitchFamily="34" charset="0"/>
              </a:rPr>
              <a:t>A'</a:t>
            </a:r>
            <a:r>
              <a:rPr lang="en-US" sz="3600" baseline="-25000">
                <a:solidFill>
                  <a:schemeClr val="bg1"/>
                </a:solidFill>
                <a:latin typeface="Arial" panose="020B0604020202020204" pitchFamily="34" charset="0"/>
                <a:ea typeface="Times New Roman" panose="02020603050405020304" pitchFamily="18" charset="0"/>
                <a:cs typeface="Arial" panose="020B0604020202020204" pitchFamily="34" charset="0"/>
              </a:rPr>
              <a:t>1</a:t>
            </a:r>
            <a:r>
              <a:rPr lang="en-US" sz="3600">
                <a:solidFill>
                  <a:schemeClr val="bg1"/>
                </a:solidFill>
                <a:latin typeface="Arial" panose="020B0604020202020204" pitchFamily="34" charset="0"/>
                <a:ea typeface="Times New Roman" panose="02020603050405020304" pitchFamily="18" charset="0"/>
                <a:cs typeface="Arial" panose="020B0604020202020204" pitchFamily="34" charset="0"/>
              </a:rPr>
              <a:t>A'</a:t>
            </a:r>
            <a:r>
              <a:rPr lang="en-US" sz="3600" baseline="-25000">
                <a:solidFill>
                  <a:schemeClr val="bg1"/>
                </a:solidFill>
                <a:latin typeface="Arial" panose="020B0604020202020204" pitchFamily="34" charset="0"/>
                <a:ea typeface="Times New Roman" panose="02020603050405020304" pitchFamily="18" charset="0"/>
                <a:cs typeface="Arial" panose="020B0604020202020204" pitchFamily="34" charset="0"/>
              </a:rPr>
              <a:t>2</a:t>
            </a:r>
            <a:r>
              <a:rPr lang="en-US" sz="3600">
                <a:solidFill>
                  <a:schemeClr val="bg1"/>
                </a:solidFill>
                <a:latin typeface="Arial" panose="020B0604020202020204" pitchFamily="34" charset="0"/>
                <a:ea typeface="Times New Roman" panose="02020603050405020304" pitchFamily="18" charset="0"/>
                <a:cs typeface="Arial" panose="020B0604020202020204" pitchFamily="34" charset="0"/>
              </a:rPr>
              <a:t>A</a:t>
            </a:r>
            <a:r>
              <a:rPr lang="en-US" sz="3600" baseline="-25000">
                <a:solidFill>
                  <a:schemeClr val="bg1"/>
                </a:solidFill>
                <a:latin typeface="Arial" panose="020B0604020202020204" pitchFamily="34" charset="0"/>
                <a:ea typeface="Times New Roman" panose="02020603050405020304" pitchFamily="18" charset="0"/>
                <a:cs typeface="Arial" panose="020B0604020202020204" pitchFamily="34" charset="0"/>
              </a:rPr>
              <a:t>2</a:t>
            </a:r>
            <a:r>
              <a:rPr lang="en-US" sz="3600">
                <a:solidFill>
                  <a:schemeClr val="bg1"/>
                </a:solidFill>
                <a:latin typeface="Arial" panose="020B0604020202020204" pitchFamily="34" charset="0"/>
                <a:ea typeface="Times New Roman" panose="02020603050405020304" pitchFamily="18" charset="0"/>
                <a:cs typeface="Arial" panose="020B0604020202020204" pitchFamily="34" charset="0"/>
              </a:rPr>
              <a:t>, theo lí thuyết, ta có A</a:t>
            </a:r>
            <a:r>
              <a:rPr lang="en-US" sz="3600" baseline="-25000">
                <a:solidFill>
                  <a:schemeClr val="bg1"/>
                </a:solidFill>
                <a:latin typeface="Arial" panose="020B0604020202020204" pitchFamily="34" charset="0"/>
                <a:ea typeface="Times New Roman" panose="02020603050405020304" pitchFamily="18" charset="0"/>
                <a:cs typeface="Arial" panose="020B0604020202020204" pitchFamily="34" charset="0"/>
              </a:rPr>
              <a:t>1</a:t>
            </a:r>
            <a:r>
              <a:rPr lang="en-US" sz="3600">
                <a:solidFill>
                  <a:schemeClr val="bg1"/>
                </a:solidFill>
                <a:latin typeface="Arial" panose="020B0604020202020204" pitchFamily="34" charset="0"/>
                <a:ea typeface="Times New Roman" panose="02020603050405020304" pitchFamily="18" charset="0"/>
                <a:cs typeface="Arial" panose="020B0604020202020204" pitchFamily="34" charset="0"/>
              </a:rPr>
              <a:t>A'</a:t>
            </a:r>
            <a:r>
              <a:rPr lang="en-US" sz="3600" baseline="-25000">
                <a:solidFill>
                  <a:schemeClr val="bg1"/>
                </a:solidFill>
                <a:latin typeface="Arial" panose="020B0604020202020204" pitchFamily="34" charset="0"/>
                <a:ea typeface="Times New Roman" panose="02020603050405020304" pitchFamily="18" charset="0"/>
                <a:cs typeface="Arial" panose="020B0604020202020204" pitchFamily="34" charset="0"/>
              </a:rPr>
              <a:t>1</a:t>
            </a:r>
            <a:r>
              <a:rPr lang="en-US" sz="3600">
                <a:solidFill>
                  <a:schemeClr val="bg1"/>
                </a:solidFill>
                <a:latin typeface="Arial" panose="020B0604020202020204" pitchFamily="34" charset="0"/>
                <a:ea typeface="Times New Roman" panose="02020603050405020304" pitchFamily="18" charset="0"/>
                <a:cs typeface="Arial" panose="020B0604020202020204" pitchFamily="34" charset="0"/>
              </a:rPr>
              <a:t> // A</a:t>
            </a:r>
            <a:r>
              <a:rPr lang="en-US" sz="3600" baseline="-25000">
                <a:solidFill>
                  <a:schemeClr val="bg1"/>
                </a:solidFill>
                <a:latin typeface="Arial" panose="020B0604020202020204" pitchFamily="34" charset="0"/>
                <a:ea typeface="Times New Roman" panose="02020603050405020304" pitchFamily="18" charset="0"/>
                <a:cs typeface="Arial" panose="020B0604020202020204" pitchFamily="34" charset="0"/>
              </a:rPr>
              <a:t>2</a:t>
            </a:r>
            <a:r>
              <a:rPr lang="en-US" sz="3600">
                <a:solidFill>
                  <a:schemeClr val="bg1"/>
                </a:solidFill>
                <a:latin typeface="Arial" panose="020B0604020202020204" pitchFamily="34" charset="0"/>
                <a:ea typeface="Times New Roman" panose="02020603050405020304" pitchFamily="18" charset="0"/>
                <a:cs typeface="Arial" panose="020B0604020202020204" pitchFamily="34" charset="0"/>
              </a:rPr>
              <a:t>A'</a:t>
            </a:r>
            <a:r>
              <a:rPr lang="en-US" sz="3600" baseline="-25000">
                <a:solidFill>
                  <a:schemeClr val="bg1"/>
                </a:solidFill>
                <a:latin typeface="Arial" panose="020B0604020202020204" pitchFamily="34" charset="0"/>
                <a:ea typeface="Times New Roman" panose="02020603050405020304" pitchFamily="18" charset="0"/>
                <a:cs typeface="Arial" panose="020B0604020202020204" pitchFamily="34" charset="0"/>
              </a:rPr>
              <a:t>2</a:t>
            </a:r>
            <a:r>
              <a:rPr lang="en-US" sz="3600">
                <a:solidFill>
                  <a:schemeClr val="bg1"/>
                </a:solidFill>
                <a:latin typeface="Arial" panose="020B0604020202020204" pitchFamily="34" charset="0"/>
                <a:ea typeface="Times New Roman" panose="02020603050405020304" pitchFamily="18" charset="0"/>
                <a:cs typeface="Arial" panose="020B0604020202020204" pitchFamily="34" charset="0"/>
              </a:rPr>
              <a:t>, lại có mặt phẳng (A</a:t>
            </a:r>
            <a:r>
              <a:rPr lang="en-US" sz="3600" baseline="-25000">
                <a:solidFill>
                  <a:schemeClr val="bg1"/>
                </a:solidFill>
                <a:latin typeface="Arial" panose="020B0604020202020204" pitchFamily="34" charset="0"/>
                <a:ea typeface="Times New Roman" panose="02020603050405020304" pitchFamily="18" charset="0"/>
                <a:cs typeface="Arial" panose="020B0604020202020204" pitchFamily="34" charset="0"/>
              </a:rPr>
              <a:t>1</a:t>
            </a:r>
            <a:r>
              <a:rPr lang="en-US" sz="3600">
                <a:solidFill>
                  <a:schemeClr val="bg1"/>
                </a:solidFill>
                <a:latin typeface="Arial" panose="020B0604020202020204" pitchFamily="34" charset="0"/>
                <a:ea typeface="Times New Roman" panose="02020603050405020304" pitchFamily="18" charset="0"/>
                <a:cs typeface="Arial" panose="020B0604020202020204" pitchFamily="34" charset="0"/>
              </a:rPr>
              <a:t>A'</a:t>
            </a:r>
            <a:r>
              <a:rPr lang="en-US" sz="3600" baseline="-25000">
                <a:solidFill>
                  <a:schemeClr val="bg1"/>
                </a:solidFill>
                <a:latin typeface="Arial" panose="020B0604020202020204" pitchFamily="34" charset="0"/>
                <a:ea typeface="Times New Roman" panose="02020603050405020304" pitchFamily="18" charset="0"/>
                <a:cs typeface="Arial" panose="020B0604020202020204" pitchFamily="34" charset="0"/>
              </a:rPr>
              <a:t>1</a:t>
            </a:r>
            <a:r>
              <a:rPr lang="en-US" sz="3600">
                <a:solidFill>
                  <a:schemeClr val="bg1"/>
                </a:solidFill>
                <a:latin typeface="Arial" panose="020B0604020202020204" pitchFamily="34" charset="0"/>
                <a:ea typeface="Times New Roman" panose="02020603050405020304" pitchFamily="18" charset="0"/>
                <a:cs typeface="Arial" panose="020B0604020202020204" pitchFamily="34" charset="0"/>
              </a:rPr>
              <a:t>A'</a:t>
            </a:r>
            <a:r>
              <a:rPr lang="en-US" sz="3600" baseline="-25000">
                <a:solidFill>
                  <a:schemeClr val="bg1"/>
                </a:solidFill>
                <a:latin typeface="Arial" panose="020B0604020202020204" pitchFamily="34" charset="0"/>
                <a:ea typeface="Times New Roman" panose="02020603050405020304" pitchFamily="18" charset="0"/>
                <a:cs typeface="Arial" panose="020B0604020202020204" pitchFamily="34" charset="0"/>
              </a:rPr>
              <a:t>2</a:t>
            </a:r>
            <a:r>
              <a:rPr lang="en-US" sz="3600">
                <a:solidFill>
                  <a:schemeClr val="bg1"/>
                </a:solidFill>
                <a:latin typeface="Arial" panose="020B0604020202020204" pitchFamily="34" charset="0"/>
                <a:ea typeface="Times New Roman" panose="02020603050405020304" pitchFamily="18" charset="0"/>
                <a:cs typeface="Arial" panose="020B0604020202020204" pitchFamily="34" charset="0"/>
              </a:rPr>
              <a:t>A</a:t>
            </a:r>
            <a:r>
              <a:rPr lang="en-US" sz="3600" baseline="-25000">
                <a:solidFill>
                  <a:schemeClr val="bg1"/>
                </a:solidFill>
                <a:latin typeface="Arial" panose="020B0604020202020204" pitchFamily="34" charset="0"/>
                <a:ea typeface="Times New Roman" panose="02020603050405020304" pitchFamily="18" charset="0"/>
                <a:cs typeface="Arial" panose="020B0604020202020204" pitchFamily="34" charset="0"/>
              </a:rPr>
              <a:t>2</a:t>
            </a:r>
            <a:r>
              <a:rPr lang="en-US" sz="3600">
                <a:solidFill>
                  <a:schemeClr val="bg1"/>
                </a:solidFill>
                <a:latin typeface="Arial" panose="020B0604020202020204" pitchFamily="34" charset="0"/>
                <a:ea typeface="Times New Roman" panose="02020603050405020304" pitchFamily="18" charset="0"/>
                <a:cs typeface="Arial" panose="020B0604020202020204" pitchFamily="34" charset="0"/>
              </a:rPr>
              <a:t>) lần lượt cắt hai mặt phẳng song song (α) và (α') theo hai giao tuyến A</a:t>
            </a:r>
            <a:r>
              <a:rPr lang="en-US" sz="3600" baseline="-25000">
                <a:solidFill>
                  <a:schemeClr val="bg1"/>
                </a:solidFill>
                <a:latin typeface="Arial" panose="020B0604020202020204" pitchFamily="34" charset="0"/>
                <a:ea typeface="Times New Roman" panose="02020603050405020304" pitchFamily="18" charset="0"/>
                <a:cs typeface="Arial" panose="020B0604020202020204" pitchFamily="34" charset="0"/>
              </a:rPr>
              <a:t>1</a:t>
            </a:r>
            <a:r>
              <a:rPr lang="en-US" sz="3600">
                <a:solidFill>
                  <a:schemeClr val="bg1"/>
                </a:solidFill>
                <a:latin typeface="Arial" panose="020B0604020202020204" pitchFamily="34" charset="0"/>
                <a:ea typeface="Times New Roman" panose="02020603050405020304" pitchFamily="18" charset="0"/>
                <a:cs typeface="Arial" panose="020B0604020202020204" pitchFamily="34" charset="0"/>
              </a:rPr>
              <a:t>A</a:t>
            </a:r>
            <a:r>
              <a:rPr lang="en-US" sz="3600" baseline="-25000">
                <a:solidFill>
                  <a:schemeClr val="bg1"/>
                </a:solidFill>
                <a:latin typeface="Arial" panose="020B0604020202020204" pitchFamily="34" charset="0"/>
                <a:ea typeface="Times New Roman" panose="02020603050405020304" pitchFamily="18" charset="0"/>
                <a:cs typeface="Arial" panose="020B0604020202020204" pitchFamily="34" charset="0"/>
              </a:rPr>
              <a:t>2</a:t>
            </a:r>
            <a:r>
              <a:rPr lang="en-US" sz="3600">
                <a:solidFill>
                  <a:schemeClr val="bg1"/>
                </a:solidFill>
                <a:latin typeface="Arial" panose="020B0604020202020204" pitchFamily="34" charset="0"/>
                <a:ea typeface="Times New Roman" panose="02020603050405020304" pitchFamily="18" charset="0"/>
                <a:cs typeface="Arial" panose="020B0604020202020204" pitchFamily="34" charset="0"/>
              </a:rPr>
              <a:t> và A'</a:t>
            </a:r>
            <a:r>
              <a:rPr lang="en-US" sz="3600" baseline="-25000">
                <a:solidFill>
                  <a:schemeClr val="bg1"/>
                </a:solidFill>
                <a:latin typeface="Arial" panose="020B0604020202020204" pitchFamily="34" charset="0"/>
                <a:ea typeface="Times New Roman" panose="02020603050405020304" pitchFamily="18" charset="0"/>
                <a:cs typeface="Arial" panose="020B0604020202020204" pitchFamily="34" charset="0"/>
              </a:rPr>
              <a:t>1</a:t>
            </a:r>
            <a:r>
              <a:rPr lang="en-US" sz="3600">
                <a:solidFill>
                  <a:schemeClr val="bg1"/>
                </a:solidFill>
                <a:latin typeface="Arial" panose="020B0604020202020204" pitchFamily="34" charset="0"/>
                <a:ea typeface="Times New Roman" panose="02020603050405020304" pitchFamily="18" charset="0"/>
                <a:cs typeface="Arial" panose="020B0604020202020204" pitchFamily="34" charset="0"/>
              </a:rPr>
              <a:t>A'</a:t>
            </a:r>
            <a:r>
              <a:rPr lang="en-US" sz="3600" baseline="-25000">
                <a:solidFill>
                  <a:schemeClr val="bg1"/>
                </a:solidFill>
                <a:latin typeface="Arial" panose="020B0604020202020204" pitchFamily="34" charset="0"/>
                <a:ea typeface="Times New Roman" panose="02020603050405020304" pitchFamily="18" charset="0"/>
                <a:cs typeface="Arial" panose="020B0604020202020204" pitchFamily="34" charset="0"/>
              </a:rPr>
              <a:t>2</a:t>
            </a:r>
            <a:r>
              <a:rPr lang="en-US" sz="3600">
                <a:solidFill>
                  <a:schemeClr val="bg1"/>
                </a:solidFill>
                <a:latin typeface="Arial" panose="020B0604020202020204" pitchFamily="34" charset="0"/>
                <a:ea typeface="Times New Roman" panose="02020603050405020304" pitchFamily="18" charset="0"/>
                <a:cs typeface="Arial" panose="020B0604020202020204" pitchFamily="34" charset="0"/>
              </a:rPr>
              <a:t> nên A</a:t>
            </a:r>
            <a:r>
              <a:rPr lang="en-US" sz="3600" baseline="-25000">
                <a:solidFill>
                  <a:schemeClr val="bg1"/>
                </a:solidFill>
                <a:latin typeface="Arial" panose="020B0604020202020204" pitchFamily="34" charset="0"/>
                <a:ea typeface="Times New Roman" panose="02020603050405020304" pitchFamily="18" charset="0"/>
                <a:cs typeface="Arial" panose="020B0604020202020204" pitchFamily="34" charset="0"/>
              </a:rPr>
              <a:t>1</a:t>
            </a:r>
            <a:r>
              <a:rPr lang="en-US" sz="3600">
                <a:solidFill>
                  <a:schemeClr val="bg1"/>
                </a:solidFill>
                <a:latin typeface="Arial" panose="020B0604020202020204" pitchFamily="34" charset="0"/>
                <a:ea typeface="Times New Roman" panose="02020603050405020304" pitchFamily="18" charset="0"/>
                <a:cs typeface="Arial" panose="020B0604020202020204" pitchFamily="34" charset="0"/>
              </a:rPr>
              <a:t>A</a:t>
            </a:r>
            <a:r>
              <a:rPr lang="en-US" sz="3600" baseline="-25000">
                <a:solidFill>
                  <a:schemeClr val="bg1"/>
                </a:solidFill>
                <a:latin typeface="Arial" panose="020B0604020202020204" pitchFamily="34" charset="0"/>
                <a:ea typeface="Times New Roman" panose="02020603050405020304" pitchFamily="18" charset="0"/>
                <a:cs typeface="Arial" panose="020B0604020202020204" pitchFamily="34" charset="0"/>
              </a:rPr>
              <a:t>2</a:t>
            </a:r>
            <a:r>
              <a:rPr lang="en-US" sz="3600">
                <a:solidFill>
                  <a:schemeClr val="bg1"/>
                </a:solidFill>
                <a:latin typeface="Arial" panose="020B0604020202020204" pitchFamily="34" charset="0"/>
                <a:ea typeface="Times New Roman" panose="02020603050405020304" pitchFamily="18" charset="0"/>
                <a:cs typeface="Arial" panose="020B0604020202020204" pitchFamily="34" charset="0"/>
              </a:rPr>
              <a:t> // A'</a:t>
            </a:r>
            <a:r>
              <a:rPr lang="en-US" sz="3600" baseline="-25000">
                <a:solidFill>
                  <a:schemeClr val="bg1"/>
                </a:solidFill>
                <a:latin typeface="Arial" panose="020B0604020202020204" pitchFamily="34" charset="0"/>
                <a:ea typeface="Times New Roman" panose="02020603050405020304" pitchFamily="18" charset="0"/>
                <a:cs typeface="Arial" panose="020B0604020202020204" pitchFamily="34" charset="0"/>
              </a:rPr>
              <a:t>1</a:t>
            </a:r>
            <a:r>
              <a:rPr lang="en-US" sz="3600">
                <a:solidFill>
                  <a:schemeClr val="bg1"/>
                </a:solidFill>
                <a:latin typeface="Arial" panose="020B0604020202020204" pitchFamily="34" charset="0"/>
                <a:ea typeface="Times New Roman" panose="02020603050405020304" pitchFamily="18" charset="0"/>
                <a:cs typeface="Arial" panose="020B0604020202020204" pitchFamily="34" charset="0"/>
              </a:rPr>
              <a:t>A'</a:t>
            </a:r>
            <a:r>
              <a:rPr lang="en-US" sz="3600" baseline="-25000">
                <a:solidFill>
                  <a:schemeClr val="bg1"/>
                </a:solidFill>
                <a:latin typeface="Arial" panose="020B0604020202020204" pitchFamily="34" charset="0"/>
                <a:ea typeface="Times New Roman" panose="02020603050405020304" pitchFamily="18" charset="0"/>
                <a:cs typeface="Arial" panose="020B0604020202020204" pitchFamily="34" charset="0"/>
              </a:rPr>
              <a:t>2</a:t>
            </a:r>
            <a:r>
              <a:rPr lang="en-US" sz="3600">
                <a:solidFill>
                  <a:schemeClr val="bg1"/>
                </a:solidFill>
                <a:latin typeface="Arial" panose="020B0604020202020204" pitchFamily="34" charset="0"/>
                <a:ea typeface="Times New Roman" panose="02020603050405020304" pitchFamily="18" charset="0"/>
                <a:cs typeface="Arial" panose="020B0604020202020204" pitchFamily="34" charset="0"/>
              </a:rPr>
              <a:t>. </a:t>
            </a:r>
            <a:endParaRPr lang="en-US" sz="3600" smtClean="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600" smtClean="0">
                <a:solidFill>
                  <a:schemeClr val="bg1"/>
                </a:solidFill>
                <a:latin typeface="Arial" panose="020B0604020202020204" pitchFamily="34" charset="0"/>
                <a:ea typeface="Times New Roman" panose="02020603050405020304" pitchFamily="18" charset="0"/>
                <a:cs typeface="Arial" panose="020B0604020202020204" pitchFamily="34" charset="0"/>
              </a:rPr>
              <a:t>Do </a:t>
            </a:r>
            <a:r>
              <a:rPr lang="en-US" sz="3600">
                <a:solidFill>
                  <a:schemeClr val="bg1"/>
                </a:solidFill>
                <a:latin typeface="Arial" panose="020B0604020202020204" pitchFamily="34" charset="0"/>
                <a:ea typeface="Times New Roman" panose="02020603050405020304" pitchFamily="18" charset="0"/>
                <a:cs typeface="Arial" panose="020B0604020202020204" pitchFamily="34" charset="0"/>
              </a:rPr>
              <a:t>vậy, tứ giác A</a:t>
            </a:r>
            <a:r>
              <a:rPr lang="en-US" sz="3600" baseline="-25000">
                <a:solidFill>
                  <a:schemeClr val="bg1"/>
                </a:solidFill>
                <a:latin typeface="Arial" panose="020B0604020202020204" pitchFamily="34" charset="0"/>
                <a:ea typeface="Times New Roman" panose="02020603050405020304" pitchFamily="18" charset="0"/>
                <a:cs typeface="Arial" panose="020B0604020202020204" pitchFamily="34" charset="0"/>
              </a:rPr>
              <a:t>1</a:t>
            </a:r>
            <a:r>
              <a:rPr lang="en-US" sz="3600">
                <a:solidFill>
                  <a:schemeClr val="bg1"/>
                </a:solidFill>
                <a:latin typeface="Arial" panose="020B0604020202020204" pitchFamily="34" charset="0"/>
                <a:ea typeface="Times New Roman" panose="02020603050405020304" pitchFamily="18" charset="0"/>
                <a:cs typeface="Arial" panose="020B0604020202020204" pitchFamily="34" charset="0"/>
              </a:rPr>
              <a:t>A'</a:t>
            </a:r>
            <a:r>
              <a:rPr lang="en-US" sz="3600" baseline="-25000">
                <a:solidFill>
                  <a:schemeClr val="bg1"/>
                </a:solidFill>
                <a:latin typeface="Arial" panose="020B0604020202020204" pitchFamily="34" charset="0"/>
                <a:ea typeface="Times New Roman" panose="02020603050405020304" pitchFamily="18" charset="0"/>
                <a:cs typeface="Arial" panose="020B0604020202020204" pitchFamily="34" charset="0"/>
              </a:rPr>
              <a:t>1</a:t>
            </a:r>
            <a:r>
              <a:rPr lang="en-US" sz="3600">
                <a:solidFill>
                  <a:schemeClr val="bg1"/>
                </a:solidFill>
                <a:latin typeface="Arial" panose="020B0604020202020204" pitchFamily="34" charset="0"/>
                <a:ea typeface="Times New Roman" panose="02020603050405020304" pitchFamily="18" charset="0"/>
                <a:cs typeface="Arial" panose="020B0604020202020204" pitchFamily="34" charset="0"/>
              </a:rPr>
              <a:t>A'</a:t>
            </a:r>
            <a:r>
              <a:rPr lang="en-US" sz="3600" baseline="-25000">
                <a:solidFill>
                  <a:schemeClr val="bg1"/>
                </a:solidFill>
                <a:latin typeface="Arial" panose="020B0604020202020204" pitchFamily="34" charset="0"/>
                <a:ea typeface="Times New Roman" panose="02020603050405020304" pitchFamily="18" charset="0"/>
                <a:cs typeface="Arial" panose="020B0604020202020204" pitchFamily="34" charset="0"/>
              </a:rPr>
              <a:t>2</a:t>
            </a:r>
            <a:r>
              <a:rPr lang="en-US" sz="3600">
                <a:solidFill>
                  <a:schemeClr val="bg1"/>
                </a:solidFill>
                <a:latin typeface="Arial" panose="020B0604020202020204" pitchFamily="34" charset="0"/>
                <a:ea typeface="Times New Roman" panose="02020603050405020304" pitchFamily="18" charset="0"/>
                <a:cs typeface="Arial" panose="020B0604020202020204" pitchFamily="34" charset="0"/>
              </a:rPr>
              <a:t>A</a:t>
            </a:r>
            <a:r>
              <a:rPr lang="en-US" sz="3600" baseline="-25000">
                <a:solidFill>
                  <a:schemeClr val="bg1"/>
                </a:solidFill>
                <a:latin typeface="Arial" panose="020B0604020202020204" pitchFamily="34" charset="0"/>
                <a:ea typeface="Times New Roman" panose="02020603050405020304" pitchFamily="18" charset="0"/>
                <a:cs typeface="Arial" panose="020B0604020202020204" pitchFamily="34" charset="0"/>
              </a:rPr>
              <a:t>2</a:t>
            </a:r>
            <a:r>
              <a:rPr lang="en-US" sz="3600">
                <a:solidFill>
                  <a:schemeClr val="bg1"/>
                </a:solidFill>
                <a:latin typeface="Arial" panose="020B0604020202020204" pitchFamily="34" charset="0"/>
                <a:ea typeface="Times New Roman" panose="02020603050405020304" pitchFamily="18" charset="0"/>
                <a:cs typeface="Arial" panose="020B0604020202020204" pitchFamily="34" charset="0"/>
              </a:rPr>
              <a:t> là hình bình hành (các cặp cạnh đối diện song song</a:t>
            </a:r>
            <a:r>
              <a:rPr lang="en-US" sz="3600">
                <a:solidFill>
                  <a:schemeClr val="bg1"/>
                </a:solidFill>
                <a:latin typeface="Arial" panose="020B0604020202020204" pitchFamily="34" charset="0"/>
                <a:ea typeface="Times New Roman" panose="02020603050405020304" pitchFamily="18" charset="0"/>
                <a:cs typeface="Arial" panose="020B0604020202020204" pitchFamily="34" charset="0"/>
              </a:rPr>
              <a:t>). </a:t>
            </a:r>
            <a:endParaRPr lang="en-US" sz="360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8"/>
          <p:cNvSpPr/>
          <p:nvPr/>
        </p:nvSpPr>
        <p:spPr>
          <a:xfrm>
            <a:off x="8197480" y="3238500"/>
            <a:ext cx="174246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a:ln>
                  <a:noFill/>
                </a:ln>
                <a:solidFill>
                  <a:srgbClr val="92D050"/>
                </a:solidFill>
                <a:effectLst/>
                <a:uLnTx/>
                <a:uFillTx/>
                <a:latin typeface="Arial" panose="020B0604020202020204" pitchFamily="34" charset="0"/>
                <a:ea typeface="+mn-ea"/>
                <a:cs typeface="+mn-cs"/>
              </a:rPr>
              <a:t>Trả </a:t>
            </a:r>
            <a:r>
              <a:rPr kumimoji="0" lang="en-US" sz="3600" b="1" i="1" u="sng" strike="noStrike" kern="1200" cap="none" spc="0" normalizeH="0" baseline="0" noProof="0" smtClean="0">
                <a:ln>
                  <a:noFill/>
                </a:ln>
                <a:solidFill>
                  <a:srgbClr val="92D050"/>
                </a:solidFill>
                <a:effectLst/>
                <a:uLnTx/>
                <a:uFillTx/>
                <a:latin typeface="Arial" panose="020B0604020202020204" pitchFamily="34" charset="0"/>
                <a:ea typeface="+mn-ea"/>
                <a:cs typeface="+mn-cs"/>
              </a:rPr>
              <a:t>lời:</a:t>
            </a:r>
            <a:endParaRPr kumimoji="0" lang="en-US" sz="3600" b="1" i="1" u="sng" strike="noStrike" kern="1200" cap="none" spc="0" normalizeH="0" baseline="0" noProof="0" dirty="0">
              <a:ln>
                <a:noFill/>
              </a:ln>
              <a:solidFill>
                <a:srgbClr val="92D050"/>
              </a:solidFill>
              <a:effectLst/>
              <a:uLnTx/>
              <a:uFillTx/>
              <a:latin typeface="Calibri"/>
              <a:ea typeface="+mn-ea"/>
              <a:cs typeface="+mn-cs"/>
            </a:endParaRPr>
          </a:p>
        </p:txBody>
      </p:sp>
      <p:pic>
        <p:nvPicPr>
          <p:cNvPr id="18" name="Picture 17"/>
          <p:cNvPicPr>
            <a:picLocks noChangeAspect="1"/>
          </p:cNvPicPr>
          <p:nvPr/>
        </p:nvPicPr>
        <p:blipFill>
          <a:blip r:embed="rId3"/>
          <a:stretch>
            <a:fillRect/>
          </a:stretch>
        </p:blipFill>
        <p:spPr>
          <a:xfrm rot="21227728">
            <a:off x="17543898" y="9569168"/>
            <a:ext cx="1002786" cy="1005767"/>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10651947" y="4457700"/>
            <a:ext cx="7102653" cy="4914631"/>
          </a:xfrm>
          <a:prstGeom prst="rect">
            <a:avLst/>
          </a:prstGeom>
        </p:spPr>
      </p:pic>
    </p:spTree>
    <p:extLst>
      <p:ext uri="{BB962C8B-B14F-4D97-AF65-F5344CB8AC3E}">
        <p14:creationId xmlns:p14="http://schemas.microsoft.com/office/powerpoint/2010/main" val="4015250283"/>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4"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sp>
        <p:nvSpPr>
          <p:cNvPr id="4" name="Rectangle 3"/>
          <p:cNvSpPr/>
          <p:nvPr/>
        </p:nvSpPr>
        <p:spPr>
          <a:xfrm>
            <a:off x="533400" y="2241391"/>
            <a:ext cx="9366440" cy="4349909"/>
          </a:xfrm>
          <a:prstGeom prst="rect">
            <a:avLst/>
          </a:prstGeom>
        </p:spPr>
        <p:txBody>
          <a:bodyPr wrap="square">
            <a:spAutoFit/>
          </a:bodyPr>
          <a:lstStyle/>
          <a:p>
            <a:pPr lvl="0" algn="just">
              <a:lnSpc>
                <a:spcPct val="150000"/>
              </a:lnSpc>
              <a:defRPr/>
            </a:pPr>
            <a:r>
              <a:rPr lang="en-US" sz="3600">
                <a:solidFill>
                  <a:prstClr val="white"/>
                </a:solidFill>
                <a:latin typeface="Arial" panose="020B0604020202020204" pitchFamily="34" charset="0"/>
                <a:ea typeface="Times New Roman" panose="02020603050405020304" pitchFamily="18" charset="0"/>
                <a:cs typeface="Arial" panose="020B0604020202020204" pitchFamily="34" charset="0"/>
              </a:rPr>
              <a:t>Từ đó suy ra A</a:t>
            </a:r>
            <a:r>
              <a:rPr lang="en-US" sz="3600" baseline="-25000">
                <a:solidFill>
                  <a:prstClr val="white"/>
                </a:solidFill>
                <a:latin typeface="Arial" panose="020B0604020202020204" pitchFamily="34" charset="0"/>
                <a:ea typeface="Times New Roman" panose="02020603050405020304" pitchFamily="18" charset="0"/>
                <a:cs typeface="Arial" panose="020B0604020202020204" pitchFamily="34" charset="0"/>
              </a:rPr>
              <a:t>1</a:t>
            </a:r>
            <a:r>
              <a:rPr lang="en-US" sz="3600">
                <a:solidFill>
                  <a:prstClr val="white"/>
                </a:solidFill>
                <a:latin typeface="Arial" panose="020B0604020202020204" pitchFamily="34" charset="0"/>
                <a:ea typeface="Times New Roman" panose="02020603050405020304" pitchFamily="18" charset="0"/>
                <a:cs typeface="Arial" panose="020B0604020202020204" pitchFamily="34" charset="0"/>
              </a:rPr>
              <a:t>A'</a:t>
            </a:r>
            <a:r>
              <a:rPr lang="en-US" sz="3600" baseline="-25000">
                <a:solidFill>
                  <a:prstClr val="white"/>
                </a:solidFill>
                <a:latin typeface="Arial" panose="020B0604020202020204" pitchFamily="34" charset="0"/>
                <a:ea typeface="Times New Roman" panose="02020603050405020304" pitchFamily="18" charset="0"/>
                <a:cs typeface="Arial" panose="020B0604020202020204" pitchFamily="34" charset="0"/>
              </a:rPr>
              <a:t>1</a:t>
            </a:r>
            <a:r>
              <a:rPr lang="en-US" sz="3600">
                <a:solidFill>
                  <a:prstClr val="white"/>
                </a:solidFill>
                <a:latin typeface="Arial" panose="020B0604020202020204" pitchFamily="34" charset="0"/>
                <a:ea typeface="Times New Roman" panose="02020603050405020304" pitchFamily="18" charset="0"/>
                <a:cs typeface="Arial" panose="020B0604020202020204" pitchFamily="34" charset="0"/>
              </a:rPr>
              <a:t> // A</a:t>
            </a:r>
            <a:r>
              <a:rPr lang="en-US" sz="3600" baseline="-25000">
                <a:solidFill>
                  <a:prstClr val="white"/>
                </a:solidFill>
                <a:latin typeface="Arial" panose="020B0604020202020204" pitchFamily="34" charset="0"/>
                <a:ea typeface="Times New Roman" panose="02020603050405020304" pitchFamily="18" charset="0"/>
                <a:cs typeface="Arial" panose="020B0604020202020204" pitchFamily="34" charset="0"/>
              </a:rPr>
              <a:t>2</a:t>
            </a:r>
            <a:r>
              <a:rPr lang="en-US" sz="3600">
                <a:solidFill>
                  <a:prstClr val="white"/>
                </a:solidFill>
                <a:latin typeface="Arial" panose="020B0604020202020204" pitchFamily="34" charset="0"/>
                <a:ea typeface="Times New Roman" panose="02020603050405020304" pitchFamily="18" charset="0"/>
                <a:cs typeface="Arial" panose="020B0604020202020204" pitchFamily="34" charset="0"/>
              </a:rPr>
              <a:t>A'</a:t>
            </a:r>
            <a:r>
              <a:rPr lang="en-US" sz="3600" baseline="-25000">
                <a:solidFill>
                  <a:prstClr val="white"/>
                </a:solidFill>
                <a:latin typeface="Arial" panose="020B0604020202020204" pitchFamily="34" charset="0"/>
                <a:ea typeface="Times New Roman" panose="02020603050405020304" pitchFamily="18" charset="0"/>
                <a:cs typeface="Arial" panose="020B0604020202020204" pitchFamily="34" charset="0"/>
              </a:rPr>
              <a:t>2</a:t>
            </a:r>
            <a:r>
              <a:rPr lang="en-US" sz="3600">
                <a:solidFill>
                  <a:prstClr val="white"/>
                </a:solidFill>
                <a:latin typeface="Arial" panose="020B0604020202020204" pitchFamily="34" charset="0"/>
                <a:ea typeface="Times New Roman" panose="02020603050405020304" pitchFamily="18" charset="0"/>
                <a:cs typeface="Arial" panose="020B0604020202020204" pitchFamily="34" charset="0"/>
              </a:rPr>
              <a:t> và A</a:t>
            </a:r>
            <a:r>
              <a:rPr lang="en-US" sz="3600" baseline="-25000">
                <a:solidFill>
                  <a:prstClr val="white"/>
                </a:solidFill>
                <a:latin typeface="Arial" panose="020B0604020202020204" pitchFamily="34" charset="0"/>
                <a:ea typeface="Times New Roman" panose="02020603050405020304" pitchFamily="18" charset="0"/>
                <a:cs typeface="Arial" panose="020B0604020202020204" pitchFamily="34" charset="0"/>
              </a:rPr>
              <a:t>1</a:t>
            </a:r>
            <a:r>
              <a:rPr lang="en-US" sz="3600">
                <a:solidFill>
                  <a:prstClr val="white"/>
                </a:solidFill>
                <a:latin typeface="Arial" panose="020B0604020202020204" pitchFamily="34" charset="0"/>
                <a:ea typeface="Times New Roman" panose="02020603050405020304" pitchFamily="18" charset="0"/>
                <a:cs typeface="Arial" panose="020B0604020202020204" pitchFamily="34" charset="0"/>
              </a:rPr>
              <a:t>A'</a:t>
            </a:r>
            <a:r>
              <a:rPr lang="en-US" sz="3600" baseline="-25000">
                <a:solidFill>
                  <a:prstClr val="white"/>
                </a:solidFill>
                <a:latin typeface="Arial" panose="020B0604020202020204" pitchFamily="34" charset="0"/>
                <a:ea typeface="Times New Roman" panose="02020603050405020304" pitchFamily="18" charset="0"/>
                <a:cs typeface="Arial" panose="020B0604020202020204" pitchFamily="34" charset="0"/>
              </a:rPr>
              <a:t>1</a:t>
            </a:r>
            <a:r>
              <a:rPr lang="en-US" sz="3600">
                <a:solidFill>
                  <a:prstClr val="white"/>
                </a:solidFill>
                <a:latin typeface="Arial" panose="020B0604020202020204" pitchFamily="34" charset="0"/>
                <a:ea typeface="Times New Roman" panose="02020603050405020304" pitchFamily="18" charset="0"/>
                <a:cs typeface="Arial" panose="020B0604020202020204" pitchFamily="34" charset="0"/>
              </a:rPr>
              <a:t> = A</a:t>
            </a:r>
            <a:r>
              <a:rPr lang="en-US" sz="3600" baseline="-25000">
                <a:solidFill>
                  <a:prstClr val="white"/>
                </a:solidFill>
                <a:latin typeface="Arial" panose="020B0604020202020204" pitchFamily="34" charset="0"/>
                <a:ea typeface="Times New Roman" panose="02020603050405020304" pitchFamily="18" charset="0"/>
                <a:cs typeface="Arial" panose="020B0604020202020204" pitchFamily="34" charset="0"/>
              </a:rPr>
              <a:t>2</a:t>
            </a:r>
            <a:r>
              <a:rPr lang="en-US" sz="3600">
                <a:solidFill>
                  <a:prstClr val="white"/>
                </a:solidFill>
                <a:latin typeface="Arial" panose="020B0604020202020204" pitchFamily="34" charset="0"/>
                <a:ea typeface="Times New Roman" panose="02020603050405020304" pitchFamily="18" charset="0"/>
                <a:cs typeface="Arial" panose="020B0604020202020204" pitchFamily="34" charset="0"/>
              </a:rPr>
              <a:t>A'</a:t>
            </a:r>
            <a:r>
              <a:rPr lang="en-US" sz="3600" baseline="-25000">
                <a:solidFill>
                  <a:prstClr val="white"/>
                </a:solidFill>
                <a:latin typeface="Arial" panose="020B0604020202020204" pitchFamily="34" charset="0"/>
                <a:ea typeface="Times New Roman" panose="02020603050405020304" pitchFamily="18" charset="0"/>
                <a:cs typeface="Arial" panose="020B0604020202020204" pitchFamily="34" charset="0"/>
              </a:rPr>
              <a:t>2</a:t>
            </a:r>
            <a:r>
              <a:rPr lang="en-US" sz="3600">
                <a:solidFill>
                  <a:prstClr val="white"/>
                </a:solidFill>
                <a:latin typeface="Arial" panose="020B0604020202020204" pitchFamily="34" charset="0"/>
                <a:ea typeface="Times New Roman" panose="02020603050405020304" pitchFamily="18" charset="0"/>
                <a:cs typeface="Arial" panose="020B0604020202020204" pitchFamily="34" charset="0"/>
              </a:rPr>
              <a:t>.</a:t>
            </a:r>
          </a:p>
          <a:p>
            <a:pPr lvl="0" algn="just">
              <a:lnSpc>
                <a:spcPct val="150000"/>
              </a:lnSpc>
              <a:defRPr/>
            </a:pPr>
            <a:r>
              <a:rPr lang="en-US" sz="3600">
                <a:solidFill>
                  <a:prstClr val="white"/>
                </a:solidFill>
                <a:latin typeface="Arial" panose="020B0604020202020204" pitchFamily="34" charset="0"/>
                <a:ea typeface="Times New Roman" panose="02020603050405020304" pitchFamily="18" charset="0"/>
                <a:cs typeface="Arial" panose="020B0604020202020204" pitchFamily="34" charset="0"/>
              </a:rPr>
              <a:t>Chứng minh tương tự, ta có các mặt bên khác của hình lăng trụ là hình bình hành, từ đó suy ra các cạnh bên đôi một song song và có độ dài bằng nhau</a:t>
            </a:r>
            <a:endParaRPr kumimoji="0" lang="en-US" sz="36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8"/>
          <p:cNvSpPr/>
          <p:nvPr/>
        </p:nvSpPr>
        <p:spPr>
          <a:xfrm>
            <a:off x="8382000" y="763369"/>
            <a:ext cx="174246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a:ln>
                  <a:noFill/>
                </a:ln>
                <a:solidFill>
                  <a:srgbClr val="92D050"/>
                </a:solidFill>
                <a:effectLst/>
                <a:uLnTx/>
                <a:uFillTx/>
                <a:latin typeface="Arial" panose="020B0604020202020204" pitchFamily="34" charset="0"/>
                <a:ea typeface="+mn-ea"/>
                <a:cs typeface="+mn-cs"/>
              </a:rPr>
              <a:t>Trả </a:t>
            </a:r>
            <a:r>
              <a:rPr kumimoji="0" lang="en-US" sz="3600" b="1" i="1" u="sng" strike="noStrike" kern="1200" cap="none" spc="0" normalizeH="0" baseline="0" noProof="0" smtClean="0">
                <a:ln>
                  <a:noFill/>
                </a:ln>
                <a:solidFill>
                  <a:srgbClr val="92D050"/>
                </a:solidFill>
                <a:effectLst/>
                <a:uLnTx/>
                <a:uFillTx/>
                <a:latin typeface="Arial" panose="020B0604020202020204" pitchFamily="34" charset="0"/>
                <a:ea typeface="+mn-ea"/>
                <a:cs typeface="+mn-cs"/>
              </a:rPr>
              <a:t>lời:</a:t>
            </a:r>
            <a:endParaRPr kumimoji="0" lang="en-US" sz="3600" b="1" i="1" u="sng" strike="noStrike" kern="1200" cap="none" spc="0" normalizeH="0" baseline="0" noProof="0" dirty="0">
              <a:ln>
                <a:noFill/>
              </a:ln>
              <a:solidFill>
                <a:srgbClr val="92D050"/>
              </a:solidFill>
              <a:effectLst/>
              <a:uLnTx/>
              <a:uFillTx/>
              <a:latin typeface="Calibri"/>
              <a:ea typeface="+mn-ea"/>
              <a:cs typeface="+mn-cs"/>
            </a:endParaRPr>
          </a:p>
        </p:txBody>
      </p:sp>
      <p:pic>
        <p:nvPicPr>
          <p:cNvPr id="18" name="Picture 17"/>
          <p:cNvPicPr>
            <a:picLocks noChangeAspect="1"/>
          </p:cNvPicPr>
          <p:nvPr/>
        </p:nvPicPr>
        <p:blipFill>
          <a:blip r:embed="rId2"/>
          <a:stretch>
            <a:fillRect/>
          </a:stretch>
        </p:blipFill>
        <p:spPr>
          <a:xfrm rot="21227728">
            <a:off x="16967813" y="352689"/>
            <a:ext cx="1002786" cy="1005767"/>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10611841" y="2171700"/>
            <a:ext cx="7102653" cy="4914631"/>
          </a:xfrm>
          <a:prstGeom prst="rect">
            <a:avLst/>
          </a:prstGeom>
        </p:spPr>
      </p:pic>
      <p:sp>
        <p:nvSpPr>
          <p:cNvPr id="2" name="Rectangle 1"/>
          <p:cNvSpPr/>
          <p:nvPr/>
        </p:nvSpPr>
        <p:spPr>
          <a:xfrm>
            <a:off x="3427926" y="7924269"/>
            <a:ext cx="14021874" cy="1754326"/>
          </a:xfrm>
          <a:prstGeom prst="rect">
            <a:avLst/>
          </a:prstGeom>
        </p:spPr>
        <p:txBody>
          <a:bodyPr wrap="square">
            <a:spAutoFit/>
          </a:bodyPr>
          <a:lstStyle/>
          <a:p>
            <a:pPr algn="just">
              <a:lnSpc>
                <a:spcPct val="150000"/>
              </a:lnSpc>
            </a:pPr>
            <a:r>
              <a:rPr lang="en-US" sz="3800" b="1">
                <a:solidFill>
                  <a:srgbClr val="FFFF00"/>
                </a:solidFill>
                <a:latin typeface="Arial" panose="020B0604020202020204" pitchFamily="34" charset="0"/>
                <a:ea typeface="Times New Roman" panose="02020603050405020304" pitchFamily="18" charset="0"/>
                <a:cs typeface="Arial" panose="020B0604020202020204" pitchFamily="34" charset="0"/>
              </a:rPr>
              <a:t>Chú ý:</a:t>
            </a:r>
            <a:endParaRPr lang="en-US" sz="3800">
              <a:solidFill>
                <a:srgbClr val="FFFF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a:solidFill>
                  <a:schemeClr val="bg1"/>
                </a:solidFill>
                <a:latin typeface="Arial" panose="020B0604020202020204" pitchFamily="34" charset="0"/>
                <a:ea typeface="Times New Roman" panose="02020603050405020304" pitchFamily="18" charset="0"/>
                <a:cs typeface="Arial" panose="020B0604020202020204" pitchFamily="34" charset="0"/>
              </a:rPr>
              <a:t>Tên của hình lăng trụ được gọi dựa theo tên của đa giác đáy.</a:t>
            </a:r>
            <a:endParaRPr lang="en-US" sz="38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6"/>
          <p:cNvPicPr>
            <a:picLocks noChangeAspect="1"/>
          </p:cNvPicPr>
          <p:nvPr/>
        </p:nvPicPr>
        <p:blipFill>
          <a:blip r:embed="rId5"/>
          <a:stretch>
            <a:fillRect/>
          </a:stretch>
        </p:blipFill>
        <p:spPr>
          <a:xfrm>
            <a:off x="1427222" y="7429500"/>
            <a:ext cx="1524000" cy="2249095"/>
          </a:xfrm>
          <a:prstGeom prst="rect">
            <a:avLst/>
          </a:prstGeom>
        </p:spPr>
      </p:pic>
    </p:spTree>
    <p:extLst>
      <p:ext uri="{BB962C8B-B14F-4D97-AF65-F5344CB8AC3E}">
        <p14:creationId xmlns:p14="http://schemas.microsoft.com/office/powerpoint/2010/main" val="1809444800"/>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grpSp>
        <p:nvGrpSpPr>
          <p:cNvPr id="2" name="Group 2"/>
          <p:cNvGrpSpPr/>
          <p:nvPr/>
        </p:nvGrpSpPr>
        <p:grpSpPr>
          <a:xfrm>
            <a:off x="2667000" y="1485900"/>
            <a:ext cx="8240264" cy="6629400"/>
            <a:chOff x="0" y="0"/>
            <a:chExt cx="2170275" cy="1966268"/>
          </a:xfrm>
        </p:grpSpPr>
        <p:sp>
          <p:nvSpPr>
            <p:cNvPr id="3" name="Freeform 3"/>
            <p:cNvSpPr/>
            <p:nvPr/>
          </p:nvSpPr>
          <p:spPr>
            <a:xfrm>
              <a:off x="0" y="0"/>
              <a:ext cx="2170275" cy="1966268"/>
            </a:xfrm>
            <a:custGeom>
              <a:avLst/>
              <a:gdLst/>
              <a:ahLst/>
              <a:cxnLst/>
              <a:rect l="l" t="t" r="r" b="b"/>
              <a:pathLst>
                <a:path w="2170275" h="1966268">
                  <a:moveTo>
                    <a:pt x="0" y="0"/>
                  </a:moveTo>
                  <a:lnTo>
                    <a:pt x="2170275" y="0"/>
                  </a:lnTo>
                  <a:lnTo>
                    <a:pt x="2170275" y="1966268"/>
                  </a:lnTo>
                  <a:lnTo>
                    <a:pt x="0" y="1966268"/>
                  </a:lnTo>
                  <a:close/>
                </a:path>
              </a:pathLst>
            </a:custGeom>
            <a:solidFill>
              <a:srgbClr val="FFF9E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390300" y="9873481"/>
            <a:ext cx="4714152" cy="451619"/>
            <a:chOff x="0" y="0"/>
            <a:chExt cx="1241587" cy="118945"/>
          </a:xfrm>
        </p:grpSpPr>
        <p:sp>
          <p:nvSpPr>
            <p:cNvPr id="7" name="Freeform 7"/>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3625872" y="648965"/>
            <a:ext cx="764428" cy="1751335"/>
            <a:chOff x="0" y="0"/>
            <a:chExt cx="201331" cy="461257"/>
          </a:xfrm>
        </p:grpSpPr>
        <p:sp>
          <p:nvSpPr>
            <p:cNvPr id="10" name="Freeform 10"/>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9384096" y="648965"/>
            <a:ext cx="764428" cy="1751335"/>
            <a:chOff x="0" y="0"/>
            <a:chExt cx="201331" cy="461257"/>
          </a:xfrm>
        </p:grpSpPr>
        <p:sp>
          <p:nvSpPr>
            <p:cNvPr id="21" name="Freeform 21"/>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22" name="TextBox 22"/>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8"/>
          <p:cNvGrpSpPr/>
          <p:nvPr/>
        </p:nvGrpSpPr>
        <p:grpSpPr>
          <a:xfrm>
            <a:off x="6108505" y="2400300"/>
            <a:ext cx="1226808" cy="1226808"/>
            <a:chOff x="0" y="0"/>
            <a:chExt cx="1635744" cy="1635744"/>
          </a:xfrm>
        </p:grpSpPr>
        <p:grpSp>
          <p:nvGrpSpPr>
            <p:cNvPr id="24" name="Group 9"/>
            <p:cNvGrpSpPr>
              <a:grpSpLocks noChangeAspect="1"/>
            </p:cNvGrpSpPr>
            <p:nvPr/>
          </p:nvGrpSpPr>
          <p:grpSpPr>
            <a:xfrm>
              <a:off x="0" y="0"/>
              <a:ext cx="1635744" cy="1635744"/>
              <a:chOff x="0" y="0"/>
              <a:chExt cx="495300" cy="495300"/>
            </a:xfrm>
          </p:grpSpPr>
          <p:sp>
            <p:nvSpPr>
              <p:cNvPr id="26" name="Freeform 1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A649"/>
              </a:solidFill>
            </p:spPr>
          </p:sp>
          <p:sp>
            <p:nvSpPr>
              <p:cNvPr id="27" name="Freeform 1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284353"/>
              </a:solidFill>
            </p:spPr>
          </p:sp>
        </p:grpSp>
        <p:sp>
          <p:nvSpPr>
            <p:cNvPr id="25" name="TextBox 12"/>
            <p:cNvSpPr txBox="1"/>
            <p:nvPr/>
          </p:nvSpPr>
          <p:spPr>
            <a:xfrm>
              <a:off x="383797" y="153700"/>
              <a:ext cx="868151" cy="1139885"/>
            </a:xfrm>
            <a:prstGeom prst="rect">
              <a:avLst/>
            </a:prstGeom>
          </p:spPr>
          <p:txBody>
            <a:bodyPr lIns="0" tIns="0" rIns="0" bIns="0" rtlCol="0" anchor="t">
              <a:spAutoFit/>
            </a:bodyPr>
            <a:lstStyle/>
            <a:p>
              <a:pPr algn="ctr">
                <a:lnSpc>
                  <a:spcPts val="7328"/>
                </a:lnSpc>
              </a:pPr>
              <a:r>
                <a:rPr lang="en-US" sz="5000" b="1" dirty="0">
                  <a:solidFill>
                    <a:srgbClr val="FFFFFF"/>
                  </a:solidFill>
                  <a:latin typeface="Arial" panose="020B0604020202020204" pitchFamily="34" charset="0"/>
                  <a:cs typeface="Arial" panose="020B0604020202020204" pitchFamily="34" charset="0"/>
                </a:rPr>
                <a:t>1</a:t>
              </a:r>
            </a:p>
          </p:txBody>
        </p:sp>
      </p:grpSp>
      <p:sp>
        <p:nvSpPr>
          <p:cNvPr id="28" name="Rectangle 27"/>
          <p:cNvSpPr/>
          <p:nvPr/>
        </p:nvSpPr>
        <p:spPr>
          <a:xfrm>
            <a:off x="2681201" y="4064516"/>
            <a:ext cx="8245943" cy="3093154"/>
          </a:xfrm>
          <a:prstGeom prst="rect">
            <a:avLst/>
          </a:prstGeom>
        </p:spPr>
        <p:txBody>
          <a:bodyPr wrap="square">
            <a:spAutoFit/>
          </a:bodyPr>
          <a:lstStyle/>
          <a:p>
            <a:pPr lvl="0" algn="ctr">
              <a:lnSpc>
                <a:spcPct val="150000"/>
              </a:lnSpc>
            </a:pPr>
            <a:r>
              <a:rPr lang="en-US" sz="6500" b="1" smtClean="0">
                <a:solidFill>
                  <a:srgbClr val="284353"/>
                </a:solidFill>
                <a:latin typeface="Arial" panose="020B0604020202020204" pitchFamily="34" charset="0"/>
                <a:ea typeface="Times New Roman" panose="02020603050405020304" pitchFamily="18" charset="0"/>
                <a:cs typeface="Arial" panose="020B0604020202020204" pitchFamily="34" charset="0"/>
              </a:rPr>
              <a:t>HAI MẶT PHẲNG SONG SONG</a:t>
            </a:r>
            <a:endParaRPr lang="en-US" sz="6500" dirty="0">
              <a:solidFill>
                <a:srgbClr val="284353"/>
              </a:solidFill>
              <a:latin typeface="Arial" panose="020B0604020202020204" pitchFamily="34" charset="0"/>
              <a:ea typeface="Times New Roman" panose="02020603050405020304" pitchFamily="18" charset="0"/>
              <a:cs typeface="Arial" panose="020B0604020202020204" pitchFamily="34" charset="0"/>
            </a:endParaRPr>
          </a:p>
        </p:txBody>
      </p:sp>
      <p:pic>
        <p:nvPicPr>
          <p:cNvPr id="29" name="Picture 28"/>
          <p:cNvPicPr>
            <a:picLocks noChangeAspect="1"/>
          </p:cNvPicPr>
          <p:nvPr/>
        </p:nvPicPr>
        <p:blipFill>
          <a:blip r:embed="rId2"/>
          <a:stretch>
            <a:fillRect/>
          </a:stretch>
        </p:blipFill>
        <p:spPr>
          <a:xfrm>
            <a:off x="12344400" y="2844375"/>
            <a:ext cx="3971925" cy="7023525"/>
          </a:xfrm>
          <a:prstGeom prst="rect">
            <a:avLst/>
          </a:prstGeom>
        </p:spPr>
      </p:pic>
    </p:spTree>
    <p:extLst>
      <p:ext uri="{BB962C8B-B14F-4D97-AF65-F5344CB8AC3E}">
        <p14:creationId xmlns:p14="http://schemas.microsoft.com/office/powerpoint/2010/main" val="806725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685800" y="723900"/>
            <a:ext cx="16840201" cy="8915400"/>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rgbClr val="FCF4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a:off x="16154400" y="145397"/>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sp>
        <p:nvSpPr>
          <p:cNvPr id="15" name="Freeform 15"/>
          <p:cNvSpPr/>
          <p:nvPr/>
        </p:nvSpPr>
        <p:spPr>
          <a:xfrm>
            <a:off x="1131462" y="141283"/>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grpSp>
        <p:nvGrpSpPr>
          <p:cNvPr id="18" name="Group 17"/>
          <p:cNvGrpSpPr/>
          <p:nvPr/>
        </p:nvGrpSpPr>
        <p:grpSpPr>
          <a:xfrm>
            <a:off x="6096002" y="1333500"/>
            <a:ext cx="6096000" cy="914400"/>
            <a:chOff x="1554480" y="876300"/>
            <a:chExt cx="6096000" cy="1143000"/>
          </a:xfrm>
          <a:solidFill>
            <a:schemeClr val="accent5">
              <a:lumMod val="75000"/>
            </a:schemeClr>
          </a:solidFill>
        </p:grpSpPr>
        <p:sp>
          <p:nvSpPr>
            <p:cNvPr id="19" name="Flowchart: Terminator 18"/>
            <p:cNvSpPr/>
            <p:nvPr/>
          </p:nvSpPr>
          <p:spPr>
            <a:xfrm>
              <a:off x="1554480" y="876300"/>
              <a:ext cx="6096000" cy="114300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19"/>
            <p:cNvSpPr/>
            <p:nvPr/>
          </p:nvSpPr>
          <p:spPr>
            <a:xfrm>
              <a:off x="2126502" y="987956"/>
              <a:ext cx="4974440"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5 </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tr92)</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5" name="Rectangle 4"/>
          <p:cNvSpPr/>
          <p:nvPr/>
        </p:nvSpPr>
        <p:spPr>
          <a:xfrm>
            <a:off x="1265413" y="2753782"/>
            <a:ext cx="10407128" cy="5209118"/>
          </a:xfrm>
          <a:prstGeom prst="rect">
            <a:avLst/>
          </a:prstGeom>
        </p:spPr>
        <p:txBody>
          <a:bodyPr wrap="square">
            <a:spAutoFit/>
          </a:bodyPr>
          <a:lstStyle/>
          <a:p>
            <a:pPr lvl="0" algn="just">
              <a:lnSpc>
                <a:spcPct val="175000"/>
              </a:lnSpc>
            </a:pPr>
            <a:r>
              <a:rPr lang="vi-VN" sz="3800">
                <a:solidFill>
                  <a:prstClr val="black"/>
                </a:solidFill>
              </a:rPr>
              <a:t>Cho hình lăng trụ tam giác ABC.A'B'C'. Một mặt phẳng song song với mặt đáy của hình lăng trụ cắt các cạnh bên của hình lăng trụ lần lượt tại A", B", C" (H.4.51). Chứng minh rằng ABC.A'B'C" là hình lăng trụ.</a:t>
            </a:r>
            <a:endParaRPr lang="vi-VN" sz="3800">
              <a:solidFill>
                <a:prstClr val="black"/>
              </a:solidFill>
            </a:endParaRPr>
          </a:p>
        </p:txBody>
      </p:sp>
      <p:pic>
        <p:nvPicPr>
          <p:cNvPr id="7" name="Picture 6"/>
          <p:cNvPicPr>
            <a:picLocks noChangeAspect="1"/>
          </p:cNvPicPr>
          <p:nvPr/>
        </p:nvPicPr>
        <p:blipFill>
          <a:blip r:embed="rId10"/>
          <a:stretch>
            <a:fillRect/>
          </a:stretch>
        </p:blipFill>
        <p:spPr>
          <a:xfrm>
            <a:off x="371933" y="8453647"/>
            <a:ext cx="1726806" cy="1381036"/>
          </a:xfrm>
          <a:prstGeom prst="rect">
            <a:avLst/>
          </a:prstGeom>
        </p:spPr>
      </p:pic>
      <p:pic>
        <p:nvPicPr>
          <p:cNvPr id="9" name="Picture 8"/>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2219886" y="2981671"/>
            <a:ext cx="4696514" cy="6048029"/>
          </a:xfrm>
          <a:prstGeom prst="rect">
            <a:avLst/>
          </a:prstGeom>
        </p:spPr>
      </p:pic>
    </p:spTree>
    <p:extLst>
      <p:ext uri="{BB962C8B-B14F-4D97-AF65-F5344CB8AC3E}">
        <p14:creationId xmlns:p14="http://schemas.microsoft.com/office/powerpoint/2010/main" val="62030512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685800" y="723900"/>
            <a:ext cx="16840201" cy="8915400"/>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rgbClr val="FCF4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a:off x="16154400" y="145397"/>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sp>
        <p:nvSpPr>
          <p:cNvPr id="15" name="Freeform 15"/>
          <p:cNvSpPr/>
          <p:nvPr/>
        </p:nvSpPr>
        <p:spPr>
          <a:xfrm>
            <a:off x="1131462" y="141283"/>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sp>
        <p:nvSpPr>
          <p:cNvPr id="27" name="Oval Callout 26"/>
          <p:cNvSpPr/>
          <p:nvPr/>
        </p:nvSpPr>
        <p:spPr>
          <a:xfrm>
            <a:off x="8296403" y="1485900"/>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6" name="Picture 15"/>
          <p:cNvPicPr>
            <a:picLocks noChangeAspect="1"/>
          </p:cNvPicPr>
          <p:nvPr/>
        </p:nvPicPr>
        <p:blipFill>
          <a:blip r:embed="rId10"/>
          <a:stretch>
            <a:fillRect/>
          </a:stretch>
        </p:blipFill>
        <p:spPr>
          <a:xfrm>
            <a:off x="16093653" y="8877300"/>
            <a:ext cx="1584747" cy="1267423"/>
          </a:xfrm>
          <a:prstGeom prst="rect">
            <a:avLst/>
          </a:prstGeom>
        </p:spPr>
      </p:pic>
      <p:sp>
        <p:nvSpPr>
          <p:cNvPr id="6" name="Rectangle 5"/>
          <p:cNvSpPr/>
          <p:nvPr/>
        </p:nvSpPr>
        <p:spPr>
          <a:xfrm>
            <a:off x="6431098" y="2947582"/>
            <a:ext cx="10256702" cy="5209118"/>
          </a:xfrm>
          <a:prstGeom prst="rect">
            <a:avLst/>
          </a:prstGeom>
        </p:spPr>
        <p:txBody>
          <a:bodyPr wrap="square">
            <a:spAutoFit/>
          </a:bodyPr>
          <a:lstStyle/>
          <a:p>
            <a:pPr lvl="0" algn="just">
              <a:lnSpc>
                <a:spcPct val="175000"/>
              </a:lnSpc>
            </a:pPr>
            <a:r>
              <a:rPr lang="vi-VN" sz="3800">
                <a:solidFill>
                  <a:prstClr val="black"/>
                </a:solidFill>
              </a:rPr>
              <a:t>Vì các cạnh bên của hình lăng trụ ABC.A'B'C' đối một song song nên AA", BB", CC" đôi một song song</a:t>
            </a:r>
            <a:r>
              <a:rPr lang="vi-VN" sz="3800">
                <a:solidFill>
                  <a:prstClr val="black"/>
                </a:solidFill>
              </a:rPr>
              <a:t>. </a:t>
            </a:r>
            <a:endParaRPr lang="en-US" sz="3800" smtClean="0">
              <a:solidFill>
                <a:prstClr val="black"/>
              </a:solidFill>
            </a:endParaRPr>
          </a:p>
          <a:p>
            <a:pPr lvl="0" algn="just">
              <a:lnSpc>
                <a:spcPct val="175000"/>
              </a:lnSpc>
            </a:pPr>
            <a:r>
              <a:rPr lang="vi-VN" sz="3800" smtClean="0">
                <a:solidFill>
                  <a:prstClr val="black"/>
                </a:solidFill>
              </a:rPr>
              <a:t>Mặt </a:t>
            </a:r>
            <a:r>
              <a:rPr lang="vi-VN" sz="3800">
                <a:solidFill>
                  <a:prstClr val="black"/>
                </a:solidFill>
              </a:rPr>
              <a:t>phẳng (ABC) song song với mặt phẳng (A'B"C") nên ABC.A'B'C' là hình lăng trụ.</a:t>
            </a:r>
            <a:endParaRPr lang="vi-VN" sz="3800">
              <a:solidFill>
                <a:prstClr val="black"/>
              </a:solidFill>
            </a:endParaRPr>
          </a:p>
        </p:txBody>
      </p:sp>
      <p:pic>
        <p:nvPicPr>
          <p:cNvPr id="11" name="Picture 10"/>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564593" y="3068817"/>
            <a:ext cx="3977949" cy="5122683"/>
          </a:xfrm>
          <a:prstGeom prst="rect">
            <a:avLst/>
          </a:prstGeom>
        </p:spPr>
      </p:pic>
    </p:spTree>
    <p:extLst>
      <p:ext uri="{BB962C8B-B14F-4D97-AF65-F5344CB8AC3E}">
        <p14:creationId xmlns:p14="http://schemas.microsoft.com/office/powerpoint/2010/main" val="219445031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sp>
        <p:nvSpPr>
          <p:cNvPr id="5" name="Freeform 5"/>
          <p:cNvSpPr/>
          <p:nvPr/>
        </p:nvSpPr>
        <p:spPr>
          <a:xfrm>
            <a:off x="1276212" y="896434"/>
            <a:ext cx="15640188" cy="8514266"/>
          </a:xfrm>
          <a:custGeom>
            <a:avLst/>
            <a:gdLst/>
            <a:ahLst/>
            <a:cxnLst/>
            <a:rect l="l" t="t" r="r" b="b"/>
            <a:pathLst>
              <a:path w="2170275" h="1829810">
                <a:moveTo>
                  <a:pt x="0" y="0"/>
                </a:moveTo>
                <a:lnTo>
                  <a:pt x="2170275" y="0"/>
                </a:lnTo>
                <a:lnTo>
                  <a:pt x="2170275" y="1829810"/>
                </a:lnTo>
                <a:lnTo>
                  <a:pt x="0" y="1829810"/>
                </a:lnTo>
                <a:close/>
              </a:path>
            </a:pathLst>
          </a:custGeom>
          <a:solidFill>
            <a:schemeClr val="bg1"/>
          </a:solidFill>
        </p:spPr>
      </p:sp>
      <p:grpSp>
        <p:nvGrpSpPr>
          <p:cNvPr id="8" name="Group 8"/>
          <p:cNvGrpSpPr/>
          <p:nvPr/>
        </p:nvGrpSpPr>
        <p:grpSpPr>
          <a:xfrm>
            <a:off x="6823902" y="9816034"/>
            <a:ext cx="4714152" cy="198685"/>
            <a:chOff x="0" y="0"/>
            <a:chExt cx="1241587" cy="118945"/>
          </a:xfrm>
        </p:grpSpPr>
        <p:sp>
          <p:nvSpPr>
            <p:cNvPr id="9" name="Freeform 9"/>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rot="-8005528">
            <a:off x="1303373" y="394578"/>
            <a:ext cx="471924" cy="1714036"/>
            <a:chOff x="0" y="0"/>
            <a:chExt cx="193588" cy="678055"/>
          </a:xfrm>
        </p:grpSpPr>
        <p:sp>
          <p:nvSpPr>
            <p:cNvPr id="18" name="Freeform 18"/>
            <p:cNvSpPr/>
            <p:nvPr/>
          </p:nvSpPr>
          <p:spPr>
            <a:xfrm>
              <a:off x="0" y="0"/>
              <a:ext cx="193588" cy="678055"/>
            </a:xfrm>
            <a:custGeom>
              <a:avLst/>
              <a:gdLst/>
              <a:ahLst/>
              <a:cxnLst/>
              <a:rect l="l" t="t" r="r" b="b"/>
              <a:pathLst>
                <a:path w="193588" h="678055">
                  <a:moveTo>
                    <a:pt x="0" y="0"/>
                  </a:moveTo>
                  <a:lnTo>
                    <a:pt x="193588" y="0"/>
                  </a:lnTo>
                  <a:lnTo>
                    <a:pt x="193588" y="678055"/>
                  </a:lnTo>
                  <a:lnTo>
                    <a:pt x="0" y="678055"/>
                  </a:lnTo>
                  <a:close/>
                </a:path>
              </a:pathLst>
            </a:custGeom>
            <a:solidFill>
              <a:srgbClr val="DF795B"/>
            </a:solidFill>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17"/>
          <p:cNvGrpSpPr/>
          <p:nvPr/>
        </p:nvGrpSpPr>
        <p:grpSpPr>
          <a:xfrm rot="8207862">
            <a:off x="16375638" y="435029"/>
            <a:ext cx="471924" cy="1714036"/>
            <a:chOff x="0" y="0"/>
            <a:chExt cx="193588" cy="678055"/>
          </a:xfrm>
        </p:grpSpPr>
        <p:sp>
          <p:nvSpPr>
            <p:cNvPr id="25" name="Freeform 18"/>
            <p:cNvSpPr/>
            <p:nvPr/>
          </p:nvSpPr>
          <p:spPr>
            <a:xfrm>
              <a:off x="0" y="0"/>
              <a:ext cx="193588" cy="678055"/>
            </a:xfrm>
            <a:custGeom>
              <a:avLst/>
              <a:gdLst/>
              <a:ahLst/>
              <a:cxnLst/>
              <a:rect l="l" t="t" r="r" b="b"/>
              <a:pathLst>
                <a:path w="193588" h="678055">
                  <a:moveTo>
                    <a:pt x="0" y="0"/>
                  </a:moveTo>
                  <a:lnTo>
                    <a:pt x="193588" y="0"/>
                  </a:lnTo>
                  <a:lnTo>
                    <a:pt x="193588" y="678055"/>
                  </a:lnTo>
                  <a:lnTo>
                    <a:pt x="0" y="678055"/>
                  </a:lnTo>
                  <a:close/>
                </a:path>
              </a:pathLst>
            </a:custGeom>
            <a:solidFill>
              <a:srgbClr val="DF795B"/>
            </a:solidFill>
          </p:spPr>
        </p:sp>
        <p:sp>
          <p:nvSpPr>
            <p:cNvPr id="26"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Rectangle 2"/>
          <p:cNvSpPr/>
          <p:nvPr/>
        </p:nvSpPr>
        <p:spPr>
          <a:xfrm>
            <a:off x="1674157" y="2095500"/>
            <a:ext cx="14861243" cy="2615460"/>
          </a:xfrm>
          <a:prstGeom prst="rect">
            <a:avLst/>
          </a:prstGeom>
        </p:spPr>
        <p:txBody>
          <a:bodyPr wrap="square">
            <a:spAutoFit/>
          </a:bodyPr>
          <a:lstStyle/>
          <a:p>
            <a:pPr algn="just">
              <a:lnSpc>
                <a:spcPct val="150000"/>
              </a:lnSpc>
              <a:spcBef>
                <a:spcPts val="600"/>
              </a:spcBef>
            </a:pPr>
            <a:r>
              <a:rPr lang="vi-VN" sz="3800">
                <a:solidFill>
                  <a:srgbClr val="000000"/>
                </a:solidFill>
                <a:cs typeface="Arial" panose="020B0604020202020204" pitchFamily="34" charset="0"/>
              </a:rPr>
              <a:t>Cho hình lăng trụ tam giác ABC.A’B’C’. Gọi M và M’ lần lượt là trung điểm của các cạnh BC và B’C’. Chứng minh rằng AMC.A’M’C’ là hình lăng </a:t>
            </a:r>
            <a:r>
              <a:rPr lang="vi-VN" sz="3800">
                <a:solidFill>
                  <a:srgbClr val="000000"/>
                </a:solidFill>
                <a:cs typeface="Arial" panose="020B0604020202020204" pitchFamily="34" charset="0"/>
              </a:rPr>
              <a:t>trụ</a:t>
            </a:r>
            <a:r>
              <a:rPr lang="vi-VN" sz="3800" smtClean="0">
                <a:solidFill>
                  <a:srgbClr val="000000"/>
                </a:solidFill>
                <a:cs typeface="Arial" panose="020B0604020202020204" pitchFamily="34" charset="0"/>
              </a:rPr>
              <a:t>.</a:t>
            </a:r>
            <a:endParaRPr lang="vi-VN" sz="3800">
              <a:solidFill>
                <a:srgbClr val="000000"/>
              </a:solidFill>
              <a:cs typeface="Arial" panose="020B0604020202020204" pitchFamily="34" charset="0"/>
            </a:endParaRPr>
          </a:p>
        </p:txBody>
      </p:sp>
      <p:pic>
        <p:nvPicPr>
          <p:cNvPr id="7" name="Picture 6"/>
          <p:cNvPicPr>
            <a:picLocks noChangeAspect="1"/>
          </p:cNvPicPr>
          <p:nvPr/>
        </p:nvPicPr>
        <p:blipFill>
          <a:blip r:embed="rId2"/>
          <a:stretch>
            <a:fillRect/>
          </a:stretch>
        </p:blipFill>
        <p:spPr>
          <a:xfrm flipH="1">
            <a:off x="14921712" y="7048500"/>
            <a:ext cx="2112193" cy="2355154"/>
          </a:xfrm>
          <a:prstGeom prst="rect">
            <a:avLst/>
          </a:prstGeom>
        </p:spPr>
      </p:pic>
      <p:grpSp>
        <p:nvGrpSpPr>
          <p:cNvPr id="23" name="Group 22"/>
          <p:cNvGrpSpPr/>
          <p:nvPr/>
        </p:nvGrpSpPr>
        <p:grpSpPr>
          <a:xfrm>
            <a:off x="6592420" y="467168"/>
            <a:ext cx="4876802" cy="1402045"/>
            <a:chOff x="3215466" y="3134246"/>
            <a:chExt cx="4876802" cy="1402045"/>
          </a:xfrm>
        </p:grpSpPr>
        <p:grpSp>
          <p:nvGrpSpPr>
            <p:cNvPr id="27" name="Group 2"/>
            <p:cNvGrpSpPr/>
            <p:nvPr/>
          </p:nvGrpSpPr>
          <p:grpSpPr>
            <a:xfrm>
              <a:off x="3215466" y="3134246"/>
              <a:ext cx="4876802" cy="1399655"/>
              <a:chOff x="0" y="-38100"/>
              <a:chExt cx="2048569" cy="1900881"/>
            </a:xfrm>
          </p:grpSpPr>
          <p:sp>
            <p:nvSpPr>
              <p:cNvPr id="29" name="Freeform 3"/>
              <p:cNvSpPr/>
              <p:nvPr/>
            </p:nvSpPr>
            <p:spPr>
              <a:xfrm>
                <a:off x="88161" y="310464"/>
                <a:ext cx="1960408" cy="1552317"/>
              </a:xfrm>
              <a:custGeom>
                <a:avLst/>
                <a:gdLst/>
                <a:ahLst/>
                <a:cxnLst/>
                <a:rect l="l" t="t" r="r" b="b"/>
                <a:pathLst>
                  <a:path w="2170275" h="1966268">
                    <a:moveTo>
                      <a:pt x="0" y="0"/>
                    </a:moveTo>
                    <a:lnTo>
                      <a:pt x="2170275" y="0"/>
                    </a:lnTo>
                    <a:lnTo>
                      <a:pt x="2170275" y="1966268"/>
                    </a:lnTo>
                    <a:lnTo>
                      <a:pt x="0" y="1966268"/>
                    </a:lnTo>
                    <a:close/>
                  </a:path>
                </a:pathLst>
              </a:custGeom>
              <a:solidFill>
                <a:srgbClr val="FFF9E8"/>
              </a:solidFill>
            </p:spPr>
          </p:sp>
          <p:sp>
            <p:nvSpPr>
              <p:cNvPr id="30"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Rectangle 27"/>
            <p:cNvSpPr/>
            <p:nvPr/>
          </p:nvSpPr>
          <p:spPr>
            <a:xfrm>
              <a:off x="3628524" y="3238500"/>
              <a:ext cx="4406271" cy="1297791"/>
            </a:xfrm>
            <a:prstGeom prst="rect">
              <a:avLst/>
            </a:prstGeom>
          </p:spPr>
          <p:txBody>
            <a:bodyPr wrap="none">
              <a:spAutoFit/>
            </a:bodyPr>
            <a:lstStyle/>
            <a:p>
              <a:pPr marL="0" marR="0" lvl="0" indent="0" algn="ctr" defTabSz="914400" rtl="0" eaLnBrk="1" fontAlgn="auto" latinLnBrk="0" hangingPunct="1">
                <a:lnSpc>
                  <a:spcPts val="9379"/>
                </a:lnSpc>
                <a:spcBef>
                  <a:spcPts val="0"/>
                </a:spcBef>
                <a:spcAft>
                  <a:spcPts val="0"/>
                </a:spcAft>
                <a:buClrTx/>
                <a:buSzTx/>
                <a:buFontTx/>
                <a:buNone/>
                <a:tabLst/>
                <a:defRPr/>
              </a:pPr>
              <a:r>
                <a:rPr kumimoji="0" lang="en-US" sz="4500" b="1" i="0" u="none" strike="noStrike" kern="1200" cap="none" spc="341" normalizeH="0" baseline="0" noProof="0" smtClean="0">
                  <a:ln>
                    <a:noFill/>
                  </a:ln>
                  <a:solidFill>
                    <a:srgbClr val="284353"/>
                  </a:solidFill>
                  <a:effectLst/>
                  <a:uLnTx/>
                  <a:uFillTx/>
                  <a:latin typeface="Arial" panose="020B0604020202020204" pitchFamily="34" charset="0"/>
                  <a:ea typeface="+mn-ea"/>
                  <a:cs typeface="Arial" panose="020B0604020202020204" pitchFamily="34" charset="0"/>
                </a:rPr>
                <a:t>LUYỆN TẬP 5</a:t>
              </a:r>
              <a:endParaRPr kumimoji="0" lang="en-US" sz="4500" b="1" i="0" u="none" strike="noStrike" kern="1200" cap="none" spc="341" normalizeH="0" baseline="0" noProof="0" dirty="0">
                <a:ln>
                  <a:noFill/>
                </a:ln>
                <a:solidFill>
                  <a:srgbClr val="284353"/>
                </a:solidFill>
                <a:effectLst/>
                <a:uLnTx/>
                <a:uFillTx/>
                <a:latin typeface="Arial" panose="020B0604020202020204" pitchFamily="34" charset="0"/>
                <a:ea typeface="+mn-ea"/>
                <a:cs typeface="Arial" panose="020B0604020202020204" pitchFamily="34" charset="0"/>
              </a:endParaRPr>
            </a:p>
          </p:txBody>
        </p:sp>
      </p:gr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706721" y="4838700"/>
            <a:ext cx="4648200" cy="4516024"/>
          </a:xfrm>
          <a:prstGeom prst="rect">
            <a:avLst/>
          </a:prstGeom>
        </p:spPr>
      </p:pic>
    </p:spTree>
    <p:extLst>
      <p:ext uri="{BB962C8B-B14F-4D97-AF65-F5344CB8AC3E}">
        <p14:creationId xmlns:p14="http://schemas.microsoft.com/office/powerpoint/2010/main" val="321225595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anim calcmode="lin" valueType="num">
                                      <p:cBhvr>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sp>
        <p:nvSpPr>
          <p:cNvPr id="5" name="Freeform 5"/>
          <p:cNvSpPr/>
          <p:nvPr/>
        </p:nvSpPr>
        <p:spPr>
          <a:xfrm>
            <a:off x="1276212" y="896434"/>
            <a:ext cx="15640188" cy="8438066"/>
          </a:xfrm>
          <a:custGeom>
            <a:avLst/>
            <a:gdLst/>
            <a:ahLst/>
            <a:cxnLst/>
            <a:rect l="l" t="t" r="r" b="b"/>
            <a:pathLst>
              <a:path w="2170275" h="1829810">
                <a:moveTo>
                  <a:pt x="0" y="0"/>
                </a:moveTo>
                <a:lnTo>
                  <a:pt x="2170275" y="0"/>
                </a:lnTo>
                <a:lnTo>
                  <a:pt x="2170275" y="1829810"/>
                </a:lnTo>
                <a:lnTo>
                  <a:pt x="0" y="1829810"/>
                </a:lnTo>
                <a:close/>
              </a:path>
            </a:pathLst>
          </a:custGeom>
          <a:solidFill>
            <a:schemeClr val="bg1"/>
          </a:solidFill>
          <a:ln>
            <a:solidFill>
              <a:schemeClr val="bg1"/>
            </a:solidFill>
          </a:ln>
        </p:spPr>
      </p:sp>
      <p:grpSp>
        <p:nvGrpSpPr>
          <p:cNvPr id="8" name="Group 8"/>
          <p:cNvGrpSpPr/>
          <p:nvPr/>
        </p:nvGrpSpPr>
        <p:grpSpPr>
          <a:xfrm>
            <a:off x="6823902" y="9639300"/>
            <a:ext cx="4714152" cy="299219"/>
            <a:chOff x="0" y="0"/>
            <a:chExt cx="1241587" cy="118945"/>
          </a:xfrm>
        </p:grpSpPr>
        <p:sp>
          <p:nvSpPr>
            <p:cNvPr id="9" name="Freeform 9"/>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rot="-8005528">
            <a:off x="1303373" y="394578"/>
            <a:ext cx="471924" cy="1714036"/>
            <a:chOff x="0" y="0"/>
            <a:chExt cx="193588" cy="678055"/>
          </a:xfrm>
        </p:grpSpPr>
        <p:sp>
          <p:nvSpPr>
            <p:cNvPr id="18" name="Freeform 18"/>
            <p:cNvSpPr/>
            <p:nvPr/>
          </p:nvSpPr>
          <p:spPr>
            <a:xfrm>
              <a:off x="0" y="0"/>
              <a:ext cx="193588" cy="678055"/>
            </a:xfrm>
            <a:custGeom>
              <a:avLst/>
              <a:gdLst/>
              <a:ahLst/>
              <a:cxnLst/>
              <a:rect l="l" t="t" r="r" b="b"/>
              <a:pathLst>
                <a:path w="193588" h="678055">
                  <a:moveTo>
                    <a:pt x="0" y="0"/>
                  </a:moveTo>
                  <a:lnTo>
                    <a:pt x="193588" y="0"/>
                  </a:lnTo>
                  <a:lnTo>
                    <a:pt x="193588" y="678055"/>
                  </a:lnTo>
                  <a:lnTo>
                    <a:pt x="0" y="678055"/>
                  </a:lnTo>
                  <a:close/>
                </a:path>
              </a:pathLst>
            </a:custGeom>
            <a:solidFill>
              <a:srgbClr val="DF795B"/>
            </a:solidFill>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17"/>
          <p:cNvGrpSpPr/>
          <p:nvPr/>
        </p:nvGrpSpPr>
        <p:grpSpPr>
          <a:xfrm rot="8207862">
            <a:off x="16375638" y="435029"/>
            <a:ext cx="471924" cy="1714036"/>
            <a:chOff x="0" y="0"/>
            <a:chExt cx="193588" cy="678055"/>
          </a:xfrm>
        </p:grpSpPr>
        <p:sp>
          <p:nvSpPr>
            <p:cNvPr id="25" name="Freeform 18"/>
            <p:cNvSpPr/>
            <p:nvPr/>
          </p:nvSpPr>
          <p:spPr>
            <a:xfrm>
              <a:off x="0" y="0"/>
              <a:ext cx="193588" cy="678055"/>
            </a:xfrm>
            <a:custGeom>
              <a:avLst/>
              <a:gdLst/>
              <a:ahLst/>
              <a:cxnLst/>
              <a:rect l="l" t="t" r="r" b="b"/>
              <a:pathLst>
                <a:path w="193588" h="678055">
                  <a:moveTo>
                    <a:pt x="0" y="0"/>
                  </a:moveTo>
                  <a:lnTo>
                    <a:pt x="193588" y="0"/>
                  </a:lnTo>
                  <a:lnTo>
                    <a:pt x="193588" y="678055"/>
                  </a:lnTo>
                  <a:lnTo>
                    <a:pt x="0" y="678055"/>
                  </a:lnTo>
                  <a:close/>
                </a:path>
              </a:pathLst>
            </a:custGeom>
            <a:solidFill>
              <a:srgbClr val="DF795B"/>
            </a:solidFill>
          </p:spPr>
        </p:sp>
        <p:sp>
          <p:nvSpPr>
            <p:cNvPr id="26"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p:cNvPicPr>
            <a:picLocks noChangeAspect="1"/>
          </p:cNvPicPr>
          <p:nvPr/>
        </p:nvPicPr>
        <p:blipFill>
          <a:blip r:embed="rId2"/>
          <a:stretch>
            <a:fillRect/>
          </a:stretch>
        </p:blipFill>
        <p:spPr>
          <a:xfrm flipH="1">
            <a:off x="16148583" y="8047287"/>
            <a:ext cx="1561954" cy="1741622"/>
          </a:xfrm>
          <a:prstGeom prst="rect">
            <a:avLst/>
          </a:prstGeom>
        </p:spPr>
      </p:pic>
      <p:sp>
        <p:nvSpPr>
          <p:cNvPr id="23" name="Oval Callout 22"/>
          <p:cNvSpPr/>
          <p:nvPr/>
        </p:nvSpPr>
        <p:spPr>
          <a:xfrm>
            <a:off x="8366952" y="805633"/>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6678922" y="2095500"/>
            <a:ext cx="9323078" cy="3754874"/>
          </a:xfrm>
          <a:prstGeom prst="rect">
            <a:avLst/>
          </a:prstGeom>
        </p:spPr>
        <p:txBody>
          <a:bodyPr wrap="square">
            <a:spAutoFit/>
          </a:bodyPr>
          <a:lstStyle/>
          <a:p>
            <a:pPr algn="just">
              <a:lnSpc>
                <a:spcPct val="150000"/>
              </a:lnSpc>
              <a:spcBef>
                <a:spcPts val="600"/>
              </a:spcBef>
              <a:spcAft>
                <a:spcPts val="600"/>
              </a:spcAft>
            </a:pPr>
            <a:r>
              <a:rPr lang="en-US" sz="3800">
                <a:latin typeface="Arial" panose="020B0604020202020204" pitchFamily="34" charset="0"/>
                <a:ea typeface="Times New Roman" panose="02020603050405020304" pitchFamily="18" charset="0"/>
                <a:cs typeface="Arial" panose="020B0604020202020204" pitchFamily="34" charset="0"/>
              </a:rPr>
              <a:t>Vì các cạnh bên của hình lăng trụ ABC.A'B'C' đôi một song song nên AA', BB', CC' đôi một song song (1).</a:t>
            </a:r>
          </a:p>
          <a:p>
            <a:pPr algn="just">
              <a:lnSpc>
                <a:spcPct val="150000"/>
              </a:lnSpc>
              <a:spcBef>
                <a:spcPts val="600"/>
              </a:spcBef>
              <a:spcAft>
                <a:spcPts val="600"/>
              </a:spcAft>
            </a:pPr>
            <a:r>
              <a:rPr lang="en-US" sz="3800">
                <a:latin typeface="Arial" panose="020B0604020202020204" pitchFamily="34" charset="0"/>
                <a:ea typeface="Times New Roman" panose="02020603050405020304" pitchFamily="18" charset="0"/>
                <a:cs typeface="Arial" panose="020B0604020202020204" pitchFamily="34" charset="0"/>
              </a:rPr>
              <a:t>Ta có BB' // CC' nên BCC'B' là hình </a:t>
            </a:r>
            <a:r>
              <a:rPr lang="en-US" sz="3800">
                <a:latin typeface="Arial" panose="020B0604020202020204" pitchFamily="34" charset="0"/>
                <a:ea typeface="Times New Roman" panose="02020603050405020304" pitchFamily="18" charset="0"/>
                <a:cs typeface="Arial" panose="020B0604020202020204" pitchFamily="34" charset="0"/>
              </a:rPr>
              <a:t>thang</a:t>
            </a:r>
            <a:r>
              <a:rPr lang="en-US" sz="3800" smtClean="0">
                <a:latin typeface="Arial" panose="020B0604020202020204" pitchFamily="34" charset="0"/>
                <a:ea typeface="Times New Roman" panose="02020603050405020304" pitchFamily="18" charset="0"/>
                <a:cs typeface="Arial" panose="020B0604020202020204" pitchFamily="34" charset="0"/>
              </a:rPr>
              <a:t>.</a:t>
            </a:r>
            <a:endParaRPr lang="en-US" sz="3800">
              <a:latin typeface="Arial" panose="020B0604020202020204" pitchFamily="34" charset="0"/>
              <a:ea typeface="Times New Roman" panose="02020603050405020304" pitchFamily="18" charset="0"/>
              <a:cs typeface="Arial" panose="020B0604020202020204" pitchFamily="34" charset="0"/>
            </a:endParaRPr>
          </a:p>
        </p:txBody>
      </p:sp>
      <p:pic>
        <p:nvPicPr>
          <p:cNvPr id="20" name="Picture 19"/>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740619" y="1638300"/>
            <a:ext cx="4648200" cy="4876800"/>
          </a:xfrm>
          <a:prstGeom prst="rect">
            <a:avLst/>
          </a:prstGeom>
        </p:spPr>
      </p:pic>
      <p:sp>
        <p:nvSpPr>
          <p:cNvPr id="3" name="Rectangle 2"/>
          <p:cNvSpPr/>
          <p:nvPr/>
        </p:nvSpPr>
        <p:spPr>
          <a:xfrm>
            <a:off x="2070348" y="6286500"/>
            <a:ext cx="13931651" cy="2723823"/>
          </a:xfrm>
          <a:prstGeom prst="rect">
            <a:avLst/>
          </a:prstGeom>
        </p:spPr>
        <p:txBody>
          <a:bodyPr wrap="square">
            <a:spAutoFit/>
          </a:bodyPr>
          <a:lstStyle/>
          <a:p>
            <a:pPr lvl="0" algn="just">
              <a:lnSpc>
                <a:spcPct val="150000"/>
              </a:lnSpc>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Vì M và M' lần lượt là trung điểm của cạnh BC và B'C' nên MM' là đường trung bình của hình thang BCC'B', suy ra MM', BB', CC'</a:t>
            </a: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đôi </a:t>
            </a: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một song song (2).</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48093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fade">
                                      <p:cBhvr>
                                        <p:cTn id="16" dur="500"/>
                                        <p:tgtEl>
                                          <p:spTgt spid="2">
                                            <p:txEl>
                                              <p:pRg st="0" end="0"/>
                                            </p:txEl>
                                          </p:spTgt>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ipe(down)">
                                      <p:cBhvr>
                                        <p:cTn id="20" dur="500"/>
                                        <p:tgtEl>
                                          <p:spTgt spid="2">
                                            <p:txEl>
                                              <p:pRg st="1" end="1"/>
                                            </p:txEl>
                                          </p:spTgt>
                                        </p:tgtEl>
                                      </p:cBhvr>
                                    </p:animEffect>
                                  </p:childTnLst>
                                </p:cTn>
                              </p:par>
                            </p:childTnLst>
                          </p:cTn>
                        </p:par>
                        <p:par>
                          <p:cTn id="21" fill="hold">
                            <p:stCondLst>
                              <p:cond delay="1000"/>
                            </p:stCondLst>
                            <p:childTnLst>
                              <p:par>
                                <p:cTn id="22" presetID="14" presetClass="entr" presetSubtype="10" fill="hold" nodeType="after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sp>
        <p:nvSpPr>
          <p:cNvPr id="5" name="Freeform 5"/>
          <p:cNvSpPr/>
          <p:nvPr/>
        </p:nvSpPr>
        <p:spPr>
          <a:xfrm>
            <a:off x="1276212" y="896434"/>
            <a:ext cx="15640188" cy="8438066"/>
          </a:xfrm>
          <a:custGeom>
            <a:avLst/>
            <a:gdLst/>
            <a:ahLst/>
            <a:cxnLst/>
            <a:rect l="l" t="t" r="r" b="b"/>
            <a:pathLst>
              <a:path w="2170275" h="1829810">
                <a:moveTo>
                  <a:pt x="0" y="0"/>
                </a:moveTo>
                <a:lnTo>
                  <a:pt x="2170275" y="0"/>
                </a:lnTo>
                <a:lnTo>
                  <a:pt x="2170275" y="1829810"/>
                </a:lnTo>
                <a:lnTo>
                  <a:pt x="0" y="1829810"/>
                </a:lnTo>
                <a:close/>
              </a:path>
            </a:pathLst>
          </a:custGeom>
          <a:solidFill>
            <a:schemeClr val="bg1"/>
          </a:solidFill>
          <a:ln>
            <a:solidFill>
              <a:schemeClr val="bg1"/>
            </a:solidFill>
          </a:ln>
        </p:spPr>
      </p:sp>
      <p:grpSp>
        <p:nvGrpSpPr>
          <p:cNvPr id="8" name="Group 8"/>
          <p:cNvGrpSpPr/>
          <p:nvPr/>
        </p:nvGrpSpPr>
        <p:grpSpPr>
          <a:xfrm>
            <a:off x="6823902" y="9639300"/>
            <a:ext cx="4714152" cy="299219"/>
            <a:chOff x="0" y="0"/>
            <a:chExt cx="1241587" cy="118945"/>
          </a:xfrm>
        </p:grpSpPr>
        <p:sp>
          <p:nvSpPr>
            <p:cNvPr id="9" name="Freeform 9"/>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rot="-8005528">
            <a:off x="1303373" y="394578"/>
            <a:ext cx="471924" cy="1714036"/>
            <a:chOff x="0" y="0"/>
            <a:chExt cx="193588" cy="678055"/>
          </a:xfrm>
        </p:grpSpPr>
        <p:sp>
          <p:nvSpPr>
            <p:cNvPr id="18" name="Freeform 18"/>
            <p:cNvSpPr/>
            <p:nvPr/>
          </p:nvSpPr>
          <p:spPr>
            <a:xfrm>
              <a:off x="0" y="0"/>
              <a:ext cx="193588" cy="678055"/>
            </a:xfrm>
            <a:custGeom>
              <a:avLst/>
              <a:gdLst/>
              <a:ahLst/>
              <a:cxnLst/>
              <a:rect l="l" t="t" r="r" b="b"/>
              <a:pathLst>
                <a:path w="193588" h="678055">
                  <a:moveTo>
                    <a:pt x="0" y="0"/>
                  </a:moveTo>
                  <a:lnTo>
                    <a:pt x="193588" y="0"/>
                  </a:lnTo>
                  <a:lnTo>
                    <a:pt x="193588" y="678055"/>
                  </a:lnTo>
                  <a:lnTo>
                    <a:pt x="0" y="678055"/>
                  </a:lnTo>
                  <a:close/>
                </a:path>
              </a:pathLst>
            </a:custGeom>
            <a:solidFill>
              <a:srgbClr val="DF795B"/>
            </a:solidFill>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17"/>
          <p:cNvGrpSpPr/>
          <p:nvPr/>
        </p:nvGrpSpPr>
        <p:grpSpPr>
          <a:xfrm rot="8207862">
            <a:off x="16375638" y="435029"/>
            <a:ext cx="471924" cy="1714036"/>
            <a:chOff x="0" y="0"/>
            <a:chExt cx="193588" cy="678055"/>
          </a:xfrm>
        </p:grpSpPr>
        <p:sp>
          <p:nvSpPr>
            <p:cNvPr id="25" name="Freeform 18"/>
            <p:cNvSpPr/>
            <p:nvPr/>
          </p:nvSpPr>
          <p:spPr>
            <a:xfrm>
              <a:off x="0" y="0"/>
              <a:ext cx="193588" cy="678055"/>
            </a:xfrm>
            <a:custGeom>
              <a:avLst/>
              <a:gdLst/>
              <a:ahLst/>
              <a:cxnLst/>
              <a:rect l="l" t="t" r="r" b="b"/>
              <a:pathLst>
                <a:path w="193588" h="678055">
                  <a:moveTo>
                    <a:pt x="0" y="0"/>
                  </a:moveTo>
                  <a:lnTo>
                    <a:pt x="193588" y="0"/>
                  </a:lnTo>
                  <a:lnTo>
                    <a:pt x="193588" y="678055"/>
                  </a:lnTo>
                  <a:lnTo>
                    <a:pt x="0" y="678055"/>
                  </a:lnTo>
                  <a:close/>
                </a:path>
              </a:pathLst>
            </a:custGeom>
            <a:solidFill>
              <a:srgbClr val="DF795B"/>
            </a:solidFill>
          </p:spPr>
        </p:sp>
        <p:sp>
          <p:nvSpPr>
            <p:cNvPr id="26"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p:cNvPicPr>
            <a:picLocks noChangeAspect="1"/>
          </p:cNvPicPr>
          <p:nvPr/>
        </p:nvPicPr>
        <p:blipFill>
          <a:blip r:embed="rId2"/>
          <a:stretch>
            <a:fillRect/>
          </a:stretch>
        </p:blipFill>
        <p:spPr>
          <a:xfrm flipH="1">
            <a:off x="16148583" y="8047287"/>
            <a:ext cx="1561954" cy="1741622"/>
          </a:xfrm>
          <a:prstGeom prst="rect">
            <a:avLst/>
          </a:prstGeom>
        </p:spPr>
      </p:pic>
      <p:sp>
        <p:nvSpPr>
          <p:cNvPr id="23" name="Oval Callout 22"/>
          <p:cNvSpPr/>
          <p:nvPr/>
        </p:nvSpPr>
        <p:spPr>
          <a:xfrm>
            <a:off x="8170659" y="1403947"/>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6678921" y="2759988"/>
            <a:ext cx="9780279" cy="5355312"/>
          </a:xfrm>
          <a:prstGeom prst="rect">
            <a:avLst/>
          </a:prstGeom>
        </p:spPr>
        <p:txBody>
          <a:bodyPr wrap="square">
            <a:spAutoFit/>
          </a:bodyPr>
          <a:lstStyle/>
          <a:p>
            <a:pPr lvl="0" algn="just">
              <a:lnSpc>
                <a:spcPct val="150000"/>
              </a:lnSpc>
              <a:defRPr/>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Từ (1) và (2) suy ra MM', AA', CC' đôi một song song.</a:t>
            </a:r>
          </a:p>
          <a:p>
            <a:pPr lvl="0" algn="just">
              <a:lnSpc>
                <a:spcPct val="150000"/>
              </a:lnSpc>
              <a:defRPr/>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Mặt phẳng (ABC) song song với mặt phẳng (A'B'C') nên mặt phẳng (AMC) song song với mặt phẳng (A'M'C').</a:t>
            </a:r>
          </a:p>
          <a:p>
            <a:pPr lvl="0" algn="just">
              <a:lnSpc>
                <a:spcPct val="150000"/>
              </a:lnSpc>
              <a:defRPr/>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Do vậy, AMC.A'M'C' là hình lăng trụ.</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0" name="Picture 19"/>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769968" y="3001735"/>
            <a:ext cx="4648200" cy="4876800"/>
          </a:xfrm>
          <a:prstGeom prst="rect">
            <a:avLst/>
          </a:prstGeom>
        </p:spPr>
      </p:pic>
    </p:spTree>
    <p:extLst>
      <p:ext uri="{BB962C8B-B14F-4D97-AF65-F5344CB8AC3E}">
        <p14:creationId xmlns:p14="http://schemas.microsoft.com/office/powerpoint/2010/main" val="3203216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1" dur="500"/>
                                        <p:tgtEl>
                                          <p:spTgt spid="2">
                                            <p:txEl>
                                              <p:pRg st="1" end="1"/>
                                            </p:txEl>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barn(inVertical)">
                                      <p:cBhvr>
                                        <p:cTn id="1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6" name="Group 6"/>
          <p:cNvGrpSpPr/>
          <p:nvPr/>
        </p:nvGrpSpPr>
        <p:grpSpPr>
          <a:xfrm>
            <a:off x="-506643" y="9881285"/>
            <a:ext cx="19273888" cy="1815415"/>
            <a:chOff x="0" y="0"/>
            <a:chExt cx="5076250" cy="478134"/>
          </a:xfrm>
        </p:grpSpPr>
        <p:sp>
          <p:nvSpPr>
            <p:cNvPr id="7" name="Freeform 7"/>
            <p:cNvSpPr/>
            <p:nvPr/>
          </p:nvSpPr>
          <p:spPr>
            <a:xfrm>
              <a:off x="0" y="0"/>
              <a:ext cx="5076250" cy="478134"/>
            </a:xfrm>
            <a:custGeom>
              <a:avLst/>
              <a:gdLst/>
              <a:ahLst/>
              <a:cxnLst/>
              <a:rect l="l" t="t" r="r" b="b"/>
              <a:pathLst>
                <a:path w="5076250" h="478134">
                  <a:moveTo>
                    <a:pt x="0" y="0"/>
                  </a:moveTo>
                  <a:lnTo>
                    <a:pt x="5076250" y="0"/>
                  </a:lnTo>
                  <a:lnTo>
                    <a:pt x="5076250" y="478134"/>
                  </a:lnTo>
                  <a:lnTo>
                    <a:pt x="0" y="478134"/>
                  </a:lnTo>
                  <a:close/>
                </a:path>
              </a:pathLst>
            </a:custGeom>
            <a:solidFill>
              <a:srgbClr val="F7CC75"/>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3" name="Picture 22"/>
          <p:cNvPicPr>
            <a:picLocks noChangeAspect="1"/>
          </p:cNvPicPr>
          <p:nvPr/>
        </p:nvPicPr>
        <p:blipFill>
          <a:blip r:embed="rId2"/>
          <a:stretch>
            <a:fillRect/>
          </a:stretch>
        </p:blipFill>
        <p:spPr>
          <a:xfrm>
            <a:off x="380999" y="7570415"/>
            <a:ext cx="1337647" cy="2297486"/>
          </a:xfrm>
          <a:prstGeom prst="rect">
            <a:avLst/>
          </a:prstGeom>
        </p:spPr>
      </p:pic>
      <p:sp>
        <p:nvSpPr>
          <p:cNvPr id="25" name="Freeform 15"/>
          <p:cNvSpPr/>
          <p:nvPr/>
        </p:nvSpPr>
        <p:spPr>
          <a:xfrm rot="3107583">
            <a:off x="17093568" y="335132"/>
            <a:ext cx="779940" cy="1260106"/>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3">
              <a:extLst>
                <a:ext uri="{96DAC541-7B7A-43D3-8B79-37D633B846F1}">
                  <asvg:svgBlip xmlns="" xmlns:asvg="http://schemas.microsoft.com/office/drawing/2016/SVG/main" r:embed="rId9"/>
                </a:ext>
              </a:extLst>
            </a:blip>
            <a:stretch>
              <a:fillRect/>
            </a:stretch>
          </a:blipFill>
        </p:spPr>
      </p:sp>
      <p:grpSp>
        <p:nvGrpSpPr>
          <p:cNvPr id="16" name="Group 15"/>
          <p:cNvGrpSpPr/>
          <p:nvPr/>
        </p:nvGrpSpPr>
        <p:grpSpPr>
          <a:xfrm>
            <a:off x="685800" y="419100"/>
            <a:ext cx="4647266" cy="963915"/>
            <a:chOff x="2012116" y="2110922"/>
            <a:chExt cx="4647266" cy="963915"/>
          </a:xfrm>
        </p:grpSpPr>
        <p:pic>
          <p:nvPicPr>
            <p:cNvPr id="17" name="Picture 16"/>
            <p:cNvPicPr>
              <a:picLocks noChangeAspect="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012116" y="2110922"/>
              <a:ext cx="1032846" cy="963915"/>
            </a:xfrm>
            <a:prstGeom prst="rect">
              <a:avLst/>
            </a:prstGeom>
          </p:spPr>
        </p:pic>
        <p:sp>
          <p:nvSpPr>
            <p:cNvPr id="21" name="TextBox 20"/>
            <p:cNvSpPr txBox="1"/>
            <p:nvPr/>
          </p:nvSpPr>
          <p:spPr>
            <a:xfrm>
              <a:off x="3077982" y="2261133"/>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HĐ7:</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sp>
        <p:nvSpPr>
          <p:cNvPr id="3" name="Rectangle 2"/>
          <p:cNvSpPr/>
          <p:nvPr/>
        </p:nvSpPr>
        <p:spPr>
          <a:xfrm>
            <a:off x="734602" y="1421773"/>
            <a:ext cx="16715198" cy="1824923"/>
          </a:xfrm>
          <a:prstGeom prst="rect">
            <a:avLst/>
          </a:prstGeom>
        </p:spPr>
        <p:txBody>
          <a:bodyPr wrap="square">
            <a:spAutoFit/>
          </a:bodyPr>
          <a:lstStyle/>
          <a:p>
            <a:pPr lvl="0" algn="just">
              <a:lnSpc>
                <a:spcPct val="150000"/>
              </a:lnSpc>
            </a:pPr>
            <a:r>
              <a:rPr lang="vi-VN" sz="4000">
                <a:solidFill>
                  <a:srgbClr val="000000"/>
                </a:solidFill>
              </a:rPr>
              <a:t>Hình ảnh nào trong HĐ6 gợi nên hình ảnh về hình lăng trụ có đáy là hình bình </a:t>
            </a:r>
            <a:r>
              <a:rPr lang="vi-VN" sz="4000">
                <a:solidFill>
                  <a:srgbClr val="000000"/>
                </a:solidFill>
              </a:rPr>
              <a:t>hành</a:t>
            </a:r>
            <a:r>
              <a:rPr lang="vi-VN" sz="4000" smtClean="0">
                <a:solidFill>
                  <a:srgbClr val="000000"/>
                </a:solidFill>
              </a:rPr>
              <a:t>?</a:t>
            </a:r>
            <a:endParaRPr lang="vi-VN" sz="4000">
              <a:solidFill>
                <a:srgbClr val="000000"/>
              </a:solidFill>
            </a:endParaRPr>
          </a:p>
        </p:txBody>
      </p:sp>
      <p:sp>
        <p:nvSpPr>
          <p:cNvPr id="5" name="Rectangle 4"/>
          <p:cNvSpPr/>
          <p:nvPr/>
        </p:nvSpPr>
        <p:spPr>
          <a:xfrm>
            <a:off x="2729500" y="3775777"/>
            <a:ext cx="14720300" cy="1824923"/>
          </a:xfrm>
          <a:prstGeom prst="rect">
            <a:avLst/>
          </a:prstGeom>
        </p:spPr>
        <p:txBody>
          <a:bodyPr wrap="square">
            <a:spAutoFit/>
          </a:bodyPr>
          <a:lstStyle/>
          <a:p>
            <a:pPr lvl="0" algn="just">
              <a:lnSpc>
                <a:spcPct val="150000"/>
              </a:lnSpc>
              <a:spcAft>
                <a:spcPts val="800"/>
              </a:spcAft>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Hình ảnh thứ hai từ trái sang phải trong HĐ6 gợi nên hình ảnh về hình lăng trụ có đáy là hình bình hành.</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9" name="Down Arrow 8"/>
          <p:cNvSpPr/>
          <p:nvPr/>
        </p:nvSpPr>
        <p:spPr>
          <a:xfrm rot="16200000">
            <a:off x="2005764" y="3966727"/>
            <a:ext cx="523340" cy="688080"/>
          </a:xfrm>
          <a:prstGeom prst="downArrow">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034806" y="6210300"/>
            <a:ext cx="6648450" cy="3124200"/>
          </a:xfrm>
          <a:prstGeom prst="rect">
            <a:avLst/>
          </a:prstGeom>
        </p:spPr>
      </p:pic>
    </p:spTree>
    <p:extLst>
      <p:ext uri="{BB962C8B-B14F-4D97-AF65-F5344CB8AC3E}">
        <p14:creationId xmlns:p14="http://schemas.microsoft.com/office/powerpoint/2010/main" val="29281433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anim calcmode="lin" valueType="num">
                                      <p:cBhvr>
                                        <p:cTn id="17" dur="500" fill="hold"/>
                                        <p:tgtEl>
                                          <p:spTgt spid="9"/>
                                        </p:tgtEl>
                                        <p:attrNameLst>
                                          <p:attrName>ppt_x</p:attrName>
                                        </p:attrNameLst>
                                      </p:cBhvr>
                                      <p:tavLst>
                                        <p:tav tm="0">
                                          <p:val>
                                            <p:strVal val="#ppt_x"/>
                                          </p:val>
                                        </p:tav>
                                        <p:tav tm="100000">
                                          <p:val>
                                            <p:strVal val="#ppt_x"/>
                                          </p:val>
                                        </p:tav>
                                      </p:tavLst>
                                    </p:anim>
                                    <p:anim calcmode="lin" valueType="num">
                                      <p:cBhvr>
                                        <p:cTn id="18" dur="500" fill="hold"/>
                                        <p:tgtEl>
                                          <p:spTgt spid="9"/>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anim calcmode="lin" valueType="num">
                                      <p:cBhvr>
                                        <p:cTn id="22" dur="500" fill="hold"/>
                                        <p:tgtEl>
                                          <p:spTgt spid="5"/>
                                        </p:tgtEl>
                                        <p:attrNameLst>
                                          <p:attrName>ppt_x</p:attrName>
                                        </p:attrNameLst>
                                      </p:cBhvr>
                                      <p:tavLst>
                                        <p:tav tm="0">
                                          <p:val>
                                            <p:strVal val="#ppt_x"/>
                                          </p:val>
                                        </p:tav>
                                        <p:tav tm="100000">
                                          <p:val>
                                            <p:strVal val="#ppt_x"/>
                                          </p:val>
                                        </p:tav>
                                      </p:tavLst>
                                    </p:anim>
                                    <p:anim calcmode="lin" valueType="num">
                                      <p:cBhvr>
                                        <p:cTn id="23" dur="5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anim calcmode="lin" valueType="num">
                                      <p:cBhvr>
                                        <p:cTn id="27" dur="500" fill="hold"/>
                                        <p:tgtEl>
                                          <p:spTgt spid="10"/>
                                        </p:tgtEl>
                                        <p:attrNameLst>
                                          <p:attrName>ppt_x</p:attrName>
                                        </p:attrNameLst>
                                      </p:cBhvr>
                                      <p:tavLst>
                                        <p:tav tm="0">
                                          <p:val>
                                            <p:strVal val="#ppt_x"/>
                                          </p:val>
                                        </p:tav>
                                        <p:tav tm="100000">
                                          <p:val>
                                            <p:strVal val="#ppt_x"/>
                                          </p:val>
                                        </p:tav>
                                      </p:tavLst>
                                    </p:anim>
                                    <p:anim calcmode="lin" valueType="num">
                                      <p:cBhvr>
                                        <p:cTn id="28"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CF4E5"/>
        </a:solidFill>
        <a:effectLst/>
      </p:bgPr>
    </p:bg>
    <p:spTree>
      <p:nvGrpSpPr>
        <p:cNvPr id="1" name=""/>
        <p:cNvGrpSpPr/>
        <p:nvPr/>
      </p:nvGrpSpPr>
      <p:grpSpPr>
        <a:xfrm>
          <a:off x="0" y="0"/>
          <a:ext cx="0" cy="0"/>
          <a:chOff x="0" y="0"/>
          <a:chExt cx="0" cy="0"/>
        </a:xfrm>
      </p:grpSpPr>
      <p:grpSp>
        <p:nvGrpSpPr>
          <p:cNvPr id="2" name="Group 2"/>
          <p:cNvGrpSpPr/>
          <p:nvPr/>
        </p:nvGrpSpPr>
        <p:grpSpPr>
          <a:xfrm>
            <a:off x="609602" y="1535133"/>
            <a:ext cx="17068800" cy="7951767"/>
            <a:chOff x="-13160" y="-38100"/>
            <a:chExt cx="2947934" cy="1802352"/>
          </a:xfrm>
        </p:grpSpPr>
        <p:sp>
          <p:nvSpPr>
            <p:cNvPr id="3" name="Freeform 3"/>
            <p:cNvSpPr/>
            <p:nvPr/>
          </p:nvSpPr>
          <p:spPr>
            <a:xfrm>
              <a:off x="-13160" y="-16186"/>
              <a:ext cx="2947934" cy="1780438"/>
            </a:xfrm>
            <a:custGeom>
              <a:avLst/>
              <a:gdLst/>
              <a:ahLst/>
              <a:cxnLst/>
              <a:rect l="l" t="t" r="r" b="b"/>
              <a:pathLst>
                <a:path w="2947934" h="1780438">
                  <a:moveTo>
                    <a:pt x="35276" y="0"/>
                  </a:moveTo>
                  <a:lnTo>
                    <a:pt x="2912658" y="0"/>
                  </a:lnTo>
                  <a:cubicBezTo>
                    <a:pt x="2932140" y="0"/>
                    <a:pt x="2947934" y="15793"/>
                    <a:pt x="2947934" y="35276"/>
                  </a:cubicBezTo>
                  <a:lnTo>
                    <a:pt x="2947934" y="1745163"/>
                  </a:lnTo>
                  <a:cubicBezTo>
                    <a:pt x="2947934" y="1764645"/>
                    <a:pt x="2932140" y="1780438"/>
                    <a:pt x="2912658" y="1780438"/>
                  </a:cubicBezTo>
                  <a:lnTo>
                    <a:pt x="35276" y="1780438"/>
                  </a:lnTo>
                  <a:cubicBezTo>
                    <a:pt x="15793" y="1780438"/>
                    <a:pt x="0" y="1764645"/>
                    <a:pt x="0" y="1745163"/>
                  </a:cubicBezTo>
                  <a:lnTo>
                    <a:pt x="0" y="35276"/>
                  </a:lnTo>
                  <a:cubicBezTo>
                    <a:pt x="0" y="15793"/>
                    <a:pt x="15793" y="0"/>
                    <a:pt x="35276" y="0"/>
                  </a:cubicBezTo>
                  <a:close/>
                </a:path>
              </a:pathLst>
            </a:custGeom>
            <a:solidFill>
              <a:srgbClr val="5D546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Rectangle 23"/>
          <p:cNvSpPr/>
          <p:nvPr/>
        </p:nvSpPr>
        <p:spPr>
          <a:xfrm>
            <a:off x="2895602" y="240568"/>
            <a:ext cx="12496800" cy="1002710"/>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341"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KẾT</a:t>
            </a:r>
            <a:r>
              <a:rPr kumimoji="0" lang="en-US" sz="4500" b="1" i="0" u="none" strike="noStrike" kern="1200" cap="none" spc="341" normalizeH="0" noProof="0" smtClean="0">
                <a:ln>
                  <a:noFill/>
                </a:ln>
                <a:solidFill>
                  <a:srgbClr val="C00000"/>
                </a:solidFill>
                <a:effectLst/>
                <a:uLnTx/>
                <a:uFillTx/>
                <a:latin typeface="Arial" panose="020B0604020202020204" pitchFamily="34" charset="0"/>
                <a:ea typeface="+mn-ea"/>
                <a:cs typeface="Arial" panose="020B0604020202020204" pitchFamily="34" charset="0"/>
              </a:rPr>
              <a:t> LUẬN</a:t>
            </a:r>
            <a:endParaRPr kumimoji="0" lang="en-US" sz="4500" b="1" i="0" u="none" strike="noStrike" kern="1200" cap="none" spc="341"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25" name="Rectangle 24"/>
              <p:cNvSpPr/>
              <p:nvPr/>
            </p:nvSpPr>
            <p:spPr>
              <a:xfrm>
                <a:off x="968758" y="2171700"/>
                <a:ext cx="10891520" cy="5078313"/>
              </a:xfrm>
              <a:prstGeom prst="rect">
                <a:avLst/>
              </a:prstGeom>
            </p:spPr>
            <p:txBody>
              <a:bodyPr wrap="square">
                <a:spAutoFit/>
              </a:bodyPr>
              <a:lstStyle/>
              <a:p>
                <a:pPr algn="just">
                  <a:lnSpc>
                    <a:spcPct val="150000"/>
                  </a:lnSpc>
                </a:pPr>
                <a:r>
                  <a:rPr lang="en-US" sz="3600" smtClean="0">
                    <a:solidFill>
                      <a:schemeClr val="bg1"/>
                    </a:solidFill>
                    <a:latin typeface="Arial" panose="020B0604020202020204" pitchFamily="34" charset="0"/>
                    <a:ea typeface="Times New Roman" panose="02020603050405020304" pitchFamily="18" charset="0"/>
                    <a:cs typeface="Arial" panose="020B0604020202020204" pitchFamily="34" charset="0"/>
                  </a:rPr>
                  <a:t>Hình </a:t>
                </a:r>
                <a:r>
                  <a:rPr lang="en-US" sz="3600" smtClean="0">
                    <a:solidFill>
                      <a:schemeClr val="bg1"/>
                    </a:solidFill>
                    <a:latin typeface="Arial" panose="020B0604020202020204" pitchFamily="34" charset="0"/>
                    <a:ea typeface="Times New Roman" panose="02020603050405020304" pitchFamily="18" charset="0"/>
                    <a:cs typeface="Arial" panose="020B0604020202020204" pitchFamily="34" charset="0"/>
                  </a:rPr>
                  <a:t>lăng trụ tứ giác </a:t>
                </a:r>
                <a14:m>
                  <m:oMath xmlns:m="http://schemas.openxmlformats.org/officeDocument/2006/math">
                    <m:r>
                      <m:rPr>
                        <m:sty m:val="p"/>
                      </m:rPr>
                      <a:rPr lang="en-US" sz="36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ABCD</m:t>
                    </m:r>
                    <m:r>
                      <a:rPr lang="en-US" sz="36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6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6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e>
                      <m:sup>
                        <m:r>
                          <a:rPr lang="en-US" sz="36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sz="36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6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e>
                      <m:sup>
                        <m:r>
                          <a:rPr lang="en-US" sz="36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sz="36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6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m:t>
                        </m:r>
                      </m:e>
                      <m:sup>
                        <m:r>
                          <a:rPr lang="en-US" sz="36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sz="36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6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D</m:t>
                        </m:r>
                      </m:e>
                      <m:sup>
                        <m:r>
                          <a:rPr lang="en-US" sz="36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sup>
                    </m:sSup>
                  </m:oMath>
                </a14:m>
                <a:r>
                  <a:rPr lang="en-US" sz="3600">
                    <a:solidFill>
                      <a:schemeClr val="bg1"/>
                    </a:solidFill>
                    <a:effectLst/>
                    <a:latin typeface="Arial" panose="020B0604020202020204" pitchFamily="34" charset="0"/>
                    <a:ea typeface="Times New Roman" panose="02020603050405020304" pitchFamily="18" charset="0"/>
                    <a:cs typeface="Arial" panose="020B0604020202020204" pitchFamily="34" charset="0"/>
                  </a:rPr>
                  <a:t> có hai đáy là hình bình hành được gọi là hình hộp.</a:t>
                </a:r>
              </a:p>
              <a:p>
                <a:pPr algn="just">
                  <a:lnSpc>
                    <a:spcPct val="150000"/>
                  </a:lnSpc>
                </a:pPr>
                <a:r>
                  <a:rPr lang="en-US" sz="360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60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Các </a:t>
                </a:r>
                <a:r>
                  <a:rPr lang="en-US" sz="3600">
                    <a:solidFill>
                      <a:schemeClr val="bg1"/>
                    </a:solidFill>
                    <a:effectLst/>
                    <a:latin typeface="Arial" panose="020B0604020202020204" pitchFamily="34" charset="0"/>
                    <a:ea typeface="Times New Roman" panose="02020603050405020304" pitchFamily="18" charset="0"/>
                    <a:cs typeface="Arial" panose="020B0604020202020204" pitchFamily="34" charset="0"/>
                  </a:rPr>
                  <a:t>cặp điểm </a:t>
                </a:r>
                <a14:m>
                  <m:oMath xmlns:m="http://schemas.openxmlformats.org/officeDocument/2006/math">
                    <m:r>
                      <m:rPr>
                        <m:sty m:val="p"/>
                      </m:rPr>
                      <a:rPr lang="en-US" sz="36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oMath>
                </a14:m>
                <a:r>
                  <a:rPr lang="en-US" sz="3600">
                    <a:solidFill>
                      <a:schemeClr val="bg1"/>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sSup>
                      <m:sSupPr>
                        <m:ctrlPr>
                          <a:rPr lang="en-US" sz="36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6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m:t>
                        </m:r>
                      </m:e>
                      <m:sup>
                        <m:r>
                          <a:rPr lang="en-US" sz="36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sup>
                    </m:sSup>
                    <m:r>
                      <a:rPr lang="en-US" sz="36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6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oMath>
                </a14:m>
                <a:r>
                  <a:rPr lang="en-US" sz="3600">
                    <a:solidFill>
                      <a:schemeClr val="bg1"/>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sSup>
                      <m:sSupPr>
                        <m:ctrlPr>
                          <a:rPr lang="en-US" sz="36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6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D</m:t>
                        </m:r>
                      </m:e>
                      <m:sup>
                        <m:r>
                          <a:rPr lang="en-US" sz="36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sup>
                    </m:sSup>
                    <m:r>
                      <a:rPr lang="en-US" sz="36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6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m:t>
                    </m:r>
                  </m:oMath>
                </a14:m>
                <a:r>
                  <a:rPr lang="en-US" sz="3600">
                    <a:solidFill>
                      <a:schemeClr val="bg1"/>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sSup>
                      <m:sSupPr>
                        <m:ctrlPr>
                          <a:rPr lang="en-US" sz="36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6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e>
                      <m:sup>
                        <m:r>
                          <a:rPr lang="en-US" sz="36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sup>
                    </m:sSup>
                    <m:r>
                      <a:rPr lang="en-US" sz="36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6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D</m:t>
                    </m:r>
                  </m:oMath>
                </a14:m>
                <a:r>
                  <a:rPr lang="en-US" sz="3600">
                    <a:solidFill>
                      <a:schemeClr val="bg1"/>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sSup>
                      <m:sSupPr>
                        <m:ctrlPr>
                          <a:rPr lang="en-US" sz="36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6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e>
                      <m:sup>
                        <m:r>
                          <a:rPr lang="en-US" sz="36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sup>
                    </m:sSup>
                  </m:oMath>
                </a14:m>
                <a:r>
                  <a:rPr lang="en-US" sz="3600">
                    <a:solidFill>
                      <a:schemeClr val="bg1"/>
                    </a:solidFill>
                    <a:effectLst/>
                    <a:latin typeface="Arial" panose="020B0604020202020204" pitchFamily="34" charset="0"/>
                    <a:ea typeface="Times New Roman" panose="02020603050405020304" pitchFamily="18" charset="0"/>
                    <a:cs typeface="Arial" panose="020B0604020202020204" pitchFamily="34" charset="0"/>
                  </a:rPr>
                  <a:t> được gọi là các đỉnh đối diện của hình hộp.</a:t>
                </a:r>
              </a:p>
              <a:p>
                <a:pPr algn="just">
                  <a:lnSpc>
                    <a:spcPct val="150000"/>
                  </a:lnSpc>
                </a:pPr>
                <a:r>
                  <a:rPr lang="en-US" sz="360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 Các </a:t>
                </a:r>
                <a:r>
                  <a:rPr lang="en-US" sz="3600">
                    <a:solidFill>
                      <a:schemeClr val="bg1"/>
                    </a:solidFill>
                    <a:effectLst/>
                    <a:latin typeface="Arial" panose="020B0604020202020204" pitchFamily="34" charset="0"/>
                    <a:ea typeface="Times New Roman" panose="02020603050405020304" pitchFamily="18" charset="0"/>
                    <a:cs typeface="Arial" panose="020B0604020202020204" pitchFamily="34" charset="0"/>
                  </a:rPr>
                  <a:t>đoạn thẳng </a:t>
                </a:r>
                <a14:m>
                  <m:oMath xmlns:m="http://schemas.openxmlformats.org/officeDocument/2006/math">
                    <m:r>
                      <m:rPr>
                        <m:sty m:val="p"/>
                      </m:rPr>
                      <a:rPr lang="en-US" sz="36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sSup>
                      <m:sSupPr>
                        <m:ctrlPr>
                          <a:rPr lang="en-US" sz="36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6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m:t>
                        </m:r>
                      </m:e>
                      <m:sup>
                        <m:r>
                          <a:rPr lang="en-US" sz="36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sup>
                    </m:sSup>
                    <m:r>
                      <a:rPr lang="en-US" sz="36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6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sSup>
                      <m:sSupPr>
                        <m:ctrlPr>
                          <a:rPr lang="en-US" sz="36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6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D</m:t>
                        </m:r>
                      </m:e>
                      <m:sup>
                        <m:r>
                          <a:rPr lang="en-US" sz="36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sup>
                    </m:sSup>
                    <m:r>
                      <a:rPr lang="en-US" sz="36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6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m:t>
                    </m:r>
                    <m:sSup>
                      <m:sSupPr>
                        <m:ctrlPr>
                          <a:rPr lang="en-US" sz="36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6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e>
                      <m:sup>
                        <m:r>
                          <a:rPr lang="en-US" sz="36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sup>
                    </m:sSup>
                  </m:oMath>
                </a14:m>
                <a:r>
                  <a:rPr lang="en-US" sz="3600">
                    <a:solidFill>
                      <a:schemeClr val="bg1"/>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lang="en-US" sz="36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D</m:t>
                    </m:r>
                    <m:sSup>
                      <m:sSupPr>
                        <m:ctrlPr>
                          <a:rPr lang="en-US" sz="36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6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e>
                      <m:sup>
                        <m:r>
                          <a:rPr lang="en-US" sz="36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sup>
                    </m:sSup>
                  </m:oMath>
                </a14:m>
                <a:r>
                  <a:rPr lang="en-US" sz="3600">
                    <a:solidFill>
                      <a:schemeClr val="bg1"/>
                    </a:solidFill>
                    <a:effectLst/>
                    <a:latin typeface="Arial" panose="020B0604020202020204" pitchFamily="34" charset="0"/>
                    <a:ea typeface="Times New Roman" panose="02020603050405020304" pitchFamily="18" charset="0"/>
                    <a:cs typeface="Arial" panose="020B0604020202020204" pitchFamily="34" charset="0"/>
                  </a:rPr>
                  <a:t> được gọi là các đường chéo của hình </a:t>
                </a:r>
                <a:r>
                  <a:rPr lang="en-US" sz="3600">
                    <a:solidFill>
                      <a:schemeClr val="bg1"/>
                    </a:solidFill>
                    <a:effectLst/>
                    <a:latin typeface="Arial" panose="020B0604020202020204" pitchFamily="34" charset="0"/>
                    <a:ea typeface="Times New Roman" panose="02020603050405020304" pitchFamily="18" charset="0"/>
                    <a:cs typeface="Arial" panose="020B0604020202020204" pitchFamily="34" charset="0"/>
                  </a:rPr>
                  <a:t>hộp</a:t>
                </a:r>
                <a:r>
                  <a:rPr lang="en-US" sz="360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5" name="Rectangle 24"/>
              <p:cNvSpPr>
                <a:spLocks noRot="1" noChangeAspect="1" noMove="1" noResize="1" noEditPoints="1" noAdjustHandles="1" noChangeArrowheads="1" noChangeShapeType="1" noTextEdit="1"/>
              </p:cNvSpPr>
              <p:nvPr/>
            </p:nvSpPr>
            <p:spPr>
              <a:xfrm>
                <a:off x="968758" y="2171700"/>
                <a:ext cx="10891520" cy="5078313"/>
              </a:xfrm>
              <a:prstGeom prst="rect">
                <a:avLst/>
              </a:prstGeom>
              <a:blipFill>
                <a:blip r:embed="rId2"/>
                <a:stretch>
                  <a:fillRect l="-1735" r="-1679" b="-1561"/>
                </a:stretch>
              </a:blipFill>
            </p:spPr>
            <p:txBody>
              <a:bodyPr/>
              <a:lstStyle/>
              <a:p>
                <a:r>
                  <a:rPr lang="en-US">
                    <a:noFill/>
                  </a:rPr>
                  <a:t> </a:t>
                </a:r>
              </a:p>
            </p:txBody>
          </p:sp>
        </mc:Fallback>
      </mc:AlternateContent>
      <p:pic>
        <p:nvPicPr>
          <p:cNvPr id="5" name="Picture 4"/>
          <p:cNvPicPr>
            <a:picLocks noChangeAspect="1"/>
          </p:cNvPicPr>
          <p:nvPr/>
        </p:nvPicPr>
        <p:blipFill>
          <a:blip r:embed="rId3"/>
          <a:stretch>
            <a:fillRect/>
          </a:stretch>
        </p:blipFill>
        <p:spPr>
          <a:xfrm>
            <a:off x="16062234" y="8724900"/>
            <a:ext cx="1709159" cy="1064282"/>
          </a:xfrm>
          <a:prstGeom prst="rect">
            <a:avLst/>
          </a:prstGeom>
        </p:spPr>
      </p:pic>
      <p:pic>
        <p:nvPicPr>
          <p:cNvPr id="7" name="Picture 6"/>
          <p:cNvPicPr>
            <a:picLocks noChangeAspect="1"/>
          </p:cNvPicPr>
          <p:nvPr/>
        </p:nvPicPr>
        <p:blipFill>
          <a:blip r:embed="rId4"/>
          <a:stretch>
            <a:fillRect/>
          </a:stretch>
        </p:blipFill>
        <p:spPr>
          <a:xfrm>
            <a:off x="516611" y="995114"/>
            <a:ext cx="1100386" cy="1100386"/>
          </a:xfrm>
          <a:prstGeom prst="rect">
            <a:avLst/>
          </a:prstGeom>
        </p:spPr>
      </p:pic>
      <p:pic>
        <p:nvPicPr>
          <p:cNvPr id="8" name="Picture 7"/>
          <p:cNvPicPr>
            <a:picLocks noChangeAspect="1"/>
          </p:cNvPicPr>
          <p:nvPr/>
        </p:nvPicPr>
        <p:blipFill>
          <a:blip r:embed="rId5"/>
          <a:stretch>
            <a:fillRect/>
          </a:stretch>
        </p:blipFill>
        <p:spPr>
          <a:xfrm>
            <a:off x="12341543" y="2454368"/>
            <a:ext cx="4855594" cy="3870688"/>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978293" y="7233152"/>
                <a:ext cx="16218844" cy="1754326"/>
              </a:xfrm>
              <a:prstGeom prst="rect">
                <a:avLst/>
              </a:prstGeom>
            </p:spPr>
            <p:txBody>
              <a:bodyPr wrap="square">
                <a:spAutoFit/>
              </a:bodyPr>
              <a:lstStyle/>
              <a:p>
                <a:pPr lvl="0" algn="just">
                  <a:lnSpc>
                    <a:spcPct val="150000"/>
                  </a:lnSpc>
                </a:pPr>
                <a:r>
                  <a:rPr lang="en-US" sz="3600">
                    <a:solidFill>
                      <a:prstClr val="white"/>
                    </a:solidFill>
                    <a:latin typeface="Arial" panose="020B0604020202020204" pitchFamily="34" charset="0"/>
                    <a:ea typeface="Times New Roman" panose="02020603050405020304" pitchFamily="18" charset="0"/>
                    <a:cs typeface="Arial" panose="020B0604020202020204" pitchFamily="34" charset="0"/>
                  </a:rPr>
                  <a:t>- Các </a:t>
                </a:r>
                <a:r>
                  <a:rPr lang="en-US" sz="3600">
                    <a:solidFill>
                      <a:prstClr val="white"/>
                    </a:solidFill>
                    <a:latin typeface="Arial" panose="020B0604020202020204" pitchFamily="34" charset="0"/>
                    <a:ea typeface="Times New Roman" panose="02020603050405020304" pitchFamily="18" charset="0"/>
                    <a:cs typeface="Arial" panose="020B0604020202020204" pitchFamily="34" charset="0"/>
                  </a:rPr>
                  <a:t>cặp tứ giác </a:t>
                </a:r>
                <a14:m>
                  <m:oMath xmlns:m="http://schemas.openxmlformats.org/officeDocument/2006/math">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ABCD</m:t>
                    </m:r>
                  </m:oMath>
                </a14:m>
                <a:r>
                  <a:rPr lang="en-US" sz="3600">
                    <a:solidFill>
                      <a:prstClr val="white"/>
                    </a:solidFill>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sSup>
                      <m:sSupPr>
                        <m:ctrlPr>
                          <a:rPr lang="en-US" sz="36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A</m:t>
                        </m:r>
                      </m:e>
                      <m:sup>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sz="36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B</m:t>
                        </m:r>
                      </m:e>
                      <m:sup>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sz="36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C</m:t>
                        </m:r>
                      </m:e>
                      <m:sup>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m:t>
                        </m:r>
                      </m:sup>
                    </m:sSup>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D</m:t>
                    </m:r>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AD</m:t>
                    </m:r>
                    <m:sSup>
                      <m:sSupPr>
                        <m:ctrlPr>
                          <a:rPr lang="en-US" sz="36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D</m:t>
                        </m:r>
                      </m:e>
                      <m:sup>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sz="36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A</m:t>
                        </m:r>
                      </m:e>
                      <m:sup>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m:t>
                        </m:r>
                      </m:sup>
                    </m:sSup>
                  </m:oMath>
                </a14:m>
                <a:r>
                  <a:rPr lang="en-US" sz="3600">
                    <a:solidFill>
                      <a:prstClr val="white"/>
                    </a:solidFill>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BC</m:t>
                    </m:r>
                    <m:sSup>
                      <m:sSupPr>
                        <m:ctrlPr>
                          <a:rPr lang="en-US" sz="36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C</m:t>
                        </m:r>
                      </m:e>
                      <m:sup>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sz="36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B</m:t>
                        </m:r>
                      </m:e>
                      <m:sup>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m:t>
                        </m:r>
                      </m:sup>
                    </m:sSup>
                  </m:oMath>
                </a14:m>
                <a:r>
                  <a:rPr lang="en-US" sz="3600">
                    <a:solidFill>
                      <a:prstClr val="white"/>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AB</m:t>
                    </m:r>
                    <m:sSup>
                      <m:sSupPr>
                        <m:ctrlPr>
                          <a:rPr lang="en-US" sz="36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B</m:t>
                        </m:r>
                      </m:e>
                      <m:sup>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sz="36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A</m:t>
                        </m:r>
                      </m:e>
                      <m:sup>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m:t>
                        </m:r>
                      </m:sup>
                    </m:sSup>
                  </m:oMath>
                </a14:m>
                <a:r>
                  <a:rPr lang="en-US" sz="3600">
                    <a:solidFill>
                      <a:prstClr val="white"/>
                    </a:solidFill>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CD</m:t>
                    </m:r>
                    <m:sSup>
                      <m:sSupPr>
                        <m:ctrlPr>
                          <a:rPr lang="en-US" sz="36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D</m:t>
                        </m:r>
                      </m:e>
                      <m:sup>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sz="36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C</m:t>
                        </m:r>
                      </m:e>
                      <m:sup>
                        <m:r>
                          <a:rPr lang="en-US" sz="36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m:t>
                        </m:r>
                      </m:sup>
                    </m:sSup>
                  </m:oMath>
                </a14:m>
                <a:r>
                  <a:rPr lang="en-US" sz="3600">
                    <a:solidFill>
                      <a:prstClr val="white"/>
                    </a:solidFill>
                    <a:latin typeface="Arial" panose="020B0604020202020204" pitchFamily="34" charset="0"/>
                    <a:ea typeface="Times New Roman" panose="02020603050405020304" pitchFamily="18" charset="0"/>
                    <a:cs typeface="Arial" panose="020B0604020202020204" pitchFamily="34" charset="0"/>
                  </a:rPr>
                  <a:t> được gọi là hai mặt đối diện của hình hộp.</a:t>
                </a:r>
              </a:p>
            </p:txBody>
          </p:sp>
        </mc:Choice>
        <mc:Fallback>
          <p:sp>
            <p:nvSpPr>
              <p:cNvPr id="9" name="Rectangle 8"/>
              <p:cNvSpPr>
                <a:spLocks noRot="1" noChangeAspect="1" noMove="1" noResize="1" noEditPoints="1" noAdjustHandles="1" noChangeArrowheads="1" noChangeShapeType="1" noTextEdit="1"/>
              </p:cNvSpPr>
              <p:nvPr/>
            </p:nvSpPr>
            <p:spPr>
              <a:xfrm>
                <a:off x="978293" y="7233152"/>
                <a:ext cx="16218844" cy="1754326"/>
              </a:xfrm>
              <a:prstGeom prst="rect">
                <a:avLst/>
              </a:prstGeom>
              <a:blipFill>
                <a:blip r:embed="rId6"/>
                <a:stretch>
                  <a:fillRect l="-1127" r="-1127" b="-6620"/>
                </a:stretch>
              </a:blipFill>
            </p:spPr>
            <p:txBody>
              <a:bodyPr/>
              <a:lstStyle/>
              <a:p>
                <a:r>
                  <a:rPr lang="en-US">
                    <a:noFill/>
                  </a:rPr>
                  <a:t> </a:t>
                </a:r>
              </a:p>
            </p:txBody>
          </p:sp>
        </mc:Fallback>
      </mc:AlternateContent>
    </p:spTree>
    <p:extLst>
      <p:ext uri="{BB962C8B-B14F-4D97-AF65-F5344CB8AC3E}">
        <p14:creationId xmlns:p14="http://schemas.microsoft.com/office/powerpoint/2010/main" val="212164240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anim calcmode="lin" valueType="num">
                                      <p:cBhvr>
                                        <p:cTn id="17" dur="500" fill="hold"/>
                                        <p:tgtEl>
                                          <p:spTgt spid="25"/>
                                        </p:tgtEl>
                                        <p:attrNameLst>
                                          <p:attrName>ppt_x</p:attrName>
                                        </p:attrNameLst>
                                      </p:cBhvr>
                                      <p:tavLst>
                                        <p:tav tm="0">
                                          <p:val>
                                            <p:strVal val="#ppt_x"/>
                                          </p:val>
                                        </p:tav>
                                        <p:tav tm="100000">
                                          <p:val>
                                            <p:strVal val="#ppt_x"/>
                                          </p:val>
                                        </p:tav>
                                      </p:tavLst>
                                    </p:anim>
                                    <p:anim calcmode="lin" valueType="num">
                                      <p:cBhvr>
                                        <p:cTn id="18" dur="500" fill="hold"/>
                                        <p:tgtEl>
                                          <p:spTgt spid="2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anim calcmode="lin" valueType="num">
                                      <p:cBhvr>
                                        <p:cTn id="22" dur="500" fill="hold"/>
                                        <p:tgtEl>
                                          <p:spTgt spid="8"/>
                                        </p:tgtEl>
                                        <p:attrNameLst>
                                          <p:attrName>ppt_x</p:attrName>
                                        </p:attrNameLst>
                                      </p:cBhvr>
                                      <p:tavLst>
                                        <p:tav tm="0">
                                          <p:val>
                                            <p:strVal val="#ppt_x"/>
                                          </p:val>
                                        </p:tav>
                                        <p:tav tm="100000">
                                          <p:val>
                                            <p:strVal val="#ppt_x"/>
                                          </p:val>
                                        </p:tav>
                                      </p:tavLst>
                                    </p:anim>
                                    <p:anim calcmode="lin" valueType="num">
                                      <p:cBhvr>
                                        <p:cTn id="23" dur="5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anim calcmode="lin" valueType="num">
                                      <p:cBhvr>
                                        <p:cTn id="27" dur="500" fill="hold"/>
                                        <p:tgtEl>
                                          <p:spTgt spid="5"/>
                                        </p:tgtEl>
                                        <p:attrNameLst>
                                          <p:attrName>ppt_x</p:attrName>
                                        </p:attrNameLst>
                                      </p:cBhvr>
                                      <p:tavLst>
                                        <p:tav tm="0">
                                          <p:val>
                                            <p:strVal val="#ppt_x"/>
                                          </p:val>
                                        </p:tav>
                                        <p:tav tm="100000">
                                          <p:val>
                                            <p:strVal val="#ppt_x"/>
                                          </p:val>
                                        </p:tav>
                                      </p:tavLst>
                                    </p:anim>
                                    <p:anim calcmode="lin" valueType="num">
                                      <p:cBhvr>
                                        <p:cTn id="28" dur="5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anim calcmode="lin" valueType="num">
                                      <p:cBhvr>
                                        <p:cTn id="32" dur="500" fill="hold"/>
                                        <p:tgtEl>
                                          <p:spTgt spid="7"/>
                                        </p:tgtEl>
                                        <p:attrNameLst>
                                          <p:attrName>ppt_x</p:attrName>
                                        </p:attrNameLst>
                                      </p:cBhvr>
                                      <p:tavLst>
                                        <p:tav tm="0">
                                          <p:val>
                                            <p:strVal val="#ppt_x"/>
                                          </p:val>
                                        </p:tav>
                                        <p:tav tm="100000">
                                          <p:val>
                                            <p:strVal val="#ppt_x"/>
                                          </p:val>
                                        </p:tav>
                                      </p:tavLst>
                                    </p:anim>
                                    <p:anim calcmode="lin" valueType="num">
                                      <p:cBhvr>
                                        <p:cTn id="33" dur="5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anim calcmode="lin" valueType="num">
                                      <p:cBhvr>
                                        <p:cTn id="37" dur="500" fill="hold"/>
                                        <p:tgtEl>
                                          <p:spTgt spid="9"/>
                                        </p:tgtEl>
                                        <p:attrNameLst>
                                          <p:attrName>ppt_x</p:attrName>
                                        </p:attrNameLst>
                                      </p:cBhvr>
                                      <p:tavLst>
                                        <p:tav tm="0">
                                          <p:val>
                                            <p:strVal val="#ppt_x"/>
                                          </p:val>
                                        </p:tav>
                                        <p:tav tm="100000">
                                          <p:val>
                                            <p:strVal val="#ppt_x"/>
                                          </p:val>
                                        </p:tav>
                                      </p:tavLst>
                                    </p:anim>
                                    <p:anim calcmode="lin" valueType="num">
                                      <p:cBhvr>
                                        <p:cTn id="38"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685800" y="723900"/>
            <a:ext cx="16840201" cy="8915400"/>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rgbClr val="FCF4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a:off x="16154400" y="145397"/>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sp>
        <p:nvSpPr>
          <p:cNvPr id="15" name="Freeform 15"/>
          <p:cNvSpPr/>
          <p:nvPr/>
        </p:nvSpPr>
        <p:spPr>
          <a:xfrm>
            <a:off x="1131462" y="141283"/>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grpSp>
        <p:nvGrpSpPr>
          <p:cNvPr id="18" name="Group 17"/>
          <p:cNvGrpSpPr/>
          <p:nvPr/>
        </p:nvGrpSpPr>
        <p:grpSpPr>
          <a:xfrm>
            <a:off x="6057902" y="1409700"/>
            <a:ext cx="6096000" cy="914400"/>
            <a:chOff x="1554480" y="876300"/>
            <a:chExt cx="6096000" cy="1143000"/>
          </a:xfrm>
          <a:solidFill>
            <a:schemeClr val="accent5">
              <a:lumMod val="75000"/>
            </a:schemeClr>
          </a:solidFill>
        </p:grpSpPr>
        <p:sp>
          <p:nvSpPr>
            <p:cNvPr id="19" name="Flowchart: Terminator 18"/>
            <p:cNvSpPr/>
            <p:nvPr/>
          </p:nvSpPr>
          <p:spPr>
            <a:xfrm>
              <a:off x="1554480" y="876300"/>
              <a:ext cx="6096000" cy="114300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19"/>
            <p:cNvSpPr/>
            <p:nvPr/>
          </p:nvSpPr>
          <p:spPr>
            <a:xfrm>
              <a:off x="2126502" y="987956"/>
              <a:ext cx="4974440"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000" b="1">
                  <a:solidFill>
                    <a:prstClr val="black"/>
                  </a:solidFill>
                  <a:latin typeface="Arial" panose="020B0604020202020204" pitchFamily="34" charset="0"/>
                  <a:ea typeface="Times New Roman" panose="02020603050405020304" pitchFamily="18" charset="0"/>
                  <a:cs typeface="Arial" panose="020B0604020202020204" pitchFamily="34" charset="0"/>
                </a:rPr>
                <a:t>6</a:t>
              </a:r>
              <a:r>
                <a:rPr kumimoji="0" lang="en-US" sz="40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tr93)</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5" name="Rectangle 24"/>
          <p:cNvSpPr/>
          <p:nvPr/>
        </p:nvSpPr>
        <p:spPr>
          <a:xfrm>
            <a:off x="1219200" y="3009900"/>
            <a:ext cx="9601200" cy="5016758"/>
          </a:xfrm>
          <a:prstGeom prst="rect">
            <a:avLst/>
          </a:prstGeom>
        </p:spPr>
        <p:txBody>
          <a:bodyPr wrap="square">
            <a:spAutoFit/>
          </a:bodyPr>
          <a:lstStyle/>
          <a:p>
            <a:pPr lvl="0" algn="just">
              <a:lnSpc>
                <a:spcPct val="200000"/>
              </a:lnSpc>
              <a:defRPr/>
            </a:pPr>
            <a:r>
              <a:rPr lang="vi-VN" sz="4000">
                <a:solidFill>
                  <a:srgbClr val="000000"/>
                </a:solidFill>
                <a:ea typeface="Calibri" panose="020F0502020204030204" pitchFamily="34" charset="0"/>
                <a:cs typeface="Arial" panose="020B0604020202020204" pitchFamily="34" charset="0"/>
              </a:rPr>
              <a:t>Cho hình hộp ABCD.A'B'C'D' (H.4.52). Chứng minh rằng các đường chéo AC', BD, CA' và DB' của hình hộp cùng đi qua trung điểm của mỗi đường.</a:t>
            </a:r>
            <a:endPar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10"/>
          <a:stretch>
            <a:fillRect/>
          </a:stretch>
        </p:blipFill>
        <p:spPr>
          <a:xfrm rot="745366">
            <a:off x="8802473" y="8039630"/>
            <a:ext cx="2327374" cy="2037136"/>
          </a:xfrm>
          <a:prstGeom prst="rect">
            <a:avLst/>
          </a:prstGeom>
        </p:spPr>
      </p:pic>
      <p:pic>
        <p:nvPicPr>
          <p:cNvPr id="8" name="Picture 7"/>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1525432" y="3390900"/>
            <a:ext cx="5228751" cy="4748370"/>
          </a:xfrm>
          <a:prstGeom prst="rect">
            <a:avLst/>
          </a:prstGeom>
        </p:spPr>
      </p:pic>
    </p:spTree>
    <p:extLst>
      <p:ext uri="{BB962C8B-B14F-4D97-AF65-F5344CB8AC3E}">
        <p14:creationId xmlns:p14="http://schemas.microsoft.com/office/powerpoint/2010/main" val="198440616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685800" y="723900"/>
            <a:ext cx="16840201" cy="8915400"/>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rgbClr val="FCF4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a:off x="16154400" y="145397"/>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sp>
        <p:nvSpPr>
          <p:cNvPr id="15" name="Freeform 15"/>
          <p:cNvSpPr/>
          <p:nvPr/>
        </p:nvSpPr>
        <p:spPr>
          <a:xfrm>
            <a:off x="1131462" y="141283"/>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sp>
        <p:nvSpPr>
          <p:cNvPr id="16" name="Oval Callout 15"/>
          <p:cNvSpPr/>
          <p:nvPr/>
        </p:nvSpPr>
        <p:spPr>
          <a:xfrm>
            <a:off x="8283504" y="1175347"/>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7" name="Picture 16"/>
          <p:cNvPicPr>
            <a:picLocks noChangeAspect="1"/>
          </p:cNvPicPr>
          <p:nvPr/>
        </p:nvPicPr>
        <p:blipFill>
          <a:blip r:embed="rId10"/>
          <a:stretch>
            <a:fillRect/>
          </a:stretch>
        </p:blipFill>
        <p:spPr>
          <a:xfrm rot="10195925">
            <a:off x="16337046" y="8769572"/>
            <a:ext cx="1817851" cy="1591154"/>
          </a:xfrm>
          <a:prstGeom prst="rect">
            <a:avLst/>
          </a:prstGeom>
        </p:spPr>
      </p:pic>
      <p:sp>
        <p:nvSpPr>
          <p:cNvPr id="21" name="Rectangle 20"/>
          <p:cNvSpPr/>
          <p:nvPr/>
        </p:nvSpPr>
        <p:spPr>
          <a:xfrm>
            <a:off x="990600" y="2171700"/>
            <a:ext cx="16764000" cy="7068858"/>
          </a:xfrm>
          <a:prstGeom prst="rect">
            <a:avLst/>
          </a:prstGeom>
        </p:spPr>
        <p:txBody>
          <a:bodyPr wrap="square">
            <a:spAutoFit/>
          </a:bodyPr>
          <a:lstStyle/>
          <a:p>
            <a:pPr lvl="0" algn="just">
              <a:lnSpc>
                <a:spcPct val="200000"/>
              </a:lnSpc>
              <a:spcAft>
                <a:spcPts val="500"/>
              </a:spcAft>
            </a:pPr>
            <a:r>
              <a:rPr lang="vi-VN" sz="3700">
                <a:solidFill>
                  <a:prstClr val="black"/>
                </a:solidFill>
              </a:rPr>
              <a:t>Đáy ABCD của hình hộp là hình bình hành </a:t>
            </a:r>
            <a:r>
              <a:rPr lang="vi-VN" sz="3700">
                <a:solidFill>
                  <a:prstClr val="black"/>
                </a:solidFill>
              </a:rPr>
              <a:t>nên </a:t>
            </a:r>
            <a:r>
              <a:rPr lang="vi-VN" sz="3700" smtClean="0">
                <a:solidFill>
                  <a:prstClr val="black"/>
                </a:solidFill>
              </a:rPr>
              <a:t>AD </a:t>
            </a:r>
            <a:r>
              <a:rPr lang="en-US" sz="3700" smtClean="0">
                <a:solidFill>
                  <a:prstClr val="black"/>
                </a:solidFill>
              </a:rPr>
              <a:t>/</a:t>
            </a:r>
            <a:r>
              <a:rPr lang="en-US" sz="3700">
                <a:solidFill>
                  <a:prstClr val="black"/>
                </a:solidFill>
              </a:rPr>
              <a:t>/</a:t>
            </a:r>
            <a:r>
              <a:rPr lang="vi-VN" sz="3700" smtClean="0">
                <a:solidFill>
                  <a:prstClr val="black"/>
                </a:solidFill>
              </a:rPr>
              <a:t> </a:t>
            </a:r>
            <a:r>
              <a:rPr lang="vi-VN" sz="3700">
                <a:solidFill>
                  <a:prstClr val="black"/>
                </a:solidFill>
              </a:rPr>
              <a:t>BC </a:t>
            </a:r>
            <a:r>
              <a:rPr lang="vi-VN" sz="3700">
                <a:solidFill>
                  <a:prstClr val="black"/>
                </a:solidFill>
              </a:rPr>
              <a:t>và </a:t>
            </a:r>
            <a:r>
              <a:rPr lang="vi-VN" sz="3700" smtClean="0">
                <a:solidFill>
                  <a:prstClr val="black"/>
                </a:solidFill>
              </a:rPr>
              <a:t>AD</a:t>
            </a:r>
            <a:r>
              <a:rPr lang="en-US" sz="3700" smtClean="0">
                <a:solidFill>
                  <a:prstClr val="black"/>
                </a:solidFill>
              </a:rPr>
              <a:t> </a:t>
            </a:r>
            <a:r>
              <a:rPr lang="vi-VN" sz="3700" smtClean="0">
                <a:solidFill>
                  <a:prstClr val="black"/>
                </a:solidFill>
              </a:rPr>
              <a:t>=</a:t>
            </a:r>
            <a:r>
              <a:rPr lang="en-US" sz="3700" smtClean="0">
                <a:solidFill>
                  <a:prstClr val="black"/>
                </a:solidFill>
              </a:rPr>
              <a:t> </a:t>
            </a:r>
            <a:r>
              <a:rPr lang="vi-VN" sz="3700" smtClean="0">
                <a:solidFill>
                  <a:prstClr val="black"/>
                </a:solidFill>
              </a:rPr>
              <a:t>BC</a:t>
            </a:r>
            <a:r>
              <a:rPr lang="vi-VN" sz="3700">
                <a:solidFill>
                  <a:prstClr val="black"/>
                </a:solidFill>
              </a:rPr>
              <a:t>. </a:t>
            </a:r>
            <a:endParaRPr lang="en-US" sz="3700" smtClean="0">
              <a:solidFill>
                <a:prstClr val="black"/>
              </a:solidFill>
            </a:endParaRPr>
          </a:p>
          <a:p>
            <a:pPr lvl="0" algn="just">
              <a:lnSpc>
                <a:spcPct val="200000"/>
              </a:lnSpc>
              <a:spcAft>
                <a:spcPts val="500"/>
              </a:spcAft>
            </a:pPr>
            <a:r>
              <a:rPr lang="vi-VN" sz="3700" smtClean="0">
                <a:solidFill>
                  <a:prstClr val="black"/>
                </a:solidFill>
              </a:rPr>
              <a:t>Mặt </a:t>
            </a:r>
            <a:r>
              <a:rPr lang="vi-VN" sz="3700">
                <a:solidFill>
                  <a:prstClr val="black"/>
                </a:solidFill>
              </a:rPr>
              <a:t>bên BCC'B' của hình hộp là hình bình hành nên </a:t>
            </a:r>
            <a:r>
              <a:rPr lang="vi-VN" sz="3700">
                <a:solidFill>
                  <a:prstClr val="black"/>
                </a:solidFill>
              </a:rPr>
              <a:t>BC </a:t>
            </a:r>
            <a:r>
              <a:rPr lang="en-US" sz="3700" smtClean="0">
                <a:solidFill>
                  <a:prstClr val="black"/>
                </a:solidFill>
              </a:rPr>
              <a:t>// </a:t>
            </a:r>
            <a:r>
              <a:rPr lang="vi-VN" sz="3700" smtClean="0">
                <a:solidFill>
                  <a:prstClr val="black"/>
                </a:solidFill>
              </a:rPr>
              <a:t>B'C</a:t>
            </a:r>
            <a:r>
              <a:rPr lang="vi-VN" sz="3700">
                <a:solidFill>
                  <a:prstClr val="black"/>
                </a:solidFill>
              </a:rPr>
              <a:t>' </a:t>
            </a:r>
            <a:r>
              <a:rPr lang="vi-VN" sz="3700">
                <a:solidFill>
                  <a:prstClr val="black"/>
                </a:solidFill>
              </a:rPr>
              <a:t>và </a:t>
            </a:r>
            <a:r>
              <a:rPr lang="en-US" sz="3700" smtClean="0">
                <a:solidFill>
                  <a:prstClr val="black"/>
                </a:solidFill>
              </a:rPr>
              <a:t> </a:t>
            </a:r>
            <a:r>
              <a:rPr lang="vi-VN" sz="3700" smtClean="0">
                <a:solidFill>
                  <a:prstClr val="black"/>
                </a:solidFill>
              </a:rPr>
              <a:t>BC </a:t>
            </a:r>
            <a:r>
              <a:rPr lang="vi-VN" sz="3700">
                <a:solidFill>
                  <a:prstClr val="black"/>
                </a:solidFill>
              </a:rPr>
              <a:t>= BC</a:t>
            </a:r>
            <a:r>
              <a:rPr lang="vi-VN" sz="3700">
                <a:solidFill>
                  <a:prstClr val="black"/>
                </a:solidFill>
              </a:rPr>
              <a:t>. </a:t>
            </a:r>
            <a:endParaRPr lang="en-US" sz="3700" smtClean="0">
              <a:solidFill>
                <a:prstClr val="black"/>
              </a:solidFill>
            </a:endParaRPr>
          </a:p>
          <a:p>
            <a:pPr lvl="0" algn="just">
              <a:lnSpc>
                <a:spcPct val="200000"/>
              </a:lnSpc>
              <a:spcAft>
                <a:spcPts val="500"/>
              </a:spcAft>
            </a:pPr>
            <a:r>
              <a:rPr lang="vi-VN" sz="3700" smtClean="0">
                <a:solidFill>
                  <a:prstClr val="black"/>
                </a:solidFill>
              </a:rPr>
              <a:t>Vậy AD</a:t>
            </a:r>
            <a:r>
              <a:rPr lang="en-US" sz="3700" smtClean="0">
                <a:solidFill>
                  <a:prstClr val="black"/>
                </a:solidFill>
              </a:rPr>
              <a:t>// </a:t>
            </a:r>
            <a:r>
              <a:rPr lang="vi-VN" sz="3700" smtClean="0">
                <a:solidFill>
                  <a:prstClr val="black"/>
                </a:solidFill>
              </a:rPr>
              <a:t>B'C</a:t>
            </a:r>
            <a:r>
              <a:rPr lang="vi-VN" sz="3700">
                <a:solidFill>
                  <a:prstClr val="black"/>
                </a:solidFill>
              </a:rPr>
              <a:t>' và AD = B'C', suy ra tứ giác ADC'B' là hình bình hành</a:t>
            </a:r>
            <a:r>
              <a:rPr lang="vi-VN" sz="3700">
                <a:solidFill>
                  <a:prstClr val="black"/>
                </a:solidFill>
              </a:rPr>
              <a:t>. </a:t>
            </a:r>
            <a:endParaRPr lang="en-US" sz="3700" smtClean="0">
              <a:solidFill>
                <a:prstClr val="black"/>
              </a:solidFill>
            </a:endParaRPr>
          </a:p>
          <a:p>
            <a:pPr lvl="0" algn="just">
              <a:lnSpc>
                <a:spcPct val="200000"/>
              </a:lnSpc>
              <a:spcAft>
                <a:spcPts val="500"/>
              </a:spcAft>
            </a:pPr>
            <a:r>
              <a:rPr lang="vi-VN" sz="3700" smtClean="0">
                <a:solidFill>
                  <a:prstClr val="black"/>
                </a:solidFill>
              </a:rPr>
              <a:t>Từ </a:t>
            </a:r>
            <a:r>
              <a:rPr lang="vi-VN" sz="3700">
                <a:solidFill>
                  <a:prstClr val="black"/>
                </a:solidFill>
              </a:rPr>
              <a:t>đó AC' và DB' cắt nhau tại trung điểm của mỗi đường</a:t>
            </a:r>
            <a:r>
              <a:rPr lang="vi-VN" sz="3700">
                <a:solidFill>
                  <a:prstClr val="black"/>
                </a:solidFill>
              </a:rPr>
              <a:t>. </a:t>
            </a:r>
            <a:endParaRPr lang="en-US" sz="3700" smtClean="0">
              <a:solidFill>
                <a:prstClr val="black"/>
              </a:solidFill>
            </a:endParaRPr>
          </a:p>
          <a:p>
            <a:pPr lvl="0" algn="just">
              <a:lnSpc>
                <a:spcPct val="200000"/>
              </a:lnSpc>
              <a:spcAft>
                <a:spcPts val="500"/>
              </a:spcAft>
            </a:pPr>
            <a:r>
              <a:rPr lang="vi-VN" sz="3700" smtClean="0">
                <a:solidFill>
                  <a:prstClr val="black"/>
                </a:solidFill>
              </a:rPr>
              <a:t>Tương </a:t>
            </a:r>
            <a:r>
              <a:rPr lang="vi-VN" sz="3700">
                <a:solidFill>
                  <a:prstClr val="black"/>
                </a:solidFill>
              </a:rPr>
              <a:t>tự AC và BD, AC và CA' cũng cắt nhau tại trung điểm của mỗi đường</a:t>
            </a:r>
            <a:r>
              <a:rPr lang="vi-VN" sz="3700">
                <a:solidFill>
                  <a:prstClr val="black"/>
                </a:solidFill>
              </a:rPr>
              <a:t>. </a:t>
            </a:r>
            <a:endParaRPr lang="en-US" sz="3700" smtClean="0">
              <a:solidFill>
                <a:prstClr val="black"/>
              </a:solidFill>
            </a:endParaRPr>
          </a:p>
          <a:p>
            <a:pPr lvl="0" algn="just">
              <a:lnSpc>
                <a:spcPct val="200000"/>
              </a:lnSpc>
              <a:spcAft>
                <a:spcPts val="500"/>
              </a:spcAft>
            </a:pPr>
            <a:r>
              <a:rPr lang="vi-VN" sz="3700" smtClean="0">
                <a:solidFill>
                  <a:prstClr val="black"/>
                </a:solidFill>
              </a:rPr>
              <a:t>Vậy </a:t>
            </a:r>
            <a:r>
              <a:rPr lang="vi-VN" sz="3700">
                <a:solidFill>
                  <a:prstClr val="black"/>
                </a:solidFill>
              </a:rPr>
              <a:t>bốn đường chéo của hình hộp cùng đi qua trung điểm của mỗi đường.</a:t>
            </a:r>
            <a:endParaRPr kumimoji="0" lang="vi-VN" sz="3700" b="0" i="0" u="none" strike="noStrike" kern="1200" cap="none" spc="0" normalizeH="0" baseline="0" noProof="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387838287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1">
                                            <p:txEl>
                                              <p:pRg st="1" end="1"/>
                                            </p:txEl>
                                          </p:spTgt>
                                        </p:tgtEl>
                                        <p:attrNameLst>
                                          <p:attrName>style.visibility</p:attrName>
                                        </p:attrNameLst>
                                      </p:cBhvr>
                                      <p:to>
                                        <p:strVal val="visible"/>
                                      </p:to>
                                    </p:set>
                                    <p:animEffect transition="in" filter="fade">
                                      <p:cBhvr>
                                        <p:cTn id="15" dur="500"/>
                                        <p:tgtEl>
                                          <p:spTgt spid="21">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xEl>
                                              <p:pRg st="2" end="2"/>
                                            </p:txEl>
                                          </p:spTgt>
                                        </p:tgtEl>
                                        <p:attrNameLst>
                                          <p:attrName>style.visibility</p:attrName>
                                        </p:attrNameLst>
                                      </p:cBhvr>
                                      <p:to>
                                        <p:strVal val="visible"/>
                                      </p:to>
                                    </p:set>
                                    <p:animEffect transition="in" filter="fade">
                                      <p:cBhvr>
                                        <p:cTn id="18" dur="500"/>
                                        <p:tgtEl>
                                          <p:spTgt spid="21">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1">
                                            <p:txEl>
                                              <p:pRg st="3" end="3"/>
                                            </p:txEl>
                                          </p:spTgt>
                                        </p:tgtEl>
                                        <p:attrNameLst>
                                          <p:attrName>style.visibility</p:attrName>
                                        </p:attrNameLst>
                                      </p:cBhvr>
                                      <p:to>
                                        <p:strVal val="visible"/>
                                      </p:to>
                                    </p:set>
                                    <p:animEffect transition="in" filter="fade">
                                      <p:cBhvr>
                                        <p:cTn id="21" dur="500"/>
                                        <p:tgtEl>
                                          <p:spTgt spid="21">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xEl>
                                              <p:pRg st="4" end="4"/>
                                            </p:txEl>
                                          </p:spTgt>
                                        </p:tgtEl>
                                        <p:attrNameLst>
                                          <p:attrName>style.visibility</p:attrName>
                                        </p:attrNameLst>
                                      </p:cBhvr>
                                      <p:to>
                                        <p:strVal val="visible"/>
                                      </p:to>
                                    </p:set>
                                    <p:animEffect transition="in" filter="fade">
                                      <p:cBhvr>
                                        <p:cTn id="24" dur="500"/>
                                        <p:tgtEl>
                                          <p:spTgt spid="21">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1">
                                            <p:txEl>
                                              <p:pRg st="5" end="5"/>
                                            </p:txEl>
                                          </p:spTgt>
                                        </p:tgtEl>
                                        <p:attrNameLst>
                                          <p:attrName>style.visibility</p:attrName>
                                        </p:attrNameLst>
                                      </p:cBhvr>
                                      <p:to>
                                        <p:strVal val="visible"/>
                                      </p:to>
                                    </p:set>
                                    <p:animEffect transition="in" filter="fade">
                                      <p:cBhvr>
                                        <p:cTn id="27" dur="500"/>
                                        <p:tgtEl>
                                          <p:spTgt spid="2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sp>
        <p:nvSpPr>
          <p:cNvPr id="11" name="Rectangle 10"/>
          <p:cNvSpPr/>
          <p:nvPr/>
        </p:nvSpPr>
        <p:spPr>
          <a:xfrm>
            <a:off x="272716" y="206542"/>
            <a:ext cx="17754600" cy="9829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oup 6"/>
          <p:cNvGrpSpPr/>
          <p:nvPr/>
        </p:nvGrpSpPr>
        <p:grpSpPr>
          <a:xfrm>
            <a:off x="6717113" y="9644881"/>
            <a:ext cx="4714152" cy="451619"/>
            <a:chOff x="0" y="0"/>
            <a:chExt cx="1241587" cy="118945"/>
          </a:xfrm>
        </p:grpSpPr>
        <p:sp>
          <p:nvSpPr>
            <p:cNvPr id="7" name="Freeform 7"/>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2"/>
          <p:cNvGrpSpPr/>
          <p:nvPr/>
        </p:nvGrpSpPr>
        <p:grpSpPr>
          <a:xfrm>
            <a:off x="457200" y="612494"/>
            <a:ext cx="4876802" cy="1402045"/>
            <a:chOff x="3215466" y="3134246"/>
            <a:chExt cx="4876802" cy="1402045"/>
          </a:xfrm>
        </p:grpSpPr>
        <p:grpSp>
          <p:nvGrpSpPr>
            <p:cNvPr id="2" name="Group 2"/>
            <p:cNvGrpSpPr/>
            <p:nvPr/>
          </p:nvGrpSpPr>
          <p:grpSpPr>
            <a:xfrm>
              <a:off x="3215466" y="3134246"/>
              <a:ext cx="4876802" cy="1399655"/>
              <a:chOff x="0" y="-38100"/>
              <a:chExt cx="2048569" cy="1900881"/>
            </a:xfrm>
          </p:grpSpPr>
          <p:sp>
            <p:nvSpPr>
              <p:cNvPr id="3" name="Freeform 3"/>
              <p:cNvSpPr/>
              <p:nvPr/>
            </p:nvSpPr>
            <p:spPr>
              <a:xfrm>
                <a:off x="88161" y="310464"/>
                <a:ext cx="1960408" cy="1552317"/>
              </a:xfrm>
              <a:custGeom>
                <a:avLst/>
                <a:gdLst/>
                <a:ahLst/>
                <a:cxnLst/>
                <a:rect l="l" t="t" r="r" b="b"/>
                <a:pathLst>
                  <a:path w="2170275" h="1966268">
                    <a:moveTo>
                      <a:pt x="0" y="0"/>
                    </a:moveTo>
                    <a:lnTo>
                      <a:pt x="2170275" y="0"/>
                    </a:lnTo>
                    <a:lnTo>
                      <a:pt x="2170275" y="1966268"/>
                    </a:lnTo>
                    <a:lnTo>
                      <a:pt x="0" y="1966268"/>
                    </a:lnTo>
                    <a:close/>
                  </a:path>
                </a:pathLst>
              </a:custGeom>
              <a:solidFill>
                <a:srgbClr val="FFF9E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Rectangle 31"/>
            <p:cNvSpPr/>
            <p:nvPr/>
          </p:nvSpPr>
          <p:spPr>
            <a:xfrm>
              <a:off x="3628524" y="3238500"/>
              <a:ext cx="4406271" cy="1297791"/>
            </a:xfrm>
            <a:prstGeom prst="rect">
              <a:avLst/>
            </a:prstGeom>
          </p:spPr>
          <p:txBody>
            <a:bodyPr wrap="none">
              <a:spAutoFit/>
            </a:bodyPr>
            <a:lstStyle/>
            <a:p>
              <a:pPr marL="0" marR="0" lvl="0" indent="0" algn="ctr" defTabSz="914400" rtl="0" eaLnBrk="1" fontAlgn="auto" latinLnBrk="0" hangingPunct="1">
                <a:lnSpc>
                  <a:spcPts val="9379"/>
                </a:lnSpc>
                <a:spcBef>
                  <a:spcPts val="0"/>
                </a:spcBef>
                <a:spcAft>
                  <a:spcPts val="0"/>
                </a:spcAft>
                <a:buClrTx/>
                <a:buSzTx/>
                <a:buFontTx/>
                <a:buNone/>
                <a:tabLst/>
                <a:defRPr/>
              </a:pPr>
              <a:r>
                <a:rPr kumimoji="0" lang="en-US" sz="4500" b="1" i="0" u="none" strike="noStrike" kern="1200" cap="none" spc="341" normalizeH="0" baseline="0" noProof="0" smtClean="0">
                  <a:ln>
                    <a:noFill/>
                  </a:ln>
                  <a:solidFill>
                    <a:srgbClr val="284353"/>
                  </a:solidFill>
                  <a:effectLst/>
                  <a:uLnTx/>
                  <a:uFillTx/>
                  <a:latin typeface="Arial" panose="020B0604020202020204" pitchFamily="34" charset="0"/>
                  <a:ea typeface="+mn-ea"/>
                  <a:cs typeface="Arial" panose="020B0604020202020204" pitchFamily="34" charset="0"/>
                </a:rPr>
                <a:t>LUYỆN TẬP 6</a:t>
              </a:r>
              <a:endParaRPr kumimoji="0" lang="en-US" sz="4500" b="1" i="0" u="none" strike="noStrike" kern="1200" cap="none" spc="341" normalizeH="0" baseline="0" noProof="0" dirty="0">
                <a:ln>
                  <a:noFill/>
                </a:ln>
                <a:solidFill>
                  <a:srgbClr val="284353"/>
                </a:solidFill>
                <a:effectLst/>
                <a:uLnTx/>
                <a:uFillTx/>
                <a:latin typeface="Arial" panose="020B0604020202020204" pitchFamily="34" charset="0"/>
                <a:ea typeface="+mn-ea"/>
                <a:cs typeface="Arial" panose="020B0604020202020204" pitchFamily="34" charset="0"/>
              </a:endParaRPr>
            </a:p>
          </p:txBody>
        </p:sp>
      </p:grpSp>
      <p:sp>
        <p:nvSpPr>
          <p:cNvPr id="34" name="Rectangle 33"/>
          <p:cNvSpPr/>
          <p:nvPr/>
        </p:nvSpPr>
        <p:spPr>
          <a:xfrm>
            <a:off x="5529164" y="571500"/>
            <a:ext cx="11920636" cy="1846659"/>
          </a:xfrm>
          <a:prstGeom prst="rect">
            <a:avLst/>
          </a:prstGeom>
        </p:spPr>
        <p:txBody>
          <a:bodyPr wrap="square">
            <a:spAutoFit/>
          </a:bodyPr>
          <a:lstStyle/>
          <a:p>
            <a:pPr lvl="0" algn="just">
              <a:lnSpc>
                <a:spcPct val="150000"/>
              </a:lnSpc>
              <a:defRPr/>
            </a:pPr>
            <a:r>
              <a:rPr lang="en-US" sz="3800">
                <a:solidFill>
                  <a:prstClr val="black"/>
                </a:solidFill>
                <a:latin typeface="Arial" panose="020B0604020202020204" pitchFamily="34" charset="0"/>
              </a:rPr>
              <a:t>Cho hình hộp ABCD.A’B’C’D. Chứng minh rằng hai mặt phẳng (ADD’A’) và (BCC’B’) song song với </a:t>
            </a:r>
            <a:r>
              <a:rPr lang="en-US" sz="3800">
                <a:solidFill>
                  <a:prstClr val="black"/>
                </a:solidFill>
                <a:latin typeface="Arial" panose="020B0604020202020204" pitchFamily="34" charset="0"/>
              </a:rPr>
              <a:t>nhau</a:t>
            </a:r>
            <a:r>
              <a:rPr lang="en-US" sz="3800" smtClean="0">
                <a:solidFill>
                  <a:prstClr val="black"/>
                </a:solidFill>
                <a:latin typeface="Arial" panose="020B0604020202020204" pitchFamily="34" charset="0"/>
              </a:rPr>
              <a:t>.</a:t>
            </a:r>
            <a:endParaRPr lang="en-US" sz="3800">
              <a:solidFill>
                <a:prstClr val="black"/>
              </a:solidFill>
              <a:latin typeface="Arial" panose="020B0604020202020204" pitchFamily="34" charset="0"/>
            </a:endParaRPr>
          </a:p>
        </p:txBody>
      </p:sp>
      <p:pic>
        <p:nvPicPr>
          <p:cNvPr id="42" name="Picture 41"/>
          <p:cNvPicPr>
            <a:picLocks noChangeAspect="1"/>
          </p:cNvPicPr>
          <p:nvPr/>
        </p:nvPicPr>
        <p:blipFill>
          <a:blip r:embed="rId2"/>
          <a:stretch>
            <a:fillRect/>
          </a:stretch>
        </p:blipFill>
        <p:spPr>
          <a:xfrm rot="21227728">
            <a:off x="17233800" y="9009429"/>
            <a:ext cx="1002786" cy="1005767"/>
          </a:xfrm>
          <a:prstGeom prst="rect">
            <a:avLst/>
          </a:prstGeom>
        </p:spPr>
      </p:pic>
      <p:sp>
        <p:nvSpPr>
          <p:cNvPr id="12" name="Rectangle 11"/>
          <p:cNvSpPr/>
          <p:nvPr/>
        </p:nvSpPr>
        <p:spPr>
          <a:xfrm>
            <a:off x="6581274" y="4176383"/>
            <a:ext cx="10944726" cy="4975657"/>
          </a:xfrm>
          <a:prstGeom prst="rect">
            <a:avLst/>
          </a:prstGeom>
        </p:spPr>
        <p:txBody>
          <a:bodyPr wrap="square">
            <a:spAutoFit/>
          </a:bodyPr>
          <a:lstStyle/>
          <a:p>
            <a:pPr algn="just">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Hình hộp ABCD.A'B'C'D' có hai đáy ABCD và A'B'C'D' là các hình bình hành.</a:t>
            </a:r>
          </a:p>
          <a:p>
            <a:pPr algn="just">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Ta có: AD // BC (do ABCD là hình bình hành), do đó AD // (BCC'B').</a:t>
            </a:r>
          </a:p>
          <a:p>
            <a:pPr algn="just">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Lại có: AA' // BB' (các cạnh bên của hình hộp), do đó AA' // (</a:t>
            </a:r>
            <a:r>
              <a:rPr lang="en-US" sz="3600">
                <a:latin typeface="Arial" panose="020B0604020202020204" pitchFamily="34" charset="0"/>
                <a:ea typeface="Times New Roman" panose="02020603050405020304" pitchFamily="18" charset="0"/>
                <a:cs typeface="Arial" panose="020B0604020202020204" pitchFamily="34" charset="0"/>
              </a:rPr>
              <a:t>BCC'B</a:t>
            </a:r>
            <a:r>
              <a:rPr lang="en-US" sz="3600" smtClean="0">
                <a:latin typeface="Arial" panose="020B0604020202020204" pitchFamily="34" charset="0"/>
                <a:ea typeface="Times New Roman" panose="02020603050405020304" pitchFamily="18" charset="0"/>
                <a:cs typeface="Arial" panose="020B0604020202020204" pitchFamily="34" charset="0"/>
              </a:rPr>
              <a:t>').</a:t>
            </a:r>
            <a:endParaRPr lang="en-US" sz="3600">
              <a:latin typeface="Arial" panose="020B0604020202020204" pitchFamily="34" charset="0"/>
              <a:ea typeface="Times New Roman" panose="02020603050405020304" pitchFamily="18" charset="0"/>
              <a:cs typeface="Arial" panose="020B0604020202020204" pitchFamily="34" charset="0"/>
            </a:endParaRPr>
          </a:p>
        </p:txBody>
      </p:sp>
      <p:sp>
        <p:nvSpPr>
          <p:cNvPr id="23" name="Oval Callout 22"/>
          <p:cNvSpPr/>
          <p:nvPr/>
        </p:nvSpPr>
        <p:spPr>
          <a:xfrm>
            <a:off x="8269218" y="2878419"/>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p:cNvPicPr>
            <a:picLocks noChangeAspect="1"/>
          </p:cNvPicPr>
          <p:nvPr/>
        </p:nvPicPr>
        <p:blipFill>
          <a:blip r:embed="rId3"/>
          <a:stretch>
            <a:fillRect/>
          </a:stretch>
        </p:blipFill>
        <p:spPr>
          <a:xfrm>
            <a:off x="589104" y="4210573"/>
            <a:ext cx="5887896" cy="4568815"/>
          </a:xfrm>
          <a:prstGeom prst="rect">
            <a:avLst/>
          </a:prstGeom>
        </p:spPr>
      </p:pic>
      <p:pic>
        <p:nvPicPr>
          <p:cNvPr id="18" name="Picture 17"/>
          <p:cNvPicPr>
            <a:picLocks noChangeAspect="1"/>
          </p:cNvPicPr>
          <p:nvPr/>
        </p:nvPicPr>
        <p:blipFill>
          <a:blip r:embed="rId4"/>
          <a:stretch>
            <a:fillRect/>
          </a:stretch>
        </p:blipFill>
        <p:spPr>
          <a:xfrm rot="13605436">
            <a:off x="-266318" y="3125364"/>
            <a:ext cx="1534457" cy="1605827"/>
          </a:xfrm>
          <a:prstGeom prst="rect">
            <a:avLst/>
          </a:prstGeom>
        </p:spPr>
      </p:pic>
    </p:spTree>
    <p:extLst>
      <p:ext uri="{BB962C8B-B14F-4D97-AF65-F5344CB8AC3E}">
        <p14:creationId xmlns:p14="http://schemas.microsoft.com/office/powerpoint/2010/main" val="2935034052"/>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up)">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fade">
                                      <p:cBhvr>
                                        <p:cTn id="26" dur="500"/>
                                        <p:tgtEl>
                                          <p:spTgt spid="12">
                                            <p:txEl>
                                              <p:pRg st="0" end="0"/>
                                            </p:txEl>
                                          </p:spTgt>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12">
                                            <p:txEl>
                                              <p:pRg st="1" end="1"/>
                                            </p:txEl>
                                          </p:spTgt>
                                        </p:tgtEl>
                                        <p:attrNameLst>
                                          <p:attrName>style.visibility</p:attrName>
                                        </p:attrNameLst>
                                      </p:cBhvr>
                                      <p:to>
                                        <p:strVal val="visible"/>
                                      </p:to>
                                    </p:set>
                                    <p:animEffect transition="in" filter="fade">
                                      <p:cBhvr>
                                        <p:cTn id="30" dur="500"/>
                                        <p:tgtEl>
                                          <p:spTgt spid="12">
                                            <p:txEl>
                                              <p:pRg st="1" end="1"/>
                                            </p:txEl>
                                          </p:spTgt>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12">
                                            <p:txEl>
                                              <p:pRg st="2" end="2"/>
                                            </p:txEl>
                                          </p:spTgt>
                                        </p:tgtEl>
                                        <p:attrNameLst>
                                          <p:attrName>style.visibility</p:attrName>
                                        </p:attrNameLst>
                                      </p:cBhvr>
                                      <p:to>
                                        <p:strVal val="visible"/>
                                      </p:to>
                                    </p:set>
                                    <p:animEffect transition="in" filter="fade">
                                      <p:cBhvr>
                                        <p:cTn id="34"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6" name="Group 6"/>
          <p:cNvGrpSpPr/>
          <p:nvPr/>
        </p:nvGrpSpPr>
        <p:grpSpPr>
          <a:xfrm>
            <a:off x="-492944" y="9881285"/>
            <a:ext cx="19273888" cy="1815415"/>
            <a:chOff x="0" y="0"/>
            <a:chExt cx="5076250" cy="478134"/>
          </a:xfrm>
        </p:grpSpPr>
        <p:sp>
          <p:nvSpPr>
            <p:cNvPr id="7" name="Freeform 7"/>
            <p:cNvSpPr/>
            <p:nvPr/>
          </p:nvSpPr>
          <p:spPr>
            <a:xfrm>
              <a:off x="0" y="0"/>
              <a:ext cx="5076250" cy="478134"/>
            </a:xfrm>
            <a:custGeom>
              <a:avLst/>
              <a:gdLst/>
              <a:ahLst/>
              <a:cxnLst/>
              <a:rect l="l" t="t" r="r" b="b"/>
              <a:pathLst>
                <a:path w="5076250" h="478134">
                  <a:moveTo>
                    <a:pt x="0" y="0"/>
                  </a:moveTo>
                  <a:lnTo>
                    <a:pt x="5076250" y="0"/>
                  </a:lnTo>
                  <a:lnTo>
                    <a:pt x="5076250" y="478134"/>
                  </a:lnTo>
                  <a:lnTo>
                    <a:pt x="0" y="478134"/>
                  </a:lnTo>
                  <a:close/>
                </a:path>
              </a:pathLst>
            </a:custGeom>
            <a:solidFill>
              <a:srgbClr val="F7CC75"/>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stretch>
            <a:fillRect/>
          </a:stretch>
        </p:blipFill>
        <p:spPr>
          <a:xfrm rot="12598925">
            <a:off x="16432562" y="8187680"/>
            <a:ext cx="1743030" cy="1333952"/>
          </a:xfrm>
          <a:prstGeom prst="rect">
            <a:avLst/>
          </a:prstGeom>
        </p:spPr>
      </p:pic>
      <p:sp>
        <p:nvSpPr>
          <p:cNvPr id="25" name="Freeform 15"/>
          <p:cNvSpPr/>
          <p:nvPr/>
        </p:nvSpPr>
        <p:spPr>
          <a:xfrm rot="2798698">
            <a:off x="17343848" y="460000"/>
            <a:ext cx="683158" cy="1012421"/>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3">
              <a:extLst>
                <a:ext uri="{96DAC541-7B7A-43D3-8B79-37D633B846F1}">
                  <asvg:svgBlip xmlns="" xmlns:asvg="http://schemas.microsoft.com/office/drawing/2016/SVG/main" r:embed="rId9"/>
                </a:ext>
              </a:extLst>
            </a:blip>
            <a:stretch>
              <a:fillRect/>
            </a:stretch>
          </a:blipFill>
        </p:spPr>
      </p:sp>
      <p:pic>
        <p:nvPicPr>
          <p:cNvPr id="16" name="Picture 15"/>
          <p:cNvPicPr>
            <a:picLocks noChangeAspect="1"/>
          </p:cNvPicPr>
          <p:nvPr/>
        </p:nvPicPr>
        <p:blipFill>
          <a:blip r:embed="rId10" cstate="print">
            <a:duotone>
              <a:schemeClr val="accent2">
                <a:shade val="45000"/>
                <a:satMod val="135000"/>
              </a:schemeClr>
              <a:prstClr val="white"/>
            </a:duotone>
            <a:extLst>
              <a:ext uri="{BEBA8EAE-BF5A-486C-A8C5-ECC9F3942E4B}">
                <a14:imgProps xmlns:a14="http://schemas.microsoft.com/office/drawing/2010/main">
                  <a14:imgLayer r:embed="rId11">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46879" y="591816"/>
            <a:ext cx="979790" cy="914400"/>
          </a:xfrm>
          <a:prstGeom prst="rect">
            <a:avLst/>
          </a:prstGeom>
        </p:spPr>
      </p:pic>
      <p:sp>
        <p:nvSpPr>
          <p:cNvPr id="17" name="TextBox 16"/>
          <p:cNvSpPr txBox="1"/>
          <p:nvPr/>
        </p:nvSpPr>
        <p:spPr>
          <a:xfrm>
            <a:off x="1447800" y="720121"/>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HĐ </a:t>
            </a:r>
            <a:r>
              <a:rPr kumimoji="0" lang="nl-NL"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a:t>
            </a:r>
            <a:r>
              <a:rPr kumimoji="0" lang="nl-NL" sz="40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457200" y="1562100"/>
            <a:ext cx="17145000" cy="184665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Các mặt bậc thang trong Hình 4.40 gợi nên hình ảnh về các mặt phẳng không có điểm chung. Hãy tìm thêm một số ví dụ khác cũng gợi nên hình ảnh đó</a:t>
            </a:r>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12"/>
          <a:stretch>
            <a:fillRect/>
          </a:stretch>
        </p:blipFill>
        <p:spPr>
          <a:xfrm>
            <a:off x="6245305" y="3689511"/>
            <a:ext cx="5797389" cy="5797389"/>
          </a:xfrm>
          <a:prstGeom prst="rect">
            <a:avLst/>
          </a:prstGeom>
        </p:spPr>
      </p:pic>
      <p:pic>
        <p:nvPicPr>
          <p:cNvPr id="5" name="Picture 4"/>
          <p:cNvPicPr>
            <a:picLocks noChangeAspect="1"/>
          </p:cNvPicPr>
          <p:nvPr/>
        </p:nvPicPr>
        <p:blipFill>
          <a:blip r:embed="rId13"/>
          <a:stretch>
            <a:fillRect/>
          </a:stretch>
        </p:blipFill>
        <p:spPr>
          <a:xfrm>
            <a:off x="493927" y="7239235"/>
            <a:ext cx="1408500" cy="2419180"/>
          </a:xfrm>
          <a:prstGeom prst="rect">
            <a:avLst/>
          </a:prstGeom>
        </p:spPr>
      </p:pic>
    </p:spTree>
    <p:extLst>
      <p:ext uri="{BB962C8B-B14F-4D97-AF65-F5344CB8AC3E}">
        <p14:creationId xmlns:p14="http://schemas.microsoft.com/office/powerpoint/2010/main" val="327355194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sp>
        <p:nvSpPr>
          <p:cNvPr id="11" name="Rectangle 10"/>
          <p:cNvSpPr/>
          <p:nvPr/>
        </p:nvSpPr>
        <p:spPr>
          <a:xfrm>
            <a:off x="272716" y="206542"/>
            <a:ext cx="17754600" cy="9829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oup 6"/>
          <p:cNvGrpSpPr/>
          <p:nvPr/>
        </p:nvGrpSpPr>
        <p:grpSpPr>
          <a:xfrm>
            <a:off x="6717113" y="9644881"/>
            <a:ext cx="4714152" cy="451619"/>
            <a:chOff x="0" y="0"/>
            <a:chExt cx="1241587" cy="118945"/>
          </a:xfrm>
        </p:grpSpPr>
        <p:sp>
          <p:nvSpPr>
            <p:cNvPr id="7" name="Freeform 7"/>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2"/>
          <p:cNvGrpSpPr/>
          <p:nvPr/>
        </p:nvGrpSpPr>
        <p:grpSpPr>
          <a:xfrm>
            <a:off x="457200" y="612494"/>
            <a:ext cx="4876802" cy="1402045"/>
            <a:chOff x="3215466" y="3134246"/>
            <a:chExt cx="4876802" cy="1402045"/>
          </a:xfrm>
        </p:grpSpPr>
        <p:grpSp>
          <p:nvGrpSpPr>
            <p:cNvPr id="2" name="Group 2"/>
            <p:cNvGrpSpPr/>
            <p:nvPr/>
          </p:nvGrpSpPr>
          <p:grpSpPr>
            <a:xfrm>
              <a:off x="3215466" y="3134246"/>
              <a:ext cx="4876802" cy="1399655"/>
              <a:chOff x="0" y="-38100"/>
              <a:chExt cx="2048569" cy="1900881"/>
            </a:xfrm>
          </p:grpSpPr>
          <p:sp>
            <p:nvSpPr>
              <p:cNvPr id="3" name="Freeform 3"/>
              <p:cNvSpPr/>
              <p:nvPr/>
            </p:nvSpPr>
            <p:spPr>
              <a:xfrm>
                <a:off x="88161" y="310464"/>
                <a:ext cx="1960408" cy="1552317"/>
              </a:xfrm>
              <a:custGeom>
                <a:avLst/>
                <a:gdLst/>
                <a:ahLst/>
                <a:cxnLst/>
                <a:rect l="l" t="t" r="r" b="b"/>
                <a:pathLst>
                  <a:path w="2170275" h="1966268">
                    <a:moveTo>
                      <a:pt x="0" y="0"/>
                    </a:moveTo>
                    <a:lnTo>
                      <a:pt x="2170275" y="0"/>
                    </a:lnTo>
                    <a:lnTo>
                      <a:pt x="2170275" y="1966268"/>
                    </a:lnTo>
                    <a:lnTo>
                      <a:pt x="0" y="1966268"/>
                    </a:lnTo>
                    <a:close/>
                  </a:path>
                </a:pathLst>
              </a:custGeom>
              <a:solidFill>
                <a:srgbClr val="FFF9E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Rectangle 31"/>
            <p:cNvSpPr/>
            <p:nvPr/>
          </p:nvSpPr>
          <p:spPr>
            <a:xfrm>
              <a:off x="3628524" y="3238500"/>
              <a:ext cx="4406271" cy="1297791"/>
            </a:xfrm>
            <a:prstGeom prst="rect">
              <a:avLst/>
            </a:prstGeom>
          </p:spPr>
          <p:txBody>
            <a:bodyPr wrap="none">
              <a:spAutoFit/>
            </a:bodyPr>
            <a:lstStyle/>
            <a:p>
              <a:pPr marL="0" marR="0" lvl="0" indent="0" algn="ctr" defTabSz="914400" rtl="0" eaLnBrk="1" fontAlgn="auto" latinLnBrk="0" hangingPunct="1">
                <a:lnSpc>
                  <a:spcPts val="9379"/>
                </a:lnSpc>
                <a:spcBef>
                  <a:spcPts val="0"/>
                </a:spcBef>
                <a:spcAft>
                  <a:spcPts val="0"/>
                </a:spcAft>
                <a:buClrTx/>
                <a:buSzTx/>
                <a:buFontTx/>
                <a:buNone/>
                <a:tabLst/>
                <a:defRPr/>
              </a:pPr>
              <a:r>
                <a:rPr kumimoji="0" lang="en-US" sz="4500" b="1" i="0" u="none" strike="noStrike" kern="1200" cap="none" spc="341" normalizeH="0" baseline="0" noProof="0" smtClean="0">
                  <a:ln>
                    <a:noFill/>
                  </a:ln>
                  <a:solidFill>
                    <a:srgbClr val="284353"/>
                  </a:solidFill>
                  <a:effectLst/>
                  <a:uLnTx/>
                  <a:uFillTx/>
                  <a:latin typeface="Arial" panose="020B0604020202020204" pitchFamily="34" charset="0"/>
                  <a:ea typeface="+mn-ea"/>
                  <a:cs typeface="Arial" panose="020B0604020202020204" pitchFamily="34" charset="0"/>
                </a:rPr>
                <a:t>LUYỆN TẬP 6</a:t>
              </a:r>
              <a:endParaRPr kumimoji="0" lang="en-US" sz="4500" b="1" i="0" u="none" strike="noStrike" kern="1200" cap="none" spc="341" normalizeH="0" baseline="0" noProof="0" dirty="0">
                <a:ln>
                  <a:noFill/>
                </a:ln>
                <a:solidFill>
                  <a:srgbClr val="284353"/>
                </a:solidFill>
                <a:effectLst/>
                <a:uLnTx/>
                <a:uFillTx/>
                <a:latin typeface="Arial" panose="020B0604020202020204" pitchFamily="34" charset="0"/>
                <a:ea typeface="+mn-ea"/>
                <a:cs typeface="Arial" panose="020B0604020202020204" pitchFamily="34" charset="0"/>
              </a:endParaRPr>
            </a:p>
          </p:txBody>
        </p:sp>
      </p:grpSp>
      <p:sp>
        <p:nvSpPr>
          <p:cNvPr id="34" name="Rectangle 33"/>
          <p:cNvSpPr/>
          <p:nvPr/>
        </p:nvSpPr>
        <p:spPr>
          <a:xfrm>
            <a:off x="5529164" y="571500"/>
            <a:ext cx="11920636" cy="184665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Cho hình hộp ABCD.A’B’C’D. Chứng minh rằng hai mặt phẳng (ADD’A’) và (BCC’B’) song song với nhau</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2" name="Picture 41"/>
          <p:cNvPicPr>
            <a:picLocks noChangeAspect="1"/>
          </p:cNvPicPr>
          <p:nvPr/>
        </p:nvPicPr>
        <p:blipFill>
          <a:blip r:embed="rId2"/>
          <a:stretch>
            <a:fillRect/>
          </a:stretch>
        </p:blipFill>
        <p:spPr>
          <a:xfrm rot="21227728">
            <a:off x="17233800" y="9009429"/>
            <a:ext cx="1002786" cy="1005767"/>
          </a:xfrm>
          <a:prstGeom prst="rect">
            <a:avLst/>
          </a:prstGeom>
        </p:spPr>
      </p:pic>
      <p:sp>
        <p:nvSpPr>
          <p:cNvPr id="12" name="Rectangle 11"/>
          <p:cNvSpPr/>
          <p:nvPr/>
        </p:nvSpPr>
        <p:spPr>
          <a:xfrm>
            <a:off x="6505074" y="4381500"/>
            <a:ext cx="10944726" cy="3313664"/>
          </a:xfrm>
          <a:prstGeom prst="rect">
            <a:avLst/>
          </a:prstGeom>
        </p:spPr>
        <p:txBody>
          <a:bodyPr wrap="square">
            <a:spAutoFit/>
          </a:bodyPr>
          <a:lstStyle/>
          <a:p>
            <a:pPr lvl="0" algn="just">
              <a:lnSpc>
                <a:spcPct val="150000"/>
              </a:lnSpc>
              <a:spcAft>
                <a:spcPts val="600"/>
              </a:spcAft>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Mặt phẳng (ADD'A') chứa hai đường thẳng cắt nhau AD và AA' cùng song song với mặt phẳng (BCC'B') nên hai mặt phẳng (ADD'A') và (BCC'B') song song với nhau.</a:t>
            </a:r>
            <a:endParaRPr lang="en-US" sz="36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23" name="Oval Callout 22"/>
          <p:cNvSpPr/>
          <p:nvPr/>
        </p:nvSpPr>
        <p:spPr>
          <a:xfrm>
            <a:off x="8269218" y="2878419"/>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p:cNvPicPr>
            <a:picLocks noChangeAspect="1"/>
          </p:cNvPicPr>
          <p:nvPr/>
        </p:nvPicPr>
        <p:blipFill>
          <a:blip r:embed="rId3"/>
          <a:stretch>
            <a:fillRect/>
          </a:stretch>
        </p:blipFill>
        <p:spPr>
          <a:xfrm>
            <a:off x="589104" y="4210573"/>
            <a:ext cx="5887896" cy="4568815"/>
          </a:xfrm>
          <a:prstGeom prst="rect">
            <a:avLst/>
          </a:prstGeom>
        </p:spPr>
      </p:pic>
      <p:pic>
        <p:nvPicPr>
          <p:cNvPr id="18" name="Picture 17"/>
          <p:cNvPicPr>
            <a:picLocks noChangeAspect="1"/>
          </p:cNvPicPr>
          <p:nvPr/>
        </p:nvPicPr>
        <p:blipFill>
          <a:blip r:embed="rId4"/>
          <a:stretch>
            <a:fillRect/>
          </a:stretch>
        </p:blipFill>
        <p:spPr>
          <a:xfrm rot="13605436">
            <a:off x="-266318" y="3125364"/>
            <a:ext cx="1534457" cy="1605827"/>
          </a:xfrm>
          <a:prstGeom prst="rect">
            <a:avLst/>
          </a:prstGeom>
        </p:spPr>
      </p:pic>
    </p:spTree>
    <p:extLst>
      <p:ext uri="{BB962C8B-B14F-4D97-AF65-F5344CB8AC3E}">
        <p14:creationId xmlns:p14="http://schemas.microsoft.com/office/powerpoint/2010/main" val="2730479530"/>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CF4E5"/>
        </a:solidFill>
        <a:effectLst/>
      </p:bgPr>
    </p:bg>
    <p:spTree>
      <p:nvGrpSpPr>
        <p:cNvPr id="1" name=""/>
        <p:cNvGrpSpPr/>
        <p:nvPr/>
      </p:nvGrpSpPr>
      <p:grpSpPr>
        <a:xfrm>
          <a:off x="0" y="0"/>
          <a:ext cx="0" cy="0"/>
          <a:chOff x="0" y="0"/>
          <a:chExt cx="0" cy="0"/>
        </a:xfrm>
      </p:grpSpPr>
      <p:grpSp>
        <p:nvGrpSpPr>
          <p:cNvPr id="6" name="Group 6"/>
          <p:cNvGrpSpPr/>
          <p:nvPr/>
        </p:nvGrpSpPr>
        <p:grpSpPr>
          <a:xfrm>
            <a:off x="-1752600" y="-1028700"/>
            <a:ext cx="2954947" cy="11805595"/>
            <a:chOff x="0" y="0"/>
            <a:chExt cx="1558177" cy="3109293"/>
          </a:xfrm>
        </p:grpSpPr>
        <p:sp>
          <p:nvSpPr>
            <p:cNvPr id="7" name="Freeform 7"/>
            <p:cNvSpPr/>
            <p:nvPr/>
          </p:nvSpPr>
          <p:spPr>
            <a:xfrm>
              <a:off x="0" y="0"/>
              <a:ext cx="1558177" cy="3109293"/>
            </a:xfrm>
            <a:custGeom>
              <a:avLst/>
              <a:gdLst/>
              <a:ahLst/>
              <a:cxnLst/>
              <a:rect l="l" t="t" r="r" b="b"/>
              <a:pathLst>
                <a:path w="1558177" h="3109293">
                  <a:moveTo>
                    <a:pt x="0" y="0"/>
                  </a:moveTo>
                  <a:lnTo>
                    <a:pt x="1558177" y="0"/>
                  </a:lnTo>
                  <a:lnTo>
                    <a:pt x="1558177" y="3109293"/>
                  </a:lnTo>
                  <a:lnTo>
                    <a:pt x="0" y="3109293"/>
                  </a:lnTo>
                  <a:close/>
                </a:path>
              </a:pathLst>
            </a:custGeom>
            <a:solidFill>
              <a:srgbClr val="F9DA88"/>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5" name="Group 34"/>
          <p:cNvGrpSpPr/>
          <p:nvPr/>
        </p:nvGrpSpPr>
        <p:grpSpPr>
          <a:xfrm>
            <a:off x="1840832" y="723900"/>
            <a:ext cx="4041066" cy="1172381"/>
            <a:chOff x="6880279" y="1181100"/>
            <a:chExt cx="9429154" cy="1172381"/>
          </a:xfrm>
        </p:grpSpPr>
        <p:sp>
          <p:nvSpPr>
            <p:cNvPr id="38" name="Freeform 3"/>
            <p:cNvSpPr/>
            <p:nvPr/>
          </p:nvSpPr>
          <p:spPr>
            <a:xfrm>
              <a:off x="6880279" y="1181100"/>
              <a:ext cx="9234439" cy="117238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37" name="Rectangle 36"/>
            <p:cNvSpPr/>
            <p:nvPr/>
          </p:nvSpPr>
          <p:spPr>
            <a:xfrm>
              <a:off x="7567267" y="1398390"/>
              <a:ext cx="8742166" cy="73866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2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t>VẬN DỤNG 2</a:t>
              </a:r>
              <a:endParaRPr kumimoji="0" lang="en-US" altLang="en-US" sz="4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40" name="Rectangle 39"/>
          <p:cNvSpPr/>
          <p:nvPr/>
        </p:nvSpPr>
        <p:spPr>
          <a:xfrm>
            <a:off x="1732546" y="2250000"/>
            <a:ext cx="16098254" cy="2723823"/>
          </a:xfrm>
          <a:prstGeom prst="rect">
            <a:avLst/>
          </a:prstGeom>
        </p:spPr>
        <p:txBody>
          <a:bodyPr wrap="square">
            <a:spAutoFit/>
          </a:bodyPr>
          <a:lstStyle/>
          <a:p>
            <a:pPr lvl="0" algn="just">
              <a:lnSpc>
                <a:spcPct val="150000"/>
              </a:lnSpc>
              <a:spcAft>
                <a:spcPts val="800"/>
              </a:spcAft>
            </a:pPr>
            <a:r>
              <a:rPr lang="vi-VN" sz="3800">
                <a:solidFill>
                  <a:srgbClr val="000000"/>
                </a:solidFill>
                <a:ea typeface="Calibri" panose="020F0502020204030204" pitchFamily="34" charset="0"/>
                <a:cs typeface="Times New Roman" panose="02020603050405020304" pitchFamily="18" charset="0"/>
              </a:rPr>
              <a:t>Để xác định mực nước trong một chiếc bể có dạng hình hộp, bác Hà đặt một thanh gỗ đủ dài vào trong bể sao cho một đầu của thanh gỗ dựa vào mép của nắp bể, đầu còn lại nằm trên đáy bể (H.4.53</a:t>
            </a:r>
            <a:r>
              <a:rPr lang="vi-VN" sz="3800">
                <a:solidFill>
                  <a:srgbClr val="000000"/>
                </a:solidFill>
                <a:ea typeface="Calibri" panose="020F0502020204030204" pitchFamily="34" charset="0"/>
                <a:cs typeface="Times New Roman" panose="02020603050405020304" pitchFamily="18" charset="0"/>
              </a:rPr>
              <a:t>). </a:t>
            </a:r>
            <a:endParaRPr lang="vi-VN" sz="3800">
              <a:solidFill>
                <a:srgbClr val="000000"/>
              </a:solidFill>
              <a:ea typeface="Calibri" panose="020F0502020204030204" pitchFamily="34" charset="0"/>
              <a:cs typeface="Times New Roman" panose="02020603050405020304" pitchFamily="18" charset="0"/>
            </a:endParaRPr>
          </a:p>
        </p:txBody>
      </p:sp>
      <p:pic>
        <p:nvPicPr>
          <p:cNvPr id="22" name="Picture 21"/>
          <p:cNvPicPr>
            <a:picLocks noChangeAspect="1"/>
          </p:cNvPicPr>
          <p:nvPr/>
        </p:nvPicPr>
        <p:blipFill>
          <a:blip r:embed="rId2"/>
          <a:stretch>
            <a:fillRect/>
          </a:stretch>
        </p:blipFill>
        <p:spPr>
          <a:xfrm>
            <a:off x="17349997" y="313792"/>
            <a:ext cx="685977" cy="155311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85053" y="5143500"/>
            <a:ext cx="5407933" cy="4564330"/>
          </a:xfrm>
          <a:prstGeom prst="rect">
            <a:avLst/>
          </a:prstGeom>
        </p:spPr>
      </p:pic>
      <p:sp>
        <p:nvSpPr>
          <p:cNvPr id="4" name="Rectangle 3"/>
          <p:cNvSpPr/>
          <p:nvPr/>
        </p:nvSpPr>
        <p:spPr>
          <a:xfrm>
            <a:off x="1676400" y="5229681"/>
            <a:ext cx="10134600" cy="4478149"/>
          </a:xfrm>
          <a:prstGeom prst="rect">
            <a:avLst/>
          </a:prstGeom>
        </p:spPr>
        <p:txBody>
          <a:bodyPr wrap="square">
            <a:spAutoFit/>
          </a:bodyPr>
          <a:lstStyle/>
          <a:p>
            <a:pPr lvl="0" algn="just">
              <a:lnSpc>
                <a:spcPct val="150000"/>
              </a:lnSpc>
              <a:spcAft>
                <a:spcPts val="800"/>
              </a:spcAft>
            </a:pPr>
            <a:r>
              <a:rPr lang="vi-VN" sz="3800">
                <a:solidFill>
                  <a:srgbClr val="000000"/>
                </a:solidFill>
                <a:ea typeface="Calibri" panose="020F0502020204030204" pitchFamily="34" charset="0"/>
                <a:cs typeface="Times New Roman" panose="02020603050405020304" pitchFamily="18" charset="0"/>
              </a:rPr>
              <a:t>Sau đó bác Hà rút thanh gỗ ra ngoài và tính tỉ lệ giữa độ dài của phần thanh gỗ bị ngâm trong nước và độ dài của cả thanh gỗ. Tỉ lệ này chính bằng tỉ lệ giữa mực nước và chiều cao của bể. Hãy giải thích vì sao.</a:t>
            </a:r>
            <a:endParaRPr lang="vi-VN" sz="3800">
              <a:solidFill>
                <a:srgbClr val="00000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67562755"/>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anim calcmode="lin" valueType="num">
                                      <p:cBhvr>
                                        <p:cTn id="12" dur="500" fill="hold"/>
                                        <p:tgtEl>
                                          <p:spTgt spid="40"/>
                                        </p:tgtEl>
                                        <p:attrNameLst>
                                          <p:attrName>ppt_x</p:attrName>
                                        </p:attrNameLst>
                                      </p:cBhvr>
                                      <p:tavLst>
                                        <p:tav tm="0">
                                          <p:val>
                                            <p:strVal val="#ppt_x"/>
                                          </p:val>
                                        </p:tav>
                                        <p:tav tm="100000">
                                          <p:val>
                                            <p:strVal val="#ppt_x"/>
                                          </p:val>
                                        </p:tav>
                                      </p:tavLst>
                                    </p:anim>
                                    <p:anim calcmode="lin" valueType="num">
                                      <p:cBhvr>
                                        <p:cTn id="13" dur="500" fill="hold"/>
                                        <p:tgtEl>
                                          <p:spTgt spid="40"/>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anim calcmode="lin" valueType="num">
                                      <p:cBhvr>
                                        <p:cTn id="22" dur="500" fill="hold"/>
                                        <p:tgtEl>
                                          <p:spTgt spid="3"/>
                                        </p:tgtEl>
                                        <p:attrNameLst>
                                          <p:attrName>ppt_x</p:attrName>
                                        </p:attrNameLst>
                                      </p:cBhvr>
                                      <p:tavLst>
                                        <p:tav tm="0">
                                          <p:val>
                                            <p:strVal val="#ppt_x"/>
                                          </p:val>
                                        </p:tav>
                                        <p:tav tm="100000">
                                          <p:val>
                                            <p:strVal val="#ppt_x"/>
                                          </p:val>
                                        </p:tav>
                                      </p:tavLst>
                                    </p:anim>
                                    <p:anim calcmode="lin" valueType="num">
                                      <p:cBhvr>
                                        <p:cTn id="2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CF4E5"/>
        </a:solidFill>
        <a:effectLst/>
      </p:bgPr>
    </p:bg>
    <p:spTree>
      <p:nvGrpSpPr>
        <p:cNvPr id="1" name=""/>
        <p:cNvGrpSpPr/>
        <p:nvPr/>
      </p:nvGrpSpPr>
      <p:grpSpPr>
        <a:xfrm>
          <a:off x="0" y="0"/>
          <a:ext cx="0" cy="0"/>
          <a:chOff x="0" y="0"/>
          <a:chExt cx="0" cy="0"/>
        </a:xfrm>
      </p:grpSpPr>
      <p:grpSp>
        <p:nvGrpSpPr>
          <p:cNvPr id="6" name="Group 6"/>
          <p:cNvGrpSpPr/>
          <p:nvPr/>
        </p:nvGrpSpPr>
        <p:grpSpPr>
          <a:xfrm>
            <a:off x="-1752600" y="-1028700"/>
            <a:ext cx="2954947" cy="11805595"/>
            <a:chOff x="0" y="0"/>
            <a:chExt cx="1558177" cy="3109293"/>
          </a:xfrm>
        </p:grpSpPr>
        <p:sp>
          <p:nvSpPr>
            <p:cNvPr id="7" name="Freeform 7"/>
            <p:cNvSpPr/>
            <p:nvPr/>
          </p:nvSpPr>
          <p:spPr>
            <a:xfrm>
              <a:off x="0" y="0"/>
              <a:ext cx="1558177" cy="3109293"/>
            </a:xfrm>
            <a:custGeom>
              <a:avLst/>
              <a:gdLst/>
              <a:ahLst/>
              <a:cxnLst/>
              <a:rect l="l" t="t" r="r" b="b"/>
              <a:pathLst>
                <a:path w="1558177" h="3109293">
                  <a:moveTo>
                    <a:pt x="0" y="0"/>
                  </a:moveTo>
                  <a:lnTo>
                    <a:pt x="1558177" y="0"/>
                  </a:lnTo>
                  <a:lnTo>
                    <a:pt x="1558177" y="3109293"/>
                  </a:lnTo>
                  <a:lnTo>
                    <a:pt x="0" y="3109293"/>
                  </a:lnTo>
                  <a:close/>
                </a:path>
              </a:pathLst>
            </a:custGeom>
            <a:solidFill>
              <a:srgbClr val="F9DA88"/>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7" name="Oval Callout 46"/>
          <p:cNvSpPr/>
          <p:nvPr/>
        </p:nvSpPr>
        <p:spPr>
          <a:xfrm>
            <a:off x="8610600" y="722010"/>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p:cNvSpPr/>
          <p:nvPr/>
        </p:nvSpPr>
        <p:spPr>
          <a:xfrm>
            <a:off x="1516458" y="2171700"/>
            <a:ext cx="16398563" cy="7103868"/>
          </a:xfrm>
          <a:prstGeom prst="rect">
            <a:avLst/>
          </a:prstGeom>
        </p:spPr>
        <p:txBody>
          <a:bodyPr wrap="square">
            <a:spAutoFit/>
          </a:bodyPr>
          <a:lstStyle/>
          <a:p>
            <a:pPr lvl="0" algn="just">
              <a:lnSpc>
                <a:spcPct val="150000"/>
              </a:lnSpc>
              <a:spcAft>
                <a:spcPts val="800"/>
              </a:spcAft>
            </a:pPr>
            <a:r>
              <a:rPr lang="vi-VN" sz="3800">
                <a:solidFill>
                  <a:prstClr val="black"/>
                </a:solidFill>
                <a:ea typeface="Times New Roman" panose="02020603050405020304" pitchFamily="18" charset="0"/>
                <a:cs typeface="Arial" panose="020B0604020202020204" pitchFamily="34" charset="0"/>
              </a:rPr>
              <a:t>Vì bể nước có dạng hình hộp nên nắp bể và đáy bể nằm trong hai mặt phẳng song song</a:t>
            </a:r>
            <a:r>
              <a:rPr lang="vi-VN" sz="3800">
                <a:solidFill>
                  <a:prstClr val="black"/>
                </a:solidFill>
                <a:ea typeface="Times New Roman" panose="02020603050405020304" pitchFamily="18" charset="0"/>
                <a:cs typeface="Arial" panose="020B0604020202020204" pitchFamily="34" charset="0"/>
              </a:rPr>
              <a:t>. </a:t>
            </a:r>
            <a:r>
              <a:rPr lang="vi-VN" sz="3800" smtClean="0">
                <a:solidFill>
                  <a:prstClr val="black"/>
                </a:solidFill>
                <a:ea typeface="Times New Roman" panose="02020603050405020304" pitchFamily="18" charset="0"/>
                <a:cs typeface="Arial" panose="020B0604020202020204" pitchFamily="34" charset="0"/>
              </a:rPr>
              <a:t>Khi </a:t>
            </a:r>
            <a:r>
              <a:rPr lang="vi-VN" sz="3800">
                <a:solidFill>
                  <a:prstClr val="black"/>
                </a:solidFill>
                <a:ea typeface="Times New Roman" panose="02020603050405020304" pitchFamily="18" charset="0"/>
                <a:cs typeface="Arial" panose="020B0604020202020204" pitchFamily="34" charset="0"/>
              </a:rPr>
              <a:t>mặt nước yên lặng thì mặt nước, nắp bể và đáy bể nằm trong ba mặt phẳng đôi một song song. Khi đó, thanh gỗ và chiều cao của bể đóng vai trò như hai đường thẳng phân biệt cắt ba mặt phẳng đôi một song song trên</a:t>
            </a:r>
            <a:r>
              <a:rPr lang="vi-VN" sz="3800">
                <a:solidFill>
                  <a:prstClr val="black"/>
                </a:solidFill>
                <a:ea typeface="Times New Roman" panose="02020603050405020304" pitchFamily="18" charset="0"/>
                <a:cs typeface="Arial" panose="020B0604020202020204" pitchFamily="34" charset="0"/>
              </a:rPr>
              <a:t>. </a:t>
            </a:r>
            <a:endParaRPr lang="en-US" sz="3800" smtClean="0">
              <a:solidFill>
                <a:prstClr val="black"/>
              </a:solidFill>
              <a:ea typeface="Times New Roman" panose="02020603050405020304" pitchFamily="18" charset="0"/>
              <a:cs typeface="Arial" panose="020B0604020202020204" pitchFamily="34" charset="0"/>
            </a:endParaRPr>
          </a:p>
          <a:p>
            <a:pPr lvl="0" algn="just">
              <a:lnSpc>
                <a:spcPct val="150000"/>
              </a:lnSpc>
              <a:spcAft>
                <a:spcPts val="800"/>
              </a:spcAft>
            </a:pPr>
            <a:r>
              <a:rPr lang="vi-VN" sz="3800" smtClean="0">
                <a:solidFill>
                  <a:prstClr val="black"/>
                </a:solidFill>
                <a:ea typeface="Times New Roman" panose="02020603050405020304" pitchFamily="18" charset="0"/>
                <a:cs typeface="Arial" panose="020B0604020202020204" pitchFamily="34" charset="0"/>
              </a:rPr>
              <a:t>Vậy </a:t>
            </a:r>
            <a:r>
              <a:rPr lang="vi-VN" sz="3800">
                <a:solidFill>
                  <a:prstClr val="black"/>
                </a:solidFill>
                <a:ea typeface="Times New Roman" panose="02020603050405020304" pitchFamily="18" charset="0"/>
                <a:cs typeface="Arial" panose="020B0604020202020204" pitchFamily="34" charset="0"/>
              </a:rPr>
              <a:t>áp dụng định lí Thalès trong không gian, ta khẳng định được tỉ lệ giữa mực nước và chiều cao của bể chính là tính tỉ lệ giữa độ dài của phần thanh gỗ bị ngâm trong nước và độ dài của cả thanh gỗ.</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16815149" y="476067"/>
            <a:ext cx="1099872" cy="1328111"/>
          </a:xfrm>
          <a:prstGeom prst="rect">
            <a:avLst/>
          </a:prstGeom>
        </p:spPr>
      </p:pic>
      <p:pic>
        <p:nvPicPr>
          <p:cNvPr id="9" name="Picture 8"/>
          <p:cNvPicPr>
            <a:picLocks noChangeAspect="1"/>
          </p:cNvPicPr>
          <p:nvPr/>
        </p:nvPicPr>
        <p:blipFill>
          <a:blip r:embed="rId3"/>
          <a:stretch>
            <a:fillRect/>
          </a:stretch>
        </p:blipFill>
        <p:spPr>
          <a:xfrm>
            <a:off x="228600" y="8067407"/>
            <a:ext cx="865707" cy="1960034"/>
          </a:xfrm>
          <a:prstGeom prst="rect">
            <a:avLst/>
          </a:prstGeom>
        </p:spPr>
      </p:pic>
    </p:spTree>
    <p:extLst>
      <p:ext uri="{BB962C8B-B14F-4D97-AF65-F5344CB8AC3E}">
        <p14:creationId xmlns:p14="http://schemas.microsoft.com/office/powerpoint/2010/main" val="1898226323"/>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grpSp>
        <p:nvGrpSpPr>
          <p:cNvPr id="2" name="Group 2"/>
          <p:cNvGrpSpPr/>
          <p:nvPr/>
        </p:nvGrpSpPr>
        <p:grpSpPr>
          <a:xfrm>
            <a:off x="2667000" y="1485900"/>
            <a:ext cx="8240264" cy="6629400"/>
            <a:chOff x="0" y="0"/>
            <a:chExt cx="2170275" cy="1966268"/>
          </a:xfrm>
        </p:grpSpPr>
        <p:sp>
          <p:nvSpPr>
            <p:cNvPr id="3" name="Freeform 3"/>
            <p:cNvSpPr/>
            <p:nvPr/>
          </p:nvSpPr>
          <p:spPr>
            <a:xfrm>
              <a:off x="0" y="0"/>
              <a:ext cx="2170275" cy="1966268"/>
            </a:xfrm>
            <a:custGeom>
              <a:avLst/>
              <a:gdLst/>
              <a:ahLst/>
              <a:cxnLst/>
              <a:rect l="l" t="t" r="r" b="b"/>
              <a:pathLst>
                <a:path w="2170275" h="1966268">
                  <a:moveTo>
                    <a:pt x="0" y="0"/>
                  </a:moveTo>
                  <a:lnTo>
                    <a:pt x="2170275" y="0"/>
                  </a:lnTo>
                  <a:lnTo>
                    <a:pt x="2170275" y="1966268"/>
                  </a:lnTo>
                  <a:lnTo>
                    <a:pt x="0" y="1966268"/>
                  </a:lnTo>
                  <a:close/>
                </a:path>
              </a:pathLst>
            </a:custGeom>
            <a:solidFill>
              <a:srgbClr val="FFF9E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390300" y="9873481"/>
            <a:ext cx="4714152" cy="451619"/>
            <a:chOff x="0" y="0"/>
            <a:chExt cx="1241587" cy="118945"/>
          </a:xfrm>
        </p:grpSpPr>
        <p:sp>
          <p:nvSpPr>
            <p:cNvPr id="7" name="Freeform 7"/>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3625872" y="648965"/>
            <a:ext cx="764428" cy="1751335"/>
            <a:chOff x="0" y="0"/>
            <a:chExt cx="201331" cy="461257"/>
          </a:xfrm>
        </p:grpSpPr>
        <p:sp>
          <p:nvSpPr>
            <p:cNvPr id="10" name="Freeform 10"/>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9384096" y="648965"/>
            <a:ext cx="764428" cy="1751335"/>
            <a:chOff x="0" y="0"/>
            <a:chExt cx="201331" cy="461257"/>
          </a:xfrm>
        </p:grpSpPr>
        <p:sp>
          <p:nvSpPr>
            <p:cNvPr id="21" name="Freeform 21"/>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22" name="TextBox 22"/>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Rectangle 27"/>
          <p:cNvSpPr/>
          <p:nvPr/>
        </p:nvSpPr>
        <p:spPr>
          <a:xfrm>
            <a:off x="2653165" y="3686164"/>
            <a:ext cx="8245943" cy="160973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0" normalizeH="0" baseline="0" noProof="0" smtClean="0">
                <a:ln>
                  <a:noFill/>
                </a:ln>
                <a:solidFill>
                  <a:srgbClr val="284353"/>
                </a:solidFill>
                <a:effectLst/>
                <a:uLnTx/>
                <a:uFillTx/>
                <a:latin typeface="Arial" panose="020B0604020202020204" pitchFamily="34" charset="0"/>
                <a:ea typeface="Times New Roman" panose="02020603050405020304" pitchFamily="18" charset="0"/>
                <a:cs typeface="Arial" panose="020B0604020202020204" pitchFamily="34" charset="0"/>
              </a:rPr>
              <a:t>LUYỆN</a:t>
            </a:r>
            <a:r>
              <a:rPr kumimoji="0" lang="en-US" sz="7500" b="1" i="0" u="none" strike="noStrike" kern="1200" cap="none" spc="0" normalizeH="0" noProof="0" smtClean="0">
                <a:ln>
                  <a:noFill/>
                </a:ln>
                <a:solidFill>
                  <a:srgbClr val="284353"/>
                </a:solidFill>
                <a:effectLst/>
                <a:uLnTx/>
                <a:uFillTx/>
                <a:latin typeface="Arial" panose="020B0604020202020204" pitchFamily="34" charset="0"/>
                <a:ea typeface="Times New Roman" panose="02020603050405020304" pitchFamily="18" charset="0"/>
                <a:cs typeface="Arial" panose="020B0604020202020204" pitchFamily="34" charset="0"/>
              </a:rPr>
              <a:t> TẬP</a:t>
            </a:r>
            <a:endParaRPr kumimoji="0" lang="en-US" sz="7500" b="0" i="0" u="none" strike="noStrike" kern="1200" cap="none" spc="0" normalizeH="0" baseline="0" noProof="0" dirty="0">
              <a:ln>
                <a:noFill/>
              </a:ln>
              <a:solidFill>
                <a:srgbClr val="284353"/>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9" name="Picture 28"/>
          <p:cNvPicPr>
            <a:picLocks noChangeAspect="1"/>
          </p:cNvPicPr>
          <p:nvPr/>
        </p:nvPicPr>
        <p:blipFill>
          <a:blip r:embed="rId2"/>
          <a:stretch>
            <a:fillRect/>
          </a:stretch>
        </p:blipFill>
        <p:spPr>
          <a:xfrm>
            <a:off x="12344400" y="2844375"/>
            <a:ext cx="3971925" cy="7023525"/>
          </a:xfrm>
          <a:prstGeom prst="rect">
            <a:avLst/>
          </a:prstGeom>
        </p:spPr>
      </p:pic>
    </p:spTree>
    <p:extLst>
      <p:ext uri="{BB962C8B-B14F-4D97-AF65-F5344CB8AC3E}">
        <p14:creationId xmlns:p14="http://schemas.microsoft.com/office/powerpoint/2010/main" val="15487258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514350" y="5484230"/>
            <a:ext cx="19196414" cy="5202784"/>
            <a:chOff x="0" y="0"/>
            <a:chExt cx="5055846" cy="1370280"/>
          </a:xfrm>
        </p:grpSpPr>
        <p:sp>
          <p:nvSpPr>
            <p:cNvPr id="3" name="Freeform 3"/>
            <p:cNvSpPr/>
            <p:nvPr/>
          </p:nvSpPr>
          <p:spPr>
            <a:xfrm>
              <a:off x="0" y="0"/>
              <a:ext cx="5055846" cy="1370281"/>
            </a:xfrm>
            <a:custGeom>
              <a:avLst/>
              <a:gdLst/>
              <a:ahLst/>
              <a:cxnLst/>
              <a:rect l="l" t="t" r="r" b="b"/>
              <a:pathLst>
                <a:path w="5055846" h="1370281">
                  <a:moveTo>
                    <a:pt x="0" y="0"/>
                  </a:moveTo>
                  <a:lnTo>
                    <a:pt x="5055846" y="0"/>
                  </a:lnTo>
                  <a:lnTo>
                    <a:pt x="5055846" y="1370281"/>
                  </a:lnTo>
                  <a:lnTo>
                    <a:pt x="0" y="1370281"/>
                  </a:lnTo>
                  <a:close/>
                </a:path>
              </a:pathLst>
            </a:custGeom>
            <a:solidFill>
              <a:srgbClr val="FCF4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993041" y="484238"/>
            <a:ext cx="16534923" cy="9318523"/>
            <a:chOff x="0" y="0"/>
            <a:chExt cx="4777112" cy="2692218"/>
          </a:xfrm>
        </p:grpSpPr>
        <p:sp>
          <p:nvSpPr>
            <p:cNvPr id="6" name="Freeform 6"/>
            <p:cNvSpPr/>
            <p:nvPr/>
          </p:nvSpPr>
          <p:spPr>
            <a:xfrm>
              <a:off x="0" y="0"/>
              <a:ext cx="4777112" cy="2692218"/>
            </a:xfrm>
            <a:custGeom>
              <a:avLst/>
              <a:gdLst/>
              <a:ahLst/>
              <a:cxnLst/>
              <a:rect l="l" t="t" r="r" b="b"/>
              <a:pathLst>
                <a:path w="4777112" h="2692218">
                  <a:moveTo>
                    <a:pt x="23879" y="0"/>
                  </a:moveTo>
                  <a:lnTo>
                    <a:pt x="4753232" y="0"/>
                  </a:lnTo>
                  <a:cubicBezTo>
                    <a:pt x="4759566" y="0"/>
                    <a:pt x="4765639" y="2516"/>
                    <a:pt x="4770117" y="6994"/>
                  </a:cubicBezTo>
                  <a:cubicBezTo>
                    <a:pt x="4774596" y="11472"/>
                    <a:pt x="4777112" y="17546"/>
                    <a:pt x="4777112" y="23879"/>
                  </a:cubicBezTo>
                  <a:lnTo>
                    <a:pt x="4777112" y="2668339"/>
                  </a:lnTo>
                  <a:cubicBezTo>
                    <a:pt x="4777112" y="2681527"/>
                    <a:pt x="4766421" y="2692218"/>
                    <a:pt x="4753232" y="2692218"/>
                  </a:cubicBezTo>
                  <a:lnTo>
                    <a:pt x="23879" y="2692218"/>
                  </a:lnTo>
                  <a:cubicBezTo>
                    <a:pt x="10691" y="2692218"/>
                    <a:pt x="0" y="2681527"/>
                    <a:pt x="0" y="2668339"/>
                  </a:cubicBezTo>
                  <a:lnTo>
                    <a:pt x="0" y="23879"/>
                  </a:lnTo>
                  <a:cubicBezTo>
                    <a:pt x="0" y="10691"/>
                    <a:pt x="10691" y="0"/>
                    <a:pt x="23879" y="0"/>
                  </a:cubicBezTo>
                  <a:close/>
                </a:path>
              </a:pathLst>
            </a:custGeom>
            <a:solidFill>
              <a:srgbClr val="E9E9E9"/>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370087" y="889193"/>
            <a:ext cx="15780831" cy="8508615"/>
            <a:chOff x="0" y="0"/>
            <a:chExt cx="4559246" cy="2458227"/>
          </a:xfrm>
        </p:grpSpPr>
        <p:sp>
          <p:nvSpPr>
            <p:cNvPr id="9" name="Freeform 9"/>
            <p:cNvSpPr/>
            <p:nvPr/>
          </p:nvSpPr>
          <p:spPr>
            <a:xfrm>
              <a:off x="0" y="0"/>
              <a:ext cx="4559247" cy="2458227"/>
            </a:xfrm>
            <a:custGeom>
              <a:avLst/>
              <a:gdLst/>
              <a:ahLst/>
              <a:cxnLst/>
              <a:rect l="l" t="t" r="r" b="b"/>
              <a:pathLst>
                <a:path w="4559247" h="2458227">
                  <a:moveTo>
                    <a:pt x="25020" y="0"/>
                  </a:moveTo>
                  <a:lnTo>
                    <a:pt x="4534226" y="0"/>
                  </a:lnTo>
                  <a:cubicBezTo>
                    <a:pt x="4540862" y="0"/>
                    <a:pt x="4547226" y="2636"/>
                    <a:pt x="4551918" y="7328"/>
                  </a:cubicBezTo>
                  <a:cubicBezTo>
                    <a:pt x="4556611" y="12020"/>
                    <a:pt x="4559247" y="18384"/>
                    <a:pt x="4559247" y="25020"/>
                  </a:cubicBezTo>
                  <a:lnTo>
                    <a:pt x="4559247" y="2433207"/>
                  </a:lnTo>
                  <a:cubicBezTo>
                    <a:pt x="4559247" y="2439843"/>
                    <a:pt x="4556611" y="2446207"/>
                    <a:pt x="4551918" y="2450899"/>
                  </a:cubicBezTo>
                  <a:cubicBezTo>
                    <a:pt x="4547226" y="2455591"/>
                    <a:pt x="4540862" y="2458227"/>
                    <a:pt x="4534226" y="2458227"/>
                  </a:cubicBezTo>
                  <a:lnTo>
                    <a:pt x="25020" y="2458227"/>
                  </a:lnTo>
                  <a:cubicBezTo>
                    <a:pt x="18384" y="2458227"/>
                    <a:pt x="12020" y="2455591"/>
                    <a:pt x="7328" y="2450899"/>
                  </a:cubicBezTo>
                  <a:cubicBezTo>
                    <a:pt x="2636" y="2446207"/>
                    <a:pt x="0" y="2439843"/>
                    <a:pt x="0" y="2433207"/>
                  </a:cubicBezTo>
                  <a:lnTo>
                    <a:pt x="0" y="25020"/>
                  </a:lnTo>
                  <a:cubicBezTo>
                    <a:pt x="0" y="18384"/>
                    <a:pt x="2636" y="12020"/>
                    <a:pt x="7328" y="7328"/>
                  </a:cubicBezTo>
                  <a:cubicBezTo>
                    <a:pt x="12020" y="2636"/>
                    <a:pt x="18384" y="0"/>
                    <a:pt x="25020" y="0"/>
                  </a:cubicBezTo>
                  <a:close/>
                </a:path>
              </a:pathLst>
            </a:custGeom>
            <a:solidFill>
              <a:srgbClr val="5D5467"/>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Rectangle 24"/>
          <p:cNvSpPr/>
          <p:nvPr/>
        </p:nvSpPr>
        <p:spPr>
          <a:xfrm>
            <a:off x="3126401" y="5295900"/>
            <a:ext cx="12268200" cy="3323987"/>
          </a:xfrm>
          <a:prstGeom prst="rect">
            <a:avLst/>
          </a:prstGeom>
        </p:spPr>
        <p:txBody>
          <a:bodyPr wrap="square">
            <a:spAutoFit/>
          </a:bodyPr>
          <a:lstStyle/>
          <a:p>
            <a:pPr algn="just">
              <a:lnSpc>
                <a:spcPct val="250000"/>
              </a:lnSpc>
              <a:spcAft>
                <a:spcPts val="0"/>
              </a:spcAft>
            </a:pPr>
            <a:r>
              <a:rPr lang="en-US" sz="4200">
                <a:solidFill>
                  <a:schemeClr val="bg1"/>
                </a:solidFill>
                <a:latin typeface="Arial" panose="020B0604020202020204" pitchFamily="34" charset="0"/>
                <a:ea typeface="Times New Roman" panose="02020603050405020304" pitchFamily="18" charset="0"/>
                <a:cs typeface="Arial" panose="020B0604020202020204" pitchFamily="34" charset="0"/>
              </a:rPr>
              <a:t>A. a và b </a:t>
            </a:r>
            <a:r>
              <a:rPr lang="en-US" sz="4200">
                <a:solidFill>
                  <a:schemeClr val="bg1"/>
                </a:solidFill>
                <a:latin typeface="Arial" panose="020B0604020202020204" pitchFamily="34" charset="0"/>
                <a:ea typeface="Times New Roman" panose="02020603050405020304" pitchFamily="18" charset="0"/>
                <a:cs typeface="Arial" panose="020B0604020202020204" pitchFamily="34" charset="0"/>
              </a:rPr>
              <a:t>song </a:t>
            </a:r>
            <a:r>
              <a:rPr lang="en-US" sz="4200" smtClean="0">
                <a:solidFill>
                  <a:schemeClr val="bg1"/>
                </a:solidFill>
                <a:latin typeface="Arial" panose="020B0604020202020204" pitchFamily="34" charset="0"/>
                <a:ea typeface="Times New Roman" panose="02020603050405020304" pitchFamily="18" charset="0"/>
                <a:cs typeface="Arial" panose="020B0604020202020204" pitchFamily="34" charset="0"/>
              </a:rPr>
              <a:t>song.		B</a:t>
            </a:r>
            <a:r>
              <a:rPr lang="en-US" sz="4200">
                <a:solidFill>
                  <a:schemeClr val="bg1"/>
                </a:solidFill>
                <a:latin typeface="Arial" panose="020B0604020202020204" pitchFamily="34" charset="0"/>
                <a:ea typeface="Times New Roman" panose="02020603050405020304" pitchFamily="18" charset="0"/>
                <a:cs typeface="Arial" panose="020B0604020202020204" pitchFamily="34" charset="0"/>
              </a:rPr>
              <a:t>. a và b chéo nhau.</a:t>
            </a:r>
          </a:p>
          <a:p>
            <a:pPr algn="just">
              <a:lnSpc>
                <a:spcPct val="250000"/>
              </a:lnSpc>
              <a:spcAft>
                <a:spcPts val="0"/>
              </a:spcAft>
            </a:pPr>
            <a:r>
              <a:rPr lang="en-US" sz="4200">
                <a:solidFill>
                  <a:schemeClr val="bg1"/>
                </a:solidFill>
                <a:latin typeface="Arial" panose="020B0604020202020204" pitchFamily="34" charset="0"/>
                <a:ea typeface="Times New Roman" panose="02020603050405020304" pitchFamily="18" charset="0"/>
                <a:cs typeface="Arial" panose="020B0604020202020204" pitchFamily="34" charset="0"/>
              </a:rPr>
              <a:t>C. a và b </a:t>
            </a:r>
            <a:r>
              <a:rPr lang="en-US" sz="4200">
                <a:solidFill>
                  <a:schemeClr val="bg1"/>
                </a:solidFill>
                <a:latin typeface="Arial" panose="020B0604020202020204" pitchFamily="34" charset="0"/>
                <a:ea typeface="Times New Roman" panose="02020603050405020304" pitchFamily="18" charset="0"/>
                <a:cs typeface="Arial" panose="020B0604020202020204" pitchFamily="34" charset="0"/>
              </a:rPr>
              <a:t>trùng </a:t>
            </a:r>
            <a:r>
              <a:rPr lang="en-US" sz="4200" smtClean="0">
                <a:solidFill>
                  <a:schemeClr val="bg1"/>
                </a:solidFill>
                <a:latin typeface="Arial" panose="020B0604020202020204" pitchFamily="34" charset="0"/>
                <a:ea typeface="Times New Roman" panose="02020603050405020304" pitchFamily="18" charset="0"/>
                <a:cs typeface="Arial" panose="020B0604020202020204" pitchFamily="34" charset="0"/>
              </a:rPr>
              <a:t>nhau.		D</a:t>
            </a:r>
            <a:r>
              <a:rPr lang="en-US" sz="4200">
                <a:solidFill>
                  <a:schemeClr val="bg1"/>
                </a:solidFill>
                <a:latin typeface="Arial" panose="020B0604020202020204" pitchFamily="34" charset="0"/>
                <a:ea typeface="Times New Roman" panose="02020603050405020304" pitchFamily="18" charset="0"/>
                <a:cs typeface="Arial" panose="020B0604020202020204" pitchFamily="34" charset="0"/>
              </a:rPr>
              <a:t>. a và b cắt nhau.</a:t>
            </a:r>
            <a:endPar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7" name="Rectangle 26"/>
          <p:cNvSpPr/>
          <p:nvPr/>
        </p:nvSpPr>
        <p:spPr>
          <a:xfrm>
            <a:off x="1783559" y="3057956"/>
            <a:ext cx="14953885" cy="1954831"/>
          </a:xfrm>
          <a:prstGeom prst="rect">
            <a:avLst/>
          </a:prstGeom>
        </p:spPr>
        <p:txBody>
          <a:bodyPr wrap="square">
            <a:spAutoFit/>
          </a:bodyPr>
          <a:lstStyle/>
          <a:p>
            <a:pPr algn="just">
              <a:lnSpc>
                <a:spcPct val="150000"/>
              </a:lnSpc>
              <a:spcBef>
                <a:spcPts val="1200"/>
              </a:spcBef>
              <a:spcAft>
                <a:spcPts val="0"/>
              </a:spcAft>
            </a:pPr>
            <a:r>
              <a:rPr kumimoji="0" lang="nl-NL" sz="4300" b="1"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Câu </a:t>
            </a:r>
            <a:r>
              <a:rPr kumimoji="0" lang="nl-NL" sz="4300" b="1" i="0" u="none" strike="noStrike" kern="1200" cap="none" spc="0" normalizeH="0" baseline="0" noProof="0" smtClean="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4300" b="0" i="0" u="none" strike="noStrike" kern="1200" cap="none" spc="0" normalizeH="0" baseline="0" noProof="0" smtClean="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fr-FR" sz="4300">
                <a:solidFill>
                  <a:schemeClr val="bg1"/>
                </a:solidFill>
                <a:latin typeface="Arial" panose="020B0604020202020204" pitchFamily="34" charset="0"/>
                <a:ea typeface="Times New Roman" panose="02020603050405020304" pitchFamily="18" charset="0"/>
                <a:cs typeface="Arial" panose="020B0604020202020204" pitchFamily="34" charset="0"/>
              </a:rPr>
              <a:t>Một mặt phẳng cắt hai mặt đối diện của hình hộp theo hai giao tuyến là a và b.  Hãy Chọn Câu đúng:</a:t>
            </a:r>
            <a:endParaRPr lang="en-US" sz="43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32" name="Straight Connector 31"/>
          <p:cNvCxnSpPr/>
          <p:nvPr/>
        </p:nvCxnSpPr>
        <p:spPr>
          <a:xfrm>
            <a:off x="1886315" y="5372100"/>
            <a:ext cx="14877685" cy="0"/>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2"/>
          <a:stretch>
            <a:fillRect/>
          </a:stretch>
        </p:blipFill>
        <p:spPr>
          <a:xfrm>
            <a:off x="7131370" y="8947065"/>
            <a:ext cx="3904973" cy="1485300"/>
          </a:xfrm>
          <a:prstGeom prst="rect">
            <a:avLst/>
          </a:prstGeom>
        </p:spPr>
      </p:pic>
      <p:sp>
        <p:nvSpPr>
          <p:cNvPr id="34" name="Rounded Rectangle 33"/>
          <p:cNvSpPr/>
          <p:nvPr/>
        </p:nvSpPr>
        <p:spPr>
          <a:xfrm>
            <a:off x="2776750" y="5655214"/>
            <a:ext cx="5757649" cy="1371600"/>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10"/>
          <p:cNvSpPr txBox="1"/>
          <p:nvPr/>
        </p:nvSpPr>
        <p:spPr>
          <a:xfrm>
            <a:off x="1025125" y="1255000"/>
            <a:ext cx="16592077" cy="1093826"/>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smtClean="0">
                <a:ln>
                  <a:noFill/>
                </a:ln>
                <a:solidFill>
                  <a:schemeClr val="accent5">
                    <a:lumMod val="20000"/>
                    <a:lumOff val="80000"/>
                  </a:schemeClr>
                </a:solidFill>
                <a:effectLst/>
                <a:uLnTx/>
                <a:uFillTx/>
                <a:latin typeface="Arial" panose="020B0604020202020204" pitchFamily="34" charset="0"/>
                <a:ea typeface="+mn-ea"/>
                <a:cs typeface="Arial" panose="020B0604020202020204" pitchFamily="34" charset="0"/>
              </a:rPr>
              <a:t>BÀI TẬP TRẮC </a:t>
            </a:r>
            <a:r>
              <a:rPr kumimoji="0" lang="en-US" sz="6500" b="1" i="0" u="none" strike="noStrike" kern="1200" cap="none" spc="323" normalizeH="0" baseline="0" noProof="0" dirty="0">
                <a:ln>
                  <a:noFill/>
                </a:ln>
                <a:solidFill>
                  <a:schemeClr val="accent5">
                    <a:lumMod val="20000"/>
                    <a:lumOff val="80000"/>
                  </a:schemeClr>
                </a:solidFill>
                <a:effectLst/>
                <a:uLnTx/>
                <a:uFillTx/>
                <a:latin typeface="Arial" panose="020B0604020202020204" pitchFamily="34" charset="0"/>
                <a:ea typeface="+mn-ea"/>
                <a:cs typeface="Arial" panose="020B0604020202020204" pitchFamily="34" charset="0"/>
              </a:rPr>
              <a:t>NGHIỆM</a:t>
            </a:r>
          </a:p>
        </p:txBody>
      </p:sp>
    </p:spTree>
    <p:extLst>
      <p:ext uri="{BB962C8B-B14F-4D97-AF65-F5344CB8AC3E}">
        <p14:creationId xmlns:p14="http://schemas.microsoft.com/office/powerpoint/2010/main" val="14890723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arn(inVertical)">
                                      <p:cBhvr>
                                        <p:cTn id="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34" grpId="0" animBg="1"/>
      <p:bldP spid="35"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514350" y="5484230"/>
            <a:ext cx="19196414" cy="5202784"/>
            <a:chOff x="0" y="0"/>
            <a:chExt cx="5055846" cy="1370280"/>
          </a:xfrm>
        </p:grpSpPr>
        <p:sp>
          <p:nvSpPr>
            <p:cNvPr id="3" name="Freeform 3"/>
            <p:cNvSpPr/>
            <p:nvPr/>
          </p:nvSpPr>
          <p:spPr>
            <a:xfrm>
              <a:off x="0" y="0"/>
              <a:ext cx="5055846" cy="1370281"/>
            </a:xfrm>
            <a:custGeom>
              <a:avLst/>
              <a:gdLst/>
              <a:ahLst/>
              <a:cxnLst/>
              <a:rect l="l" t="t" r="r" b="b"/>
              <a:pathLst>
                <a:path w="5055846" h="1370281">
                  <a:moveTo>
                    <a:pt x="0" y="0"/>
                  </a:moveTo>
                  <a:lnTo>
                    <a:pt x="5055846" y="0"/>
                  </a:lnTo>
                  <a:lnTo>
                    <a:pt x="5055846" y="1370281"/>
                  </a:lnTo>
                  <a:lnTo>
                    <a:pt x="0" y="1370281"/>
                  </a:lnTo>
                  <a:close/>
                </a:path>
              </a:pathLst>
            </a:custGeom>
            <a:solidFill>
              <a:srgbClr val="FCF4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993041" y="484238"/>
            <a:ext cx="16534923" cy="10202780"/>
            <a:chOff x="0" y="0"/>
            <a:chExt cx="4777112" cy="2692218"/>
          </a:xfrm>
        </p:grpSpPr>
        <p:sp>
          <p:nvSpPr>
            <p:cNvPr id="6" name="Freeform 6"/>
            <p:cNvSpPr/>
            <p:nvPr/>
          </p:nvSpPr>
          <p:spPr>
            <a:xfrm>
              <a:off x="0" y="0"/>
              <a:ext cx="4777112" cy="2692218"/>
            </a:xfrm>
            <a:custGeom>
              <a:avLst/>
              <a:gdLst/>
              <a:ahLst/>
              <a:cxnLst/>
              <a:rect l="l" t="t" r="r" b="b"/>
              <a:pathLst>
                <a:path w="4777112" h="2692218">
                  <a:moveTo>
                    <a:pt x="23879" y="0"/>
                  </a:moveTo>
                  <a:lnTo>
                    <a:pt x="4753232" y="0"/>
                  </a:lnTo>
                  <a:cubicBezTo>
                    <a:pt x="4759566" y="0"/>
                    <a:pt x="4765639" y="2516"/>
                    <a:pt x="4770117" y="6994"/>
                  </a:cubicBezTo>
                  <a:cubicBezTo>
                    <a:pt x="4774596" y="11472"/>
                    <a:pt x="4777112" y="17546"/>
                    <a:pt x="4777112" y="23879"/>
                  </a:cubicBezTo>
                  <a:lnTo>
                    <a:pt x="4777112" y="2668339"/>
                  </a:lnTo>
                  <a:cubicBezTo>
                    <a:pt x="4777112" y="2681527"/>
                    <a:pt x="4766421" y="2692218"/>
                    <a:pt x="4753232" y="2692218"/>
                  </a:cubicBezTo>
                  <a:lnTo>
                    <a:pt x="23879" y="2692218"/>
                  </a:lnTo>
                  <a:cubicBezTo>
                    <a:pt x="10691" y="2692218"/>
                    <a:pt x="0" y="2681527"/>
                    <a:pt x="0" y="2668339"/>
                  </a:cubicBezTo>
                  <a:lnTo>
                    <a:pt x="0" y="23879"/>
                  </a:lnTo>
                  <a:cubicBezTo>
                    <a:pt x="0" y="10691"/>
                    <a:pt x="10691" y="0"/>
                    <a:pt x="23879" y="0"/>
                  </a:cubicBezTo>
                  <a:close/>
                </a:path>
              </a:pathLst>
            </a:custGeom>
            <a:solidFill>
              <a:srgbClr val="E9E9E9"/>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370087" y="889193"/>
            <a:ext cx="15780831" cy="9549607"/>
            <a:chOff x="0" y="0"/>
            <a:chExt cx="4559246" cy="2458227"/>
          </a:xfrm>
        </p:grpSpPr>
        <p:sp>
          <p:nvSpPr>
            <p:cNvPr id="9" name="Freeform 9"/>
            <p:cNvSpPr/>
            <p:nvPr/>
          </p:nvSpPr>
          <p:spPr>
            <a:xfrm>
              <a:off x="0" y="0"/>
              <a:ext cx="4559247" cy="2458227"/>
            </a:xfrm>
            <a:custGeom>
              <a:avLst/>
              <a:gdLst/>
              <a:ahLst/>
              <a:cxnLst/>
              <a:rect l="l" t="t" r="r" b="b"/>
              <a:pathLst>
                <a:path w="4559247" h="2458227">
                  <a:moveTo>
                    <a:pt x="25020" y="0"/>
                  </a:moveTo>
                  <a:lnTo>
                    <a:pt x="4534226" y="0"/>
                  </a:lnTo>
                  <a:cubicBezTo>
                    <a:pt x="4540862" y="0"/>
                    <a:pt x="4547226" y="2636"/>
                    <a:pt x="4551918" y="7328"/>
                  </a:cubicBezTo>
                  <a:cubicBezTo>
                    <a:pt x="4556611" y="12020"/>
                    <a:pt x="4559247" y="18384"/>
                    <a:pt x="4559247" y="25020"/>
                  </a:cubicBezTo>
                  <a:lnTo>
                    <a:pt x="4559247" y="2433207"/>
                  </a:lnTo>
                  <a:cubicBezTo>
                    <a:pt x="4559247" y="2439843"/>
                    <a:pt x="4556611" y="2446207"/>
                    <a:pt x="4551918" y="2450899"/>
                  </a:cubicBezTo>
                  <a:cubicBezTo>
                    <a:pt x="4547226" y="2455591"/>
                    <a:pt x="4540862" y="2458227"/>
                    <a:pt x="4534226" y="2458227"/>
                  </a:cubicBezTo>
                  <a:lnTo>
                    <a:pt x="25020" y="2458227"/>
                  </a:lnTo>
                  <a:cubicBezTo>
                    <a:pt x="18384" y="2458227"/>
                    <a:pt x="12020" y="2455591"/>
                    <a:pt x="7328" y="2450899"/>
                  </a:cubicBezTo>
                  <a:cubicBezTo>
                    <a:pt x="2636" y="2446207"/>
                    <a:pt x="0" y="2439843"/>
                    <a:pt x="0" y="2433207"/>
                  </a:cubicBezTo>
                  <a:lnTo>
                    <a:pt x="0" y="25020"/>
                  </a:lnTo>
                  <a:cubicBezTo>
                    <a:pt x="0" y="18384"/>
                    <a:pt x="2636" y="12020"/>
                    <a:pt x="7328" y="7328"/>
                  </a:cubicBezTo>
                  <a:cubicBezTo>
                    <a:pt x="12020" y="2636"/>
                    <a:pt x="18384" y="0"/>
                    <a:pt x="25020" y="0"/>
                  </a:cubicBezTo>
                  <a:close/>
                </a:path>
              </a:pathLst>
            </a:custGeom>
            <a:solidFill>
              <a:srgbClr val="5D5467"/>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Rectangle 26"/>
          <p:cNvSpPr/>
          <p:nvPr/>
        </p:nvSpPr>
        <p:spPr>
          <a:xfrm>
            <a:off x="1828801" y="2717907"/>
            <a:ext cx="6248400" cy="901593"/>
          </a:xfrm>
          <a:prstGeom prst="rect">
            <a:avLst/>
          </a:prstGeom>
        </p:spPr>
        <p:txBody>
          <a:bodyPr wrap="square">
            <a:spAutoFit/>
          </a:bodyPr>
          <a:lstStyle/>
          <a:p>
            <a:pPr algn="just">
              <a:lnSpc>
                <a:spcPct val="150000"/>
              </a:lnSpc>
              <a:spcAft>
                <a:spcPts val="0"/>
              </a:spcAft>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Câu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nl-NL" sz="4000" b="0"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Chọn </a:t>
            </a:r>
            <a:r>
              <a:rPr lang="en-US" sz="4000">
                <a:solidFill>
                  <a:schemeClr val="bg1"/>
                </a:solidFill>
                <a:latin typeface="Arial" panose="020B0604020202020204" pitchFamily="34" charset="0"/>
                <a:ea typeface="Times New Roman" panose="02020603050405020304" pitchFamily="18" charset="0"/>
                <a:cs typeface="Arial" panose="020B0604020202020204" pitchFamily="34" charset="0"/>
              </a:rPr>
              <a:t>Câu đúng :</a:t>
            </a:r>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32" name="Straight Connector 31"/>
          <p:cNvCxnSpPr/>
          <p:nvPr/>
        </p:nvCxnSpPr>
        <p:spPr>
          <a:xfrm>
            <a:off x="1886315" y="4076700"/>
            <a:ext cx="14877685" cy="0"/>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1630716" y="8496300"/>
            <a:ext cx="15285684" cy="1634629"/>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0"/>
          <p:cNvSpPr txBox="1"/>
          <p:nvPr/>
        </p:nvSpPr>
        <p:spPr>
          <a:xfrm>
            <a:off x="1025125" y="1255000"/>
            <a:ext cx="16592077" cy="1093826"/>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smtClean="0">
                <a:ln>
                  <a:noFill/>
                </a:ln>
                <a:solidFill>
                  <a:schemeClr val="accent5">
                    <a:lumMod val="20000"/>
                    <a:lumOff val="80000"/>
                  </a:schemeClr>
                </a:solidFill>
                <a:effectLst/>
                <a:uLnTx/>
                <a:uFillTx/>
                <a:latin typeface="Arial" panose="020B0604020202020204" pitchFamily="34" charset="0"/>
                <a:ea typeface="+mn-ea"/>
                <a:cs typeface="Arial" panose="020B0604020202020204" pitchFamily="34" charset="0"/>
              </a:rPr>
              <a:t>BÀI TẬP TRẮC </a:t>
            </a:r>
            <a:r>
              <a:rPr kumimoji="0" lang="en-US" sz="6500" b="1" i="0" u="none" strike="noStrike" kern="1200" cap="none" spc="323" normalizeH="0" baseline="0" noProof="0" dirty="0">
                <a:ln>
                  <a:noFill/>
                </a:ln>
                <a:solidFill>
                  <a:schemeClr val="accent5">
                    <a:lumMod val="20000"/>
                    <a:lumOff val="80000"/>
                  </a:schemeClr>
                </a:solidFill>
                <a:effectLst/>
                <a:uLnTx/>
                <a:uFillTx/>
                <a:latin typeface="Arial" panose="020B0604020202020204" pitchFamily="34" charset="0"/>
                <a:ea typeface="+mn-ea"/>
                <a:cs typeface="Arial" panose="020B0604020202020204" pitchFamily="34" charset="0"/>
              </a:rPr>
              <a:t>NGHIỆM</a:t>
            </a:r>
          </a:p>
        </p:txBody>
      </p:sp>
      <p:sp>
        <p:nvSpPr>
          <p:cNvPr id="12" name="Rectangle 11"/>
          <p:cNvSpPr/>
          <p:nvPr/>
        </p:nvSpPr>
        <p:spPr>
          <a:xfrm>
            <a:off x="1828800" y="4289846"/>
            <a:ext cx="14877685" cy="5806654"/>
          </a:xfrm>
          <a:prstGeom prst="rect">
            <a:avLst/>
          </a:prstGeom>
        </p:spPr>
        <p:txBody>
          <a:bodyPr wrap="square">
            <a:spAutoFit/>
          </a:bodyPr>
          <a:lstStyle/>
          <a:p>
            <a:pPr algn="just">
              <a:lnSpc>
                <a:spcPct val="150000"/>
              </a:lnSpc>
              <a:spcAft>
                <a:spcPts val="0"/>
              </a:spcAft>
            </a:pPr>
            <a:r>
              <a:rPr lang="en-US" sz="3600" smtClean="0">
                <a:solidFill>
                  <a:schemeClr val="bg1"/>
                </a:solidFill>
                <a:latin typeface="Arial" panose="020B0604020202020204" pitchFamily="34" charset="0"/>
                <a:ea typeface="Times New Roman" panose="02020603050405020304" pitchFamily="18" charset="0"/>
                <a:cs typeface="Arial" panose="020B0604020202020204" pitchFamily="34" charset="0"/>
              </a:rPr>
              <a:t>A. Hai đường thẳng a và b không cùng nằm trong mặt phẳng (P) nên chúng chéo nhau.</a:t>
            </a:r>
          </a:p>
          <a:p>
            <a:pPr algn="just">
              <a:lnSpc>
                <a:spcPct val="150000"/>
              </a:lnSpc>
              <a:spcAft>
                <a:spcPts val="0"/>
              </a:spcAft>
            </a:pPr>
            <a:r>
              <a:rPr lang="en-US" sz="3600" smtClean="0">
                <a:solidFill>
                  <a:schemeClr val="bg1"/>
                </a:solidFill>
                <a:latin typeface="Arial" panose="020B0604020202020204" pitchFamily="34" charset="0"/>
                <a:ea typeface="Times New Roman" panose="02020603050405020304" pitchFamily="18" charset="0"/>
                <a:cs typeface="Arial" panose="020B0604020202020204" pitchFamily="34" charset="0"/>
              </a:rPr>
              <a:t>B. Hai đường thẳng không song song thì chéo nhau.</a:t>
            </a:r>
          </a:p>
          <a:p>
            <a:pPr algn="just">
              <a:lnSpc>
                <a:spcPct val="150000"/>
              </a:lnSpc>
              <a:spcAft>
                <a:spcPts val="0"/>
              </a:spcAft>
            </a:pPr>
            <a:r>
              <a:rPr lang="en-US" sz="3600" smtClean="0">
                <a:solidFill>
                  <a:schemeClr val="bg1"/>
                </a:solidFill>
                <a:latin typeface="Arial" panose="020B0604020202020204" pitchFamily="34" charset="0"/>
                <a:ea typeface="Times New Roman" panose="02020603050405020304" pitchFamily="18" charset="0"/>
                <a:cs typeface="Arial" panose="020B0604020202020204" pitchFamily="34" charset="0"/>
              </a:rPr>
              <a:t>C. Hai đường thẳng phân biệt lần lượt nằm trên hai mặt phẳng khác nhau thì chéo nhau.</a:t>
            </a:r>
          </a:p>
          <a:p>
            <a:pPr algn="just">
              <a:lnSpc>
                <a:spcPct val="150000"/>
              </a:lnSpc>
              <a:spcAft>
                <a:spcPts val="0"/>
              </a:spcAft>
            </a:pPr>
            <a:r>
              <a:rPr lang="en-US" sz="3600" smtClean="0">
                <a:solidFill>
                  <a:schemeClr val="bg1"/>
                </a:solidFill>
                <a:latin typeface="Arial" panose="020B0604020202020204" pitchFamily="34" charset="0"/>
                <a:ea typeface="Times New Roman" panose="02020603050405020304" pitchFamily="18" charset="0"/>
                <a:cs typeface="Arial" panose="020B0604020202020204" pitchFamily="34" charset="0"/>
              </a:rPr>
              <a:t>D. Hai đường thẳng không song song và lần lượt nằm trên hai mặt phẳng song song thì chéo nhau.</a:t>
            </a:r>
            <a:endParaRPr lang="en-US" sz="36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503951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514350" y="5484230"/>
            <a:ext cx="19196414" cy="5202784"/>
            <a:chOff x="0" y="0"/>
            <a:chExt cx="5055846" cy="1370280"/>
          </a:xfrm>
        </p:grpSpPr>
        <p:sp>
          <p:nvSpPr>
            <p:cNvPr id="3" name="Freeform 3"/>
            <p:cNvSpPr/>
            <p:nvPr/>
          </p:nvSpPr>
          <p:spPr>
            <a:xfrm>
              <a:off x="0" y="0"/>
              <a:ext cx="5055846" cy="1370281"/>
            </a:xfrm>
            <a:custGeom>
              <a:avLst/>
              <a:gdLst/>
              <a:ahLst/>
              <a:cxnLst/>
              <a:rect l="l" t="t" r="r" b="b"/>
              <a:pathLst>
                <a:path w="5055846" h="1370281">
                  <a:moveTo>
                    <a:pt x="0" y="0"/>
                  </a:moveTo>
                  <a:lnTo>
                    <a:pt x="5055846" y="0"/>
                  </a:lnTo>
                  <a:lnTo>
                    <a:pt x="5055846" y="1370281"/>
                  </a:lnTo>
                  <a:lnTo>
                    <a:pt x="0" y="1370281"/>
                  </a:lnTo>
                  <a:close/>
                </a:path>
              </a:pathLst>
            </a:custGeom>
            <a:solidFill>
              <a:srgbClr val="FCF4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993041" y="484238"/>
            <a:ext cx="16534923" cy="9318523"/>
            <a:chOff x="0" y="0"/>
            <a:chExt cx="4777112" cy="2692218"/>
          </a:xfrm>
        </p:grpSpPr>
        <p:sp>
          <p:nvSpPr>
            <p:cNvPr id="6" name="Freeform 6"/>
            <p:cNvSpPr/>
            <p:nvPr/>
          </p:nvSpPr>
          <p:spPr>
            <a:xfrm>
              <a:off x="0" y="0"/>
              <a:ext cx="4777112" cy="2692218"/>
            </a:xfrm>
            <a:custGeom>
              <a:avLst/>
              <a:gdLst/>
              <a:ahLst/>
              <a:cxnLst/>
              <a:rect l="l" t="t" r="r" b="b"/>
              <a:pathLst>
                <a:path w="4777112" h="2692218">
                  <a:moveTo>
                    <a:pt x="23879" y="0"/>
                  </a:moveTo>
                  <a:lnTo>
                    <a:pt x="4753232" y="0"/>
                  </a:lnTo>
                  <a:cubicBezTo>
                    <a:pt x="4759566" y="0"/>
                    <a:pt x="4765639" y="2516"/>
                    <a:pt x="4770117" y="6994"/>
                  </a:cubicBezTo>
                  <a:cubicBezTo>
                    <a:pt x="4774596" y="11472"/>
                    <a:pt x="4777112" y="17546"/>
                    <a:pt x="4777112" y="23879"/>
                  </a:cubicBezTo>
                  <a:lnTo>
                    <a:pt x="4777112" y="2668339"/>
                  </a:lnTo>
                  <a:cubicBezTo>
                    <a:pt x="4777112" y="2681527"/>
                    <a:pt x="4766421" y="2692218"/>
                    <a:pt x="4753232" y="2692218"/>
                  </a:cubicBezTo>
                  <a:lnTo>
                    <a:pt x="23879" y="2692218"/>
                  </a:lnTo>
                  <a:cubicBezTo>
                    <a:pt x="10691" y="2692218"/>
                    <a:pt x="0" y="2681527"/>
                    <a:pt x="0" y="2668339"/>
                  </a:cubicBezTo>
                  <a:lnTo>
                    <a:pt x="0" y="23879"/>
                  </a:lnTo>
                  <a:cubicBezTo>
                    <a:pt x="0" y="10691"/>
                    <a:pt x="10691" y="0"/>
                    <a:pt x="23879" y="0"/>
                  </a:cubicBezTo>
                  <a:close/>
                </a:path>
              </a:pathLst>
            </a:custGeom>
            <a:solidFill>
              <a:srgbClr val="E9E9E9"/>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370087" y="889193"/>
            <a:ext cx="15780831" cy="8508615"/>
            <a:chOff x="0" y="0"/>
            <a:chExt cx="4559246" cy="2458227"/>
          </a:xfrm>
        </p:grpSpPr>
        <p:sp>
          <p:nvSpPr>
            <p:cNvPr id="9" name="Freeform 9"/>
            <p:cNvSpPr/>
            <p:nvPr/>
          </p:nvSpPr>
          <p:spPr>
            <a:xfrm>
              <a:off x="0" y="0"/>
              <a:ext cx="4559247" cy="2458227"/>
            </a:xfrm>
            <a:custGeom>
              <a:avLst/>
              <a:gdLst/>
              <a:ahLst/>
              <a:cxnLst/>
              <a:rect l="l" t="t" r="r" b="b"/>
              <a:pathLst>
                <a:path w="4559247" h="2458227">
                  <a:moveTo>
                    <a:pt x="25020" y="0"/>
                  </a:moveTo>
                  <a:lnTo>
                    <a:pt x="4534226" y="0"/>
                  </a:lnTo>
                  <a:cubicBezTo>
                    <a:pt x="4540862" y="0"/>
                    <a:pt x="4547226" y="2636"/>
                    <a:pt x="4551918" y="7328"/>
                  </a:cubicBezTo>
                  <a:cubicBezTo>
                    <a:pt x="4556611" y="12020"/>
                    <a:pt x="4559247" y="18384"/>
                    <a:pt x="4559247" y="25020"/>
                  </a:cubicBezTo>
                  <a:lnTo>
                    <a:pt x="4559247" y="2433207"/>
                  </a:lnTo>
                  <a:cubicBezTo>
                    <a:pt x="4559247" y="2439843"/>
                    <a:pt x="4556611" y="2446207"/>
                    <a:pt x="4551918" y="2450899"/>
                  </a:cubicBezTo>
                  <a:cubicBezTo>
                    <a:pt x="4547226" y="2455591"/>
                    <a:pt x="4540862" y="2458227"/>
                    <a:pt x="4534226" y="2458227"/>
                  </a:cubicBezTo>
                  <a:lnTo>
                    <a:pt x="25020" y="2458227"/>
                  </a:lnTo>
                  <a:cubicBezTo>
                    <a:pt x="18384" y="2458227"/>
                    <a:pt x="12020" y="2455591"/>
                    <a:pt x="7328" y="2450899"/>
                  </a:cubicBezTo>
                  <a:cubicBezTo>
                    <a:pt x="2636" y="2446207"/>
                    <a:pt x="0" y="2439843"/>
                    <a:pt x="0" y="2433207"/>
                  </a:cubicBezTo>
                  <a:lnTo>
                    <a:pt x="0" y="25020"/>
                  </a:lnTo>
                  <a:cubicBezTo>
                    <a:pt x="0" y="18384"/>
                    <a:pt x="2636" y="12020"/>
                    <a:pt x="7328" y="7328"/>
                  </a:cubicBezTo>
                  <a:cubicBezTo>
                    <a:pt x="12020" y="2636"/>
                    <a:pt x="18384" y="0"/>
                    <a:pt x="25020" y="0"/>
                  </a:cubicBezTo>
                  <a:close/>
                </a:path>
              </a:pathLst>
            </a:custGeom>
            <a:solidFill>
              <a:srgbClr val="5D5467"/>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Rectangle 26"/>
          <p:cNvSpPr/>
          <p:nvPr/>
        </p:nvSpPr>
        <p:spPr>
          <a:xfrm>
            <a:off x="1902356" y="2565277"/>
            <a:ext cx="14861643" cy="3492623"/>
          </a:xfrm>
          <a:prstGeom prst="rect">
            <a:avLst/>
          </a:prstGeom>
        </p:spPr>
        <p:txBody>
          <a:bodyPr wrap="square">
            <a:spAutoFit/>
          </a:bodyPr>
          <a:lstStyle/>
          <a:p>
            <a:pPr algn="just">
              <a:lnSpc>
                <a:spcPct val="150000"/>
              </a:lnSpc>
              <a:spcAft>
                <a:spcPts val="0"/>
              </a:spcAft>
            </a:pPr>
            <a:r>
              <a:rPr kumimoji="0" lang="nl-NL" sz="3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Câu </a:t>
            </a:r>
            <a:r>
              <a:rPr lang="nl-NL" sz="3800" b="1">
                <a:solidFill>
                  <a:prstClr val="white"/>
                </a:solidFill>
                <a:latin typeface="Arial" panose="020B0604020202020204" pitchFamily="34" charset="0"/>
                <a:ea typeface="Times New Roman" panose="02020603050405020304" pitchFamily="18" charset="0"/>
                <a:cs typeface="Arial" panose="020B0604020202020204" pitchFamily="34" charset="0"/>
              </a:rPr>
              <a:t>3</a:t>
            </a:r>
            <a:r>
              <a:rPr kumimoji="0" lang="nl-NL" sz="3800" b="0"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3800">
                <a:solidFill>
                  <a:schemeClr val="bg1"/>
                </a:solidFill>
                <a:ea typeface="Times New Roman" panose="02020603050405020304" pitchFamily="18" charset="0"/>
                <a:cs typeface="Arial" panose="020B0604020202020204" pitchFamily="34" charset="0"/>
              </a:rPr>
              <a:t>Cho hình chóp S.ABCD có đáy ABCD là hình bình hành và M, N lần lượt là trung điểm của AB, CD. Xác định thiết diện của hình chóp cắt bởi (</a:t>
            </a:r>
            <a:r>
              <a:rPr lang="el-GR" sz="3800">
                <a:solidFill>
                  <a:schemeClr val="bg1"/>
                </a:solidFill>
                <a:latin typeface="Arial" panose="020B0604020202020204" pitchFamily="34" charset="0"/>
                <a:ea typeface="Times New Roman" panose="02020603050405020304" pitchFamily="18" charset="0"/>
                <a:cs typeface="Arial" panose="020B0604020202020204" pitchFamily="34" charset="0"/>
              </a:rPr>
              <a:t>α) </a:t>
            </a:r>
            <a:r>
              <a:rPr lang="vi-VN" sz="3800">
                <a:solidFill>
                  <a:schemeClr val="bg1"/>
                </a:solidFill>
                <a:ea typeface="Times New Roman" panose="02020603050405020304" pitchFamily="18" charset="0"/>
                <a:cs typeface="Arial" panose="020B0604020202020204" pitchFamily="34" charset="0"/>
              </a:rPr>
              <a:t>đi qua MN và song song với mặt phẳng (SAD).Thiết diện là hình gì?</a:t>
            </a:r>
            <a:endParaRPr lang="en-US" sz="38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32" name="Straight Connector 31"/>
          <p:cNvCxnSpPr/>
          <p:nvPr/>
        </p:nvCxnSpPr>
        <p:spPr>
          <a:xfrm>
            <a:off x="1886315" y="6210300"/>
            <a:ext cx="14877685" cy="0"/>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2"/>
          <a:stretch>
            <a:fillRect/>
          </a:stretch>
        </p:blipFill>
        <p:spPr>
          <a:xfrm>
            <a:off x="7620000" y="9345705"/>
            <a:ext cx="3376252" cy="1284195"/>
          </a:xfrm>
          <a:prstGeom prst="rect">
            <a:avLst/>
          </a:prstGeom>
        </p:spPr>
      </p:pic>
      <p:sp>
        <p:nvSpPr>
          <p:cNvPr id="17" name="Rounded Rectangle 16"/>
          <p:cNvSpPr/>
          <p:nvPr/>
        </p:nvSpPr>
        <p:spPr>
          <a:xfrm>
            <a:off x="10668000" y="6514629"/>
            <a:ext cx="3607554" cy="1067271"/>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0"/>
          <p:cNvSpPr txBox="1"/>
          <p:nvPr/>
        </p:nvSpPr>
        <p:spPr>
          <a:xfrm>
            <a:off x="1025125" y="1255000"/>
            <a:ext cx="16592077" cy="1093826"/>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smtClean="0">
                <a:ln>
                  <a:noFill/>
                </a:ln>
                <a:solidFill>
                  <a:schemeClr val="accent5">
                    <a:lumMod val="20000"/>
                    <a:lumOff val="80000"/>
                  </a:schemeClr>
                </a:solidFill>
                <a:effectLst/>
                <a:uLnTx/>
                <a:uFillTx/>
                <a:latin typeface="Arial" panose="020B0604020202020204" pitchFamily="34" charset="0"/>
                <a:ea typeface="+mn-ea"/>
                <a:cs typeface="Arial" panose="020B0604020202020204" pitchFamily="34" charset="0"/>
              </a:rPr>
              <a:t>BÀI TẬP TRẮC </a:t>
            </a:r>
            <a:r>
              <a:rPr kumimoji="0" lang="en-US" sz="6500" b="1" i="0" u="none" strike="noStrike" kern="1200" cap="none" spc="323" normalizeH="0" baseline="0" noProof="0" dirty="0">
                <a:ln>
                  <a:noFill/>
                </a:ln>
                <a:solidFill>
                  <a:schemeClr val="accent5">
                    <a:lumMod val="20000"/>
                    <a:lumOff val="80000"/>
                  </a:schemeClr>
                </a:solidFill>
                <a:effectLst/>
                <a:uLnTx/>
                <a:uFillTx/>
                <a:latin typeface="Arial" panose="020B0604020202020204" pitchFamily="34" charset="0"/>
                <a:ea typeface="+mn-ea"/>
                <a:cs typeface="Arial" panose="020B0604020202020204" pitchFamily="34" charset="0"/>
              </a:rPr>
              <a:t>NGHIỆM</a:t>
            </a:r>
          </a:p>
        </p:txBody>
      </p:sp>
      <p:sp>
        <p:nvSpPr>
          <p:cNvPr id="11" name="Rectangle 10"/>
          <p:cNvSpPr/>
          <p:nvPr/>
        </p:nvSpPr>
        <p:spPr>
          <a:xfrm>
            <a:off x="4495800" y="6114947"/>
            <a:ext cx="10217196" cy="3016210"/>
          </a:xfrm>
          <a:prstGeom prst="rect">
            <a:avLst/>
          </a:prstGeom>
        </p:spPr>
        <p:txBody>
          <a:bodyPr wrap="square">
            <a:spAutoFit/>
          </a:bodyPr>
          <a:lstStyle/>
          <a:p>
            <a:pPr algn="just">
              <a:lnSpc>
                <a:spcPct val="250000"/>
              </a:lnSpc>
              <a:spcAft>
                <a:spcPts val="0"/>
              </a:spcAft>
            </a:pPr>
            <a:r>
              <a:rPr lang="en-US" sz="3800">
                <a:solidFill>
                  <a:schemeClr val="bg1"/>
                </a:solidFill>
                <a:latin typeface="Arial" panose="020B0604020202020204" pitchFamily="34" charset="0"/>
                <a:ea typeface="Times New Roman" panose="02020603050405020304" pitchFamily="18" charset="0"/>
                <a:cs typeface="Arial" panose="020B0604020202020204" pitchFamily="34" charset="0"/>
              </a:rPr>
              <a:t>A. </a:t>
            </a:r>
            <a:r>
              <a:rPr lang="en-US" sz="3800">
                <a:solidFill>
                  <a:schemeClr val="bg1"/>
                </a:solidFill>
                <a:latin typeface="Arial" panose="020B0604020202020204" pitchFamily="34" charset="0"/>
                <a:ea typeface="Times New Roman" panose="02020603050405020304" pitchFamily="18" charset="0"/>
                <a:cs typeface="Arial" panose="020B0604020202020204" pitchFamily="34" charset="0"/>
              </a:rPr>
              <a:t>Tam </a:t>
            </a:r>
            <a:r>
              <a:rPr lang="en-US" sz="3800" smtClean="0">
                <a:solidFill>
                  <a:schemeClr val="bg1"/>
                </a:solidFill>
                <a:latin typeface="Arial" panose="020B0604020202020204" pitchFamily="34" charset="0"/>
                <a:ea typeface="Times New Roman" panose="02020603050405020304" pitchFamily="18" charset="0"/>
                <a:cs typeface="Arial" panose="020B0604020202020204" pitchFamily="34" charset="0"/>
              </a:rPr>
              <a:t>giác					B</a:t>
            </a:r>
            <a:r>
              <a:rPr lang="en-US" sz="3800">
                <a:solidFill>
                  <a:schemeClr val="bg1"/>
                </a:solidFill>
                <a:latin typeface="Arial" panose="020B0604020202020204" pitchFamily="34" charset="0"/>
                <a:ea typeface="Times New Roman" panose="02020603050405020304" pitchFamily="18" charset="0"/>
                <a:cs typeface="Arial" panose="020B0604020202020204" pitchFamily="34" charset="0"/>
              </a:rPr>
              <a:t>. Hình thang</a:t>
            </a:r>
          </a:p>
          <a:p>
            <a:pPr algn="just">
              <a:lnSpc>
                <a:spcPct val="250000"/>
              </a:lnSpc>
              <a:spcAft>
                <a:spcPts val="0"/>
              </a:spcAft>
            </a:pPr>
            <a:r>
              <a:rPr lang="en-US" sz="3800">
                <a:solidFill>
                  <a:schemeClr val="bg1"/>
                </a:solidFill>
                <a:latin typeface="Arial" panose="020B0604020202020204" pitchFamily="34" charset="0"/>
                <a:ea typeface="Times New Roman" panose="02020603050405020304" pitchFamily="18" charset="0"/>
                <a:cs typeface="Arial" panose="020B0604020202020204" pitchFamily="34" charset="0"/>
              </a:rPr>
              <a:t>C. Hình </a:t>
            </a:r>
            <a:r>
              <a:rPr lang="en-US" sz="3800">
                <a:solidFill>
                  <a:schemeClr val="bg1"/>
                </a:solidFill>
                <a:latin typeface="Arial" panose="020B0604020202020204" pitchFamily="34" charset="0"/>
                <a:ea typeface="Times New Roman" panose="02020603050405020304" pitchFamily="18" charset="0"/>
                <a:cs typeface="Arial" panose="020B0604020202020204" pitchFamily="34" charset="0"/>
              </a:rPr>
              <a:t>bình </a:t>
            </a:r>
            <a:r>
              <a:rPr lang="en-US" sz="3800" smtClean="0">
                <a:solidFill>
                  <a:schemeClr val="bg1"/>
                </a:solidFill>
                <a:latin typeface="Arial" panose="020B0604020202020204" pitchFamily="34" charset="0"/>
                <a:ea typeface="Times New Roman" panose="02020603050405020304" pitchFamily="18" charset="0"/>
                <a:cs typeface="Arial" panose="020B0604020202020204" pitchFamily="34" charset="0"/>
              </a:rPr>
              <a:t>hành			D</a:t>
            </a:r>
            <a:r>
              <a:rPr lang="en-US" sz="3800">
                <a:solidFill>
                  <a:schemeClr val="bg1"/>
                </a:solidFill>
                <a:latin typeface="Arial" panose="020B0604020202020204" pitchFamily="34" charset="0"/>
                <a:ea typeface="Times New Roman" panose="02020603050405020304" pitchFamily="18" charset="0"/>
                <a:cs typeface="Arial" panose="020B0604020202020204" pitchFamily="34" charset="0"/>
              </a:rPr>
              <a:t>. Tứ giác</a:t>
            </a:r>
            <a:endParaRPr lang="en-US" sz="38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28448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514350" y="5484230"/>
            <a:ext cx="19196414" cy="5202784"/>
            <a:chOff x="0" y="0"/>
            <a:chExt cx="5055846" cy="1370280"/>
          </a:xfrm>
        </p:grpSpPr>
        <p:sp>
          <p:nvSpPr>
            <p:cNvPr id="3" name="Freeform 3"/>
            <p:cNvSpPr/>
            <p:nvPr/>
          </p:nvSpPr>
          <p:spPr>
            <a:xfrm>
              <a:off x="0" y="0"/>
              <a:ext cx="5055846" cy="1370281"/>
            </a:xfrm>
            <a:custGeom>
              <a:avLst/>
              <a:gdLst/>
              <a:ahLst/>
              <a:cxnLst/>
              <a:rect l="l" t="t" r="r" b="b"/>
              <a:pathLst>
                <a:path w="5055846" h="1370281">
                  <a:moveTo>
                    <a:pt x="0" y="0"/>
                  </a:moveTo>
                  <a:lnTo>
                    <a:pt x="5055846" y="0"/>
                  </a:lnTo>
                  <a:lnTo>
                    <a:pt x="5055846" y="1370281"/>
                  </a:lnTo>
                  <a:lnTo>
                    <a:pt x="0" y="1370281"/>
                  </a:lnTo>
                  <a:close/>
                </a:path>
              </a:pathLst>
            </a:custGeom>
            <a:solidFill>
              <a:srgbClr val="FCF4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993041" y="484238"/>
            <a:ext cx="16534923" cy="10202780"/>
            <a:chOff x="0" y="0"/>
            <a:chExt cx="4777112" cy="2692218"/>
          </a:xfrm>
        </p:grpSpPr>
        <p:sp>
          <p:nvSpPr>
            <p:cNvPr id="6" name="Freeform 6"/>
            <p:cNvSpPr/>
            <p:nvPr/>
          </p:nvSpPr>
          <p:spPr>
            <a:xfrm>
              <a:off x="0" y="0"/>
              <a:ext cx="4777112" cy="2692218"/>
            </a:xfrm>
            <a:custGeom>
              <a:avLst/>
              <a:gdLst/>
              <a:ahLst/>
              <a:cxnLst/>
              <a:rect l="l" t="t" r="r" b="b"/>
              <a:pathLst>
                <a:path w="4777112" h="2692218">
                  <a:moveTo>
                    <a:pt x="23879" y="0"/>
                  </a:moveTo>
                  <a:lnTo>
                    <a:pt x="4753232" y="0"/>
                  </a:lnTo>
                  <a:cubicBezTo>
                    <a:pt x="4759566" y="0"/>
                    <a:pt x="4765639" y="2516"/>
                    <a:pt x="4770117" y="6994"/>
                  </a:cubicBezTo>
                  <a:cubicBezTo>
                    <a:pt x="4774596" y="11472"/>
                    <a:pt x="4777112" y="17546"/>
                    <a:pt x="4777112" y="23879"/>
                  </a:cubicBezTo>
                  <a:lnTo>
                    <a:pt x="4777112" y="2668339"/>
                  </a:lnTo>
                  <a:cubicBezTo>
                    <a:pt x="4777112" y="2681527"/>
                    <a:pt x="4766421" y="2692218"/>
                    <a:pt x="4753232" y="2692218"/>
                  </a:cubicBezTo>
                  <a:lnTo>
                    <a:pt x="23879" y="2692218"/>
                  </a:lnTo>
                  <a:cubicBezTo>
                    <a:pt x="10691" y="2692218"/>
                    <a:pt x="0" y="2681527"/>
                    <a:pt x="0" y="2668339"/>
                  </a:cubicBezTo>
                  <a:lnTo>
                    <a:pt x="0" y="23879"/>
                  </a:lnTo>
                  <a:cubicBezTo>
                    <a:pt x="0" y="10691"/>
                    <a:pt x="10691" y="0"/>
                    <a:pt x="23879" y="0"/>
                  </a:cubicBezTo>
                  <a:close/>
                </a:path>
              </a:pathLst>
            </a:custGeom>
            <a:solidFill>
              <a:srgbClr val="E9E9E9"/>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370087" y="889193"/>
            <a:ext cx="15780831" cy="9549607"/>
            <a:chOff x="0" y="0"/>
            <a:chExt cx="4559246" cy="2458227"/>
          </a:xfrm>
        </p:grpSpPr>
        <p:sp>
          <p:nvSpPr>
            <p:cNvPr id="9" name="Freeform 9"/>
            <p:cNvSpPr/>
            <p:nvPr/>
          </p:nvSpPr>
          <p:spPr>
            <a:xfrm>
              <a:off x="0" y="0"/>
              <a:ext cx="4559247" cy="2458227"/>
            </a:xfrm>
            <a:custGeom>
              <a:avLst/>
              <a:gdLst/>
              <a:ahLst/>
              <a:cxnLst/>
              <a:rect l="l" t="t" r="r" b="b"/>
              <a:pathLst>
                <a:path w="4559247" h="2458227">
                  <a:moveTo>
                    <a:pt x="25020" y="0"/>
                  </a:moveTo>
                  <a:lnTo>
                    <a:pt x="4534226" y="0"/>
                  </a:lnTo>
                  <a:cubicBezTo>
                    <a:pt x="4540862" y="0"/>
                    <a:pt x="4547226" y="2636"/>
                    <a:pt x="4551918" y="7328"/>
                  </a:cubicBezTo>
                  <a:cubicBezTo>
                    <a:pt x="4556611" y="12020"/>
                    <a:pt x="4559247" y="18384"/>
                    <a:pt x="4559247" y="25020"/>
                  </a:cubicBezTo>
                  <a:lnTo>
                    <a:pt x="4559247" y="2433207"/>
                  </a:lnTo>
                  <a:cubicBezTo>
                    <a:pt x="4559247" y="2439843"/>
                    <a:pt x="4556611" y="2446207"/>
                    <a:pt x="4551918" y="2450899"/>
                  </a:cubicBezTo>
                  <a:cubicBezTo>
                    <a:pt x="4547226" y="2455591"/>
                    <a:pt x="4540862" y="2458227"/>
                    <a:pt x="4534226" y="2458227"/>
                  </a:cubicBezTo>
                  <a:lnTo>
                    <a:pt x="25020" y="2458227"/>
                  </a:lnTo>
                  <a:cubicBezTo>
                    <a:pt x="18384" y="2458227"/>
                    <a:pt x="12020" y="2455591"/>
                    <a:pt x="7328" y="2450899"/>
                  </a:cubicBezTo>
                  <a:cubicBezTo>
                    <a:pt x="2636" y="2446207"/>
                    <a:pt x="0" y="2439843"/>
                    <a:pt x="0" y="2433207"/>
                  </a:cubicBezTo>
                  <a:lnTo>
                    <a:pt x="0" y="25020"/>
                  </a:lnTo>
                  <a:cubicBezTo>
                    <a:pt x="0" y="18384"/>
                    <a:pt x="2636" y="12020"/>
                    <a:pt x="7328" y="7328"/>
                  </a:cubicBezTo>
                  <a:cubicBezTo>
                    <a:pt x="12020" y="2636"/>
                    <a:pt x="18384" y="0"/>
                    <a:pt x="25020" y="0"/>
                  </a:cubicBezTo>
                  <a:close/>
                </a:path>
              </a:pathLst>
            </a:custGeom>
            <a:solidFill>
              <a:srgbClr val="5D5467"/>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Rectangle 26"/>
          <p:cNvSpPr/>
          <p:nvPr/>
        </p:nvSpPr>
        <p:spPr>
          <a:xfrm>
            <a:off x="1828801" y="2717907"/>
            <a:ext cx="6248400"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Câu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4</a:t>
            </a:r>
            <a:r>
              <a:rPr kumimoji="0" lang="nl-NL" sz="4000" b="0"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Chọn </a:t>
            </a: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Câu đúng :</a:t>
            </a: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endParaRPr>
          </a:p>
        </p:txBody>
      </p:sp>
      <p:cxnSp>
        <p:nvCxnSpPr>
          <p:cNvPr id="32" name="Straight Connector 31"/>
          <p:cNvCxnSpPr/>
          <p:nvPr/>
        </p:nvCxnSpPr>
        <p:spPr>
          <a:xfrm>
            <a:off x="1886315" y="4076700"/>
            <a:ext cx="14877685" cy="0"/>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1751594" y="4297290"/>
            <a:ext cx="15164806" cy="1760610"/>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0"/>
          <p:cNvSpPr txBox="1"/>
          <p:nvPr/>
        </p:nvSpPr>
        <p:spPr>
          <a:xfrm>
            <a:off x="1025125" y="1255000"/>
            <a:ext cx="16592077" cy="1093826"/>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smtClean="0">
                <a:ln>
                  <a:noFill/>
                </a:ln>
                <a:solidFill>
                  <a:srgbClr val="4BACC6">
                    <a:lumMod val="20000"/>
                    <a:lumOff val="80000"/>
                  </a:srgbClr>
                </a:solidFill>
                <a:effectLst/>
                <a:uLnTx/>
                <a:uFillTx/>
                <a:latin typeface="Arial" panose="020B0604020202020204" pitchFamily="34" charset="0"/>
                <a:ea typeface="+mn-ea"/>
                <a:cs typeface="Arial" panose="020B0604020202020204" pitchFamily="34" charset="0"/>
              </a:rPr>
              <a:t>BÀI TẬP TRẮC </a:t>
            </a:r>
            <a:r>
              <a:rPr kumimoji="0" lang="en-US" sz="6500" b="1" i="0" u="none" strike="noStrike" kern="1200" cap="none" spc="323" normalizeH="0" baseline="0" noProof="0" dirty="0">
                <a:ln>
                  <a:noFill/>
                </a:ln>
                <a:solidFill>
                  <a:srgbClr val="4BACC6">
                    <a:lumMod val="20000"/>
                    <a:lumOff val="80000"/>
                  </a:srgbClr>
                </a:solidFill>
                <a:effectLst/>
                <a:uLnTx/>
                <a:uFillTx/>
                <a:latin typeface="Arial" panose="020B0604020202020204" pitchFamily="34" charset="0"/>
                <a:ea typeface="+mn-ea"/>
                <a:cs typeface="Arial" panose="020B0604020202020204" pitchFamily="34" charset="0"/>
              </a:rPr>
              <a:t>NGHIỆM</a:t>
            </a:r>
          </a:p>
        </p:txBody>
      </p:sp>
      <p:sp>
        <p:nvSpPr>
          <p:cNvPr id="12" name="Rectangle 11"/>
          <p:cNvSpPr/>
          <p:nvPr/>
        </p:nvSpPr>
        <p:spPr>
          <a:xfrm>
            <a:off x="1828800" y="4289846"/>
            <a:ext cx="14877685" cy="4975657"/>
          </a:xfrm>
          <a:prstGeom prst="rect">
            <a:avLst/>
          </a:prstGeom>
        </p:spPr>
        <p:txBody>
          <a:bodyPr wrap="square">
            <a:spAutoFit/>
          </a:bodyPr>
          <a:lstStyle/>
          <a:p>
            <a:pPr lvl="0" algn="just">
              <a:lnSpc>
                <a:spcPct val="150000"/>
              </a:lnSpc>
            </a:pPr>
            <a:r>
              <a:rPr lang="vi-VN" sz="3600">
                <a:solidFill>
                  <a:prstClr val="white"/>
                </a:solidFill>
                <a:ea typeface="Times New Roman" panose="02020603050405020304" pitchFamily="18" charset="0"/>
                <a:cs typeface="Arial" panose="020B0604020202020204" pitchFamily="34" charset="0"/>
              </a:rPr>
              <a:t>A. Hai mặt phẳng phân biệt cùng song song với mặt phẳng thứ ba thì chúng song song.</a:t>
            </a:r>
          </a:p>
          <a:p>
            <a:pPr lvl="0" algn="just">
              <a:lnSpc>
                <a:spcPct val="150000"/>
              </a:lnSpc>
            </a:pPr>
            <a:r>
              <a:rPr lang="vi-VN" sz="3600">
                <a:solidFill>
                  <a:prstClr val="white"/>
                </a:solidFill>
                <a:ea typeface="Times New Roman" panose="02020603050405020304" pitchFamily="18" charset="0"/>
                <a:cs typeface="Arial" panose="020B0604020202020204" pitchFamily="34" charset="0"/>
              </a:rPr>
              <a:t>B. Hai đường thẳng cùng song song với một mặt phẳng thì song song với nhau.</a:t>
            </a:r>
          </a:p>
          <a:p>
            <a:pPr lvl="0" algn="just">
              <a:lnSpc>
                <a:spcPct val="150000"/>
              </a:lnSpc>
            </a:pPr>
            <a:r>
              <a:rPr lang="vi-VN" sz="3600">
                <a:solidFill>
                  <a:prstClr val="white"/>
                </a:solidFill>
                <a:ea typeface="Times New Roman" panose="02020603050405020304" pitchFamily="18" charset="0"/>
                <a:cs typeface="Arial" panose="020B0604020202020204" pitchFamily="34" charset="0"/>
              </a:rPr>
              <a:t>C. Hai mặt phẳng không cắt nhau thì song song.</a:t>
            </a:r>
          </a:p>
          <a:p>
            <a:pPr lvl="0" algn="just">
              <a:lnSpc>
                <a:spcPct val="150000"/>
              </a:lnSpc>
            </a:pPr>
            <a:r>
              <a:rPr lang="vi-VN" sz="3600">
                <a:solidFill>
                  <a:prstClr val="white"/>
                </a:solidFill>
                <a:ea typeface="Times New Roman" panose="02020603050405020304" pitchFamily="18" charset="0"/>
                <a:cs typeface="Arial" panose="020B0604020202020204" pitchFamily="34" charset="0"/>
              </a:rPr>
              <a:t>D. Hai mặt phẳng không song song thì trùng nhau.</a:t>
            </a:r>
          </a:p>
        </p:txBody>
      </p:sp>
      <p:pic>
        <p:nvPicPr>
          <p:cNvPr id="16" name="Picture 15"/>
          <p:cNvPicPr>
            <a:picLocks noChangeAspect="1"/>
          </p:cNvPicPr>
          <p:nvPr/>
        </p:nvPicPr>
        <p:blipFill>
          <a:blip r:embed="rId2"/>
          <a:stretch>
            <a:fillRect/>
          </a:stretch>
        </p:blipFill>
        <p:spPr>
          <a:xfrm>
            <a:off x="7633037" y="9487709"/>
            <a:ext cx="3376252" cy="1284195"/>
          </a:xfrm>
          <a:prstGeom prst="rect">
            <a:avLst/>
          </a:prstGeom>
        </p:spPr>
      </p:pic>
    </p:spTree>
    <p:extLst>
      <p:ext uri="{BB962C8B-B14F-4D97-AF65-F5344CB8AC3E}">
        <p14:creationId xmlns:p14="http://schemas.microsoft.com/office/powerpoint/2010/main" val="3485529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514350" y="5484230"/>
            <a:ext cx="19196414" cy="5202784"/>
            <a:chOff x="0" y="0"/>
            <a:chExt cx="5055846" cy="1370280"/>
          </a:xfrm>
        </p:grpSpPr>
        <p:sp>
          <p:nvSpPr>
            <p:cNvPr id="3" name="Freeform 3"/>
            <p:cNvSpPr/>
            <p:nvPr/>
          </p:nvSpPr>
          <p:spPr>
            <a:xfrm>
              <a:off x="0" y="0"/>
              <a:ext cx="5055846" cy="1370281"/>
            </a:xfrm>
            <a:custGeom>
              <a:avLst/>
              <a:gdLst/>
              <a:ahLst/>
              <a:cxnLst/>
              <a:rect l="l" t="t" r="r" b="b"/>
              <a:pathLst>
                <a:path w="5055846" h="1370281">
                  <a:moveTo>
                    <a:pt x="0" y="0"/>
                  </a:moveTo>
                  <a:lnTo>
                    <a:pt x="5055846" y="0"/>
                  </a:lnTo>
                  <a:lnTo>
                    <a:pt x="5055846" y="1370281"/>
                  </a:lnTo>
                  <a:lnTo>
                    <a:pt x="0" y="1370281"/>
                  </a:lnTo>
                  <a:close/>
                </a:path>
              </a:pathLst>
            </a:custGeom>
            <a:solidFill>
              <a:srgbClr val="FCF4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993041" y="484238"/>
            <a:ext cx="16534923" cy="9318523"/>
            <a:chOff x="0" y="0"/>
            <a:chExt cx="4777112" cy="2692218"/>
          </a:xfrm>
        </p:grpSpPr>
        <p:sp>
          <p:nvSpPr>
            <p:cNvPr id="6" name="Freeform 6"/>
            <p:cNvSpPr/>
            <p:nvPr/>
          </p:nvSpPr>
          <p:spPr>
            <a:xfrm>
              <a:off x="0" y="0"/>
              <a:ext cx="4777112" cy="2692218"/>
            </a:xfrm>
            <a:custGeom>
              <a:avLst/>
              <a:gdLst/>
              <a:ahLst/>
              <a:cxnLst/>
              <a:rect l="l" t="t" r="r" b="b"/>
              <a:pathLst>
                <a:path w="4777112" h="2692218">
                  <a:moveTo>
                    <a:pt x="23879" y="0"/>
                  </a:moveTo>
                  <a:lnTo>
                    <a:pt x="4753232" y="0"/>
                  </a:lnTo>
                  <a:cubicBezTo>
                    <a:pt x="4759566" y="0"/>
                    <a:pt x="4765639" y="2516"/>
                    <a:pt x="4770117" y="6994"/>
                  </a:cubicBezTo>
                  <a:cubicBezTo>
                    <a:pt x="4774596" y="11472"/>
                    <a:pt x="4777112" y="17546"/>
                    <a:pt x="4777112" y="23879"/>
                  </a:cubicBezTo>
                  <a:lnTo>
                    <a:pt x="4777112" y="2668339"/>
                  </a:lnTo>
                  <a:cubicBezTo>
                    <a:pt x="4777112" y="2681527"/>
                    <a:pt x="4766421" y="2692218"/>
                    <a:pt x="4753232" y="2692218"/>
                  </a:cubicBezTo>
                  <a:lnTo>
                    <a:pt x="23879" y="2692218"/>
                  </a:lnTo>
                  <a:cubicBezTo>
                    <a:pt x="10691" y="2692218"/>
                    <a:pt x="0" y="2681527"/>
                    <a:pt x="0" y="2668339"/>
                  </a:cubicBezTo>
                  <a:lnTo>
                    <a:pt x="0" y="23879"/>
                  </a:lnTo>
                  <a:cubicBezTo>
                    <a:pt x="0" y="10691"/>
                    <a:pt x="10691" y="0"/>
                    <a:pt x="23879" y="0"/>
                  </a:cubicBezTo>
                  <a:close/>
                </a:path>
              </a:pathLst>
            </a:custGeom>
            <a:solidFill>
              <a:srgbClr val="E9E9E9"/>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370087" y="889193"/>
            <a:ext cx="15780831" cy="8508615"/>
            <a:chOff x="0" y="0"/>
            <a:chExt cx="4559246" cy="2458227"/>
          </a:xfrm>
        </p:grpSpPr>
        <p:sp>
          <p:nvSpPr>
            <p:cNvPr id="9" name="Freeform 9"/>
            <p:cNvSpPr/>
            <p:nvPr/>
          </p:nvSpPr>
          <p:spPr>
            <a:xfrm>
              <a:off x="0" y="0"/>
              <a:ext cx="4559247" cy="2458227"/>
            </a:xfrm>
            <a:custGeom>
              <a:avLst/>
              <a:gdLst/>
              <a:ahLst/>
              <a:cxnLst/>
              <a:rect l="l" t="t" r="r" b="b"/>
              <a:pathLst>
                <a:path w="4559247" h="2458227">
                  <a:moveTo>
                    <a:pt x="25020" y="0"/>
                  </a:moveTo>
                  <a:lnTo>
                    <a:pt x="4534226" y="0"/>
                  </a:lnTo>
                  <a:cubicBezTo>
                    <a:pt x="4540862" y="0"/>
                    <a:pt x="4547226" y="2636"/>
                    <a:pt x="4551918" y="7328"/>
                  </a:cubicBezTo>
                  <a:cubicBezTo>
                    <a:pt x="4556611" y="12020"/>
                    <a:pt x="4559247" y="18384"/>
                    <a:pt x="4559247" y="25020"/>
                  </a:cubicBezTo>
                  <a:lnTo>
                    <a:pt x="4559247" y="2433207"/>
                  </a:lnTo>
                  <a:cubicBezTo>
                    <a:pt x="4559247" y="2439843"/>
                    <a:pt x="4556611" y="2446207"/>
                    <a:pt x="4551918" y="2450899"/>
                  </a:cubicBezTo>
                  <a:cubicBezTo>
                    <a:pt x="4547226" y="2455591"/>
                    <a:pt x="4540862" y="2458227"/>
                    <a:pt x="4534226" y="2458227"/>
                  </a:cubicBezTo>
                  <a:lnTo>
                    <a:pt x="25020" y="2458227"/>
                  </a:lnTo>
                  <a:cubicBezTo>
                    <a:pt x="18384" y="2458227"/>
                    <a:pt x="12020" y="2455591"/>
                    <a:pt x="7328" y="2450899"/>
                  </a:cubicBezTo>
                  <a:cubicBezTo>
                    <a:pt x="2636" y="2446207"/>
                    <a:pt x="0" y="2439843"/>
                    <a:pt x="0" y="2433207"/>
                  </a:cubicBezTo>
                  <a:lnTo>
                    <a:pt x="0" y="25020"/>
                  </a:lnTo>
                  <a:cubicBezTo>
                    <a:pt x="0" y="18384"/>
                    <a:pt x="2636" y="12020"/>
                    <a:pt x="7328" y="7328"/>
                  </a:cubicBezTo>
                  <a:cubicBezTo>
                    <a:pt x="12020" y="2636"/>
                    <a:pt x="18384" y="0"/>
                    <a:pt x="25020" y="0"/>
                  </a:cubicBezTo>
                  <a:close/>
                </a:path>
              </a:pathLst>
            </a:custGeom>
            <a:solidFill>
              <a:srgbClr val="5D5467"/>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TextBox 10"/>
          <p:cNvSpPr txBox="1"/>
          <p:nvPr/>
        </p:nvSpPr>
        <p:spPr>
          <a:xfrm>
            <a:off x="1025125" y="1255000"/>
            <a:ext cx="16592077" cy="1093826"/>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smtClean="0">
                <a:ln>
                  <a:noFill/>
                </a:ln>
                <a:solidFill>
                  <a:schemeClr val="accent5">
                    <a:lumMod val="20000"/>
                    <a:lumOff val="80000"/>
                  </a:schemeClr>
                </a:solidFill>
                <a:effectLst/>
                <a:uLnTx/>
                <a:uFillTx/>
                <a:latin typeface="Arial" panose="020B0604020202020204" pitchFamily="34" charset="0"/>
                <a:ea typeface="+mn-ea"/>
                <a:cs typeface="Arial" panose="020B0604020202020204" pitchFamily="34" charset="0"/>
              </a:rPr>
              <a:t>BÀI TẬP TRẮC </a:t>
            </a:r>
            <a:r>
              <a:rPr kumimoji="0" lang="en-US" sz="6500" b="1" i="0" u="none" strike="noStrike" kern="1200" cap="none" spc="323" normalizeH="0" baseline="0" noProof="0" dirty="0">
                <a:ln>
                  <a:noFill/>
                </a:ln>
                <a:solidFill>
                  <a:schemeClr val="accent5">
                    <a:lumMod val="20000"/>
                    <a:lumOff val="80000"/>
                  </a:schemeClr>
                </a:solidFill>
                <a:effectLst/>
                <a:uLnTx/>
                <a:uFillTx/>
                <a:latin typeface="Arial" panose="020B0604020202020204" pitchFamily="34" charset="0"/>
                <a:ea typeface="+mn-ea"/>
                <a:cs typeface="Arial" panose="020B0604020202020204" pitchFamily="34" charset="0"/>
              </a:rPr>
              <a:t>NGHIỆM</a:t>
            </a:r>
          </a:p>
        </p:txBody>
      </p:sp>
      <mc:AlternateContent xmlns:mc="http://schemas.openxmlformats.org/markup-compatibility/2006">
        <mc:Choice xmlns:a14="http://schemas.microsoft.com/office/drawing/2010/main" Requires="a14">
          <p:sp>
            <p:nvSpPr>
              <p:cNvPr id="25" name="Rectangle 24"/>
              <p:cNvSpPr/>
              <p:nvPr/>
            </p:nvSpPr>
            <p:spPr>
              <a:xfrm>
                <a:off x="2054449" y="6286500"/>
                <a:ext cx="15395351" cy="942053"/>
              </a:xfrm>
              <a:prstGeom prst="rect">
                <a:avLst/>
              </a:prstGeom>
            </p:spPr>
            <p:txBody>
              <a:bodyPr wrap="square">
                <a:spAutoFit/>
              </a:bodyPr>
              <a:lstStyle/>
              <a:p>
                <a:pPr algn="just">
                  <a:lnSpc>
                    <a:spcPct val="150000"/>
                  </a:lnSpc>
                  <a:spcAft>
                    <a:spcPts val="0"/>
                  </a:spcAft>
                </a:pPr>
                <a14:m>
                  <m:oMath xmlns:m="http://schemas.openxmlformats.org/officeDocument/2006/math">
                    <m:r>
                      <m:rPr>
                        <m:sty m:val="p"/>
                      </m:rPr>
                      <a:rPr lang="en-US" sz="4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en-US" sz="4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20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0</m:t>
                    </m:r>
                    <m:r>
                      <a:rPr lang="en-US" sz="4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B</m:t>
                    </m:r>
                    <m:r>
                      <a:rPr lang="en-US" sz="4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2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4200" b="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C</m:t>
                    </m:r>
                    <m:r>
                      <a:rPr lang="en-US" sz="4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2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r>
                      <a:rPr lang="en-US" sz="42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D</m:t>
                    </m:r>
                    <m:r>
                      <a:rPr lang="en-US" sz="4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200" smtClean="0">
                    <a:solidFill>
                      <a:schemeClr val="bg1"/>
                    </a:solidFill>
                    <a:effectLst/>
                    <a:latin typeface="Arial" panose="020B0604020202020204" pitchFamily="34" charset="0"/>
                    <a:ea typeface="Arial" panose="020B0604020202020204" pitchFamily="34" charset="0"/>
                    <a:cs typeface="Arial" panose="020B0604020202020204" pitchFamily="34" charset="0"/>
                  </a:rPr>
                  <a:t>Vô số</a:t>
                </a:r>
                <a:endParaRPr lang="en-US" sz="42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5" name="Rectangle 24"/>
              <p:cNvSpPr>
                <a:spLocks noRot="1" noChangeAspect="1" noMove="1" noResize="1" noEditPoints="1" noAdjustHandles="1" noChangeArrowheads="1" noChangeShapeType="1" noTextEdit="1"/>
              </p:cNvSpPr>
              <p:nvPr/>
            </p:nvSpPr>
            <p:spPr>
              <a:xfrm>
                <a:off x="2054449" y="6286500"/>
                <a:ext cx="15395351" cy="942053"/>
              </a:xfrm>
              <a:prstGeom prst="rect">
                <a:avLst/>
              </a:prstGeom>
              <a:blipFill>
                <a:blip r:embed="rId2"/>
                <a:stretch>
                  <a:fillRect b="-28387"/>
                </a:stretch>
              </a:blipFill>
            </p:spPr>
            <p:txBody>
              <a:bodyPr/>
              <a:lstStyle/>
              <a:p>
                <a:r>
                  <a:rPr lang="en-US">
                    <a:noFill/>
                  </a:rPr>
                  <a:t> </a:t>
                </a:r>
              </a:p>
            </p:txBody>
          </p:sp>
        </mc:Fallback>
      </mc:AlternateContent>
      <p:sp>
        <p:nvSpPr>
          <p:cNvPr id="27" name="Rectangle 26"/>
          <p:cNvSpPr/>
          <p:nvPr/>
        </p:nvSpPr>
        <p:spPr>
          <a:xfrm>
            <a:off x="1769393" y="2989077"/>
            <a:ext cx="15087600" cy="2002023"/>
          </a:xfrm>
          <a:prstGeom prst="rect">
            <a:avLst/>
          </a:prstGeom>
        </p:spPr>
        <p:txBody>
          <a:bodyPr wrap="square">
            <a:spAutoFit/>
          </a:bodyPr>
          <a:lstStyle/>
          <a:p>
            <a:pPr algn="just">
              <a:lnSpc>
                <a:spcPct val="150000"/>
              </a:lnSpc>
              <a:spcAft>
                <a:spcPts val="0"/>
              </a:spcAft>
            </a:pPr>
            <a:r>
              <a:rPr kumimoji="0" lang="nl-NL" sz="4300" b="1" i="0" u="none" strike="noStrike" kern="1200" cap="none" spc="0" normalizeH="0" baseline="0" noProof="0" smtClean="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Câu 5</a:t>
            </a:r>
            <a:r>
              <a:rPr kumimoji="0" lang="nl-NL" sz="4300" b="0" i="0" u="none" strike="noStrike" kern="1200" cap="none" spc="0" normalizeH="0" baseline="0" noProof="0" smtClean="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300">
                <a:solidFill>
                  <a:schemeClr val="bg1"/>
                </a:solidFill>
                <a:latin typeface="Arial" panose="020B0604020202020204" pitchFamily="34" charset="0"/>
                <a:ea typeface="Times New Roman" panose="02020603050405020304" pitchFamily="18" charset="0"/>
                <a:cs typeface="Arial" panose="020B0604020202020204" pitchFamily="34" charset="0"/>
              </a:rPr>
              <a:t>Cho một đường thẳng </a:t>
            </a:r>
            <a:r>
              <a:rPr lang="en-US" sz="4300" i="1">
                <a:solidFill>
                  <a:schemeClr val="bg1"/>
                </a:solidFill>
                <a:latin typeface="Arial" panose="020B0604020202020204" pitchFamily="34" charset="0"/>
                <a:ea typeface="Times New Roman" panose="02020603050405020304" pitchFamily="18" charset="0"/>
                <a:cs typeface="Arial" panose="020B0604020202020204" pitchFamily="34" charset="0"/>
              </a:rPr>
              <a:t>a</a:t>
            </a:r>
            <a:r>
              <a:rPr lang="en-US" sz="4300">
                <a:solidFill>
                  <a:schemeClr val="bg1"/>
                </a:solidFill>
                <a:latin typeface="Arial" panose="020B0604020202020204" pitchFamily="34" charset="0"/>
                <a:ea typeface="Times New Roman" panose="02020603050405020304" pitchFamily="18" charset="0"/>
                <a:cs typeface="Arial" panose="020B0604020202020204" pitchFamily="34" charset="0"/>
              </a:rPr>
              <a:t> song song với mặt phẳng (P). Có bao nhiêu mặt phẳng chứa </a:t>
            </a:r>
            <a:r>
              <a:rPr lang="en-US" sz="4300" i="1">
                <a:solidFill>
                  <a:schemeClr val="bg1"/>
                </a:solidFill>
                <a:latin typeface="Arial" panose="020B0604020202020204" pitchFamily="34" charset="0"/>
                <a:ea typeface="Times New Roman" panose="02020603050405020304" pitchFamily="18" charset="0"/>
                <a:cs typeface="Arial" panose="020B0604020202020204" pitchFamily="34" charset="0"/>
              </a:rPr>
              <a:t>a</a:t>
            </a:r>
            <a:r>
              <a:rPr lang="en-US" sz="4300">
                <a:solidFill>
                  <a:schemeClr val="bg1"/>
                </a:solidFill>
                <a:latin typeface="Arial" panose="020B0604020202020204" pitchFamily="34" charset="0"/>
                <a:ea typeface="Times New Roman" panose="02020603050405020304" pitchFamily="18" charset="0"/>
                <a:cs typeface="Arial" panose="020B0604020202020204" pitchFamily="34" charset="0"/>
              </a:rPr>
              <a:t> và song song với (P)?</a:t>
            </a:r>
            <a:endParaRPr lang="en-US" sz="43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cxnSp>
        <p:nvCxnSpPr>
          <p:cNvPr id="32" name="Straight Connector 31"/>
          <p:cNvCxnSpPr/>
          <p:nvPr/>
        </p:nvCxnSpPr>
        <p:spPr>
          <a:xfrm>
            <a:off x="1874350" y="5753100"/>
            <a:ext cx="14877685" cy="0"/>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3"/>
          <a:stretch>
            <a:fillRect/>
          </a:stretch>
        </p:blipFill>
        <p:spPr>
          <a:xfrm>
            <a:off x="7024058" y="8420100"/>
            <a:ext cx="4578267" cy="1741395"/>
          </a:xfrm>
          <a:prstGeom prst="rect">
            <a:avLst/>
          </a:prstGeom>
        </p:spPr>
      </p:pic>
      <p:sp>
        <p:nvSpPr>
          <p:cNvPr id="16" name="Rounded Rectangle 15"/>
          <p:cNvSpPr/>
          <p:nvPr/>
        </p:nvSpPr>
        <p:spPr>
          <a:xfrm>
            <a:off x="9752124" y="6360532"/>
            <a:ext cx="1771825" cy="1070497"/>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3404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6" name="Group 6"/>
          <p:cNvGrpSpPr/>
          <p:nvPr/>
        </p:nvGrpSpPr>
        <p:grpSpPr>
          <a:xfrm>
            <a:off x="-492944" y="9805085"/>
            <a:ext cx="19273888" cy="1815415"/>
            <a:chOff x="0" y="0"/>
            <a:chExt cx="5076250" cy="478134"/>
          </a:xfrm>
        </p:grpSpPr>
        <p:sp>
          <p:nvSpPr>
            <p:cNvPr id="7" name="Freeform 7"/>
            <p:cNvSpPr/>
            <p:nvPr/>
          </p:nvSpPr>
          <p:spPr>
            <a:xfrm>
              <a:off x="0" y="0"/>
              <a:ext cx="5076250" cy="478134"/>
            </a:xfrm>
            <a:custGeom>
              <a:avLst/>
              <a:gdLst/>
              <a:ahLst/>
              <a:cxnLst/>
              <a:rect l="l" t="t" r="r" b="b"/>
              <a:pathLst>
                <a:path w="5076250" h="478134">
                  <a:moveTo>
                    <a:pt x="0" y="0"/>
                  </a:moveTo>
                  <a:lnTo>
                    <a:pt x="5076250" y="0"/>
                  </a:lnTo>
                  <a:lnTo>
                    <a:pt x="5076250" y="478134"/>
                  </a:lnTo>
                  <a:lnTo>
                    <a:pt x="0" y="478134"/>
                  </a:lnTo>
                  <a:close/>
                </a:path>
              </a:pathLst>
            </a:custGeom>
            <a:solidFill>
              <a:srgbClr val="F7CC75"/>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 name="Group 2"/>
          <p:cNvGrpSpPr/>
          <p:nvPr/>
        </p:nvGrpSpPr>
        <p:grpSpPr>
          <a:xfrm>
            <a:off x="5829298" y="443856"/>
            <a:ext cx="6629403" cy="2980178"/>
            <a:chOff x="6858000" y="1079886"/>
            <a:chExt cx="6629403" cy="2980178"/>
          </a:xfrm>
        </p:grpSpPr>
        <p:grpSp>
          <p:nvGrpSpPr>
            <p:cNvPr id="30" name="Group 2"/>
            <p:cNvGrpSpPr/>
            <p:nvPr/>
          </p:nvGrpSpPr>
          <p:grpSpPr>
            <a:xfrm>
              <a:off x="6858000" y="1079886"/>
              <a:ext cx="6629403" cy="2980178"/>
              <a:chOff x="0" y="-28575"/>
              <a:chExt cx="3287395" cy="841375"/>
            </a:xfrm>
          </p:grpSpPr>
          <p:sp>
            <p:nvSpPr>
              <p:cNvPr id="32" name="Freeform 3"/>
              <p:cNvSpPr/>
              <p:nvPr/>
            </p:nvSpPr>
            <p:spPr>
              <a:xfrm>
                <a:off x="0" y="0"/>
                <a:ext cx="3287395"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33"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1"/>
            <p:cNvSpPr/>
            <p:nvPr/>
          </p:nvSpPr>
          <p:spPr>
            <a:xfrm>
              <a:off x="7220708" y="1401919"/>
              <a:ext cx="6021200" cy="738664"/>
            </a:xfrm>
            <a:prstGeom prst="rect">
              <a:avLst/>
            </a:prstGeom>
          </p:spPr>
          <p:txBody>
            <a:bodyPr wrap="none">
              <a:spAutoFit/>
            </a:bodyPr>
            <a:lstStyle/>
            <a:p>
              <a:pPr lvl="0" eaLnBrk="0" fontAlgn="base" hangingPunct="0">
                <a:spcBef>
                  <a:spcPct val="0"/>
                </a:spcBef>
                <a:spcAft>
                  <a:spcPct val="0"/>
                </a:spcAft>
              </a:pPr>
              <a:r>
                <a:rPr lang="vi-VN" altLang="en-US" sz="4200" b="1">
                  <a:solidFill>
                    <a:prstClr val="white"/>
                  </a:solidFill>
                </a:rPr>
                <a:t>Bài tập </a:t>
              </a:r>
              <a:r>
                <a:rPr lang="en-US" altLang="en-US" sz="4200" b="1" smtClean="0">
                  <a:solidFill>
                    <a:prstClr val="white"/>
                  </a:solidFill>
                  <a:latin typeface="Arial" panose="020B0604020202020204" pitchFamily="34" charset="0"/>
                  <a:cs typeface="Arial" panose="020B0604020202020204" pitchFamily="34" charset="0"/>
                </a:rPr>
                <a:t>4.21</a:t>
              </a:r>
              <a:r>
                <a:rPr lang="vi-VN" altLang="en-US" sz="4200" b="1" smtClean="0">
                  <a:solidFill>
                    <a:prstClr val="white"/>
                  </a:solidFill>
                </a:rPr>
                <a:t> </a:t>
              </a:r>
              <a:r>
                <a:rPr lang="vi-VN" altLang="en-US" sz="4200" b="1">
                  <a:solidFill>
                    <a:prstClr val="white"/>
                  </a:solidFill>
                </a:rPr>
                <a:t>(</a:t>
              </a:r>
              <a:r>
                <a:rPr lang="vi-VN" altLang="en-US" sz="4200" b="1" smtClean="0">
                  <a:solidFill>
                    <a:prstClr val="white"/>
                  </a:solidFill>
                </a:rPr>
                <a:t>SGK-tr</a:t>
              </a:r>
              <a:r>
                <a:rPr lang="en-US" altLang="en-US" sz="4200" b="1" smtClean="0">
                  <a:solidFill>
                    <a:prstClr val="white"/>
                  </a:solidFill>
                  <a:latin typeface="Arial" panose="020B0604020202020204" pitchFamily="34" charset="0"/>
                  <a:cs typeface="Arial" panose="020B0604020202020204" pitchFamily="34" charset="0"/>
                </a:rPr>
                <a:t>93</a:t>
              </a:r>
              <a:r>
                <a:rPr lang="vi-VN" altLang="en-US" sz="4200" b="1" smtClean="0">
                  <a:solidFill>
                    <a:prstClr val="white"/>
                  </a:solidFill>
                </a:rPr>
                <a:t>)</a:t>
              </a:r>
              <a:endParaRPr lang="vi-VN" altLang="en-US" sz="4200" b="1">
                <a:solidFill>
                  <a:prstClr val="white"/>
                </a:solidFill>
              </a:endParaRPr>
            </a:p>
          </p:txBody>
        </p:sp>
      </p:grpSp>
      <p:pic>
        <p:nvPicPr>
          <p:cNvPr id="29" name="Picture 28"/>
          <p:cNvPicPr>
            <a:picLocks noChangeAspect="1"/>
          </p:cNvPicPr>
          <p:nvPr/>
        </p:nvPicPr>
        <p:blipFill>
          <a:blip r:embed="rId2"/>
          <a:stretch>
            <a:fillRect/>
          </a:stretch>
        </p:blipFill>
        <p:spPr>
          <a:xfrm>
            <a:off x="16459200" y="445861"/>
            <a:ext cx="1371600" cy="1268639"/>
          </a:xfrm>
          <a:prstGeom prst="rect">
            <a:avLst/>
          </a:prstGeom>
        </p:spPr>
      </p:pic>
      <p:sp>
        <p:nvSpPr>
          <p:cNvPr id="4" name="Rectangle 1"/>
          <p:cNvSpPr>
            <a:spLocks noChangeArrowheads="1"/>
          </p:cNvSpPr>
          <p:nvPr/>
        </p:nvSpPr>
        <p:spPr bwMode="auto">
          <a:xfrm>
            <a:off x="365200" y="2234079"/>
            <a:ext cx="17068800" cy="665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200000"/>
              </a:lnSpc>
              <a:spcBef>
                <a:spcPct val="0"/>
              </a:spcBef>
              <a:spcAft>
                <a:spcPct val="0"/>
              </a:spcAft>
              <a:buClrTx/>
              <a:buSzTx/>
              <a:buFontTx/>
              <a:buNone/>
              <a:tabLst/>
            </a:pPr>
            <a:r>
              <a:rPr kumimoji="0" lang="en-US" altLang="en-US" sz="3700" b="0" u="none" strike="noStrike" cap="none" normalizeH="0" baseline="0" smtClean="0">
                <a:ln>
                  <a:noFill/>
                </a:ln>
                <a:solidFill>
                  <a:srgbClr val="000000"/>
                </a:solidFill>
                <a:effectLst/>
                <a:latin typeface="Arial" panose="020B0604020202020204" pitchFamily="34" charset="0"/>
                <a:ea typeface="OpenSans"/>
              </a:rPr>
              <a:t>Trong không gian cho ba mặt phẳng phân biệt (P), (Q), (R). Những mệnh đề nào sau đây là đúng?</a:t>
            </a:r>
            <a:endParaRPr kumimoji="0" lang="en-US" altLang="en-US" sz="3700" b="0" u="none" strike="noStrike" cap="none" normalizeH="0" baseline="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200000"/>
              </a:lnSpc>
              <a:spcBef>
                <a:spcPct val="0"/>
              </a:spcBef>
              <a:spcAft>
                <a:spcPct val="0"/>
              </a:spcAft>
              <a:buClrTx/>
              <a:buSzTx/>
              <a:buFontTx/>
              <a:buNone/>
              <a:tabLst/>
            </a:pPr>
            <a:r>
              <a:rPr kumimoji="0" lang="en-US" altLang="en-US" sz="3700" b="0" u="none" strike="noStrike" cap="none" normalizeH="0" baseline="0" smtClean="0">
                <a:ln>
                  <a:noFill/>
                </a:ln>
                <a:solidFill>
                  <a:srgbClr val="000000"/>
                </a:solidFill>
                <a:effectLst/>
                <a:latin typeface="Arial" panose="020B0604020202020204" pitchFamily="34" charset="0"/>
                <a:ea typeface="OpenSans"/>
              </a:rPr>
              <a:t>a) Nếu (P) chứa một đường thẳng song song với (Q) thì (P) song song với (Q)</a:t>
            </a:r>
            <a:endParaRPr kumimoji="0" lang="en-US" altLang="en-US" sz="3700" b="0" u="none" strike="noStrike" cap="none" normalizeH="0" baseline="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200000"/>
              </a:lnSpc>
              <a:spcBef>
                <a:spcPct val="0"/>
              </a:spcBef>
              <a:spcAft>
                <a:spcPct val="0"/>
              </a:spcAft>
              <a:buClrTx/>
              <a:buSzTx/>
              <a:buFontTx/>
              <a:buNone/>
              <a:tabLst/>
            </a:pPr>
            <a:r>
              <a:rPr kumimoji="0" lang="en-US" altLang="en-US" sz="3700" b="0" u="none" strike="noStrike" cap="none" normalizeH="0" baseline="0" smtClean="0">
                <a:ln>
                  <a:noFill/>
                </a:ln>
                <a:solidFill>
                  <a:srgbClr val="000000"/>
                </a:solidFill>
                <a:effectLst/>
                <a:latin typeface="Arial" panose="020B0604020202020204" pitchFamily="34" charset="0"/>
                <a:ea typeface="OpenSans"/>
              </a:rPr>
              <a:t>b) Nếu (P) chứa hai đường thẳng song song với (Q) thì (P) song song với (Q)</a:t>
            </a:r>
            <a:endParaRPr kumimoji="0" lang="en-US" altLang="en-US" sz="3700" b="0" u="none" strike="noStrike" cap="none" normalizeH="0" baseline="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200000"/>
              </a:lnSpc>
              <a:spcBef>
                <a:spcPct val="0"/>
              </a:spcBef>
              <a:spcAft>
                <a:spcPct val="0"/>
              </a:spcAft>
              <a:buClrTx/>
              <a:buSzTx/>
              <a:buFontTx/>
              <a:buNone/>
              <a:tabLst/>
            </a:pPr>
            <a:r>
              <a:rPr kumimoji="0" lang="en-US" altLang="en-US" sz="3700" b="0" u="none" strike="noStrike" cap="none" normalizeH="0" baseline="0" smtClean="0">
                <a:ln>
                  <a:noFill/>
                </a:ln>
                <a:solidFill>
                  <a:srgbClr val="000000"/>
                </a:solidFill>
                <a:effectLst/>
                <a:latin typeface="Arial" panose="020B0604020202020204" pitchFamily="34" charset="0"/>
                <a:ea typeface="OpenSans"/>
              </a:rPr>
              <a:t>c) Nếu (P) và (Q) song song với (R) thì (P) song song với (Q)</a:t>
            </a:r>
            <a:endParaRPr kumimoji="0" lang="en-US" altLang="en-US" sz="3700" b="0" u="none" strike="noStrike" cap="none" normalizeH="0" baseline="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200000"/>
              </a:lnSpc>
              <a:spcBef>
                <a:spcPct val="0"/>
              </a:spcBef>
              <a:spcAft>
                <a:spcPct val="0"/>
              </a:spcAft>
              <a:buClrTx/>
              <a:buSzTx/>
              <a:buFontTx/>
              <a:buNone/>
              <a:tabLst/>
            </a:pPr>
            <a:r>
              <a:rPr kumimoji="0" lang="en-US" altLang="en-US" sz="3700" b="0" u="none" strike="noStrike" cap="none" normalizeH="0" baseline="0" smtClean="0">
                <a:ln>
                  <a:noFill/>
                </a:ln>
                <a:solidFill>
                  <a:srgbClr val="000000"/>
                </a:solidFill>
                <a:effectLst/>
                <a:latin typeface="Arial" panose="020B0604020202020204" pitchFamily="34" charset="0"/>
                <a:ea typeface="OpenSans"/>
              </a:rPr>
              <a:t>d) Nếu (P) và (Q) cắt (R) thì (P) và (Q) song song với </a:t>
            </a:r>
            <a:r>
              <a:rPr kumimoji="0" lang="en-US" altLang="en-US" sz="3700" b="0" u="none" strike="noStrike" cap="none" normalizeH="0" baseline="0" smtClean="0">
                <a:ln>
                  <a:noFill/>
                </a:ln>
                <a:solidFill>
                  <a:srgbClr val="000000"/>
                </a:solidFill>
                <a:effectLst/>
                <a:latin typeface="Arial" panose="020B0604020202020204" pitchFamily="34" charset="0"/>
                <a:ea typeface="OpenSans"/>
              </a:rPr>
              <a:t>nhau</a:t>
            </a:r>
            <a:r>
              <a:rPr kumimoji="0" lang="en-US" altLang="en-US" sz="3700" b="0" u="none" strike="noStrike" cap="none" normalizeH="0" baseline="0" smtClean="0">
                <a:ln>
                  <a:noFill/>
                </a:ln>
                <a:solidFill>
                  <a:srgbClr val="000000"/>
                </a:solidFill>
                <a:effectLst/>
                <a:latin typeface="Arial" panose="020B0604020202020204" pitchFamily="34" charset="0"/>
                <a:ea typeface="OpenSans"/>
              </a:rPr>
              <a:t>.</a:t>
            </a:r>
            <a:endParaRPr kumimoji="0" lang="en-US" altLang="en-US" sz="3700" b="0" u="none" strike="noStrike" cap="none" normalizeH="0" baseline="0" smtClean="0">
              <a:ln>
                <a:noFill/>
              </a:ln>
              <a:solidFill>
                <a:srgbClr val="000000"/>
              </a:solidFill>
              <a:effectLst/>
              <a:latin typeface="Arial" panose="020B0604020202020204" pitchFamily="34" charset="0"/>
              <a:ea typeface="OpenSans"/>
            </a:endParaRPr>
          </a:p>
        </p:txBody>
      </p:sp>
      <p:pic>
        <p:nvPicPr>
          <p:cNvPr id="5" name="Picture 4"/>
          <p:cNvPicPr>
            <a:picLocks noChangeAspect="1"/>
          </p:cNvPicPr>
          <p:nvPr/>
        </p:nvPicPr>
        <p:blipFill>
          <a:blip r:embed="rId3"/>
          <a:stretch>
            <a:fillRect/>
          </a:stretch>
        </p:blipFill>
        <p:spPr>
          <a:xfrm>
            <a:off x="17037200" y="4722820"/>
            <a:ext cx="793600" cy="725480"/>
          </a:xfrm>
          <a:prstGeom prst="rect">
            <a:avLst/>
          </a:prstGeom>
        </p:spPr>
      </p:pic>
      <p:pic>
        <p:nvPicPr>
          <p:cNvPr id="27" name="Picture 26"/>
          <p:cNvPicPr>
            <a:picLocks noChangeAspect="1"/>
          </p:cNvPicPr>
          <p:nvPr/>
        </p:nvPicPr>
        <p:blipFill>
          <a:blip r:embed="rId3"/>
          <a:stretch>
            <a:fillRect/>
          </a:stretch>
        </p:blipFill>
        <p:spPr>
          <a:xfrm>
            <a:off x="17037200" y="5967879"/>
            <a:ext cx="793600" cy="725480"/>
          </a:xfrm>
          <a:prstGeom prst="rect">
            <a:avLst/>
          </a:prstGeom>
        </p:spPr>
      </p:pic>
      <p:pic>
        <p:nvPicPr>
          <p:cNvPr id="28" name="Picture 27"/>
          <p:cNvPicPr>
            <a:picLocks noChangeAspect="1"/>
          </p:cNvPicPr>
          <p:nvPr/>
        </p:nvPicPr>
        <p:blipFill>
          <a:blip r:embed="rId3"/>
          <a:stretch>
            <a:fillRect/>
          </a:stretch>
        </p:blipFill>
        <p:spPr>
          <a:xfrm>
            <a:off x="17033432" y="8164524"/>
            <a:ext cx="793600" cy="725480"/>
          </a:xfrm>
          <a:prstGeom prst="rect">
            <a:avLst/>
          </a:prstGeom>
        </p:spPr>
      </p:pic>
      <p:pic>
        <p:nvPicPr>
          <p:cNvPr id="34" name="Picture 33"/>
          <p:cNvPicPr>
            <a:picLocks noChangeAspect="1"/>
          </p:cNvPicPr>
          <p:nvPr/>
        </p:nvPicPr>
        <p:blipFill>
          <a:blip r:embed="rId4"/>
          <a:stretch>
            <a:fillRect/>
          </a:stretch>
        </p:blipFill>
        <p:spPr>
          <a:xfrm>
            <a:off x="17057495" y="7039998"/>
            <a:ext cx="817978" cy="777886"/>
          </a:xfrm>
          <a:prstGeom prst="rect">
            <a:avLst/>
          </a:prstGeom>
        </p:spPr>
      </p:pic>
      <p:pic>
        <p:nvPicPr>
          <p:cNvPr id="9" name="Picture 8"/>
          <p:cNvPicPr>
            <a:picLocks noChangeAspect="1"/>
          </p:cNvPicPr>
          <p:nvPr/>
        </p:nvPicPr>
        <p:blipFill>
          <a:blip r:embed="rId5"/>
          <a:stretch>
            <a:fillRect/>
          </a:stretch>
        </p:blipFill>
        <p:spPr>
          <a:xfrm rot="12014526">
            <a:off x="538877" y="697703"/>
            <a:ext cx="1710179" cy="1425149"/>
          </a:xfrm>
          <a:prstGeom prst="rect">
            <a:avLst/>
          </a:prstGeom>
        </p:spPr>
      </p:pic>
    </p:spTree>
    <p:extLst>
      <p:ext uri="{BB962C8B-B14F-4D97-AF65-F5344CB8AC3E}">
        <p14:creationId xmlns:p14="http://schemas.microsoft.com/office/powerpoint/2010/main" val="256768957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p:cTn id="25" dur="500" fill="hold"/>
                                        <p:tgtEl>
                                          <p:spTgt spid="34"/>
                                        </p:tgtEl>
                                        <p:attrNameLst>
                                          <p:attrName>ppt_w</p:attrName>
                                        </p:attrNameLst>
                                      </p:cBhvr>
                                      <p:tavLst>
                                        <p:tav tm="0">
                                          <p:val>
                                            <p:fltVal val="0"/>
                                          </p:val>
                                        </p:tav>
                                        <p:tav tm="100000">
                                          <p:val>
                                            <p:strVal val="#ppt_w"/>
                                          </p:val>
                                        </p:tav>
                                      </p:tavLst>
                                    </p:anim>
                                    <p:anim calcmode="lin" valueType="num">
                                      <p:cBhvr>
                                        <p:cTn id="26" dur="500" fill="hold"/>
                                        <p:tgtEl>
                                          <p:spTgt spid="34"/>
                                        </p:tgtEl>
                                        <p:attrNameLst>
                                          <p:attrName>ppt_h</p:attrName>
                                        </p:attrNameLst>
                                      </p:cBhvr>
                                      <p:tavLst>
                                        <p:tav tm="0">
                                          <p:val>
                                            <p:fltVal val="0"/>
                                          </p:val>
                                        </p:tav>
                                        <p:tav tm="100000">
                                          <p:val>
                                            <p:strVal val="#ppt_h"/>
                                          </p:val>
                                        </p:tav>
                                      </p:tavLst>
                                    </p:anim>
                                    <p:animEffect transition="in" filter="fade">
                                      <p:cBhvr>
                                        <p:cTn id="27" dur="500"/>
                                        <p:tgtEl>
                                          <p:spTgt spid="34"/>
                                        </p:tgtEl>
                                      </p:cBhvr>
                                    </p:animEffect>
                                  </p:childTnLst>
                                </p:cTn>
                              </p:par>
                            </p:childTnLst>
                          </p:cTn>
                        </p:par>
                        <p:par>
                          <p:cTn id="28" fill="hold">
                            <p:stCondLst>
                              <p:cond delay="1500"/>
                            </p:stCondLst>
                            <p:childTnLst>
                              <p:par>
                                <p:cTn id="29" presetID="53" presetClass="entr" presetSubtype="16"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p:cTn id="31" dur="500" fill="hold"/>
                                        <p:tgtEl>
                                          <p:spTgt spid="28"/>
                                        </p:tgtEl>
                                        <p:attrNameLst>
                                          <p:attrName>ppt_w</p:attrName>
                                        </p:attrNameLst>
                                      </p:cBhvr>
                                      <p:tavLst>
                                        <p:tav tm="0">
                                          <p:val>
                                            <p:fltVal val="0"/>
                                          </p:val>
                                        </p:tav>
                                        <p:tav tm="100000">
                                          <p:val>
                                            <p:strVal val="#ppt_w"/>
                                          </p:val>
                                        </p:tav>
                                      </p:tavLst>
                                    </p:anim>
                                    <p:anim calcmode="lin" valueType="num">
                                      <p:cBhvr>
                                        <p:cTn id="32" dur="500" fill="hold"/>
                                        <p:tgtEl>
                                          <p:spTgt spid="28"/>
                                        </p:tgtEl>
                                        <p:attrNameLst>
                                          <p:attrName>ppt_h</p:attrName>
                                        </p:attrNameLst>
                                      </p:cBhvr>
                                      <p:tavLst>
                                        <p:tav tm="0">
                                          <p:val>
                                            <p:fltVal val="0"/>
                                          </p:val>
                                        </p:tav>
                                        <p:tav tm="100000">
                                          <p:val>
                                            <p:strVal val="#ppt_h"/>
                                          </p:val>
                                        </p:tav>
                                      </p:tavLst>
                                    </p:anim>
                                    <p:animEffect transition="in" filter="fade">
                                      <p:cBhvr>
                                        <p:cTn id="3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6"/>
          <p:cNvGrpSpPr/>
          <p:nvPr/>
        </p:nvGrpSpPr>
        <p:grpSpPr>
          <a:xfrm>
            <a:off x="-492944" y="9576485"/>
            <a:ext cx="19273888" cy="1815415"/>
            <a:chOff x="0" y="0"/>
            <a:chExt cx="5076250" cy="478134"/>
          </a:xfrm>
        </p:grpSpPr>
        <p:sp>
          <p:nvSpPr>
            <p:cNvPr id="7" name="Freeform 7"/>
            <p:cNvSpPr/>
            <p:nvPr/>
          </p:nvSpPr>
          <p:spPr>
            <a:xfrm>
              <a:off x="0" y="0"/>
              <a:ext cx="5076250" cy="478134"/>
            </a:xfrm>
            <a:custGeom>
              <a:avLst/>
              <a:gdLst/>
              <a:ahLst/>
              <a:cxnLst/>
              <a:rect l="l" t="t" r="r" b="b"/>
              <a:pathLst>
                <a:path w="5076250" h="478134">
                  <a:moveTo>
                    <a:pt x="0" y="0"/>
                  </a:moveTo>
                  <a:lnTo>
                    <a:pt x="5076250" y="0"/>
                  </a:lnTo>
                  <a:lnTo>
                    <a:pt x="5076250" y="478134"/>
                  </a:lnTo>
                  <a:lnTo>
                    <a:pt x="0" y="478134"/>
                  </a:lnTo>
                  <a:close/>
                </a:path>
              </a:pathLst>
            </a:custGeom>
            <a:solidFill>
              <a:srgbClr val="F7CC75"/>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24" name="Picture 23"/>
          <p:cNvPicPr>
            <a:picLocks noChangeAspect="1"/>
          </p:cNvPicPr>
          <p:nvPr/>
        </p:nvPicPr>
        <p:blipFill>
          <a:blip r:embed="rId2"/>
          <a:stretch>
            <a:fillRect/>
          </a:stretch>
        </p:blipFill>
        <p:spPr>
          <a:xfrm rot="1660223">
            <a:off x="-616560" y="8422130"/>
            <a:ext cx="1743030" cy="1333952"/>
          </a:xfrm>
          <a:prstGeom prst="rect">
            <a:avLst/>
          </a:prstGeom>
        </p:spPr>
      </p:pic>
      <p:sp>
        <p:nvSpPr>
          <p:cNvPr id="25" name="Freeform 15"/>
          <p:cNvSpPr/>
          <p:nvPr/>
        </p:nvSpPr>
        <p:spPr>
          <a:xfrm rot="2798698">
            <a:off x="17338562" y="336041"/>
            <a:ext cx="627216" cy="1012421"/>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3">
              <a:extLst>
                <a:ext uri="{96DAC541-7B7A-43D3-8B79-37D633B846F1}">
                  <asvg:svgBlip xmlns="" xmlns:asvg="http://schemas.microsoft.com/office/drawing/2016/SVG/main" r:embed="rId9"/>
                </a:ext>
              </a:extLst>
            </a:blip>
            <a:stretch>
              <a:fillRect/>
            </a:stretch>
          </a:blipFill>
        </p:spPr>
      </p:sp>
      <p:sp>
        <p:nvSpPr>
          <p:cNvPr id="4" name="Rectangle 3"/>
          <p:cNvSpPr/>
          <p:nvPr/>
        </p:nvSpPr>
        <p:spPr>
          <a:xfrm>
            <a:off x="457200" y="1485900"/>
            <a:ext cx="8349792" cy="2585323"/>
          </a:xfrm>
          <a:prstGeom prst="rect">
            <a:avLst/>
          </a:prstGeom>
        </p:spPr>
        <p:txBody>
          <a:bodyPr wrap="square">
            <a:spAutoFit/>
          </a:bodyPr>
          <a:lstStyle/>
          <a:p>
            <a:pPr algn="just">
              <a:lnSpc>
                <a:spcPct val="150000"/>
              </a:lnSpc>
              <a:spcAft>
                <a:spcPts val="800"/>
              </a:spcAft>
            </a:pPr>
            <a:r>
              <a:rPr lang="en-US" sz="3600" smtClean="0">
                <a:latin typeface="Arial" panose="020B0604020202020204" pitchFamily="34" charset="0"/>
                <a:ea typeface="Times New Roman" panose="02020603050405020304" pitchFamily="18" charset="0"/>
                <a:cs typeface="Arial" panose="020B0604020202020204" pitchFamily="34" charset="0"/>
              </a:rPr>
              <a:t>Các </a:t>
            </a:r>
            <a:r>
              <a:rPr lang="en-US" sz="3600">
                <a:latin typeface="Arial" panose="020B0604020202020204" pitchFamily="34" charset="0"/>
                <a:ea typeface="Times New Roman" panose="02020603050405020304" pitchFamily="18" charset="0"/>
                <a:cs typeface="Arial" panose="020B0604020202020204" pitchFamily="34" charset="0"/>
              </a:rPr>
              <a:t>mặt của từng tầng trong giá để </a:t>
            </a:r>
            <a:r>
              <a:rPr lang="en-US" sz="3600">
                <a:latin typeface="Arial" panose="020B0604020202020204" pitchFamily="34" charset="0"/>
                <a:ea typeface="Times New Roman" panose="02020603050405020304" pitchFamily="18" charset="0"/>
                <a:cs typeface="Arial" panose="020B0604020202020204" pitchFamily="34" charset="0"/>
              </a:rPr>
              <a:t>dép </a:t>
            </a:r>
            <a:r>
              <a:rPr lang="en-US" sz="3600" smtClean="0">
                <a:latin typeface="Arial" panose="020B0604020202020204" pitchFamily="34" charset="0"/>
                <a:ea typeface="Times New Roman" panose="02020603050405020304" pitchFamily="18" charset="0"/>
                <a:cs typeface="Arial" panose="020B0604020202020204" pitchFamily="34" charset="0"/>
              </a:rPr>
              <a:t>          gợi nên </a:t>
            </a:r>
            <a:r>
              <a:rPr lang="en-US" sz="3600">
                <a:latin typeface="Arial" panose="020B0604020202020204" pitchFamily="34" charset="0"/>
                <a:ea typeface="Times New Roman" panose="02020603050405020304" pitchFamily="18" charset="0"/>
                <a:cs typeface="Arial" panose="020B0604020202020204" pitchFamily="34" charset="0"/>
              </a:rPr>
              <a:t>hình ảnh về các mặt phẳng không có điểm chung.</a:t>
            </a:r>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p:cxnSp>
        <p:nvCxnSpPr>
          <p:cNvPr id="12" name="Straight Connector 11"/>
          <p:cNvCxnSpPr/>
          <p:nvPr/>
        </p:nvCxnSpPr>
        <p:spPr>
          <a:xfrm>
            <a:off x="9220200" y="1409700"/>
            <a:ext cx="0" cy="8158682"/>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8229935" y="444768"/>
            <a:ext cx="1828129" cy="677108"/>
          </a:xfrm>
          <a:prstGeom prst="rect">
            <a:avLst/>
          </a:prstGeom>
        </p:spPr>
        <p:txBody>
          <a:bodyPr wrap="none">
            <a:spAutoFit/>
          </a:bodyPr>
          <a:lstStyle/>
          <a:p>
            <a:pPr lvl="0" algn="ctr"/>
            <a:r>
              <a:rPr lang="en-US" sz="3800" b="1" u="sng" smtClean="0">
                <a:solidFill>
                  <a:srgbClr val="C00000"/>
                </a:solidFill>
                <a:latin typeface="Arial" panose="020B0604020202020204" pitchFamily="34" charset="0"/>
                <a:cs typeface="Arial" panose="020B0604020202020204" pitchFamily="34" charset="0"/>
              </a:rPr>
              <a:t>Trả lời:</a:t>
            </a:r>
            <a:endParaRPr lang="en-US" sz="3800" b="1" u="sng" dirty="0">
              <a:solidFill>
                <a:srgbClr val="C00000"/>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Effect>
                      <a14:saturation sat="200000"/>
                    </a14:imgEffect>
                  </a14:imgLayer>
                </a14:imgProps>
              </a:ext>
            </a:extLst>
          </a:blip>
          <a:stretch>
            <a:fillRect/>
          </a:stretch>
        </p:blipFill>
        <p:spPr>
          <a:xfrm>
            <a:off x="2057400" y="4305300"/>
            <a:ext cx="5073192" cy="5073192"/>
          </a:xfrm>
          <a:prstGeom prst="rect">
            <a:avLst/>
          </a:prstGeom>
        </p:spPr>
      </p:pic>
      <p:sp>
        <p:nvSpPr>
          <p:cNvPr id="26" name="Rectangle 25"/>
          <p:cNvSpPr/>
          <p:nvPr/>
        </p:nvSpPr>
        <p:spPr>
          <a:xfrm>
            <a:off x="9633409" y="1485900"/>
            <a:ext cx="8317136" cy="2585323"/>
          </a:xfrm>
          <a:prstGeom prst="rect">
            <a:avLst/>
          </a:prstGeom>
        </p:spPr>
        <p:txBody>
          <a:bodyPr wrap="square">
            <a:spAutoFit/>
          </a:bodyPr>
          <a:lstStyle/>
          <a:p>
            <a:pPr algn="just">
              <a:lnSpc>
                <a:spcPct val="150000"/>
              </a:lnSpc>
              <a:spcAft>
                <a:spcPts val="800"/>
              </a:spcAft>
            </a:pPr>
            <a:r>
              <a:rPr lang="en-US" sz="3600" smtClean="0">
                <a:latin typeface="Arial" panose="020B0604020202020204" pitchFamily="34" charset="0"/>
                <a:ea typeface="Times New Roman" panose="02020603050405020304" pitchFamily="18" charset="0"/>
                <a:cs typeface="Arial" panose="020B0604020202020204" pitchFamily="34" charset="0"/>
              </a:rPr>
              <a:t>Mặt </a:t>
            </a:r>
            <a:r>
              <a:rPr lang="en-US" sz="3600">
                <a:latin typeface="Arial" panose="020B0604020202020204" pitchFamily="34" charset="0"/>
                <a:ea typeface="Times New Roman" panose="02020603050405020304" pitchFamily="18" charset="0"/>
                <a:cs typeface="Arial" panose="020B0604020202020204" pitchFamily="34" charset="0"/>
              </a:rPr>
              <a:t>sàn và mặt trần nhà bằng gợi nên hình ảnh về các mặt phẳng không có điểm chung.</a:t>
            </a:r>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7" name="Picture 26"/>
          <p:cNvPicPr>
            <a:picLocks noChangeAspect="1"/>
          </p:cNvPicPr>
          <p:nvPr/>
        </p:nvPicPr>
        <p:blipFill>
          <a:blip r:embed="rId12"/>
          <a:stretch>
            <a:fillRect/>
          </a:stretch>
        </p:blipFill>
        <p:spPr>
          <a:xfrm>
            <a:off x="10181479" y="4631324"/>
            <a:ext cx="7192121" cy="39916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500"/>
                            </p:stCondLst>
                            <p:childTnLst>
                              <p:par>
                                <p:cTn id="17" presetID="22" presetClass="entr" presetSubtype="1"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up)">
                                      <p:cBhvr>
                                        <p:cTn id="23" dur="500"/>
                                        <p:tgtEl>
                                          <p:spTgt spid="26"/>
                                        </p:tgtEl>
                                      </p:cBhvr>
                                    </p:animEffect>
                                  </p:childTnLst>
                                </p:cTn>
                              </p:par>
                              <p:par>
                                <p:cTn id="24" presetID="22" presetClass="entr" presetSubtype="1"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up)">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26"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sp>
        <p:nvSpPr>
          <p:cNvPr id="3" name="Freeform 3"/>
          <p:cNvSpPr/>
          <p:nvPr/>
        </p:nvSpPr>
        <p:spPr>
          <a:xfrm>
            <a:off x="259951" y="266700"/>
            <a:ext cx="17740426" cy="9738294"/>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chemeClr val="bg1"/>
          </a:solidFill>
        </p:spPr>
      </p:sp>
      <p:sp>
        <p:nvSpPr>
          <p:cNvPr id="15" name="Freeform 15"/>
          <p:cNvSpPr/>
          <p:nvPr/>
        </p:nvSpPr>
        <p:spPr>
          <a:xfrm>
            <a:off x="578628" y="190500"/>
            <a:ext cx="716772" cy="1276369"/>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sp>
        <p:nvSpPr>
          <p:cNvPr id="29" name="Oval Callout 28"/>
          <p:cNvSpPr/>
          <p:nvPr/>
        </p:nvSpPr>
        <p:spPr>
          <a:xfrm>
            <a:off x="8320664" y="3643834"/>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Rectangle 29"/>
          <p:cNvSpPr/>
          <p:nvPr/>
        </p:nvSpPr>
        <p:spPr>
          <a:xfrm>
            <a:off x="549075" y="1474941"/>
            <a:ext cx="17162177" cy="2482667"/>
          </a:xfrm>
          <a:prstGeom prst="rect">
            <a:avLst/>
          </a:prstGeom>
        </p:spPr>
        <p:txBody>
          <a:bodyPr wrap="square">
            <a:spAutoFit/>
          </a:bodyPr>
          <a:lstStyle/>
          <a:p>
            <a:pPr lvl="0" algn="just">
              <a:lnSpc>
                <a:spcPct val="150000"/>
              </a:lnSpc>
            </a:pPr>
            <a:r>
              <a:rPr lang="vi-VN" sz="3600">
                <a:solidFill>
                  <a:srgbClr val="000000"/>
                </a:solidFill>
                <a:latin typeface="OpenSans"/>
              </a:rPr>
              <a:t>Cho hình lăng trụ tam giác ABC.A’B’C’. Gọi M, N, P lần lượt là trung điểm của các cạnh AA’, BB’, CC’. Chứng minh rằng mặt phẳng (MNP) song song với mặt phẳng (</a:t>
            </a:r>
            <a:r>
              <a:rPr lang="vi-VN" sz="3600">
                <a:solidFill>
                  <a:srgbClr val="000000"/>
                </a:solidFill>
                <a:latin typeface="OpenSans"/>
              </a:rPr>
              <a:t>ABC</a:t>
            </a:r>
            <a:r>
              <a:rPr lang="vi-VN" sz="3600" smtClean="0">
                <a:solidFill>
                  <a:srgbClr val="000000"/>
                </a:solidFill>
                <a:latin typeface="OpenSans"/>
              </a:rPr>
              <a:t>).</a:t>
            </a:r>
            <a:endParaRPr lang="vi-VN" sz="3600">
              <a:solidFill>
                <a:srgbClr val="000000"/>
              </a:solidFill>
            </a:endParaRPr>
          </a:p>
        </p:txBody>
      </p:sp>
      <p:pic>
        <p:nvPicPr>
          <p:cNvPr id="39" name="Picture 38"/>
          <p:cNvPicPr>
            <a:picLocks noChangeAspect="1"/>
          </p:cNvPicPr>
          <p:nvPr/>
        </p:nvPicPr>
        <p:blipFill>
          <a:blip r:embed="rId10"/>
          <a:stretch>
            <a:fillRect/>
          </a:stretch>
        </p:blipFill>
        <p:spPr>
          <a:xfrm>
            <a:off x="17313826" y="9320317"/>
            <a:ext cx="794852" cy="797214"/>
          </a:xfrm>
          <a:prstGeom prst="rect">
            <a:avLst/>
          </a:prstGeom>
        </p:spPr>
      </p:pic>
      <p:grpSp>
        <p:nvGrpSpPr>
          <p:cNvPr id="31" name="Group 30"/>
          <p:cNvGrpSpPr/>
          <p:nvPr/>
        </p:nvGrpSpPr>
        <p:grpSpPr>
          <a:xfrm>
            <a:off x="5829298" y="190500"/>
            <a:ext cx="6629403" cy="2980178"/>
            <a:chOff x="6858000" y="1079886"/>
            <a:chExt cx="6629403" cy="2980178"/>
          </a:xfrm>
        </p:grpSpPr>
        <p:grpSp>
          <p:nvGrpSpPr>
            <p:cNvPr id="40" name="Group 2"/>
            <p:cNvGrpSpPr/>
            <p:nvPr/>
          </p:nvGrpSpPr>
          <p:grpSpPr>
            <a:xfrm>
              <a:off x="6858000" y="1079886"/>
              <a:ext cx="6629403" cy="2980178"/>
              <a:chOff x="0" y="-28575"/>
              <a:chExt cx="3287395" cy="841375"/>
            </a:xfrm>
          </p:grpSpPr>
          <p:sp>
            <p:nvSpPr>
              <p:cNvPr id="42" name="Freeform 3"/>
              <p:cNvSpPr/>
              <p:nvPr/>
            </p:nvSpPr>
            <p:spPr>
              <a:xfrm>
                <a:off x="0" y="0"/>
                <a:ext cx="3287395"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43"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1" name="Rectangle 40"/>
            <p:cNvSpPr/>
            <p:nvPr/>
          </p:nvSpPr>
          <p:spPr>
            <a:xfrm>
              <a:off x="7220708" y="1417961"/>
              <a:ext cx="6021200" cy="738664"/>
            </a:xfrm>
            <a:prstGeom prst="rect">
              <a:avLst/>
            </a:prstGeom>
          </p:spPr>
          <p:txBody>
            <a:bodyPr wrap="none">
              <a:spAutoFit/>
            </a:bodyPr>
            <a:lstStyle/>
            <a:p>
              <a:pPr lvl="0" eaLnBrk="0" fontAlgn="base" hangingPunct="0">
                <a:spcBef>
                  <a:spcPct val="0"/>
                </a:spcBef>
                <a:spcAft>
                  <a:spcPct val="0"/>
                </a:spcAft>
              </a:pPr>
              <a:r>
                <a:rPr lang="vi-VN" altLang="en-US" sz="4200" b="1">
                  <a:solidFill>
                    <a:prstClr val="white"/>
                  </a:solidFill>
                </a:rPr>
                <a:t>Bài tập </a:t>
              </a:r>
              <a:r>
                <a:rPr lang="en-US" altLang="en-US" sz="4200" b="1" smtClean="0">
                  <a:solidFill>
                    <a:prstClr val="white"/>
                  </a:solidFill>
                  <a:latin typeface="Arial" panose="020B0604020202020204" pitchFamily="34" charset="0"/>
                  <a:cs typeface="Arial" panose="020B0604020202020204" pitchFamily="34" charset="0"/>
                </a:rPr>
                <a:t>4.22</a:t>
              </a:r>
              <a:r>
                <a:rPr lang="vi-VN" altLang="en-US" sz="4200" b="1" smtClean="0">
                  <a:solidFill>
                    <a:prstClr val="white"/>
                  </a:solidFill>
                </a:rPr>
                <a:t> </a:t>
              </a:r>
              <a:r>
                <a:rPr lang="vi-VN" altLang="en-US" sz="4200" b="1">
                  <a:solidFill>
                    <a:prstClr val="white"/>
                  </a:solidFill>
                </a:rPr>
                <a:t>(</a:t>
              </a:r>
              <a:r>
                <a:rPr lang="vi-VN" altLang="en-US" sz="4200" b="1" smtClean="0">
                  <a:solidFill>
                    <a:prstClr val="white"/>
                  </a:solidFill>
                </a:rPr>
                <a:t>SGK-tr</a:t>
              </a:r>
              <a:r>
                <a:rPr lang="en-US" altLang="en-US" sz="4200" b="1" smtClean="0">
                  <a:solidFill>
                    <a:prstClr val="white"/>
                  </a:solidFill>
                  <a:latin typeface="Arial" panose="020B0604020202020204" pitchFamily="34" charset="0"/>
                  <a:cs typeface="Arial" panose="020B0604020202020204" pitchFamily="34" charset="0"/>
                </a:rPr>
                <a:t>94</a:t>
              </a:r>
              <a:r>
                <a:rPr lang="vi-VN" altLang="en-US" sz="4200" b="1" smtClean="0">
                  <a:solidFill>
                    <a:prstClr val="white"/>
                  </a:solidFill>
                </a:rPr>
                <a:t>)</a:t>
              </a:r>
              <a:endParaRPr lang="vi-VN" altLang="en-US" sz="4200" b="1">
                <a:solidFill>
                  <a:prstClr val="white"/>
                </a:solidFill>
              </a:endParaRPr>
            </a:p>
          </p:txBody>
        </p:sp>
      </p:grpSp>
      <p:pic>
        <p:nvPicPr>
          <p:cNvPr id="5" name="Picture 4"/>
          <p:cNvPicPr>
            <a:picLocks noChangeAspect="1"/>
          </p:cNvPicPr>
          <p:nvPr/>
        </p:nvPicPr>
        <p:blipFill>
          <a:blip r:embed="rId11"/>
          <a:stretch>
            <a:fillRect/>
          </a:stretch>
        </p:blipFill>
        <p:spPr>
          <a:xfrm>
            <a:off x="549075" y="4494807"/>
            <a:ext cx="5623414" cy="5508182"/>
          </a:xfrm>
          <a:prstGeom prst="rect">
            <a:avLst/>
          </a:prstGeom>
        </p:spPr>
      </p:pic>
      <p:sp>
        <p:nvSpPr>
          <p:cNvPr id="6" name="Rectangle 5"/>
          <p:cNvSpPr/>
          <p:nvPr/>
        </p:nvSpPr>
        <p:spPr>
          <a:xfrm>
            <a:off x="6465624" y="4762500"/>
            <a:ext cx="11245628" cy="5078313"/>
          </a:xfrm>
          <a:prstGeom prst="rect">
            <a:avLst/>
          </a:prstGeom>
        </p:spPr>
        <p:txBody>
          <a:bodyPr wrap="square">
            <a:spAutoFit/>
          </a:bodyPr>
          <a:lstStyle/>
          <a:p>
            <a:pPr algn="just">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Vì ABC.A</a:t>
            </a:r>
            <a:r>
              <a:rPr lang="en-US" sz="3600" i="1">
                <a:latin typeface="Arial" panose="020B0604020202020204" pitchFamily="34" charset="0"/>
                <a:ea typeface="Times New Roman" panose="02020603050405020304" pitchFamily="18" charset="0"/>
                <a:cs typeface="Arial" panose="020B0604020202020204" pitchFamily="34" charset="0"/>
              </a:rPr>
              <a:t>'</a:t>
            </a:r>
            <a:r>
              <a:rPr lang="en-US" sz="3600">
                <a:latin typeface="Arial" panose="020B0604020202020204" pitchFamily="34" charset="0"/>
                <a:ea typeface="Times New Roman" panose="02020603050405020304" pitchFamily="18" charset="0"/>
                <a:cs typeface="Arial" panose="020B0604020202020204" pitchFamily="34" charset="0"/>
              </a:rPr>
              <a:t>B</a:t>
            </a:r>
            <a:r>
              <a:rPr lang="en-US" sz="3600" i="1">
                <a:latin typeface="Arial" panose="020B0604020202020204" pitchFamily="34" charset="0"/>
                <a:ea typeface="Times New Roman" panose="02020603050405020304" pitchFamily="18" charset="0"/>
                <a:cs typeface="Arial" panose="020B0604020202020204" pitchFamily="34" charset="0"/>
              </a:rPr>
              <a:t>'</a:t>
            </a:r>
            <a:r>
              <a:rPr lang="en-US" sz="3600">
                <a:latin typeface="Arial" panose="020B0604020202020204" pitchFamily="34" charset="0"/>
                <a:ea typeface="Times New Roman" panose="02020603050405020304" pitchFamily="18" charset="0"/>
                <a:cs typeface="Arial" panose="020B0604020202020204" pitchFamily="34" charset="0"/>
              </a:rPr>
              <a:t>C</a:t>
            </a:r>
            <a:r>
              <a:rPr lang="en-US" sz="3600" i="1">
                <a:latin typeface="Arial" panose="020B0604020202020204" pitchFamily="34" charset="0"/>
                <a:ea typeface="Times New Roman" panose="02020603050405020304" pitchFamily="18" charset="0"/>
                <a:cs typeface="Arial" panose="020B0604020202020204" pitchFamily="34" charset="0"/>
              </a:rPr>
              <a:t>'</a:t>
            </a:r>
            <a:r>
              <a:rPr lang="en-US" sz="3600">
                <a:latin typeface="Arial" panose="020B0604020202020204" pitchFamily="34" charset="0"/>
                <a:ea typeface="Times New Roman" panose="02020603050405020304" pitchFamily="18" charset="0"/>
                <a:cs typeface="Arial" panose="020B0604020202020204" pitchFamily="34" charset="0"/>
              </a:rPr>
              <a:t> là hình hình lăng trụ tam giác nên ABB</a:t>
            </a:r>
            <a:r>
              <a:rPr lang="en-US" sz="3600" i="1">
                <a:latin typeface="Arial" panose="020B0604020202020204" pitchFamily="34" charset="0"/>
                <a:ea typeface="Times New Roman" panose="02020603050405020304" pitchFamily="18" charset="0"/>
                <a:cs typeface="Arial" panose="020B0604020202020204" pitchFamily="34" charset="0"/>
              </a:rPr>
              <a:t>'</a:t>
            </a:r>
            <a:r>
              <a:rPr lang="en-US" sz="3600">
                <a:latin typeface="Arial" panose="020B0604020202020204" pitchFamily="34" charset="0"/>
                <a:ea typeface="Times New Roman" panose="02020603050405020304" pitchFamily="18" charset="0"/>
                <a:cs typeface="Arial" panose="020B0604020202020204" pitchFamily="34" charset="0"/>
              </a:rPr>
              <a:t>A</a:t>
            </a:r>
            <a:r>
              <a:rPr lang="en-US" sz="3600" i="1">
                <a:latin typeface="Arial" panose="020B0604020202020204" pitchFamily="34" charset="0"/>
                <a:ea typeface="Times New Roman" panose="02020603050405020304" pitchFamily="18" charset="0"/>
                <a:cs typeface="Arial" panose="020B0604020202020204" pitchFamily="34" charset="0"/>
              </a:rPr>
              <a:t>'</a:t>
            </a:r>
            <a:r>
              <a:rPr lang="en-US" sz="3600">
                <a:latin typeface="Arial" panose="020B0604020202020204" pitchFamily="34" charset="0"/>
                <a:ea typeface="Times New Roman" panose="02020603050405020304" pitchFamily="18" charset="0"/>
                <a:cs typeface="Arial" panose="020B0604020202020204" pitchFamily="34" charset="0"/>
              </a:rPr>
              <a:t> và BCC</a:t>
            </a:r>
            <a:r>
              <a:rPr lang="en-US" sz="3600" i="1">
                <a:latin typeface="Arial" panose="020B0604020202020204" pitchFamily="34" charset="0"/>
                <a:ea typeface="Times New Roman" panose="02020603050405020304" pitchFamily="18" charset="0"/>
                <a:cs typeface="Arial" panose="020B0604020202020204" pitchFamily="34" charset="0"/>
              </a:rPr>
              <a:t>'</a:t>
            </a:r>
            <a:r>
              <a:rPr lang="en-US" sz="3600">
                <a:latin typeface="Arial" panose="020B0604020202020204" pitchFamily="34" charset="0"/>
                <a:ea typeface="Times New Roman" panose="02020603050405020304" pitchFamily="18" charset="0"/>
                <a:cs typeface="Arial" panose="020B0604020202020204" pitchFamily="34" charset="0"/>
              </a:rPr>
              <a:t>B</a:t>
            </a:r>
            <a:r>
              <a:rPr lang="en-US" sz="3600" i="1">
                <a:latin typeface="Arial" panose="020B0604020202020204" pitchFamily="34" charset="0"/>
                <a:ea typeface="Times New Roman" panose="02020603050405020304" pitchFamily="18" charset="0"/>
                <a:cs typeface="Arial" panose="020B0604020202020204" pitchFamily="34" charset="0"/>
              </a:rPr>
              <a:t>'</a:t>
            </a:r>
            <a:r>
              <a:rPr lang="en-US" sz="3600">
                <a:latin typeface="Arial" panose="020B0604020202020204" pitchFamily="34" charset="0"/>
                <a:ea typeface="Times New Roman" panose="02020603050405020304" pitchFamily="18" charset="0"/>
                <a:cs typeface="Arial" panose="020B0604020202020204" pitchFamily="34" charset="0"/>
              </a:rPr>
              <a:t> là các hình bình hành hay cũng là các hình thang.</a:t>
            </a:r>
          </a:p>
          <a:p>
            <a:pPr algn="just">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Vì M, N lần lượt là trung điểm của các cạnh AA</a:t>
            </a:r>
            <a:r>
              <a:rPr lang="en-US" sz="3600" i="1">
                <a:latin typeface="Arial" panose="020B0604020202020204" pitchFamily="34" charset="0"/>
                <a:ea typeface="Times New Roman" panose="02020603050405020304" pitchFamily="18" charset="0"/>
                <a:cs typeface="Arial" panose="020B0604020202020204" pitchFamily="34" charset="0"/>
              </a:rPr>
              <a:t>'</a:t>
            </a:r>
            <a:r>
              <a:rPr lang="en-US" sz="3600">
                <a:latin typeface="Arial" panose="020B0604020202020204" pitchFamily="34" charset="0"/>
                <a:ea typeface="Times New Roman" panose="02020603050405020304" pitchFamily="18" charset="0"/>
                <a:cs typeface="Arial" panose="020B0604020202020204" pitchFamily="34" charset="0"/>
              </a:rPr>
              <a:t>, BB</a:t>
            </a:r>
            <a:r>
              <a:rPr lang="en-US" sz="3600" i="1">
                <a:latin typeface="Arial" panose="020B0604020202020204" pitchFamily="34" charset="0"/>
                <a:ea typeface="Times New Roman" panose="02020603050405020304" pitchFamily="18" charset="0"/>
                <a:cs typeface="Arial" panose="020B0604020202020204" pitchFamily="34" charset="0"/>
              </a:rPr>
              <a:t>'</a:t>
            </a:r>
            <a:r>
              <a:rPr lang="en-US" sz="3600">
                <a:latin typeface="Arial" panose="020B0604020202020204" pitchFamily="34" charset="0"/>
                <a:ea typeface="Times New Roman" panose="02020603050405020304" pitchFamily="18" charset="0"/>
                <a:cs typeface="Arial" panose="020B0604020202020204" pitchFamily="34" charset="0"/>
              </a:rPr>
              <a:t> nên MN là đường trung bình của hình thang </a:t>
            </a:r>
            <a:r>
              <a:rPr lang="en-US" sz="3600">
                <a:latin typeface="Arial" panose="020B0604020202020204" pitchFamily="34" charset="0"/>
                <a:ea typeface="Times New Roman" panose="02020603050405020304" pitchFamily="18" charset="0"/>
                <a:cs typeface="Arial" panose="020B0604020202020204" pitchFamily="34" charset="0"/>
              </a:rPr>
              <a:t>ABB</a:t>
            </a:r>
            <a:r>
              <a:rPr lang="en-US" sz="3600" i="1">
                <a:latin typeface="Arial" panose="020B0604020202020204" pitchFamily="34" charset="0"/>
                <a:ea typeface="Times New Roman" panose="02020603050405020304" pitchFamily="18" charset="0"/>
                <a:cs typeface="Arial" panose="020B0604020202020204" pitchFamily="34" charset="0"/>
              </a:rPr>
              <a:t>'</a:t>
            </a:r>
            <a:r>
              <a:rPr lang="en-US" sz="3600">
                <a:latin typeface="Arial" panose="020B0604020202020204" pitchFamily="34" charset="0"/>
                <a:ea typeface="Times New Roman" panose="02020603050405020304" pitchFamily="18" charset="0"/>
                <a:cs typeface="Arial" panose="020B0604020202020204" pitchFamily="34" charset="0"/>
              </a:rPr>
              <a:t>A</a:t>
            </a:r>
            <a:r>
              <a:rPr lang="en-US" sz="3600" i="1" smtClean="0">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44" name="Picture 43"/>
          <p:cNvPicPr>
            <a:picLocks noChangeAspect="1"/>
          </p:cNvPicPr>
          <p:nvPr/>
        </p:nvPicPr>
        <p:blipFill>
          <a:blip r:embed="rId12"/>
          <a:stretch>
            <a:fillRect/>
          </a:stretch>
        </p:blipFill>
        <p:spPr>
          <a:xfrm>
            <a:off x="15914096" y="-205136"/>
            <a:ext cx="2158913" cy="21063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500"/>
                                        <p:tgtEl>
                                          <p:spTgt spid="6">
                                            <p:txEl>
                                              <p:pRg st="0" end="0"/>
                                            </p:txEl>
                                          </p:spTgt>
                                        </p:tgtEl>
                                      </p:cBhvr>
                                    </p:animEffect>
                                  </p:childTnLst>
                                </p:cTn>
                              </p:par>
                            </p:childTnLst>
                          </p:cTn>
                        </p:par>
                        <p:par>
                          <p:cTn id="27" fill="hold">
                            <p:stCondLst>
                              <p:cond delay="500"/>
                            </p:stCondLst>
                            <p:childTnLst>
                              <p:par>
                                <p:cTn id="28" presetID="14" presetClass="entr" presetSubtype="10" fill="hold" nodeType="after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3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sp>
        <p:nvSpPr>
          <p:cNvPr id="3" name="Freeform 3"/>
          <p:cNvSpPr/>
          <p:nvPr/>
        </p:nvSpPr>
        <p:spPr>
          <a:xfrm>
            <a:off x="259951" y="266700"/>
            <a:ext cx="17740426" cy="9738294"/>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chemeClr val="bg1"/>
          </a:solidFill>
        </p:spPr>
      </p:sp>
      <p:sp>
        <p:nvSpPr>
          <p:cNvPr id="15" name="Freeform 15"/>
          <p:cNvSpPr/>
          <p:nvPr/>
        </p:nvSpPr>
        <p:spPr>
          <a:xfrm>
            <a:off x="578628" y="190500"/>
            <a:ext cx="716772" cy="1276369"/>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sp>
        <p:nvSpPr>
          <p:cNvPr id="29" name="Oval Callout 28"/>
          <p:cNvSpPr/>
          <p:nvPr/>
        </p:nvSpPr>
        <p:spPr>
          <a:xfrm>
            <a:off x="8320665" y="925897"/>
            <a:ext cx="1618997" cy="88482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9" name="Picture 38"/>
          <p:cNvPicPr>
            <a:picLocks noChangeAspect="1"/>
          </p:cNvPicPr>
          <p:nvPr/>
        </p:nvPicPr>
        <p:blipFill>
          <a:blip r:embed="rId10"/>
          <a:stretch>
            <a:fillRect/>
          </a:stretch>
        </p:blipFill>
        <p:spPr>
          <a:xfrm>
            <a:off x="17204774" y="9207780"/>
            <a:ext cx="794852" cy="797214"/>
          </a:xfrm>
          <a:prstGeom prst="rect">
            <a:avLst/>
          </a:prstGeom>
        </p:spPr>
      </p:pic>
      <p:pic>
        <p:nvPicPr>
          <p:cNvPr id="5" name="Picture 4"/>
          <p:cNvPicPr>
            <a:picLocks noChangeAspect="1"/>
          </p:cNvPicPr>
          <p:nvPr/>
        </p:nvPicPr>
        <p:blipFill>
          <a:blip r:embed="rId11"/>
          <a:stretch>
            <a:fillRect/>
          </a:stretch>
        </p:blipFill>
        <p:spPr>
          <a:xfrm>
            <a:off x="457200" y="2759518"/>
            <a:ext cx="5623414" cy="5508182"/>
          </a:xfrm>
          <a:prstGeom prst="rect">
            <a:avLst/>
          </a:prstGeom>
        </p:spPr>
      </p:pic>
      <p:sp>
        <p:nvSpPr>
          <p:cNvPr id="6" name="Rectangle 5"/>
          <p:cNvSpPr/>
          <p:nvPr/>
        </p:nvSpPr>
        <p:spPr>
          <a:xfrm>
            <a:off x="6400800" y="2510790"/>
            <a:ext cx="11176490" cy="5909310"/>
          </a:xfrm>
          <a:prstGeom prst="rect">
            <a:avLst/>
          </a:prstGeom>
        </p:spPr>
        <p:txBody>
          <a:bodyPr wrap="square">
            <a:spAutoFit/>
          </a:bodyPr>
          <a:lstStyle/>
          <a:p>
            <a:pPr lvl="0" algn="just">
              <a:lnSpc>
                <a:spcPct val="150000"/>
              </a:lnSpc>
            </a:pPr>
            <a:r>
              <a:rPr lang="en-US" sz="3600" smtClean="0">
                <a:solidFill>
                  <a:prstClr val="black"/>
                </a:solidFill>
                <a:latin typeface="Arial" panose="020B0604020202020204" pitchFamily="34" charset="0"/>
                <a:ea typeface="Times New Roman" panose="02020603050405020304" pitchFamily="18" charset="0"/>
                <a:cs typeface="Arial" panose="020B0604020202020204" pitchFamily="34" charset="0"/>
              </a:rPr>
              <a:t>Do </a:t>
            </a: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đó MN // AB, suy ra MN song song với mặt phẳng (ABC).</a:t>
            </a:r>
          </a:p>
          <a:p>
            <a:pPr lvl="0" algn="just">
              <a:lnSpc>
                <a:spcPct val="150000"/>
              </a:lnSpc>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Tương tự, ta chứng minh được NP // BC, suy ra NP song song với mặt phẳng (ABC).</a:t>
            </a:r>
          </a:p>
          <a:p>
            <a:pPr lvl="0" algn="just">
              <a:lnSpc>
                <a:spcPct val="150000"/>
              </a:lnSpc>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Mặt phẳng (MNP) chứa hai đường thẳng cắt nhau MN và NP cùng song song với mặt phẳng (ABC) nên hai mặt phẳng (MNP) và (ABC) song song với nhau.</a:t>
            </a:r>
            <a:endParaRPr lang="en-US" sz="36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13"/>
          <p:cNvPicPr>
            <a:picLocks noChangeAspect="1"/>
          </p:cNvPicPr>
          <p:nvPr/>
        </p:nvPicPr>
        <p:blipFill>
          <a:blip r:embed="rId12"/>
          <a:stretch>
            <a:fillRect/>
          </a:stretch>
        </p:blipFill>
        <p:spPr>
          <a:xfrm rot="11065743">
            <a:off x="338059" y="8592707"/>
            <a:ext cx="2158913" cy="2106337"/>
          </a:xfrm>
          <a:prstGeom prst="rect">
            <a:avLst/>
          </a:prstGeom>
        </p:spPr>
      </p:pic>
    </p:spTree>
    <p:extLst>
      <p:ext uri="{BB962C8B-B14F-4D97-AF65-F5344CB8AC3E}">
        <p14:creationId xmlns:p14="http://schemas.microsoft.com/office/powerpoint/2010/main" val="379153296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1" dur="500"/>
                                        <p:tgtEl>
                                          <p:spTgt spid="6">
                                            <p:txEl>
                                              <p:pRg st="1" end="1"/>
                                            </p:txEl>
                                          </p:spTgt>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sp>
        <p:nvSpPr>
          <p:cNvPr id="5" name="Rectangle 4"/>
          <p:cNvSpPr/>
          <p:nvPr/>
        </p:nvSpPr>
        <p:spPr>
          <a:xfrm>
            <a:off x="489258" y="326483"/>
            <a:ext cx="5719836" cy="707886"/>
          </a:xfrm>
          <a:prstGeom prst="rect">
            <a:avLst/>
          </a:prstGeom>
        </p:spPr>
        <p:txBody>
          <a:bodyPr wrap="none">
            <a:spAutoFit/>
          </a:bodyPr>
          <a:lstStyle/>
          <a:p>
            <a:pPr lvl="0" eaLnBrk="0" fontAlgn="base" hangingPunct="0">
              <a:spcBef>
                <a:spcPct val="0"/>
              </a:spcBef>
              <a:spcAft>
                <a:spcPct val="0"/>
              </a:spcAft>
            </a:pPr>
            <a:r>
              <a:rPr lang="vi-VN" altLang="en-US" sz="4000" b="1">
                <a:solidFill>
                  <a:srgbClr val="FFFF00"/>
                </a:solidFill>
              </a:rPr>
              <a:t>Bài tập </a:t>
            </a:r>
            <a:r>
              <a:rPr lang="en-US" altLang="en-US" sz="4000" b="1" smtClean="0">
                <a:solidFill>
                  <a:srgbClr val="FFFF00"/>
                </a:solidFill>
                <a:latin typeface="Arial" panose="020B0604020202020204" pitchFamily="34" charset="0"/>
                <a:cs typeface="Arial" panose="020B0604020202020204" pitchFamily="34" charset="0"/>
              </a:rPr>
              <a:t>4.23</a:t>
            </a:r>
            <a:r>
              <a:rPr lang="en-US" altLang="en-US" sz="4000" b="1" smtClean="0">
                <a:solidFill>
                  <a:srgbClr val="FFFF00"/>
                </a:solidFill>
              </a:rPr>
              <a:t> </a:t>
            </a:r>
            <a:r>
              <a:rPr lang="vi-VN" altLang="en-US" sz="4000" b="1" smtClean="0">
                <a:solidFill>
                  <a:srgbClr val="FFFF00"/>
                </a:solidFill>
              </a:rPr>
              <a:t>(SGK-tr</a:t>
            </a:r>
            <a:r>
              <a:rPr lang="en-US" altLang="en-US" sz="4000" b="1" smtClean="0">
                <a:solidFill>
                  <a:srgbClr val="FFFF00"/>
                </a:solidFill>
                <a:latin typeface="Arial" panose="020B0604020202020204" pitchFamily="34" charset="0"/>
                <a:cs typeface="Arial" panose="020B0604020202020204" pitchFamily="34" charset="0"/>
              </a:rPr>
              <a:t>94</a:t>
            </a:r>
            <a:r>
              <a:rPr lang="vi-VN" altLang="en-US" sz="4000" b="1" smtClean="0">
                <a:solidFill>
                  <a:srgbClr val="FFFF00"/>
                </a:solidFill>
              </a:rPr>
              <a:t>)</a:t>
            </a:r>
            <a:endParaRPr lang="vi-VN" altLang="en-US" sz="4000" b="1">
              <a:solidFill>
                <a:srgbClr val="FFFF00"/>
              </a:solidFill>
            </a:endParaRPr>
          </a:p>
        </p:txBody>
      </p:sp>
      <p:sp>
        <p:nvSpPr>
          <p:cNvPr id="13" name="Rectangle 12"/>
          <p:cNvSpPr/>
          <p:nvPr/>
        </p:nvSpPr>
        <p:spPr>
          <a:xfrm>
            <a:off x="489258" y="1077977"/>
            <a:ext cx="16172189" cy="2482667"/>
          </a:xfrm>
          <a:prstGeom prst="rect">
            <a:avLst/>
          </a:prstGeom>
        </p:spPr>
        <p:txBody>
          <a:bodyPr wrap="square">
            <a:spAutoFit/>
          </a:bodyPr>
          <a:lstStyle/>
          <a:p>
            <a:pPr lvl="0" algn="just">
              <a:lnSpc>
                <a:spcPct val="150000"/>
              </a:lnSpc>
            </a:pPr>
            <a:r>
              <a:rPr lang="vi-VN" sz="3600">
                <a:solidFill>
                  <a:prstClr val="white"/>
                </a:solidFill>
                <a:cs typeface="Arial" panose="020B0604020202020204" pitchFamily="34" charset="0"/>
              </a:rPr>
              <a:t>Cho hình thang ABCD có hai đáy AB và CD. Qua các điểm A, D lần lượt vẽ các đường thẳng m, n song song với nhau và không nằm trong mặt phẳng (ABCD). Chứng minh rằng mp(B,m) và mp(C,n) song song với </a:t>
            </a:r>
            <a:r>
              <a:rPr lang="vi-VN" sz="3600">
                <a:solidFill>
                  <a:prstClr val="white"/>
                </a:solidFill>
                <a:cs typeface="Arial" panose="020B0604020202020204" pitchFamily="34" charset="0"/>
              </a:rPr>
              <a:t>nhau</a:t>
            </a:r>
            <a:r>
              <a:rPr lang="vi-VN" sz="3600" smtClean="0">
                <a:solidFill>
                  <a:prstClr val="white"/>
                </a:solidFill>
                <a:cs typeface="Arial" panose="020B0604020202020204" pitchFamily="34" charset="0"/>
              </a:rPr>
              <a:t>.</a:t>
            </a:r>
            <a:endParaRPr lang="vi-VN" sz="3600">
              <a:solidFill>
                <a:prstClr val="white"/>
              </a:solidFill>
              <a:cs typeface="Arial" panose="020B0604020202020204" pitchFamily="34" charset="0"/>
            </a:endParaRPr>
          </a:p>
        </p:txBody>
      </p:sp>
      <p:pic>
        <p:nvPicPr>
          <p:cNvPr id="15" name="Picture 14"/>
          <p:cNvPicPr>
            <a:picLocks noChangeAspect="1"/>
          </p:cNvPicPr>
          <p:nvPr/>
        </p:nvPicPr>
        <p:blipFill>
          <a:blip r:embed="rId2"/>
          <a:stretch>
            <a:fillRect/>
          </a:stretch>
        </p:blipFill>
        <p:spPr>
          <a:xfrm rot="20620050">
            <a:off x="16961065" y="216021"/>
            <a:ext cx="1101685" cy="1760089"/>
          </a:xfrm>
          <a:prstGeom prst="rect">
            <a:avLst/>
          </a:prstGeom>
        </p:spPr>
      </p:pic>
      <p:sp>
        <p:nvSpPr>
          <p:cNvPr id="16" name="Oval Callout 15"/>
          <p:cNvSpPr/>
          <p:nvPr/>
        </p:nvSpPr>
        <p:spPr>
          <a:xfrm>
            <a:off x="7765853" y="3859591"/>
            <a:ext cx="1618997" cy="88482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5334000" y="4961526"/>
            <a:ext cx="12573000" cy="5078313"/>
          </a:xfrm>
          <a:prstGeom prst="rect">
            <a:avLst/>
          </a:prstGeom>
        </p:spPr>
        <p:txBody>
          <a:bodyPr wrap="square">
            <a:spAutoFit/>
          </a:bodyPr>
          <a:lstStyle/>
          <a:p>
            <a:pPr algn="just">
              <a:lnSpc>
                <a:spcPct val="150000"/>
              </a:lnSpc>
              <a:spcAft>
                <a:spcPts val="0"/>
              </a:spcAft>
            </a:pPr>
            <a:r>
              <a:rPr lang="en-US" sz="3600">
                <a:solidFill>
                  <a:schemeClr val="bg1"/>
                </a:solidFill>
                <a:latin typeface="Arial" panose="020B0604020202020204" pitchFamily="34" charset="0"/>
                <a:ea typeface="Times New Roman" panose="02020603050405020304" pitchFamily="18" charset="0"/>
                <a:cs typeface="Arial" panose="020B0604020202020204" pitchFamily="34" charset="0"/>
              </a:rPr>
              <a:t>Vì m // n nên đường thẳng m song song với mp(C, n).</a:t>
            </a:r>
          </a:p>
          <a:p>
            <a:pPr algn="just">
              <a:lnSpc>
                <a:spcPct val="150000"/>
              </a:lnSpc>
              <a:spcAft>
                <a:spcPts val="0"/>
              </a:spcAft>
            </a:pPr>
            <a:r>
              <a:rPr lang="en-US" sz="3600">
                <a:solidFill>
                  <a:schemeClr val="bg1"/>
                </a:solidFill>
                <a:latin typeface="Arial" panose="020B0604020202020204" pitchFamily="34" charset="0"/>
                <a:ea typeface="Times New Roman" panose="02020603050405020304" pitchFamily="18" charset="0"/>
                <a:cs typeface="Arial" panose="020B0604020202020204" pitchFamily="34" charset="0"/>
              </a:rPr>
              <a:t>Vì ABCD là hình thang có hai đáy là AB và CD nên AB // CD, suy ra đường thẳng AB song song với mp(C, n).</a:t>
            </a:r>
          </a:p>
          <a:p>
            <a:pPr algn="just">
              <a:lnSpc>
                <a:spcPct val="150000"/>
              </a:lnSpc>
              <a:spcAft>
                <a:spcPts val="0"/>
              </a:spcAft>
            </a:pPr>
            <a:r>
              <a:rPr lang="en-US" sz="3600">
                <a:solidFill>
                  <a:schemeClr val="bg1"/>
                </a:solidFill>
                <a:latin typeface="Arial" panose="020B0604020202020204" pitchFamily="34" charset="0"/>
                <a:ea typeface="Times New Roman" panose="02020603050405020304" pitchFamily="18" charset="0"/>
                <a:cs typeface="Arial" panose="020B0604020202020204" pitchFamily="34" charset="0"/>
              </a:rPr>
              <a:t>mp(B, m) chứa hai đường thẳng cắt nhau m và AB cùng song song với mp(C, n) nên mp(B, m) và mp(C, n) song song với nhau.</a:t>
            </a:r>
            <a:endParaRPr lang="en-US" sz="36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22" name="Group 21"/>
          <p:cNvGrpSpPr/>
          <p:nvPr/>
        </p:nvGrpSpPr>
        <p:grpSpPr>
          <a:xfrm>
            <a:off x="152400" y="5092536"/>
            <a:ext cx="4933802" cy="4947303"/>
            <a:chOff x="29686" y="5339697"/>
            <a:chExt cx="4933802" cy="4947303"/>
          </a:xfrm>
        </p:grpSpPr>
        <p:sp>
          <p:nvSpPr>
            <p:cNvPr id="3" name="Trapezoid 2"/>
            <p:cNvSpPr/>
            <p:nvPr/>
          </p:nvSpPr>
          <p:spPr>
            <a:xfrm>
              <a:off x="517332" y="8191500"/>
              <a:ext cx="3886200" cy="1524000"/>
            </a:xfrm>
            <a:prstGeom prst="trapezoid">
              <a:avLst>
                <a:gd name="adj" fmla="val 4137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V="1">
              <a:off x="1143000" y="5662863"/>
              <a:ext cx="457200" cy="252863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487266" y="7186863"/>
              <a:ext cx="457200" cy="252863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59192" y="6854351"/>
              <a:ext cx="441146" cy="646331"/>
            </a:xfrm>
            <a:prstGeom prst="rect">
              <a:avLst/>
            </a:prstGeom>
          </p:spPr>
          <p:txBody>
            <a:bodyPr wrap="none">
              <a:spAutoFit/>
            </a:bodyPr>
            <a:lstStyle/>
            <a:p>
              <a:r>
                <a:rPr lang="vi-VN" sz="3600">
                  <a:solidFill>
                    <a:prstClr val="white"/>
                  </a:solidFill>
                  <a:cs typeface="Arial" panose="020B0604020202020204" pitchFamily="34" charset="0"/>
                </a:rPr>
                <a:t>n</a:t>
              </a:r>
              <a:endParaRPr lang="en-US"/>
            </a:p>
          </p:txBody>
        </p:sp>
        <p:sp>
          <p:nvSpPr>
            <p:cNvPr id="23" name="Rectangle 22"/>
            <p:cNvSpPr/>
            <p:nvPr/>
          </p:nvSpPr>
          <p:spPr>
            <a:xfrm>
              <a:off x="944466" y="5339697"/>
              <a:ext cx="553357" cy="646331"/>
            </a:xfrm>
            <a:prstGeom prst="rect">
              <a:avLst/>
            </a:prstGeom>
          </p:spPr>
          <p:txBody>
            <a:bodyPr wrap="none">
              <a:spAutoFit/>
            </a:bodyPr>
            <a:lstStyle/>
            <a:p>
              <a:r>
                <a:rPr lang="en-US" sz="3600" smtClean="0">
                  <a:solidFill>
                    <a:prstClr val="white"/>
                  </a:solidFill>
                  <a:cs typeface="Arial" panose="020B0604020202020204" pitchFamily="34" charset="0"/>
                </a:rPr>
                <a:t>m</a:t>
              </a:r>
              <a:endParaRPr lang="en-US"/>
            </a:p>
          </p:txBody>
        </p:sp>
        <p:sp>
          <p:nvSpPr>
            <p:cNvPr id="20" name="Rectangle 19"/>
            <p:cNvSpPr/>
            <p:nvPr/>
          </p:nvSpPr>
          <p:spPr>
            <a:xfrm>
              <a:off x="1221144" y="7545169"/>
              <a:ext cx="492443" cy="646331"/>
            </a:xfrm>
            <a:prstGeom prst="rect">
              <a:avLst/>
            </a:prstGeom>
          </p:spPr>
          <p:txBody>
            <a:bodyPr wrap="none">
              <a:spAutoFit/>
            </a:bodyPr>
            <a:lstStyle/>
            <a:p>
              <a:r>
                <a:rPr lang="en-US" sz="3600">
                  <a:solidFill>
                    <a:prstClr val="white"/>
                  </a:solidFill>
                  <a:latin typeface="Arial" panose="020B0604020202020204" pitchFamily="34" charset="0"/>
                  <a:ea typeface="Times New Roman" panose="02020603050405020304" pitchFamily="18" charset="0"/>
                  <a:cs typeface="Arial" panose="020B0604020202020204" pitchFamily="34" charset="0"/>
                </a:rPr>
                <a:t>A</a:t>
              </a:r>
              <a:endParaRPr lang="en-US"/>
            </a:p>
          </p:txBody>
        </p:sp>
        <p:sp>
          <p:nvSpPr>
            <p:cNvPr id="25" name="Rectangle 24"/>
            <p:cNvSpPr/>
            <p:nvPr/>
          </p:nvSpPr>
          <p:spPr>
            <a:xfrm>
              <a:off x="3657600" y="7503376"/>
              <a:ext cx="492443" cy="646331"/>
            </a:xfrm>
            <a:prstGeom prst="rect">
              <a:avLst/>
            </a:prstGeom>
          </p:spPr>
          <p:txBody>
            <a:bodyPr wrap="none">
              <a:spAutoFit/>
            </a:bodyPr>
            <a:lstStyle/>
            <a:p>
              <a:r>
                <a:rPr lang="en-US" sz="3600" smtClean="0">
                  <a:solidFill>
                    <a:prstClr val="white"/>
                  </a:solidFill>
                  <a:latin typeface="Arial" panose="020B0604020202020204" pitchFamily="34" charset="0"/>
                  <a:ea typeface="Times New Roman" panose="02020603050405020304" pitchFamily="18" charset="0"/>
                  <a:cs typeface="Arial" panose="020B0604020202020204" pitchFamily="34" charset="0"/>
                </a:rPr>
                <a:t>B</a:t>
              </a:r>
              <a:endParaRPr lang="en-US"/>
            </a:p>
          </p:txBody>
        </p:sp>
        <p:sp>
          <p:nvSpPr>
            <p:cNvPr id="28" name="Rectangle 27"/>
            <p:cNvSpPr/>
            <p:nvPr/>
          </p:nvSpPr>
          <p:spPr>
            <a:xfrm>
              <a:off x="29686" y="9640669"/>
              <a:ext cx="518091" cy="646331"/>
            </a:xfrm>
            <a:prstGeom prst="rect">
              <a:avLst/>
            </a:prstGeom>
          </p:spPr>
          <p:txBody>
            <a:bodyPr wrap="none">
              <a:spAutoFit/>
            </a:bodyPr>
            <a:lstStyle/>
            <a:p>
              <a:r>
                <a:rPr lang="en-US" sz="3600" smtClean="0">
                  <a:solidFill>
                    <a:prstClr val="white"/>
                  </a:solidFill>
                  <a:latin typeface="Arial" panose="020B0604020202020204" pitchFamily="34" charset="0"/>
                  <a:ea typeface="Times New Roman" panose="02020603050405020304" pitchFamily="18" charset="0"/>
                  <a:cs typeface="Arial" panose="020B0604020202020204" pitchFamily="34" charset="0"/>
                </a:rPr>
                <a:t>C</a:t>
              </a:r>
              <a:endParaRPr lang="en-US"/>
            </a:p>
          </p:txBody>
        </p:sp>
        <p:sp>
          <p:nvSpPr>
            <p:cNvPr id="29" name="Rectangle 28"/>
            <p:cNvSpPr/>
            <p:nvPr/>
          </p:nvSpPr>
          <p:spPr>
            <a:xfrm>
              <a:off x="4445397" y="9612278"/>
              <a:ext cx="518091" cy="646331"/>
            </a:xfrm>
            <a:prstGeom prst="rect">
              <a:avLst/>
            </a:prstGeom>
          </p:spPr>
          <p:txBody>
            <a:bodyPr wrap="none">
              <a:spAutoFit/>
            </a:bodyPr>
            <a:lstStyle/>
            <a:p>
              <a:r>
                <a:rPr lang="en-US" sz="3600" smtClean="0">
                  <a:solidFill>
                    <a:prstClr val="white"/>
                  </a:solidFill>
                  <a:latin typeface="Arial" panose="020B0604020202020204" pitchFamily="34" charset="0"/>
                  <a:ea typeface="Times New Roman" panose="02020603050405020304" pitchFamily="18" charset="0"/>
                  <a:cs typeface="Arial" panose="020B0604020202020204" pitchFamily="34" charset="0"/>
                </a:rPr>
                <a:t>D</a:t>
              </a:r>
              <a:endParaRPr lang="en-US"/>
            </a:p>
          </p:txBody>
        </p:sp>
      </p:grpSp>
      <p:pic>
        <p:nvPicPr>
          <p:cNvPr id="24" name="Picture 23"/>
          <p:cNvPicPr>
            <a:picLocks noChangeAspect="1"/>
          </p:cNvPicPr>
          <p:nvPr/>
        </p:nvPicPr>
        <p:blipFill>
          <a:blip r:embed="rId3"/>
          <a:stretch>
            <a:fillRect/>
          </a:stretch>
        </p:blipFill>
        <p:spPr>
          <a:xfrm>
            <a:off x="-911113" y="3490434"/>
            <a:ext cx="1854394" cy="1623140"/>
          </a:xfrm>
          <a:prstGeom prst="rect">
            <a:avLst/>
          </a:prstGeom>
        </p:spPr>
      </p:pic>
    </p:spTree>
    <p:extLst>
      <p:ext uri="{BB962C8B-B14F-4D97-AF65-F5344CB8AC3E}">
        <p14:creationId xmlns:p14="http://schemas.microsoft.com/office/powerpoint/2010/main" val="843587448"/>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up)">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fade">
                                      <p:cBhvr>
                                        <p:cTn id="26" dur="500"/>
                                        <p:tgtEl>
                                          <p:spTgt spid="2">
                                            <p:txEl>
                                              <p:pRg st="0" end="0"/>
                                            </p:txEl>
                                          </p:spTgt>
                                        </p:tgtEl>
                                      </p:cBhvr>
                                    </p:animEffect>
                                  </p:childTnLst>
                                </p:cTn>
                              </p:par>
                            </p:childTnLst>
                          </p:cTn>
                        </p:par>
                        <p:par>
                          <p:cTn id="27" fill="hold">
                            <p:stCondLst>
                              <p:cond delay="500"/>
                            </p:stCondLst>
                            <p:childTnLst>
                              <p:par>
                                <p:cTn id="28" presetID="14" presetClass="entr" presetSubtype="10" fill="hold" nodeType="after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30" dur="500"/>
                                        <p:tgtEl>
                                          <p:spTgt spid="2">
                                            <p:txEl>
                                              <p:pRg st="1" end="1"/>
                                            </p:txEl>
                                          </p:spTgt>
                                        </p:tgtEl>
                                      </p:cBhvr>
                                    </p:animEffect>
                                  </p:childTnLst>
                                </p:cTn>
                              </p:par>
                            </p:childTnLst>
                          </p:cTn>
                        </p:par>
                        <p:par>
                          <p:cTn id="31" fill="hold">
                            <p:stCondLst>
                              <p:cond delay="1000"/>
                            </p:stCondLst>
                            <p:childTnLst>
                              <p:par>
                                <p:cTn id="32" presetID="2" presetClass="entr" presetSubtype="4" fill="hold" nodeType="afterEffect">
                                  <p:stCondLst>
                                    <p:cond delay="0"/>
                                  </p:stCondLst>
                                  <p:childTnLst>
                                    <p:set>
                                      <p:cBhvr>
                                        <p:cTn id="33" dur="1" fill="hold">
                                          <p:stCondLst>
                                            <p:cond delay="0"/>
                                          </p:stCondLst>
                                        </p:cTn>
                                        <p:tgtEl>
                                          <p:spTgt spid="2">
                                            <p:txEl>
                                              <p:pRg st="2" end="2"/>
                                            </p:txEl>
                                          </p:spTgt>
                                        </p:tgtEl>
                                        <p:attrNameLst>
                                          <p:attrName>style.visibility</p:attrName>
                                        </p:attrNameLst>
                                      </p:cBhvr>
                                      <p:to>
                                        <p:strVal val="visible"/>
                                      </p:to>
                                    </p:set>
                                    <p:anim calcmode="lin" valueType="num">
                                      <p:cBhvr additive="base">
                                        <p:cTn id="34"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CF4E5"/>
        </a:solidFill>
        <a:effectLst/>
      </p:bgPr>
    </p:bg>
    <p:spTree>
      <p:nvGrpSpPr>
        <p:cNvPr id="1" name=""/>
        <p:cNvGrpSpPr/>
        <p:nvPr/>
      </p:nvGrpSpPr>
      <p:grpSpPr>
        <a:xfrm>
          <a:off x="0" y="0"/>
          <a:ext cx="0" cy="0"/>
          <a:chOff x="0" y="0"/>
          <a:chExt cx="0" cy="0"/>
        </a:xfrm>
      </p:grpSpPr>
      <p:grpSp>
        <p:nvGrpSpPr>
          <p:cNvPr id="6" name="Group 6"/>
          <p:cNvGrpSpPr/>
          <p:nvPr/>
        </p:nvGrpSpPr>
        <p:grpSpPr>
          <a:xfrm>
            <a:off x="-2133600" y="-1028700"/>
            <a:ext cx="2954947" cy="11805595"/>
            <a:chOff x="0" y="0"/>
            <a:chExt cx="1558177" cy="3109293"/>
          </a:xfrm>
        </p:grpSpPr>
        <p:sp>
          <p:nvSpPr>
            <p:cNvPr id="7" name="Freeform 7"/>
            <p:cNvSpPr/>
            <p:nvPr/>
          </p:nvSpPr>
          <p:spPr>
            <a:xfrm>
              <a:off x="0" y="0"/>
              <a:ext cx="1558177" cy="3109293"/>
            </a:xfrm>
            <a:custGeom>
              <a:avLst/>
              <a:gdLst/>
              <a:ahLst/>
              <a:cxnLst/>
              <a:rect l="l" t="t" r="r" b="b"/>
              <a:pathLst>
                <a:path w="1558177" h="3109293">
                  <a:moveTo>
                    <a:pt x="0" y="0"/>
                  </a:moveTo>
                  <a:lnTo>
                    <a:pt x="1558177" y="0"/>
                  </a:lnTo>
                  <a:lnTo>
                    <a:pt x="1558177" y="3109293"/>
                  </a:lnTo>
                  <a:lnTo>
                    <a:pt x="0" y="3109293"/>
                  </a:lnTo>
                  <a:close/>
                </a:path>
              </a:pathLst>
            </a:custGeom>
            <a:solidFill>
              <a:srgbClr val="F9DA88"/>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7" name="Picture 16"/>
          <p:cNvPicPr>
            <a:picLocks noChangeAspect="1"/>
          </p:cNvPicPr>
          <p:nvPr/>
        </p:nvPicPr>
        <p:blipFill>
          <a:blip r:embed="rId2"/>
          <a:stretch>
            <a:fillRect/>
          </a:stretch>
        </p:blipFill>
        <p:spPr>
          <a:xfrm rot="17418430">
            <a:off x="-78270" y="775306"/>
            <a:ext cx="1753643" cy="1706247"/>
          </a:xfrm>
          <a:prstGeom prst="rect">
            <a:avLst/>
          </a:prstGeom>
        </p:spPr>
      </p:pic>
      <p:pic>
        <p:nvPicPr>
          <p:cNvPr id="18" name="Picture 17"/>
          <p:cNvPicPr>
            <a:picLocks noChangeAspect="1"/>
          </p:cNvPicPr>
          <p:nvPr/>
        </p:nvPicPr>
        <p:blipFill>
          <a:blip r:embed="rId3"/>
          <a:stretch>
            <a:fillRect/>
          </a:stretch>
        </p:blipFill>
        <p:spPr>
          <a:xfrm rot="729106">
            <a:off x="16635989" y="8116851"/>
            <a:ext cx="1154689" cy="1732035"/>
          </a:xfrm>
          <a:prstGeom prst="rect">
            <a:avLst/>
          </a:prstGeom>
        </p:spPr>
      </p:pic>
      <p:pic>
        <p:nvPicPr>
          <p:cNvPr id="20" name="Picture 19"/>
          <p:cNvPicPr>
            <a:picLocks noChangeAspect="1"/>
          </p:cNvPicPr>
          <p:nvPr/>
        </p:nvPicPr>
        <p:blipFill>
          <a:blip r:embed="rId4"/>
          <a:stretch>
            <a:fillRect/>
          </a:stretch>
        </p:blipFill>
        <p:spPr>
          <a:xfrm>
            <a:off x="16412993" y="1044369"/>
            <a:ext cx="1415848" cy="1011320"/>
          </a:xfrm>
          <a:prstGeom prst="rect">
            <a:avLst/>
          </a:prstGeom>
        </p:spPr>
      </p:pic>
      <p:grpSp>
        <p:nvGrpSpPr>
          <p:cNvPr id="22" name="Group 21"/>
          <p:cNvGrpSpPr/>
          <p:nvPr/>
        </p:nvGrpSpPr>
        <p:grpSpPr>
          <a:xfrm>
            <a:off x="5843272" y="943155"/>
            <a:ext cx="6629403" cy="2980178"/>
            <a:chOff x="6858000" y="1079886"/>
            <a:chExt cx="6629403" cy="2980178"/>
          </a:xfrm>
        </p:grpSpPr>
        <p:grpSp>
          <p:nvGrpSpPr>
            <p:cNvPr id="23" name="Group 2"/>
            <p:cNvGrpSpPr/>
            <p:nvPr/>
          </p:nvGrpSpPr>
          <p:grpSpPr>
            <a:xfrm>
              <a:off x="6858000" y="1079886"/>
              <a:ext cx="6629403" cy="2980178"/>
              <a:chOff x="0" y="-28575"/>
              <a:chExt cx="3287395" cy="841375"/>
            </a:xfrm>
          </p:grpSpPr>
          <p:sp>
            <p:nvSpPr>
              <p:cNvPr id="25" name="Freeform 3"/>
              <p:cNvSpPr/>
              <p:nvPr/>
            </p:nvSpPr>
            <p:spPr>
              <a:xfrm>
                <a:off x="0" y="0"/>
                <a:ext cx="3287395"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6"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Rectangle 23"/>
            <p:cNvSpPr/>
            <p:nvPr/>
          </p:nvSpPr>
          <p:spPr>
            <a:xfrm>
              <a:off x="7154844" y="1401919"/>
              <a:ext cx="6021200" cy="738664"/>
            </a:xfrm>
            <a:prstGeom prst="rect">
              <a:avLst/>
            </a:prstGeom>
          </p:spPr>
          <p:txBody>
            <a:bodyPr wrap="none">
              <a:spAutoFit/>
            </a:bodyPr>
            <a:lstStyle/>
            <a:p>
              <a:pPr lvl="0" eaLnBrk="0" fontAlgn="base" hangingPunct="0">
                <a:spcBef>
                  <a:spcPct val="0"/>
                </a:spcBef>
                <a:spcAft>
                  <a:spcPct val="0"/>
                </a:spcAft>
              </a:pPr>
              <a:r>
                <a:rPr lang="vi-VN" altLang="en-US" sz="4200" b="1">
                  <a:solidFill>
                    <a:prstClr val="white"/>
                  </a:solidFill>
                </a:rPr>
                <a:t>Bài tập </a:t>
              </a:r>
              <a:r>
                <a:rPr lang="en-US" altLang="en-US" sz="4200" b="1" smtClean="0">
                  <a:solidFill>
                    <a:prstClr val="white"/>
                  </a:solidFill>
                  <a:latin typeface="Arial" panose="020B0604020202020204" pitchFamily="34" charset="0"/>
                  <a:cs typeface="Arial" panose="020B0604020202020204" pitchFamily="34" charset="0"/>
                </a:rPr>
                <a:t>4.24</a:t>
              </a:r>
              <a:r>
                <a:rPr lang="vi-VN" altLang="en-US" sz="4200" b="1" smtClean="0">
                  <a:solidFill>
                    <a:prstClr val="white"/>
                  </a:solidFill>
                </a:rPr>
                <a:t> </a:t>
              </a:r>
              <a:r>
                <a:rPr lang="vi-VN" altLang="en-US" sz="4200" b="1">
                  <a:solidFill>
                    <a:prstClr val="white"/>
                  </a:solidFill>
                </a:rPr>
                <a:t>(</a:t>
              </a:r>
              <a:r>
                <a:rPr lang="vi-VN" altLang="en-US" sz="4200" b="1" smtClean="0">
                  <a:solidFill>
                    <a:prstClr val="white"/>
                  </a:solidFill>
                </a:rPr>
                <a:t>SGK-tr</a:t>
              </a:r>
              <a:r>
                <a:rPr lang="en-US" altLang="en-US" sz="4200" b="1" smtClean="0">
                  <a:solidFill>
                    <a:prstClr val="white"/>
                  </a:solidFill>
                  <a:latin typeface="Arial" panose="020B0604020202020204" pitchFamily="34" charset="0"/>
                  <a:cs typeface="Arial" panose="020B0604020202020204" pitchFamily="34" charset="0"/>
                </a:rPr>
                <a:t>94</a:t>
              </a:r>
              <a:r>
                <a:rPr lang="vi-VN" altLang="en-US" sz="4200" b="1" smtClean="0">
                  <a:solidFill>
                    <a:prstClr val="white"/>
                  </a:solidFill>
                </a:rPr>
                <a:t>)</a:t>
              </a:r>
              <a:endParaRPr lang="vi-VN" altLang="en-US" sz="4200" b="1">
                <a:solidFill>
                  <a:prstClr val="white"/>
                </a:solidFill>
              </a:endParaRPr>
            </a:p>
          </p:txBody>
        </p:sp>
      </p:grpSp>
      <mc:AlternateContent xmlns:mc="http://schemas.openxmlformats.org/markup-compatibility/2006">
        <mc:Choice xmlns:a14="http://schemas.microsoft.com/office/drawing/2010/main" Requires="a14">
          <p:sp>
            <p:nvSpPr>
              <p:cNvPr id="19" name="Rectangle 18"/>
              <p:cNvSpPr/>
              <p:nvPr/>
            </p:nvSpPr>
            <p:spPr>
              <a:xfrm>
                <a:off x="1752731" y="2848046"/>
                <a:ext cx="15368186" cy="5717334"/>
              </a:xfrm>
              <a:prstGeom prst="rect">
                <a:avLst/>
              </a:prstGeom>
            </p:spPr>
            <p:txBody>
              <a:bodyPr wrap="square">
                <a:spAutoFit/>
              </a:bodyPr>
              <a:lstStyle/>
              <a:p>
                <a:pPr algn="just">
                  <a:lnSpc>
                    <a:spcPct val="150000"/>
                  </a:lnSpc>
                  <a:spcAft>
                    <a:spcPts val="0"/>
                  </a:spcAft>
                </a:pPr>
                <a:r>
                  <a:rPr lang="vi-VN" sz="3800" smtClean="0">
                    <a:solidFill>
                      <a:schemeClr val="tx1"/>
                    </a:solidFill>
                  </a:rPr>
                  <a:t>Cho hình tứ diện </a:t>
                </a:r>
                <a14:m>
                  <m:oMath xmlns:m="http://schemas.openxmlformats.org/officeDocument/2006/math">
                    <m:r>
                      <m:rPr>
                        <m:sty m:val="p"/>
                      </m:rPr>
                      <a:rPr lang="vi-VN" sz="3800" i="0" smtClean="0">
                        <a:solidFill>
                          <a:schemeClr val="tx1"/>
                        </a:solidFill>
                      </a:rPr>
                      <m:t>SABC</m:t>
                    </m:r>
                  </m:oMath>
                </a14:m>
                <a:r>
                  <a:rPr lang="vi-VN" sz="3800" smtClean="0">
                    <a:solidFill>
                      <a:schemeClr val="tx1"/>
                    </a:solidFill>
                  </a:rPr>
                  <a:t>. Trên cạnh </a:t>
                </a:r>
                <a14:m>
                  <m:oMath xmlns:m="http://schemas.openxmlformats.org/officeDocument/2006/math">
                    <m:r>
                      <m:rPr>
                        <m:sty m:val="p"/>
                      </m:rPr>
                      <a:rPr lang="vi-VN" sz="3800" i="0" smtClean="0">
                        <a:solidFill>
                          <a:schemeClr val="tx1"/>
                        </a:solidFill>
                      </a:rPr>
                      <m:t>SA</m:t>
                    </m:r>
                  </m:oMath>
                </a14:m>
                <a:r>
                  <a:rPr lang="vi-VN" sz="3800" smtClean="0">
                    <a:solidFill>
                      <a:schemeClr val="tx1"/>
                    </a:solidFill>
                  </a:rPr>
                  <a:t> lấy các điểm </a:t>
                </a:r>
                <a14:m>
                  <m:oMath xmlns:m="http://schemas.openxmlformats.org/officeDocument/2006/math">
                    <m:sSub>
                      <m:sSubPr>
                        <m:ctrlPr>
                          <a:rPr lang="en-US" sz="4000">
                            <a:solidFill>
                              <a:schemeClr val="tx1"/>
                            </a:solidFill>
                            <a:ea typeface="Cambria Math" panose="02040503050406030204" pitchFamily="18" charset="0"/>
                            <a:cs typeface="Times New Roman" panose="02020603050405020304" pitchFamily="18" charset="0"/>
                          </a:rPr>
                        </m:ctrlPr>
                      </m:sSubPr>
                      <m:e>
                        <m:r>
                          <m:rPr>
                            <m:sty m:val="p"/>
                          </m:rPr>
                          <a:rPr lang="en-US" sz="4000" i="0">
                            <a:solidFill>
                              <a:schemeClr val="tx1"/>
                            </a:solidFill>
                            <a:ea typeface="Cambria Math" panose="02040503050406030204" pitchFamily="18" charset="0"/>
                            <a:cs typeface="Times New Roman" panose="02020603050405020304" pitchFamily="18" charset="0"/>
                          </a:rPr>
                          <m:t>A</m:t>
                        </m:r>
                      </m:e>
                      <m:sub>
                        <m:r>
                          <a:rPr lang="en-US" sz="4000" i="0">
                            <a:solidFill>
                              <a:schemeClr val="tx1"/>
                            </a:solidFill>
                            <a:ea typeface="Cambria Math" panose="02040503050406030204" pitchFamily="18" charset="0"/>
                            <a:cs typeface="Times New Roman" panose="02020603050405020304" pitchFamily="18" charset="0"/>
                          </a:rPr>
                          <m:t>1</m:t>
                        </m:r>
                      </m:sub>
                    </m:sSub>
                    <m:r>
                      <a:rPr lang="en-US" sz="4000" i="0">
                        <a:solidFill>
                          <a:schemeClr val="tx1"/>
                        </a:solidFill>
                        <a:ea typeface="Cambria Math" panose="02040503050406030204" pitchFamily="18" charset="0"/>
                        <a:cs typeface="Times New Roman" panose="02020603050405020304" pitchFamily="18" charset="0"/>
                      </a:rPr>
                      <m:t>,</m:t>
                    </m:r>
                    <m:sSub>
                      <m:sSubPr>
                        <m:ctrlPr>
                          <a:rPr lang="en-US" sz="4000">
                            <a:solidFill>
                              <a:schemeClr val="tx1"/>
                            </a:solidFill>
                            <a:ea typeface="Cambria Math" panose="02040503050406030204" pitchFamily="18" charset="0"/>
                            <a:cs typeface="Times New Roman" panose="02020603050405020304" pitchFamily="18" charset="0"/>
                          </a:rPr>
                        </m:ctrlPr>
                      </m:sSubPr>
                      <m:e>
                        <m:r>
                          <m:rPr>
                            <m:sty m:val="p"/>
                          </m:rPr>
                          <a:rPr lang="en-US" sz="4000" i="0">
                            <a:solidFill>
                              <a:schemeClr val="tx1"/>
                            </a:solidFill>
                            <a:ea typeface="Cambria Math" panose="02040503050406030204" pitchFamily="18" charset="0"/>
                            <a:cs typeface="Times New Roman" panose="02020603050405020304" pitchFamily="18" charset="0"/>
                          </a:rPr>
                          <m:t>A</m:t>
                        </m:r>
                      </m:e>
                      <m:sub>
                        <m:r>
                          <a:rPr lang="en-US" sz="4000" i="0">
                            <a:solidFill>
                              <a:schemeClr val="tx1"/>
                            </a:solidFill>
                            <a:ea typeface="Cambria Math" panose="02040503050406030204" pitchFamily="18" charset="0"/>
                            <a:cs typeface="Times New Roman" panose="02020603050405020304" pitchFamily="18" charset="0"/>
                          </a:rPr>
                          <m:t>2</m:t>
                        </m:r>
                      </m:sub>
                    </m:sSub>
                  </m:oMath>
                </a14:m>
                <a:r>
                  <a:rPr lang="en-US" sz="3800" smtClean="0">
                    <a:solidFill>
                      <a:schemeClr val="tx1"/>
                    </a:solidFill>
                  </a:rPr>
                  <a:t> </a:t>
                </a:r>
                <a:r>
                  <a:rPr lang="vi-VN" sz="3800" smtClean="0">
                    <a:solidFill>
                      <a:schemeClr val="tx1"/>
                    </a:solidFill>
                  </a:rPr>
                  <a:t>sao cho </a:t>
                </a:r>
                <a14:m>
                  <m:oMath xmlns:m="http://schemas.openxmlformats.org/officeDocument/2006/math">
                    <m:r>
                      <m:rPr>
                        <m:sty m:val="p"/>
                      </m:rPr>
                      <a:rPr lang="en-US" sz="4000" b="0" i="0" smtClean="0">
                        <a:solidFill>
                          <a:schemeClr val="tx1"/>
                        </a:solidFill>
                        <a:ea typeface="Cambria Math" panose="02040503050406030204" pitchFamily="18" charset="0"/>
                        <a:cs typeface="Times New Roman" panose="02020603050405020304" pitchFamily="18" charset="0"/>
                      </a:rPr>
                      <m:t>A</m:t>
                    </m:r>
                    <m:sSub>
                      <m:sSubPr>
                        <m:ctrlPr>
                          <a:rPr lang="en-US" sz="4000">
                            <a:ea typeface="Cambria Math" panose="02040503050406030204" pitchFamily="18" charset="0"/>
                            <a:cs typeface="Times New Roman" panose="02020603050405020304" pitchFamily="18" charset="0"/>
                          </a:rPr>
                        </m:ctrlPr>
                      </m:sSubPr>
                      <m:e>
                        <m:r>
                          <m:rPr>
                            <m:sty m:val="p"/>
                          </m:rPr>
                          <a:rPr lang="en-US" sz="4000" i="0">
                            <a:ea typeface="Cambria Math" panose="02040503050406030204" pitchFamily="18" charset="0"/>
                            <a:cs typeface="Times New Roman" panose="02020603050405020304" pitchFamily="18" charset="0"/>
                          </a:rPr>
                          <m:t>A</m:t>
                        </m:r>
                      </m:e>
                      <m:sub>
                        <m:r>
                          <a:rPr lang="en-US" sz="4000" i="0">
                            <a:ea typeface="Cambria Math" panose="02040503050406030204" pitchFamily="18" charset="0"/>
                            <a:cs typeface="Times New Roman" panose="02020603050405020304" pitchFamily="18" charset="0"/>
                          </a:rPr>
                          <m:t>1</m:t>
                        </m:r>
                      </m:sub>
                    </m:sSub>
                    <m:r>
                      <a:rPr lang="en-US" sz="4000" b="0" i="0" smtClean="0">
                        <a:ea typeface="Cambria Math" panose="02040503050406030204" pitchFamily="18" charset="0"/>
                        <a:cs typeface="Times New Roman" panose="02020603050405020304" pitchFamily="18" charset="0"/>
                      </a:rPr>
                      <m:t>=</m:t>
                    </m:r>
                    <m:sSub>
                      <m:sSubPr>
                        <m:ctrlPr>
                          <a:rPr lang="en-US" sz="4000">
                            <a:solidFill>
                              <a:schemeClr val="tx1"/>
                            </a:solidFill>
                            <a:ea typeface="Cambria Math" panose="02040503050406030204" pitchFamily="18" charset="0"/>
                            <a:cs typeface="Times New Roman" panose="02020603050405020304" pitchFamily="18" charset="0"/>
                          </a:rPr>
                        </m:ctrlPr>
                      </m:sSubPr>
                      <m:e>
                        <m:r>
                          <m:rPr>
                            <m:sty m:val="p"/>
                          </m:rPr>
                          <a:rPr lang="en-US" sz="4000" i="0">
                            <a:solidFill>
                              <a:schemeClr val="tx1"/>
                            </a:solidFill>
                            <a:ea typeface="Cambria Math" panose="02040503050406030204" pitchFamily="18" charset="0"/>
                            <a:cs typeface="Times New Roman" panose="02020603050405020304" pitchFamily="18" charset="0"/>
                          </a:rPr>
                          <m:t>A</m:t>
                        </m:r>
                      </m:e>
                      <m:sub>
                        <m:r>
                          <a:rPr lang="en-US" sz="4000" i="0">
                            <a:solidFill>
                              <a:schemeClr val="tx1"/>
                            </a:solidFill>
                            <a:ea typeface="Cambria Math" panose="02040503050406030204" pitchFamily="18" charset="0"/>
                            <a:cs typeface="Times New Roman" panose="02020603050405020304" pitchFamily="18" charset="0"/>
                          </a:rPr>
                          <m:t>1</m:t>
                        </m:r>
                      </m:sub>
                    </m:sSub>
                    <m:r>
                      <a:rPr lang="en-US" sz="4000" i="0">
                        <a:solidFill>
                          <a:schemeClr val="tx1"/>
                        </a:solidFill>
                        <a:ea typeface="Cambria Math" panose="02040503050406030204" pitchFamily="18" charset="0"/>
                        <a:cs typeface="Times New Roman" panose="02020603050405020304" pitchFamily="18" charset="0"/>
                      </a:rPr>
                      <m:t>,</m:t>
                    </m:r>
                    <m:sSub>
                      <m:sSubPr>
                        <m:ctrlPr>
                          <a:rPr lang="en-US" sz="4000">
                            <a:solidFill>
                              <a:schemeClr val="tx1"/>
                            </a:solidFill>
                            <a:ea typeface="Cambria Math" panose="02040503050406030204" pitchFamily="18" charset="0"/>
                            <a:cs typeface="Times New Roman" panose="02020603050405020304" pitchFamily="18" charset="0"/>
                          </a:rPr>
                        </m:ctrlPr>
                      </m:sSubPr>
                      <m:e>
                        <m:r>
                          <m:rPr>
                            <m:sty m:val="p"/>
                          </m:rPr>
                          <a:rPr lang="en-US" sz="4000" i="0">
                            <a:solidFill>
                              <a:schemeClr val="tx1"/>
                            </a:solidFill>
                            <a:ea typeface="Cambria Math" panose="02040503050406030204" pitchFamily="18" charset="0"/>
                            <a:cs typeface="Times New Roman" panose="02020603050405020304" pitchFamily="18" charset="0"/>
                          </a:rPr>
                          <m:t>A</m:t>
                        </m:r>
                      </m:e>
                      <m:sub>
                        <m:r>
                          <a:rPr lang="en-US" sz="4000" i="0">
                            <a:solidFill>
                              <a:schemeClr val="tx1"/>
                            </a:solidFill>
                            <a:ea typeface="Cambria Math" panose="02040503050406030204" pitchFamily="18" charset="0"/>
                            <a:cs typeface="Times New Roman" panose="02020603050405020304" pitchFamily="18" charset="0"/>
                          </a:rPr>
                          <m:t>2</m:t>
                        </m:r>
                      </m:sub>
                    </m:sSub>
                    <m:r>
                      <a:rPr lang="en-US" sz="4000" b="0" i="0" smtClean="0">
                        <a:solidFill>
                          <a:schemeClr val="tx1"/>
                        </a:solidFill>
                        <a:ea typeface="Cambria Math" panose="02040503050406030204" pitchFamily="18" charset="0"/>
                        <a:cs typeface="Times New Roman" panose="02020603050405020304" pitchFamily="18" charset="0"/>
                      </a:rPr>
                      <m:t>=</m:t>
                    </m:r>
                    <m:sSub>
                      <m:sSubPr>
                        <m:ctrlPr>
                          <a:rPr lang="en-US" sz="3600">
                            <a:ea typeface="Cambria Math" panose="02040503050406030204" pitchFamily="18" charset="0"/>
                            <a:cs typeface="Times New Roman" panose="02020603050405020304" pitchFamily="18" charset="0"/>
                          </a:rPr>
                        </m:ctrlPr>
                      </m:sSubPr>
                      <m:e>
                        <m:r>
                          <m:rPr>
                            <m:sty m:val="p"/>
                          </m:rPr>
                          <a:rPr lang="en-US" sz="3600" i="0">
                            <a:ea typeface="Cambria Math" panose="02040503050406030204" pitchFamily="18" charset="0"/>
                            <a:cs typeface="Times New Roman" panose="02020603050405020304" pitchFamily="18" charset="0"/>
                          </a:rPr>
                          <m:t>A</m:t>
                        </m:r>
                      </m:e>
                      <m:sub>
                        <m:r>
                          <a:rPr lang="en-US" sz="3600" i="0">
                            <a:ea typeface="Cambria Math" panose="02040503050406030204" pitchFamily="18" charset="0"/>
                            <a:cs typeface="Times New Roman" panose="02020603050405020304" pitchFamily="18" charset="0"/>
                          </a:rPr>
                          <m:t>2</m:t>
                        </m:r>
                      </m:sub>
                    </m:sSub>
                    <m:r>
                      <m:rPr>
                        <m:sty m:val="p"/>
                      </m:rPr>
                      <a:rPr lang="en-US" sz="3600" b="0" i="0" smtClean="0">
                        <a:ea typeface="Cambria Math" panose="02040503050406030204" pitchFamily="18" charset="0"/>
                        <a:cs typeface="Times New Roman" panose="02020603050405020304" pitchFamily="18" charset="0"/>
                      </a:rPr>
                      <m:t>S</m:t>
                    </m:r>
                  </m:oMath>
                </a14:m>
                <a:r>
                  <a:rPr lang="vi-VN" sz="3800" smtClean="0">
                    <a:solidFill>
                      <a:schemeClr val="tx1"/>
                    </a:solidFill>
                  </a:rPr>
                  <a:t>. Gọi </a:t>
                </a:r>
                <a14:m>
                  <m:oMath xmlns:m="http://schemas.openxmlformats.org/officeDocument/2006/math">
                    <m:r>
                      <a:rPr lang="vi-VN" sz="3800" i="0" smtClean="0">
                        <a:solidFill>
                          <a:schemeClr val="tx1"/>
                        </a:solidFill>
                      </a:rPr>
                      <m:t>(</m:t>
                    </m:r>
                    <m:r>
                      <m:rPr>
                        <m:sty m:val="p"/>
                      </m:rPr>
                      <a:rPr lang="vi-VN" sz="3800" i="0" smtClean="0">
                        <a:solidFill>
                          <a:schemeClr val="tx1"/>
                        </a:solidFill>
                      </a:rPr>
                      <m:t>P</m:t>
                    </m:r>
                    <m:r>
                      <a:rPr lang="vi-VN" sz="3800" i="0" smtClean="0">
                        <a:solidFill>
                          <a:schemeClr val="tx1"/>
                        </a:solidFill>
                      </a:rPr>
                      <m:t>)</m:t>
                    </m:r>
                  </m:oMath>
                </a14:m>
                <a:r>
                  <a:rPr lang="vi-VN" sz="3800" smtClean="0">
                    <a:solidFill>
                      <a:schemeClr val="tx1"/>
                    </a:solidFill>
                  </a:rPr>
                  <a:t> và </a:t>
                </a:r>
                <a14:m>
                  <m:oMath xmlns:m="http://schemas.openxmlformats.org/officeDocument/2006/math">
                    <m:r>
                      <a:rPr lang="vi-VN" sz="3800" i="0" smtClean="0">
                        <a:solidFill>
                          <a:schemeClr val="tx1"/>
                        </a:solidFill>
                      </a:rPr>
                      <m:t>(</m:t>
                    </m:r>
                    <m:r>
                      <m:rPr>
                        <m:sty m:val="p"/>
                      </m:rPr>
                      <a:rPr lang="vi-VN" sz="3800" i="0" smtClean="0">
                        <a:solidFill>
                          <a:schemeClr val="tx1"/>
                        </a:solidFill>
                      </a:rPr>
                      <m:t>Q</m:t>
                    </m:r>
                    <m:r>
                      <a:rPr lang="vi-VN" sz="3800" i="0" smtClean="0">
                        <a:solidFill>
                          <a:schemeClr val="tx1"/>
                        </a:solidFill>
                      </a:rPr>
                      <m:t>)</m:t>
                    </m:r>
                  </m:oMath>
                </a14:m>
                <a:r>
                  <a:rPr lang="vi-VN" sz="3800" smtClean="0">
                    <a:solidFill>
                      <a:schemeClr val="tx1"/>
                    </a:solidFill>
                  </a:rPr>
                  <a:t> là hai mặt phẳng song song với mặt phẳng </a:t>
                </a:r>
                <a14:m>
                  <m:oMath xmlns:m="http://schemas.openxmlformats.org/officeDocument/2006/math">
                    <m:r>
                      <a:rPr lang="vi-VN" sz="3800" i="0" smtClean="0">
                        <a:solidFill>
                          <a:schemeClr val="tx1"/>
                        </a:solidFill>
                      </a:rPr>
                      <m:t>(</m:t>
                    </m:r>
                    <m:r>
                      <m:rPr>
                        <m:sty m:val="p"/>
                      </m:rPr>
                      <a:rPr lang="vi-VN" sz="3800" i="0" smtClean="0">
                        <a:solidFill>
                          <a:schemeClr val="tx1"/>
                        </a:solidFill>
                      </a:rPr>
                      <m:t>ABC</m:t>
                    </m:r>
                    <m:r>
                      <a:rPr lang="vi-VN" sz="3800" i="0" smtClean="0">
                        <a:solidFill>
                          <a:schemeClr val="tx1"/>
                        </a:solidFill>
                      </a:rPr>
                      <m:t>) </m:t>
                    </m:r>
                  </m:oMath>
                </a14:m>
                <a:r>
                  <a:rPr lang="vi-VN" sz="3800" smtClean="0">
                    <a:solidFill>
                      <a:schemeClr val="tx1"/>
                    </a:solidFill>
                  </a:rPr>
                  <a:t>và lần lượt đi qua </a:t>
                </a:r>
                <a14:m>
                  <m:oMath xmlns:m="http://schemas.openxmlformats.org/officeDocument/2006/math">
                    <m:sSub>
                      <m:sSubPr>
                        <m:ctrlPr>
                          <a:rPr lang="en-US" sz="3600">
                            <a:ea typeface="Cambria Math" panose="02040503050406030204" pitchFamily="18" charset="0"/>
                            <a:cs typeface="Times New Roman" panose="02020603050405020304" pitchFamily="18" charset="0"/>
                          </a:rPr>
                        </m:ctrlPr>
                      </m:sSubPr>
                      <m:e>
                        <m:r>
                          <m:rPr>
                            <m:sty m:val="p"/>
                          </m:rPr>
                          <a:rPr lang="en-US" sz="3600" i="0">
                            <a:ea typeface="Cambria Math" panose="02040503050406030204" pitchFamily="18" charset="0"/>
                            <a:cs typeface="Times New Roman" panose="02020603050405020304" pitchFamily="18" charset="0"/>
                          </a:rPr>
                          <m:t>A</m:t>
                        </m:r>
                      </m:e>
                      <m:sub>
                        <m:r>
                          <a:rPr lang="en-US" sz="3600" i="0">
                            <a:ea typeface="Cambria Math" panose="02040503050406030204" pitchFamily="18" charset="0"/>
                            <a:cs typeface="Times New Roman" panose="02020603050405020304" pitchFamily="18" charset="0"/>
                          </a:rPr>
                          <m:t>1</m:t>
                        </m:r>
                      </m:sub>
                    </m:sSub>
                    <m:r>
                      <a:rPr lang="en-US" sz="3600" i="0">
                        <a:ea typeface="Cambria Math" panose="02040503050406030204" pitchFamily="18" charset="0"/>
                        <a:cs typeface="Times New Roman" panose="02020603050405020304" pitchFamily="18" charset="0"/>
                      </a:rPr>
                      <m:t>,</m:t>
                    </m:r>
                    <m:sSub>
                      <m:sSubPr>
                        <m:ctrlPr>
                          <a:rPr lang="en-US" sz="3600">
                            <a:ea typeface="Cambria Math" panose="02040503050406030204" pitchFamily="18" charset="0"/>
                            <a:cs typeface="Times New Roman" panose="02020603050405020304" pitchFamily="18" charset="0"/>
                          </a:rPr>
                        </m:ctrlPr>
                      </m:sSubPr>
                      <m:e>
                        <m:r>
                          <m:rPr>
                            <m:sty m:val="p"/>
                          </m:rPr>
                          <a:rPr lang="en-US" sz="3600" i="0">
                            <a:ea typeface="Cambria Math" panose="02040503050406030204" pitchFamily="18" charset="0"/>
                            <a:cs typeface="Times New Roman" panose="02020603050405020304" pitchFamily="18" charset="0"/>
                          </a:rPr>
                          <m:t>A</m:t>
                        </m:r>
                      </m:e>
                      <m:sub>
                        <m:r>
                          <a:rPr lang="en-US" sz="3600" i="0">
                            <a:ea typeface="Cambria Math" panose="02040503050406030204" pitchFamily="18" charset="0"/>
                            <a:cs typeface="Times New Roman" panose="02020603050405020304" pitchFamily="18" charset="0"/>
                          </a:rPr>
                          <m:t>2</m:t>
                        </m:r>
                      </m:sub>
                    </m:sSub>
                  </m:oMath>
                </a14:m>
                <a:r>
                  <a:rPr lang="vi-VN" sz="3800" smtClean="0">
                    <a:solidFill>
                      <a:schemeClr val="tx1"/>
                    </a:solidFill>
                  </a:rPr>
                  <a:t>. Mặt phẳng </a:t>
                </a:r>
                <a14:m>
                  <m:oMath xmlns:m="http://schemas.openxmlformats.org/officeDocument/2006/math">
                    <m:r>
                      <a:rPr lang="vi-VN" sz="3800" i="0" smtClean="0">
                        <a:solidFill>
                          <a:schemeClr val="tx1"/>
                        </a:solidFill>
                      </a:rPr>
                      <m:t>(</m:t>
                    </m:r>
                    <m:r>
                      <m:rPr>
                        <m:sty m:val="p"/>
                      </m:rPr>
                      <a:rPr lang="vi-VN" sz="3800" i="0" smtClean="0">
                        <a:solidFill>
                          <a:schemeClr val="tx1"/>
                        </a:solidFill>
                      </a:rPr>
                      <m:t>P</m:t>
                    </m:r>
                    <m:r>
                      <a:rPr lang="vi-VN" sz="3800" i="0" smtClean="0">
                        <a:solidFill>
                          <a:schemeClr val="tx1"/>
                        </a:solidFill>
                      </a:rPr>
                      <m:t>)</m:t>
                    </m:r>
                  </m:oMath>
                </a14:m>
                <a:r>
                  <a:rPr lang="vi-VN" sz="3800" smtClean="0">
                    <a:solidFill>
                      <a:schemeClr val="tx1"/>
                    </a:solidFill>
                  </a:rPr>
                  <a:t> cắt các cạnh </a:t>
                </a:r>
                <a14:m>
                  <m:oMath xmlns:m="http://schemas.openxmlformats.org/officeDocument/2006/math">
                    <m:r>
                      <m:rPr>
                        <m:sty m:val="p"/>
                      </m:rPr>
                      <a:rPr lang="vi-VN" sz="3800" i="0" smtClean="0">
                        <a:solidFill>
                          <a:schemeClr val="tx1"/>
                        </a:solidFill>
                      </a:rPr>
                      <m:t>SB</m:t>
                    </m:r>
                    <m:r>
                      <a:rPr lang="vi-VN" sz="3800" i="0" smtClean="0">
                        <a:solidFill>
                          <a:schemeClr val="tx1"/>
                        </a:solidFill>
                      </a:rPr>
                      <m:t>, </m:t>
                    </m:r>
                    <m:r>
                      <m:rPr>
                        <m:sty m:val="p"/>
                      </m:rPr>
                      <a:rPr lang="vi-VN" sz="3800" i="0" smtClean="0">
                        <a:solidFill>
                          <a:schemeClr val="tx1"/>
                        </a:solidFill>
                      </a:rPr>
                      <m:t>SC</m:t>
                    </m:r>
                  </m:oMath>
                </a14:m>
                <a:r>
                  <a:rPr lang="vi-VN" sz="3800" smtClean="0">
                    <a:solidFill>
                      <a:schemeClr val="tx1"/>
                    </a:solidFill>
                  </a:rPr>
                  <a:t> lần lượt tại </a:t>
                </a:r>
                <a14:m>
                  <m:oMath xmlns:m="http://schemas.openxmlformats.org/officeDocument/2006/math">
                    <m:sSub>
                      <m:sSubPr>
                        <m:ctrlPr>
                          <a:rPr lang="en-US" sz="3600">
                            <a:ea typeface="Cambria Math" panose="02040503050406030204" pitchFamily="18" charset="0"/>
                            <a:cs typeface="Times New Roman" panose="02020603050405020304" pitchFamily="18" charset="0"/>
                          </a:rPr>
                        </m:ctrlPr>
                      </m:sSubPr>
                      <m:e>
                        <m:r>
                          <m:rPr>
                            <m:sty m:val="p"/>
                          </m:rPr>
                          <a:rPr lang="en-US" sz="3600" b="0" i="0" smtClean="0">
                            <a:ea typeface="Cambria Math" panose="02040503050406030204" pitchFamily="18" charset="0"/>
                            <a:cs typeface="Times New Roman" panose="02020603050405020304" pitchFamily="18" charset="0"/>
                          </a:rPr>
                          <m:t>B</m:t>
                        </m:r>
                      </m:e>
                      <m:sub>
                        <m:r>
                          <a:rPr lang="en-US" sz="3600" i="0">
                            <a:ea typeface="Cambria Math" panose="02040503050406030204" pitchFamily="18" charset="0"/>
                            <a:cs typeface="Times New Roman" panose="02020603050405020304" pitchFamily="18" charset="0"/>
                          </a:rPr>
                          <m:t>1</m:t>
                        </m:r>
                      </m:sub>
                    </m:sSub>
                    <m:r>
                      <a:rPr lang="en-US" sz="3600" i="0">
                        <a:ea typeface="Cambria Math" panose="02040503050406030204" pitchFamily="18" charset="0"/>
                        <a:cs typeface="Times New Roman" panose="02020603050405020304" pitchFamily="18" charset="0"/>
                      </a:rPr>
                      <m:t>,</m:t>
                    </m:r>
                    <m:sSub>
                      <m:sSubPr>
                        <m:ctrlPr>
                          <a:rPr lang="en-US" sz="3600">
                            <a:ea typeface="Cambria Math" panose="02040503050406030204" pitchFamily="18" charset="0"/>
                            <a:cs typeface="Times New Roman" panose="02020603050405020304" pitchFamily="18" charset="0"/>
                          </a:rPr>
                        </m:ctrlPr>
                      </m:sSubPr>
                      <m:e>
                        <m:r>
                          <m:rPr>
                            <m:sty m:val="p"/>
                          </m:rPr>
                          <a:rPr lang="en-US" sz="3600" b="0" i="0" smtClean="0">
                            <a:ea typeface="Cambria Math" panose="02040503050406030204" pitchFamily="18" charset="0"/>
                            <a:cs typeface="Times New Roman" panose="02020603050405020304" pitchFamily="18" charset="0"/>
                          </a:rPr>
                          <m:t>C</m:t>
                        </m:r>
                      </m:e>
                      <m:sub>
                        <m:r>
                          <a:rPr lang="en-US" sz="3600" b="0" i="0" smtClean="0">
                            <a:ea typeface="Cambria Math" panose="02040503050406030204" pitchFamily="18" charset="0"/>
                            <a:cs typeface="Times New Roman" panose="02020603050405020304" pitchFamily="18" charset="0"/>
                          </a:rPr>
                          <m:t>1</m:t>
                        </m:r>
                      </m:sub>
                    </m:sSub>
                  </m:oMath>
                </a14:m>
                <a:r>
                  <a:rPr lang="vi-VN" sz="3800" smtClean="0">
                    <a:solidFill>
                      <a:schemeClr val="tx1"/>
                    </a:solidFill>
                  </a:rPr>
                  <a:t>. Mặt phẳng </a:t>
                </a:r>
                <a14:m>
                  <m:oMath xmlns:m="http://schemas.openxmlformats.org/officeDocument/2006/math">
                    <m:r>
                      <a:rPr lang="vi-VN" sz="3800" i="0" smtClean="0">
                        <a:solidFill>
                          <a:schemeClr val="tx1"/>
                        </a:solidFill>
                      </a:rPr>
                      <m:t>(</m:t>
                    </m:r>
                    <m:r>
                      <m:rPr>
                        <m:sty m:val="p"/>
                      </m:rPr>
                      <a:rPr lang="vi-VN" sz="3800" i="0" smtClean="0">
                        <a:solidFill>
                          <a:schemeClr val="tx1"/>
                        </a:solidFill>
                      </a:rPr>
                      <m:t>Q</m:t>
                    </m:r>
                    <m:r>
                      <a:rPr lang="vi-VN" sz="3800" i="0" smtClean="0">
                        <a:solidFill>
                          <a:schemeClr val="tx1"/>
                        </a:solidFill>
                      </a:rPr>
                      <m:t>)</m:t>
                    </m:r>
                  </m:oMath>
                </a14:m>
                <a:r>
                  <a:rPr lang="vi-VN" sz="3800" smtClean="0">
                    <a:solidFill>
                      <a:schemeClr val="tx1"/>
                    </a:solidFill>
                  </a:rPr>
                  <a:t> cắt các c</a:t>
                </a:r>
                <a:r>
                  <a:rPr lang="en-US" sz="3800" smtClean="0">
                    <a:cs typeface="Arial" panose="020B0604020202020204" pitchFamily="34" charset="0"/>
                  </a:rPr>
                  <a:t>ạnh</a:t>
                </a:r>
                <a:r>
                  <a:rPr lang="vi-VN" sz="3800" smtClean="0">
                    <a:solidFill>
                      <a:schemeClr val="tx1"/>
                    </a:solidFill>
                  </a:rPr>
                  <a:t> </a:t>
                </a:r>
                <a:r>
                  <a:rPr lang="vi-VN" sz="3800"/>
                  <a:t> </a:t>
                </a:r>
                <a14:m>
                  <m:oMath xmlns:m="http://schemas.openxmlformats.org/officeDocument/2006/math">
                    <m:r>
                      <m:rPr>
                        <m:sty m:val="p"/>
                      </m:rPr>
                      <a:rPr lang="vi-VN" sz="3800" i="0"/>
                      <m:t>SB</m:t>
                    </m:r>
                    <m:r>
                      <a:rPr lang="vi-VN" sz="3800" i="0"/>
                      <m:t>, </m:t>
                    </m:r>
                    <m:r>
                      <m:rPr>
                        <m:sty m:val="p"/>
                      </m:rPr>
                      <a:rPr lang="vi-VN" sz="3800" i="0"/>
                      <m:t>SC</m:t>
                    </m:r>
                    <m:r>
                      <a:rPr lang="vi-VN" sz="3800" i="0"/>
                      <m:t> </m:t>
                    </m:r>
                  </m:oMath>
                </a14:m>
                <a:r>
                  <a:rPr lang="vi-VN" sz="3800" smtClean="0">
                    <a:solidFill>
                      <a:schemeClr val="tx1"/>
                    </a:solidFill>
                  </a:rPr>
                  <a:t> lần lượt tại </a:t>
                </a:r>
                <a14:m>
                  <m:oMath xmlns:m="http://schemas.openxmlformats.org/officeDocument/2006/math">
                    <m:sSub>
                      <m:sSubPr>
                        <m:ctrlPr>
                          <a:rPr lang="en-US" sz="4000">
                            <a:ea typeface="Cambria Math" panose="02040503050406030204" pitchFamily="18" charset="0"/>
                            <a:cs typeface="Times New Roman" panose="02020603050405020304" pitchFamily="18" charset="0"/>
                          </a:rPr>
                        </m:ctrlPr>
                      </m:sSubPr>
                      <m:e>
                        <m:r>
                          <m:rPr>
                            <m:sty m:val="p"/>
                          </m:rPr>
                          <a:rPr lang="en-US" sz="4000" i="0">
                            <a:ea typeface="Cambria Math" panose="02040503050406030204" pitchFamily="18" charset="0"/>
                            <a:cs typeface="Times New Roman" panose="02020603050405020304" pitchFamily="18" charset="0"/>
                          </a:rPr>
                          <m:t>B</m:t>
                        </m:r>
                      </m:e>
                      <m:sub>
                        <m:r>
                          <a:rPr lang="en-US" sz="4000" b="0" i="0" smtClean="0">
                            <a:ea typeface="Cambria Math" panose="02040503050406030204" pitchFamily="18" charset="0"/>
                            <a:cs typeface="Times New Roman" panose="02020603050405020304" pitchFamily="18" charset="0"/>
                          </a:rPr>
                          <m:t>2</m:t>
                        </m:r>
                      </m:sub>
                    </m:sSub>
                    <m:r>
                      <a:rPr lang="en-US" sz="4000" i="0">
                        <a:ea typeface="Cambria Math" panose="02040503050406030204" pitchFamily="18" charset="0"/>
                        <a:cs typeface="Times New Roman" panose="02020603050405020304" pitchFamily="18" charset="0"/>
                      </a:rPr>
                      <m:t>,</m:t>
                    </m:r>
                    <m:sSub>
                      <m:sSubPr>
                        <m:ctrlPr>
                          <a:rPr lang="en-US" sz="4000">
                            <a:ea typeface="Cambria Math" panose="02040503050406030204" pitchFamily="18" charset="0"/>
                            <a:cs typeface="Times New Roman" panose="02020603050405020304" pitchFamily="18" charset="0"/>
                          </a:rPr>
                        </m:ctrlPr>
                      </m:sSubPr>
                      <m:e>
                        <m:r>
                          <m:rPr>
                            <m:sty m:val="p"/>
                          </m:rPr>
                          <a:rPr lang="en-US" sz="4000" i="0">
                            <a:ea typeface="Cambria Math" panose="02040503050406030204" pitchFamily="18" charset="0"/>
                            <a:cs typeface="Times New Roman" panose="02020603050405020304" pitchFamily="18" charset="0"/>
                          </a:rPr>
                          <m:t>C</m:t>
                        </m:r>
                      </m:e>
                      <m:sub>
                        <m:r>
                          <a:rPr lang="en-US" sz="4000" b="0" i="0" smtClean="0">
                            <a:ea typeface="Cambria Math" panose="02040503050406030204" pitchFamily="18" charset="0"/>
                            <a:cs typeface="Times New Roman" panose="02020603050405020304" pitchFamily="18" charset="0"/>
                          </a:rPr>
                          <m:t>2</m:t>
                        </m:r>
                      </m:sub>
                    </m:sSub>
                  </m:oMath>
                </a14:m>
                <a:r>
                  <a:rPr lang="vi-VN" sz="3800" smtClean="0">
                    <a:solidFill>
                      <a:schemeClr val="tx1"/>
                    </a:solidFill>
                  </a:rPr>
                  <a:t>. Chứng minh </a:t>
                </a:r>
                <a14:m>
                  <m:oMath xmlns:m="http://schemas.openxmlformats.org/officeDocument/2006/math">
                    <m:r>
                      <m:rPr>
                        <m:sty m:val="p"/>
                      </m:rPr>
                      <a:rPr lang="en-US" sz="4000" i="0" smtClean="0">
                        <a:ea typeface="Times New Roman" panose="02020603050405020304" pitchFamily="18" charset="0"/>
                        <a:cs typeface="Times New Roman" panose="02020603050405020304" pitchFamily="18" charset="0"/>
                      </a:rPr>
                      <m:t>BB</m:t>
                    </m:r>
                    <m:r>
                      <a:rPr lang="en-US" sz="4000" i="0" baseline="-25000">
                        <a:ea typeface="Times New Roman" panose="02020603050405020304" pitchFamily="18" charset="0"/>
                        <a:cs typeface="Times New Roman" panose="02020603050405020304" pitchFamily="18" charset="0"/>
                      </a:rPr>
                      <m:t>1</m:t>
                    </m:r>
                    <m:r>
                      <a:rPr lang="en-US" sz="4000" i="0">
                        <a:ea typeface="Times New Roman" panose="02020603050405020304" pitchFamily="18" charset="0"/>
                        <a:cs typeface="Times New Roman" panose="02020603050405020304" pitchFamily="18" charset="0"/>
                      </a:rPr>
                      <m:t> = </m:t>
                    </m:r>
                    <m:r>
                      <m:rPr>
                        <m:sty m:val="p"/>
                      </m:rPr>
                      <a:rPr lang="en-US" sz="4000" i="0">
                        <a:ea typeface="Times New Roman" panose="02020603050405020304" pitchFamily="18" charset="0"/>
                        <a:cs typeface="Times New Roman" panose="02020603050405020304" pitchFamily="18" charset="0"/>
                      </a:rPr>
                      <m:t>B</m:t>
                    </m:r>
                    <m:r>
                      <a:rPr lang="en-US" sz="4000" i="0" baseline="-25000">
                        <a:ea typeface="Times New Roman" panose="02020603050405020304" pitchFamily="18" charset="0"/>
                        <a:cs typeface="Times New Roman" panose="02020603050405020304" pitchFamily="18" charset="0"/>
                      </a:rPr>
                      <m:t>1</m:t>
                    </m:r>
                    <m:r>
                      <m:rPr>
                        <m:sty m:val="p"/>
                      </m:rPr>
                      <a:rPr lang="en-US" sz="4000" i="0">
                        <a:ea typeface="Times New Roman" panose="02020603050405020304" pitchFamily="18" charset="0"/>
                        <a:cs typeface="Times New Roman" panose="02020603050405020304" pitchFamily="18" charset="0"/>
                      </a:rPr>
                      <m:t>B</m:t>
                    </m:r>
                    <m:r>
                      <a:rPr lang="en-US" sz="4000" i="0" baseline="-25000">
                        <a:ea typeface="Times New Roman" panose="02020603050405020304" pitchFamily="18" charset="0"/>
                        <a:cs typeface="Times New Roman" panose="02020603050405020304" pitchFamily="18" charset="0"/>
                      </a:rPr>
                      <m:t>2</m:t>
                    </m:r>
                    <m:r>
                      <a:rPr lang="en-US" sz="4000" i="0">
                        <a:ea typeface="Times New Roman" panose="02020603050405020304" pitchFamily="18" charset="0"/>
                        <a:cs typeface="Times New Roman" panose="02020603050405020304" pitchFamily="18" charset="0"/>
                      </a:rPr>
                      <m:t> = </m:t>
                    </m:r>
                    <m:r>
                      <m:rPr>
                        <m:sty m:val="p"/>
                      </m:rPr>
                      <a:rPr lang="en-US" sz="4000" i="0">
                        <a:ea typeface="Times New Roman" panose="02020603050405020304" pitchFamily="18" charset="0"/>
                        <a:cs typeface="Times New Roman" panose="02020603050405020304" pitchFamily="18" charset="0"/>
                      </a:rPr>
                      <m:t>B</m:t>
                    </m:r>
                    <m:r>
                      <a:rPr lang="en-US" sz="4000" i="0" baseline="-25000">
                        <a:ea typeface="Times New Roman" panose="02020603050405020304" pitchFamily="18" charset="0"/>
                        <a:cs typeface="Times New Roman" panose="02020603050405020304" pitchFamily="18" charset="0"/>
                      </a:rPr>
                      <m:t>2</m:t>
                    </m:r>
                    <m:r>
                      <m:rPr>
                        <m:sty m:val="p"/>
                      </m:rPr>
                      <a:rPr lang="en-US" sz="4000" i="0">
                        <a:ea typeface="Times New Roman" panose="02020603050405020304" pitchFamily="18" charset="0"/>
                        <a:cs typeface="Times New Roman" panose="02020603050405020304" pitchFamily="18" charset="0"/>
                      </a:rPr>
                      <m:t>S</m:t>
                    </m:r>
                    <m:r>
                      <a:rPr lang="en-US" sz="4000" i="0">
                        <a:ea typeface="Times New Roman" panose="02020603050405020304" pitchFamily="18" charset="0"/>
                        <a:cs typeface="Times New Roman" panose="02020603050405020304" pitchFamily="18" charset="0"/>
                      </a:rPr>
                      <m:t> </m:t>
                    </m:r>
                  </m:oMath>
                </a14:m>
                <a:r>
                  <a:rPr lang="en-US" sz="4000">
                    <a:ea typeface="Times New Roman" panose="02020603050405020304" pitchFamily="18" charset="0"/>
                    <a:cs typeface="Times New Roman" panose="02020603050405020304" pitchFamily="18" charset="0"/>
                  </a:rPr>
                  <a:t>và </a:t>
                </a:r>
                <a14:m>
                  <m:oMath xmlns:m="http://schemas.openxmlformats.org/officeDocument/2006/math">
                    <m:r>
                      <m:rPr>
                        <m:sty m:val="p"/>
                      </m:rPr>
                      <a:rPr lang="en-US" sz="4000" i="0" smtClean="0">
                        <a:ea typeface="Times New Roman" panose="02020603050405020304" pitchFamily="18" charset="0"/>
                        <a:cs typeface="Times New Roman" panose="02020603050405020304" pitchFamily="18" charset="0"/>
                      </a:rPr>
                      <m:t>CC</m:t>
                    </m:r>
                    <m:r>
                      <a:rPr lang="en-US" sz="4000" i="0" baseline="-25000">
                        <a:ea typeface="Times New Roman" panose="02020603050405020304" pitchFamily="18" charset="0"/>
                        <a:cs typeface="Times New Roman" panose="02020603050405020304" pitchFamily="18" charset="0"/>
                      </a:rPr>
                      <m:t>1</m:t>
                    </m:r>
                    <m:r>
                      <a:rPr lang="en-US" sz="4000" i="0">
                        <a:ea typeface="Times New Roman" panose="02020603050405020304" pitchFamily="18" charset="0"/>
                        <a:cs typeface="Times New Roman" panose="02020603050405020304" pitchFamily="18" charset="0"/>
                      </a:rPr>
                      <m:t> = </m:t>
                    </m:r>
                    <m:r>
                      <m:rPr>
                        <m:sty m:val="p"/>
                      </m:rPr>
                      <a:rPr lang="en-US" sz="4000" i="0">
                        <a:ea typeface="Times New Roman" panose="02020603050405020304" pitchFamily="18" charset="0"/>
                        <a:cs typeface="Times New Roman" panose="02020603050405020304" pitchFamily="18" charset="0"/>
                      </a:rPr>
                      <m:t>C</m:t>
                    </m:r>
                    <m:r>
                      <a:rPr lang="en-US" sz="4000" i="0" baseline="-25000">
                        <a:ea typeface="Times New Roman" panose="02020603050405020304" pitchFamily="18" charset="0"/>
                        <a:cs typeface="Times New Roman" panose="02020603050405020304" pitchFamily="18" charset="0"/>
                      </a:rPr>
                      <m:t>1</m:t>
                    </m:r>
                    <m:r>
                      <m:rPr>
                        <m:sty m:val="p"/>
                      </m:rPr>
                      <a:rPr lang="en-US" sz="4000" i="0">
                        <a:ea typeface="Times New Roman" panose="02020603050405020304" pitchFamily="18" charset="0"/>
                        <a:cs typeface="Times New Roman" panose="02020603050405020304" pitchFamily="18" charset="0"/>
                      </a:rPr>
                      <m:t>C</m:t>
                    </m:r>
                    <m:r>
                      <a:rPr lang="en-US" sz="4000" i="0" baseline="-25000">
                        <a:ea typeface="Times New Roman" panose="02020603050405020304" pitchFamily="18" charset="0"/>
                        <a:cs typeface="Times New Roman" panose="02020603050405020304" pitchFamily="18" charset="0"/>
                      </a:rPr>
                      <m:t>2</m:t>
                    </m:r>
                    <m:r>
                      <a:rPr lang="en-US" sz="4000" i="0">
                        <a:ea typeface="Times New Roman" panose="02020603050405020304" pitchFamily="18" charset="0"/>
                        <a:cs typeface="Times New Roman" panose="02020603050405020304" pitchFamily="18" charset="0"/>
                      </a:rPr>
                      <m:t> = </m:t>
                    </m:r>
                    <m:r>
                      <m:rPr>
                        <m:sty m:val="p"/>
                      </m:rPr>
                      <a:rPr lang="en-US" sz="4000" i="0">
                        <a:ea typeface="Times New Roman" panose="02020603050405020304" pitchFamily="18" charset="0"/>
                        <a:cs typeface="Times New Roman" panose="02020603050405020304" pitchFamily="18" charset="0"/>
                      </a:rPr>
                      <m:t>C</m:t>
                    </m:r>
                    <m:r>
                      <a:rPr lang="en-US" sz="4000" i="0" baseline="-25000">
                        <a:ea typeface="Times New Roman" panose="02020603050405020304" pitchFamily="18" charset="0"/>
                        <a:cs typeface="Times New Roman" panose="02020603050405020304" pitchFamily="18" charset="0"/>
                      </a:rPr>
                      <m:t>2</m:t>
                    </m:r>
                    <m:r>
                      <m:rPr>
                        <m:sty m:val="p"/>
                      </m:rPr>
                      <a:rPr lang="en-US" sz="4000" i="0">
                        <a:ea typeface="Times New Roman" panose="02020603050405020304" pitchFamily="18" charset="0"/>
                        <a:cs typeface="Times New Roman" panose="02020603050405020304" pitchFamily="18" charset="0"/>
                      </a:rPr>
                      <m:t>S</m:t>
                    </m:r>
                    <m:r>
                      <a:rPr lang="en-US" sz="4000" i="0">
                        <a:ea typeface="Times New Roman" panose="02020603050405020304" pitchFamily="18" charset="0"/>
                        <a:cs typeface="Times New Roman" panose="02020603050405020304" pitchFamily="18" charset="0"/>
                      </a:rPr>
                      <m:t>.</m:t>
                    </m:r>
                  </m:oMath>
                </a14:m>
                <a:endParaRPr lang="en-US" sz="4000">
                  <a:effectLst/>
                  <a:ea typeface="Times New Roman" panose="02020603050405020304" pitchFamily="18"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1752731" y="2848046"/>
                <a:ext cx="15368186" cy="5717334"/>
              </a:xfrm>
              <a:prstGeom prst="rect">
                <a:avLst/>
              </a:prstGeom>
              <a:blipFill>
                <a:blip r:embed="rId5"/>
                <a:stretch>
                  <a:fillRect l="-1309" r="-1309"/>
                </a:stretch>
              </a:blipFill>
            </p:spPr>
            <p:txBody>
              <a:bodyPr/>
              <a:lstStyle/>
              <a:p>
                <a:r>
                  <a:rPr lang="en-US">
                    <a:noFill/>
                  </a:rPr>
                  <a:t> </a:t>
                </a:r>
              </a:p>
            </p:txBody>
          </p:sp>
        </mc:Fallback>
      </mc:AlternateContent>
    </p:spTree>
    <p:extLst>
      <p:ext uri="{BB962C8B-B14F-4D97-AF65-F5344CB8AC3E}">
        <p14:creationId xmlns:p14="http://schemas.microsoft.com/office/powerpoint/2010/main" val="248483630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6"/>
          <p:cNvGrpSpPr/>
          <p:nvPr/>
        </p:nvGrpSpPr>
        <p:grpSpPr>
          <a:xfrm>
            <a:off x="-2568064" y="-1181100"/>
            <a:ext cx="2954947" cy="11805595"/>
            <a:chOff x="0" y="0"/>
            <a:chExt cx="1558177" cy="3109293"/>
          </a:xfrm>
        </p:grpSpPr>
        <p:sp>
          <p:nvSpPr>
            <p:cNvPr id="7" name="Freeform 7"/>
            <p:cNvSpPr/>
            <p:nvPr/>
          </p:nvSpPr>
          <p:spPr>
            <a:xfrm>
              <a:off x="0" y="0"/>
              <a:ext cx="1558177" cy="3109293"/>
            </a:xfrm>
            <a:custGeom>
              <a:avLst/>
              <a:gdLst/>
              <a:ahLst/>
              <a:cxnLst/>
              <a:rect l="l" t="t" r="r" b="b"/>
              <a:pathLst>
                <a:path w="1558177" h="3109293">
                  <a:moveTo>
                    <a:pt x="0" y="0"/>
                  </a:moveTo>
                  <a:lnTo>
                    <a:pt x="1558177" y="0"/>
                  </a:lnTo>
                  <a:lnTo>
                    <a:pt x="1558177" y="3109293"/>
                  </a:lnTo>
                  <a:lnTo>
                    <a:pt x="0" y="3109293"/>
                  </a:lnTo>
                  <a:close/>
                </a:path>
              </a:pathLst>
            </a:custGeom>
            <a:solidFill>
              <a:srgbClr val="F9DA88"/>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7" name="Picture 16"/>
          <p:cNvPicPr>
            <a:picLocks noChangeAspect="1"/>
          </p:cNvPicPr>
          <p:nvPr/>
        </p:nvPicPr>
        <p:blipFill>
          <a:blip r:embed="rId2"/>
          <a:stretch>
            <a:fillRect/>
          </a:stretch>
        </p:blipFill>
        <p:spPr>
          <a:xfrm rot="17418430">
            <a:off x="-489939" y="592999"/>
            <a:ext cx="1753643" cy="1706247"/>
          </a:xfrm>
          <a:prstGeom prst="rect">
            <a:avLst/>
          </a:prstGeom>
        </p:spPr>
      </p:pic>
      <p:pic>
        <p:nvPicPr>
          <p:cNvPr id="20" name="Picture 19"/>
          <p:cNvPicPr>
            <a:picLocks noChangeAspect="1"/>
          </p:cNvPicPr>
          <p:nvPr/>
        </p:nvPicPr>
        <p:blipFill>
          <a:blip r:embed="rId3"/>
          <a:stretch>
            <a:fillRect/>
          </a:stretch>
        </p:blipFill>
        <p:spPr>
          <a:xfrm>
            <a:off x="2546552" y="8996084"/>
            <a:ext cx="1415848" cy="1011320"/>
          </a:xfrm>
          <a:prstGeom prst="rect">
            <a:avLst/>
          </a:prstGeom>
        </p:spPr>
      </p:pic>
      <p:sp>
        <p:nvSpPr>
          <p:cNvPr id="14" name="Oval Callout 13"/>
          <p:cNvSpPr/>
          <p:nvPr/>
        </p:nvSpPr>
        <p:spPr>
          <a:xfrm>
            <a:off x="8610600" y="555450"/>
            <a:ext cx="1618997" cy="88482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990600" y="1904999"/>
            <a:ext cx="5190086" cy="6248400"/>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6629400" y="1746549"/>
                <a:ext cx="11049000" cy="8045151"/>
              </a:xfrm>
              <a:prstGeom prst="rect">
                <a:avLst/>
              </a:prstGeom>
            </p:spPr>
            <p:txBody>
              <a:bodyPr wrap="square">
                <a:spAutoFit/>
              </a:bodyPr>
              <a:lstStyle/>
              <a:p>
                <a:pPr algn="just">
                  <a:lnSpc>
                    <a:spcPct val="150000"/>
                  </a:lnSpc>
                  <a:spcAft>
                    <a:spcPts val="0"/>
                  </a:spcAft>
                </a:pPr>
                <a:r>
                  <a:rPr lang="en-US" sz="3600" smtClean="0">
                    <a:latin typeface="Arial" panose="020B0604020202020204" pitchFamily="34" charset="0"/>
                    <a:ea typeface="Times New Roman" panose="02020603050405020304" pitchFamily="18" charset="0"/>
                    <a:cs typeface="Arial" panose="020B0604020202020204" pitchFamily="34" charset="0"/>
                  </a:rPr>
                  <a:t>Vì hai mặt phẳng (P) và (Q) song song với mặt phẳng (ABC) nên (P) // (Q), do đó ba mặt phẳng (ABC), (P) và (Q) đôi một song song. Theo định lí Thalés trong không gian, ta suy ra</a:t>
                </a:r>
                <a:r>
                  <a:rPr lang="en-US" sz="3600">
                    <a:latin typeface="Arial" panose="020B0604020202020204" pitchFamily="34" charset="0"/>
                    <a:ea typeface="Times New Roman" panose="02020603050405020304" pitchFamily="18" charset="0"/>
                    <a:cs typeface="Arial" panose="020B0604020202020204" pitchFamily="34" charset="0"/>
                  </a:rPr>
                  <a:t>: </a:t>
                </a:r>
                <a:endParaRPr lang="en-US" sz="3600" smtClean="0">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0"/>
                  </a:spcAft>
                </a:pPr>
                <a14:m>
                  <m:oMath xmlns:m="http://schemas.openxmlformats.org/officeDocument/2006/math">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600">
                                <a:effectLst/>
                                <a:latin typeface="Cambria Math" panose="02040503050406030204" pitchFamily="18" charset="0"/>
                                <a:ea typeface="Cambria Math" panose="02040503050406030204" pitchFamily="18" charset="0"/>
                                <a:cs typeface="Times New Roman" panose="02020603050405020304" pitchFamily="18" charset="0"/>
                              </a:rPr>
                              <m:t>2</m:t>
                            </m:r>
                          </m:sub>
                        </m:sSub>
                        <m:sSub>
                          <m:sSub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600">
                                <a:effectLst/>
                                <a:latin typeface="Cambria Math" panose="02040503050406030204" pitchFamily="18" charset="0"/>
                                <a:ea typeface="Cambria Math" panose="02040503050406030204" pitchFamily="18" charset="0"/>
                                <a:cs typeface="Times New Roman" panose="02020603050405020304" pitchFamily="18" charset="0"/>
                              </a:rPr>
                              <m:t>1</m:t>
                            </m:r>
                          </m:sub>
                        </m:sSub>
                      </m:num>
                      <m:den>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A</m:t>
                        </m:r>
                        <m:sSub>
                          <m:sSub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600">
                                <a:effectLst/>
                                <a:latin typeface="Cambria Math" panose="02040503050406030204" pitchFamily="18" charset="0"/>
                                <a:ea typeface="Cambria Math" panose="02040503050406030204" pitchFamily="18" charset="0"/>
                                <a:cs typeface="Times New Roman" panose="02020603050405020304" pitchFamily="18" charset="0"/>
                              </a:rPr>
                              <m:t>1</m:t>
                            </m:r>
                          </m:sub>
                        </m:sSub>
                      </m:den>
                    </m:f>
                    <m:r>
                      <a:rPr lang="en-US" sz="36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B</m:t>
                            </m:r>
                          </m:e>
                          <m:sub>
                            <m:r>
                              <a:rPr lang="en-US" sz="3600">
                                <a:effectLst/>
                                <a:latin typeface="Cambria Math" panose="02040503050406030204" pitchFamily="18" charset="0"/>
                                <a:ea typeface="Cambria Math" panose="02040503050406030204" pitchFamily="18" charset="0"/>
                                <a:cs typeface="Times New Roman" panose="02020603050405020304" pitchFamily="18" charset="0"/>
                              </a:rPr>
                              <m:t>2</m:t>
                            </m:r>
                          </m:sub>
                        </m:sSub>
                        <m:sSub>
                          <m:sSub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B</m:t>
                            </m:r>
                          </m:e>
                          <m:sub>
                            <m:r>
                              <a:rPr lang="en-US" sz="3600">
                                <a:effectLst/>
                                <a:latin typeface="Cambria Math" panose="02040503050406030204" pitchFamily="18" charset="0"/>
                                <a:ea typeface="Cambria Math" panose="02040503050406030204" pitchFamily="18" charset="0"/>
                                <a:cs typeface="Times New Roman" panose="02020603050405020304" pitchFamily="18" charset="0"/>
                              </a:rPr>
                              <m:t>1</m:t>
                            </m:r>
                          </m:sub>
                        </m:sSub>
                      </m:num>
                      <m:den>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B</m:t>
                        </m:r>
                        <m:sSub>
                          <m:sSub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B</m:t>
                            </m:r>
                          </m:e>
                          <m:sub>
                            <m:r>
                              <a:rPr lang="en-US" sz="3600">
                                <a:effectLst/>
                                <a:latin typeface="Cambria Math" panose="02040503050406030204" pitchFamily="18" charset="0"/>
                                <a:ea typeface="Cambria Math" panose="02040503050406030204" pitchFamily="18" charset="0"/>
                                <a:cs typeface="Times New Roman" panose="02020603050405020304" pitchFamily="18" charset="0"/>
                              </a:rPr>
                              <m:t>1</m:t>
                            </m:r>
                          </m:sub>
                        </m:sSub>
                      </m:den>
                    </m:f>
                    <m:r>
                      <a:rPr lang="en-US" sz="36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C</m:t>
                            </m:r>
                          </m:e>
                          <m:sub>
                            <m:r>
                              <a:rPr lang="en-US" sz="3600">
                                <a:effectLst/>
                                <a:latin typeface="Cambria Math" panose="02040503050406030204" pitchFamily="18" charset="0"/>
                                <a:ea typeface="Cambria Math" panose="02040503050406030204" pitchFamily="18" charset="0"/>
                                <a:cs typeface="Times New Roman" panose="02020603050405020304" pitchFamily="18" charset="0"/>
                              </a:rPr>
                              <m:t>2</m:t>
                            </m:r>
                          </m:sub>
                        </m:sSub>
                        <m:sSub>
                          <m:sSub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C</m:t>
                            </m:r>
                          </m:e>
                          <m:sub>
                            <m:r>
                              <a:rPr lang="en-US" sz="3600">
                                <a:effectLst/>
                                <a:latin typeface="Cambria Math" panose="02040503050406030204" pitchFamily="18" charset="0"/>
                                <a:ea typeface="Cambria Math" panose="02040503050406030204" pitchFamily="18" charset="0"/>
                                <a:cs typeface="Times New Roman" panose="02020603050405020304" pitchFamily="18" charset="0"/>
                              </a:rPr>
                              <m:t>1</m:t>
                            </m:r>
                          </m:sub>
                        </m:sSub>
                      </m:num>
                      <m:den>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C</m:t>
                        </m:r>
                        <m:sSub>
                          <m:sSub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C</m:t>
                            </m:r>
                          </m:e>
                          <m:sub>
                            <m:r>
                              <a:rPr lang="en-US" sz="3600">
                                <a:effectLst/>
                                <a:latin typeface="Cambria Math" panose="02040503050406030204" pitchFamily="18" charset="0"/>
                                <a:ea typeface="Cambria Math" panose="02040503050406030204" pitchFamily="18" charset="0"/>
                                <a:cs typeface="Times New Roman" panose="02020603050405020304" pitchFamily="18" charset="0"/>
                              </a:rPr>
                              <m:t>1</m:t>
                            </m:r>
                          </m:sub>
                        </m:sSub>
                      </m:den>
                    </m:f>
                  </m:oMath>
                </a14:m>
                <a:r>
                  <a:rPr lang="en-US" sz="3600" smtClean="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Mà </a:t>
                </a:r>
                <a14:m>
                  <m:oMath xmlns:m="http://schemas.openxmlformats.org/officeDocument/2006/math">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A</m:t>
                    </m:r>
                    <m:sSub>
                      <m:sSub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600">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en-US" sz="360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600">
                            <a:effectLst/>
                            <a:latin typeface="Cambria Math" panose="02040503050406030204" pitchFamily="18" charset="0"/>
                            <a:ea typeface="Cambria Math" panose="02040503050406030204" pitchFamily="18" charset="0"/>
                            <a:cs typeface="Times New Roman" panose="02020603050405020304" pitchFamily="18" charset="0"/>
                          </a:rPr>
                          <m:t>1</m:t>
                        </m:r>
                      </m:sub>
                    </m:sSub>
                    <m:sSub>
                      <m:sSub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600">
                            <a:effectLst/>
                            <a:latin typeface="Cambria Math" panose="02040503050406030204" pitchFamily="18" charset="0"/>
                            <a:ea typeface="Cambria Math" panose="02040503050406030204" pitchFamily="18" charset="0"/>
                            <a:cs typeface="Times New Roman" panose="02020603050405020304" pitchFamily="18" charset="0"/>
                          </a:rPr>
                          <m:t>2</m:t>
                        </m:r>
                      </m:sub>
                    </m:sSub>
                    <m:r>
                      <a:rPr lang="en-US" sz="3600">
                        <a:effectLst/>
                        <a:latin typeface="Cambria Math" panose="02040503050406030204" pitchFamily="18" charset="0"/>
                        <a:ea typeface="Cambria Math" panose="02040503050406030204" pitchFamily="18" charset="0"/>
                        <a:cs typeface="Times New Roman" panose="02020603050405020304" pitchFamily="18" charset="0"/>
                      </a:rPr>
                      <m:t> </m:t>
                    </m:r>
                  </m:oMath>
                </a14:m>
                <a:r>
                  <a:rPr lang="en-US" sz="3600">
                    <a:effectLst/>
                    <a:latin typeface="Arial" panose="020B0604020202020204" pitchFamily="34" charset="0"/>
                    <a:ea typeface="Times New Roman" panose="02020603050405020304" pitchFamily="18" charset="0"/>
                    <a:cs typeface="Arial" panose="020B0604020202020204" pitchFamily="34" charset="0"/>
                  </a:rPr>
                  <a:t>nên </a:t>
                </a:r>
                <a14:m>
                  <m:oMath xmlns:m="http://schemas.openxmlformats.org/officeDocument/2006/math">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600">
                                <a:effectLst/>
                                <a:latin typeface="Cambria Math" panose="02040503050406030204" pitchFamily="18" charset="0"/>
                                <a:ea typeface="Cambria Math" panose="02040503050406030204" pitchFamily="18" charset="0"/>
                                <a:cs typeface="Times New Roman" panose="02020603050405020304" pitchFamily="18" charset="0"/>
                              </a:rPr>
                              <m:t>2</m:t>
                            </m:r>
                          </m:sub>
                        </m:sSub>
                        <m:sSub>
                          <m:sSub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600">
                                <a:effectLst/>
                                <a:latin typeface="Cambria Math" panose="02040503050406030204" pitchFamily="18" charset="0"/>
                                <a:ea typeface="Cambria Math" panose="02040503050406030204" pitchFamily="18" charset="0"/>
                                <a:cs typeface="Times New Roman" panose="02020603050405020304" pitchFamily="18" charset="0"/>
                              </a:rPr>
                              <m:t>1</m:t>
                            </m:r>
                          </m:sub>
                        </m:sSub>
                      </m:num>
                      <m:den>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A</m:t>
                        </m:r>
                        <m:sSub>
                          <m:sSub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600">
                                <a:effectLst/>
                                <a:latin typeface="Cambria Math" panose="02040503050406030204" pitchFamily="18" charset="0"/>
                                <a:ea typeface="Cambria Math" panose="02040503050406030204" pitchFamily="18" charset="0"/>
                                <a:cs typeface="Times New Roman" panose="02020603050405020304" pitchFamily="18" charset="0"/>
                              </a:rPr>
                              <m:t>1</m:t>
                            </m:r>
                          </m:sub>
                        </m:sSub>
                      </m:den>
                    </m:f>
                    <m:r>
                      <a:rPr lang="en-US" sz="3600">
                        <a:effectLst/>
                        <a:latin typeface="Cambria Math" panose="02040503050406030204" pitchFamily="18" charset="0"/>
                        <a:ea typeface="Cambria Math" panose="02040503050406030204" pitchFamily="18" charset="0"/>
                        <a:cs typeface="Times New Roman" panose="02020603050405020304" pitchFamily="18" charset="0"/>
                      </a:rPr>
                      <m:t>=1</m:t>
                    </m:r>
                  </m:oMath>
                </a14:m>
                <a:r>
                  <a:rPr lang="en-US" sz="3600">
                    <a:effectLst/>
                    <a:latin typeface="Arial" panose="020B0604020202020204" pitchFamily="34" charset="0"/>
                    <a:ea typeface="Times New Roman" panose="02020603050405020304" pitchFamily="18" charset="0"/>
                    <a:cs typeface="Arial" panose="020B0604020202020204" pitchFamily="34" charset="0"/>
                  </a:rPr>
                  <a:t>, suy </a:t>
                </a:r>
                <a:r>
                  <a:rPr lang="en-US" sz="3600">
                    <a:effectLst/>
                    <a:latin typeface="Arial" panose="020B0604020202020204" pitchFamily="34" charset="0"/>
                    <a:ea typeface="Times New Roman" panose="02020603050405020304" pitchFamily="18" charset="0"/>
                    <a:cs typeface="Arial" panose="020B0604020202020204" pitchFamily="34" charset="0"/>
                  </a:rPr>
                  <a:t>ra</a:t>
                </a:r>
                <a:r>
                  <a:rPr lang="en-US" sz="3600" smtClean="0">
                    <a:effectLst/>
                    <a:latin typeface="Arial" panose="020B0604020202020204" pitchFamily="34" charset="0"/>
                    <a:ea typeface="Times New Roman" panose="02020603050405020304" pitchFamily="18" charset="0"/>
                    <a:cs typeface="Arial" panose="020B0604020202020204" pitchFamily="34" charset="0"/>
                  </a:rPr>
                  <a:t>:</a:t>
                </a:r>
              </a:p>
              <a:p>
                <a:pPr algn="ctr">
                  <a:lnSpc>
                    <a:spcPct val="150000"/>
                  </a:lnSpc>
                  <a:spcAft>
                    <a:spcPts val="0"/>
                  </a:spcAft>
                </a:pPr>
                <a14:m>
                  <m:oMath xmlns:m="http://schemas.openxmlformats.org/officeDocument/2006/math">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600">
                                <a:effectLst/>
                                <a:latin typeface="Cambria Math" panose="02040503050406030204" pitchFamily="18" charset="0"/>
                                <a:ea typeface="Cambria Math" panose="02040503050406030204" pitchFamily="18" charset="0"/>
                                <a:cs typeface="Times New Roman" panose="02020603050405020304" pitchFamily="18" charset="0"/>
                              </a:rPr>
                              <m:t>2</m:t>
                            </m:r>
                          </m:sub>
                        </m:sSub>
                        <m:sSub>
                          <m:sSub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600">
                                <a:effectLst/>
                                <a:latin typeface="Cambria Math" panose="02040503050406030204" pitchFamily="18" charset="0"/>
                                <a:ea typeface="Cambria Math" panose="02040503050406030204" pitchFamily="18" charset="0"/>
                                <a:cs typeface="Times New Roman" panose="02020603050405020304" pitchFamily="18" charset="0"/>
                              </a:rPr>
                              <m:t>1</m:t>
                            </m:r>
                          </m:sub>
                        </m:sSub>
                      </m:num>
                      <m:den>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A</m:t>
                        </m:r>
                        <m:sSub>
                          <m:sSub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600">
                                <a:effectLst/>
                                <a:latin typeface="Cambria Math" panose="02040503050406030204" pitchFamily="18" charset="0"/>
                                <a:ea typeface="Cambria Math" panose="02040503050406030204" pitchFamily="18" charset="0"/>
                                <a:cs typeface="Times New Roman" panose="02020603050405020304" pitchFamily="18" charset="0"/>
                              </a:rPr>
                              <m:t>1</m:t>
                            </m:r>
                          </m:sub>
                        </m:sSub>
                      </m:den>
                    </m:f>
                    <m:r>
                      <a:rPr lang="en-US" sz="36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B</m:t>
                            </m:r>
                          </m:e>
                          <m:sub>
                            <m:r>
                              <a:rPr lang="en-US" sz="3600">
                                <a:effectLst/>
                                <a:latin typeface="Cambria Math" panose="02040503050406030204" pitchFamily="18" charset="0"/>
                                <a:ea typeface="Cambria Math" panose="02040503050406030204" pitchFamily="18" charset="0"/>
                                <a:cs typeface="Times New Roman" panose="02020603050405020304" pitchFamily="18" charset="0"/>
                              </a:rPr>
                              <m:t>2</m:t>
                            </m:r>
                          </m:sub>
                        </m:sSub>
                        <m:sSub>
                          <m:sSub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B</m:t>
                            </m:r>
                          </m:e>
                          <m:sub>
                            <m:r>
                              <a:rPr lang="en-US" sz="3600">
                                <a:effectLst/>
                                <a:latin typeface="Cambria Math" panose="02040503050406030204" pitchFamily="18" charset="0"/>
                                <a:ea typeface="Cambria Math" panose="02040503050406030204" pitchFamily="18" charset="0"/>
                                <a:cs typeface="Times New Roman" panose="02020603050405020304" pitchFamily="18" charset="0"/>
                              </a:rPr>
                              <m:t>1</m:t>
                            </m:r>
                          </m:sub>
                        </m:sSub>
                      </m:num>
                      <m:den>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B</m:t>
                        </m:r>
                        <m:sSub>
                          <m:sSub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B</m:t>
                            </m:r>
                          </m:e>
                          <m:sub>
                            <m:r>
                              <a:rPr lang="en-US" sz="3600">
                                <a:effectLst/>
                                <a:latin typeface="Cambria Math" panose="02040503050406030204" pitchFamily="18" charset="0"/>
                                <a:ea typeface="Cambria Math" panose="02040503050406030204" pitchFamily="18" charset="0"/>
                                <a:cs typeface="Times New Roman" panose="02020603050405020304" pitchFamily="18" charset="0"/>
                              </a:rPr>
                              <m:t>1</m:t>
                            </m:r>
                          </m:sub>
                        </m:sSub>
                      </m:den>
                    </m:f>
                    <m:r>
                      <a:rPr lang="en-US" sz="36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C</m:t>
                            </m:r>
                          </m:e>
                          <m:sub>
                            <m:r>
                              <a:rPr lang="en-US" sz="3600">
                                <a:effectLst/>
                                <a:latin typeface="Cambria Math" panose="02040503050406030204" pitchFamily="18" charset="0"/>
                                <a:ea typeface="Cambria Math" panose="02040503050406030204" pitchFamily="18" charset="0"/>
                                <a:cs typeface="Times New Roman" panose="02020603050405020304" pitchFamily="18" charset="0"/>
                              </a:rPr>
                              <m:t>2</m:t>
                            </m:r>
                          </m:sub>
                        </m:sSub>
                        <m:sSub>
                          <m:sSub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C</m:t>
                            </m:r>
                          </m:e>
                          <m:sub>
                            <m:r>
                              <a:rPr lang="en-US" sz="3600">
                                <a:effectLst/>
                                <a:latin typeface="Cambria Math" panose="02040503050406030204" pitchFamily="18" charset="0"/>
                                <a:ea typeface="Cambria Math" panose="02040503050406030204" pitchFamily="18" charset="0"/>
                                <a:cs typeface="Times New Roman" panose="02020603050405020304" pitchFamily="18" charset="0"/>
                              </a:rPr>
                              <m:t>1</m:t>
                            </m:r>
                          </m:sub>
                        </m:sSub>
                      </m:num>
                      <m:den>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C</m:t>
                        </m:r>
                        <m:sSub>
                          <m:sSub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C</m:t>
                            </m:r>
                          </m:e>
                          <m:sub>
                            <m:r>
                              <a:rPr lang="en-US" sz="3600">
                                <a:effectLst/>
                                <a:latin typeface="Cambria Math" panose="02040503050406030204" pitchFamily="18" charset="0"/>
                                <a:ea typeface="Cambria Math" panose="02040503050406030204" pitchFamily="18" charset="0"/>
                                <a:cs typeface="Times New Roman" panose="02020603050405020304" pitchFamily="18" charset="0"/>
                              </a:rPr>
                              <m:t>1</m:t>
                            </m:r>
                          </m:sub>
                        </m:sSub>
                      </m:den>
                    </m:f>
                    <m:r>
                      <a:rPr lang="en-US" sz="3600">
                        <a:effectLst/>
                        <a:latin typeface="Cambria Math" panose="02040503050406030204" pitchFamily="18" charset="0"/>
                        <a:ea typeface="Cambria Math" panose="02040503050406030204" pitchFamily="18" charset="0"/>
                        <a:cs typeface="Times New Roman" panose="02020603050405020304" pitchFamily="18" charset="0"/>
                      </a:rPr>
                      <m:t>=1</m:t>
                    </m:r>
                  </m:oMath>
                </a14:m>
                <a:r>
                  <a:rPr lang="en-US" sz="3600" smtClean="0">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0"/>
                  </a:spcAft>
                </a:pPr>
                <a:r>
                  <a:rPr lang="en-US" sz="3600" smtClean="0">
                    <a:effectLst/>
                    <a:latin typeface="Arial" panose="020B0604020202020204" pitchFamily="34" charset="0"/>
                    <a:ea typeface="Times New Roman" panose="02020603050405020304" pitchFamily="18" charset="0"/>
                    <a:cs typeface="Arial" panose="020B0604020202020204" pitchFamily="34" charset="0"/>
                  </a:rPr>
                  <a:t>do </a:t>
                </a:r>
                <a:r>
                  <a:rPr lang="en-US" sz="3600">
                    <a:effectLst/>
                    <a:latin typeface="Arial" panose="020B0604020202020204" pitchFamily="34" charset="0"/>
                    <a:ea typeface="Times New Roman" panose="02020603050405020304" pitchFamily="18" charset="0"/>
                    <a:cs typeface="Arial" panose="020B0604020202020204" pitchFamily="34" charset="0"/>
                  </a:rPr>
                  <a:t>đó </a:t>
                </a:r>
                <a14:m>
                  <m:oMath xmlns:m="http://schemas.openxmlformats.org/officeDocument/2006/math">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B</m:t>
                    </m:r>
                    <m:sSub>
                      <m:sSub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B</m:t>
                        </m:r>
                      </m:e>
                      <m:sub>
                        <m:r>
                          <a:rPr lang="en-US" sz="3600">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en-US" sz="360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B</m:t>
                        </m:r>
                      </m:e>
                      <m:sub>
                        <m:r>
                          <a:rPr lang="en-US" sz="3600">
                            <a:effectLst/>
                            <a:latin typeface="Cambria Math" panose="02040503050406030204" pitchFamily="18" charset="0"/>
                            <a:ea typeface="Cambria Math" panose="02040503050406030204" pitchFamily="18" charset="0"/>
                            <a:cs typeface="Times New Roman" panose="02020603050405020304" pitchFamily="18" charset="0"/>
                          </a:rPr>
                          <m:t>1</m:t>
                        </m:r>
                      </m:sub>
                    </m:sSub>
                    <m:sSub>
                      <m:sSub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B</m:t>
                        </m:r>
                      </m:e>
                      <m:sub>
                        <m:r>
                          <a:rPr lang="en-US" sz="3600">
                            <a:effectLst/>
                            <a:latin typeface="Cambria Math" panose="02040503050406030204" pitchFamily="18" charset="0"/>
                            <a:ea typeface="Cambria Math" panose="02040503050406030204" pitchFamily="18" charset="0"/>
                            <a:cs typeface="Times New Roman" panose="02020603050405020304" pitchFamily="18" charset="0"/>
                          </a:rPr>
                          <m:t>2</m:t>
                        </m:r>
                      </m:sub>
                    </m:sSub>
                  </m:oMath>
                </a14:m>
                <a:r>
                  <a:rPr lang="en-US"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C</m:t>
                    </m:r>
                    <m:sSub>
                      <m:sSub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C</m:t>
                        </m:r>
                      </m:e>
                      <m:sub>
                        <m:r>
                          <a:rPr lang="en-US" sz="3600">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en-US" sz="360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C</m:t>
                        </m:r>
                      </m:e>
                      <m:sub>
                        <m:r>
                          <a:rPr lang="en-US" sz="3600">
                            <a:effectLst/>
                            <a:latin typeface="Cambria Math" panose="02040503050406030204" pitchFamily="18" charset="0"/>
                            <a:ea typeface="Cambria Math" panose="02040503050406030204" pitchFamily="18" charset="0"/>
                            <a:cs typeface="Times New Roman" panose="02020603050405020304" pitchFamily="18" charset="0"/>
                          </a:rPr>
                          <m:t>1</m:t>
                        </m:r>
                      </m:sub>
                    </m:sSub>
                    <m:sSub>
                      <m:sSub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C</m:t>
                        </m:r>
                      </m:e>
                      <m:sub>
                        <m:r>
                          <a:rPr lang="en-US" sz="3600">
                            <a:effectLst/>
                            <a:latin typeface="Cambria Math" panose="02040503050406030204" pitchFamily="18" charset="0"/>
                            <a:ea typeface="Cambria Math" panose="02040503050406030204" pitchFamily="18" charset="0"/>
                            <a:cs typeface="Times New Roman" panose="02020603050405020304" pitchFamily="18" charset="0"/>
                          </a:rPr>
                          <m:t>2</m:t>
                        </m:r>
                      </m:sub>
                    </m:sSub>
                  </m:oMath>
                </a14:m>
                <a:r>
                  <a:rPr lang="en-US" sz="3600" smtClean="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6629400" y="1746549"/>
                <a:ext cx="11049000" cy="8045151"/>
              </a:xfrm>
              <a:prstGeom prst="rect">
                <a:avLst/>
              </a:prstGeom>
              <a:blipFill>
                <a:blip r:embed="rId5"/>
                <a:stretch>
                  <a:fillRect l="-1711" r="-1656" b="-1971"/>
                </a:stretch>
              </a:blipFill>
            </p:spPr>
            <p:txBody>
              <a:bodyPr/>
              <a:lstStyle/>
              <a:p>
                <a:r>
                  <a:rPr lang="en-US">
                    <a:noFill/>
                  </a:rPr>
                  <a:t> </a:t>
                </a:r>
              </a:p>
            </p:txBody>
          </p:sp>
        </mc:Fallback>
      </mc:AlternateContent>
    </p:spTree>
    <p:extLst>
      <p:ext uri="{BB962C8B-B14F-4D97-AF65-F5344CB8AC3E}">
        <p14:creationId xmlns:p14="http://schemas.microsoft.com/office/powerpoint/2010/main" val="371873145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wipe(down)">
                                      <p:cBhvr>
                                        <p:cTn id="21" dur="500"/>
                                        <p:tgtEl>
                                          <p:spTgt spid="3">
                                            <p:txEl>
                                              <p:pRg st="1" end="1"/>
                                            </p:txEl>
                                          </p:spTgt>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par>
                          <p:cTn id="29" fill="hold">
                            <p:stCondLst>
                              <p:cond delay="1500"/>
                            </p:stCondLst>
                            <p:childTnLst>
                              <p:par>
                                <p:cTn id="30" presetID="14" presetClass="entr" presetSubtype="10" fill="hold"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6"/>
          <p:cNvGrpSpPr/>
          <p:nvPr/>
        </p:nvGrpSpPr>
        <p:grpSpPr>
          <a:xfrm>
            <a:off x="-2568064" y="-1181100"/>
            <a:ext cx="2954947" cy="11805595"/>
            <a:chOff x="0" y="0"/>
            <a:chExt cx="1558177" cy="3109293"/>
          </a:xfrm>
        </p:grpSpPr>
        <p:sp>
          <p:nvSpPr>
            <p:cNvPr id="7" name="Freeform 7"/>
            <p:cNvSpPr/>
            <p:nvPr/>
          </p:nvSpPr>
          <p:spPr>
            <a:xfrm>
              <a:off x="0" y="0"/>
              <a:ext cx="1558177" cy="3109293"/>
            </a:xfrm>
            <a:custGeom>
              <a:avLst/>
              <a:gdLst/>
              <a:ahLst/>
              <a:cxnLst/>
              <a:rect l="l" t="t" r="r" b="b"/>
              <a:pathLst>
                <a:path w="1558177" h="3109293">
                  <a:moveTo>
                    <a:pt x="0" y="0"/>
                  </a:moveTo>
                  <a:lnTo>
                    <a:pt x="1558177" y="0"/>
                  </a:lnTo>
                  <a:lnTo>
                    <a:pt x="1558177" y="3109293"/>
                  </a:lnTo>
                  <a:lnTo>
                    <a:pt x="0" y="3109293"/>
                  </a:lnTo>
                  <a:close/>
                </a:path>
              </a:pathLst>
            </a:custGeom>
            <a:solidFill>
              <a:srgbClr val="F9DA88"/>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7" name="Picture 16"/>
          <p:cNvPicPr>
            <a:picLocks noChangeAspect="1"/>
          </p:cNvPicPr>
          <p:nvPr/>
        </p:nvPicPr>
        <p:blipFill>
          <a:blip r:embed="rId2"/>
          <a:stretch>
            <a:fillRect/>
          </a:stretch>
        </p:blipFill>
        <p:spPr>
          <a:xfrm rot="17418430">
            <a:off x="-489939" y="592999"/>
            <a:ext cx="1753643" cy="1706247"/>
          </a:xfrm>
          <a:prstGeom prst="rect">
            <a:avLst/>
          </a:prstGeom>
        </p:spPr>
      </p:pic>
      <p:pic>
        <p:nvPicPr>
          <p:cNvPr id="20" name="Picture 19"/>
          <p:cNvPicPr>
            <a:picLocks noChangeAspect="1"/>
          </p:cNvPicPr>
          <p:nvPr/>
        </p:nvPicPr>
        <p:blipFill>
          <a:blip r:embed="rId3"/>
          <a:stretch>
            <a:fillRect/>
          </a:stretch>
        </p:blipFill>
        <p:spPr>
          <a:xfrm>
            <a:off x="2546552" y="8996084"/>
            <a:ext cx="1415848" cy="1011320"/>
          </a:xfrm>
          <a:prstGeom prst="rect">
            <a:avLst/>
          </a:prstGeom>
        </p:spPr>
      </p:pic>
      <p:sp>
        <p:nvSpPr>
          <p:cNvPr id="14" name="Oval Callout 13"/>
          <p:cNvSpPr/>
          <p:nvPr/>
        </p:nvSpPr>
        <p:spPr>
          <a:xfrm>
            <a:off x="8610600" y="555450"/>
            <a:ext cx="1618997" cy="88482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990600" y="1904999"/>
            <a:ext cx="5190086" cy="6248400"/>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7162800" y="1904999"/>
                <a:ext cx="11049000" cy="7153561"/>
              </a:xfrm>
              <a:prstGeom prst="rect">
                <a:avLst/>
              </a:prstGeom>
            </p:spPr>
            <p:txBody>
              <a:bodyPr wrap="square">
                <a:spAutoFit/>
              </a:bodyPr>
              <a:lstStyle/>
              <a:p>
                <a:pPr lvl="0">
                  <a:lnSpc>
                    <a:spcPct val="150000"/>
                  </a:lnSpc>
                  <a:spcBef>
                    <a:spcPts val="600"/>
                  </a:spcBef>
                  <a:spcAft>
                    <a:spcPts val="600"/>
                  </a:spcAft>
                  <a:defRPr/>
                </a:pPr>
                <a:r>
                  <a:rPr lang="en-US" sz="3600" smtClean="0">
                    <a:solidFill>
                      <a:prstClr val="black"/>
                    </a:solidFill>
                    <a:latin typeface="Arial" panose="020B0604020202020204" pitchFamily="34" charset="0"/>
                    <a:ea typeface="Times New Roman" panose="02020603050405020304" pitchFamily="18" charset="0"/>
                    <a:cs typeface="Arial" panose="020B0604020202020204" pitchFamily="34" charset="0"/>
                  </a:rPr>
                  <a:t>Sử dụng định lí Thalès ta cũng chứng </a:t>
                </a:r>
                <a:r>
                  <a:rPr lang="en-US" sz="3600" smtClean="0">
                    <a:solidFill>
                      <a:prstClr val="black"/>
                    </a:solidFill>
                    <a:latin typeface="Arial" panose="020B0604020202020204" pitchFamily="34" charset="0"/>
                    <a:ea typeface="Times New Roman" panose="02020603050405020304" pitchFamily="18" charset="0"/>
                    <a:cs typeface="Arial" panose="020B0604020202020204" pitchFamily="34" charset="0"/>
                  </a:rPr>
                  <a:t>minh được</a:t>
                </a:r>
              </a:p>
              <a:p>
                <a:pPr lvl="0" algn="ctr">
                  <a:lnSpc>
                    <a:spcPct val="150000"/>
                  </a:lnSpc>
                  <a:spcBef>
                    <a:spcPts val="600"/>
                  </a:spcBef>
                  <a:spcAft>
                    <a:spcPts val="600"/>
                  </a:spcAft>
                  <a:defRPr/>
                </a:pPr>
                <a:r>
                  <a:rPr lang="en-US" sz="360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e>
                          <m:sub>
                            <m: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b>
                        </m:sSub>
                        <m:r>
                          <m:rPr>
                            <m:sty m:val="p"/>
                          </m:rP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m:t>
                        </m:r>
                      </m:num>
                      <m:den>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e>
                          <m:sub>
                            <m: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b>
                        </m:sSub>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e>
                          <m:sub>
                            <m: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den>
                    </m:f>
                    <m: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B</m:t>
                            </m:r>
                          </m:e>
                          <m:sub>
                            <m: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b>
                        </m:sSub>
                        <m:r>
                          <m:rPr>
                            <m:sty m:val="p"/>
                          </m:rP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m:t>
                        </m:r>
                      </m:num>
                      <m:den>
                        <m:r>
                          <m:rPr>
                            <m:sty m:val="p"/>
                          </m:rP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B</m:t>
                        </m:r>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B</m:t>
                            </m:r>
                          </m:e>
                          <m:sub>
                            <m: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den>
                    </m:f>
                    <m: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m:t>
                            </m:r>
                          </m:e>
                          <m:sub>
                            <m: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b>
                        </m:sSub>
                        <m:r>
                          <m:rPr>
                            <m:sty m:val="p"/>
                          </m:rP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m:t>
                        </m:r>
                      </m:num>
                      <m:den>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m:t>
                            </m:r>
                          </m:e>
                          <m:sub>
                            <m: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b>
                        </m:sSub>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m:t>
                            </m:r>
                          </m:e>
                          <m:sub>
                            <m: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den>
                    </m:f>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a:t>
                </a:r>
              </a:p>
              <a:p>
                <a:pPr lvl="0" algn="just">
                  <a:lnSpc>
                    <a:spcPct val="150000"/>
                  </a:lnSpc>
                  <a:spcBef>
                    <a:spcPts val="600"/>
                  </a:spcBef>
                  <a:spcAft>
                    <a:spcPts val="600"/>
                  </a:spcAft>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Mà </a:t>
                </a:r>
                <a14:m>
                  <m:oMath xmlns:m="http://schemas.openxmlformats.org/officeDocument/2006/math">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e>
                      <m:sub>
                        <m: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e>
                      <m:sub>
                        <m: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b>
                    </m:sSub>
                    <m: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e>
                      <m:sub>
                        <m: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b>
                    </m:sSub>
                    <m:r>
                      <m:rPr>
                        <m:sty m:val="p"/>
                      </m:rP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m:t>
                    </m:r>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nên </a:t>
                </a:r>
                <a14:m>
                  <m:oMath xmlns:m="http://schemas.openxmlformats.org/officeDocument/2006/math">
                    <m:f>
                      <m:f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e>
                          <m:sub>
                            <m: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b>
                        </m:sSub>
                        <m:r>
                          <m:rPr>
                            <m:sty m:val="p"/>
                          </m:rP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m:t>
                        </m:r>
                      </m:num>
                      <m:den>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e>
                          <m:sub>
                            <m: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b>
                        </m:sSub>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e>
                          <m:sub>
                            <m: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den>
                    </m:f>
                    <m: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suy ra</a:t>
                </a:r>
              </a:p>
              <a:p>
                <a:pPr lvl="0" algn="ctr">
                  <a:lnSpc>
                    <a:spcPct val="150000"/>
                  </a:lnSpc>
                  <a:spcBef>
                    <a:spcPts val="600"/>
                  </a:spcBef>
                  <a:spcAft>
                    <a:spcPts val="600"/>
                  </a:spcAft>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e>
                          <m:sub>
                            <m: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b>
                        </m:sSub>
                        <m:r>
                          <m:rPr>
                            <m:sty m:val="p"/>
                          </m:rP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m:t>
                        </m:r>
                      </m:num>
                      <m:den>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e>
                          <m:sub>
                            <m: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b>
                        </m:sSub>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e>
                          <m:sub>
                            <m: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den>
                    </m:f>
                    <m: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B</m:t>
                            </m:r>
                          </m:e>
                          <m:sub>
                            <m: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b>
                        </m:sSub>
                        <m:r>
                          <m:rPr>
                            <m:sty m:val="p"/>
                          </m:rP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m:t>
                        </m:r>
                      </m:num>
                      <m:den>
                        <m:r>
                          <m:rPr>
                            <m:sty m:val="p"/>
                          </m:rP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B</m:t>
                        </m:r>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B</m:t>
                            </m:r>
                          </m:e>
                          <m:sub>
                            <m: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den>
                    </m:f>
                    <m: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m:t>
                            </m:r>
                          </m:e>
                          <m:sub>
                            <m: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b>
                        </m:sSub>
                        <m:r>
                          <m:rPr>
                            <m:sty m:val="p"/>
                          </m:rP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m:t>
                        </m:r>
                      </m:num>
                      <m:den>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m:t>
                            </m:r>
                          </m:e>
                          <m:sub>
                            <m: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b>
                        </m:sSub>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m:t>
                            </m:r>
                          </m:e>
                          <m:sub>
                            <m: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den>
                    </m:f>
                    <m: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a:t>
                </a:r>
                <a:endParaRPr lang="en-US" sz="3600" smtClean="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Bef>
                    <a:spcPts val="600"/>
                  </a:spcBef>
                  <a:spcAft>
                    <a:spcPts val="600"/>
                  </a:spcAft>
                  <a:defRPr/>
                </a:pPr>
                <a:r>
                  <a:rPr lang="en-US" sz="3600" smtClean="0">
                    <a:solidFill>
                      <a:prstClr val="black"/>
                    </a:solidFill>
                    <a:latin typeface="Arial" panose="020B0604020202020204" pitchFamily="34" charset="0"/>
                    <a:ea typeface="Times New Roman" panose="02020603050405020304" pitchFamily="18" charset="0"/>
                    <a:cs typeface="Arial" panose="020B0604020202020204" pitchFamily="34" charset="0"/>
                  </a:rPr>
                  <a:t>do </a:t>
                </a: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đó </a:t>
                </a:r>
                <a14:m>
                  <m:oMath xmlns:m="http://schemas.openxmlformats.org/officeDocument/2006/math">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B</m:t>
                        </m:r>
                      </m:e>
                      <m:sub>
                        <m: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B</m:t>
                        </m:r>
                      </m:e>
                      <m:sub>
                        <m: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b>
                    </m:sSub>
                    <m: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B</m:t>
                        </m:r>
                      </m:e>
                      <m:sub>
                        <m: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b>
                    </m:sSub>
                    <m:r>
                      <m:rPr>
                        <m:sty m:val="p"/>
                      </m:rP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m:t>
                    </m:r>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m:t>
                        </m:r>
                      </m:e>
                      <m:sub>
                        <m: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m:t>
                        </m:r>
                      </m:e>
                      <m:sub>
                        <m: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b>
                    </m:sSub>
                    <m: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m:t>
                        </m:r>
                      </m:e>
                      <m:sub>
                        <m: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b>
                    </m:sSub>
                    <m:r>
                      <m:rPr>
                        <m:sty m:val="p"/>
                      </m:rP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m:t>
                    </m:r>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a:t>
                </a:r>
              </a:p>
              <a:p>
                <a:pPr lvl="0" algn="just">
                  <a:lnSpc>
                    <a:spcPct val="150000"/>
                  </a:lnSpc>
                  <a:spcBef>
                    <a:spcPts val="600"/>
                  </a:spcBef>
                  <a:spcAft>
                    <a:spcPts val="600"/>
                  </a:spcAft>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Vậy, BB</a:t>
                </a:r>
                <a:r>
                  <a:rPr lang="en-US" sz="36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 B</a:t>
                </a:r>
                <a:r>
                  <a:rPr lang="en-US" sz="36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B</a:t>
                </a:r>
                <a:r>
                  <a:rPr lang="en-US" sz="36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2</a:t>
                </a: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 B</a:t>
                </a:r>
                <a:r>
                  <a:rPr lang="en-US" sz="36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2</a:t>
                </a: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S và CC</a:t>
                </a:r>
                <a:r>
                  <a:rPr lang="en-US" sz="36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 C</a:t>
                </a:r>
                <a:r>
                  <a:rPr lang="en-US" sz="36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C</a:t>
                </a:r>
                <a:r>
                  <a:rPr lang="en-US" sz="36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2</a:t>
                </a: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 C</a:t>
                </a:r>
                <a:r>
                  <a:rPr lang="en-US" sz="36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2</a:t>
                </a: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S.</a:t>
                </a:r>
              </a:p>
            </p:txBody>
          </p:sp>
        </mc:Choice>
        <mc:Fallback>
          <p:sp>
            <p:nvSpPr>
              <p:cNvPr id="3" name="Rectangle 2"/>
              <p:cNvSpPr>
                <a:spLocks noRot="1" noChangeAspect="1" noMove="1" noResize="1" noEditPoints="1" noAdjustHandles="1" noChangeArrowheads="1" noChangeShapeType="1" noTextEdit="1"/>
              </p:cNvSpPr>
              <p:nvPr/>
            </p:nvSpPr>
            <p:spPr>
              <a:xfrm>
                <a:off x="7162800" y="1904999"/>
                <a:ext cx="11049000" cy="7153561"/>
              </a:xfrm>
              <a:prstGeom prst="rect">
                <a:avLst/>
              </a:prstGeom>
              <a:blipFill>
                <a:blip r:embed="rId5"/>
                <a:stretch>
                  <a:fillRect l="-1655" b="-2215"/>
                </a:stretch>
              </a:blipFill>
            </p:spPr>
            <p:txBody>
              <a:bodyPr/>
              <a:lstStyle/>
              <a:p>
                <a:r>
                  <a:rPr lang="en-US">
                    <a:noFill/>
                  </a:rPr>
                  <a:t> </a:t>
                </a:r>
              </a:p>
            </p:txBody>
          </p:sp>
        </mc:Fallback>
      </mc:AlternateContent>
    </p:spTree>
    <p:extLst>
      <p:ext uri="{BB962C8B-B14F-4D97-AF65-F5344CB8AC3E}">
        <p14:creationId xmlns:p14="http://schemas.microsoft.com/office/powerpoint/2010/main" val="307523051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4" dur="500"/>
                                        <p:tgtEl>
                                          <p:spTgt spid="3">
                                            <p:txEl>
                                              <p:pRg st="2" end="2"/>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down)">
                                      <p:cBhvr>
                                        <p:cTn id="21" dur="500"/>
                                        <p:tgtEl>
                                          <p:spTgt spid="3">
                                            <p:txEl>
                                              <p:pRg st="4" end="4"/>
                                            </p:txEl>
                                          </p:spTgt>
                                        </p:tgtEl>
                                      </p:cBhvr>
                                    </p:animEffect>
                                  </p:childTnLst>
                                </p:cTn>
                              </p:par>
                            </p:childTnLst>
                          </p:cTn>
                        </p:par>
                        <p:par>
                          <p:cTn id="22" fill="hold">
                            <p:stCondLst>
                              <p:cond delay="1500"/>
                            </p:stCondLst>
                            <p:childTnLst>
                              <p:par>
                                <p:cTn id="23" presetID="16" presetClass="entr" presetSubtype="21" fill="hold" nodeType="after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barn(inVertical)">
                                      <p:cBhvr>
                                        <p:cTn id="2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grpSp>
        <p:nvGrpSpPr>
          <p:cNvPr id="2" name="Group 2"/>
          <p:cNvGrpSpPr/>
          <p:nvPr/>
        </p:nvGrpSpPr>
        <p:grpSpPr>
          <a:xfrm>
            <a:off x="2667000" y="1485900"/>
            <a:ext cx="8240264" cy="6629400"/>
            <a:chOff x="0" y="0"/>
            <a:chExt cx="2170275" cy="1966268"/>
          </a:xfrm>
        </p:grpSpPr>
        <p:sp>
          <p:nvSpPr>
            <p:cNvPr id="3" name="Freeform 3"/>
            <p:cNvSpPr/>
            <p:nvPr/>
          </p:nvSpPr>
          <p:spPr>
            <a:xfrm>
              <a:off x="0" y="0"/>
              <a:ext cx="2170275" cy="1966268"/>
            </a:xfrm>
            <a:custGeom>
              <a:avLst/>
              <a:gdLst/>
              <a:ahLst/>
              <a:cxnLst/>
              <a:rect l="l" t="t" r="r" b="b"/>
              <a:pathLst>
                <a:path w="2170275" h="1966268">
                  <a:moveTo>
                    <a:pt x="0" y="0"/>
                  </a:moveTo>
                  <a:lnTo>
                    <a:pt x="2170275" y="0"/>
                  </a:lnTo>
                  <a:lnTo>
                    <a:pt x="2170275" y="1966268"/>
                  </a:lnTo>
                  <a:lnTo>
                    <a:pt x="0" y="1966268"/>
                  </a:lnTo>
                  <a:close/>
                </a:path>
              </a:pathLst>
            </a:custGeom>
            <a:solidFill>
              <a:srgbClr val="FFF9E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390300" y="9873481"/>
            <a:ext cx="4714152" cy="451619"/>
            <a:chOff x="0" y="0"/>
            <a:chExt cx="1241587" cy="118945"/>
          </a:xfrm>
        </p:grpSpPr>
        <p:sp>
          <p:nvSpPr>
            <p:cNvPr id="7" name="Freeform 7"/>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3625872" y="648965"/>
            <a:ext cx="764428" cy="1751335"/>
            <a:chOff x="0" y="0"/>
            <a:chExt cx="201331" cy="461257"/>
          </a:xfrm>
        </p:grpSpPr>
        <p:sp>
          <p:nvSpPr>
            <p:cNvPr id="10" name="Freeform 10"/>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9384096" y="648965"/>
            <a:ext cx="764428" cy="1751335"/>
            <a:chOff x="0" y="0"/>
            <a:chExt cx="201331" cy="461257"/>
          </a:xfrm>
        </p:grpSpPr>
        <p:sp>
          <p:nvSpPr>
            <p:cNvPr id="21" name="Freeform 21"/>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22" name="TextBox 22"/>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Rectangle 27"/>
          <p:cNvSpPr/>
          <p:nvPr/>
        </p:nvSpPr>
        <p:spPr>
          <a:xfrm>
            <a:off x="2637123" y="3686164"/>
            <a:ext cx="8245943" cy="160973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0" normalizeH="0" baseline="0" noProof="0" smtClean="0">
                <a:ln>
                  <a:noFill/>
                </a:ln>
                <a:solidFill>
                  <a:srgbClr val="284353"/>
                </a:solidFill>
                <a:effectLst/>
                <a:uLnTx/>
                <a:uFillTx/>
                <a:latin typeface="Arial" panose="020B0604020202020204" pitchFamily="34" charset="0"/>
                <a:ea typeface="Times New Roman" panose="02020603050405020304" pitchFamily="18" charset="0"/>
                <a:cs typeface="Arial" panose="020B0604020202020204" pitchFamily="34" charset="0"/>
              </a:rPr>
              <a:t>VẬN</a:t>
            </a:r>
            <a:r>
              <a:rPr kumimoji="0" lang="en-US" sz="7500" b="1" i="0" u="none" strike="noStrike" kern="1200" cap="none" spc="0" normalizeH="0" noProof="0" smtClean="0">
                <a:ln>
                  <a:noFill/>
                </a:ln>
                <a:solidFill>
                  <a:srgbClr val="284353"/>
                </a:solidFill>
                <a:effectLst/>
                <a:uLnTx/>
                <a:uFillTx/>
                <a:latin typeface="Arial" panose="020B0604020202020204" pitchFamily="34" charset="0"/>
                <a:ea typeface="Times New Roman" panose="02020603050405020304" pitchFamily="18" charset="0"/>
                <a:cs typeface="Arial" panose="020B0604020202020204" pitchFamily="34" charset="0"/>
              </a:rPr>
              <a:t> DỤNG</a:t>
            </a:r>
            <a:endParaRPr kumimoji="0" lang="en-US" sz="7500" b="0" i="0" u="none" strike="noStrike" kern="1200" cap="none" spc="0" normalizeH="0" baseline="0" noProof="0" dirty="0">
              <a:ln>
                <a:noFill/>
              </a:ln>
              <a:solidFill>
                <a:srgbClr val="284353"/>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9" name="Picture 28"/>
          <p:cNvPicPr>
            <a:picLocks noChangeAspect="1"/>
          </p:cNvPicPr>
          <p:nvPr/>
        </p:nvPicPr>
        <p:blipFill>
          <a:blip r:embed="rId2"/>
          <a:stretch>
            <a:fillRect/>
          </a:stretch>
        </p:blipFill>
        <p:spPr>
          <a:xfrm>
            <a:off x="12344400" y="2844375"/>
            <a:ext cx="3971925" cy="7023525"/>
          </a:xfrm>
          <a:prstGeom prst="rect">
            <a:avLst/>
          </a:prstGeom>
        </p:spPr>
      </p:pic>
    </p:spTree>
    <p:extLst>
      <p:ext uri="{BB962C8B-B14F-4D97-AF65-F5344CB8AC3E}">
        <p14:creationId xmlns:p14="http://schemas.microsoft.com/office/powerpoint/2010/main" val="2810342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2" name="Group 2"/>
          <p:cNvGrpSpPr/>
          <p:nvPr/>
        </p:nvGrpSpPr>
        <p:grpSpPr>
          <a:xfrm>
            <a:off x="-152399" y="5583989"/>
            <a:ext cx="18592800" cy="4703011"/>
            <a:chOff x="0" y="0"/>
            <a:chExt cx="5226187" cy="1238653"/>
          </a:xfrm>
        </p:grpSpPr>
        <p:sp>
          <p:nvSpPr>
            <p:cNvPr id="3" name="Freeform 3"/>
            <p:cNvSpPr/>
            <p:nvPr/>
          </p:nvSpPr>
          <p:spPr>
            <a:xfrm>
              <a:off x="0" y="0"/>
              <a:ext cx="5226187" cy="1238653"/>
            </a:xfrm>
            <a:custGeom>
              <a:avLst/>
              <a:gdLst/>
              <a:ahLst/>
              <a:cxnLst/>
              <a:rect l="l" t="t" r="r" b="b"/>
              <a:pathLst>
                <a:path w="5226187" h="1238653">
                  <a:moveTo>
                    <a:pt x="0" y="0"/>
                  </a:moveTo>
                  <a:lnTo>
                    <a:pt x="5226187" y="0"/>
                  </a:lnTo>
                  <a:lnTo>
                    <a:pt x="5226187" y="1238653"/>
                  </a:lnTo>
                  <a:lnTo>
                    <a:pt x="0" y="1238653"/>
                  </a:lnTo>
                  <a:close/>
                </a:path>
              </a:pathLst>
            </a:custGeom>
            <a:solidFill>
              <a:srgbClr val="FADF92"/>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4"/>
          <p:cNvGrpSpPr/>
          <p:nvPr/>
        </p:nvGrpSpPr>
        <p:grpSpPr>
          <a:xfrm>
            <a:off x="381000" y="876300"/>
            <a:ext cx="17526000" cy="10210800"/>
            <a:chOff x="0" y="0"/>
            <a:chExt cx="2170275" cy="1829810"/>
          </a:xfrm>
          <a:solidFill>
            <a:schemeClr val="bg1"/>
          </a:solidFill>
        </p:grpSpPr>
        <p:sp>
          <p:nvSpPr>
            <p:cNvPr id="8" name="Freeform 5"/>
            <p:cNvSpPr/>
            <p:nvPr/>
          </p:nvSpPr>
          <p:spPr>
            <a:xfrm>
              <a:off x="0" y="0"/>
              <a:ext cx="2170275" cy="1829810"/>
            </a:xfrm>
            <a:custGeom>
              <a:avLst/>
              <a:gdLst/>
              <a:ahLst/>
              <a:cxnLst/>
              <a:rect l="l" t="t" r="r" b="b"/>
              <a:pathLst>
                <a:path w="2170275" h="1829810">
                  <a:moveTo>
                    <a:pt x="0" y="0"/>
                  </a:moveTo>
                  <a:lnTo>
                    <a:pt x="2170275" y="0"/>
                  </a:lnTo>
                  <a:lnTo>
                    <a:pt x="2170275" y="1829810"/>
                  </a:lnTo>
                  <a:lnTo>
                    <a:pt x="0" y="1829810"/>
                  </a:lnTo>
                  <a:close/>
                </a:path>
              </a:pathLst>
            </a:custGeom>
            <a:grpFill/>
          </p:spPr>
        </p:sp>
        <p:sp>
          <p:nvSpPr>
            <p:cNvPr id="9" name="TextBox 6"/>
            <p:cNvSpPr txBox="1"/>
            <p:nvPr/>
          </p:nvSpPr>
          <p:spPr>
            <a:xfrm>
              <a:off x="0" y="-38100"/>
              <a:ext cx="812800" cy="850900"/>
            </a:xfrm>
            <a:prstGeom prst="rect">
              <a:avLst/>
            </a:prstGeom>
            <a:grpFill/>
          </p:spPr>
          <p:txBody>
            <a:bodyPr lIns="50800" tIns="50800" rIns="50800" bIns="50800" rtlCol="0" anchor="ctr"/>
            <a:lstStyle/>
            <a:p>
              <a:pPr algn="ctr">
                <a:lnSpc>
                  <a:spcPts val="2659"/>
                </a:lnSpc>
              </a:pPr>
              <a:endParaRPr/>
            </a:p>
          </p:txBody>
        </p:sp>
      </p:grpSp>
      <p:sp>
        <p:nvSpPr>
          <p:cNvPr id="15" name="Rectangle 14"/>
          <p:cNvSpPr/>
          <p:nvPr/>
        </p:nvSpPr>
        <p:spPr>
          <a:xfrm>
            <a:off x="914400" y="1401276"/>
            <a:ext cx="16459200" cy="2446824"/>
          </a:xfrm>
          <a:prstGeom prst="rect">
            <a:avLst/>
          </a:prstGeom>
        </p:spPr>
        <p:txBody>
          <a:bodyPr wrap="square">
            <a:spAutoFit/>
          </a:bodyPr>
          <a:lstStyle/>
          <a:p>
            <a:pPr algn="just">
              <a:lnSpc>
                <a:spcPct val="150000"/>
              </a:lnSpc>
            </a:pPr>
            <a:r>
              <a:rPr lang="vi-VN" sz="3400">
                <a:solidFill>
                  <a:srgbClr val="000000"/>
                </a:solidFill>
              </a:rPr>
              <a:t>Cho hình lăng trụ tứ giác ABCD. A’B’C’D’. Một mặt phẳng song song với mặt phẳng (A’B’C’D’) cắt các cạnh bên của hình lăng trụ lần lượt tại A”, B”, C”, D”. Hỏi hình tạo bởi các điểm A, B, C, D, A”, B”, C”, D” là hình </a:t>
            </a:r>
            <a:r>
              <a:rPr lang="vi-VN" sz="3400">
                <a:solidFill>
                  <a:srgbClr val="000000"/>
                </a:solidFill>
              </a:rPr>
              <a:t>gì</a:t>
            </a:r>
            <a:r>
              <a:rPr lang="vi-VN" sz="3400" smtClean="0">
                <a:solidFill>
                  <a:srgbClr val="000000"/>
                </a:solidFill>
              </a:rPr>
              <a:t>?</a:t>
            </a:r>
            <a:endParaRPr lang="en-US" sz="3400">
              <a:cs typeface="Arial" panose="020B0604020202020204" pitchFamily="34" charset="0"/>
            </a:endParaRPr>
          </a:p>
        </p:txBody>
      </p:sp>
      <p:sp>
        <p:nvSpPr>
          <p:cNvPr id="16" name="Oval Callout 15"/>
          <p:cNvSpPr/>
          <p:nvPr/>
        </p:nvSpPr>
        <p:spPr>
          <a:xfrm>
            <a:off x="8352895" y="4045476"/>
            <a:ext cx="1582209" cy="79322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8" name="Picture 17"/>
          <p:cNvPicPr>
            <a:picLocks noChangeAspect="1"/>
          </p:cNvPicPr>
          <p:nvPr/>
        </p:nvPicPr>
        <p:blipFill>
          <a:blip r:embed="rId2"/>
          <a:stretch>
            <a:fillRect/>
          </a:stretch>
        </p:blipFill>
        <p:spPr>
          <a:xfrm>
            <a:off x="16580376" y="246129"/>
            <a:ext cx="1283126" cy="1071547"/>
          </a:xfrm>
          <a:prstGeom prst="rect">
            <a:avLst/>
          </a:prstGeom>
        </p:spPr>
      </p:pic>
      <p:pic>
        <p:nvPicPr>
          <p:cNvPr id="20" name="Picture 19"/>
          <p:cNvPicPr>
            <a:picLocks noChangeAspect="1"/>
          </p:cNvPicPr>
          <p:nvPr/>
        </p:nvPicPr>
        <p:blipFill>
          <a:blip r:embed="rId3"/>
          <a:stretch>
            <a:fillRect/>
          </a:stretch>
        </p:blipFill>
        <p:spPr>
          <a:xfrm rot="606964">
            <a:off x="296861" y="184446"/>
            <a:ext cx="930278" cy="1486243"/>
          </a:xfrm>
          <a:prstGeom prst="rect">
            <a:avLst/>
          </a:prstGeom>
        </p:spPr>
      </p:pic>
      <p:grpSp>
        <p:nvGrpSpPr>
          <p:cNvPr id="19" name="Group 18"/>
          <p:cNvGrpSpPr/>
          <p:nvPr/>
        </p:nvGrpSpPr>
        <p:grpSpPr>
          <a:xfrm>
            <a:off x="5791199" y="114300"/>
            <a:ext cx="6286500" cy="2980178"/>
            <a:chOff x="6819900" y="1079886"/>
            <a:chExt cx="6286500" cy="2980178"/>
          </a:xfrm>
        </p:grpSpPr>
        <p:grpSp>
          <p:nvGrpSpPr>
            <p:cNvPr id="21" name="Group 2"/>
            <p:cNvGrpSpPr/>
            <p:nvPr/>
          </p:nvGrpSpPr>
          <p:grpSpPr>
            <a:xfrm>
              <a:off x="6819900" y="1079886"/>
              <a:ext cx="6286500" cy="2980178"/>
              <a:chOff x="-18893" y="-28575"/>
              <a:chExt cx="3117356" cy="841375"/>
            </a:xfrm>
          </p:grpSpPr>
          <p:sp>
            <p:nvSpPr>
              <p:cNvPr id="23" name="Freeform 3"/>
              <p:cNvSpPr/>
              <p:nvPr/>
            </p:nvSpPr>
            <p:spPr>
              <a:xfrm>
                <a:off x="-18893" y="18980"/>
                <a:ext cx="3117356" cy="277123"/>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 name="Rectangle 21"/>
            <p:cNvSpPr/>
            <p:nvPr/>
          </p:nvSpPr>
          <p:spPr>
            <a:xfrm>
              <a:off x="7154844" y="1401919"/>
              <a:ext cx="5747086" cy="707886"/>
            </a:xfrm>
            <a:prstGeom prst="rect">
              <a:avLst/>
            </a:prstGeom>
          </p:spPr>
          <p:txBody>
            <a:bodyPr wrap="none">
              <a:spAutoFit/>
            </a:bodyPr>
            <a:lstStyle/>
            <a:p>
              <a:pPr lvl="0" eaLnBrk="0" fontAlgn="base" hangingPunct="0">
                <a:spcBef>
                  <a:spcPct val="0"/>
                </a:spcBef>
                <a:spcAft>
                  <a:spcPct val="0"/>
                </a:spcAft>
              </a:pPr>
              <a:r>
                <a:rPr lang="vi-VN" altLang="en-US" sz="4000" b="1">
                  <a:solidFill>
                    <a:prstClr val="white"/>
                  </a:solidFill>
                </a:rPr>
                <a:t>Bài tập </a:t>
              </a:r>
              <a:r>
                <a:rPr lang="en-US" altLang="en-US" sz="4000" b="1" smtClean="0">
                  <a:solidFill>
                    <a:prstClr val="white"/>
                  </a:solidFill>
                  <a:latin typeface="Arial" panose="020B0604020202020204" pitchFamily="34" charset="0"/>
                  <a:cs typeface="Arial" panose="020B0604020202020204" pitchFamily="34" charset="0"/>
                </a:rPr>
                <a:t>4.25</a:t>
              </a:r>
              <a:r>
                <a:rPr lang="vi-VN" altLang="en-US" sz="4000" b="1" smtClean="0">
                  <a:solidFill>
                    <a:prstClr val="white"/>
                  </a:solidFill>
                </a:rPr>
                <a:t> </a:t>
              </a:r>
              <a:r>
                <a:rPr lang="vi-VN" altLang="en-US" sz="4000" b="1">
                  <a:solidFill>
                    <a:prstClr val="white"/>
                  </a:solidFill>
                </a:rPr>
                <a:t>(</a:t>
              </a:r>
              <a:r>
                <a:rPr lang="vi-VN" altLang="en-US" sz="4000" b="1" smtClean="0">
                  <a:solidFill>
                    <a:prstClr val="white"/>
                  </a:solidFill>
                </a:rPr>
                <a:t>SGK-tr</a:t>
              </a:r>
              <a:r>
                <a:rPr lang="en-US" altLang="en-US" sz="4000" b="1" smtClean="0">
                  <a:solidFill>
                    <a:prstClr val="white"/>
                  </a:solidFill>
                  <a:latin typeface="Arial" panose="020B0604020202020204" pitchFamily="34" charset="0"/>
                  <a:cs typeface="Arial" panose="020B0604020202020204" pitchFamily="34" charset="0"/>
                </a:rPr>
                <a:t>94</a:t>
              </a:r>
              <a:r>
                <a:rPr lang="vi-VN" altLang="en-US" sz="4000" b="1" smtClean="0">
                  <a:solidFill>
                    <a:prstClr val="white"/>
                  </a:solidFill>
                </a:rPr>
                <a:t>)</a:t>
              </a:r>
              <a:endParaRPr lang="vi-VN" altLang="en-US" sz="4000" b="1">
                <a:solidFill>
                  <a:prstClr val="white"/>
                </a:solidFill>
              </a:endParaRPr>
            </a:p>
          </p:txBody>
        </p:sp>
      </p:grpSp>
      <p:pic>
        <p:nvPicPr>
          <p:cNvPr id="5" name="Picture 4"/>
          <p:cNvPicPr>
            <a:picLocks noChangeAspect="1"/>
          </p:cNvPicPr>
          <p:nvPr/>
        </p:nvPicPr>
        <p:blipFill>
          <a:blip r:embed="rId4">
            <a:biLevel thresh="75000"/>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477195" y="4171166"/>
            <a:ext cx="5314004" cy="6153934"/>
          </a:xfrm>
          <a:prstGeom prst="rect">
            <a:avLst/>
          </a:prstGeom>
        </p:spPr>
      </p:pic>
      <p:sp>
        <p:nvSpPr>
          <p:cNvPr id="6" name="Rectangle 5"/>
          <p:cNvSpPr/>
          <p:nvPr/>
        </p:nvSpPr>
        <p:spPr>
          <a:xfrm>
            <a:off x="6292514" y="5087335"/>
            <a:ext cx="11047698" cy="4704365"/>
          </a:xfrm>
          <a:prstGeom prst="rect">
            <a:avLst/>
          </a:prstGeom>
        </p:spPr>
        <p:txBody>
          <a:bodyPr wrap="square">
            <a:spAutoFit/>
          </a:bodyPr>
          <a:lstStyle/>
          <a:p>
            <a:pPr algn="just">
              <a:lnSpc>
                <a:spcPct val="150000"/>
              </a:lnSpc>
              <a:spcAft>
                <a:spcPts val="0"/>
              </a:spcAft>
            </a:pPr>
            <a:r>
              <a:rPr lang="en-US" sz="3400">
                <a:latin typeface="Arial" panose="020B0604020202020204" pitchFamily="34" charset="0"/>
                <a:ea typeface="Times New Roman" panose="02020603050405020304" pitchFamily="18" charset="0"/>
                <a:cs typeface="Arial" panose="020B0604020202020204" pitchFamily="34" charset="0"/>
              </a:rPr>
              <a:t>Vì ABCD.A'B'C'D' là hình lăng trụ tứ giác nên hai mặt phẳng (ABCD) và (A'B'C'D') song song với nhau, mà mặt phẳng (A"B"C"D") song song với mặt phẳng (A'B'C'D</a:t>
            </a:r>
            <a:r>
              <a:rPr lang="en-US" sz="3400">
                <a:latin typeface="Arial" panose="020B0604020202020204" pitchFamily="34" charset="0"/>
                <a:ea typeface="Times New Roman" panose="02020603050405020304" pitchFamily="18" charset="0"/>
                <a:cs typeface="Arial" panose="020B0604020202020204" pitchFamily="34" charset="0"/>
              </a:rPr>
              <a:t>'). </a:t>
            </a:r>
            <a:endParaRPr lang="en-US" sz="3400" smtClean="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400" smtClean="0">
                <a:latin typeface="Arial" panose="020B0604020202020204" pitchFamily="34" charset="0"/>
                <a:ea typeface="Times New Roman" panose="02020603050405020304" pitchFamily="18" charset="0"/>
                <a:cs typeface="Arial" panose="020B0604020202020204" pitchFamily="34" charset="0"/>
              </a:rPr>
              <a:t>Do </a:t>
            </a:r>
            <a:r>
              <a:rPr lang="en-US" sz="3400">
                <a:latin typeface="Arial" panose="020B0604020202020204" pitchFamily="34" charset="0"/>
                <a:ea typeface="Times New Roman" panose="02020603050405020304" pitchFamily="18" charset="0"/>
                <a:cs typeface="Arial" panose="020B0604020202020204" pitchFamily="34" charset="0"/>
              </a:rPr>
              <a:t>đó, hai mặt phẳng (ABCD) và (A"B"C"D") song song với nhau (</a:t>
            </a:r>
            <a:r>
              <a:rPr lang="en-US" sz="3400">
                <a:latin typeface="Arial" panose="020B0604020202020204" pitchFamily="34" charset="0"/>
                <a:ea typeface="Times New Roman" panose="02020603050405020304" pitchFamily="18" charset="0"/>
                <a:cs typeface="Arial" panose="020B0604020202020204" pitchFamily="34" charset="0"/>
              </a:rPr>
              <a:t>1</a:t>
            </a:r>
            <a:r>
              <a:rPr lang="en-US" sz="3400" smtClean="0">
                <a:latin typeface="Arial" panose="020B0604020202020204" pitchFamily="34" charset="0"/>
                <a:ea typeface="Times New Roman" panose="02020603050405020304" pitchFamily="18" charset="0"/>
                <a:cs typeface="Arial" panose="020B0604020202020204" pitchFamily="34" charset="0"/>
              </a:rPr>
              <a:t>).</a:t>
            </a:r>
            <a:endParaRPr lang="en-US" sz="340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43078049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500"/>
                                        <p:tgtEl>
                                          <p:spTgt spid="6">
                                            <p:txEl>
                                              <p:pRg st="0" end="0"/>
                                            </p:txEl>
                                          </p:spTgt>
                                        </p:tgtEl>
                                      </p:cBhvr>
                                    </p:animEffect>
                                  </p:childTnLst>
                                </p:cTn>
                              </p:par>
                            </p:childTnLst>
                          </p:cTn>
                        </p:par>
                        <p:par>
                          <p:cTn id="27" fill="hold">
                            <p:stCondLst>
                              <p:cond delay="500"/>
                            </p:stCondLst>
                            <p:childTnLst>
                              <p:par>
                                <p:cTn id="28" presetID="14" presetClass="entr" presetSubtype="10" fill="hold" nodeType="after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3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2" name="Group 2"/>
          <p:cNvGrpSpPr/>
          <p:nvPr/>
        </p:nvGrpSpPr>
        <p:grpSpPr>
          <a:xfrm>
            <a:off x="-152399" y="5583989"/>
            <a:ext cx="18592800" cy="4703011"/>
            <a:chOff x="0" y="0"/>
            <a:chExt cx="5226187" cy="1238653"/>
          </a:xfrm>
        </p:grpSpPr>
        <p:sp>
          <p:nvSpPr>
            <p:cNvPr id="3" name="Freeform 3"/>
            <p:cNvSpPr/>
            <p:nvPr/>
          </p:nvSpPr>
          <p:spPr>
            <a:xfrm>
              <a:off x="0" y="0"/>
              <a:ext cx="5226187" cy="1238653"/>
            </a:xfrm>
            <a:custGeom>
              <a:avLst/>
              <a:gdLst/>
              <a:ahLst/>
              <a:cxnLst/>
              <a:rect l="l" t="t" r="r" b="b"/>
              <a:pathLst>
                <a:path w="5226187" h="1238653">
                  <a:moveTo>
                    <a:pt x="0" y="0"/>
                  </a:moveTo>
                  <a:lnTo>
                    <a:pt x="5226187" y="0"/>
                  </a:lnTo>
                  <a:lnTo>
                    <a:pt x="5226187" y="1238653"/>
                  </a:lnTo>
                  <a:lnTo>
                    <a:pt x="0" y="1238653"/>
                  </a:lnTo>
                  <a:close/>
                </a:path>
              </a:pathLst>
            </a:custGeom>
            <a:solidFill>
              <a:srgbClr val="FADF92"/>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4"/>
          <p:cNvGrpSpPr/>
          <p:nvPr/>
        </p:nvGrpSpPr>
        <p:grpSpPr>
          <a:xfrm>
            <a:off x="381000" y="876300"/>
            <a:ext cx="17526000" cy="10210800"/>
            <a:chOff x="0" y="0"/>
            <a:chExt cx="2170275" cy="1829810"/>
          </a:xfrm>
          <a:solidFill>
            <a:schemeClr val="bg1"/>
          </a:solidFill>
        </p:grpSpPr>
        <p:sp>
          <p:nvSpPr>
            <p:cNvPr id="8" name="Freeform 5"/>
            <p:cNvSpPr/>
            <p:nvPr/>
          </p:nvSpPr>
          <p:spPr>
            <a:xfrm>
              <a:off x="0" y="0"/>
              <a:ext cx="2170275" cy="1829810"/>
            </a:xfrm>
            <a:custGeom>
              <a:avLst/>
              <a:gdLst/>
              <a:ahLst/>
              <a:cxnLst/>
              <a:rect l="l" t="t" r="r" b="b"/>
              <a:pathLst>
                <a:path w="2170275" h="1829810">
                  <a:moveTo>
                    <a:pt x="0" y="0"/>
                  </a:moveTo>
                  <a:lnTo>
                    <a:pt x="2170275" y="0"/>
                  </a:lnTo>
                  <a:lnTo>
                    <a:pt x="2170275" y="1829810"/>
                  </a:lnTo>
                  <a:lnTo>
                    <a:pt x="0" y="1829810"/>
                  </a:lnTo>
                  <a:close/>
                </a:path>
              </a:pathLst>
            </a:custGeom>
            <a:grpFill/>
          </p:spPr>
        </p:sp>
        <p:sp>
          <p:nvSpPr>
            <p:cNvPr id="9" name="TextBox 6"/>
            <p:cNvSpPr txBox="1"/>
            <p:nvPr/>
          </p:nvSpPr>
          <p:spPr>
            <a:xfrm>
              <a:off x="0" y="-38100"/>
              <a:ext cx="812800" cy="850900"/>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Rectangle 14"/>
          <p:cNvSpPr/>
          <p:nvPr/>
        </p:nvSpPr>
        <p:spPr>
          <a:xfrm>
            <a:off x="914400" y="1401276"/>
            <a:ext cx="16459200" cy="244682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Cho hình lăng trụ tứ giác ABCD. A’B’C’D’. Một mặt phẳng song song với mặt phẳng (A’B’C’D’) cắt các cạnh bên của hình lăng trụ lần lượt tại A”, B”, C”, D”. Hỏi hình tạo bởi các điểm A, B, C, D, A”, B”, C”, D” là hình gì</a:t>
            </a:r>
            <a:r>
              <a:rPr kumimoji="0" lang="vi-VN" sz="3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0" lang="en-US" sz="34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16" name="Oval Callout 15"/>
          <p:cNvSpPr/>
          <p:nvPr/>
        </p:nvSpPr>
        <p:spPr>
          <a:xfrm>
            <a:off x="8352895" y="4045476"/>
            <a:ext cx="1582209" cy="79322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8" name="Picture 17"/>
          <p:cNvPicPr>
            <a:picLocks noChangeAspect="1"/>
          </p:cNvPicPr>
          <p:nvPr/>
        </p:nvPicPr>
        <p:blipFill>
          <a:blip r:embed="rId2"/>
          <a:stretch>
            <a:fillRect/>
          </a:stretch>
        </p:blipFill>
        <p:spPr>
          <a:xfrm>
            <a:off x="16580376" y="246129"/>
            <a:ext cx="1283126" cy="1071547"/>
          </a:xfrm>
          <a:prstGeom prst="rect">
            <a:avLst/>
          </a:prstGeom>
        </p:spPr>
      </p:pic>
      <p:pic>
        <p:nvPicPr>
          <p:cNvPr id="20" name="Picture 19"/>
          <p:cNvPicPr>
            <a:picLocks noChangeAspect="1"/>
          </p:cNvPicPr>
          <p:nvPr/>
        </p:nvPicPr>
        <p:blipFill>
          <a:blip r:embed="rId3"/>
          <a:stretch>
            <a:fillRect/>
          </a:stretch>
        </p:blipFill>
        <p:spPr>
          <a:xfrm rot="606964">
            <a:off x="296861" y="184446"/>
            <a:ext cx="930278" cy="1486243"/>
          </a:xfrm>
          <a:prstGeom prst="rect">
            <a:avLst/>
          </a:prstGeom>
        </p:spPr>
      </p:pic>
      <p:grpSp>
        <p:nvGrpSpPr>
          <p:cNvPr id="19" name="Group 18"/>
          <p:cNvGrpSpPr/>
          <p:nvPr/>
        </p:nvGrpSpPr>
        <p:grpSpPr>
          <a:xfrm>
            <a:off x="5791199" y="114300"/>
            <a:ext cx="6286500" cy="2980178"/>
            <a:chOff x="6819900" y="1079886"/>
            <a:chExt cx="6286500" cy="2980178"/>
          </a:xfrm>
        </p:grpSpPr>
        <p:grpSp>
          <p:nvGrpSpPr>
            <p:cNvPr id="21" name="Group 2"/>
            <p:cNvGrpSpPr/>
            <p:nvPr/>
          </p:nvGrpSpPr>
          <p:grpSpPr>
            <a:xfrm>
              <a:off x="6819900" y="1079886"/>
              <a:ext cx="6286500" cy="2980178"/>
              <a:chOff x="-18893" y="-28575"/>
              <a:chExt cx="3117356" cy="841375"/>
            </a:xfrm>
          </p:grpSpPr>
          <p:sp>
            <p:nvSpPr>
              <p:cNvPr id="23" name="Freeform 3"/>
              <p:cNvSpPr/>
              <p:nvPr/>
            </p:nvSpPr>
            <p:spPr>
              <a:xfrm>
                <a:off x="-18893" y="18980"/>
                <a:ext cx="3117356" cy="277123"/>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 name="Rectangle 21"/>
            <p:cNvSpPr/>
            <p:nvPr/>
          </p:nvSpPr>
          <p:spPr>
            <a:xfrm>
              <a:off x="7154844" y="1401919"/>
              <a:ext cx="5747086" cy="707886"/>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4000" b="1" i="0" u="none" strike="noStrike" kern="1200" cap="none" spc="0" normalizeH="0" baseline="0" noProof="0">
                  <a:ln>
                    <a:noFill/>
                  </a:ln>
                  <a:solidFill>
                    <a:prstClr val="white"/>
                  </a:solidFill>
                  <a:effectLst/>
                  <a:uLnTx/>
                  <a:uFillTx/>
                  <a:latin typeface="Arial" panose="020B0604020202020204" pitchFamily="34" charset="0"/>
                  <a:ea typeface="+mn-ea"/>
                  <a:cs typeface="+mn-cs"/>
                </a:rPr>
                <a:t>Bài tập </a:t>
              </a:r>
              <a:r>
                <a:rPr kumimoji="0" lang="en-US" altLang="en-US"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4.25</a:t>
              </a:r>
              <a:r>
                <a:rPr kumimoji="0" lang="vi-VN" altLang="en-US"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t> </a:t>
              </a:r>
              <a:r>
                <a:rPr kumimoji="0" lang="vi-VN" altLang="en-US" sz="4000" b="1" i="0" u="none" strike="noStrike" kern="1200" cap="none" spc="0" normalizeH="0" baseline="0" noProof="0">
                  <a:ln>
                    <a:noFill/>
                  </a:ln>
                  <a:solidFill>
                    <a:prstClr val="white"/>
                  </a:solidFill>
                  <a:effectLst/>
                  <a:uLnTx/>
                  <a:uFillTx/>
                  <a:latin typeface="Arial" panose="020B0604020202020204" pitchFamily="34" charset="0"/>
                  <a:ea typeface="+mn-ea"/>
                  <a:cs typeface="+mn-cs"/>
                </a:rPr>
                <a:t>(</a:t>
              </a:r>
              <a:r>
                <a:rPr kumimoji="0" lang="vi-VN" altLang="en-US"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t>SGK-tr</a:t>
              </a:r>
              <a:r>
                <a:rPr kumimoji="0" lang="en-US" altLang="en-US"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94</a:t>
              </a:r>
              <a:r>
                <a:rPr kumimoji="0" lang="vi-VN" altLang="en-US"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t>)</a:t>
              </a:r>
              <a:endParaRPr kumimoji="0" lang="vi-VN" altLang="en-US" sz="40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5" name="Picture 4"/>
          <p:cNvPicPr>
            <a:picLocks noChangeAspect="1"/>
          </p:cNvPicPr>
          <p:nvPr/>
        </p:nvPicPr>
        <p:blipFill>
          <a:blip r:embed="rId4">
            <a:biLevel thresh="75000"/>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477195" y="4171166"/>
            <a:ext cx="5314004" cy="6153934"/>
          </a:xfrm>
          <a:prstGeom prst="rect">
            <a:avLst/>
          </a:prstGeom>
        </p:spPr>
      </p:pic>
      <p:sp>
        <p:nvSpPr>
          <p:cNvPr id="6" name="Rectangle 5"/>
          <p:cNvSpPr/>
          <p:nvPr/>
        </p:nvSpPr>
        <p:spPr>
          <a:xfrm>
            <a:off x="6292514" y="5143500"/>
            <a:ext cx="10852486" cy="4801314"/>
          </a:xfrm>
          <a:prstGeom prst="rect">
            <a:avLst/>
          </a:prstGeom>
        </p:spPr>
        <p:txBody>
          <a:bodyPr wrap="square">
            <a:spAutoFit/>
          </a:bodyPr>
          <a:lstStyle/>
          <a:p>
            <a:pPr lvl="0" algn="just">
              <a:lnSpc>
                <a:spcPct val="150000"/>
              </a:lnSpc>
              <a:defRPr/>
            </a:pP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Vì các cạnh bên của hình lăng trụ đôi một song song với nhau nên AA", BB", CC" đôi một song song (2).</a:t>
            </a:r>
          </a:p>
          <a:p>
            <a:pPr lvl="0" algn="just">
              <a:lnSpc>
                <a:spcPct val="150000"/>
              </a:lnSpc>
              <a:defRPr/>
            </a:pP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Từ (1) và (2) suy ra ABCD.A"B"C"D" là hình lăng </a:t>
            </a: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trụ </a:t>
            </a:r>
            <a:r>
              <a:rPr lang="en-US" sz="3400" smtClean="0">
                <a:solidFill>
                  <a:prstClr val="black"/>
                </a:solidFill>
                <a:latin typeface="Arial" panose="020B0604020202020204" pitchFamily="34" charset="0"/>
                <a:ea typeface="Times New Roman" panose="02020603050405020304" pitchFamily="18" charset="0"/>
                <a:cs typeface="Arial" panose="020B0604020202020204" pitchFamily="34" charset="0"/>
              </a:rPr>
              <a:t>    tứ </a:t>
            </a: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giác</a:t>
            </a: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a:t>
            </a:r>
            <a:endParaRPr lang="en-US" sz="3400" smtClean="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defRPr/>
            </a:pPr>
            <a:r>
              <a:rPr lang="en-US" sz="3400" smtClean="0">
                <a:solidFill>
                  <a:prstClr val="black"/>
                </a:solidFill>
                <a:latin typeface="Arial" panose="020B0604020202020204" pitchFamily="34" charset="0"/>
                <a:ea typeface="Times New Roman" panose="02020603050405020304" pitchFamily="18" charset="0"/>
                <a:cs typeface="Arial" panose="020B0604020202020204" pitchFamily="34" charset="0"/>
              </a:rPr>
              <a:t>Vậy </a:t>
            </a: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hình tạo bởi các điểm A, B, C, D, A", B", C", D" là hình lăng trụ tứ giác.</a:t>
            </a:r>
            <a:endParaRPr lang="en-US" sz="34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49237289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1" dur="500"/>
                                        <p:tgtEl>
                                          <p:spTgt spid="6">
                                            <p:txEl>
                                              <p:pRg st="1" end="1"/>
                                            </p:txEl>
                                          </p:spTgt>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sp>
        <p:nvSpPr>
          <p:cNvPr id="3" name="Freeform 3"/>
          <p:cNvSpPr/>
          <p:nvPr/>
        </p:nvSpPr>
        <p:spPr>
          <a:xfrm>
            <a:off x="259951" y="266700"/>
            <a:ext cx="17740426" cy="9738294"/>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chemeClr val="bg1"/>
          </a:solidFill>
        </p:spPr>
      </p:sp>
      <p:sp>
        <p:nvSpPr>
          <p:cNvPr id="15" name="Freeform 15"/>
          <p:cNvSpPr/>
          <p:nvPr/>
        </p:nvSpPr>
        <p:spPr>
          <a:xfrm>
            <a:off x="603219" y="826720"/>
            <a:ext cx="824530" cy="120016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sp>
        <p:nvSpPr>
          <p:cNvPr id="30" name="Rectangle 29"/>
          <p:cNvSpPr/>
          <p:nvPr/>
        </p:nvSpPr>
        <p:spPr>
          <a:xfrm>
            <a:off x="389337" y="2470298"/>
            <a:ext cx="17162177" cy="1824923"/>
          </a:xfrm>
          <a:prstGeom prst="rect">
            <a:avLst/>
          </a:prstGeom>
        </p:spPr>
        <p:txBody>
          <a:bodyPr wrap="square">
            <a:spAutoFit/>
          </a:bodyPr>
          <a:lstStyle/>
          <a:p>
            <a:pPr lvl="0" algn="just" eaLnBrk="0" fontAlgn="base" hangingPunct="0">
              <a:lnSpc>
                <a:spcPct val="150000"/>
              </a:lnSpc>
              <a:spcBef>
                <a:spcPct val="0"/>
              </a:spcBef>
              <a:spcAft>
                <a:spcPct val="0"/>
              </a:spcAft>
            </a:pPr>
            <a:r>
              <a:rPr lang="vi-VN" altLang="en-US" sz="4000">
                <a:solidFill>
                  <a:srgbClr val="000000"/>
                </a:solidFill>
                <a:ea typeface="Open Sans" panose="020B0604020202020204" charset="0"/>
                <a:cs typeface="Arial" panose="020B0604020202020204" pitchFamily="34" charset="0"/>
              </a:rPr>
              <a:t>Cho hình lăng trụ tam giác ABC.A’B’C’. Gọi G và G’ lần lượt là trọng tâm của hai tam giác ABC và </a:t>
            </a:r>
            <a:r>
              <a:rPr lang="vi-VN" altLang="en-US" sz="4000">
                <a:solidFill>
                  <a:srgbClr val="000000"/>
                </a:solidFill>
                <a:ea typeface="Open Sans" panose="020B0604020202020204" charset="0"/>
                <a:cs typeface="Arial" panose="020B0604020202020204" pitchFamily="34" charset="0"/>
              </a:rPr>
              <a:t>A’B’C</a:t>
            </a:r>
            <a:r>
              <a:rPr lang="vi-VN" altLang="en-US" sz="4000" smtClean="0">
                <a:solidFill>
                  <a:srgbClr val="000000"/>
                </a:solidFill>
                <a:ea typeface="Open Sans" panose="020B0604020202020204" charset="0"/>
                <a:cs typeface="Arial" panose="020B0604020202020204" pitchFamily="34" charset="0"/>
              </a:rPr>
              <a:t>’.</a:t>
            </a:r>
            <a:endParaRPr lang="vi-VN" altLang="en-US" sz="4000">
              <a:solidFill>
                <a:srgbClr val="000000"/>
              </a:solidFill>
              <a:ea typeface="Open Sans" panose="020B0604020202020204" charset="0"/>
              <a:cs typeface="Arial" panose="020B0604020202020204" pitchFamily="34" charset="0"/>
            </a:endParaRPr>
          </a:p>
        </p:txBody>
      </p:sp>
      <p:pic>
        <p:nvPicPr>
          <p:cNvPr id="44" name="Picture 43"/>
          <p:cNvPicPr>
            <a:picLocks noChangeAspect="1"/>
          </p:cNvPicPr>
          <p:nvPr/>
        </p:nvPicPr>
        <p:blipFill>
          <a:blip r:embed="rId10"/>
          <a:stretch>
            <a:fillRect/>
          </a:stretch>
        </p:blipFill>
        <p:spPr>
          <a:xfrm>
            <a:off x="4917437" y="8630412"/>
            <a:ext cx="1927128" cy="1880197"/>
          </a:xfrm>
          <a:prstGeom prst="rect">
            <a:avLst/>
          </a:prstGeom>
        </p:spPr>
      </p:pic>
      <p:grpSp>
        <p:nvGrpSpPr>
          <p:cNvPr id="16" name="Group 15"/>
          <p:cNvGrpSpPr/>
          <p:nvPr/>
        </p:nvGrpSpPr>
        <p:grpSpPr>
          <a:xfrm>
            <a:off x="5986914" y="826720"/>
            <a:ext cx="6286500" cy="2980178"/>
            <a:chOff x="6819900" y="1079886"/>
            <a:chExt cx="6286500" cy="2980178"/>
          </a:xfrm>
        </p:grpSpPr>
        <p:grpSp>
          <p:nvGrpSpPr>
            <p:cNvPr id="17" name="Group 2"/>
            <p:cNvGrpSpPr/>
            <p:nvPr/>
          </p:nvGrpSpPr>
          <p:grpSpPr>
            <a:xfrm>
              <a:off x="6819900" y="1079886"/>
              <a:ext cx="6286500" cy="2980178"/>
              <a:chOff x="-18893" y="-28575"/>
              <a:chExt cx="3117356" cy="841375"/>
            </a:xfrm>
          </p:grpSpPr>
          <p:sp>
            <p:nvSpPr>
              <p:cNvPr id="19" name="Freeform 3"/>
              <p:cNvSpPr/>
              <p:nvPr/>
            </p:nvSpPr>
            <p:spPr>
              <a:xfrm>
                <a:off x="-18893" y="18980"/>
                <a:ext cx="3117356" cy="277123"/>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0"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Rectangle 17"/>
            <p:cNvSpPr/>
            <p:nvPr/>
          </p:nvSpPr>
          <p:spPr>
            <a:xfrm>
              <a:off x="7154844" y="1401919"/>
              <a:ext cx="5747086" cy="707886"/>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4000" b="1" i="0" u="none" strike="noStrike" kern="1200" cap="none" spc="0" normalizeH="0" baseline="0" noProof="0">
                  <a:ln>
                    <a:noFill/>
                  </a:ln>
                  <a:solidFill>
                    <a:prstClr val="white"/>
                  </a:solidFill>
                  <a:effectLst/>
                  <a:uLnTx/>
                  <a:uFillTx/>
                  <a:latin typeface="Arial" panose="020B0604020202020204" pitchFamily="34" charset="0"/>
                  <a:ea typeface="+mn-ea"/>
                  <a:cs typeface="+mn-cs"/>
                </a:rPr>
                <a:t>Bài tập </a:t>
              </a:r>
              <a:r>
                <a:rPr kumimoji="0" lang="en-US" altLang="en-US"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4.26</a:t>
              </a:r>
              <a:r>
                <a:rPr kumimoji="0" lang="vi-VN" altLang="en-US"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t> </a:t>
              </a:r>
              <a:r>
                <a:rPr kumimoji="0" lang="vi-VN" altLang="en-US" sz="4000" b="1" i="0" u="none" strike="noStrike" kern="1200" cap="none" spc="0" normalizeH="0" baseline="0" noProof="0">
                  <a:ln>
                    <a:noFill/>
                  </a:ln>
                  <a:solidFill>
                    <a:prstClr val="white"/>
                  </a:solidFill>
                  <a:effectLst/>
                  <a:uLnTx/>
                  <a:uFillTx/>
                  <a:latin typeface="Arial" panose="020B0604020202020204" pitchFamily="34" charset="0"/>
                  <a:ea typeface="+mn-ea"/>
                  <a:cs typeface="+mn-cs"/>
                </a:rPr>
                <a:t>(</a:t>
              </a:r>
              <a:r>
                <a:rPr kumimoji="0" lang="vi-VN" altLang="en-US"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t>SGK-tr</a:t>
              </a:r>
              <a:r>
                <a:rPr kumimoji="0" lang="en-US" altLang="en-US"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94</a:t>
              </a:r>
              <a:r>
                <a:rPr kumimoji="0" lang="vi-VN" altLang="en-US"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t>)</a:t>
              </a:r>
              <a:endParaRPr kumimoji="0" lang="vi-VN" altLang="en-US" sz="40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21" name="Picture 20"/>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brightnessContrast contrast="-40000"/>
                    </a14:imgEffect>
                  </a14:imgLayer>
                </a14:imgProps>
              </a:ext>
            </a:extLst>
          </a:blip>
          <a:stretch>
            <a:fillRect/>
          </a:stretch>
        </p:blipFill>
        <p:spPr>
          <a:xfrm>
            <a:off x="11658600" y="3665296"/>
            <a:ext cx="5790088" cy="5603776"/>
          </a:xfrm>
          <a:prstGeom prst="rect">
            <a:avLst/>
          </a:prstGeom>
        </p:spPr>
      </p:pic>
      <p:sp>
        <p:nvSpPr>
          <p:cNvPr id="2" name="Rectangle 1"/>
          <p:cNvSpPr/>
          <p:nvPr/>
        </p:nvSpPr>
        <p:spPr>
          <a:xfrm>
            <a:off x="463534" y="4295221"/>
            <a:ext cx="9144000" cy="3785652"/>
          </a:xfrm>
          <a:prstGeom prst="rect">
            <a:avLst/>
          </a:prstGeom>
        </p:spPr>
        <p:txBody>
          <a:bodyPr>
            <a:spAutoFit/>
          </a:bodyPr>
          <a:lstStyle/>
          <a:p>
            <a:pPr lvl="0" algn="just" eaLnBrk="0" fontAlgn="base" hangingPunct="0">
              <a:lnSpc>
                <a:spcPct val="150000"/>
              </a:lnSpc>
              <a:spcBef>
                <a:spcPct val="0"/>
              </a:spcBef>
              <a:spcAft>
                <a:spcPct val="0"/>
              </a:spcAft>
            </a:pPr>
            <a:r>
              <a:rPr lang="vi-VN" altLang="en-US" sz="4000">
                <a:solidFill>
                  <a:srgbClr val="000000"/>
                </a:solidFill>
                <a:ea typeface="Open Sans" panose="020B0604020202020204" charset="0"/>
                <a:cs typeface="Arial" panose="020B0604020202020204" pitchFamily="34" charset="0"/>
              </a:rPr>
              <a:t>a) Chứng minh rằng tứ giác AGG’A’ là hình bình hành.</a:t>
            </a:r>
          </a:p>
          <a:p>
            <a:pPr lvl="0" algn="just" eaLnBrk="0" fontAlgn="base" hangingPunct="0">
              <a:lnSpc>
                <a:spcPct val="150000"/>
              </a:lnSpc>
              <a:spcBef>
                <a:spcPct val="0"/>
              </a:spcBef>
              <a:spcAft>
                <a:spcPct val="0"/>
              </a:spcAft>
            </a:pPr>
            <a:r>
              <a:rPr lang="vi-VN" altLang="en-US" sz="4000">
                <a:solidFill>
                  <a:srgbClr val="000000"/>
                </a:solidFill>
                <a:ea typeface="Open Sans" panose="020B0604020202020204" charset="0"/>
                <a:cs typeface="Arial" panose="020B0604020202020204" pitchFamily="34" charset="0"/>
              </a:rPr>
              <a:t>b) Chứng minh rằng AGC.A’G’C’ là hình lăng trụ.</a:t>
            </a:r>
            <a:endParaRPr lang="vi-VN" altLang="en-US" sz="4000">
              <a:solidFill>
                <a:srgbClr val="000000"/>
              </a:solidFill>
              <a:ea typeface="Open Sans" panose="020B0604020202020204" charset="0"/>
              <a:cs typeface="Arial" panose="020B0604020202020204" pitchFamily="34" charset="0"/>
            </a:endParaRPr>
          </a:p>
        </p:txBody>
      </p:sp>
      <p:pic>
        <p:nvPicPr>
          <p:cNvPr id="22" name="Picture 21"/>
          <p:cNvPicPr>
            <a:picLocks noChangeAspect="1"/>
          </p:cNvPicPr>
          <p:nvPr/>
        </p:nvPicPr>
        <p:blipFill>
          <a:blip r:embed="rId13"/>
          <a:stretch>
            <a:fillRect/>
          </a:stretch>
        </p:blipFill>
        <p:spPr>
          <a:xfrm>
            <a:off x="17068800" y="9074563"/>
            <a:ext cx="1039878" cy="1042968"/>
          </a:xfrm>
          <a:prstGeom prst="rect">
            <a:avLst/>
          </a:prstGeom>
        </p:spPr>
      </p:pic>
      <p:sp>
        <p:nvSpPr>
          <p:cNvPr id="23" name="Freeform 15"/>
          <p:cNvSpPr/>
          <p:nvPr/>
        </p:nvSpPr>
        <p:spPr>
          <a:xfrm>
            <a:off x="16865817" y="826720"/>
            <a:ext cx="824530" cy="120016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spTree>
    <p:extLst>
      <p:ext uri="{BB962C8B-B14F-4D97-AF65-F5344CB8AC3E}">
        <p14:creationId xmlns:p14="http://schemas.microsoft.com/office/powerpoint/2010/main" val="185309199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up)">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CF4E5"/>
        </a:solidFill>
        <a:effectLst/>
      </p:bgPr>
    </p:bg>
    <p:spTree>
      <p:nvGrpSpPr>
        <p:cNvPr id="1" name=""/>
        <p:cNvGrpSpPr/>
        <p:nvPr/>
      </p:nvGrpSpPr>
      <p:grpSpPr>
        <a:xfrm>
          <a:off x="0" y="0"/>
          <a:ext cx="0" cy="0"/>
          <a:chOff x="0" y="0"/>
          <a:chExt cx="0" cy="0"/>
        </a:xfrm>
      </p:grpSpPr>
      <p:grpSp>
        <p:nvGrpSpPr>
          <p:cNvPr id="2" name="Group 2"/>
          <p:cNvGrpSpPr/>
          <p:nvPr/>
        </p:nvGrpSpPr>
        <p:grpSpPr>
          <a:xfrm>
            <a:off x="6180665" y="1104900"/>
            <a:ext cx="11192935" cy="6760102"/>
            <a:chOff x="0" y="0"/>
            <a:chExt cx="2947934" cy="1780438"/>
          </a:xfrm>
        </p:grpSpPr>
        <p:sp>
          <p:nvSpPr>
            <p:cNvPr id="3" name="Freeform 3"/>
            <p:cNvSpPr/>
            <p:nvPr/>
          </p:nvSpPr>
          <p:spPr>
            <a:xfrm>
              <a:off x="0" y="0"/>
              <a:ext cx="2947934" cy="1780438"/>
            </a:xfrm>
            <a:custGeom>
              <a:avLst/>
              <a:gdLst/>
              <a:ahLst/>
              <a:cxnLst/>
              <a:rect l="l" t="t" r="r" b="b"/>
              <a:pathLst>
                <a:path w="2947934" h="1780438">
                  <a:moveTo>
                    <a:pt x="35276" y="0"/>
                  </a:moveTo>
                  <a:lnTo>
                    <a:pt x="2912658" y="0"/>
                  </a:lnTo>
                  <a:cubicBezTo>
                    <a:pt x="2932140" y="0"/>
                    <a:pt x="2947934" y="15793"/>
                    <a:pt x="2947934" y="35276"/>
                  </a:cubicBezTo>
                  <a:lnTo>
                    <a:pt x="2947934" y="1745163"/>
                  </a:lnTo>
                  <a:cubicBezTo>
                    <a:pt x="2947934" y="1764645"/>
                    <a:pt x="2932140" y="1780438"/>
                    <a:pt x="2912658" y="1780438"/>
                  </a:cubicBezTo>
                  <a:lnTo>
                    <a:pt x="35276" y="1780438"/>
                  </a:lnTo>
                  <a:cubicBezTo>
                    <a:pt x="15793" y="1780438"/>
                    <a:pt x="0" y="1764645"/>
                    <a:pt x="0" y="1745163"/>
                  </a:cubicBezTo>
                  <a:lnTo>
                    <a:pt x="0" y="35276"/>
                  </a:lnTo>
                  <a:cubicBezTo>
                    <a:pt x="0" y="15793"/>
                    <a:pt x="15793" y="0"/>
                    <a:pt x="35276" y="0"/>
                  </a:cubicBezTo>
                  <a:close/>
                </a:path>
              </a:pathLst>
            </a:custGeom>
            <a:solidFill>
              <a:srgbClr val="5D546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1" y="-1004245"/>
            <a:ext cx="5018657" cy="11805595"/>
            <a:chOff x="0" y="0"/>
            <a:chExt cx="1558177" cy="3109293"/>
          </a:xfrm>
        </p:grpSpPr>
        <p:sp>
          <p:nvSpPr>
            <p:cNvPr id="7" name="Freeform 7"/>
            <p:cNvSpPr/>
            <p:nvPr/>
          </p:nvSpPr>
          <p:spPr>
            <a:xfrm>
              <a:off x="0" y="0"/>
              <a:ext cx="1558177" cy="3109293"/>
            </a:xfrm>
            <a:custGeom>
              <a:avLst/>
              <a:gdLst/>
              <a:ahLst/>
              <a:cxnLst/>
              <a:rect l="l" t="t" r="r" b="b"/>
              <a:pathLst>
                <a:path w="1558177" h="3109293">
                  <a:moveTo>
                    <a:pt x="0" y="0"/>
                  </a:moveTo>
                  <a:lnTo>
                    <a:pt x="1558177" y="0"/>
                  </a:lnTo>
                  <a:lnTo>
                    <a:pt x="1558177" y="3109293"/>
                  </a:lnTo>
                  <a:lnTo>
                    <a:pt x="0" y="3109293"/>
                  </a:lnTo>
                  <a:close/>
                </a:path>
              </a:pathLst>
            </a:custGeom>
            <a:solidFill>
              <a:srgbClr val="F9DA88"/>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4953000" y="-851845"/>
            <a:ext cx="254642" cy="11805595"/>
            <a:chOff x="0" y="0"/>
            <a:chExt cx="67066" cy="3109293"/>
          </a:xfrm>
        </p:grpSpPr>
        <p:sp>
          <p:nvSpPr>
            <p:cNvPr id="16" name="Freeform 16"/>
            <p:cNvSpPr/>
            <p:nvPr/>
          </p:nvSpPr>
          <p:spPr>
            <a:xfrm>
              <a:off x="0" y="0"/>
              <a:ext cx="67066" cy="3109293"/>
            </a:xfrm>
            <a:custGeom>
              <a:avLst/>
              <a:gdLst/>
              <a:ahLst/>
              <a:cxnLst/>
              <a:rect l="l" t="t" r="r" b="b"/>
              <a:pathLst>
                <a:path w="67066" h="3109293">
                  <a:moveTo>
                    <a:pt x="0" y="0"/>
                  </a:moveTo>
                  <a:lnTo>
                    <a:pt x="67066" y="0"/>
                  </a:lnTo>
                  <a:lnTo>
                    <a:pt x="67066" y="3109293"/>
                  </a:lnTo>
                  <a:lnTo>
                    <a:pt x="0" y="3109293"/>
                  </a:lnTo>
                  <a:close/>
                </a:path>
              </a:pathLst>
            </a:custGeom>
            <a:solidFill>
              <a:srgbClr val="CB987A"/>
            </a:solidFill>
          </p:spPr>
        </p:sp>
        <p:sp>
          <p:nvSpPr>
            <p:cNvPr id="17" name="TextBox 1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Rectangle 23"/>
          <p:cNvSpPr/>
          <p:nvPr/>
        </p:nvSpPr>
        <p:spPr>
          <a:xfrm>
            <a:off x="-2149395" y="839994"/>
            <a:ext cx="9144000" cy="3340979"/>
          </a:xfrm>
          <a:prstGeom prst="rect">
            <a:avLst/>
          </a:prstGeom>
        </p:spPr>
        <p:txBody>
          <a:bodyPr>
            <a:spAutoFit/>
          </a:bodyPr>
          <a:lstStyle/>
          <a:p>
            <a:pPr lvl="0" algn="ctr">
              <a:lnSpc>
                <a:spcPct val="150000"/>
              </a:lnSpc>
            </a:pPr>
            <a:r>
              <a:rPr lang="en-US" sz="7500" b="1" spc="341" smtClean="0">
                <a:solidFill>
                  <a:schemeClr val="tx2"/>
                </a:solidFill>
                <a:latin typeface="Arial" panose="020B0604020202020204" pitchFamily="34" charset="0"/>
                <a:cs typeface="Arial" panose="020B0604020202020204" pitchFamily="34" charset="0"/>
              </a:rPr>
              <a:t>KHÁI </a:t>
            </a:r>
          </a:p>
          <a:p>
            <a:pPr lvl="0" algn="ctr">
              <a:lnSpc>
                <a:spcPct val="150000"/>
              </a:lnSpc>
            </a:pPr>
            <a:r>
              <a:rPr lang="en-US" sz="7500" b="1" spc="341" smtClean="0">
                <a:solidFill>
                  <a:schemeClr val="tx2"/>
                </a:solidFill>
                <a:latin typeface="Arial" panose="020B0604020202020204" pitchFamily="34" charset="0"/>
                <a:cs typeface="Arial" panose="020B0604020202020204" pitchFamily="34" charset="0"/>
              </a:rPr>
              <a:t>NIỆM</a:t>
            </a:r>
            <a:endParaRPr lang="en-US" sz="7500" b="1" spc="341" dirty="0">
              <a:solidFill>
                <a:schemeClr val="tx2"/>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5" name="Rectangle 24"/>
              <p:cNvSpPr/>
              <p:nvPr/>
            </p:nvSpPr>
            <p:spPr>
              <a:xfrm>
                <a:off x="6613358" y="2801183"/>
                <a:ext cx="10287000" cy="4247317"/>
              </a:xfrm>
              <a:prstGeom prst="rect">
                <a:avLst/>
              </a:prstGeom>
            </p:spPr>
            <p:txBody>
              <a:bodyPr wrap="square">
                <a:spAutoFit/>
              </a:bodyPr>
              <a:lstStyle/>
              <a:p>
                <a:pPr algn="just">
                  <a:lnSpc>
                    <a:spcPct val="150000"/>
                  </a:lnSpc>
                  <a:spcAft>
                    <a:spcPts val="800"/>
                  </a:spcAft>
                </a:pPr>
                <a:r>
                  <a:rPr lang="en-US" sz="450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Hai </a:t>
                </a:r>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mặt phẳng </a:t>
                </a:r>
                <a14:m>
                  <m:oMath xmlns:m="http://schemas.openxmlformats.org/officeDocument/2006/math">
                    <m: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α</m:t>
                    </m:r>
                    <m: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β</m:t>
                    </m:r>
                    <m: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được gọi là </a:t>
                </a:r>
                <a:r>
                  <a:rPr lang="en-US" sz="45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song song</a:t>
                </a:r>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với nhau nếu chúng không có điểm chung, kí hiệu </a:t>
                </a:r>
                <a14:m>
                  <m:oMath xmlns:m="http://schemas.openxmlformats.org/officeDocument/2006/math">
                    <m: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α</m:t>
                    </m:r>
                    <m: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β</m:t>
                    </m:r>
                    <m: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hay </a:t>
                </a:r>
                <a14:m>
                  <m:oMath xmlns:m="http://schemas.openxmlformats.org/officeDocument/2006/math">
                    <m: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β</m:t>
                    </m:r>
                    <m: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α</m:t>
                    </m:r>
                    <m: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p>
            </p:txBody>
          </p:sp>
        </mc:Choice>
        <mc:Fallback>
          <p:sp>
            <p:nvSpPr>
              <p:cNvPr id="25" name="Rectangle 24"/>
              <p:cNvSpPr>
                <a:spLocks noRot="1" noChangeAspect="1" noMove="1" noResize="1" noEditPoints="1" noAdjustHandles="1" noChangeArrowheads="1" noChangeShapeType="1" noTextEdit="1"/>
              </p:cNvSpPr>
              <p:nvPr/>
            </p:nvSpPr>
            <p:spPr>
              <a:xfrm>
                <a:off x="6613358" y="2801183"/>
                <a:ext cx="10287000" cy="4247317"/>
              </a:xfrm>
              <a:prstGeom prst="rect">
                <a:avLst/>
              </a:prstGeom>
              <a:blipFill>
                <a:blip r:embed="rId2"/>
                <a:stretch>
                  <a:fillRect l="-2490" r="-2490" b="-3305"/>
                </a:stretch>
              </a:blipFill>
            </p:spPr>
            <p:txBody>
              <a:bodyPr/>
              <a:lstStyle/>
              <a:p>
                <a:r>
                  <a:rPr lang="en-US">
                    <a:noFill/>
                  </a:rPr>
                  <a:t> </a:t>
                </a:r>
              </a:p>
            </p:txBody>
          </p:sp>
        </mc:Fallback>
      </mc:AlternateContent>
      <p:grpSp>
        <p:nvGrpSpPr>
          <p:cNvPr id="26" name="Group 9"/>
          <p:cNvGrpSpPr/>
          <p:nvPr/>
        </p:nvGrpSpPr>
        <p:grpSpPr>
          <a:xfrm>
            <a:off x="8711062" y="452840"/>
            <a:ext cx="764428" cy="1751335"/>
            <a:chOff x="0" y="0"/>
            <a:chExt cx="201331" cy="461257"/>
          </a:xfrm>
        </p:grpSpPr>
        <p:sp>
          <p:nvSpPr>
            <p:cNvPr id="27" name="Freeform 10"/>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28"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29" name="Group 20"/>
          <p:cNvGrpSpPr/>
          <p:nvPr/>
        </p:nvGrpSpPr>
        <p:grpSpPr>
          <a:xfrm>
            <a:off x="13820951" y="496565"/>
            <a:ext cx="764428" cy="1751335"/>
            <a:chOff x="0" y="0"/>
            <a:chExt cx="201331" cy="461257"/>
          </a:xfrm>
        </p:grpSpPr>
        <p:sp>
          <p:nvSpPr>
            <p:cNvPr id="30" name="Freeform 21"/>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31" name="TextBox 22"/>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32" name="Picture 31"/>
          <p:cNvPicPr>
            <a:picLocks noChangeAspect="1"/>
          </p:cNvPicPr>
          <p:nvPr/>
        </p:nvPicPr>
        <p:blipFill>
          <a:blip r:embed="rId3"/>
          <a:stretch>
            <a:fillRect/>
          </a:stretch>
        </p:blipFill>
        <p:spPr>
          <a:xfrm>
            <a:off x="762000" y="6775573"/>
            <a:ext cx="3200400" cy="2178858"/>
          </a:xfrm>
          <a:prstGeom prst="rect">
            <a:avLst/>
          </a:prstGeom>
        </p:spPr>
      </p:pic>
      <p:pic>
        <p:nvPicPr>
          <p:cNvPr id="21" name="Picture 20"/>
          <p:cNvPicPr>
            <a:picLocks noChangeAspect="1"/>
          </p:cNvPicPr>
          <p:nvPr/>
        </p:nvPicPr>
        <p:blipFill>
          <a:blip r:embed="rId4"/>
          <a:stretch>
            <a:fillRect/>
          </a:stretch>
        </p:blipFill>
        <p:spPr>
          <a:xfrm>
            <a:off x="10591800" y="8332647"/>
            <a:ext cx="2777504" cy="1729534"/>
          </a:xfrm>
          <a:prstGeom prst="rect">
            <a:avLst/>
          </a:prstGeom>
        </p:spPr>
      </p:pic>
    </p:spTree>
    <p:extLst>
      <p:ext uri="{BB962C8B-B14F-4D97-AF65-F5344CB8AC3E}">
        <p14:creationId xmlns:p14="http://schemas.microsoft.com/office/powerpoint/2010/main" val="2898970567"/>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anim calcmode="lin" valueType="num">
                                      <p:cBhvr>
                                        <p:cTn id="22" dur="500" fill="hold"/>
                                        <p:tgtEl>
                                          <p:spTgt spid="29"/>
                                        </p:tgtEl>
                                        <p:attrNameLst>
                                          <p:attrName>ppt_x</p:attrName>
                                        </p:attrNameLst>
                                      </p:cBhvr>
                                      <p:tavLst>
                                        <p:tav tm="0">
                                          <p:val>
                                            <p:strVal val="#ppt_x"/>
                                          </p:val>
                                        </p:tav>
                                        <p:tav tm="100000">
                                          <p:val>
                                            <p:strVal val="#ppt_x"/>
                                          </p:val>
                                        </p:tav>
                                      </p:tavLst>
                                    </p:anim>
                                    <p:anim calcmode="lin" valueType="num">
                                      <p:cBhvr>
                                        <p:cTn id="23" dur="500" fill="hold"/>
                                        <p:tgtEl>
                                          <p:spTgt spid="2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anim calcmode="lin" valueType="num">
                                      <p:cBhvr>
                                        <p:cTn id="27" dur="500" fill="hold"/>
                                        <p:tgtEl>
                                          <p:spTgt spid="25"/>
                                        </p:tgtEl>
                                        <p:attrNameLst>
                                          <p:attrName>ppt_x</p:attrName>
                                        </p:attrNameLst>
                                      </p:cBhvr>
                                      <p:tavLst>
                                        <p:tav tm="0">
                                          <p:val>
                                            <p:strVal val="#ppt_x"/>
                                          </p:val>
                                        </p:tav>
                                        <p:tav tm="100000">
                                          <p:val>
                                            <p:strVal val="#ppt_x"/>
                                          </p:val>
                                        </p:tav>
                                      </p:tavLst>
                                    </p:anim>
                                    <p:anim calcmode="lin" valueType="num">
                                      <p:cBhvr>
                                        <p:cTn id="28"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sp>
        <p:nvSpPr>
          <p:cNvPr id="3" name="Freeform 3"/>
          <p:cNvSpPr/>
          <p:nvPr/>
        </p:nvSpPr>
        <p:spPr>
          <a:xfrm>
            <a:off x="259951" y="266700"/>
            <a:ext cx="17740426" cy="9738294"/>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chemeClr val="bg1"/>
          </a:solidFill>
        </p:spPr>
      </p:sp>
      <p:sp>
        <p:nvSpPr>
          <p:cNvPr id="15" name="Freeform 15"/>
          <p:cNvSpPr/>
          <p:nvPr/>
        </p:nvSpPr>
        <p:spPr>
          <a:xfrm>
            <a:off x="533400" y="361931"/>
            <a:ext cx="564372" cy="819169"/>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pic>
        <p:nvPicPr>
          <p:cNvPr id="39" name="Picture 38"/>
          <p:cNvPicPr>
            <a:picLocks noChangeAspect="1"/>
          </p:cNvPicPr>
          <p:nvPr/>
        </p:nvPicPr>
        <p:blipFill>
          <a:blip r:embed="rId10"/>
          <a:stretch>
            <a:fillRect/>
          </a:stretch>
        </p:blipFill>
        <p:spPr>
          <a:xfrm>
            <a:off x="17313826" y="9320317"/>
            <a:ext cx="794852" cy="797214"/>
          </a:xfrm>
          <a:prstGeom prst="rect">
            <a:avLst/>
          </a:prstGeom>
        </p:spPr>
      </p:pic>
      <p:sp>
        <p:nvSpPr>
          <p:cNvPr id="6" name="Rectangle 5"/>
          <p:cNvSpPr/>
          <p:nvPr/>
        </p:nvSpPr>
        <p:spPr>
          <a:xfrm>
            <a:off x="5948606" y="1714500"/>
            <a:ext cx="11762646" cy="637097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4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Gọi </a:t>
            </a:r>
            <a:r>
              <a:rPr kumimoji="0" lang="en-US" sz="34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 và N lần lượt là trung điểm của BC và B'C'. </a:t>
            </a:r>
            <a:endParaRPr kumimoji="0" lang="en-US" sz="34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4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Khi </a:t>
            </a:r>
            <a:r>
              <a:rPr kumimoji="0" lang="en-US" sz="34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đó ta có MN là đường trung bình của hình bình hành BCC'B', suy ra MN // BB' và MN = BB'.</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4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Do ABC.A'B'C' là hình lăng trụ tam giác nên AA' // BB' và AA' = BB'.</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4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Từ đó suy ra MN // AA' và MN = AA'. </a:t>
            </a:r>
            <a:endParaRPr kumimoji="0" lang="en-US" sz="34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4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Do </a:t>
            </a:r>
            <a:r>
              <a:rPr kumimoji="0" lang="en-US" sz="34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đó, AMNA' là hình bình </a:t>
            </a:r>
            <a:r>
              <a:rPr kumimoji="0" lang="en-US" sz="34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hành.</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4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Suy </a:t>
            </a:r>
            <a:r>
              <a:rPr kumimoji="0" lang="en-US" sz="34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ra AM // A'N và </a:t>
            </a:r>
            <a:r>
              <a:rPr kumimoji="0" lang="en-US" sz="34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AM </a:t>
            </a:r>
            <a:r>
              <a:rPr kumimoji="0" lang="en-US" sz="34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A'N</a:t>
            </a:r>
            <a:r>
              <a:rPr kumimoji="0" lang="en-US" sz="34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4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44" name="Picture 43"/>
          <p:cNvPicPr>
            <a:picLocks noChangeAspect="1"/>
          </p:cNvPicPr>
          <p:nvPr/>
        </p:nvPicPr>
        <p:blipFill>
          <a:blip r:embed="rId11"/>
          <a:stretch>
            <a:fillRect/>
          </a:stretch>
        </p:blipFill>
        <p:spPr>
          <a:xfrm>
            <a:off x="16073245" y="-168584"/>
            <a:ext cx="1927128" cy="1880197"/>
          </a:xfrm>
          <a:prstGeom prst="rect">
            <a:avLst/>
          </a:prstGeom>
        </p:spPr>
      </p:pic>
      <p:pic>
        <p:nvPicPr>
          <p:cNvPr id="21" name="Picture 20"/>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Effect>
                      <a14:brightnessContrast contrast="-40000"/>
                    </a14:imgEffect>
                  </a14:imgLayer>
                </a14:imgProps>
              </a:ext>
            </a:extLst>
          </a:blip>
          <a:stretch>
            <a:fillRect/>
          </a:stretch>
        </p:blipFill>
        <p:spPr>
          <a:xfrm>
            <a:off x="565162" y="2120448"/>
            <a:ext cx="5275143" cy="5385252"/>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846604" y="7682559"/>
                <a:ext cx="16459201" cy="2100319"/>
              </a:xfrm>
              <a:prstGeom prst="rect">
                <a:avLst/>
              </a:prstGeom>
            </p:spPr>
            <p:txBody>
              <a:bodyPr wrap="square">
                <a:spAutoFit/>
              </a:bodyPr>
              <a:lstStyle/>
              <a:p>
                <a:pPr lvl="0" algn="just">
                  <a:lnSpc>
                    <a:spcPct val="150000"/>
                  </a:lnSpc>
                  <a:defRPr/>
                </a:pP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Vì G và G' lần lượt là trọng tâm của hai tam giác ABC và A'B'C' nên </a:t>
                </a:r>
                <a14:m>
                  <m:oMath xmlns:m="http://schemas.openxmlformats.org/officeDocument/2006/math">
                    <m:f>
                      <m:fPr>
                        <m:ctrlPr>
                          <a:rPr lang="en-US" sz="34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US" sz="34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e>
                          <m:sup>
                            <m:r>
                              <a:rPr lang="en-US" sz="34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sz="34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G</m:t>
                            </m:r>
                          </m:e>
                          <m:sup>
                            <m:r>
                              <a:rPr lang="en-US" sz="34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up>
                        </m:sSup>
                      </m:num>
                      <m:den>
                        <m:sSup>
                          <m:sSupPr>
                            <m:ctrlPr>
                              <a:rPr lang="en-US" sz="34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e>
                          <m:sup>
                            <m:r>
                              <a:rPr lang="en-US" sz="34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up>
                        </m:sSup>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N</m:t>
                        </m:r>
                      </m:den>
                    </m:f>
                    <m: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4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AG</m:t>
                        </m:r>
                      </m:num>
                      <m:den>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m:t>
                        </m:r>
                      </m:den>
                    </m:f>
                    <m: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4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num>
                      <m:den>
                        <m: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a:t>
                </a:r>
              </a:p>
              <a:p>
                <a:pPr lvl="0" algn="just">
                  <a:lnSpc>
                    <a:spcPct val="150000"/>
                  </a:lnSpc>
                  <a:defRPr/>
                </a:pP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Do đó, AG = A'G' và AG // A'G'. Từ đó suy ra tứ giác AGG'A' là hình bình hành.</a:t>
                </a:r>
              </a:p>
            </p:txBody>
          </p:sp>
        </mc:Choice>
        <mc:Fallback>
          <p:sp>
            <p:nvSpPr>
              <p:cNvPr id="2" name="Rectangle 1"/>
              <p:cNvSpPr>
                <a:spLocks noRot="1" noChangeAspect="1" noMove="1" noResize="1" noEditPoints="1" noAdjustHandles="1" noChangeArrowheads="1" noChangeShapeType="1" noTextEdit="1"/>
              </p:cNvSpPr>
              <p:nvPr/>
            </p:nvSpPr>
            <p:spPr>
              <a:xfrm>
                <a:off x="846604" y="7682559"/>
                <a:ext cx="16459201" cy="2100319"/>
              </a:xfrm>
              <a:prstGeom prst="rect">
                <a:avLst/>
              </a:prstGeom>
              <a:blipFill>
                <a:blip r:embed="rId14"/>
                <a:stretch>
                  <a:fillRect l="-1037" b="-4638"/>
                </a:stretch>
              </a:blipFill>
            </p:spPr>
            <p:txBody>
              <a:bodyPr/>
              <a:lstStyle/>
              <a:p>
                <a:r>
                  <a:rPr lang="en-US">
                    <a:noFill/>
                  </a:rPr>
                  <a:t> </a:t>
                </a:r>
              </a:p>
            </p:txBody>
          </p:sp>
        </mc:Fallback>
      </mc:AlternateContent>
      <p:sp>
        <p:nvSpPr>
          <p:cNvPr id="22" name="Oval Callout 21"/>
          <p:cNvSpPr/>
          <p:nvPr/>
        </p:nvSpPr>
        <p:spPr>
          <a:xfrm>
            <a:off x="8337496" y="745446"/>
            <a:ext cx="1585335"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709588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0" dur="500"/>
                                        <p:tgtEl>
                                          <p:spTgt spid="6">
                                            <p:txEl>
                                              <p:pRg st="1" end="1"/>
                                            </p:txEl>
                                          </p:spTgt>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wipe(up)">
                                      <p:cBhvr>
                                        <p:cTn id="24" dur="500"/>
                                        <p:tgtEl>
                                          <p:spTgt spid="6">
                                            <p:txEl>
                                              <p:pRg st="2" end="2"/>
                                            </p:txEl>
                                          </p:spTgt>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500"/>
                                        <p:tgtEl>
                                          <p:spTgt spid="6">
                                            <p:txEl>
                                              <p:pRg st="3" end="3"/>
                                            </p:txEl>
                                          </p:spTgt>
                                        </p:tgtEl>
                                      </p:cBhvr>
                                    </p:animEffect>
                                  </p:childTnLst>
                                </p:cTn>
                              </p:par>
                            </p:childTnLst>
                          </p:cTn>
                        </p:par>
                        <p:par>
                          <p:cTn id="29" fill="hold">
                            <p:stCondLst>
                              <p:cond delay="2000"/>
                            </p:stCondLst>
                            <p:childTnLst>
                              <p:par>
                                <p:cTn id="30" presetID="16" presetClass="entr" presetSubtype="21" fill="hold" nodeType="after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barn(inVertical)">
                                      <p:cBhvr>
                                        <p:cTn id="32" dur="500"/>
                                        <p:tgtEl>
                                          <p:spTgt spid="6">
                                            <p:txEl>
                                              <p:pRg st="4" end="4"/>
                                            </p:txEl>
                                          </p:spTgt>
                                        </p:tgtEl>
                                      </p:cBhvr>
                                    </p:animEffect>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Effect transition="in" filter="fade">
                                      <p:cBhvr>
                                        <p:cTn id="36" dur="500"/>
                                        <p:tgtEl>
                                          <p:spTgt spid="6">
                                            <p:txEl>
                                              <p:pRg st="5" end="5"/>
                                            </p:txEl>
                                          </p:spTgt>
                                        </p:tgtEl>
                                      </p:cBhvr>
                                    </p:animEffect>
                                  </p:childTnLst>
                                </p:cTn>
                              </p:par>
                            </p:childTnLst>
                          </p:cTn>
                        </p:par>
                        <p:par>
                          <p:cTn id="37" fill="hold">
                            <p:stCondLst>
                              <p:cond delay="3000"/>
                            </p:stCondLst>
                            <p:childTnLst>
                              <p:par>
                                <p:cTn id="38" presetID="10" presetClass="entr" presetSubtype="0" fill="hold"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fade">
                                      <p:cBhvr>
                                        <p:cTn id="40" dur="500"/>
                                        <p:tgtEl>
                                          <p:spTgt spid="2">
                                            <p:txEl>
                                              <p:pRg st="0" end="0"/>
                                            </p:txEl>
                                          </p:spTgt>
                                        </p:tgtEl>
                                      </p:cBhvr>
                                    </p:animEffect>
                                  </p:childTnLst>
                                </p:cTn>
                              </p:par>
                            </p:childTnLst>
                          </p:cTn>
                        </p:par>
                        <p:par>
                          <p:cTn id="41" fill="hold">
                            <p:stCondLst>
                              <p:cond delay="3500"/>
                            </p:stCondLst>
                            <p:childTnLst>
                              <p:par>
                                <p:cTn id="42" presetID="14" presetClass="entr" presetSubtype="10" fill="hold" nodeType="afterEffect">
                                  <p:stCondLst>
                                    <p:cond delay="0"/>
                                  </p:stCondLst>
                                  <p:childTnLst>
                                    <p:set>
                                      <p:cBhvr>
                                        <p:cTn id="43" dur="1" fill="hold">
                                          <p:stCondLst>
                                            <p:cond delay="0"/>
                                          </p:stCondLst>
                                        </p:cTn>
                                        <p:tgtEl>
                                          <p:spTgt spid="2">
                                            <p:txEl>
                                              <p:pRg st="1" end="1"/>
                                            </p:txEl>
                                          </p:spTgt>
                                        </p:tgtEl>
                                        <p:attrNameLst>
                                          <p:attrName>style.visibility</p:attrName>
                                        </p:attrNameLst>
                                      </p:cBhvr>
                                      <p:to>
                                        <p:strVal val="visible"/>
                                      </p:to>
                                    </p:set>
                                    <p:animEffect transition="in" filter="randombar(horizontal)">
                                      <p:cBhvr>
                                        <p:cTn id="4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sp>
        <p:nvSpPr>
          <p:cNvPr id="3" name="Freeform 3"/>
          <p:cNvSpPr/>
          <p:nvPr/>
        </p:nvSpPr>
        <p:spPr>
          <a:xfrm>
            <a:off x="259951" y="266700"/>
            <a:ext cx="17740426" cy="9738294"/>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chemeClr val="bg1"/>
          </a:solidFill>
        </p:spPr>
      </p:sp>
      <p:sp>
        <p:nvSpPr>
          <p:cNvPr id="15" name="Freeform 15"/>
          <p:cNvSpPr/>
          <p:nvPr/>
        </p:nvSpPr>
        <p:spPr>
          <a:xfrm>
            <a:off x="533400" y="361931"/>
            <a:ext cx="564372" cy="819169"/>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sp>
        <p:nvSpPr>
          <p:cNvPr id="29" name="Oval Callout 28"/>
          <p:cNvSpPr/>
          <p:nvPr/>
        </p:nvSpPr>
        <p:spPr>
          <a:xfrm>
            <a:off x="8337496" y="745446"/>
            <a:ext cx="1585335"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9" name="Picture 38"/>
          <p:cNvPicPr>
            <a:picLocks noChangeAspect="1"/>
          </p:cNvPicPr>
          <p:nvPr/>
        </p:nvPicPr>
        <p:blipFill>
          <a:blip r:embed="rId10"/>
          <a:stretch>
            <a:fillRect/>
          </a:stretch>
        </p:blipFill>
        <p:spPr>
          <a:xfrm>
            <a:off x="17313826" y="9320317"/>
            <a:ext cx="794852" cy="797214"/>
          </a:xfrm>
          <a:prstGeom prst="rect">
            <a:avLst/>
          </a:prstGeom>
        </p:spPr>
      </p:pic>
      <p:sp>
        <p:nvSpPr>
          <p:cNvPr id="6" name="Rectangle 5"/>
          <p:cNvSpPr/>
          <p:nvPr/>
        </p:nvSpPr>
        <p:spPr>
          <a:xfrm>
            <a:off x="5940585" y="1975243"/>
            <a:ext cx="11737815" cy="6740307"/>
          </a:xfrm>
          <a:prstGeom prst="rect">
            <a:avLst/>
          </a:prstGeom>
        </p:spPr>
        <p:txBody>
          <a:bodyPr wrap="square">
            <a:spAutoFit/>
          </a:bodyPr>
          <a:lstStyle/>
          <a:p>
            <a:pPr algn="just">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b) Vì tứ giác AGG'A' là hình bình hành nên AA' // GG'.</a:t>
            </a:r>
          </a:p>
          <a:p>
            <a:pPr algn="just">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Tương tự ta chứng minh được CGG'C' là hình bình hành nên CC' // GG'.</a:t>
            </a:r>
          </a:p>
          <a:p>
            <a:pPr algn="just">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Do đó, ba đường thẳng AA', GG' và CC' đôi </a:t>
            </a:r>
            <a:r>
              <a:rPr lang="en-US" sz="3600">
                <a:latin typeface="Arial" panose="020B0604020202020204" pitchFamily="34" charset="0"/>
                <a:ea typeface="Times New Roman" panose="02020603050405020304" pitchFamily="18" charset="0"/>
                <a:cs typeface="Arial" panose="020B0604020202020204" pitchFamily="34" charset="0"/>
              </a:rPr>
              <a:t>một </a:t>
            </a:r>
            <a:r>
              <a:rPr lang="en-US" sz="3600" smtClean="0">
                <a:latin typeface="Arial" panose="020B0604020202020204" pitchFamily="34" charset="0"/>
                <a:ea typeface="Times New Roman" panose="02020603050405020304" pitchFamily="18" charset="0"/>
                <a:cs typeface="Arial" panose="020B0604020202020204" pitchFamily="34" charset="0"/>
              </a:rPr>
              <a:t>       song </a:t>
            </a:r>
            <a:r>
              <a:rPr lang="en-US" sz="3600">
                <a:latin typeface="Arial" panose="020B0604020202020204" pitchFamily="34" charset="0"/>
                <a:ea typeface="Times New Roman" panose="02020603050405020304" pitchFamily="18" charset="0"/>
                <a:cs typeface="Arial" panose="020B0604020202020204" pitchFamily="34" charset="0"/>
              </a:rPr>
              <a:t>song.</a:t>
            </a:r>
          </a:p>
          <a:p>
            <a:pPr algn="just">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Lại có hai mặt phẳng (AGC) và (A'G'C') song </a:t>
            </a:r>
            <a:r>
              <a:rPr lang="en-US" sz="3600">
                <a:latin typeface="Arial" panose="020B0604020202020204" pitchFamily="34" charset="0"/>
                <a:ea typeface="Times New Roman" panose="02020603050405020304" pitchFamily="18" charset="0"/>
                <a:cs typeface="Arial" panose="020B0604020202020204" pitchFamily="34" charset="0"/>
              </a:rPr>
              <a:t>song </a:t>
            </a:r>
            <a:r>
              <a:rPr lang="en-US" sz="3600" smtClean="0">
                <a:latin typeface="Arial" panose="020B0604020202020204" pitchFamily="34" charset="0"/>
                <a:ea typeface="Times New Roman" panose="02020603050405020304" pitchFamily="18" charset="0"/>
                <a:cs typeface="Arial" panose="020B0604020202020204" pitchFamily="34" charset="0"/>
              </a:rPr>
              <a:t>       với </a:t>
            </a:r>
            <a:r>
              <a:rPr lang="en-US" sz="3600">
                <a:latin typeface="Arial" panose="020B0604020202020204" pitchFamily="34" charset="0"/>
                <a:ea typeface="Times New Roman" panose="02020603050405020304" pitchFamily="18" charset="0"/>
                <a:cs typeface="Arial" panose="020B0604020202020204" pitchFamily="34" charset="0"/>
              </a:rPr>
              <a:t>nhau.</a:t>
            </a:r>
          </a:p>
          <a:p>
            <a:pPr algn="just">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Vậy AGC.A'G'C' là hình lăng trụ tam giác.</a:t>
            </a:r>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44" name="Picture 43"/>
          <p:cNvPicPr>
            <a:picLocks noChangeAspect="1"/>
          </p:cNvPicPr>
          <p:nvPr/>
        </p:nvPicPr>
        <p:blipFill>
          <a:blip r:embed="rId11"/>
          <a:stretch>
            <a:fillRect/>
          </a:stretch>
        </p:blipFill>
        <p:spPr>
          <a:xfrm>
            <a:off x="16073245" y="-168584"/>
            <a:ext cx="1927128" cy="1880197"/>
          </a:xfrm>
          <a:prstGeom prst="rect">
            <a:avLst/>
          </a:prstGeom>
        </p:spPr>
      </p:pic>
      <p:pic>
        <p:nvPicPr>
          <p:cNvPr id="21" name="Picture 20"/>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Effect>
                      <a14:brightnessContrast contrast="-40000"/>
                    </a14:imgEffect>
                  </a14:imgLayer>
                </a14:imgProps>
              </a:ext>
            </a:extLst>
          </a:blip>
          <a:stretch>
            <a:fillRect/>
          </a:stretch>
        </p:blipFill>
        <p:spPr>
          <a:xfrm>
            <a:off x="565162" y="2120448"/>
            <a:ext cx="5275143" cy="5385252"/>
          </a:xfrm>
          <a:prstGeom prst="rect">
            <a:avLst/>
          </a:prstGeom>
        </p:spPr>
      </p:pic>
    </p:spTree>
    <p:extLst>
      <p:ext uri="{BB962C8B-B14F-4D97-AF65-F5344CB8AC3E}">
        <p14:creationId xmlns:p14="http://schemas.microsoft.com/office/powerpoint/2010/main" val="61832010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1" dur="500"/>
                                        <p:tgtEl>
                                          <p:spTgt spid="6">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wipe(up)">
                                      <p:cBhvr>
                                        <p:cTn id="19" dur="500"/>
                                        <p:tgtEl>
                                          <p:spTgt spid="6">
                                            <p:txEl>
                                              <p:pRg st="3" end="3"/>
                                            </p:txEl>
                                          </p:spTgt>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barn(inVertical)">
                                      <p:cBhvr>
                                        <p:cTn id="23"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914400" y="5219700"/>
            <a:ext cx="19710765" cy="6246230"/>
            <a:chOff x="0" y="-832297"/>
            <a:chExt cx="5191313" cy="1645097"/>
          </a:xfrm>
        </p:grpSpPr>
        <p:sp>
          <p:nvSpPr>
            <p:cNvPr id="3" name="Freeform 3"/>
            <p:cNvSpPr/>
            <p:nvPr/>
          </p:nvSpPr>
          <p:spPr>
            <a:xfrm>
              <a:off x="135467" y="-832297"/>
              <a:ext cx="5055846" cy="1370281"/>
            </a:xfrm>
            <a:custGeom>
              <a:avLst/>
              <a:gdLst/>
              <a:ahLst/>
              <a:cxnLst/>
              <a:rect l="l" t="t" r="r" b="b"/>
              <a:pathLst>
                <a:path w="5055846" h="1370281">
                  <a:moveTo>
                    <a:pt x="0" y="0"/>
                  </a:moveTo>
                  <a:lnTo>
                    <a:pt x="5055846" y="0"/>
                  </a:lnTo>
                  <a:lnTo>
                    <a:pt x="5055846" y="1370281"/>
                  </a:lnTo>
                  <a:lnTo>
                    <a:pt x="0" y="1370281"/>
                  </a:lnTo>
                  <a:close/>
                </a:path>
              </a:pathLst>
            </a:custGeom>
            <a:solidFill>
              <a:srgbClr val="FCF4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898835" y="800100"/>
            <a:ext cx="16534923" cy="9394723"/>
          </a:xfrm>
          <a:custGeom>
            <a:avLst/>
            <a:gdLst/>
            <a:ahLst/>
            <a:cxnLst/>
            <a:rect l="l" t="t" r="r" b="b"/>
            <a:pathLst>
              <a:path w="4777112" h="2692218">
                <a:moveTo>
                  <a:pt x="23879" y="0"/>
                </a:moveTo>
                <a:lnTo>
                  <a:pt x="4753232" y="0"/>
                </a:lnTo>
                <a:cubicBezTo>
                  <a:pt x="4759566" y="0"/>
                  <a:pt x="4765639" y="2516"/>
                  <a:pt x="4770117" y="6994"/>
                </a:cubicBezTo>
                <a:cubicBezTo>
                  <a:pt x="4774596" y="11472"/>
                  <a:pt x="4777112" y="17546"/>
                  <a:pt x="4777112" y="23879"/>
                </a:cubicBezTo>
                <a:lnTo>
                  <a:pt x="4777112" y="2668339"/>
                </a:lnTo>
                <a:cubicBezTo>
                  <a:pt x="4777112" y="2681527"/>
                  <a:pt x="4766421" y="2692218"/>
                  <a:pt x="4753232" y="2692218"/>
                </a:cubicBezTo>
                <a:lnTo>
                  <a:pt x="23879" y="2692218"/>
                </a:lnTo>
                <a:cubicBezTo>
                  <a:pt x="10691" y="2692218"/>
                  <a:pt x="0" y="2681527"/>
                  <a:pt x="0" y="2668339"/>
                </a:cubicBezTo>
                <a:lnTo>
                  <a:pt x="0" y="23879"/>
                </a:lnTo>
                <a:cubicBezTo>
                  <a:pt x="0" y="10691"/>
                  <a:pt x="10691" y="0"/>
                  <a:pt x="23879" y="0"/>
                </a:cubicBezTo>
                <a:close/>
              </a:path>
            </a:pathLst>
          </a:custGeom>
          <a:solidFill>
            <a:schemeClr val="bg1"/>
          </a:solidFill>
        </p:spPr>
      </p:sp>
      <p:pic>
        <p:nvPicPr>
          <p:cNvPr id="33" name="Picture 32"/>
          <p:cNvPicPr>
            <a:picLocks noChangeAspect="1"/>
          </p:cNvPicPr>
          <p:nvPr/>
        </p:nvPicPr>
        <p:blipFill>
          <a:blip r:embed="rId2"/>
          <a:stretch>
            <a:fillRect/>
          </a:stretch>
        </p:blipFill>
        <p:spPr>
          <a:xfrm rot="3835066">
            <a:off x="16004092" y="141675"/>
            <a:ext cx="2170796" cy="2112125"/>
          </a:xfrm>
          <a:prstGeom prst="rect">
            <a:avLst/>
          </a:prstGeom>
        </p:spPr>
      </p:pic>
      <p:pic>
        <p:nvPicPr>
          <p:cNvPr id="34" name="Picture 33"/>
          <p:cNvPicPr>
            <a:picLocks noChangeAspect="1"/>
          </p:cNvPicPr>
          <p:nvPr/>
        </p:nvPicPr>
        <p:blipFill>
          <a:blip r:embed="rId3"/>
          <a:stretch>
            <a:fillRect/>
          </a:stretch>
        </p:blipFill>
        <p:spPr>
          <a:xfrm rot="18020373">
            <a:off x="189938" y="8455630"/>
            <a:ext cx="1628713" cy="1246464"/>
          </a:xfrm>
          <a:prstGeom prst="rect">
            <a:avLst/>
          </a:prstGeom>
        </p:spPr>
      </p:pic>
      <p:grpSp>
        <p:nvGrpSpPr>
          <p:cNvPr id="17" name="Group 16"/>
          <p:cNvGrpSpPr/>
          <p:nvPr/>
        </p:nvGrpSpPr>
        <p:grpSpPr>
          <a:xfrm>
            <a:off x="5793472" y="1197737"/>
            <a:ext cx="6286500" cy="2980178"/>
            <a:chOff x="6819900" y="1079886"/>
            <a:chExt cx="6286500" cy="2980178"/>
          </a:xfrm>
        </p:grpSpPr>
        <p:grpSp>
          <p:nvGrpSpPr>
            <p:cNvPr id="18" name="Group 2"/>
            <p:cNvGrpSpPr/>
            <p:nvPr/>
          </p:nvGrpSpPr>
          <p:grpSpPr>
            <a:xfrm>
              <a:off x="6819900" y="1079886"/>
              <a:ext cx="6286500" cy="2980178"/>
              <a:chOff x="-18893" y="-28575"/>
              <a:chExt cx="3117356" cy="841375"/>
            </a:xfrm>
          </p:grpSpPr>
          <p:sp>
            <p:nvSpPr>
              <p:cNvPr id="20" name="Freeform 3"/>
              <p:cNvSpPr/>
              <p:nvPr/>
            </p:nvSpPr>
            <p:spPr>
              <a:xfrm>
                <a:off x="-18893" y="18980"/>
                <a:ext cx="3117356" cy="277123"/>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1"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18"/>
            <p:cNvSpPr/>
            <p:nvPr/>
          </p:nvSpPr>
          <p:spPr>
            <a:xfrm>
              <a:off x="7154844" y="1401919"/>
              <a:ext cx="5747086" cy="707886"/>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4000" b="1" i="0" u="none" strike="noStrike" kern="1200" cap="none" spc="0" normalizeH="0" baseline="0" noProof="0">
                  <a:ln>
                    <a:noFill/>
                  </a:ln>
                  <a:solidFill>
                    <a:prstClr val="white"/>
                  </a:solidFill>
                  <a:effectLst/>
                  <a:uLnTx/>
                  <a:uFillTx/>
                  <a:latin typeface="Arial" panose="020B0604020202020204" pitchFamily="34" charset="0"/>
                  <a:ea typeface="+mn-ea"/>
                  <a:cs typeface="+mn-cs"/>
                </a:rPr>
                <a:t>Bài tập </a:t>
              </a:r>
              <a:r>
                <a:rPr kumimoji="0" lang="en-US" altLang="en-US"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4.27</a:t>
              </a:r>
              <a:r>
                <a:rPr kumimoji="0" lang="vi-VN" altLang="en-US"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t> </a:t>
              </a:r>
              <a:r>
                <a:rPr kumimoji="0" lang="vi-VN" altLang="en-US" sz="4000" b="1" i="0" u="none" strike="noStrike" kern="1200" cap="none" spc="0" normalizeH="0" baseline="0" noProof="0">
                  <a:ln>
                    <a:noFill/>
                  </a:ln>
                  <a:solidFill>
                    <a:prstClr val="white"/>
                  </a:solidFill>
                  <a:effectLst/>
                  <a:uLnTx/>
                  <a:uFillTx/>
                  <a:latin typeface="Arial" panose="020B0604020202020204" pitchFamily="34" charset="0"/>
                  <a:ea typeface="+mn-ea"/>
                  <a:cs typeface="+mn-cs"/>
                </a:rPr>
                <a:t>(</a:t>
              </a:r>
              <a:r>
                <a:rPr kumimoji="0" lang="vi-VN" altLang="en-US"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t>SGK-tr</a:t>
              </a:r>
              <a:r>
                <a:rPr kumimoji="0" lang="en-US" altLang="en-US"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94</a:t>
              </a:r>
              <a:r>
                <a:rPr kumimoji="0" lang="vi-VN" altLang="en-US"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t>)</a:t>
              </a:r>
              <a:endParaRPr kumimoji="0" lang="vi-VN" altLang="en-US" sz="40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7" name="Rectangle 1"/>
          <p:cNvSpPr>
            <a:spLocks noChangeArrowheads="1"/>
          </p:cNvSpPr>
          <p:nvPr/>
        </p:nvSpPr>
        <p:spPr bwMode="auto">
          <a:xfrm>
            <a:off x="1081443" y="2716180"/>
            <a:ext cx="15841032" cy="2655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0" u="none" strike="noStrike" cap="none" normalizeH="0" baseline="0" smtClean="0">
                <a:ln>
                  <a:noFill/>
                </a:ln>
                <a:solidFill>
                  <a:srgbClr val="000000"/>
                </a:solidFill>
                <a:effectLst/>
                <a:latin typeface="Arial" panose="020B0604020202020204" pitchFamily="34" charset="0"/>
                <a:ea typeface="OpenSans"/>
              </a:rPr>
              <a:t>Cho </a:t>
            </a:r>
            <a:r>
              <a:rPr kumimoji="0" lang="en-US" altLang="en-US" sz="4000" b="0" u="none" strike="noStrike" cap="none" normalizeH="0" baseline="0" smtClean="0">
                <a:ln>
                  <a:noFill/>
                </a:ln>
                <a:solidFill>
                  <a:srgbClr val="000000"/>
                </a:solidFill>
                <a:effectLst/>
                <a:latin typeface="Arial" panose="020B0604020202020204" pitchFamily="34" charset="0"/>
                <a:ea typeface="OpenSans"/>
              </a:rPr>
              <a:t>hình hộp ABCD.A’B’C’D’. Một mặt phẳng song song với mặt bên (ABB’A’) của hình hộp và cắt các cạnh AD, BC, A’D, B’C’ lần lượt tại M, N, M’, N’ (</a:t>
            </a:r>
            <a:r>
              <a:rPr kumimoji="0" lang="en-US" altLang="en-US" sz="4000" b="0" u="none" strike="noStrike" cap="none" normalizeH="0" baseline="0" smtClean="0">
                <a:ln>
                  <a:noFill/>
                </a:ln>
                <a:solidFill>
                  <a:srgbClr val="000000"/>
                </a:solidFill>
                <a:effectLst/>
                <a:latin typeface="Arial" panose="020B0604020202020204" pitchFamily="34" charset="0"/>
                <a:ea typeface="OpenSans"/>
              </a:rPr>
              <a:t>H.4.54</a:t>
            </a:r>
            <a:r>
              <a:rPr kumimoji="0" lang="en-US" altLang="en-US" sz="4000" b="0" u="none" strike="noStrike" cap="none" normalizeH="0" baseline="0" smtClean="0">
                <a:ln>
                  <a:noFill/>
                </a:ln>
                <a:solidFill>
                  <a:srgbClr val="000000"/>
                </a:solidFill>
                <a:effectLst/>
                <a:latin typeface="Arial" panose="020B0604020202020204" pitchFamily="34" charset="0"/>
                <a:ea typeface="OpenSans"/>
              </a:rPr>
              <a:t>).</a:t>
            </a:r>
            <a:endParaRPr kumimoji="0" lang="en-US" altLang="en-US" sz="4000" b="0" u="none" strike="noStrike" cap="none" normalizeH="0" baseline="0" smtClean="0">
              <a:ln>
                <a:noFill/>
              </a:ln>
              <a:solidFill>
                <a:srgbClr val="000000"/>
              </a:solidFill>
              <a:effectLst/>
              <a:latin typeface="Arial" panose="020B0604020202020204" pitchFamily="34" charset="0"/>
              <a:ea typeface="OpenSans"/>
            </a:endParaRPr>
          </a:p>
        </p:txBody>
      </p:sp>
      <p:pic>
        <p:nvPicPr>
          <p:cNvPr id="8" name="Picture 7"/>
          <p:cNvPicPr>
            <a:picLocks noChangeAspect="1"/>
          </p:cNvPicPr>
          <p:nvPr/>
        </p:nvPicPr>
        <p:blipFill>
          <a:blip r:embed="rId4"/>
          <a:stretch>
            <a:fillRect/>
          </a:stretch>
        </p:blipFill>
        <p:spPr>
          <a:xfrm>
            <a:off x="10808512" y="4982912"/>
            <a:ext cx="6047786" cy="4808788"/>
          </a:xfrm>
          <a:prstGeom prst="rect">
            <a:avLst/>
          </a:prstGeom>
        </p:spPr>
      </p:pic>
      <p:sp>
        <p:nvSpPr>
          <p:cNvPr id="9" name="Rectangle 8"/>
          <p:cNvSpPr/>
          <p:nvPr/>
        </p:nvSpPr>
        <p:spPr>
          <a:xfrm>
            <a:off x="1081443" y="5619780"/>
            <a:ext cx="8833550" cy="1938992"/>
          </a:xfrm>
          <a:prstGeom prst="rect">
            <a:avLst/>
          </a:prstGeom>
        </p:spPr>
        <p:txBody>
          <a:bodyPr wrap="square">
            <a:spAutoFit/>
          </a:bodyPr>
          <a:lstStyle/>
          <a:p>
            <a:pPr lvl="0" algn="just" eaLnBrk="0" fontAlgn="base" hangingPunct="0">
              <a:lnSpc>
                <a:spcPct val="150000"/>
              </a:lnSpc>
              <a:spcBef>
                <a:spcPct val="0"/>
              </a:spcBef>
              <a:spcAft>
                <a:spcPct val="0"/>
              </a:spcAft>
            </a:pPr>
            <a:r>
              <a:rPr lang="en-US" altLang="en-US" sz="4000">
                <a:solidFill>
                  <a:srgbClr val="000000"/>
                </a:solidFill>
                <a:latin typeface="Arial" panose="020B0604020202020204" pitchFamily="34" charset="0"/>
                <a:ea typeface="OpenSans"/>
              </a:rPr>
              <a:t>Chứng minh rằng ABNM.A’B’N’M” là hình hộp.</a:t>
            </a:r>
          </a:p>
        </p:txBody>
      </p:sp>
    </p:spTree>
    <p:extLst>
      <p:ext uri="{BB962C8B-B14F-4D97-AF65-F5344CB8AC3E}">
        <p14:creationId xmlns:p14="http://schemas.microsoft.com/office/powerpoint/2010/main" val="317959046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914400" y="5219700"/>
            <a:ext cx="19710765" cy="6246230"/>
            <a:chOff x="0" y="-832297"/>
            <a:chExt cx="5191313" cy="1645097"/>
          </a:xfrm>
        </p:grpSpPr>
        <p:sp>
          <p:nvSpPr>
            <p:cNvPr id="3" name="Freeform 3"/>
            <p:cNvSpPr/>
            <p:nvPr/>
          </p:nvSpPr>
          <p:spPr>
            <a:xfrm>
              <a:off x="135467" y="-832297"/>
              <a:ext cx="5055846" cy="1370281"/>
            </a:xfrm>
            <a:custGeom>
              <a:avLst/>
              <a:gdLst/>
              <a:ahLst/>
              <a:cxnLst/>
              <a:rect l="l" t="t" r="r" b="b"/>
              <a:pathLst>
                <a:path w="5055846" h="1370281">
                  <a:moveTo>
                    <a:pt x="0" y="0"/>
                  </a:moveTo>
                  <a:lnTo>
                    <a:pt x="5055846" y="0"/>
                  </a:lnTo>
                  <a:lnTo>
                    <a:pt x="5055846" y="1370281"/>
                  </a:lnTo>
                  <a:lnTo>
                    <a:pt x="0" y="1370281"/>
                  </a:lnTo>
                  <a:close/>
                </a:path>
              </a:pathLst>
            </a:custGeom>
            <a:solidFill>
              <a:srgbClr val="FCF4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898835" y="800100"/>
            <a:ext cx="16534923" cy="9394723"/>
          </a:xfrm>
          <a:custGeom>
            <a:avLst/>
            <a:gdLst/>
            <a:ahLst/>
            <a:cxnLst/>
            <a:rect l="l" t="t" r="r" b="b"/>
            <a:pathLst>
              <a:path w="4777112" h="2692218">
                <a:moveTo>
                  <a:pt x="23879" y="0"/>
                </a:moveTo>
                <a:lnTo>
                  <a:pt x="4753232" y="0"/>
                </a:lnTo>
                <a:cubicBezTo>
                  <a:pt x="4759566" y="0"/>
                  <a:pt x="4765639" y="2516"/>
                  <a:pt x="4770117" y="6994"/>
                </a:cubicBezTo>
                <a:cubicBezTo>
                  <a:pt x="4774596" y="11472"/>
                  <a:pt x="4777112" y="17546"/>
                  <a:pt x="4777112" y="23879"/>
                </a:cubicBezTo>
                <a:lnTo>
                  <a:pt x="4777112" y="2668339"/>
                </a:lnTo>
                <a:cubicBezTo>
                  <a:pt x="4777112" y="2681527"/>
                  <a:pt x="4766421" y="2692218"/>
                  <a:pt x="4753232" y="2692218"/>
                </a:cubicBezTo>
                <a:lnTo>
                  <a:pt x="23879" y="2692218"/>
                </a:lnTo>
                <a:cubicBezTo>
                  <a:pt x="10691" y="2692218"/>
                  <a:pt x="0" y="2681527"/>
                  <a:pt x="0" y="2668339"/>
                </a:cubicBezTo>
                <a:lnTo>
                  <a:pt x="0" y="23879"/>
                </a:lnTo>
                <a:cubicBezTo>
                  <a:pt x="0" y="10691"/>
                  <a:pt x="10691" y="0"/>
                  <a:pt x="23879" y="0"/>
                </a:cubicBezTo>
                <a:close/>
              </a:path>
            </a:pathLst>
          </a:custGeom>
          <a:solidFill>
            <a:schemeClr val="bg1"/>
          </a:solidFill>
        </p:spPr>
      </p:sp>
      <p:pic>
        <p:nvPicPr>
          <p:cNvPr id="33" name="Picture 32"/>
          <p:cNvPicPr>
            <a:picLocks noChangeAspect="1"/>
          </p:cNvPicPr>
          <p:nvPr/>
        </p:nvPicPr>
        <p:blipFill>
          <a:blip r:embed="rId2"/>
          <a:stretch>
            <a:fillRect/>
          </a:stretch>
        </p:blipFill>
        <p:spPr>
          <a:xfrm rot="3835066">
            <a:off x="16004092" y="141675"/>
            <a:ext cx="2170796" cy="2112125"/>
          </a:xfrm>
          <a:prstGeom prst="rect">
            <a:avLst/>
          </a:prstGeom>
        </p:spPr>
      </p:pic>
      <p:pic>
        <p:nvPicPr>
          <p:cNvPr id="34" name="Picture 33"/>
          <p:cNvPicPr>
            <a:picLocks noChangeAspect="1"/>
          </p:cNvPicPr>
          <p:nvPr/>
        </p:nvPicPr>
        <p:blipFill>
          <a:blip r:embed="rId3"/>
          <a:stretch>
            <a:fillRect/>
          </a:stretch>
        </p:blipFill>
        <p:spPr>
          <a:xfrm rot="1787033">
            <a:off x="3398225" y="8874747"/>
            <a:ext cx="1628713" cy="1246464"/>
          </a:xfrm>
          <a:prstGeom prst="rect">
            <a:avLst/>
          </a:prstGeom>
        </p:spPr>
      </p:pic>
      <p:pic>
        <p:nvPicPr>
          <p:cNvPr id="8" name="Picture 7"/>
          <p:cNvPicPr>
            <a:picLocks noChangeAspect="1"/>
          </p:cNvPicPr>
          <p:nvPr/>
        </p:nvPicPr>
        <p:blipFill>
          <a:blip r:embed="rId4"/>
          <a:stretch>
            <a:fillRect/>
          </a:stretch>
        </p:blipFill>
        <p:spPr>
          <a:xfrm>
            <a:off x="1188688" y="1918646"/>
            <a:ext cx="6047786" cy="4808788"/>
          </a:xfrm>
          <a:prstGeom prst="rect">
            <a:avLst/>
          </a:prstGeom>
        </p:spPr>
      </p:pic>
      <p:sp>
        <p:nvSpPr>
          <p:cNvPr id="16" name="Oval Callout 15"/>
          <p:cNvSpPr/>
          <p:nvPr/>
        </p:nvSpPr>
        <p:spPr>
          <a:xfrm>
            <a:off x="8373628" y="641947"/>
            <a:ext cx="1585335"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4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7574454" y="1820706"/>
            <a:ext cx="9570546" cy="7940635"/>
          </a:xfrm>
          <a:prstGeom prst="rect">
            <a:avLst/>
          </a:prstGeom>
        </p:spPr>
        <p:txBody>
          <a:bodyPr wrap="square">
            <a:spAutoFit/>
          </a:bodyPr>
          <a:lstStyle/>
          <a:p>
            <a:pPr algn="just">
              <a:lnSpc>
                <a:spcPct val="150000"/>
              </a:lnSpc>
              <a:spcAft>
                <a:spcPts val="0"/>
              </a:spcAft>
            </a:pPr>
            <a:r>
              <a:rPr lang="en-US" sz="3400">
                <a:latin typeface="Arial" panose="020B0604020202020204" pitchFamily="34" charset="0"/>
                <a:ea typeface="Times New Roman" panose="02020603050405020304" pitchFamily="18" charset="0"/>
                <a:cs typeface="Arial" panose="020B0604020202020204" pitchFamily="34" charset="0"/>
              </a:rPr>
              <a:t>Vì ABCD.A</a:t>
            </a:r>
            <a:r>
              <a:rPr lang="en-US" sz="3400" i="1">
                <a:latin typeface="Arial" panose="020B0604020202020204" pitchFamily="34" charset="0"/>
                <a:ea typeface="Times New Roman" panose="02020603050405020304" pitchFamily="18" charset="0"/>
                <a:cs typeface="Arial" panose="020B0604020202020204" pitchFamily="34" charset="0"/>
              </a:rPr>
              <a:t>'</a:t>
            </a:r>
            <a:r>
              <a:rPr lang="en-US" sz="3400">
                <a:latin typeface="Arial" panose="020B0604020202020204" pitchFamily="34" charset="0"/>
                <a:ea typeface="Times New Roman" panose="02020603050405020304" pitchFamily="18" charset="0"/>
                <a:cs typeface="Arial" panose="020B0604020202020204" pitchFamily="34" charset="0"/>
              </a:rPr>
              <a:t>B</a:t>
            </a:r>
            <a:r>
              <a:rPr lang="en-US" sz="3400" i="1">
                <a:latin typeface="Arial" panose="020B0604020202020204" pitchFamily="34" charset="0"/>
                <a:ea typeface="Times New Roman" panose="02020603050405020304" pitchFamily="18" charset="0"/>
                <a:cs typeface="Arial" panose="020B0604020202020204" pitchFamily="34" charset="0"/>
              </a:rPr>
              <a:t>'</a:t>
            </a:r>
            <a:r>
              <a:rPr lang="en-US" sz="3400">
                <a:latin typeface="Arial" panose="020B0604020202020204" pitchFamily="34" charset="0"/>
                <a:ea typeface="Times New Roman" panose="02020603050405020304" pitchFamily="18" charset="0"/>
                <a:cs typeface="Arial" panose="020B0604020202020204" pitchFamily="34" charset="0"/>
              </a:rPr>
              <a:t>C</a:t>
            </a:r>
            <a:r>
              <a:rPr lang="en-US" sz="3400" i="1">
                <a:latin typeface="Arial" panose="020B0604020202020204" pitchFamily="34" charset="0"/>
                <a:ea typeface="Times New Roman" panose="02020603050405020304" pitchFamily="18" charset="0"/>
                <a:cs typeface="Arial" panose="020B0604020202020204" pitchFamily="34" charset="0"/>
              </a:rPr>
              <a:t>'</a:t>
            </a:r>
            <a:r>
              <a:rPr lang="en-US" sz="3400">
                <a:latin typeface="Arial" panose="020B0604020202020204" pitchFamily="34" charset="0"/>
                <a:ea typeface="Times New Roman" panose="02020603050405020304" pitchFamily="18" charset="0"/>
                <a:cs typeface="Arial" panose="020B0604020202020204" pitchFamily="34" charset="0"/>
              </a:rPr>
              <a:t>D</a:t>
            </a:r>
            <a:r>
              <a:rPr lang="en-US" sz="3400" i="1">
                <a:latin typeface="Arial" panose="020B0604020202020204" pitchFamily="34" charset="0"/>
                <a:ea typeface="Times New Roman" panose="02020603050405020304" pitchFamily="18" charset="0"/>
                <a:cs typeface="Arial" panose="020B0604020202020204" pitchFamily="34" charset="0"/>
              </a:rPr>
              <a:t>'</a:t>
            </a:r>
            <a:r>
              <a:rPr lang="en-US" sz="3400">
                <a:latin typeface="Arial" panose="020B0604020202020204" pitchFamily="34" charset="0"/>
                <a:ea typeface="Times New Roman" panose="02020603050405020304" pitchFamily="18" charset="0"/>
                <a:cs typeface="Arial" panose="020B0604020202020204" pitchFamily="34" charset="0"/>
              </a:rPr>
              <a:t> là hình hộp nên các cạnh bên AA</a:t>
            </a:r>
            <a:r>
              <a:rPr lang="en-US" sz="3400" i="1">
                <a:latin typeface="Arial" panose="020B0604020202020204" pitchFamily="34" charset="0"/>
                <a:ea typeface="Times New Roman" panose="02020603050405020304" pitchFamily="18" charset="0"/>
                <a:cs typeface="Arial" panose="020B0604020202020204" pitchFamily="34" charset="0"/>
              </a:rPr>
              <a:t>'</a:t>
            </a:r>
            <a:r>
              <a:rPr lang="en-US" sz="3400">
                <a:latin typeface="Arial" panose="020B0604020202020204" pitchFamily="34" charset="0"/>
                <a:ea typeface="Times New Roman" panose="02020603050405020304" pitchFamily="18" charset="0"/>
                <a:cs typeface="Arial" panose="020B0604020202020204" pitchFamily="34" charset="0"/>
              </a:rPr>
              <a:t>, BB</a:t>
            </a:r>
            <a:r>
              <a:rPr lang="en-US" sz="3400" i="1">
                <a:latin typeface="Arial" panose="020B0604020202020204" pitchFamily="34" charset="0"/>
                <a:ea typeface="Times New Roman" panose="02020603050405020304" pitchFamily="18" charset="0"/>
                <a:cs typeface="Arial" panose="020B0604020202020204" pitchFamily="34" charset="0"/>
              </a:rPr>
              <a:t>'</a:t>
            </a:r>
            <a:r>
              <a:rPr lang="en-US" sz="3400">
                <a:latin typeface="Arial" panose="020B0604020202020204" pitchFamily="34" charset="0"/>
                <a:ea typeface="Times New Roman" panose="02020603050405020304" pitchFamily="18" charset="0"/>
                <a:cs typeface="Arial" panose="020B0604020202020204" pitchFamily="34" charset="0"/>
              </a:rPr>
              <a:t>, CC</a:t>
            </a:r>
            <a:r>
              <a:rPr lang="en-US" sz="3400" i="1">
                <a:latin typeface="Arial" panose="020B0604020202020204" pitchFamily="34" charset="0"/>
                <a:ea typeface="Times New Roman" panose="02020603050405020304" pitchFamily="18" charset="0"/>
                <a:cs typeface="Arial" panose="020B0604020202020204" pitchFamily="34" charset="0"/>
              </a:rPr>
              <a:t>'</a:t>
            </a:r>
            <a:r>
              <a:rPr lang="en-US" sz="3400">
                <a:latin typeface="Arial" panose="020B0604020202020204" pitchFamily="34" charset="0"/>
                <a:ea typeface="Times New Roman" panose="02020603050405020304" pitchFamily="18" charset="0"/>
                <a:cs typeface="Arial" panose="020B0604020202020204" pitchFamily="34" charset="0"/>
              </a:rPr>
              <a:t>, DD</a:t>
            </a:r>
            <a:r>
              <a:rPr lang="en-US" sz="3400" i="1">
                <a:latin typeface="Arial" panose="020B0604020202020204" pitchFamily="34" charset="0"/>
                <a:ea typeface="Times New Roman" panose="02020603050405020304" pitchFamily="18" charset="0"/>
                <a:cs typeface="Arial" panose="020B0604020202020204" pitchFamily="34" charset="0"/>
              </a:rPr>
              <a:t>'</a:t>
            </a:r>
            <a:r>
              <a:rPr lang="en-US" sz="3400">
                <a:latin typeface="Arial" panose="020B0604020202020204" pitchFamily="34" charset="0"/>
                <a:ea typeface="Times New Roman" panose="02020603050405020304" pitchFamily="18" charset="0"/>
                <a:cs typeface="Arial" panose="020B0604020202020204" pitchFamily="34" charset="0"/>
              </a:rPr>
              <a:t> đôi một song song với nhau và (ABCD) // (A</a:t>
            </a:r>
            <a:r>
              <a:rPr lang="en-US" sz="3400" i="1">
                <a:latin typeface="Arial" panose="020B0604020202020204" pitchFamily="34" charset="0"/>
                <a:ea typeface="Times New Roman" panose="02020603050405020304" pitchFamily="18" charset="0"/>
                <a:cs typeface="Arial" panose="020B0604020202020204" pitchFamily="34" charset="0"/>
              </a:rPr>
              <a:t>'</a:t>
            </a:r>
            <a:r>
              <a:rPr lang="en-US" sz="3400">
                <a:latin typeface="Arial" panose="020B0604020202020204" pitchFamily="34" charset="0"/>
                <a:ea typeface="Times New Roman" panose="02020603050405020304" pitchFamily="18" charset="0"/>
                <a:cs typeface="Arial" panose="020B0604020202020204" pitchFamily="34" charset="0"/>
              </a:rPr>
              <a:t>B</a:t>
            </a:r>
            <a:r>
              <a:rPr lang="en-US" sz="3400" i="1">
                <a:latin typeface="Arial" panose="020B0604020202020204" pitchFamily="34" charset="0"/>
                <a:ea typeface="Times New Roman" panose="02020603050405020304" pitchFamily="18" charset="0"/>
                <a:cs typeface="Arial" panose="020B0604020202020204" pitchFamily="34" charset="0"/>
              </a:rPr>
              <a:t>'</a:t>
            </a:r>
            <a:r>
              <a:rPr lang="en-US" sz="3400">
                <a:latin typeface="Arial" panose="020B0604020202020204" pitchFamily="34" charset="0"/>
                <a:ea typeface="Times New Roman" panose="02020603050405020304" pitchFamily="18" charset="0"/>
                <a:cs typeface="Arial" panose="020B0604020202020204" pitchFamily="34" charset="0"/>
              </a:rPr>
              <a:t>C</a:t>
            </a:r>
            <a:r>
              <a:rPr lang="en-US" sz="3400" i="1">
                <a:latin typeface="Arial" panose="020B0604020202020204" pitchFamily="34" charset="0"/>
                <a:ea typeface="Times New Roman" panose="02020603050405020304" pitchFamily="18" charset="0"/>
                <a:cs typeface="Arial" panose="020B0604020202020204" pitchFamily="34" charset="0"/>
              </a:rPr>
              <a:t>'</a:t>
            </a:r>
            <a:r>
              <a:rPr lang="en-US" sz="3400">
                <a:latin typeface="Arial" panose="020B0604020202020204" pitchFamily="34" charset="0"/>
                <a:ea typeface="Times New Roman" panose="02020603050405020304" pitchFamily="18" charset="0"/>
                <a:cs typeface="Arial" panose="020B0604020202020204" pitchFamily="34" charset="0"/>
              </a:rPr>
              <a:t>D</a:t>
            </a:r>
            <a:r>
              <a:rPr lang="en-US" sz="3400" i="1">
                <a:latin typeface="Arial" panose="020B0604020202020204" pitchFamily="34" charset="0"/>
                <a:ea typeface="Times New Roman" panose="02020603050405020304" pitchFamily="18" charset="0"/>
                <a:cs typeface="Arial" panose="020B0604020202020204" pitchFamily="34" charset="0"/>
              </a:rPr>
              <a:t>'</a:t>
            </a:r>
            <a:r>
              <a:rPr lang="en-US" sz="340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0"/>
              </a:spcAft>
            </a:pPr>
            <a:r>
              <a:rPr lang="en-US" sz="3400">
                <a:latin typeface="Arial" panose="020B0604020202020204" pitchFamily="34" charset="0"/>
                <a:ea typeface="Times New Roman" panose="02020603050405020304" pitchFamily="18" charset="0"/>
                <a:cs typeface="Arial" panose="020B0604020202020204" pitchFamily="34" charset="0"/>
              </a:rPr>
              <a:t>Vì M thuộc AD và N thuộc BC nên MN nằm trong mặt phẳng ABCD, tương tự M'N' nằm trong mặt phẳng (A'B'C'D</a:t>
            </a:r>
            <a:r>
              <a:rPr lang="en-US" sz="3400">
                <a:latin typeface="Arial" panose="020B0604020202020204" pitchFamily="34" charset="0"/>
                <a:ea typeface="Times New Roman" panose="02020603050405020304" pitchFamily="18" charset="0"/>
                <a:cs typeface="Arial" panose="020B0604020202020204" pitchFamily="34" charset="0"/>
              </a:rPr>
              <a:t>'). </a:t>
            </a:r>
            <a:endParaRPr lang="en-US" sz="3400" smtClean="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400" smtClean="0">
                <a:latin typeface="Arial" panose="020B0604020202020204" pitchFamily="34" charset="0"/>
                <a:ea typeface="Times New Roman" panose="02020603050405020304" pitchFamily="18" charset="0"/>
                <a:cs typeface="Arial" panose="020B0604020202020204" pitchFamily="34" charset="0"/>
              </a:rPr>
              <a:t>Do </a:t>
            </a:r>
            <a:r>
              <a:rPr lang="en-US" sz="3400">
                <a:latin typeface="Arial" panose="020B0604020202020204" pitchFamily="34" charset="0"/>
                <a:ea typeface="Times New Roman" panose="02020603050405020304" pitchFamily="18" charset="0"/>
                <a:cs typeface="Arial" panose="020B0604020202020204" pitchFamily="34" charset="0"/>
              </a:rPr>
              <a:t>đó, (ABNM) // (A'B'N'M') (1).</a:t>
            </a:r>
          </a:p>
          <a:p>
            <a:pPr algn="just">
              <a:lnSpc>
                <a:spcPct val="150000"/>
              </a:lnSpc>
              <a:spcAft>
                <a:spcPts val="0"/>
              </a:spcAft>
            </a:pPr>
            <a:r>
              <a:rPr lang="en-US" sz="3400">
                <a:latin typeface="Arial" panose="020B0604020202020204" pitchFamily="34" charset="0"/>
                <a:ea typeface="Times New Roman" panose="02020603050405020304" pitchFamily="18" charset="0"/>
                <a:cs typeface="Arial" panose="020B0604020202020204" pitchFamily="34" charset="0"/>
              </a:rPr>
              <a:t>Ta có: (ABB'A') // (MNN'M') và mặt phẳng (ABCD) cắt (ABB'A') và (MNN'M') lần lượt theo các giao tuyến AB và MN, do đó AB // </a:t>
            </a:r>
            <a:r>
              <a:rPr lang="en-US" sz="3400">
                <a:latin typeface="Arial" panose="020B0604020202020204" pitchFamily="34" charset="0"/>
                <a:ea typeface="Times New Roman" panose="02020603050405020304" pitchFamily="18" charset="0"/>
                <a:cs typeface="Arial" panose="020B0604020202020204" pitchFamily="34" charset="0"/>
              </a:rPr>
              <a:t>MN</a:t>
            </a:r>
            <a:r>
              <a:rPr lang="en-US" sz="3400" smtClean="0">
                <a:latin typeface="Arial" panose="020B0604020202020204" pitchFamily="34" charset="0"/>
                <a:ea typeface="Times New Roman" panose="02020603050405020304" pitchFamily="18" charset="0"/>
                <a:cs typeface="Arial" panose="020B0604020202020204" pitchFamily="34" charset="0"/>
              </a:rPr>
              <a:t>.</a:t>
            </a:r>
            <a:endParaRPr lang="en-US" sz="340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136643125"/>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1" dur="500"/>
                                        <p:tgtEl>
                                          <p:spTgt spid="5">
                                            <p:txEl>
                                              <p:pRg st="1" end="1"/>
                                            </p:txEl>
                                          </p:spTgt>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wipe(left)">
                                      <p:cBhvr>
                                        <p:cTn id="25" dur="500"/>
                                        <p:tgtEl>
                                          <p:spTgt spid="5">
                                            <p:txEl>
                                              <p:pRg st="2" end="2"/>
                                            </p:txEl>
                                          </p:spTgt>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fade">
                                      <p:cBhvr>
                                        <p:cTn id="2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914400" y="5219700"/>
            <a:ext cx="19710765" cy="6246230"/>
            <a:chOff x="0" y="-832297"/>
            <a:chExt cx="5191313" cy="1645097"/>
          </a:xfrm>
        </p:grpSpPr>
        <p:sp>
          <p:nvSpPr>
            <p:cNvPr id="3" name="Freeform 3"/>
            <p:cNvSpPr/>
            <p:nvPr/>
          </p:nvSpPr>
          <p:spPr>
            <a:xfrm>
              <a:off x="135467" y="-832297"/>
              <a:ext cx="5055846" cy="1370281"/>
            </a:xfrm>
            <a:custGeom>
              <a:avLst/>
              <a:gdLst/>
              <a:ahLst/>
              <a:cxnLst/>
              <a:rect l="l" t="t" r="r" b="b"/>
              <a:pathLst>
                <a:path w="5055846" h="1370281">
                  <a:moveTo>
                    <a:pt x="0" y="0"/>
                  </a:moveTo>
                  <a:lnTo>
                    <a:pt x="5055846" y="0"/>
                  </a:lnTo>
                  <a:lnTo>
                    <a:pt x="5055846" y="1370281"/>
                  </a:lnTo>
                  <a:lnTo>
                    <a:pt x="0" y="1370281"/>
                  </a:lnTo>
                  <a:close/>
                </a:path>
              </a:pathLst>
            </a:custGeom>
            <a:solidFill>
              <a:srgbClr val="FCF4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898835" y="342900"/>
            <a:ext cx="16534923" cy="9851923"/>
          </a:xfrm>
          <a:custGeom>
            <a:avLst/>
            <a:gdLst/>
            <a:ahLst/>
            <a:cxnLst/>
            <a:rect l="l" t="t" r="r" b="b"/>
            <a:pathLst>
              <a:path w="4777112" h="2692218">
                <a:moveTo>
                  <a:pt x="23879" y="0"/>
                </a:moveTo>
                <a:lnTo>
                  <a:pt x="4753232" y="0"/>
                </a:lnTo>
                <a:cubicBezTo>
                  <a:pt x="4759566" y="0"/>
                  <a:pt x="4765639" y="2516"/>
                  <a:pt x="4770117" y="6994"/>
                </a:cubicBezTo>
                <a:cubicBezTo>
                  <a:pt x="4774596" y="11472"/>
                  <a:pt x="4777112" y="17546"/>
                  <a:pt x="4777112" y="23879"/>
                </a:cubicBezTo>
                <a:lnTo>
                  <a:pt x="4777112" y="2668339"/>
                </a:lnTo>
                <a:cubicBezTo>
                  <a:pt x="4777112" y="2681527"/>
                  <a:pt x="4766421" y="2692218"/>
                  <a:pt x="4753232" y="2692218"/>
                </a:cubicBezTo>
                <a:lnTo>
                  <a:pt x="23879" y="2692218"/>
                </a:lnTo>
                <a:cubicBezTo>
                  <a:pt x="10691" y="2692218"/>
                  <a:pt x="0" y="2681527"/>
                  <a:pt x="0" y="2668339"/>
                </a:cubicBezTo>
                <a:lnTo>
                  <a:pt x="0" y="23879"/>
                </a:lnTo>
                <a:cubicBezTo>
                  <a:pt x="0" y="10691"/>
                  <a:pt x="10691" y="0"/>
                  <a:pt x="23879" y="0"/>
                </a:cubicBezTo>
                <a:close/>
              </a:path>
            </a:pathLst>
          </a:custGeom>
          <a:solidFill>
            <a:schemeClr val="bg1"/>
          </a:solidFill>
        </p:spPr>
      </p:sp>
      <p:pic>
        <p:nvPicPr>
          <p:cNvPr id="33" name="Picture 32"/>
          <p:cNvPicPr>
            <a:picLocks noChangeAspect="1"/>
          </p:cNvPicPr>
          <p:nvPr/>
        </p:nvPicPr>
        <p:blipFill>
          <a:blip r:embed="rId2"/>
          <a:stretch>
            <a:fillRect/>
          </a:stretch>
        </p:blipFill>
        <p:spPr>
          <a:xfrm rot="3835066">
            <a:off x="16174063" y="-191995"/>
            <a:ext cx="1789473" cy="1741108"/>
          </a:xfrm>
          <a:prstGeom prst="rect">
            <a:avLst/>
          </a:prstGeom>
        </p:spPr>
      </p:pic>
      <p:pic>
        <p:nvPicPr>
          <p:cNvPr id="34" name="Picture 33"/>
          <p:cNvPicPr>
            <a:picLocks noChangeAspect="1"/>
          </p:cNvPicPr>
          <p:nvPr/>
        </p:nvPicPr>
        <p:blipFill>
          <a:blip r:embed="rId3"/>
          <a:stretch>
            <a:fillRect/>
          </a:stretch>
        </p:blipFill>
        <p:spPr>
          <a:xfrm rot="20324959">
            <a:off x="16496901" y="8965642"/>
            <a:ext cx="1628713" cy="1246464"/>
          </a:xfrm>
          <a:prstGeom prst="rect">
            <a:avLst/>
          </a:prstGeom>
        </p:spPr>
      </p:pic>
      <p:pic>
        <p:nvPicPr>
          <p:cNvPr id="8" name="Picture 7"/>
          <p:cNvPicPr>
            <a:picLocks noChangeAspect="1"/>
          </p:cNvPicPr>
          <p:nvPr/>
        </p:nvPicPr>
        <p:blipFill>
          <a:blip r:embed="rId4"/>
          <a:stretch>
            <a:fillRect/>
          </a:stretch>
        </p:blipFill>
        <p:spPr>
          <a:xfrm>
            <a:off x="1168635" y="1483103"/>
            <a:ext cx="6047786" cy="4808788"/>
          </a:xfrm>
          <a:prstGeom prst="rect">
            <a:avLst/>
          </a:prstGeom>
        </p:spPr>
      </p:pic>
      <p:sp>
        <p:nvSpPr>
          <p:cNvPr id="16" name="Oval Callout 15"/>
          <p:cNvSpPr/>
          <p:nvPr/>
        </p:nvSpPr>
        <p:spPr>
          <a:xfrm>
            <a:off x="8373628" y="256585"/>
            <a:ext cx="1585335"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4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7483167" y="1450119"/>
            <a:ext cx="9362177" cy="6370975"/>
          </a:xfrm>
          <a:prstGeom prst="rect">
            <a:avLst/>
          </a:prstGeom>
        </p:spPr>
        <p:txBody>
          <a:bodyPr wrap="square">
            <a:spAutoFit/>
          </a:bodyPr>
          <a:lstStyle/>
          <a:p>
            <a:pPr lvl="0" algn="just">
              <a:lnSpc>
                <a:spcPct val="150000"/>
              </a:lnSpc>
              <a:defRPr/>
            </a:pP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Tương tự, ta chứng minh được: M'N' // A'B'; NN' // BB'; MM' // AA'.</a:t>
            </a:r>
          </a:p>
          <a:p>
            <a:pPr lvl="0" algn="just">
              <a:lnSpc>
                <a:spcPct val="150000"/>
              </a:lnSpc>
              <a:defRPr/>
            </a:pP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Mà AA' // BB' do đó bốn đường thẳng AA', BB', NN', MM' đôi một song song với nhau (2).</a:t>
            </a:r>
          </a:p>
          <a:p>
            <a:pPr lvl="0" algn="just">
              <a:lnSpc>
                <a:spcPct val="150000"/>
              </a:lnSpc>
              <a:defRPr/>
            </a:pP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Từ (1) và (2) suy ra ABNM.A'B'N'M' </a:t>
            </a: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là </a:t>
            </a:r>
            <a:r>
              <a:rPr lang="en-US" sz="3400" smtClean="0">
                <a:solidFill>
                  <a:prstClr val="black"/>
                </a:solidFill>
                <a:latin typeface="Arial" panose="020B0604020202020204" pitchFamily="34" charset="0"/>
                <a:ea typeface="Times New Roman" panose="02020603050405020304" pitchFamily="18" charset="0"/>
                <a:cs typeface="Arial" panose="020B0604020202020204" pitchFamily="34" charset="0"/>
              </a:rPr>
              <a:t>hình    </a:t>
            </a: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lăng trụ.</a:t>
            </a:r>
          </a:p>
          <a:p>
            <a:pPr lvl="0" algn="just">
              <a:lnSpc>
                <a:spcPct val="150000"/>
              </a:lnSpc>
              <a:defRPr/>
            </a:pP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Tứ giác ABNM có AB // MN và AM // BN (</a:t>
            </a: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do </a:t>
            </a:r>
            <a:r>
              <a:rPr lang="en-US" sz="3400" smtClean="0">
                <a:solidFill>
                  <a:prstClr val="black"/>
                </a:solidFill>
                <a:latin typeface="Arial" panose="020B0604020202020204" pitchFamily="34" charset="0"/>
                <a:ea typeface="Times New Roman" panose="02020603050405020304" pitchFamily="18" charset="0"/>
                <a:cs typeface="Arial" panose="020B0604020202020204" pitchFamily="34" charset="0"/>
              </a:rPr>
              <a:t>    AD </a:t>
            </a: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BC) nên ABNM là hình bình </a:t>
            </a: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hành</a:t>
            </a:r>
            <a:r>
              <a:rPr lang="en-US" sz="3400"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34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p:cNvSpPr/>
          <p:nvPr/>
        </p:nvSpPr>
        <p:spPr>
          <a:xfrm>
            <a:off x="1387095" y="7725876"/>
            <a:ext cx="15458250" cy="2446824"/>
          </a:xfrm>
          <a:prstGeom prst="rect">
            <a:avLst/>
          </a:prstGeom>
        </p:spPr>
        <p:txBody>
          <a:bodyPr wrap="square">
            <a:spAutoFit/>
          </a:bodyPr>
          <a:lstStyle/>
          <a:p>
            <a:pPr lvl="0" algn="just">
              <a:lnSpc>
                <a:spcPct val="150000"/>
              </a:lnSpc>
              <a:defRPr/>
            </a:pP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Tứ giác A'B'N'M' có A'B' // M'N' và A'M' // B'N' (do A'D' // B'C') nên A'B'N'M' là hình bình hành.</a:t>
            </a:r>
          </a:p>
          <a:p>
            <a:pPr lvl="0" algn="just">
              <a:lnSpc>
                <a:spcPct val="150000"/>
              </a:lnSpc>
              <a:defRPr/>
            </a:pP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Hình lăng trụ ABNM.A'B'N'M' có đáy là hình bình hành nên nó là hình hộp.</a:t>
            </a:r>
            <a:endParaRPr lang="en-US" sz="34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64237038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3" dur="500"/>
                                        <p:tgtEl>
                                          <p:spTgt spid="7">
                                            <p:txEl>
                                              <p:pRg st="0" end="0"/>
                                            </p:txEl>
                                          </p:spTgt>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wipe(down)">
                                      <p:cBhvr>
                                        <p:cTn id="2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sp>
        <p:nvSpPr>
          <p:cNvPr id="5" name="Freeform 5"/>
          <p:cNvSpPr/>
          <p:nvPr/>
        </p:nvSpPr>
        <p:spPr>
          <a:xfrm>
            <a:off x="754705" y="745820"/>
            <a:ext cx="16615591" cy="8664880"/>
          </a:xfrm>
          <a:custGeom>
            <a:avLst/>
            <a:gdLst/>
            <a:ahLst/>
            <a:cxnLst/>
            <a:rect l="l" t="t" r="r" b="b"/>
            <a:pathLst>
              <a:path w="2170275" h="1829810">
                <a:moveTo>
                  <a:pt x="0" y="0"/>
                </a:moveTo>
                <a:lnTo>
                  <a:pt x="2170275" y="0"/>
                </a:lnTo>
                <a:lnTo>
                  <a:pt x="2170275" y="1829810"/>
                </a:lnTo>
                <a:lnTo>
                  <a:pt x="0" y="1829810"/>
                </a:lnTo>
                <a:close/>
              </a:path>
            </a:pathLst>
          </a:custGeom>
          <a:solidFill>
            <a:schemeClr val="bg1"/>
          </a:solidFill>
        </p:spPr>
      </p:sp>
      <p:grpSp>
        <p:nvGrpSpPr>
          <p:cNvPr id="8" name="Group 8"/>
          <p:cNvGrpSpPr/>
          <p:nvPr/>
        </p:nvGrpSpPr>
        <p:grpSpPr>
          <a:xfrm>
            <a:off x="6823902" y="9715500"/>
            <a:ext cx="4714152" cy="349299"/>
            <a:chOff x="0" y="0"/>
            <a:chExt cx="1241587" cy="118945"/>
          </a:xfrm>
        </p:grpSpPr>
        <p:sp>
          <p:nvSpPr>
            <p:cNvPr id="9" name="Freeform 9"/>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rot="-8005528">
            <a:off x="1022174" y="439353"/>
            <a:ext cx="471924" cy="1714036"/>
            <a:chOff x="0" y="0"/>
            <a:chExt cx="193588" cy="678055"/>
          </a:xfrm>
        </p:grpSpPr>
        <p:sp>
          <p:nvSpPr>
            <p:cNvPr id="18" name="Freeform 18"/>
            <p:cNvSpPr/>
            <p:nvPr/>
          </p:nvSpPr>
          <p:spPr>
            <a:xfrm>
              <a:off x="0" y="0"/>
              <a:ext cx="193588" cy="678055"/>
            </a:xfrm>
            <a:custGeom>
              <a:avLst/>
              <a:gdLst/>
              <a:ahLst/>
              <a:cxnLst/>
              <a:rect l="l" t="t" r="r" b="b"/>
              <a:pathLst>
                <a:path w="193588" h="678055">
                  <a:moveTo>
                    <a:pt x="0" y="0"/>
                  </a:moveTo>
                  <a:lnTo>
                    <a:pt x="193588" y="0"/>
                  </a:lnTo>
                  <a:lnTo>
                    <a:pt x="193588" y="678055"/>
                  </a:lnTo>
                  <a:lnTo>
                    <a:pt x="0" y="678055"/>
                  </a:lnTo>
                  <a:close/>
                </a:path>
              </a:pathLst>
            </a:custGeom>
            <a:solidFill>
              <a:srgbClr val="DF795B"/>
            </a:solidFill>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17"/>
          <p:cNvGrpSpPr/>
          <p:nvPr/>
        </p:nvGrpSpPr>
        <p:grpSpPr>
          <a:xfrm rot="8207862">
            <a:off x="16712586" y="387198"/>
            <a:ext cx="471924" cy="1714036"/>
            <a:chOff x="0" y="0"/>
            <a:chExt cx="193588" cy="678055"/>
          </a:xfrm>
        </p:grpSpPr>
        <p:sp>
          <p:nvSpPr>
            <p:cNvPr id="25" name="Freeform 18"/>
            <p:cNvSpPr/>
            <p:nvPr/>
          </p:nvSpPr>
          <p:spPr>
            <a:xfrm>
              <a:off x="0" y="0"/>
              <a:ext cx="193588" cy="678055"/>
            </a:xfrm>
            <a:custGeom>
              <a:avLst/>
              <a:gdLst/>
              <a:ahLst/>
              <a:cxnLst/>
              <a:rect l="l" t="t" r="r" b="b"/>
              <a:pathLst>
                <a:path w="193588" h="678055">
                  <a:moveTo>
                    <a:pt x="0" y="0"/>
                  </a:moveTo>
                  <a:lnTo>
                    <a:pt x="193588" y="0"/>
                  </a:lnTo>
                  <a:lnTo>
                    <a:pt x="193588" y="678055"/>
                  </a:lnTo>
                  <a:lnTo>
                    <a:pt x="0" y="678055"/>
                  </a:lnTo>
                  <a:close/>
                </a:path>
              </a:pathLst>
            </a:custGeom>
            <a:solidFill>
              <a:srgbClr val="DF795B"/>
            </a:solidFill>
          </p:spPr>
        </p:sp>
        <p:sp>
          <p:nvSpPr>
            <p:cNvPr id="26"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2"/>
          <p:cNvGrpSpPr/>
          <p:nvPr/>
        </p:nvGrpSpPr>
        <p:grpSpPr>
          <a:xfrm>
            <a:off x="5962292" y="876300"/>
            <a:ext cx="6286500" cy="2980178"/>
            <a:chOff x="6819900" y="1079886"/>
            <a:chExt cx="6286500" cy="2980178"/>
          </a:xfrm>
        </p:grpSpPr>
        <p:grpSp>
          <p:nvGrpSpPr>
            <p:cNvPr id="27" name="Group 2"/>
            <p:cNvGrpSpPr/>
            <p:nvPr/>
          </p:nvGrpSpPr>
          <p:grpSpPr>
            <a:xfrm>
              <a:off x="6819900" y="1079886"/>
              <a:ext cx="6286500" cy="2980178"/>
              <a:chOff x="-18893" y="-28575"/>
              <a:chExt cx="3117356" cy="841375"/>
            </a:xfrm>
          </p:grpSpPr>
          <p:sp>
            <p:nvSpPr>
              <p:cNvPr id="29" name="Freeform 3"/>
              <p:cNvSpPr/>
              <p:nvPr/>
            </p:nvSpPr>
            <p:spPr>
              <a:xfrm>
                <a:off x="-18893" y="18980"/>
                <a:ext cx="3117356" cy="277123"/>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30"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Rectangle 27"/>
            <p:cNvSpPr/>
            <p:nvPr/>
          </p:nvSpPr>
          <p:spPr>
            <a:xfrm>
              <a:off x="7154844" y="1401919"/>
              <a:ext cx="5747086" cy="707886"/>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4000" b="1" i="0" u="none" strike="noStrike" kern="1200" cap="none" spc="0" normalizeH="0" baseline="0" noProof="0">
                  <a:ln>
                    <a:noFill/>
                  </a:ln>
                  <a:solidFill>
                    <a:prstClr val="white"/>
                  </a:solidFill>
                  <a:effectLst/>
                  <a:uLnTx/>
                  <a:uFillTx/>
                  <a:latin typeface="Arial" panose="020B0604020202020204" pitchFamily="34" charset="0"/>
                  <a:ea typeface="+mn-ea"/>
                  <a:cs typeface="+mn-cs"/>
                </a:rPr>
                <a:t>Bài tập </a:t>
              </a:r>
              <a:r>
                <a:rPr kumimoji="0" lang="en-US" altLang="en-US"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4.28</a:t>
              </a:r>
              <a:r>
                <a:rPr kumimoji="0" lang="vi-VN" altLang="en-US"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t> </a:t>
              </a:r>
              <a:r>
                <a:rPr kumimoji="0" lang="vi-VN" altLang="en-US" sz="4000" b="1" i="0" u="none" strike="noStrike" kern="1200" cap="none" spc="0" normalizeH="0" baseline="0" noProof="0">
                  <a:ln>
                    <a:noFill/>
                  </a:ln>
                  <a:solidFill>
                    <a:prstClr val="white"/>
                  </a:solidFill>
                  <a:effectLst/>
                  <a:uLnTx/>
                  <a:uFillTx/>
                  <a:latin typeface="Arial" panose="020B0604020202020204" pitchFamily="34" charset="0"/>
                  <a:ea typeface="+mn-ea"/>
                  <a:cs typeface="+mn-cs"/>
                </a:rPr>
                <a:t>(</a:t>
              </a:r>
              <a:r>
                <a:rPr kumimoji="0" lang="vi-VN" altLang="en-US"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t>SGK-tr</a:t>
              </a:r>
              <a:r>
                <a:rPr kumimoji="0" lang="en-US" altLang="en-US"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94</a:t>
              </a:r>
              <a:r>
                <a:rPr kumimoji="0" lang="vi-VN" altLang="en-US"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t>)</a:t>
              </a:r>
              <a:endParaRPr kumimoji="0" lang="vi-VN" altLang="en-US" sz="40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2" name="Rectangle 1"/>
          <p:cNvSpPr/>
          <p:nvPr/>
        </p:nvSpPr>
        <p:spPr>
          <a:xfrm>
            <a:off x="1143000" y="2324100"/>
            <a:ext cx="9144000" cy="6650860"/>
          </a:xfrm>
          <a:prstGeom prst="rect">
            <a:avLst/>
          </a:prstGeom>
        </p:spPr>
        <p:txBody>
          <a:bodyPr>
            <a:spAutoFit/>
          </a:bodyPr>
          <a:lstStyle/>
          <a:p>
            <a:pPr algn="just">
              <a:lnSpc>
                <a:spcPct val="150000"/>
              </a:lnSpc>
            </a:pPr>
            <a:r>
              <a:rPr lang="vi-VN" sz="3600">
                <a:solidFill>
                  <a:srgbClr val="000000"/>
                </a:solidFill>
              </a:rPr>
              <a:t>Cầu thang xương cá là dạng cầu thang có hình dáng tương tư như những đốt xương cá, thường có những bậc thang với khoảng mở lớn, tạo được sự nhẹ nhàng và thoáng đãng cho không gian sông. Trong Hình 4.55, phần mép của mỗi bậc thang, nằm trên tường song song với nhau. Hãy giải thích tại </a:t>
            </a:r>
            <a:r>
              <a:rPr lang="vi-VN" sz="3600">
                <a:solidFill>
                  <a:srgbClr val="000000"/>
                </a:solidFill>
              </a:rPr>
              <a:t>sao</a:t>
            </a:r>
            <a:r>
              <a:rPr lang="vi-VN" sz="3600" smtClean="0">
                <a:solidFill>
                  <a:srgbClr val="000000"/>
                </a:solidFill>
              </a:rPr>
              <a:t>.</a:t>
            </a:r>
            <a:endParaRPr lang="en-US" sz="3600"/>
          </a:p>
        </p:txBody>
      </p:sp>
      <p:pic>
        <p:nvPicPr>
          <p:cNvPr id="12" name="Picture 1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363200" y="2487666"/>
            <a:ext cx="6773686" cy="4977519"/>
          </a:xfrm>
          <a:prstGeom prst="rect">
            <a:avLst/>
          </a:prstGeom>
        </p:spPr>
      </p:pic>
      <p:pic>
        <p:nvPicPr>
          <p:cNvPr id="13" name="Picture 12"/>
          <p:cNvPicPr>
            <a:picLocks noChangeAspect="1"/>
          </p:cNvPicPr>
          <p:nvPr/>
        </p:nvPicPr>
        <p:blipFill>
          <a:blip r:embed="rId4"/>
          <a:stretch>
            <a:fillRect/>
          </a:stretch>
        </p:blipFill>
        <p:spPr>
          <a:xfrm>
            <a:off x="13411200" y="8115300"/>
            <a:ext cx="1143000" cy="1143000"/>
          </a:xfrm>
          <a:prstGeom prst="rect">
            <a:avLst/>
          </a:prstGeom>
        </p:spPr>
      </p:pic>
    </p:spTree>
    <p:extLst>
      <p:ext uri="{BB962C8B-B14F-4D97-AF65-F5344CB8AC3E}">
        <p14:creationId xmlns:p14="http://schemas.microsoft.com/office/powerpoint/2010/main" val="3925395680"/>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sp>
        <p:nvSpPr>
          <p:cNvPr id="5" name="Freeform 5"/>
          <p:cNvSpPr/>
          <p:nvPr/>
        </p:nvSpPr>
        <p:spPr>
          <a:xfrm>
            <a:off x="754705" y="745820"/>
            <a:ext cx="16615591" cy="8664880"/>
          </a:xfrm>
          <a:custGeom>
            <a:avLst/>
            <a:gdLst/>
            <a:ahLst/>
            <a:cxnLst/>
            <a:rect l="l" t="t" r="r" b="b"/>
            <a:pathLst>
              <a:path w="2170275" h="1829810">
                <a:moveTo>
                  <a:pt x="0" y="0"/>
                </a:moveTo>
                <a:lnTo>
                  <a:pt x="2170275" y="0"/>
                </a:lnTo>
                <a:lnTo>
                  <a:pt x="2170275" y="1829810"/>
                </a:lnTo>
                <a:lnTo>
                  <a:pt x="0" y="1829810"/>
                </a:lnTo>
                <a:close/>
              </a:path>
            </a:pathLst>
          </a:custGeom>
          <a:solidFill>
            <a:schemeClr val="bg1"/>
          </a:solidFill>
        </p:spPr>
      </p:sp>
      <p:grpSp>
        <p:nvGrpSpPr>
          <p:cNvPr id="8" name="Group 8"/>
          <p:cNvGrpSpPr/>
          <p:nvPr/>
        </p:nvGrpSpPr>
        <p:grpSpPr>
          <a:xfrm>
            <a:off x="6823902" y="9715500"/>
            <a:ext cx="4714152" cy="349299"/>
            <a:chOff x="0" y="0"/>
            <a:chExt cx="1241587" cy="118945"/>
          </a:xfrm>
        </p:grpSpPr>
        <p:sp>
          <p:nvSpPr>
            <p:cNvPr id="9" name="Freeform 9"/>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rot="-8005528">
            <a:off x="966422" y="313662"/>
            <a:ext cx="471924" cy="1714036"/>
            <a:chOff x="0" y="0"/>
            <a:chExt cx="193588" cy="678055"/>
          </a:xfrm>
        </p:grpSpPr>
        <p:sp>
          <p:nvSpPr>
            <p:cNvPr id="18" name="Freeform 18"/>
            <p:cNvSpPr/>
            <p:nvPr/>
          </p:nvSpPr>
          <p:spPr>
            <a:xfrm>
              <a:off x="0" y="0"/>
              <a:ext cx="193588" cy="678055"/>
            </a:xfrm>
            <a:custGeom>
              <a:avLst/>
              <a:gdLst/>
              <a:ahLst/>
              <a:cxnLst/>
              <a:rect l="l" t="t" r="r" b="b"/>
              <a:pathLst>
                <a:path w="193588" h="678055">
                  <a:moveTo>
                    <a:pt x="0" y="0"/>
                  </a:moveTo>
                  <a:lnTo>
                    <a:pt x="193588" y="0"/>
                  </a:lnTo>
                  <a:lnTo>
                    <a:pt x="193588" y="678055"/>
                  </a:lnTo>
                  <a:lnTo>
                    <a:pt x="0" y="678055"/>
                  </a:lnTo>
                  <a:close/>
                </a:path>
              </a:pathLst>
            </a:custGeom>
            <a:solidFill>
              <a:srgbClr val="DF795B"/>
            </a:solidFill>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17"/>
          <p:cNvGrpSpPr/>
          <p:nvPr/>
        </p:nvGrpSpPr>
        <p:grpSpPr>
          <a:xfrm rot="8207862">
            <a:off x="16712586" y="387198"/>
            <a:ext cx="471924" cy="1714036"/>
            <a:chOff x="0" y="0"/>
            <a:chExt cx="193588" cy="678055"/>
          </a:xfrm>
        </p:grpSpPr>
        <p:sp>
          <p:nvSpPr>
            <p:cNvPr id="25" name="Freeform 18"/>
            <p:cNvSpPr/>
            <p:nvPr/>
          </p:nvSpPr>
          <p:spPr>
            <a:xfrm>
              <a:off x="0" y="0"/>
              <a:ext cx="193588" cy="678055"/>
            </a:xfrm>
            <a:custGeom>
              <a:avLst/>
              <a:gdLst/>
              <a:ahLst/>
              <a:cxnLst/>
              <a:rect l="l" t="t" r="r" b="b"/>
              <a:pathLst>
                <a:path w="193588" h="678055">
                  <a:moveTo>
                    <a:pt x="0" y="0"/>
                  </a:moveTo>
                  <a:lnTo>
                    <a:pt x="193588" y="0"/>
                  </a:lnTo>
                  <a:lnTo>
                    <a:pt x="193588" y="678055"/>
                  </a:lnTo>
                  <a:lnTo>
                    <a:pt x="0" y="678055"/>
                  </a:lnTo>
                  <a:close/>
                </a:path>
              </a:pathLst>
            </a:custGeom>
            <a:solidFill>
              <a:srgbClr val="DF795B"/>
            </a:solidFill>
          </p:spPr>
        </p:sp>
        <p:sp>
          <p:nvSpPr>
            <p:cNvPr id="26"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Picture 12"/>
          <p:cNvPicPr>
            <a:picLocks noChangeAspect="1"/>
          </p:cNvPicPr>
          <p:nvPr/>
        </p:nvPicPr>
        <p:blipFill>
          <a:blip r:embed="rId2"/>
          <a:stretch>
            <a:fillRect/>
          </a:stretch>
        </p:blipFill>
        <p:spPr>
          <a:xfrm>
            <a:off x="16220636" y="8636549"/>
            <a:ext cx="1143000" cy="1143000"/>
          </a:xfrm>
          <a:prstGeom prst="rect">
            <a:avLst/>
          </a:prstGeom>
        </p:spPr>
      </p:pic>
      <p:sp>
        <p:nvSpPr>
          <p:cNvPr id="20" name="Oval Callout 19"/>
          <p:cNvSpPr/>
          <p:nvPr/>
        </p:nvSpPr>
        <p:spPr>
          <a:xfrm>
            <a:off x="2222474" y="1321514"/>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p:cNvSpPr/>
          <p:nvPr/>
        </p:nvSpPr>
        <p:spPr>
          <a:xfrm>
            <a:off x="1016205" y="5613277"/>
            <a:ext cx="15976395" cy="3492623"/>
          </a:xfrm>
          <a:prstGeom prst="rect">
            <a:avLst/>
          </a:prstGeom>
        </p:spPr>
        <p:txBody>
          <a:bodyPr wrap="square">
            <a:spAutoFit/>
          </a:bodyPr>
          <a:lstStyle/>
          <a:p>
            <a:pPr algn="just">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Các bậc cầu thang là các mặt phẳng song song với nhau từng đôi một, mặt phẳng tường cắt mỗi mặt phẳng là các bậc của cầu thang theo các giao tuyến là phần mép của mỗi bậc cầu thang nằm trên tường nên các giao tuyến này song song với nhau.</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2" name="Picture 2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489795" y="1832268"/>
            <a:ext cx="5145409" cy="3781009"/>
          </a:xfrm>
          <a:prstGeom prst="rect">
            <a:avLst/>
          </a:prstGeom>
        </p:spPr>
      </p:pic>
    </p:spTree>
    <p:extLst>
      <p:ext uri="{BB962C8B-B14F-4D97-AF65-F5344CB8AC3E}">
        <p14:creationId xmlns:p14="http://schemas.microsoft.com/office/powerpoint/2010/main" val="337333586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grpSp>
        <p:nvGrpSpPr>
          <p:cNvPr id="8" name="Group 8"/>
          <p:cNvGrpSpPr/>
          <p:nvPr/>
        </p:nvGrpSpPr>
        <p:grpSpPr>
          <a:xfrm>
            <a:off x="6869186" y="2094248"/>
            <a:ext cx="4714152" cy="77452"/>
            <a:chOff x="0" y="0"/>
            <a:chExt cx="1241587" cy="118945"/>
          </a:xfrm>
        </p:grpSpPr>
        <p:sp>
          <p:nvSpPr>
            <p:cNvPr id="9" name="Freeform 9"/>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1" name="Group 60"/>
          <p:cNvGrpSpPr/>
          <p:nvPr/>
        </p:nvGrpSpPr>
        <p:grpSpPr>
          <a:xfrm>
            <a:off x="-1447800" y="2218173"/>
            <a:ext cx="9144000" cy="5897127"/>
            <a:chOff x="-1600200" y="1789188"/>
            <a:chExt cx="9144000" cy="5897127"/>
          </a:xfrm>
        </p:grpSpPr>
        <p:pic>
          <p:nvPicPr>
            <p:cNvPr id="28" name="Picture 27"/>
            <p:cNvPicPr>
              <a:picLocks noChangeAspect="1"/>
            </p:cNvPicPr>
            <p:nvPr/>
          </p:nvPicPr>
          <p:blipFill>
            <a:blip r:embed="rId2"/>
            <a:stretch>
              <a:fillRect/>
            </a:stretch>
          </p:blipFill>
          <p:spPr>
            <a:xfrm>
              <a:off x="-749540" y="1789188"/>
              <a:ext cx="6670578" cy="5897127"/>
            </a:xfrm>
            <a:prstGeom prst="rect">
              <a:avLst/>
            </a:prstGeom>
          </p:spPr>
        </p:pic>
        <p:sp>
          <p:nvSpPr>
            <p:cNvPr id="57" name="Rectangle 56"/>
            <p:cNvSpPr/>
            <p:nvPr/>
          </p:nvSpPr>
          <p:spPr>
            <a:xfrm>
              <a:off x="-1600200" y="4347508"/>
              <a:ext cx="9144000" cy="1938992"/>
            </a:xfrm>
            <a:prstGeom prst="rect">
              <a:avLst/>
            </a:prstGeom>
          </p:spPr>
          <p:txBody>
            <a:bodyPr>
              <a:spAutoFit/>
            </a:bodyPr>
            <a:lstStyle/>
            <a:p>
              <a:pPr lvl="0" algn="ctr">
                <a:lnSpc>
                  <a:spcPct val="150000"/>
                </a:lnSpc>
                <a:buClr>
                  <a:srgbClr val="000000"/>
                </a:buClr>
                <a:defRPr/>
              </a:pPr>
              <a:r>
                <a:rPr lang="pt-BR" sz="4000" kern="0" smtClean="0">
                  <a:solidFill>
                    <a:prstClr val="black"/>
                  </a:solidFill>
                  <a:latin typeface="Arial"/>
                  <a:ea typeface="Calibri" panose="020F0502020204030204" pitchFamily="34" charset="0"/>
                  <a:cs typeface="Times New Roman" panose="02020603050405020304" pitchFamily="18" charset="0"/>
                  <a:sym typeface="Arial"/>
                </a:rPr>
                <a:t>Ghi nhớ </a:t>
              </a:r>
            </a:p>
            <a:p>
              <a:pPr lvl="0" algn="ctr">
                <a:lnSpc>
                  <a:spcPct val="150000"/>
                </a:lnSpc>
                <a:buClr>
                  <a:srgbClr val="000000"/>
                </a:buClr>
                <a:defRPr/>
              </a:pPr>
              <a:r>
                <a:rPr lang="pt-BR" sz="4000" kern="0" smtClean="0">
                  <a:solidFill>
                    <a:prstClr val="black"/>
                  </a:solidFill>
                  <a:latin typeface="Arial"/>
                  <a:ea typeface="Calibri" panose="020F0502020204030204" pitchFamily="34" charset="0"/>
                  <a:cs typeface="Times New Roman" panose="02020603050405020304" pitchFamily="18" charset="0"/>
                  <a:sym typeface="Arial"/>
                </a:rPr>
                <a:t>kiến thức trong bài. </a:t>
              </a:r>
              <a:endParaRPr lang="pt-BR" sz="4000" kern="0" dirty="0">
                <a:solidFill>
                  <a:prstClr val="black"/>
                </a:solidFill>
                <a:latin typeface="Arial"/>
                <a:ea typeface="Calibri" panose="020F0502020204030204" pitchFamily="34" charset="0"/>
                <a:cs typeface="Times New Roman" panose="02020603050405020304" pitchFamily="18" charset="0"/>
                <a:sym typeface="Arial"/>
              </a:endParaRPr>
            </a:p>
          </p:txBody>
        </p:sp>
      </p:grpSp>
      <p:grpSp>
        <p:nvGrpSpPr>
          <p:cNvPr id="62" name="Group 61"/>
          <p:cNvGrpSpPr/>
          <p:nvPr/>
        </p:nvGrpSpPr>
        <p:grpSpPr>
          <a:xfrm>
            <a:off x="6584917" y="2917079"/>
            <a:ext cx="5454683" cy="4869090"/>
            <a:chOff x="6142621" y="2478351"/>
            <a:chExt cx="5454683" cy="4869090"/>
          </a:xfrm>
        </p:grpSpPr>
        <p:pic>
          <p:nvPicPr>
            <p:cNvPr id="54" name="Picture 53"/>
            <p:cNvPicPr>
              <a:picLocks noChangeAspect="1"/>
            </p:cNvPicPr>
            <p:nvPr/>
          </p:nvPicPr>
          <p:blipFill>
            <a:blip r:embed="rId3"/>
            <a:stretch>
              <a:fillRect/>
            </a:stretch>
          </p:blipFill>
          <p:spPr>
            <a:xfrm>
              <a:off x="6142621" y="2478351"/>
              <a:ext cx="5454683" cy="4869090"/>
            </a:xfrm>
            <a:prstGeom prst="rect">
              <a:avLst/>
            </a:prstGeom>
          </p:spPr>
        </p:pic>
        <p:sp>
          <p:nvSpPr>
            <p:cNvPr id="58" name="Rectangle 57"/>
            <p:cNvSpPr/>
            <p:nvPr/>
          </p:nvSpPr>
          <p:spPr>
            <a:xfrm>
              <a:off x="6410751" y="4347508"/>
              <a:ext cx="4333449" cy="1938992"/>
            </a:xfrm>
            <a:prstGeom prst="rect">
              <a:avLst/>
            </a:prstGeom>
          </p:spPr>
          <p:txBody>
            <a:bodyPr wrap="square">
              <a:spAutoFit/>
            </a:bodyPr>
            <a:lstStyle/>
            <a:p>
              <a:pPr lvl="0" algn="ctr">
                <a:lnSpc>
                  <a:spcPct val="150000"/>
                </a:lnSpc>
                <a:spcBef>
                  <a:spcPts val="600"/>
                </a:spcBef>
                <a:spcAft>
                  <a:spcPts val="600"/>
                </a:spcAft>
                <a:buClr>
                  <a:srgbClr val="000000"/>
                </a:buClr>
                <a:defRPr/>
              </a:pPr>
              <a:r>
                <a:rPr lang="pt-BR" sz="4000" kern="0">
                  <a:solidFill>
                    <a:prstClr val="black"/>
                  </a:solidFill>
                  <a:latin typeface="Arial"/>
                  <a:ea typeface="Calibri" panose="020F0502020204030204" pitchFamily="34" charset="0"/>
                  <a:cs typeface="Times New Roman" panose="02020603050405020304" pitchFamily="18" charset="0"/>
                  <a:sym typeface="Arial"/>
                </a:rPr>
                <a:t>Hoàn thành các bài tập trong SBT. </a:t>
              </a:r>
            </a:p>
          </p:txBody>
        </p:sp>
      </p:grpSp>
      <p:grpSp>
        <p:nvGrpSpPr>
          <p:cNvPr id="63" name="Group 62"/>
          <p:cNvGrpSpPr/>
          <p:nvPr/>
        </p:nvGrpSpPr>
        <p:grpSpPr>
          <a:xfrm>
            <a:off x="12420600" y="1965668"/>
            <a:ext cx="5008011" cy="5915018"/>
            <a:chOff x="12268200" y="1536683"/>
            <a:chExt cx="5008011" cy="5915018"/>
          </a:xfrm>
        </p:grpSpPr>
        <p:pic>
          <p:nvPicPr>
            <p:cNvPr id="55" name="Picture 54"/>
            <p:cNvPicPr>
              <a:picLocks noChangeAspect="1"/>
            </p:cNvPicPr>
            <p:nvPr/>
          </p:nvPicPr>
          <p:blipFill>
            <a:blip r:embed="rId4"/>
            <a:stretch>
              <a:fillRect/>
            </a:stretch>
          </p:blipFill>
          <p:spPr>
            <a:xfrm>
              <a:off x="12268200" y="1536683"/>
              <a:ext cx="5008011" cy="5915018"/>
            </a:xfrm>
            <a:prstGeom prst="rect">
              <a:avLst/>
            </a:prstGeom>
          </p:spPr>
        </p:pic>
        <p:sp>
          <p:nvSpPr>
            <p:cNvPr id="59" name="Rectangle 58"/>
            <p:cNvSpPr/>
            <p:nvPr/>
          </p:nvSpPr>
          <p:spPr>
            <a:xfrm>
              <a:off x="12471415" y="3885843"/>
              <a:ext cx="4601579" cy="2862322"/>
            </a:xfrm>
            <a:prstGeom prst="rect">
              <a:avLst/>
            </a:prstGeom>
          </p:spPr>
          <p:txBody>
            <a:bodyPr wrap="square">
              <a:spAutoFit/>
            </a:bodyPr>
            <a:lstStyle/>
            <a:p>
              <a:pPr lvl="0" algn="ctr">
                <a:lnSpc>
                  <a:spcPct val="150000"/>
                </a:lnSpc>
                <a:buClr>
                  <a:srgbClr val="000000"/>
                </a:buClr>
                <a:defRPr/>
              </a:pPr>
              <a:r>
                <a:rPr lang="vi-VN" sz="4000" kern="0">
                  <a:solidFill>
                    <a:prstClr val="black"/>
                  </a:solidFill>
                  <a:latin typeface="Arial"/>
                  <a:ea typeface="Calibri" panose="020F0502020204030204" pitchFamily="34" charset="0"/>
                  <a:cs typeface="Times New Roman" panose="02020603050405020304" pitchFamily="18" charset="0"/>
                  <a:sym typeface="Arial"/>
                </a:rPr>
                <a:t>Chuẩn bị trước </a:t>
              </a:r>
              <a:endParaRPr lang="en-US" sz="4000" kern="0">
                <a:solidFill>
                  <a:prstClr val="black"/>
                </a:solidFill>
                <a:latin typeface="Arial"/>
                <a:ea typeface="Calibri" panose="020F0502020204030204" pitchFamily="34" charset="0"/>
                <a:cs typeface="Times New Roman" panose="02020603050405020304" pitchFamily="18" charset="0"/>
                <a:sym typeface="Arial"/>
              </a:endParaRPr>
            </a:p>
            <a:p>
              <a:pPr lvl="0" algn="ctr">
                <a:lnSpc>
                  <a:spcPct val="150000"/>
                </a:lnSpc>
                <a:buClr>
                  <a:srgbClr val="000000"/>
                </a:buClr>
              </a:pPr>
              <a:r>
                <a:rPr lang="vi-VN" sz="4000" b="1" kern="0">
                  <a:solidFill>
                    <a:prstClr val="black"/>
                  </a:solidFill>
                  <a:latin typeface="Arial"/>
                  <a:ea typeface="Calibri" panose="020F0502020204030204" pitchFamily="34" charset="0"/>
                  <a:cs typeface="Times New Roman" panose="02020603050405020304" pitchFamily="18" charset="0"/>
                  <a:sym typeface="Arial"/>
                </a:rPr>
                <a:t>Bài </a:t>
              </a:r>
              <a:r>
                <a:rPr lang="en-US" sz="4000" b="1" kern="0" smtClean="0">
                  <a:solidFill>
                    <a:prstClr val="black"/>
                  </a:solidFill>
                  <a:latin typeface="Arial"/>
                  <a:ea typeface="Calibri" panose="020F0502020204030204" pitchFamily="34" charset="0"/>
                  <a:cs typeface="Times New Roman" panose="02020603050405020304" pitchFamily="18" charset="0"/>
                  <a:sym typeface="Arial"/>
                </a:rPr>
                <a:t>14</a:t>
              </a:r>
              <a:r>
                <a:rPr lang="vi-VN" sz="4000" b="1" kern="0" smtClean="0">
                  <a:solidFill>
                    <a:prstClr val="black"/>
                  </a:solidFill>
                  <a:latin typeface="Arial"/>
                  <a:ea typeface="Calibri" panose="020F0502020204030204" pitchFamily="34" charset="0"/>
                  <a:cs typeface="Times New Roman" panose="02020603050405020304" pitchFamily="18" charset="0"/>
                  <a:sym typeface="Arial"/>
                </a:rPr>
                <a:t>. </a:t>
              </a:r>
              <a:r>
                <a:rPr lang="vi-VN" sz="4000" b="1" kern="0">
                  <a:solidFill>
                    <a:prstClr val="black"/>
                  </a:solidFill>
                  <a:latin typeface="Arial"/>
                  <a:ea typeface="Calibri" panose="020F0502020204030204" pitchFamily="34" charset="0"/>
                  <a:cs typeface="Times New Roman" panose="02020603050405020304" pitchFamily="18" charset="0"/>
                  <a:sym typeface="Arial"/>
                </a:rPr>
                <a:t>Phép chiếu song song</a:t>
              </a:r>
              <a:r>
                <a:rPr lang="en-US" sz="4000" b="1" kern="0" smtClean="0">
                  <a:solidFill>
                    <a:prstClr val="black"/>
                  </a:solidFill>
                  <a:latin typeface="Arial"/>
                  <a:ea typeface="Calibri" panose="020F0502020204030204" pitchFamily="34" charset="0"/>
                  <a:cs typeface="Times New Roman" panose="02020603050405020304" pitchFamily="18" charset="0"/>
                  <a:sym typeface="Arial"/>
                </a:rPr>
                <a:t>.</a:t>
              </a:r>
              <a:endParaRPr lang="pt-BR" sz="4000" b="1" kern="0" dirty="0">
                <a:solidFill>
                  <a:prstClr val="black"/>
                </a:solidFill>
                <a:latin typeface="Arial"/>
                <a:ea typeface="Calibri" panose="020F0502020204030204" pitchFamily="34" charset="0"/>
                <a:cs typeface="Times New Roman" panose="02020603050405020304" pitchFamily="18" charset="0"/>
                <a:sym typeface="Arial"/>
              </a:endParaRPr>
            </a:p>
          </p:txBody>
        </p:sp>
      </p:grpSp>
      <p:sp>
        <p:nvSpPr>
          <p:cNvPr id="60" name="TextBox 2"/>
          <p:cNvSpPr txBox="1"/>
          <p:nvPr/>
        </p:nvSpPr>
        <p:spPr>
          <a:xfrm>
            <a:off x="3625813" y="722648"/>
            <a:ext cx="11200897" cy="1079270"/>
          </a:xfrm>
          <a:prstGeom prst="rect">
            <a:avLst/>
          </a:prstGeom>
          <a:noFill/>
        </p:spPr>
        <p:txBody>
          <a:bodyPr wrap="square" lIns="0" tIns="0" rIns="0" bIns="0" rtlCol="0" anchor="t">
            <a:spAutoFit/>
          </a:bodyPr>
          <a:lstStyle/>
          <a:p>
            <a:pPr algn="ctr">
              <a:lnSpc>
                <a:spcPts val="9379"/>
              </a:lnSpc>
            </a:pPr>
            <a:r>
              <a:rPr lang="vi-VN" sz="6000" b="1" spc="341">
                <a:solidFill>
                  <a:srgbClr val="FFFF00"/>
                </a:solidFill>
                <a:cs typeface="Arial" panose="020B0604020202020204" pitchFamily="34" charset="0"/>
              </a:rPr>
              <a:t>HƯỚNG DẪN VỀ NHÀ</a:t>
            </a:r>
            <a:endParaRPr lang="vi-VN" sz="6000" b="1" spc="341" dirty="0">
              <a:solidFill>
                <a:srgbClr val="FFFF00"/>
              </a:solidFill>
              <a:cs typeface="Arial" panose="020B0604020202020204" pitchFamily="34" charset="0"/>
            </a:endParaRPr>
          </a:p>
        </p:txBody>
      </p:sp>
      <p:pic>
        <p:nvPicPr>
          <p:cNvPr id="64" name="Picture 63"/>
          <p:cNvPicPr>
            <a:picLocks noChangeAspect="1"/>
          </p:cNvPicPr>
          <p:nvPr/>
        </p:nvPicPr>
        <p:blipFill>
          <a:blip r:embed="rId5"/>
          <a:stretch>
            <a:fillRect/>
          </a:stretch>
        </p:blipFill>
        <p:spPr>
          <a:xfrm>
            <a:off x="16154400" y="571500"/>
            <a:ext cx="1660093" cy="1179671"/>
          </a:xfrm>
          <a:prstGeom prst="rect">
            <a:avLst/>
          </a:prstGeom>
        </p:spPr>
      </p:pic>
      <p:pic>
        <p:nvPicPr>
          <p:cNvPr id="65" name="Picture 64"/>
          <p:cNvPicPr>
            <a:picLocks noChangeAspect="1"/>
          </p:cNvPicPr>
          <p:nvPr/>
        </p:nvPicPr>
        <p:blipFill>
          <a:blip r:embed="rId6"/>
          <a:stretch>
            <a:fillRect/>
          </a:stretch>
        </p:blipFill>
        <p:spPr>
          <a:xfrm>
            <a:off x="7566603" y="8250602"/>
            <a:ext cx="3319315" cy="18458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par>
                          <p:cTn id="11" fill="hold">
                            <p:stCondLst>
                              <p:cond delay="500"/>
                            </p:stCondLst>
                            <p:childTnLst>
                              <p:par>
                                <p:cTn id="12" presetID="12" presetClass="entr" presetSubtype="4"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 calcmode="lin" valueType="num">
                                      <p:cBhvr additive="base">
                                        <p:cTn id="14" dur="500"/>
                                        <p:tgtEl>
                                          <p:spTgt spid="61"/>
                                        </p:tgtEl>
                                        <p:attrNameLst>
                                          <p:attrName>ppt_y</p:attrName>
                                        </p:attrNameLst>
                                      </p:cBhvr>
                                      <p:tavLst>
                                        <p:tav tm="0">
                                          <p:val>
                                            <p:strVal val="#ppt_y+#ppt_h*1.125000"/>
                                          </p:val>
                                        </p:tav>
                                        <p:tav tm="100000">
                                          <p:val>
                                            <p:strVal val="#ppt_y"/>
                                          </p:val>
                                        </p:tav>
                                      </p:tavLst>
                                    </p:anim>
                                    <p:animEffect transition="in" filter="wipe(up)">
                                      <p:cBhvr>
                                        <p:cTn id="15" dur="500"/>
                                        <p:tgtEl>
                                          <p:spTgt spid="61"/>
                                        </p:tgtEl>
                                      </p:cBhvr>
                                    </p:animEffect>
                                  </p:childTnLst>
                                </p:cTn>
                              </p:par>
                            </p:childTnLst>
                          </p:cTn>
                        </p:par>
                        <p:par>
                          <p:cTn id="16" fill="hold">
                            <p:stCondLst>
                              <p:cond delay="1000"/>
                            </p:stCondLst>
                            <p:childTnLst>
                              <p:par>
                                <p:cTn id="17" presetID="12" presetClass="entr" presetSubtype="8" fill="hold" nodeType="afterEffect">
                                  <p:stCondLst>
                                    <p:cond delay="0"/>
                                  </p:stCondLst>
                                  <p:childTnLst>
                                    <p:set>
                                      <p:cBhvr>
                                        <p:cTn id="18" dur="1" fill="hold">
                                          <p:stCondLst>
                                            <p:cond delay="0"/>
                                          </p:stCondLst>
                                        </p:cTn>
                                        <p:tgtEl>
                                          <p:spTgt spid="62"/>
                                        </p:tgtEl>
                                        <p:attrNameLst>
                                          <p:attrName>style.visibility</p:attrName>
                                        </p:attrNameLst>
                                      </p:cBhvr>
                                      <p:to>
                                        <p:strVal val="visible"/>
                                      </p:to>
                                    </p:set>
                                    <p:anim calcmode="lin" valueType="num">
                                      <p:cBhvr additive="base">
                                        <p:cTn id="19" dur="500"/>
                                        <p:tgtEl>
                                          <p:spTgt spid="62"/>
                                        </p:tgtEl>
                                        <p:attrNameLst>
                                          <p:attrName>ppt_x</p:attrName>
                                        </p:attrNameLst>
                                      </p:cBhvr>
                                      <p:tavLst>
                                        <p:tav tm="0">
                                          <p:val>
                                            <p:strVal val="#ppt_x-#ppt_w*1.125000"/>
                                          </p:val>
                                        </p:tav>
                                        <p:tav tm="100000">
                                          <p:val>
                                            <p:strVal val="#ppt_x"/>
                                          </p:val>
                                        </p:tav>
                                      </p:tavLst>
                                    </p:anim>
                                    <p:animEffect transition="in" filter="wipe(right)">
                                      <p:cBhvr>
                                        <p:cTn id="20" dur="500"/>
                                        <p:tgtEl>
                                          <p:spTgt spid="62"/>
                                        </p:tgtEl>
                                      </p:cBhvr>
                                    </p:animEffect>
                                  </p:childTnLst>
                                </p:cTn>
                              </p:par>
                            </p:childTnLst>
                          </p:cTn>
                        </p:par>
                        <p:par>
                          <p:cTn id="21" fill="hold">
                            <p:stCondLst>
                              <p:cond delay="1500"/>
                            </p:stCondLst>
                            <p:childTnLst>
                              <p:par>
                                <p:cTn id="22" presetID="12" presetClass="entr" presetSubtype="1" fill="hold" nodeType="afterEffect">
                                  <p:stCondLst>
                                    <p:cond delay="0"/>
                                  </p:stCondLst>
                                  <p:childTnLst>
                                    <p:set>
                                      <p:cBhvr>
                                        <p:cTn id="23" dur="1" fill="hold">
                                          <p:stCondLst>
                                            <p:cond delay="0"/>
                                          </p:stCondLst>
                                        </p:cTn>
                                        <p:tgtEl>
                                          <p:spTgt spid="63"/>
                                        </p:tgtEl>
                                        <p:attrNameLst>
                                          <p:attrName>style.visibility</p:attrName>
                                        </p:attrNameLst>
                                      </p:cBhvr>
                                      <p:to>
                                        <p:strVal val="visible"/>
                                      </p:to>
                                    </p:set>
                                    <p:anim calcmode="lin" valueType="num">
                                      <p:cBhvr additive="base">
                                        <p:cTn id="24" dur="500"/>
                                        <p:tgtEl>
                                          <p:spTgt spid="63"/>
                                        </p:tgtEl>
                                        <p:attrNameLst>
                                          <p:attrName>ppt_y</p:attrName>
                                        </p:attrNameLst>
                                      </p:cBhvr>
                                      <p:tavLst>
                                        <p:tav tm="0">
                                          <p:val>
                                            <p:strVal val="#ppt_y-#ppt_h*1.125000"/>
                                          </p:val>
                                        </p:tav>
                                        <p:tav tm="100000">
                                          <p:val>
                                            <p:strVal val="#ppt_y"/>
                                          </p:val>
                                        </p:tav>
                                      </p:tavLst>
                                    </p:anim>
                                    <p:animEffect transition="in" filter="wipe(down)">
                                      <p:cBhvr>
                                        <p:cTn id="2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sp>
        <p:nvSpPr>
          <p:cNvPr id="2" name="Freeform 2"/>
          <p:cNvSpPr/>
          <p:nvPr/>
        </p:nvSpPr>
        <p:spPr>
          <a:xfrm>
            <a:off x="-1686806" y="7824284"/>
            <a:ext cx="21082525" cy="4983142"/>
          </a:xfrm>
          <a:custGeom>
            <a:avLst/>
            <a:gdLst/>
            <a:ahLst/>
            <a:cxnLst/>
            <a:rect l="l" t="t" r="r" b="b"/>
            <a:pathLst>
              <a:path w="21082525" h="4983142">
                <a:moveTo>
                  <a:pt x="0" y="0"/>
                </a:moveTo>
                <a:lnTo>
                  <a:pt x="21082525" y="0"/>
                </a:lnTo>
                <a:lnTo>
                  <a:pt x="21082525" y="4983142"/>
                </a:lnTo>
                <a:lnTo>
                  <a:pt x="0" y="498314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12" name="Group 11"/>
          <p:cNvGrpSpPr/>
          <p:nvPr/>
        </p:nvGrpSpPr>
        <p:grpSpPr>
          <a:xfrm>
            <a:off x="228600" y="647700"/>
            <a:ext cx="13868400" cy="8668627"/>
            <a:chOff x="762000" y="361071"/>
            <a:chExt cx="13868400" cy="8668627"/>
          </a:xfrm>
        </p:grpSpPr>
        <p:pic>
          <p:nvPicPr>
            <p:cNvPr id="9" name="Picture 8"/>
            <p:cNvPicPr>
              <a:picLocks noChangeAspect="1"/>
            </p:cNvPicPr>
            <p:nvPr/>
          </p:nvPicPr>
          <p:blipFill>
            <a:blip r:embed="rId4"/>
            <a:stretch>
              <a:fillRect/>
            </a:stretch>
          </p:blipFill>
          <p:spPr>
            <a:xfrm>
              <a:off x="762000" y="361071"/>
              <a:ext cx="13868400" cy="8668627"/>
            </a:xfrm>
            <a:prstGeom prst="rect">
              <a:avLst/>
            </a:prstGeom>
          </p:spPr>
        </p:pic>
        <p:sp>
          <p:nvSpPr>
            <p:cNvPr id="11" name="Rectangle 10"/>
            <p:cNvSpPr/>
            <p:nvPr/>
          </p:nvSpPr>
          <p:spPr>
            <a:xfrm>
              <a:off x="2664325" y="3133195"/>
              <a:ext cx="10549682" cy="3124381"/>
            </a:xfrm>
            <a:prstGeom prst="rect">
              <a:avLst/>
            </a:prstGeom>
          </p:spPr>
          <p:txBody>
            <a:bodyPr wrap="square">
              <a:spAutoFit/>
            </a:bodyPr>
            <a:lstStyle/>
            <a:p>
              <a:pPr algn="ctr">
                <a:lnSpc>
                  <a:spcPct val="150000"/>
                </a:lnSpc>
              </a:pPr>
              <a:r>
                <a:rPr lang="vi-VN" sz="7000" b="1">
                  <a:solidFill>
                    <a:srgbClr val="284353"/>
                  </a:solidFill>
                  <a:cs typeface="Arial" panose="020B0604020202020204" pitchFamily="34" charset="0"/>
                </a:rPr>
                <a:t>CẢM ƠN CÁC EM </a:t>
              </a:r>
            </a:p>
            <a:p>
              <a:pPr algn="ctr">
                <a:lnSpc>
                  <a:spcPct val="150000"/>
                </a:lnSpc>
              </a:pPr>
              <a:r>
                <a:rPr lang="vi-VN" sz="7000" b="1">
                  <a:solidFill>
                    <a:srgbClr val="284353"/>
                  </a:solidFill>
                  <a:cs typeface="Arial" panose="020B0604020202020204" pitchFamily="34" charset="0"/>
                </a:rPr>
                <a:t>ĐÃ THEO DÕI BÀI HỌC!</a:t>
              </a:r>
            </a:p>
          </p:txBody>
        </p:sp>
      </p:grpSp>
      <p:pic>
        <p:nvPicPr>
          <p:cNvPr id="14" name="Picture 13"/>
          <p:cNvPicPr>
            <a:picLocks noChangeAspect="1"/>
          </p:cNvPicPr>
          <p:nvPr/>
        </p:nvPicPr>
        <p:blipFill>
          <a:blip r:embed="rId5"/>
          <a:stretch>
            <a:fillRect/>
          </a:stretch>
        </p:blipFill>
        <p:spPr>
          <a:xfrm>
            <a:off x="14173200" y="2933700"/>
            <a:ext cx="3767655" cy="106018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grpSp>
        <p:nvGrpSpPr>
          <p:cNvPr id="4" name="Group 4"/>
          <p:cNvGrpSpPr/>
          <p:nvPr/>
        </p:nvGrpSpPr>
        <p:grpSpPr>
          <a:xfrm>
            <a:off x="699370" y="571499"/>
            <a:ext cx="16826630" cy="8783025"/>
            <a:chOff x="0" y="0"/>
            <a:chExt cx="2170275" cy="1829810"/>
          </a:xfrm>
        </p:grpSpPr>
        <p:sp>
          <p:nvSpPr>
            <p:cNvPr id="5" name="Freeform 5"/>
            <p:cNvSpPr/>
            <p:nvPr/>
          </p:nvSpPr>
          <p:spPr>
            <a:xfrm>
              <a:off x="0" y="0"/>
              <a:ext cx="2170275" cy="1829810"/>
            </a:xfrm>
            <a:custGeom>
              <a:avLst/>
              <a:gdLst/>
              <a:ahLst/>
              <a:cxnLst/>
              <a:rect l="l" t="t" r="r" b="b"/>
              <a:pathLst>
                <a:path w="2170275" h="1829810">
                  <a:moveTo>
                    <a:pt x="0" y="0"/>
                  </a:moveTo>
                  <a:lnTo>
                    <a:pt x="2170275" y="0"/>
                  </a:lnTo>
                  <a:lnTo>
                    <a:pt x="2170275" y="1829810"/>
                  </a:lnTo>
                  <a:lnTo>
                    <a:pt x="0" y="1829810"/>
                  </a:lnTo>
                  <a:close/>
                </a:path>
              </a:pathLst>
            </a:custGeom>
            <a:solidFill>
              <a:srgbClr val="FFF9E8"/>
            </a:solidFill>
          </p:spPr>
        </p:sp>
        <p:sp>
          <p:nvSpPr>
            <p:cNvPr id="6" name="TextBox 6"/>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6739230" y="9715500"/>
            <a:ext cx="4714152" cy="299219"/>
            <a:chOff x="0" y="0"/>
            <a:chExt cx="1241587" cy="118945"/>
          </a:xfrm>
        </p:grpSpPr>
        <p:sp>
          <p:nvSpPr>
            <p:cNvPr id="9" name="Freeform 9"/>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rot="-8005528">
            <a:off x="729999" y="102175"/>
            <a:ext cx="471924" cy="1714036"/>
            <a:chOff x="0" y="0"/>
            <a:chExt cx="193588" cy="678055"/>
          </a:xfrm>
        </p:grpSpPr>
        <p:sp>
          <p:nvSpPr>
            <p:cNvPr id="18" name="Freeform 18"/>
            <p:cNvSpPr/>
            <p:nvPr/>
          </p:nvSpPr>
          <p:spPr>
            <a:xfrm>
              <a:off x="0" y="0"/>
              <a:ext cx="193588" cy="678055"/>
            </a:xfrm>
            <a:custGeom>
              <a:avLst/>
              <a:gdLst/>
              <a:ahLst/>
              <a:cxnLst/>
              <a:rect l="l" t="t" r="r" b="b"/>
              <a:pathLst>
                <a:path w="193588" h="678055">
                  <a:moveTo>
                    <a:pt x="0" y="0"/>
                  </a:moveTo>
                  <a:lnTo>
                    <a:pt x="193588" y="0"/>
                  </a:lnTo>
                  <a:lnTo>
                    <a:pt x="193588" y="678055"/>
                  </a:lnTo>
                  <a:lnTo>
                    <a:pt x="0" y="678055"/>
                  </a:lnTo>
                  <a:close/>
                </a:path>
              </a:pathLst>
            </a:custGeom>
            <a:solidFill>
              <a:srgbClr val="DF795B"/>
            </a:solidFill>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mc:Choice xmlns:a14="http://schemas.microsoft.com/office/drawing/2010/main" Requires="a14">
          <p:sp>
            <p:nvSpPr>
              <p:cNvPr id="23" name="Rectangle 22"/>
              <p:cNvSpPr/>
              <p:nvPr/>
            </p:nvSpPr>
            <p:spPr>
              <a:xfrm>
                <a:off x="1295400" y="1064240"/>
                <a:ext cx="9326459" cy="7355860"/>
              </a:xfrm>
              <a:prstGeom prst="rect">
                <a:avLst/>
              </a:prstGeom>
            </p:spPr>
            <p:txBody>
              <a:bodyPr wrap="square">
                <a:spAutoFit/>
              </a:bodyPr>
              <a:lstStyle/>
              <a:p>
                <a:pPr algn="just" fontAlgn="base">
                  <a:lnSpc>
                    <a:spcPct val="150000"/>
                  </a:lnSpc>
                  <a:spcBef>
                    <a:spcPts val="600"/>
                  </a:spcBef>
                  <a:spcAft>
                    <a:spcPts val="600"/>
                  </a:spcAft>
                </a:pPr>
                <a:r>
                  <a:rPr lang="en-US" sz="4200" b="1" i="1" u="sng" smtClean="0">
                    <a:solidFill>
                      <a:srgbClr val="C00000"/>
                    </a:solidFill>
                    <a:latin typeface="Arial" panose="020B0604020202020204" pitchFamily="34" charset="0"/>
                    <a:ea typeface="Arial" panose="020B0604020202020204" pitchFamily="34" charset="0"/>
                    <a:cs typeface="Arial" panose="020B0604020202020204" pitchFamily="34" charset="0"/>
                  </a:rPr>
                  <a:t>Nhận xét:</a:t>
                </a:r>
                <a:endParaRPr lang="en-US" sz="4200" b="1" i="1" u="sng">
                  <a:solidFill>
                    <a:srgbClr val="C00000"/>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en-US" sz="3800" smtClean="0">
                    <a:latin typeface="Arial" panose="020B0604020202020204" pitchFamily="34" charset="0"/>
                    <a:ea typeface="Times New Roman" panose="02020603050405020304" pitchFamily="18" charset="0"/>
                    <a:cs typeface="Arial" panose="020B0604020202020204" pitchFamily="34" charset="0"/>
                  </a:rPr>
                  <a:t>Nếu </a:t>
                </a:r>
                <a:r>
                  <a:rPr lang="en-US" sz="3800">
                    <a:latin typeface="Arial" panose="020B0604020202020204" pitchFamily="34" charset="0"/>
                    <a:ea typeface="Times New Roman" panose="02020603050405020304" pitchFamily="18" charset="0"/>
                    <a:cs typeface="Arial" panose="020B0604020202020204" pitchFamily="34" charset="0"/>
                  </a:rPr>
                  <a:t>hai mặt phẳng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𝛼</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𝛽</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song song với nhau và đường thẳng d nằm trong (</a:t>
                </a:r>
                <a14:m>
                  <m:oMath xmlns:m="http://schemas.openxmlformats.org/officeDocument/2006/math">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𝛼</m:t>
                    </m:r>
                  </m:oMath>
                </a14:m>
                <a:r>
                  <a:rPr lang="en-US" sz="3800">
                    <a:effectLst/>
                    <a:latin typeface="Arial" panose="020B0604020202020204" pitchFamily="34" charset="0"/>
                    <a:ea typeface="Times New Roman" panose="02020603050405020304" pitchFamily="18" charset="0"/>
                    <a:cs typeface="Arial" panose="020B0604020202020204" pitchFamily="34" charset="0"/>
                  </a:rPr>
                  <a:t>) thì d và </a:t>
                </a:r>
                <a14:m>
                  <m:oMath xmlns:m="http://schemas.openxmlformats.org/officeDocument/2006/math">
                    <m:d>
                      <m:d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𝛽</m:t>
                        </m:r>
                      </m:e>
                    </m:d>
                  </m:oMath>
                </a14:m>
                <a:r>
                  <a:rPr lang="en-US" sz="3800">
                    <a:effectLst/>
                    <a:latin typeface="Arial" panose="020B0604020202020204" pitchFamily="34" charset="0"/>
                    <a:ea typeface="Times New Roman" panose="02020603050405020304" pitchFamily="18" charset="0"/>
                    <a:cs typeface="Arial" panose="020B0604020202020204" pitchFamily="34" charset="0"/>
                  </a:rPr>
                  <a:t> không có điểm chung, tức là d song song với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𝛽</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Như vậy, nếu </a:t>
                </a:r>
                <a:r>
                  <a:rPr lang="en-US" sz="3800">
                    <a:effectLst/>
                    <a:latin typeface="Arial" panose="020B0604020202020204" pitchFamily="34" charset="0"/>
                    <a:ea typeface="Times New Roman" panose="02020603050405020304" pitchFamily="18" charset="0"/>
                    <a:cs typeface="Arial" panose="020B0604020202020204" pitchFamily="34" charset="0"/>
                  </a:rPr>
                  <a:t>một </a:t>
                </a:r>
                <a:r>
                  <a:rPr lang="en-US" sz="3800" smtClean="0">
                    <a:effectLst/>
                    <a:latin typeface="Arial" panose="020B0604020202020204" pitchFamily="34" charset="0"/>
                    <a:ea typeface="Times New Roman" panose="02020603050405020304" pitchFamily="18" charset="0"/>
                    <a:cs typeface="Arial" panose="020B0604020202020204" pitchFamily="34" charset="0"/>
                  </a:rPr>
                  <a:t>đường thẳng </a:t>
                </a:r>
                <a:r>
                  <a:rPr lang="en-US" sz="3800">
                    <a:effectLst/>
                    <a:latin typeface="Arial" panose="020B0604020202020204" pitchFamily="34" charset="0"/>
                    <a:ea typeface="Times New Roman" panose="02020603050405020304" pitchFamily="18" charset="0"/>
                    <a:cs typeface="Arial" panose="020B0604020202020204" pitchFamily="34" charset="0"/>
                  </a:rPr>
                  <a:t>nằm trong một trong hai mặt phẳng song song thì đường thẳng đó song song với mặt phẳng còn lại.</a:t>
                </a:r>
              </a:p>
            </p:txBody>
          </p:sp>
        </mc:Choice>
        <mc:Fallback>
          <p:sp>
            <p:nvSpPr>
              <p:cNvPr id="23" name="Rectangle 22"/>
              <p:cNvSpPr>
                <a:spLocks noRot="1" noChangeAspect="1" noMove="1" noResize="1" noEditPoints="1" noAdjustHandles="1" noChangeArrowheads="1" noChangeShapeType="1" noTextEdit="1"/>
              </p:cNvSpPr>
              <p:nvPr/>
            </p:nvSpPr>
            <p:spPr>
              <a:xfrm>
                <a:off x="1295400" y="1064240"/>
                <a:ext cx="9326459" cy="7355860"/>
              </a:xfrm>
              <a:prstGeom prst="rect">
                <a:avLst/>
              </a:prstGeom>
              <a:blipFill>
                <a:blip r:embed="rId2"/>
                <a:stretch>
                  <a:fillRect l="-2551" r="-2158" b="-912"/>
                </a:stretch>
              </a:blipFill>
            </p:spPr>
            <p:txBody>
              <a:bodyPr/>
              <a:lstStyle/>
              <a:p>
                <a:r>
                  <a:rPr lang="en-US">
                    <a:noFill/>
                  </a:rPr>
                  <a:t> </a:t>
                </a:r>
              </a:p>
            </p:txBody>
          </p:sp>
        </mc:Fallback>
      </mc:AlternateContent>
      <p:grpSp>
        <p:nvGrpSpPr>
          <p:cNvPr id="24" name="Group 17"/>
          <p:cNvGrpSpPr/>
          <p:nvPr/>
        </p:nvGrpSpPr>
        <p:grpSpPr>
          <a:xfrm rot="8207862">
            <a:off x="16905735" y="152215"/>
            <a:ext cx="471924" cy="1714036"/>
            <a:chOff x="0" y="0"/>
            <a:chExt cx="193588" cy="678055"/>
          </a:xfrm>
        </p:grpSpPr>
        <p:sp>
          <p:nvSpPr>
            <p:cNvPr id="25" name="Freeform 18"/>
            <p:cNvSpPr/>
            <p:nvPr/>
          </p:nvSpPr>
          <p:spPr>
            <a:xfrm>
              <a:off x="0" y="0"/>
              <a:ext cx="193588" cy="678055"/>
            </a:xfrm>
            <a:custGeom>
              <a:avLst/>
              <a:gdLst/>
              <a:ahLst/>
              <a:cxnLst/>
              <a:rect l="l" t="t" r="r" b="b"/>
              <a:pathLst>
                <a:path w="193588" h="678055">
                  <a:moveTo>
                    <a:pt x="0" y="0"/>
                  </a:moveTo>
                  <a:lnTo>
                    <a:pt x="193588" y="0"/>
                  </a:lnTo>
                  <a:lnTo>
                    <a:pt x="193588" y="678055"/>
                  </a:lnTo>
                  <a:lnTo>
                    <a:pt x="0" y="678055"/>
                  </a:lnTo>
                  <a:close/>
                </a:path>
              </a:pathLst>
            </a:custGeom>
            <a:solidFill>
              <a:srgbClr val="DF795B"/>
            </a:solidFill>
          </p:spPr>
        </p:sp>
        <p:sp>
          <p:nvSpPr>
            <p:cNvPr id="26"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1"/>
          <p:cNvPicPr>
            <a:picLocks noChangeAspect="1"/>
          </p:cNvPicPr>
          <p:nvPr/>
        </p:nvPicPr>
        <p:blipFill>
          <a:blip r:embed="rId3"/>
          <a:stretch>
            <a:fillRect/>
          </a:stretch>
        </p:blipFill>
        <p:spPr>
          <a:xfrm>
            <a:off x="15849600" y="8131864"/>
            <a:ext cx="1978605" cy="1417607"/>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1134994" y="2552700"/>
            <a:ext cx="5781406" cy="5108848"/>
          </a:xfrm>
          <a:prstGeom prst="rect">
            <a:avLst/>
          </a:prstGeom>
        </p:spPr>
      </p:pic>
    </p:spTree>
    <p:extLst>
      <p:ext uri="{BB962C8B-B14F-4D97-AF65-F5344CB8AC3E}">
        <p14:creationId xmlns:p14="http://schemas.microsoft.com/office/powerpoint/2010/main" val="147237353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1904</TotalTime>
  <Words>4111</Words>
  <PresentationFormat>Custom</PresentationFormat>
  <Paragraphs>364</Paragraphs>
  <Slides>88</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88</vt:i4>
      </vt:variant>
    </vt:vector>
  </HeadingPairs>
  <TitlesOfParts>
    <vt:vector size="96" baseType="lpstr">
      <vt:lpstr>Cambria Math</vt:lpstr>
      <vt:lpstr>Open Sans</vt:lpstr>
      <vt:lpstr>Calibri</vt:lpstr>
      <vt:lpstr>OpenSans</vt:lpstr>
      <vt:lpstr>Calibri Light</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2023-07-25T17:36:51Z</dcterms:modified>
  <dc:identifier>DAFnqffvuFE</dc:identifier>
</cp:coreProperties>
</file>