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71" r:id="rId2"/>
    <p:sldId id="256" r:id="rId3"/>
    <p:sldId id="359" r:id="rId4"/>
    <p:sldId id="302" r:id="rId5"/>
    <p:sldId id="279" r:id="rId6"/>
    <p:sldId id="361" r:id="rId7"/>
    <p:sldId id="360" r:id="rId8"/>
    <p:sldId id="362" r:id="rId9"/>
    <p:sldId id="363" r:id="rId10"/>
    <p:sldId id="364" r:id="rId11"/>
    <p:sldId id="365" r:id="rId12"/>
    <p:sldId id="366" r:id="rId13"/>
    <p:sldId id="367" r:id="rId14"/>
    <p:sldId id="316" r:id="rId15"/>
    <p:sldId id="369" r:id="rId16"/>
    <p:sldId id="370" r:id="rId17"/>
    <p:sldId id="371" r:id="rId18"/>
    <p:sldId id="283" r:id="rId19"/>
    <p:sldId id="276" r:id="rId20"/>
    <p:sldId id="298" r:id="rId21"/>
    <p:sldId id="327" r:id="rId22"/>
    <p:sldId id="325" r:id="rId23"/>
    <p:sldId id="391" r:id="rId24"/>
    <p:sldId id="313" r:id="rId25"/>
    <p:sldId id="378" r:id="rId26"/>
    <p:sldId id="314" r:id="rId27"/>
    <p:sldId id="330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2">
          <p15:clr>
            <a:srgbClr val="A4A3A4"/>
          </p15:clr>
        </p15:guide>
        <p15:guide id="2" pos="3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F1F"/>
    <a:srgbClr val="24FF1F"/>
    <a:srgbClr val="F16649"/>
    <a:srgbClr val="0070C0"/>
    <a:srgbClr val="E8F6F8"/>
    <a:srgbClr val="C0E6EA"/>
    <a:srgbClr val="62C8CE"/>
    <a:srgbClr val="05A0B8"/>
    <a:srgbClr val="7192A9"/>
    <a:srgbClr val="F47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4" y="1074"/>
      </p:cViewPr>
      <p:guideLst>
        <p:guide orient="horz" pos="1922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jpeg"/><Relationship Id="rId5" Type="http://schemas.microsoft.com/office/2007/relationships/media" Target="../media/media3.mp3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4"/>
          <p:cNvSpPr txBox="1"/>
          <p:nvPr/>
        </p:nvSpPr>
        <p:spPr>
          <a:xfrm>
            <a:off x="3564255" y="2706370"/>
            <a:ext cx="507873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fireworks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4"/>
          <p:cNvSpPr txBox="1"/>
          <p:nvPr/>
        </p:nvSpPr>
        <p:spPr>
          <a:xfrm>
            <a:off x="2342832" y="2586990"/>
            <a:ext cx="752157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sticky rice cake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4"/>
          <p:cNvSpPr txBox="1"/>
          <p:nvPr/>
        </p:nvSpPr>
        <p:spPr>
          <a:xfrm>
            <a:off x="1705610" y="2567305"/>
            <a:ext cx="93110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 grandparents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4"/>
          <p:cNvSpPr txBox="1"/>
          <p:nvPr/>
        </p:nvSpPr>
        <p:spPr>
          <a:xfrm>
            <a:off x="1812290" y="2628265"/>
            <a:ext cx="93110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exchange gifts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084551" y="151511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celebrate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0199" y="4803836"/>
            <a:ext cx="66845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/>
              <a:t>to show that a day or an event is important by doing something special on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946890" y="2879116"/>
            <a:ext cx="303720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selɪbreɪt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confetti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443573" y="2557086"/>
            <a:ext cx="2880995" cy="2880995"/>
          </a:xfrm>
          <a:prstGeom prst="rect">
            <a:avLst/>
          </a:prstGeom>
        </p:spPr>
      </p:pic>
      <p:pic>
        <p:nvPicPr>
          <p:cNvPr id="8" name="celebra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6048" y="3709061"/>
            <a:ext cx="1278890" cy="1278890"/>
          </a:xfrm>
          <a:prstGeom prst="rect">
            <a:avLst/>
          </a:prstGeom>
        </p:spPr>
      </p:pic>
      <p:pic>
        <p:nvPicPr>
          <p:cNvPr id="10" name="Content Placeholder 9" descr="0fd08499980059a89eb75a5edddcf5a6_w200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2793345" y="5600700"/>
            <a:ext cx="1037590" cy="778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007344" y="120992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decorate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7293" y="4972119"/>
            <a:ext cx="72437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/>
              <a:t>to make something look more attractive by putting things on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832854" y="2764794"/>
            <a:ext cx="31819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 /ˈdekəreɪt/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confetti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1468755" y="5311140"/>
            <a:ext cx="734060" cy="734060"/>
          </a:xfrm>
          <a:prstGeom prst="rect">
            <a:avLst/>
          </a:prstGeom>
        </p:spPr>
      </p:pic>
      <p:pic>
        <p:nvPicPr>
          <p:cNvPr id="10" name="Content Placeholder 9" descr="0fd08499980059a89eb75a5edddcf5a6_w200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7190045" y="2026227"/>
            <a:ext cx="4389844" cy="3292758"/>
          </a:xfrm>
          <a:prstGeom prst="rect">
            <a:avLst/>
          </a:prstGeom>
        </p:spPr>
      </p:pic>
      <p:pic>
        <p:nvPicPr>
          <p:cNvPr id="13" name="decora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13680" y="3553453"/>
            <a:ext cx="1162685" cy="1162685"/>
          </a:xfrm>
          <a:prstGeom prst="rect">
            <a:avLst/>
          </a:prstGeom>
        </p:spPr>
      </p:pic>
      <p:pic>
        <p:nvPicPr>
          <p:cNvPr id="14" name="Content Placeholder 8" descr="istockphoto-164323509-612x6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39750" y="5756275"/>
            <a:ext cx="13970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885966" y="1401100"/>
            <a:ext cx="7998954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family gathering </a:t>
            </a:r>
            <a:r>
              <a:rPr lang="en-US" sz="6000" dirty="0">
                <a:solidFill>
                  <a:srgbClr val="AD4F0F"/>
                </a:solidFill>
              </a:rPr>
              <a:t>(n. phr.)</a:t>
            </a:r>
            <a:endParaRPr lang="en-US" sz="6000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180" y="4917052"/>
            <a:ext cx="71265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/>
              <a:t>all members of a family meeting together for a social event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6953" y="2538706"/>
            <a:ext cx="51320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fæməli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ɡæðərɪŋ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 descr="0fd08499980059a89eb75a5edddcf5a6_w20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V="1">
            <a:off x="-2299335" y="5475605"/>
            <a:ext cx="1052195" cy="789305"/>
          </a:xfrm>
          <a:prstGeom prst="rect">
            <a:avLst/>
          </a:prstGeom>
        </p:spPr>
      </p:pic>
      <p:pic>
        <p:nvPicPr>
          <p:cNvPr id="9" name="Content Placeholder 8" descr="istockphoto-164323509-612x612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7218045" y="2434565"/>
            <a:ext cx="4803775" cy="2794635"/>
          </a:xfrm>
          <a:prstGeom prst="rect">
            <a:avLst/>
          </a:prstGeom>
        </p:spPr>
      </p:pic>
      <p:pic>
        <p:nvPicPr>
          <p:cNvPr id="16" name="tải xuố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9750" y="3638502"/>
            <a:ext cx="1006475" cy="1006475"/>
          </a:xfrm>
          <a:prstGeom prst="rect">
            <a:avLst/>
          </a:prstGeom>
        </p:spPr>
      </p:pic>
      <p:pic>
        <p:nvPicPr>
          <p:cNvPr id="17" name="Content Placeholder 4" descr="tải xuố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87605" y="5475605"/>
            <a:ext cx="984250" cy="781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86690" y="1438911"/>
            <a:ext cx="734187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 lucky money </a:t>
            </a:r>
            <a:r>
              <a:rPr lang="en-US" sz="6000" dirty="0">
                <a:solidFill>
                  <a:srgbClr val="AD4F0F"/>
                </a:solidFill>
              </a:rPr>
              <a:t>(n. phr.)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3831" y="4558844"/>
            <a:ext cx="59327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/>
              <a:t>money placed in a red envelope and given as a gift, usually for Lunar New Year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3470" y="2432048"/>
            <a:ext cx="33401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lʌki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mʌni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 descr="istockphoto-164323509-612x61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 flipV="1">
            <a:off x="-2567305" y="5476875"/>
            <a:ext cx="1437005" cy="83629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417" r="92333">
                        <a14:foregroundMark x1="8833" y1="21333" x2="7417" y2="30083"/>
                        <a14:foregroundMark x1="91917" y1="46417" x2="92333" y2="5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046" y="2096136"/>
            <a:ext cx="4822264" cy="3827207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76132" y="3148910"/>
            <a:ext cx="1374775" cy="1374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365278"/>
              </p:ext>
            </p:extLst>
          </p:nvPr>
        </p:nvGraphicFramePr>
        <p:xfrm>
          <a:off x="1236331" y="1274652"/>
          <a:ext cx="10407029" cy="522479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4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4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3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celebrate (v) 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/ˈselɪbreɪt/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ăn mừng, tán dương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decorate (v) 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/ˈdekəreɪt/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trang trí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613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family gathering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/ˈfæməli ˈɡæðərɪŋ/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 họp gia đình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lucky money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/ˈlʌki ˈmʌni/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lì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xì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tải xuống"/>
          <p:cNvPicPr>
            <a:picLocks noGrp="1" noChangeAspect="1"/>
          </p:cNvPicPr>
          <p:nvPr>
            <p:ph sz="half" idx="1"/>
          </p:nvPr>
        </p:nvPicPr>
        <p:blipFill>
          <a:blip r:embed="rId11"/>
          <a:stretch>
            <a:fillRect/>
          </a:stretch>
        </p:blipFill>
        <p:spPr>
          <a:xfrm flipV="1">
            <a:off x="-2162810" y="6312535"/>
            <a:ext cx="984885" cy="781685"/>
          </a:xfrm>
          <a:prstGeom prst="rect">
            <a:avLst/>
          </a:prstGeom>
        </p:spPr>
      </p:pic>
      <p:pic>
        <p:nvPicPr>
          <p:cNvPr id="8" name="celebra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596" y="2354638"/>
            <a:ext cx="1054735" cy="1054735"/>
          </a:xfrm>
          <a:prstGeom prst="rect">
            <a:avLst/>
          </a:prstGeom>
        </p:spPr>
      </p:pic>
      <p:pic>
        <p:nvPicPr>
          <p:cNvPr id="10" name="decora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595" y="3409373"/>
            <a:ext cx="1054735" cy="1054735"/>
          </a:xfrm>
          <a:prstGeom prst="rect">
            <a:avLst/>
          </a:prstGeom>
        </p:spPr>
      </p:pic>
      <p:pic>
        <p:nvPicPr>
          <p:cNvPr id="18" name="tải xuố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593" y="4533659"/>
            <a:ext cx="1054735" cy="1054735"/>
          </a:xfrm>
          <a:prstGeom prst="rect">
            <a:avLst/>
          </a:prstGeom>
        </p:spPr>
      </p:pic>
      <p:pic>
        <p:nvPicPr>
          <p:cNvPr id="21" name="tải xuống (1)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594" y="5610178"/>
            <a:ext cx="1054735" cy="1054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4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7768" r="13399"/>
          <a:stretch/>
        </p:blipFill>
        <p:spPr>
          <a:xfrm>
            <a:off x="204389" y="2228532"/>
            <a:ext cx="5576333" cy="425816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01715" y="1691005"/>
            <a:ext cx="5920740" cy="493014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1"/>
          <p:cNvSpPr/>
          <p:nvPr/>
        </p:nvSpPr>
        <p:spPr>
          <a:xfrm>
            <a:off x="6865620" y="1936750"/>
            <a:ext cx="43929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C00000"/>
                </a:solidFill>
              </a:rPr>
              <a:t>Questions:</a:t>
            </a:r>
          </a:p>
        </p:txBody>
      </p:sp>
      <p:sp>
        <p:nvSpPr>
          <p:cNvPr id="10" name="Rectangle 11"/>
          <p:cNvSpPr/>
          <p:nvPr/>
        </p:nvSpPr>
        <p:spPr>
          <a:xfrm>
            <a:off x="6267450" y="2520315"/>
            <a:ext cx="558990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/>
              <a:t>1. What do you think they are talking about?</a:t>
            </a:r>
          </a:p>
        </p:txBody>
      </p:sp>
      <p:sp>
        <p:nvSpPr>
          <p:cNvPr id="13" name="Rectangle 11"/>
          <p:cNvSpPr/>
          <p:nvPr/>
        </p:nvSpPr>
        <p:spPr>
          <a:xfrm>
            <a:off x="4780280" y="3593465"/>
            <a:ext cx="5589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/>
              <a:t>2. When is Tet?</a:t>
            </a:r>
          </a:p>
        </p:txBody>
      </p:sp>
      <p:sp>
        <p:nvSpPr>
          <p:cNvPr id="18" name="Rectangle 11"/>
          <p:cNvSpPr/>
          <p:nvPr/>
        </p:nvSpPr>
        <p:spPr>
          <a:xfrm>
            <a:off x="4888865" y="4191635"/>
            <a:ext cx="5589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/>
              <a:t>3. Is it a holiday?</a:t>
            </a:r>
          </a:p>
        </p:txBody>
      </p:sp>
      <p:sp>
        <p:nvSpPr>
          <p:cNvPr id="19" name="Rectangle 11"/>
          <p:cNvSpPr/>
          <p:nvPr/>
        </p:nvSpPr>
        <p:spPr>
          <a:xfrm>
            <a:off x="5570220" y="4775200"/>
            <a:ext cx="5589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/>
              <a:t>4. What do we do at Tet?</a:t>
            </a:r>
          </a:p>
        </p:txBody>
      </p:sp>
      <p:pic>
        <p:nvPicPr>
          <p:cNvPr id="2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ABBF5891-2736-FB3A-2A10-DF3C6522DE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25" end="1116.9794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5688" y="1182137"/>
            <a:ext cx="848995" cy="84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/>
      <p:bldP spid="9" grpId="1"/>
      <p:bldP spid="10" grpId="0"/>
      <p:bldP spid="10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228470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2348726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3865" y="132715"/>
            <a:ext cx="1818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OUR TET HOLIDAY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93233" y="3013427"/>
            <a:ext cx="442773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26649"/>
                </a:solidFill>
              </a:rPr>
              <a:t>Happy New Year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21613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21" name="Picture 20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085" y="3947160"/>
            <a:ext cx="1880235" cy="1880235"/>
          </a:xfrm>
          <a:prstGeom prst="rect">
            <a:avLst/>
          </a:prstGeom>
        </p:spPr>
      </p:pic>
      <p:pic>
        <p:nvPicPr>
          <p:cNvPr id="22" name="Picture 21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00" y="2879090"/>
            <a:ext cx="1718945" cy="1718945"/>
          </a:xfrm>
          <a:prstGeom prst="rect">
            <a:avLst/>
          </a:prstGeom>
        </p:spPr>
      </p:pic>
      <p:pic>
        <p:nvPicPr>
          <p:cNvPr id="26" name="Picture 25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870" y="1243965"/>
            <a:ext cx="2225675" cy="2225675"/>
          </a:xfrm>
          <a:prstGeom prst="rect">
            <a:avLst/>
          </a:prstGeom>
        </p:spPr>
      </p:pic>
      <p:pic>
        <p:nvPicPr>
          <p:cNvPr id="27" name="Picture 26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360" y="3698240"/>
            <a:ext cx="1880235" cy="1880235"/>
          </a:xfrm>
          <a:prstGeom prst="rect">
            <a:avLst/>
          </a:prstGeom>
        </p:spPr>
      </p:pic>
      <p:pic>
        <p:nvPicPr>
          <p:cNvPr id="28" name="Picture 27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765" y="3582035"/>
            <a:ext cx="1880235" cy="1880235"/>
          </a:xfrm>
          <a:prstGeom prst="rect">
            <a:avLst/>
          </a:prstGeom>
        </p:spPr>
      </p:pic>
      <p:pic>
        <p:nvPicPr>
          <p:cNvPr id="29" name="Picture 28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320" y="989330"/>
            <a:ext cx="3021965" cy="3021965"/>
          </a:xfrm>
          <a:prstGeom prst="rect">
            <a:avLst/>
          </a:prstGeom>
        </p:spPr>
      </p:pic>
      <p:pic>
        <p:nvPicPr>
          <p:cNvPr id="32" name="Picture 31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735" y="2488565"/>
            <a:ext cx="1880235" cy="1880235"/>
          </a:xfrm>
          <a:prstGeom prst="rect">
            <a:avLst/>
          </a:prstGeom>
        </p:spPr>
      </p:pic>
      <p:pic>
        <p:nvPicPr>
          <p:cNvPr id="38" name="Picture 37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870" y="2068830"/>
            <a:ext cx="2106295" cy="2106295"/>
          </a:xfrm>
          <a:prstGeom prst="rect">
            <a:avLst/>
          </a:prstGeom>
        </p:spPr>
      </p:pic>
      <p:pic>
        <p:nvPicPr>
          <p:cNvPr id="48" name="Picture 47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730" y="2896870"/>
            <a:ext cx="1718945" cy="1718945"/>
          </a:xfrm>
          <a:prstGeom prst="rect">
            <a:avLst/>
          </a:prstGeom>
        </p:spPr>
      </p:pic>
      <p:pic>
        <p:nvPicPr>
          <p:cNvPr id="49" name="Picture 48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5880" y="2766695"/>
            <a:ext cx="1718945" cy="1718945"/>
          </a:xfrm>
          <a:prstGeom prst="rect">
            <a:avLst/>
          </a:prstGeom>
        </p:spPr>
      </p:pic>
      <p:pic>
        <p:nvPicPr>
          <p:cNvPr id="52" name="Picture 51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950" y="1075690"/>
            <a:ext cx="2236470" cy="2236470"/>
          </a:xfrm>
          <a:prstGeom prst="rect">
            <a:avLst/>
          </a:prstGeom>
        </p:spPr>
      </p:pic>
      <p:pic>
        <p:nvPicPr>
          <p:cNvPr id="55" name="Picture 54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620" y="1470660"/>
            <a:ext cx="1632585" cy="1632585"/>
          </a:xfrm>
          <a:prstGeom prst="rect">
            <a:avLst/>
          </a:prstGeom>
        </p:spPr>
      </p:pic>
      <p:pic>
        <p:nvPicPr>
          <p:cNvPr id="56" name="Picture 55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3950" y="1593215"/>
            <a:ext cx="1510030" cy="1510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96278" y="1191148"/>
            <a:ext cx="103382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What are Linda and Phong talking about?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s 7"/>
          <p:cNvSpPr/>
          <p:nvPr/>
        </p:nvSpPr>
        <p:spPr>
          <a:xfrm>
            <a:off x="2457450" y="2228215"/>
            <a:ext cx="7792720" cy="112077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2677160" y="2449086"/>
            <a:ext cx="550811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dirty="0">
                <a:sym typeface="+mn-ea"/>
              </a:rPr>
              <a:t>A. New Years in the world</a:t>
            </a:r>
            <a:endParaRPr lang="en-US" sz="4000" dirty="0"/>
          </a:p>
        </p:txBody>
      </p:sp>
      <p:sp>
        <p:nvSpPr>
          <p:cNvPr id="20" name="Rectangles 19"/>
          <p:cNvSpPr/>
          <p:nvPr/>
        </p:nvSpPr>
        <p:spPr>
          <a:xfrm>
            <a:off x="2446655" y="3586480"/>
            <a:ext cx="7803515" cy="112077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2677160" y="3836105"/>
            <a:ext cx="3889398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4000" dirty="0">
                <a:sym typeface="+mn-ea"/>
              </a:rPr>
              <a:t>B. Tet in Viet Nam</a:t>
            </a:r>
            <a:endParaRPr lang="en-US" sz="4000" dirty="0"/>
          </a:p>
        </p:txBody>
      </p:sp>
      <p:sp>
        <p:nvSpPr>
          <p:cNvPr id="22" name="Rectangles 21"/>
          <p:cNvSpPr/>
          <p:nvPr/>
        </p:nvSpPr>
        <p:spPr>
          <a:xfrm>
            <a:off x="2381885" y="5031105"/>
            <a:ext cx="7933690" cy="1120775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2677160" y="5326301"/>
            <a:ext cx="7401385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4000" dirty="0">
                <a:sym typeface="+mn-ea"/>
              </a:rPr>
              <a:t>C. What to eat and wear during Tet</a:t>
            </a:r>
            <a:endParaRPr lang="en-US" sz="4000" i="1" dirty="0"/>
          </a:p>
        </p:txBody>
      </p:sp>
      <p:pic>
        <p:nvPicPr>
          <p:cNvPr id="43" name="Picture 42" descr="firework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40000">
            <a:off x="12986385" y="-629285"/>
            <a:ext cx="1001395" cy="1001395"/>
          </a:xfrm>
          <a:prstGeom prst="rect">
            <a:avLst/>
          </a:prstGeom>
        </p:spPr>
      </p:pic>
      <p:pic>
        <p:nvPicPr>
          <p:cNvPr id="48" name="Content Placeholder 31" descr="lanter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1820" y="-1076325"/>
            <a:ext cx="764540" cy="764540"/>
          </a:xfrm>
          <a:prstGeom prst="rect">
            <a:avLst/>
          </a:prstGeom>
        </p:spPr>
      </p:pic>
      <p:pic>
        <p:nvPicPr>
          <p:cNvPr id="49" name="Content Placeholder 33" descr="happy-new-yea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6750" y="-836295"/>
            <a:ext cx="828675" cy="828675"/>
          </a:xfrm>
          <a:prstGeom prst="rect">
            <a:avLst/>
          </a:prstGeom>
        </p:spPr>
      </p:pic>
      <p:pic>
        <p:nvPicPr>
          <p:cNvPr id="50" name="Picture 49" descr="fire-crack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8265" y="-1541780"/>
            <a:ext cx="930275" cy="930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15" y="4891405"/>
            <a:ext cx="1172845" cy="633730"/>
          </a:xfrm>
          <a:prstGeom prst="round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95" y="4850130"/>
            <a:ext cx="843915" cy="563245"/>
          </a:xfrm>
          <a:prstGeom prst="round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810" y="3101975"/>
            <a:ext cx="551180" cy="367665"/>
          </a:xfrm>
          <a:prstGeom prst="round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2775585"/>
            <a:ext cx="864235" cy="576580"/>
          </a:xfrm>
          <a:prstGeom prst="round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9598" y="1081691"/>
            <a:ext cx="1081531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Complete the sentences about Tet.</a:t>
            </a:r>
            <a:endParaRPr lang="en-US" sz="3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004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978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01" y="1687964"/>
            <a:ext cx="7642081" cy="942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019" y="2575794"/>
            <a:ext cx="7644384" cy="1028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19" y="3707830"/>
            <a:ext cx="7644384" cy="850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09" y="4598716"/>
            <a:ext cx="7644384" cy="1069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54" y="5667823"/>
            <a:ext cx="7644384" cy="106930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990025" y="1928296"/>
            <a:ext cx="6973597" cy="592218"/>
            <a:chOff x="363373" y="1262747"/>
            <a:chExt cx="6973597" cy="59221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1262747"/>
              <a:ext cx="47483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13" y="1271400"/>
              <a:ext cx="650965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This year Tet is in</a:t>
              </a:r>
              <a:endParaRPr lang="en-US" sz="3200" i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990025" y="2872733"/>
            <a:ext cx="474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75555" y="2881386"/>
            <a:ext cx="65096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decorate our</a:t>
            </a:r>
            <a:endParaRPr lang="en-US" sz="32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2990025" y="3900967"/>
            <a:ext cx="474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16605" y="3872230"/>
            <a:ext cx="401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Tet is a time for family</a:t>
            </a:r>
            <a:endParaRPr lang="en-US" sz="32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2990025" y="4891584"/>
            <a:ext cx="474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53765" y="4900295"/>
            <a:ext cx="2466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Children get</a:t>
            </a:r>
            <a:endParaRPr lang="en-US" sz="32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2990025" y="5978219"/>
            <a:ext cx="474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316605" y="5904865"/>
            <a:ext cx="3174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People shouldn’t</a:t>
            </a:r>
            <a:endParaRPr lang="en-US" sz="3200" i="1" dirty="0"/>
          </a:p>
        </p:txBody>
      </p:sp>
      <p:sp>
        <p:nvSpPr>
          <p:cNvPr id="8" name="TextBox 4"/>
          <p:cNvSpPr txBox="1"/>
          <p:nvPr/>
        </p:nvSpPr>
        <p:spPr>
          <a:xfrm>
            <a:off x="6698735" y="1912258"/>
            <a:ext cx="14566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January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562145" y="2057011"/>
            <a:ext cx="2145435" cy="461665"/>
            <a:chOff x="3782291" y="1821072"/>
            <a:chExt cx="2088236" cy="461665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533400" y="1821072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419378" y="2972883"/>
            <a:ext cx="1999076" cy="521970"/>
            <a:chOff x="3782291" y="1777776"/>
            <a:chExt cx="1999076" cy="52197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444240" y="1777776"/>
              <a:ext cx="337127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.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6588125" y="2887345"/>
            <a:ext cx="12960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homes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7097121" y="3911296"/>
            <a:ext cx="2291419" cy="521970"/>
            <a:chOff x="3782291" y="1784825"/>
            <a:chExt cx="2009024" cy="521970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454188" y="1784825"/>
              <a:ext cx="337127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.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7109564" y="3850971"/>
            <a:ext cx="19069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gatherings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780115" y="4946468"/>
            <a:ext cx="2375310" cy="521970"/>
            <a:chOff x="3782291" y="1807203"/>
            <a:chExt cx="2060607" cy="521970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5505771" y="1807203"/>
              <a:ext cx="337127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.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5626100" y="4927282"/>
            <a:ext cx="22580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lucky money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6308725" y="6293485"/>
            <a:ext cx="1693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8000365" y="5904865"/>
            <a:ext cx="20313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anything.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632214" y="5879336"/>
            <a:ext cx="11137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rPr>
              <a:t>break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20" y="-7620"/>
            <a:ext cx="11862435" cy="892175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10"/>
          <p:cNvSpPr txBox="1"/>
          <p:nvPr/>
        </p:nvSpPr>
        <p:spPr>
          <a:xfrm>
            <a:off x="423545" y="142240"/>
            <a:ext cx="40684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36" name="Picture 35" descr="firework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840000">
            <a:off x="10200640" y="4747260"/>
            <a:ext cx="1649730" cy="1649730"/>
          </a:xfrm>
          <a:prstGeom prst="rect">
            <a:avLst/>
          </a:prstGeom>
        </p:spPr>
      </p:pic>
      <p:pic>
        <p:nvPicPr>
          <p:cNvPr id="32" name="Content Placeholder 31" descr="lantern"/>
          <p:cNvPicPr>
            <a:picLocks noGrp="1" noChangeAspect="1"/>
          </p:cNvPicPr>
          <p:nvPr>
            <p:ph sz="half" idx="1"/>
          </p:nvPr>
        </p:nvPicPr>
        <p:blipFill>
          <a:blip r:embed="rId13"/>
          <a:stretch>
            <a:fillRect/>
          </a:stretch>
        </p:blipFill>
        <p:spPr>
          <a:xfrm>
            <a:off x="629285" y="2032635"/>
            <a:ext cx="1570990" cy="1570990"/>
          </a:xfrm>
          <a:prstGeom prst="rect">
            <a:avLst/>
          </a:prstGeom>
        </p:spPr>
      </p:pic>
      <p:pic>
        <p:nvPicPr>
          <p:cNvPr id="34" name="Content Placeholder 33" descr="happy-new-year"/>
          <p:cNvPicPr>
            <a:picLocks noGrp="1" noChangeAspect="1"/>
          </p:cNvPicPr>
          <p:nvPr>
            <p:ph sz="half" idx="2"/>
          </p:nvPr>
        </p:nvPicPr>
        <p:blipFill>
          <a:blip r:embed="rId14"/>
          <a:stretch>
            <a:fillRect/>
          </a:stretch>
        </p:blipFill>
        <p:spPr>
          <a:xfrm>
            <a:off x="567055" y="4598670"/>
            <a:ext cx="1694815" cy="1694815"/>
          </a:xfrm>
          <a:prstGeom prst="rect">
            <a:avLst/>
          </a:prstGeom>
        </p:spPr>
      </p:pic>
      <p:pic>
        <p:nvPicPr>
          <p:cNvPr id="37" name="Picture 36" descr="fire-cracker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60660" y="1729740"/>
            <a:ext cx="1622425" cy="1622425"/>
          </a:xfrm>
          <a:prstGeom prst="rect">
            <a:avLst/>
          </a:prstGeom>
        </p:spPr>
      </p:pic>
      <p:pic>
        <p:nvPicPr>
          <p:cNvPr id="38" name="Content Placeholder 31" descr="lanter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360" y="2032635"/>
            <a:ext cx="1570990" cy="1570990"/>
          </a:xfrm>
          <a:prstGeom prst="rect">
            <a:avLst/>
          </a:prstGeom>
        </p:spPr>
      </p:pic>
      <p:pic>
        <p:nvPicPr>
          <p:cNvPr id="40" name="Content Placeholder 33" descr="happy-new-year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130" y="4598670"/>
            <a:ext cx="1694815" cy="1694815"/>
          </a:xfrm>
          <a:prstGeom prst="rect">
            <a:avLst/>
          </a:prstGeom>
        </p:spPr>
      </p:pic>
      <p:pic>
        <p:nvPicPr>
          <p:cNvPr id="41" name="Picture 40" descr="fire-cracker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25735" y="1729740"/>
            <a:ext cx="1622425" cy="1622425"/>
          </a:xfrm>
          <a:prstGeom prst="rect">
            <a:avLst/>
          </a:prstGeom>
        </p:spPr>
      </p:pic>
      <p:pic>
        <p:nvPicPr>
          <p:cNvPr id="43" name="Picture 42" descr="firework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840000">
            <a:off x="9878695" y="4747260"/>
            <a:ext cx="1649730" cy="1649730"/>
          </a:xfrm>
          <a:prstGeom prst="rect">
            <a:avLst/>
          </a:prstGeom>
        </p:spPr>
      </p:pic>
      <p:pic>
        <p:nvPicPr>
          <p:cNvPr id="48" name="Content Placeholder 31" descr="lanter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360" y="2032635"/>
            <a:ext cx="1570990" cy="1570990"/>
          </a:xfrm>
          <a:prstGeom prst="rect">
            <a:avLst/>
          </a:prstGeom>
        </p:spPr>
      </p:pic>
      <p:pic>
        <p:nvPicPr>
          <p:cNvPr id="49" name="Content Placeholder 33" descr="happy-new-year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130" y="4598670"/>
            <a:ext cx="1694815" cy="1694815"/>
          </a:xfrm>
          <a:prstGeom prst="rect">
            <a:avLst/>
          </a:prstGeom>
        </p:spPr>
      </p:pic>
      <p:pic>
        <p:nvPicPr>
          <p:cNvPr id="50" name="Picture 49" descr="fire-cracker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25735" y="1729740"/>
            <a:ext cx="1622425" cy="1622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9" grpId="0"/>
      <p:bldP spid="69" grpId="1"/>
      <p:bldP spid="75" grpId="0"/>
      <p:bldP spid="75" grpId="1"/>
      <p:bldP spid="88" grpId="0"/>
      <p:bldP spid="88" grpId="1"/>
      <p:bldP spid="94" grpId="0"/>
      <p:bldP spid="9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s 85"/>
          <p:cNvSpPr/>
          <p:nvPr/>
        </p:nvSpPr>
        <p:spPr>
          <a:xfrm>
            <a:off x="2042160" y="1404620"/>
            <a:ext cx="8295005" cy="947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TextBox 11"/>
          <p:cNvSpPr txBox="1"/>
          <p:nvPr/>
        </p:nvSpPr>
        <p:spPr>
          <a:xfrm>
            <a:off x="1153653" y="888780"/>
            <a:ext cx="1081531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Match the words / phrases in the box with the pictures.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90235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8124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620" y="-7620"/>
            <a:ext cx="11862435" cy="892175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Box 10"/>
          <p:cNvSpPr txBox="1"/>
          <p:nvPr/>
        </p:nvSpPr>
        <p:spPr>
          <a:xfrm>
            <a:off x="423545" y="142240"/>
            <a:ext cx="40684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63" name="TextBox 8"/>
          <p:cNvSpPr txBox="1"/>
          <p:nvPr/>
        </p:nvSpPr>
        <p:spPr>
          <a:xfrm>
            <a:off x="2400935" y="1346835"/>
            <a:ext cx="3427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 </a:t>
            </a:r>
            <a:r>
              <a:rPr lang="en-US" sz="3200" dirty="0"/>
              <a:t>lucky money</a:t>
            </a:r>
          </a:p>
        </p:txBody>
      </p:sp>
      <p:sp>
        <p:nvSpPr>
          <p:cNvPr id="64" name="TextBox 10"/>
          <p:cNvSpPr txBox="1"/>
          <p:nvPr/>
        </p:nvSpPr>
        <p:spPr>
          <a:xfrm>
            <a:off x="2334260" y="1780540"/>
            <a:ext cx="3471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b.  </a:t>
            </a:r>
            <a:r>
              <a:rPr lang="en-US" sz="3200" dirty="0"/>
              <a:t>peach flowers</a:t>
            </a:r>
          </a:p>
        </p:txBody>
      </p:sp>
      <p:sp>
        <p:nvSpPr>
          <p:cNvPr id="65" name="TextBox 12"/>
          <p:cNvSpPr txBox="1"/>
          <p:nvPr/>
        </p:nvSpPr>
        <p:spPr>
          <a:xfrm>
            <a:off x="5521325" y="1354455"/>
            <a:ext cx="5271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c.  </a:t>
            </a:r>
            <a:r>
              <a:rPr lang="en-US" sz="3200" i="1" dirty="0"/>
              <a:t>banh </a:t>
            </a:r>
            <a:r>
              <a:rPr lang="en-US" sz="3200" i="1" dirty="0" err="1"/>
              <a:t>chung</a:t>
            </a:r>
            <a:r>
              <a:rPr lang="en-US" sz="3200" i="1" dirty="0"/>
              <a:t> </a:t>
            </a:r>
            <a:r>
              <a:rPr lang="en-US" sz="3200" dirty="0"/>
              <a:t>and </a:t>
            </a:r>
            <a:r>
              <a:rPr lang="en-US" sz="3200" i="1" dirty="0"/>
              <a:t>banh </a:t>
            </a:r>
            <a:r>
              <a:rPr lang="en-US" sz="3200" i="1" dirty="0" err="1"/>
              <a:t>tet</a:t>
            </a:r>
          </a:p>
        </p:txBody>
      </p:sp>
      <p:sp>
        <p:nvSpPr>
          <p:cNvPr id="66" name="TextBox 14"/>
          <p:cNvSpPr txBox="1"/>
          <p:nvPr/>
        </p:nvSpPr>
        <p:spPr>
          <a:xfrm>
            <a:off x="5476875" y="1793875"/>
            <a:ext cx="4859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d.  </a:t>
            </a:r>
            <a:r>
              <a:rPr lang="en-US" sz="3200" dirty="0"/>
              <a:t>family gathering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85620" y="2402205"/>
            <a:ext cx="3946525" cy="2731770"/>
            <a:chOff x="3536" y="4464"/>
            <a:chExt cx="4075" cy="2821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" y="4745"/>
              <a:ext cx="3810" cy="2540"/>
            </a:xfrm>
            <a:prstGeom prst="roundRect">
              <a:avLst/>
            </a:prstGeom>
          </p:spPr>
        </p:pic>
        <p:sp>
          <p:nvSpPr>
            <p:cNvPr id="71" name="Flowchart: Connector 70"/>
            <p:cNvSpPr/>
            <p:nvPr/>
          </p:nvSpPr>
          <p:spPr>
            <a:xfrm>
              <a:off x="3536" y="4464"/>
              <a:ext cx="576" cy="57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504305" y="2734945"/>
            <a:ext cx="3704590" cy="2388870"/>
            <a:chOff x="10295" y="4596"/>
            <a:chExt cx="4256" cy="2744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5" y="4596"/>
              <a:ext cx="4117" cy="2745"/>
            </a:xfrm>
            <a:prstGeom prst="roundRect">
              <a:avLst/>
            </a:prstGeom>
          </p:spPr>
        </p:pic>
        <p:sp>
          <p:nvSpPr>
            <p:cNvPr id="72" name="Flowchart: Connector 71"/>
            <p:cNvSpPr/>
            <p:nvPr/>
          </p:nvSpPr>
          <p:spPr>
            <a:xfrm>
              <a:off x="10295" y="4736"/>
              <a:ext cx="576" cy="57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2</a:t>
              </a:r>
            </a:p>
          </p:txBody>
        </p:sp>
      </p:grpSp>
      <p:sp>
        <p:nvSpPr>
          <p:cNvPr id="79" name="TextBox 31"/>
          <p:cNvSpPr txBox="1"/>
          <p:nvPr/>
        </p:nvSpPr>
        <p:spPr>
          <a:xfrm>
            <a:off x="6626225" y="5215890"/>
            <a:ext cx="338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a.  </a:t>
            </a:r>
            <a:r>
              <a:rPr lang="en-US" sz="3600" dirty="0">
                <a:solidFill>
                  <a:srgbClr val="00B050"/>
                </a:solidFill>
              </a:rPr>
              <a:t>lucky money</a:t>
            </a:r>
          </a:p>
        </p:txBody>
      </p:sp>
      <p:sp>
        <p:nvSpPr>
          <p:cNvPr id="80" name="TextBox 32"/>
          <p:cNvSpPr txBox="1"/>
          <p:nvPr/>
        </p:nvSpPr>
        <p:spPr>
          <a:xfrm>
            <a:off x="1664335" y="5208905"/>
            <a:ext cx="4017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b.  </a:t>
            </a:r>
            <a:r>
              <a:rPr lang="en-US" sz="3600" dirty="0">
                <a:solidFill>
                  <a:srgbClr val="00B050"/>
                </a:solidFill>
              </a:rPr>
              <a:t>peach flowers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79" grpId="0"/>
      <p:bldP spid="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s 85"/>
          <p:cNvSpPr/>
          <p:nvPr/>
        </p:nvSpPr>
        <p:spPr>
          <a:xfrm>
            <a:off x="2042160" y="1404620"/>
            <a:ext cx="8295005" cy="947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TextBox 11"/>
          <p:cNvSpPr txBox="1"/>
          <p:nvPr/>
        </p:nvSpPr>
        <p:spPr>
          <a:xfrm>
            <a:off x="1153653" y="888780"/>
            <a:ext cx="1081531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Match the words / phrases in the box with the pictures.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90235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8124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620" y="-7620"/>
            <a:ext cx="11862435" cy="892175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Box 10"/>
          <p:cNvSpPr txBox="1"/>
          <p:nvPr/>
        </p:nvSpPr>
        <p:spPr>
          <a:xfrm>
            <a:off x="423545" y="142240"/>
            <a:ext cx="40684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63" name="TextBox 8"/>
          <p:cNvSpPr txBox="1"/>
          <p:nvPr/>
        </p:nvSpPr>
        <p:spPr>
          <a:xfrm>
            <a:off x="2400935" y="1346835"/>
            <a:ext cx="3427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 </a:t>
            </a:r>
            <a:r>
              <a:rPr lang="en-US" sz="3200" dirty="0"/>
              <a:t>lucky money</a:t>
            </a:r>
          </a:p>
        </p:txBody>
      </p:sp>
      <p:sp>
        <p:nvSpPr>
          <p:cNvPr id="64" name="TextBox 10"/>
          <p:cNvSpPr txBox="1"/>
          <p:nvPr/>
        </p:nvSpPr>
        <p:spPr>
          <a:xfrm>
            <a:off x="2334260" y="1780540"/>
            <a:ext cx="3471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b.  </a:t>
            </a:r>
            <a:r>
              <a:rPr lang="en-US" sz="3200" dirty="0"/>
              <a:t>peach flowers</a:t>
            </a:r>
          </a:p>
        </p:txBody>
      </p:sp>
      <p:sp>
        <p:nvSpPr>
          <p:cNvPr id="65" name="TextBox 12"/>
          <p:cNvSpPr txBox="1"/>
          <p:nvPr/>
        </p:nvSpPr>
        <p:spPr>
          <a:xfrm>
            <a:off x="5521325" y="1354455"/>
            <a:ext cx="5271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c.  </a:t>
            </a:r>
            <a:r>
              <a:rPr lang="en-US" sz="3200" i="1" dirty="0"/>
              <a:t>banh </a:t>
            </a:r>
            <a:r>
              <a:rPr lang="en-US" sz="3200" i="1" dirty="0" err="1"/>
              <a:t>chung</a:t>
            </a:r>
            <a:r>
              <a:rPr lang="en-US" sz="3200" i="1" dirty="0"/>
              <a:t> </a:t>
            </a:r>
            <a:r>
              <a:rPr lang="en-US" sz="3200" dirty="0"/>
              <a:t>and </a:t>
            </a:r>
            <a:r>
              <a:rPr lang="en-US" sz="3200" i="1" dirty="0"/>
              <a:t>banh </a:t>
            </a:r>
            <a:r>
              <a:rPr lang="en-US" sz="3200" i="1" dirty="0" err="1"/>
              <a:t>tet</a:t>
            </a:r>
          </a:p>
        </p:txBody>
      </p:sp>
      <p:sp>
        <p:nvSpPr>
          <p:cNvPr id="66" name="TextBox 14"/>
          <p:cNvSpPr txBox="1"/>
          <p:nvPr/>
        </p:nvSpPr>
        <p:spPr>
          <a:xfrm>
            <a:off x="5476875" y="1793875"/>
            <a:ext cx="4859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d.  </a:t>
            </a:r>
            <a:r>
              <a:rPr lang="en-US" sz="3200" dirty="0"/>
              <a:t>family gathering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167255" y="2702560"/>
            <a:ext cx="3460750" cy="2229485"/>
            <a:chOff x="3413" y="4681"/>
            <a:chExt cx="4231" cy="272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" y="4925"/>
              <a:ext cx="3968" cy="2483"/>
            </a:xfrm>
            <a:prstGeom prst="roundRect">
              <a:avLst/>
            </a:prstGeom>
          </p:spPr>
        </p:pic>
        <p:sp>
          <p:nvSpPr>
            <p:cNvPr id="73" name="Flowchart: Connector 72"/>
            <p:cNvSpPr/>
            <p:nvPr/>
          </p:nvSpPr>
          <p:spPr>
            <a:xfrm>
              <a:off x="3413" y="4681"/>
              <a:ext cx="576" cy="57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765925" y="2623185"/>
            <a:ext cx="3700145" cy="2435860"/>
            <a:chOff x="10655" y="4912"/>
            <a:chExt cx="4094" cy="2695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3" y="5067"/>
              <a:ext cx="3806" cy="2540"/>
            </a:xfrm>
            <a:prstGeom prst="roundRect">
              <a:avLst/>
            </a:prstGeom>
          </p:spPr>
        </p:pic>
        <p:sp>
          <p:nvSpPr>
            <p:cNvPr id="74" name="Flowchart: Connector 73"/>
            <p:cNvSpPr/>
            <p:nvPr/>
          </p:nvSpPr>
          <p:spPr>
            <a:xfrm>
              <a:off x="10655" y="4912"/>
              <a:ext cx="576" cy="57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</a:rPr>
                <a:t>4</a:t>
              </a:r>
            </a:p>
          </p:txBody>
        </p:sp>
      </p:grpSp>
      <p:sp>
        <p:nvSpPr>
          <p:cNvPr id="75" name="TextBox 27"/>
          <p:cNvSpPr txBox="1"/>
          <p:nvPr/>
        </p:nvSpPr>
        <p:spPr>
          <a:xfrm>
            <a:off x="2400935" y="1350645"/>
            <a:ext cx="4124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 </a:t>
            </a:r>
            <a:r>
              <a:rPr lang="en-US" sz="3200" dirty="0"/>
              <a:t>lucky money</a:t>
            </a:r>
          </a:p>
        </p:txBody>
      </p:sp>
      <p:sp>
        <p:nvSpPr>
          <p:cNvPr id="76" name="TextBox 28"/>
          <p:cNvSpPr txBox="1"/>
          <p:nvPr/>
        </p:nvSpPr>
        <p:spPr>
          <a:xfrm>
            <a:off x="2312035" y="1777365"/>
            <a:ext cx="3496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b.  </a:t>
            </a:r>
            <a:r>
              <a:rPr lang="en-US" sz="3200" dirty="0"/>
              <a:t>peach flowers</a:t>
            </a:r>
          </a:p>
        </p:txBody>
      </p:sp>
      <p:sp>
        <p:nvSpPr>
          <p:cNvPr id="77" name="TextBox 29"/>
          <p:cNvSpPr txBox="1"/>
          <p:nvPr/>
        </p:nvSpPr>
        <p:spPr>
          <a:xfrm>
            <a:off x="5511165" y="1369695"/>
            <a:ext cx="5652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c.  </a:t>
            </a:r>
            <a:r>
              <a:rPr lang="en-US" sz="3200" i="1" dirty="0"/>
              <a:t>banh </a:t>
            </a:r>
            <a:r>
              <a:rPr lang="en-US" sz="3200" i="1" dirty="0" err="1"/>
              <a:t>chung</a:t>
            </a:r>
            <a:r>
              <a:rPr lang="en-US" sz="3200" i="1" dirty="0"/>
              <a:t> </a:t>
            </a:r>
            <a:r>
              <a:rPr lang="en-US" sz="3200" dirty="0"/>
              <a:t>and </a:t>
            </a:r>
            <a:r>
              <a:rPr lang="en-US" sz="3200" i="1" dirty="0"/>
              <a:t>banh </a:t>
            </a:r>
            <a:r>
              <a:rPr lang="en-US" sz="3200" i="1" dirty="0" err="1"/>
              <a:t>tet</a:t>
            </a:r>
          </a:p>
        </p:txBody>
      </p:sp>
      <p:sp>
        <p:nvSpPr>
          <p:cNvPr id="78" name="TextBox 30"/>
          <p:cNvSpPr txBox="1"/>
          <p:nvPr/>
        </p:nvSpPr>
        <p:spPr>
          <a:xfrm>
            <a:off x="5471795" y="1781175"/>
            <a:ext cx="4669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d.  </a:t>
            </a:r>
            <a:r>
              <a:rPr lang="en-US" sz="3200" dirty="0"/>
              <a:t>family gathering</a:t>
            </a:r>
          </a:p>
        </p:txBody>
      </p:sp>
      <p:sp>
        <p:nvSpPr>
          <p:cNvPr id="81" name="TextBox 33"/>
          <p:cNvSpPr txBox="1"/>
          <p:nvPr/>
        </p:nvSpPr>
        <p:spPr>
          <a:xfrm>
            <a:off x="1653540" y="5250180"/>
            <a:ext cx="481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c.  </a:t>
            </a:r>
            <a:r>
              <a:rPr lang="en-US" sz="3200" i="1" dirty="0">
                <a:solidFill>
                  <a:srgbClr val="00B050"/>
                </a:solidFill>
              </a:rPr>
              <a:t>banh </a:t>
            </a:r>
            <a:r>
              <a:rPr lang="en-US" sz="3200" i="1" dirty="0" err="1">
                <a:solidFill>
                  <a:srgbClr val="00B050"/>
                </a:solidFill>
              </a:rPr>
              <a:t>chung</a:t>
            </a:r>
            <a:r>
              <a:rPr lang="en-US" sz="3200" i="1" dirty="0">
                <a:solidFill>
                  <a:srgbClr val="00B050"/>
                </a:solidFill>
              </a:rPr>
              <a:t> </a:t>
            </a:r>
            <a:r>
              <a:rPr lang="en-US" sz="3200" dirty="0">
                <a:solidFill>
                  <a:srgbClr val="00B050"/>
                </a:solidFill>
              </a:rPr>
              <a:t>and </a:t>
            </a:r>
            <a:r>
              <a:rPr lang="en-US" sz="3200" i="1" dirty="0">
                <a:solidFill>
                  <a:srgbClr val="00B050"/>
                </a:solidFill>
              </a:rPr>
              <a:t>banh </a:t>
            </a:r>
            <a:r>
              <a:rPr lang="en-US" sz="3200" i="1" dirty="0" err="1">
                <a:solidFill>
                  <a:srgbClr val="00B050"/>
                </a:solidFill>
              </a:rPr>
              <a:t>tet</a:t>
            </a:r>
          </a:p>
        </p:txBody>
      </p:sp>
      <p:sp>
        <p:nvSpPr>
          <p:cNvPr id="82" name="TextBox 34"/>
          <p:cNvSpPr txBox="1"/>
          <p:nvPr/>
        </p:nvSpPr>
        <p:spPr>
          <a:xfrm>
            <a:off x="6748145" y="5249545"/>
            <a:ext cx="371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d.  </a:t>
            </a:r>
            <a:r>
              <a:rPr lang="en-US" sz="3200" dirty="0">
                <a:solidFill>
                  <a:srgbClr val="00B050"/>
                </a:solidFill>
              </a:rPr>
              <a:t>family gathering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0833 0.552593 " pathEditMode="relative" rAng="0" ptsTypes="">
                                      <p:cBhvr>
                                        <p:cTn id="2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0" y="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9.25926e-05 L 0.132135 0.481481 " pathEditMode="relative" rAng="0" ptsTypes="">
                                      <p:cBhvr>
                                        <p:cTn id="3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0" y="3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75" grpId="2"/>
      <p:bldP spid="76" grpId="2"/>
      <p:bldP spid="77" grpId="0"/>
      <p:bldP spid="77" grpId="1"/>
      <p:bldP spid="77" grpId="2"/>
      <p:bldP spid="78" grpId="0"/>
      <p:bldP spid="78" grpId="1"/>
      <p:bldP spid="78" grpId="2"/>
      <p:bldP spid="81" grpId="0"/>
      <p:bldP spid="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442" y="22999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19" y="1299553"/>
            <a:ext cx="1829210" cy="5346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10590" y="2640965"/>
            <a:ext cx="10147300" cy="4216400"/>
            <a:chOff x="7620" y="-7620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chemeClr val="accent4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962429" y="1354513"/>
            <a:ext cx="58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595" y="1750695"/>
            <a:ext cx="115792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Tet.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483360" y="2808605"/>
            <a:ext cx="20548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1781464" y="3170840"/>
            <a:ext cx="6099463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/>
              <a:t>Student: </a:t>
            </a:r>
            <a:r>
              <a:rPr lang="en-US" sz="3000" i="1"/>
              <a:t>banh chung  </a:t>
            </a:r>
          </a:p>
          <a:p>
            <a:pPr>
              <a:lnSpc>
                <a:spcPct val="150000"/>
              </a:lnSpc>
            </a:pPr>
            <a:r>
              <a:rPr lang="en-US" sz="3000" b="1" i="1"/>
              <a:t>Class: </a:t>
            </a:r>
            <a:r>
              <a:rPr lang="en-US" sz="3000"/>
              <a:t>It’s about Tet. </a:t>
            </a:r>
          </a:p>
          <a:p>
            <a:pPr>
              <a:lnSpc>
                <a:spcPct val="150000"/>
              </a:lnSpc>
            </a:pPr>
            <a:r>
              <a:rPr lang="en-US" sz="3000" b="1" i="1"/>
              <a:t>Student: </a:t>
            </a:r>
            <a:r>
              <a:rPr lang="en-US" sz="3000"/>
              <a:t>flying a kite.</a:t>
            </a:r>
          </a:p>
          <a:p>
            <a:pPr>
              <a:lnSpc>
                <a:spcPct val="150000"/>
              </a:lnSpc>
            </a:pPr>
            <a:r>
              <a:rPr lang="en-US" sz="3000" b="1" i="1"/>
              <a:t>Class: </a:t>
            </a:r>
            <a:r>
              <a:rPr lang="en-US" sz="3000"/>
              <a:t>It’s not about Tet.</a:t>
            </a:r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5" y="2640330"/>
            <a:ext cx="4164965" cy="3564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967" y="1906524"/>
            <a:ext cx="1144562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Tell me some words you remember from the lesson.</a:t>
            </a:r>
          </a:p>
        </p:txBody>
      </p:sp>
      <p:sp>
        <p:nvSpPr>
          <p:cNvPr id="2" name="TextBox 8"/>
          <p:cNvSpPr txBox="1"/>
          <p:nvPr/>
        </p:nvSpPr>
        <p:spPr>
          <a:xfrm>
            <a:off x="575967" y="2691291"/>
            <a:ext cx="114456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Make some sentences with vocabulary which you’ve learnt from the lesson.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“Tet”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the vocabulary and structures to describe things and activities at Tet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Learn new words by heart.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Practice using phrases you have learnt.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095" y="3491230"/>
            <a:ext cx="3116580" cy="3116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228470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2348726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3865" y="132715"/>
            <a:ext cx="1818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OUR TET HOLIDAY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93233" y="3013427"/>
            <a:ext cx="442773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26649"/>
                </a:solidFill>
              </a:rPr>
              <a:t>Happy New Year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21613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21" name="Picture 20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7030" y="4768215"/>
            <a:ext cx="1981200" cy="1981200"/>
          </a:xfrm>
          <a:prstGeom prst="rect">
            <a:avLst/>
          </a:prstGeom>
        </p:spPr>
      </p:pic>
      <p:pic>
        <p:nvPicPr>
          <p:cNvPr id="22" name="Picture 21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50" y="3611880"/>
            <a:ext cx="1718945" cy="1718945"/>
          </a:xfrm>
          <a:prstGeom prst="rect">
            <a:avLst/>
          </a:prstGeom>
        </p:spPr>
      </p:pic>
      <p:pic>
        <p:nvPicPr>
          <p:cNvPr id="26" name="Picture 25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390" y="1240155"/>
            <a:ext cx="1355090" cy="1355090"/>
          </a:xfrm>
          <a:prstGeom prst="rect">
            <a:avLst/>
          </a:prstGeom>
        </p:spPr>
      </p:pic>
      <p:pic>
        <p:nvPicPr>
          <p:cNvPr id="27" name="Picture 26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350" y="5128895"/>
            <a:ext cx="1701165" cy="1701165"/>
          </a:xfrm>
          <a:prstGeom prst="rect">
            <a:avLst/>
          </a:prstGeom>
        </p:spPr>
      </p:pic>
      <p:pic>
        <p:nvPicPr>
          <p:cNvPr id="29" name="Picture 28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4515" y="836930"/>
            <a:ext cx="1586230" cy="1586230"/>
          </a:xfrm>
          <a:prstGeom prst="rect">
            <a:avLst/>
          </a:prstGeom>
        </p:spPr>
      </p:pic>
      <p:pic>
        <p:nvPicPr>
          <p:cNvPr id="32" name="Picture 31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7115" y="2605405"/>
            <a:ext cx="1880235" cy="1880235"/>
          </a:xfrm>
          <a:prstGeom prst="rect">
            <a:avLst/>
          </a:prstGeom>
        </p:spPr>
      </p:pic>
      <p:pic>
        <p:nvPicPr>
          <p:cNvPr id="38" name="Picture 37" descr="flower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15" y="2905125"/>
            <a:ext cx="1785620" cy="1785620"/>
          </a:xfrm>
          <a:prstGeom prst="rect">
            <a:avLst/>
          </a:prstGeom>
        </p:spPr>
      </p:pic>
      <p:pic>
        <p:nvPicPr>
          <p:cNvPr id="48" name="Picture 47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1405" y="5030470"/>
            <a:ext cx="1718945" cy="1718945"/>
          </a:xfrm>
          <a:prstGeom prst="rect">
            <a:avLst/>
          </a:prstGeom>
        </p:spPr>
      </p:pic>
      <p:pic>
        <p:nvPicPr>
          <p:cNvPr id="49" name="Picture 48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685" y="3672205"/>
            <a:ext cx="1718945" cy="1718945"/>
          </a:xfrm>
          <a:prstGeom prst="rect">
            <a:avLst/>
          </a:prstGeom>
        </p:spPr>
      </p:pic>
      <p:pic>
        <p:nvPicPr>
          <p:cNvPr id="52" name="Picture 51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730" y="828040"/>
            <a:ext cx="1277620" cy="1277620"/>
          </a:xfrm>
          <a:prstGeom prst="rect">
            <a:avLst/>
          </a:prstGeom>
        </p:spPr>
      </p:pic>
      <p:pic>
        <p:nvPicPr>
          <p:cNvPr id="55" name="Picture 54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115" y="989330"/>
            <a:ext cx="1115060" cy="1115060"/>
          </a:xfrm>
          <a:prstGeom prst="rect">
            <a:avLst/>
          </a:prstGeom>
        </p:spPr>
      </p:pic>
      <p:pic>
        <p:nvPicPr>
          <p:cNvPr id="56" name="Picture 55" descr="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235" y="1075690"/>
            <a:ext cx="1115060" cy="1115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71394" y="2200625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PRESENTATION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PRACTICE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48433" y="4847400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PRODUCTION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Quick draw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85947" y="2164559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Vocabulary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38330"/>
            <a:ext cx="5755112" cy="188230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 </a:t>
            </a:r>
            <a:endPara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What are Linda and Phong talking about? Task 3: Complete the sentences</a:t>
            </a:r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Match the words/phrases with the pictures.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4527" y="4982879"/>
            <a:ext cx="5743692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</a:t>
            </a:r>
            <a:r>
              <a:rPr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 – Is it about Tet?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684276" cy="79147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09429"/>
            <a:ext cx="684276" cy="97808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761315" cy="105915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50098" y="5934360"/>
            <a:ext cx="2074039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587119" y="5148124"/>
            <a:ext cx="761315" cy="78623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196465"/>
            <a:ext cx="60217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 draw</a:t>
            </a:r>
          </a:p>
        </p:txBody>
      </p:sp>
      <p:pic>
        <p:nvPicPr>
          <p:cNvPr id="2" name="Content Placeholder 1" descr="clock-6030-256-unscreen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308985" y="3808095"/>
            <a:ext cx="2438400" cy="2438400"/>
          </a:xfrm>
          <a:prstGeom prst="rect">
            <a:avLst/>
          </a:prstGeom>
        </p:spPr>
      </p:pic>
      <p:pic>
        <p:nvPicPr>
          <p:cNvPr id="6" name="Content Placeholder 5" descr="drawing-sun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916295" y="3998595"/>
            <a:ext cx="2743835" cy="2058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196465"/>
            <a:ext cx="602170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PLAY</a:t>
            </a:r>
          </a:p>
        </p:txBody>
      </p:sp>
      <p:pic>
        <p:nvPicPr>
          <p:cNvPr id="8" name="Content Placeholder 1" descr="clock-6030-256-un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6390" y="9341485"/>
            <a:ext cx="706120" cy="706120"/>
          </a:xfrm>
          <a:prstGeom prst="rect">
            <a:avLst/>
          </a:prstGeom>
        </p:spPr>
      </p:pic>
      <p:pic>
        <p:nvPicPr>
          <p:cNvPr id="9" name="Content Placeholder 5" descr="drawing-su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270510" y="9667240"/>
            <a:ext cx="757555" cy="56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8182" y="1011456"/>
            <a:ext cx="680402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- Work in groups</a:t>
            </a:r>
          </a:p>
        </p:txBody>
      </p:sp>
      <p:sp>
        <p:nvSpPr>
          <p:cNvPr id="8" name="TextBox 20"/>
          <p:cNvSpPr txBox="1"/>
          <p:nvPr/>
        </p:nvSpPr>
        <p:spPr>
          <a:xfrm>
            <a:off x="487067" y="1794573"/>
            <a:ext cx="10960100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- Each round, one student from each team stands up and faces away from the screen.</a:t>
            </a:r>
          </a:p>
        </p:txBody>
      </p:sp>
      <p:sp>
        <p:nvSpPr>
          <p:cNvPr id="10" name="TextBox 20"/>
          <p:cNvSpPr txBox="1"/>
          <p:nvPr/>
        </p:nvSpPr>
        <p:spPr>
          <a:xfrm>
            <a:off x="487067" y="3281265"/>
            <a:ext cx="10864850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- There are the words/sentences on the screen. Members in each group will describe the words/sentences so that the students can draw the picture.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487067" y="5448732"/>
            <a:ext cx="1086485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- If you draw right picture, your team will have points.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426970"/>
            <a:ext cx="60217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PLAY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4"/>
          <p:cNvSpPr txBox="1"/>
          <p:nvPr/>
        </p:nvSpPr>
        <p:spPr>
          <a:xfrm>
            <a:off x="4147820" y="2557780"/>
            <a:ext cx="44634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</TotalTime>
  <Words>755</Words>
  <PresentationFormat>Widescreen</PresentationFormat>
  <Paragraphs>193</Paragraphs>
  <Slides>28</Slides>
  <Notes>24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2024-06-10T08:33:05Z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F508CF6D69D644F4A881E0C9410FCF22</vt:lpwstr>
  </property>
  <property fmtid="{D5CDD505-2E9C-101B-9397-08002B2CF9AE}" pid="3" name="KSOProductBuildVer">
    <vt:lpwstr>1033-11.2.0.11537</vt:lpwstr>
  </property>
</Properties>
</file>