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sldIdLst>
    <p:sldId id="256" r:id="rId4"/>
    <p:sldId id="362" r:id="rId5"/>
    <p:sldId id="432" r:id="rId6"/>
    <p:sldId id="502" r:id="rId7"/>
    <p:sldId id="510" r:id="rId8"/>
    <p:sldId id="511" r:id="rId9"/>
    <p:sldId id="512" r:id="rId10"/>
    <p:sldId id="537" r:id="rId11"/>
    <p:sldId id="501" r:id="rId12"/>
    <p:sldId id="538" r:id="rId13"/>
    <p:sldId id="539" r:id="rId14"/>
    <p:sldId id="2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AE5"/>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9" autoAdjust="0"/>
    <p:restoredTop sz="93970" autoAdjust="0"/>
  </p:normalViewPr>
  <p:slideViewPr>
    <p:cSldViewPr snapToGrid="0">
      <p:cViewPr varScale="1">
        <p:scale>
          <a:sx n="80" d="100"/>
          <a:sy n="80" d="100"/>
        </p:scale>
        <p:origin x="888" y="67"/>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5">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4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2135"/>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600" lvl="0" indent="-398145" rtl="0">
              <a:lnSpc>
                <a:spcPct val="115000"/>
              </a:lnSpc>
              <a:spcBef>
                <a:spcPts val="0"/>
              </a:spcBef>
              <a:spcAft>
                <a:spcPts val="0"/>
              </a:spcAft>
              <a:buClr>
                <a:srgbClr val="434343"/>
              </a:buClr>
              <a:buSzPts val="11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b="1" i="1"/>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E437137-6347-4C89-8122-C1382D955D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E437137-6347-4C89-8122-C1382D955D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7137-6347-4C89-8122-C1382D955D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p:cNvSpPr txBox="1"/>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5"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8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19. Cấu tạo và chức năng – Các thành phần của tế bào </a:t>
            </a:r>
            <a:endParaRPr kumimoji="0" lang="en-US" sz="8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endParaRPr>
          </a:p>
        </p:txBody>
      </p:sp>
      <p:cxnSp>
        <p:nvCxnSpPr>
          <p:cNvPr id="196" name="Google Shape;338;p33"/>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p:cNvSpPr txBox="1"/>
          <p:nvPr/>
        </p:nvSpPr>
        <p:spPr>
          <a:xfrm>
            <a:off x="896007" y="4288414"/>
            <a:ext cx="10399986" cy="11885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5"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a:solidFill>
                  <a:schemeClr val="bg1"/>
                </a:solidFill>
                <a:latin typeface="Comfortaa" pitchFamily="2" charset="0"/>
              </a:rPr>
              <a:t>Khoa học tự nhiên 6 – Kết nối tri thức với cuộc sống </a:t>
            </a:r>
            <a:endParaRPr lang="vi-VN" sz="3000" kern="0">
              <a:solidFill>
                <a:schemeClr val="bg1"/>
              </a:solidFill>
              <a:latin typeface="Comfortaa" pitchFamily="2" charset="0"/>
            </a:endParaRPr>
          </a:p>
          <a:p>
            <a:pPr marL="0" indent="0" algn="ctr">
              <a:lnSpc>
                <a:spcPct val="150000"/>
              </a:lnSpc>
            </a:pPr>
            <a:endParaRPr lang="vi-VN" sz="3000" kern="0">
              <a:solidFill>
                <a:schemeClr val="bg1"/>
              </a:solidFill>
              <a:latin typeface="Comfortaa"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1091"/>
            <a:ext cx="11887200" cy="677105"/>
          </a:xfrm>
          <a:prstGeom prst="rect">
            <a:avLst/>
          </a:prstGeom>
        </p:spPr>
        <p:txBody>
          <a:bodyPr spcFirstLastPara="1" wrap="square" lIns="121900" tIns="121900" rIns="121900" bIns="121900" anchor="t" anchorCtr="0">
            <a:noAutofit/>
          </a:bodyPr>
          <a:lstStyle/>
          <a:p>
            <a:r>
              <a:rPr lang="en-US" sz="2500" b="0">
                <a:solidFill>
                  <a:srgbClr val="F8F8F8"/>
                </a:solidFill>
                <a:latin typeface="Itim" panose="00000500000000000000" pitchFamily="2" charset="-34"/>
                <a:cs typeface="Itim" panose="00000500000000000000" pitchFamily="2" charset="-34"/>
              </a:rPr>
              <a:t>2. So sánh sự giống nhau và khác nhau về thành phần cấu tạo giữa tế bào động vật và tế bào thực vật </a:t>
            </a:r>
            <a:endParaRPr lang="en-US" sz="2500" b="0">
              <a:solidFill>
                <a:srgbClr val="F8F8F8"/>
              </a:solidFill>
              <a:latin typeface="Itim" panose="00000500000000000000" pitchFamily="2" charset="-34"/>
              <a:cs typeface="Itim" panose="00000500000000000000" pitchFamily="2" charset="-34"/>
            </a:endParaRPr>
          </a:p>
        </p:txBody>
      </p:sp>
      <p:sp>
        <p:nvSpPr>
          <p:cNvPr id="5" name="Google Shape;1794;p49"/>
          <p:cNvSpPr txBox="1"/>
          <p:nvPr/>
        </p:nvSpPr>
        <p:spPr>
          <a:xfrm>
            <a:off x="1929350" y="122231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endParaRPr lang="en-US" sz="2500" kern="0">
              <a:solidFill>
                <a:srgbClr val="00B0F0"/>
              </a:solidFill>
              <a:latin typeface="Itim" panose="00000500000000000000" pitchFamily="2" charset="-34"/>
              <a:cs typeface="Itim" panose="00000500000000000000" pitchFamily="2" charset="-34"/>
            </a:endParaRPr>
          </a:p>
        </p:txBody>
      </p:sp>
      <p:sp>
        <p:nvSpPr>
          <p:cNvPr id="14" name="Google Shape;1794;p49"/>
          <p:cNvSpPr txBox="1"/>
          <p:nvPr/>
        </p:nvSpPr>
        <p:spPr>
          <a:xfrm>
            <a:off x="152400" y="1618157"/>
            <a:ext cx="545007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vi-VN" sz="2500">
                <a:solidFill>
                  <a:srgbClr val="F8F8F8"/>
                </a:solidFill>
                <a:latin typeface="Itim" panose="00000500000000000000" pitchFamily="2" charset="-34"/>
                <a:cs typeface="Itim" panose="00000500000000000000" pitchFamily="2" charset="-34"/>
              </a:rPr>
              <a:t>- Giống nhau: đều là tế bào nhân thực, có màng tế bào, tế bào chất, nhân, có một số bào quan (ti thể, mạng lưới nội chất …) </a:t>
            </a:r>
            <a:endParaRPr lang="vi-VN" sz="2500">
              <a:solidFill>
                <a:srgbClr val="F8F8F8"/>
              </a:solidFill>
              <a:latin typeface="Itim" panose="00000500000000000000" pitchFamily="2" charset="-34"/>
              <a:cs typeface="Itim" panose="00000500000000000000" pitchFamily="2" charset="-34"/>
            </a:endParaRPr>
          </a:p>
          <a:p>
            <a:pPr lvl="0" algn="just">
              <a:defRPr/>
            </a:pPr>
            <a:r>
              <a:rPr lang="vi-VN" sz="2500">
                <a:solidFill>
                  <a:srgbClr val="F8F8F8"/>
                </a:solidFill>
                <a:latin typeface="Itim" panose="00000500000000000000" pitchFamily="2" charset="-34"/>
                <a:cs typeface="Itim" panose="00000500000000000000" pitchFamily="2" charset="-34"/>
              </a:rPr>
              <a:t>- Khác nhau: </a:t>
            </a:r>
            <a:endParaRPr lang="vi-VN" sz="2500">
              <a:solidFill>
                <a:srgbClr val="F8F8F8"/>
              </a:solidFill>
              <a:latin typeface="Itim" panose="00000500000000000000" pitchFamily="2" charset="-34"/>
              <a:cs typeface="Itim" panose="00000500000000000000" pitchFamily="2" charset="-34"/>
            </a:endParaRPr>
          </a:p>
          <a:p>
            <a:pPr lvl="0" algn="just">
              <a:defRPr/>
            </a:pPr>
            <a:r>
              <a:rPr lang="vi-VN" sz="2500">
                <a:solidFill>
                  <a:srgbClr val="F8F8F8"/>
                </a:solidFill>
                <a:latin typeface="Itim" panose="00000500000000000000" pitchFamily="2" charset="-34"/>
                <a:cs typeface="Itim" panose="00000500000000000000" pitchFamily="2" charset="-34"/>
              </a:rPr>
              <a:t>     + Tế bào thực vật: có thành tế bào, có không bào lớn nằm ở trung tâm, có lục lạp </a:t>
            </a:r>
            <a:endParaRPr lang="vi-VN" sz="2500">
              <a:solidFill>
                <a:srgbClr val="F8F8F8"/>
              </a:solidFill>
              <a:latin typeface="Itim" panose="00000500000000000000" pitchFamily="2" charset="-34"/>
              <a:cs typeface="Itim" panose="00000500000000000000" pitchFamily="2" charset="-34"/>
            </a:endParaRPr>
          </a:p>
          <a:p>
            <a:pPr lvl="0" algn="just">
              <a:defRPr/>
            </a:pPr>
            <a:r>
              <a:rPr lang="vi-VN" sz="2500">
                <a:solidFill>
                  <a:srgbClr val="F8F8F8"/>
                </a:solidFill>
                <a:latin typeface="Itim" panose="00000500000000000000" pitchFamily="2" charset="-34"/>
                <a:cs typeface="Itim" panose="00000500000000000000" pitchFamily="2" charset="-34"/>
              </a:rPr>
              <a:t>     + Tế bào động vật: không có thành tế bào, một số động vật đơn bào có không bào nhỏ, không có lục lạp </a:t>
            </a:r>
            <a:endParaRPr lang="vi-VN" sz="2500">
              <a:solidFill>
                <a:srgbClr val="F8F8F8"/>
              </a:solidFill>
              <a:latin typeface="Itim" panose="00000500000000000000" pitchFamily="2" charset="-34"/>
              <a:cs typeface="Itim" panose="00000500000000000000" pitchFamily="2" charset="-34"/>
            </a:endParaRPr>
          </a:p>
        </p:txBody>
      </p:sp>
      <p:pic>
        <p:nvPicPr>
          <p:cNvPr id="3" name="Picture 2"/>
          <p:cNvPicPr>
            <a:picLocks noChangeAspect="1"/>
          </p:cNvPicPr>
          <p:nvPr/>
        </p:nvPicPr>
        <p:blipFill>
          <a:blip r:embed="rId1"/>
          <a:stretch>
            <a:fillRect/>
          </a:stretch>
        </p:blipFill>
        <p:spPr>
          <a:xfrm>
            <a:off x="5549625" y="1828800"/>
            <a:ext cx="6489975" cy="3200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1091"/>
            <a:ext cx="11887200" cy="677105"/>
          </a:xfrm>
          <a:prstGeom prst="rect">
            <a:avLst/>
          </a:prstGeom>
        </p:spPr>
        <p:txBody>
          <a:bodyPr spcFirstLastPara="1" wrap="square" lIns="121900" tIns="121900" rIns="121900" bIns="121900" anchor="t" anchorCtr="0">
            <a:noAutofit/>
          </a:bodyPr>
          <a:lstStyle/>
          <a:p>
            <a:r>
              <a:rPr lang="en-US" sz="2500" b="0">
                <a:solidFill>
                  <a:srgbClr val="F8F8F8"/>
                </a:solidFill>
                <a:latin typeface="Itim" panose="00000500000000000000" pitchFamily="2" charset="-34"/>
                <a:cs typeface="Itim" panose="00000500000000000000" pitchFamily="2" charset="-34"/>
              </a:rPr>
              <a:t>3</a:t>
            </a:r>
            <a:r>
              <a:rPr lang="vi-VN" sz="2500" b="0">
                <a:solidFill>
                  <a:srgbClr val="F8F8F8"/>
                </a:solidFill>
                <a:latin typeface="Itim" panose="00000500000000000000" pitchFamily="2" charset="-34"/>
                <a:cs typeface="Itim" panose="00000500000000000000" pitchFamily="2" charset="-34"/>
              </a:rPr>
              <a:t>. Những điểm khác nhau giữa tế bào động vật và tế bào thực vật có liên quan gì đến hình thức dinh dưỡng của chúng? Cấu trúc nào của tế bào thực vật giúp cây cứng cáp dù không có hệ xương nâng dỡ như ở động vật? </a:t>
            </a:r>
            <a:endParaRPr lang="vi-VN" sz="2500" b="0">
              <a:solidFill>
                <a:srgbClr val="F8F8F8"/>
              </a:solidFill>
              <a:latin typeface="Itim" panose="00000500000000000000" pitchFamily="2" charset="-34"/>
              <a:cs typeface="Itim" panose="00000500000000000000" pitchFamily="2" charset="-34"/>
            </a:endParaRPr>
          </a:p>
        </p:txBody>
      </p:sp>
      <p:sp>
        <p:nvSpPr>
          <p:cNvPr id="4" name="Google Shape;1794;p49"/>
          <p:cNvSpPr txBox="1"/>
          <p:nvPr/>
        </p:nvSpPr>
        <p:spPr>
          <a:xfrm>
            <a:off x="5147915" y="147638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endParaRPr lang="en-US" sz="2500" kern="0">
              <a:solidFill>
                <a:srgbClr val="00B0F0"/>
              </a:solidFill>
              <a:latin typeface="Itim" panose="00000500000000000000" pitchFamily="2" charset="-34"/>
              <a:cs typeface="Itim" panose="00000500000000000000" pitchFamily="2" charset="-34"/>
            </a:endParaRPr>
          </a:p>
        </p:txBody>
      </p:sp>
      <p:sp>
        <p:nvSpPr>
          <p:cNvPr id="5" name="Google Shape;1794;p49"/>
          <p:cNvSpPr txBox="1"/>
          <p:nvPr/>
        </p:nvSpPr>
        <p:spPr>
          <a:xfrm>
            <a:off x="5147915" y="242743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endParaRPr lang="en-US" sz="2500" kern="0">
              <a:solidFill>
                <a:srgbClr val="00B0F0"/>
              </a:solidFill>
              <a:latin typeface="Itim" panose="00000500000000000000" pitchFamily="2" charset="-34"/>
              <a:cs typeface="Itim" panose="00000500000000000000" pitchFamily="2" charset="-34"/>
            </a:endParaRPr>
          </a:p>
        </p:txBody>
      </p:sp>
      <p:sp>
        <p:nvSpPr>
          <p:cNvPr id="11" name="Google Shape;1794;p49"/>
          <p:cNvSpPr txBox="1"/>
          <p:nvPr/>
        </p:nvSpPr>
        <p:spPr>
          <a:xfrm>
            <a:off x="152400" y="1862770"/>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FFF00"/>
                </a:solidFill>
                <a:latin typeface="Itim" panose="00000500000000000000" pitchFamily="2" charset="-34"/>
                <a:cs typeface="Itim" panose="00000500000000000000" pitchFamily="2" charset="-34"/>
              </a:rPr>
              <a:t>- Tế bào thực vật có lục lạp và thành tế bào </a:t>
            </a:r>
            <a:endParaRPr lang="en-US" sz="2500" kern="0">
              <a:solidFill>
                <a:srgbClr val="FFFF00"/>
              </a:solidFill>
              <a:latin typeface="Itim" panose="00000500000000000000" pitchFamily="2" charset="-34"/>
              <a:cs typeface="Itim" panose="00000500000000000000" pitchFamily="2" charset="-34"/>
            </a:endParaRPr>
          </a:p>
        </p:txBody>
      </p:sp>
      <p:sp>
        <p:nvSpPr>
          <p:cNvPr id="14" name="Google Shape;1794;p49"/>
          <p:cNvSpPr txBox="1"/>
          <p:nvPr/>
        </p:nvSpPr>
        <p:spPr>
          <a:xfrm>
            <a:off x="152400" y="2837357"/>
            <a:ext cx="11887200"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vi-VN" sz="2500">
                <a:solidFill>
                  <a:srgbClr val="F8F8F8"/>
                </a:solidFill>
                <a:latin typeface="Itim" panose="00000500000000000000" pitchFamily="2" charset="-34"/>
                <a:cs typeface="Itim" panose="00000500000000000000" pitchFamily="2" charset="-34"/>
              </a:rPr>
              <a:t>- Tế bào thực vật có lục lạp chứa sắc tố, tham gia quá trình quang hợp, do đó thực vật là sinh vật tự dưỡng (tự tạo ra các chất dinh dưỡng từ các chất đơn giản tồn tại xung quanh nó) </a:t>
            </a:r>
            <a:endParaRPr lang="vi-VN" sz="2500">
              <a:solidFill>
                <a:srgbClr val="F8F8F8"/>
              </a:solidFill>
              <a:latin typeface="Itim" panose="00000500000000000000" pitchFamily="2" charset="-34"/>
              <a:cs typeface="Itim" panose="00000500000000000000" pitchFamily="2" charset="-34"/>
            </a:endParaRPr>
          </a:p>
          <a:p>
            <a:pPr lvl="0" algn="just">
              <a:defRPr/>
            </a:pPr>
            <a:r>
              <a:rPr lang="vi-VN" sz="2500">
                <a:solidFill>
                  <a:srgbClr val="F8F8F8"/>
                </a:solidFill>
                <a:latin typeface="Itim" panose="00000500000000000000" pitchFamily="2" charset="-34"/>
                <a:cs typeface="Itim" panose="00000500000000000000" pitchFamily="2" charset="-34"/>
              </a:rPr>
              <a:t>- Tế bào động vật không có lục lạp nên không có khả năng quang hợp, do đó động vật là sinh vật dị dưỡng (hấp thụ các chất dinh dưỡng từ các sinh vật khác) </a:t>
            </a:r>
            <a:endParaRPr lang="vi-VN" sz="2500">
              <a:solidFill>
                <a:srgbClr val="F8F8F8"/>
              </a:solidFill>
              <a:latin typeface="Itim" panose="00000500000000000000" pitchFamily="2" charset="-34"/>
              <a:cs typeface="Itim" panose="00000500000000000000" pitchFamily="2" charset="-34"/>
            </a:endParaRPr>
          </a:p>
          <a:p>
            <a:pPr lvl="0" algn="just">
              <a:defRPr/>
            </a:pPr>
            <a:r>
              <a:rPr lang="vi-VN" sz="2500">
                <a:solidFill>
                  <a:srgbClr val="F8F8F8"/>
                </a:solidFill>
                <a:latin typeface="Itim" panose="00000500000000000000" pitchFamily="2" charset="-34"/>
                <a:cs typeface="Itim" panose="00000500000000000000" pitchFamily="2" charset="-34"/>
              </a:rPr>
              <a:t>- Thành tế bào ở thực vật giúp cây cứng cáp dù không có hệ xương nâng đỡ như ở động vật </a:t>
            </a:r>
            <a:endParaRPr lang="vi-VN" sz="250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 name="Google Shape;2969;p59"/>
          <p:cNvGrpSpPr/>
          <p:nvPr/>
        </p:nvGrpSpPr>
        <p:grpSpPr>
          <a:xfrm>
            <a:off x="4453818" y="3246697"/>
            <a:ext cx="282433" cy="287900"/>
            <a:chOff x="3347225" y="1488300"/>
            <a:chExt cx="211825" cy="215925"/>
          </a:xfrm>
        </p:grpSpPr>
        <p:sp>
          <p:nvSpPr>
            <p:cNvPr id="9" name="Google Shape;2970;p59"/>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971;p59"/>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 name="Google Shape;2972;p59"/>
          <p:cNvGrpSpPr/>
          <p:nvPr/>
        </p:nvGrpSpPr>
        <p:grpSpPr>
          <a:xfrm>
            <a:off x="1422700" y="5244948"/>
            <a:ext cx="315533" cy="333300"/>
            <a:chOff x="1814225" y="2914575"/>
            <a:chExt cx="236650" cy="249975"/>
          </a:xfrm>
        </p:grpSpPr>
        <p:sp>
          <p:nvSpPr>
            <p:cNvPr id="12" name="Google Shape;2973;p59"/>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974;p59"/>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 name="Google Shape;2975;p59"/>
          <p:cNvGrpSpPr/>
          <p:nvPr/>
        </p:nvGrpSpPr>
        <p:grpSpPr>
          <a:xfrm>
            <a:off x="4306444" y="782804"/>
            <a:ext cx="778605" cy="861333"/>
            <a:chOff x="4156900" y="1963700"/>
            <a:chExt cx="1255275" cy="1388650"/>
          </a:xfrm>
        </p:grpSpPr>
        <p:grpSp>
          <p:nvGrpSpPr>
            <p:cNvPr id="15" name="Google Shape;2976;p59"/>
            <p:cNvGrpSpPr/>
            <p:nvPr/>
          </p:nvGrpSpPr>
          <p:grpSpPr>
            <a:xfrm>
              <a:off x="4156900" y="1963700"/>
              <a:ext cx="1255275" cy="1388650"/>
              <a:chOff x="4156900" y="1963700"/>
              <a:chExt cx="1255275" cy="1388650"/>
            </a:xfrm>
          </p:grpSpPr>
          <p:sp>
            <p:nvSpPr>
              <p:cNvPr id="23" name="Google Shape;2977;p59"/>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4" name="Google Shape;2978;p59"/>
              <p:cNvGrpSpPr/>
              <p:nvPr/>
            </p:nvGrpSpPr>
            <p:grpSpPr>
              <a:xfrm>
                <a:off x="4415700" y="2368200"/>
                <a:ext cx="754825" cy="984150"/>
                <a:chOff x="4415700" y="2368200"/>
                <a:chExt cx="754825" cy="984150"/>
              </a:xfrm>
            </p:grpSpPr>
            <p:sp>
              <p:nvSpPr>
                <p:cNvPr id="25" name="Google Shape;2979;p59"/>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980;p59"/>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981;p59"/>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982;p59"/>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83;p59"/>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984;p59"/>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985;p59"/>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986;p59"/>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987;p59"/>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988;p59"/>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6" name="Google Shape;2989;p59"/>
            <p:cNvGrpSpPr/>
            <p:nvPr/>
          </p:nvGrpSpPr>
          <p:grpSpPr>
            <a:xfrm>
              <a:off x="4212575" y="2211375"/>
              <a:ext cx="1172925" cy="929100"/>
              <a:chOff x="4212575" y="2211375"/>
              <a:chExt cx="1172925" cy="929100"/>
            </a:xfrm>
          </p:grpSpPr>
          <p:sp>
            <p:nvSpPr>
              <p:cNvPr id="17" name="Google Shape;2990;p59"/>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991;p59"/>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992;p59"/>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993;p59"/>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994;p59"/>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995;p59"/>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5" name="Google Shape;2996;p59"/>
          <p:cNvSpPr txBox="1"/>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 THANKS!</a:t>
            </a:r>
            <a:endParaRPr lang="en-US" sz="6000" kern="0" dirty="0">
              <a:solidFill>
                <a:srgbClr val="FFFF00"/>
              </a:solidFill>
              <a:latin typeface="Itim" panose="00000500000000000000" pitchFamily="2" charset="-34"/>
              <a:cs typeface="Itim" panose="00000500000000000000" pitchFamily="2" charset="-34"/>
            </a:endParaRPr>
          </a:p>
        </p:txBody>
      </p:sp>
      <p:sp>
        <p:nvSpPr>
          <p:cNvPr id="66" name="Google Shape;3028;p59"/>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7" name="Google Shape;3029;p59"/>
          <p:cNvGrpSpPr/>
          <p:nvPr/>
        </p:nvGrpSpPr>
        <p:grpSpPr>
          <a:xfrm>
            <a:off x="1502411" y="1542511"/>
            <a:ext cx="2498903" cy="4043216"/>
            <a:chOff x="1029750" y="636475"/>
            <a:chExt cx="1046325" cy="1692950"/>
          </a:xfrm>
        </p:grpSpPr>
        <p:sp>
          <p:nvSpPr>
            <p:cNvPr id="68" name="Google Shape;3030;p59"/>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031;p59"/>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032;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033;p59"/>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034;p59"/>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035;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036;p59"/>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037;p59"/>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038;p59"/>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039;p59"/>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040;p59"/>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041;p59"/>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042;p59"/>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043;p59"/>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044;p59"/>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045;p59"/>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3046;p59"/>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047;p59"/>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048;p59"/>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3049;p59"/>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3050;p59"/>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3051;p59"/>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0" name="Google Shape;3052;p59"/>
          <p:cNvGrpSpPr/>
          <p:nvPr/>
        </p:nvGrpSpPr>
        <p:grpSpPr>
          <a:xfrm>
            <a:off x="1863758" y="3193324"/>
            <a:ext cx="507032" cy="562564"/>
            <a:chOff x="1645834" y="2376054"/>
            <a:chExt cx="555956" cy="616846"/>
          </a:xfrm>
        </p:grpSpPr>
        <p:grpSp>
          <p:nvGrpSpPr>
            <p:cNvPr id="91" name="Google Shape;3053;p59"/>
            <p:cNvGrpSpPr/>
            <p:nvPr/>
          </p:nvGrpSpPr>
          <p:grpSpPr>
            <a:xfrm>
              <a:off x="1645834" y="2376054"/>
              <a:ext cx="555956" cy="516769"/>
              <a:chOff x="-2604700" y="1383925"/>
              <a:chExt cx="2317450" cy="2154100"/>
            </a:xfrm>
          </p:grpSpPr>
          <p:sp>
            <p:nvSpPr>
              <p:cNvPr id="99" name="Google Shape;3054;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3055;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3056;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3057;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3058;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2" name="Google Shape;3059;p59"/>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3060;p59"/>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3061;p59"/>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3062;p59"/>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3063;p59"/>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3064;p59"/>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3065;p59"/>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4" name="Google Shape;3066;p59"/>
          <p:cNvGrpSpPr/>
          <p:nvPr/>
        </p:nvGrpSpPr>
        <p:grpSpPr>
          <a:xfrm>
            <a:off x="3132930" y="3193337"/>
            <a:ext cx="507032" cy="562564"/>
            <a:chOff x="2929984" y="2376054"/>
            <a:chExt cx="555956" cy="616846"/>
          </a:xfrm>
        </p:grpSpPr>
        <p:grpSp>
          <p:nvGrpSpPr>
            <p:cNvPr id="105" name="Google Shape;3067;p59"/>
            <p:cNvGrpSpPr/>
            <p:nvPr/>
          </p:nvGrpSpPr>
          <p:grpSpPr>
            <a:xfrm flipH="1">
              <a:off x="2929984" y="2376054"/>
              <a:ext cx="555956" cy="516769"/>
              <a:chOff x="-2604700" y="1383925"/>
              <a:chExt cx="2317450" cy="2154100"/>
            </a:xfrm>
          </p:grpSpPr>
          <p:sp>
            <p:nvSpPr>
              <p:cNvPr id="113" name="Google Shape;3068;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3069;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3070;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3071;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3072;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 name="Google Shape;3073;p59"/>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3074;p59"/>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3075;p59"/>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3076;p59"/>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3077;p59"/>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3078;p59"/>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3079;p59"/>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cxnSp>
        <p:nvCxnSpPr>
          <p:cNvPr id="118" name="Google Shape;3080;p59"/>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Cấu tạo của tế bào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01</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Các loại tế bào khác nhau đều được cấu tạo từ các thành phần cơ bản như sau: màng tế bào, tế bào chất, nhân hoặc vùng nhân </a:t>
            </a:r>
            <a:endParaRPr sz="3000" b="0">
              <a:solidFill>
                <a:srgbClr val="FFFF00"/>
              </a:solidFill>
              <a:latin typeface="Itim" panose="00000500000000000000" pitchFamily="2" charset="-34"/>
              <a:cs typeface="Itim" panose="00000500000000000000" pitchFamily="2" charset="-34"/>
            </a:endParaRPr>
          </a:p>
        </p:txBody>
      </p:sp>
      <p:sp>
        <p:nvSpPr>
          <p:cNvPr id="12" name="Google Shape;1794;p49"/>
          <p:cNvSpPr txBox="1"/>
          <p:nvPr/>
        </p:nvSpPr>
        <p:spPr>
          <a:xfrm>
            <a:off x="5568879" y="1232773"/>
            <a:ext cx="615804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00B0F0"/>
                </a:solidFill>
                <a:latin typeface="Itim" panose="00000500000000000000" pitchFamily="2" charset="-34"/>
                <a:cs typeface="Itim" panose="00000500000000000000" pitchFamily="2" charset="-34"/>
              </a:rPr>
              <a:t>Màng tế bào: </a:t>
            </a:r>
            <a:r>
              <a:rPr lang="en-US" sz="2500" kern="0">
                <a:solidFill>
                  <a:srgbClr val="F8F8F8"/>
                </a:solidFill>
                <a:latin typeface="Itim" panose="00000500000000000000" pitchFamily="2" charset="-34"/>
                <a:cs typeface="Itim" panose="00000500000000000000" pitchFamily="2" charset="-34"/>
              </a:rPr>
              <a:t>bao bọc tế bào chất, tham gia vào quá trình trao đổi chất giữa tế bào và môi trường </a:t>
            </a:r>
            <a:endParaRPr lang="en-US" sz="2500" kern="0">
              <a:solidFill>
                <a:srgbClr val="F8F8F8"/>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a:blip r:embed="rId1"/>
          <a:stretch>
            <a:fillRect/>
          </a:stretch>
        </p:blipFill>
        <p:spPr>
          <a:xfrm>
            <a:off x="939039" y="1960196"/>
            <a:ext cx="4213555" cy="2743200"/>
          </a:xfrm>
          <a:prstGeom prst="rect">
            <a:avLst/>
          </a:prstGeom>
        </p:spPr>
      </p:pic>
      <p:sp>
        <p:nvSpPr>
          <p:cNvPr id="17" name="Google Shape;1794;p49"/>
          <p:cNvSpPr txBox="1"/>
          <p:nvPr/>
        </p:nvSpPr>
        <p:spPr>
          <a:xfrm>
            <a:off x="5568878" y="3914421"/>
            <a:ext cx="615804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00B0F0"/>
                </a:solidFill>
                <a:latin typeface="Itim" panose="00000500000000000000" pitchFamily="2" charset="-34"/>
                <a:cs typeface="Itim" panose="00000500000000000000" pitchFamily="2" charset="-34"/>
              </a:rPr>
              <a:t>Nhân hoặc vùng nhân: </a:t>
            </a:r>
            <a:r>
              <a:rPr lang="en-US" sz="2500" kern="0">
                <a:solidFill>
                  <a:srgbClr val="F8F8F8"/>
                </a:solidFill>
                <a:latin typeface="Itim" panose="00000500000000000000" pitchFamily="2" charset="-34"/>
                <a:cs typeface="Itim" panose="00000500000000000000" pitchFamily="2" charset="-34"/>
              </a:rPr>
              <a:t>chứa vật chất di truyền, là trung tâm điều khiển các hoạt động sống của tế bào </a:t>
            </a:r>
            <a:endParaRPr lang="en-US" sz="2500" kern="0">
              <a:solidFill>
                <a:srgbClr val="F8F8F8"/>
              </a:solidFill>
              <a:latin typeface="Itim" panose="00000500000000000000" pitchFamily="2" charset="-34"/>
              <a:cs typeface="Itim" panose="00000500000000000000" pitchFamily="2" charset="-34"/>
            </a:endParaRPr>
          </a:p>
        </p:txBody>
      </p:sp>
      <p:sp>
        <p:nvSpPr>
          <p:cNvPr id="18" name="Google Shape;1794;p49"/>
          <p:cNvSpPr txBox="1"/>
          <p:nvPr/>
        </p:nvSpPr>
        <p:spPr>
          <a:xfrm>
            <a:off x="5568878" y="2573597"/>
            <a:ext cx="615804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00B0F0"/>
                </a:solidFill>
                <a:latin typeface="Itim" panose="00000500000000000000" pitchFamily="2" charset="-34"/>
                <a:cs typeface="Itim" panose="00000500000000000000" pitchFamily="2" charset="-34"/>
              </a:rPr>
              <a:t>Tế bào chất: </a:t>
            </a:r>
            <a:r>
              <a:rPr lang="en-US" sz="2500" kern="0">
                <a:solidFill>
                  <a:srgbClr val="F8F8F8"/>
                </a:solidFill>
                <a:latin typeface="Itim" panose="00000500000000000000" pitchFamily="2" charset="-34"/>
                <a:cs typeface="Itim" panose="00000500000000000000" pitchFamily="2" charset="-34"/>
              </a:rPr>
              <a:t>vùng nằm giữa màng tế bào và nhân (hoặc vùng nhân), là nơi xảy ra các hoạt động trao đổi chất của tế bào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Tế bào nhân sơ và tế bào nhân thực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145657"/>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02</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Có hai loại tế bào: tế bào nhân sơ và tế bào nhân thực </a:t>
            </a:r>
            <a:endParaRPr sz="3000" b="0">
              <a:solidFill>
                <a:srgbClr val="FFFF00"/>
              </a:solidFill>
              <a:latin typeface="Itim" panose="00000500000000000000" pitchFamily="2" charset="-34"/>
              <a:cs typeface="Itim" panose="00000500000000000000" pitchFamily="2" charset="-34"/>
            </a:endParaRPr>
          </a:p>
        </p:txBody>
      </p:sp>
      <p:sp>
        <p:nvSpPr>
          <p:cNvPr id="12" name="Google Shape;1794;p49"/>
          <p:cNvSpPr txBox="1"/>
          <p:nvPr/>
        </p:nvSpPr>
        <p:spPr>
          <a:xfrm>
            <a:off x="784006" y="3976121"/>
            <a:ext cx="489256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00B0F0"/>
                </a:solidFill>
                <a:latin typeface="Itim" panose="00000500000000000000" pitchFamily="2" charset="-34"/>
                <a:cs typeface="Itim" panose="00000500000000000000" pitchFamily="2" charset="-34"/>
              </a:rPr>
              <a:t>Tế bào nhân sơ: </a:t>
            </a:r>
            <a:endParaRPr lang="en-US" sz="2500" kern="0">
              <a:solidFill>
                <a:srgbClr val="00B0F0"/>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Chưa có màng nhân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Chưa có hệ thống nội màng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Các bào quan có màng bao bọc </a:t>
            </a:r>
            <a:endParaRPr lang="en-US" sz="2500" kern="0">
              <a:solidFill>
                <a:srgbClr val="F8F8F8"/>
              </a:solidFill>
              <a:latin typeface="Itim" panose="00000500000000000000" pitchFamily="2" charset="-34"/>
              <a:cs typeface="Itim" panose="00000500000000000000" pitchFamily="2" charset="-34"/>
            </a:endParaRPr>
          </a:p>
        </p:txBody>
      </p:sp>
      <p:pic>
        <p:nvPicPr>
          <p:cNvPr id="4" name="Picture 3" descr="A picture containing text&#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b="7136"/>
          <a:stretch>
            <a:fillRect/>
          </a:stretch>
        </p:blipFill>
        <p:spPr>
          <a:xfrm>
            <a:off x="152400" y="777705"/>
            <a:ext cx="11887200" cy="2855270"/>
          </a:xfrm>
          <a:prstGeom prst="rect">
            <a:avLst/>
          </a:prstGeom>
        </p:spPr>
      </p:pic>
      <p:sp>
        <p:nvSpPr>
          <p:cNvPr id="14" name="Google Shape;1794;p49"/>
          <p:cNvSpPr txBox="1"/>
          <p:nvPr/>
        </p:nvSpPr>
        <p:spPr>
          <a:xfrm>
            <a:off x="6435943" y="2864324"/>
            <a:ext cx="201273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Màng tế bào </a:t>
            </a:r>
            <a:endParaRPr lang="en-US" sz="2500" kern="0">
              <a:solidFill>
                <a:srgbClr val="F8F8F8"/>
              </a:solidFill>
              <a:latin typeface="Itim" panose="00000500000000000000" pitchFamily="2" charset="-34"/>
              <a:cs typeface="Itim" panose="00000500000000000000" pitchFamily="2" charset="-34"/>
            </a:endParaRPr>
          </a:p>
        </p:txBody>
      </p:sp>
      <p:sp>
        <p:nvSpPr>
          <p:cNvPr id="15" name="Google Shape;1794;p49"/>
          <p:cNvSpPr txBox="1"/>
          <p:nvPr/>
        </p:nvSpPr>
        <p:spPr>
          <a:xfrm>
            <a:off x="6435943" y="1794680"/>
            <a:ext cx="201273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Tế bào chất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7356584" y="893612"/>
            <a:ext cx="201273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Nhân</a:t>
            </a:r>
            <a:endParaRPr lang="en-US" sz="2500" kern="0">
              <a:solidFill>
                <a:srgbClr val="F8F8F8"/>
              </a:solidFill>
              <a:latin typeface="Itim" panose="00000500000000000000" pitchFamily="2" charset="-34"/>
              <a:cs typeface="Itim" panose="00000500000000000000" pitchFamily="2" charset="-34"/>
            </a:endParaRPr>
          </a:p>
        </p:txBody>
      </p:sp>
      <p:sp>
        <p:nvSpPr>
          <p:cNvPr id="21" name="Google Shape;1794;p49"/>
          <p:cNvSpPr txBox="1"/>
          <p:nvPr/>
        </p:nvSpPr>
        <p:spPr>
          <a:xfrm>
            <a:off x="1069427" y="629158"/>
            <a:ext cx="201273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Vùng nhân </a:t>
            </a:r>
            <a:endParaRPr lang="en-US" sz="2500" kern="0">
              <a:solidFill>
                <a:srgbClr val="F8F8F8"/>
              </a:solidFill>
              <a:latin typeface="Itim" panose="00000500000000000000" pitchFamily="2" charset="-34"/>
              <a:cs typeface="Itim" panose="00000500000000000000" pitchFamily="2" charset="-34"/>
            </a:endParaRPr>
          </a:p>
        </p:txBody>
      </p:sp>
      <p:cxnSp>
        <p:nvCxnSpPr>
          <p:cNvPr id="6" name="Straight Connector 5"/>
          <p:cNvCxnSpPr/>
          <p:nvPr/>
        </p:nvCxnSpPr>
        <p:spPr>
          <a:xfrm flipV="1">
            <a:off x="2046558" y="1181151"/>
            <a:ext cx="1" cy="1347922"/>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914088" y="1203158"/>
            <a:ext cx="1830112" cy="25618"/>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315330" y="1967881"/>
            <a:ext cx="790570" cy="90625"/>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73134" y="2161793"/>
            <a:ext cx="3574660" cy="407665"/>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315330" y="3075053"/>
            <a:ext cx="904870" cy="110247"/>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3072633" y="2852380"/>
            <a:ext cx="3464302" cy="278106"/>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sp>
        <p:nvSpPr>
          <p:cNvPr id="32" name="Google Shape;1794;p49"/>
          <p:cNvSpPr txBox="1"/>
          <p:nvPr/>
        </p:nvSpPr>
        <p:spPr>
          <a:xfrm>
            <a:off x="7074777" y="3976121"/>
            <a:ext cx="489256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00B0F0"/>
                </a:solidFill>
                <a:latin typeface="Itim" panose="00000500000000000000" pitchFamily="2" charset="-34"/>
                <a:cs typeface="Itim" panose="00000500000000000000" pitchFamily="2" charset="-34"/>
              </a:rPr>
              <a:t>Tế bào nhân thực: </a:t>
            </a:r>
            <a:endParaRPr lang="en-US" sz="2500" kern="0">
              <a:solidFill>
                <a:srgbClr val="00B0F0"/>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Có màng nhân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Có hệ thống nội màng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Các bào quan có màng bao bọc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20" grpId="0"/>
      <p:bldP spid="2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Tế bào động vật và tế bào thực vật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145657"/>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03</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t="2220"/>
          <a:stretch>
            <a:fillRect/>
          </a:stretch>
        </p:blipFill>
        <p:spPr>
          <a:xfrm>
            <a:off x="146688" y="1781881"/>
            <a:ext cx="11712647" cy="3657600"/>
          </a:xfrm>
          <a:prstGeom prst="rect">
            <a:avLst/>
          </a:prstGeom>
        </p:spPr>
      </p:pic>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Tế bào động vật và tế bào thực vật đều là các tế bào nhân thực </a:t>
            </a:r>
            <a:endParaRPr sz="3000" b="0">
              <a:solidFill>
                <a:srgbClr val="FFFF00"/>
              </a:solidFill>
              <a:latin typeface="Itim" panose="00000500000000000000" pitchFamily="2" charset="-34"/>
              <a:cs typeface="Itim" panose="00000500000000000000" pitchFamily="2" charset="-34"/>
            </a:endParaRPr>
          </a:p>
        </p:txBody>
      </p:sp>
      <p:sp>
        <p:nvSpPr>
          <p:cNvPr id="12" name="Google Shape;1794;p49"/>
          <p:cNvSpPr txBox="1"/>
          <p:nvPr/>
        </p:nvSpPr>
        <p:spPr>
          <a:xfrm>
            <a:off x="4582219" y="1287430"/>
            <a:ext cx="190923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Nhân </a:t>
            </a:r>
            <a:endParaRPr lang="en-US" sz="2500" kern="0">
              <a:solidFill>
                <a:srgbClr val="F8F8F8"/>
              </a:solidFill>
              <a:latin typeface="Itim" panose="00000500000000000000" pitchFamily="2" charset="-34"/>
              <a:cs typeface="Itim" panose="00000500000000000000" pitchFamily="2" charset="-34"/>
            </a:endParaRPr>
          </a:p>
        </p:txBody>
      </p:sp>
      <p:sp>
        <p:nvSpPr>
          <p:cNvPr id="13" name="Google Shape;1794;p49"/>
          <p:cNvSpPr txBox="1"/>
          <p:nvPr/>
        </p:nvSpPr>
        <p:spPr>
          <a:xfrm>
            <a:off x="4572879" y="1977325"/>
            <a:ext cx="190923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Tế bào chất </a:t>
            </a:r>
            <a:endParaRPr lang="en-US" sz="2500" kern="0">
              <a:solidFill>
                <a:srgbClr val="F8F8F8"/>
              </a:solidFill>
              <a:latin typeface="Itim" panose="00000500000000000000" pitchFamily="2" charset="-34"/>
              <a:cs typeface="Itim" panose="00000500000000000000" pitchFamily="2" charset="-34"/>
            </a:endParaRPr>
          </a:p>
        </p:txBody>
      </p:sp>
      <p:sp>
        <p:nvSpPr>
          <p:cNvPr id="14" name="Google Shape;1794;p49"/>
          <p:cNvSpPr txBox="1"/>
          <p:nvPr/>
        </p:nvSpPr>
        <p:spPr>
          <a:xfrm>
            <a:off x="4696520" y="2419250"/>
            <a:ext cx="190923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Ti thể</a:t>
            </a:r>
            <a:endParaRPr lang="en-US" sz="2500" kern="0">
              <a:solidFill>
                <a:srgbClr val="F8F8F8"/>
              </a:solidFill>
              <a:latin typeface="Itim" panose="00000500000000000000" pitchFamily="2" charset="-34"/>
              <a:cs typeface="Itim" panose="00000500000000000000" pitchFamily="2" charset="-34"/>
            </a:endParaRPr>
          </a:p>
        </p:txBody>
      </p:sp>
      <p:sp>
        <p:nvSpPr>
          <p:cNvPr id="15" name="Google Shape;1794;p49"/>
          <p:cNvSpPr txBox="1"/>
          <p:nvPr/>
        </p:nvSpPr>
        <p:spPr>
          <a:xfrm>
            <a:off x="4696519" y="3598789"/>
            <a:ext cx="190923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Màng tế bào </a:t>
            </a:r>
            <a:endParaRPr lang="en-US" sz="2500" kern="0">
              <a:solidFill>
                <a:srgbClr val="F8F8F8"/>
              </a:solidFill>
              <a:latin typeface="Itim" panose="00000500000000000000" pitchFamily="2" charset="-34"/>
              <a:cs typeface="Itim" panose="00000500000000000000" pitchFamily="2" charset="-34"/>
            </a:endParaRPr>
          </a:p>
        </p:txBody>
      </p:sp>
      <p:sp>
        <p:nvSpPr>
          <p:cNvPr id="16" name="Google Shape;1794;p49"/>
          <p:cNvSpPr txBox="1"/>
          <p:nvPr/>
        </p:nvSpPr>
        <p:spPr>
          <a:xfrm>
            <a:off x="4139743" y="4638478"/>
            <a:ext cx="391251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9AE5"/>
                </a:solidFill>
                <a:latin typeface="Itim" panose="00000500000000000000" pitchFamily="2" charset="-34"/>
                <a:cs typeface="Itim" panose="00000500000000000000" pitchFamily="2" charset="-34"/>
              </a:rPr>
              <a:t>Lục lạp: </a:t>
            </a:r>
            <a:r>
              <a:rPr lang="en-US" sz="2500" kern="0">
                <a:solidFill>
                  <a:srgbClr val="F8F8F8"/>
                </a:solidFill>
                <a:latin typeface="Itim" panose="00000500000000000000" pitchFamily="2" charset="-34"/>
                <a:cs typeface="Itim" panose="00000500000000000000" pitchFamily="2" charset="-34"/>
              </a:rPr>
              <a:t>chứa diệp lục, giúp hấp thu ánh sáng mặt trời để thực vật quang hợp  </a:t>
            </a:r>
            <a:endParaRPr lang="en-US" sz="2500" kern="0">
              <a:solidFill>
                <a:srgbClr val="F8F8F8"/>
              </a:solidFill>
              <a:latin typeface="Itim" panose="00000500000000000000" pitchFamily="2" charset="-34"/>
              <a:cs typeface="Itim" panose="00000500000000000000" pitchFamily="2" charset="-34"/>
            </a:endParaRPr>
          </a:p>
        </p:txBody>
      </p:sp>
      <p:sp>
        <p:nvSpPr>
          <p:cNvPr id="23" name="Google Shape;1794;p49"/>
          <p:cNvSpPr txBox="1"/>
          <p:nvPr/>
        </p:nvSpPr>
        <p:spPr>
          <a:xfrm>
            <a:off x="8187594" y="665007"/>
            <a:ext cx="354323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9AE5"/>
                </a:solidFill>
                <a:latin typeface="Itim" panose="00000500000000000000" pitchFamily="2" charset="-34"/>
                <a:cs typeface="Itim" panose="00000500000000000000" pitchFamily="2" charset="-34"/>
              </a:rPr>
              <a:t>Không bào: </a:t>
            </a:r>
            <a:r>
              <a:rPr lang="en-US" sz="2500" kern="0">
                <a:solidFill>
                  <a:srgbClr val="F8F8F8"/>
                </a:solidFill>
                <a:latin typeface="Itim" panose="00000500000000000000" pitchFamily="2" charset="-34"/>
                <a:cs typeface="Itim" panose="00000500000000000000" pitchFamily="2" charset="-34"/>
              </a:rPr>
              <a:t>lớn, có chức năng khác nhau tùy thuộc từng loại tế bào </a:t>
            </a:r>
            <a:endParaRPr lang="en-US" sz="2500" kern="0">
              <a:solidFill>
                <a:srgbClr val="F8F8F8"/>
              </a:solidFill>
              <a:latin typeface="Itim" panose="00000500000000000000" pitchFamily="2" charset="-34"/>
              <a:cs typeface="Itim" panose="00000500000000000000" pitchFamily="2" charset="-34"/>
            </a:endParaRPr>
          </a:p>
        </p:txBody>
      </p:sp>
      <p:sp>
        <p:nvSpPr>
          <p:cNvPr id="24" name="Google Shape;1794;p49"/>
          <p:cNvSpPr txBox="1"/>
          <p:nvPr/>
        </p:nvSpPr>
        <p:spPr>
          <a:xfrm>
            <a:off x="7946822" y="5521529"/>
            <a:ext cx="391251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9AE5"/>
                </a:solidFill>
                <a:latin typeface="Itim" panose="00000500000000000000" pitchFamily="2" charset="-34"/>
                <a:cs typeface="Itim" panose="00000500000000000000" pitchFamily="2" charset="-34"/>
              </a:rPr>
              <a:t>Thành tế bào: </a:t>
            </a:r>
            <a:r>
              <a:rPr lang="en-US" sz="2500" kern="0">
                <a:solidFill>
                  <a:srgbClr val="F8F8F8"/>
                </a:solidFill>
                <a:latin typeface="Itim" panose="00000500000000000000" pitchFamily="2" charset="-34"/>
                <a:cs typeface="Itim" panose="00000500000000000000" pitchFamily="2" charset="-34"/>
              </a:rPr>
              <a:t>quy định hình dạng và bảo vệ tế bào  </a:t>
            </a:r>
            <a:endParaRPr lang="en-US" sz="2500" kern="0">
              <a:solidFill>
                <a:srgbClr val="F8F8F8"/>
              </a:solidFill>
              <a:latin typeface="Itim" panose="00000500000000000000" pitchFamily="2" charset="-34"/>
              <a:cs typeface="Itim" panose="00000500000000000000" pitchFamily="2" charset="-34"/>
            </a:endParaRPr>
          </a:p>
        </p:txBody>
      </p:sp>
      <p:cxnSp>
        <p:nvCxnSpPr>
          <p:cNvPr id="25" name="Straight Connector 24"/>
          <p:cNvCxnSpPr/>
          <p:nvPr/>
        </p:nvCxnSpPr>
        <p:spPr>
          <a:xfrm flipV="1">
            <a:off x="2886075" y="1609719"/>
            <a:ext cx="2217399" cy="463043"/>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034836" y="1602400"/>
            <a:ext cx="2017420" cy="559415"/>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100241" y="2318321"/>
            <a:ext cx="596278" cy="60518"/>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3" idx="3"/>
          </p:cNvCxnSpPr>
          <p:nvPr/>
        </p:nvCxnSpPr>
        <p:spPr>
          <a:xfrm flipH="1" flipV="1">
            <a:off x="6482110" y="2298301"/>
            <a:ext cx="959248" cy="135845"/>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95775" y="2765777"/>
            <a:ext cx="807699" cy="0"/>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237559" y="2778326"/>
            <a:ext cx="1085751" cy="0"/>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98380" y="3841253"/>
            <a:ext cx="307318" cy="43738"/>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574175" y="3333533"/>
            <a:ext cx="1198225" cy="544692"/>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639050" y="3143251"/>
            <a:ext cx="1059703" cy="1576947"/>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237933" y="4410075"/>
            <a:ext cx="0" cy="1207869"/>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0083008" y="1976086"/>
            <a:ext cx="0" cy="1085116"/>
          </a:xfrm>
          <a:prstGeom prst="line">
            <a:avLst/>
          </a:prstGeom>
          <a:ln w="28575">
            <a:solidFill>
              <a:srgbClr val="F8F8F8"/>
            </a:solidFill>
          </a:ln>
        </p:spPr>
        <p:style>
          <a:lnRef idx="1">
            <a:schemeClr val="accent1"/>
          </a:lnRef>
          <a:fillRef idx="0">
            <a:schemeClr val="accent1"/>
          </a:fillRef>
          <a:effectRef idx="0">
            <a:schemeClr val="accent1"/>
          </a:effectRef>
          <a:fontRef idx="minor">
            <a:schemeClr val="tx1"/>
          </a:fontRef>
        </p:style>
      </p:cxnSp>
      <p:sp>
        <p:nvSpPr>
          <p:cNvPr id="49" name="Google Shape;1794;p49"/>
          <p:cNvSpPr txBox="1"/>
          <p:nvPr/>
        </p:nvSpPr>
        <p:spPr>
          <a:xfrm>
            <a:off x="130580" y="4977010"/>
            <a:ext cx="3912513"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Một số động vật đơn bào có không bào nhỏ giữa chức năng co bóp, tiêu hóa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23" grpId="0"/>
      <p:bldP spid="24"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Bài tập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98032"/>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04</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1091"/>
            <a:ext cx="11887200" cy="677105"/>
          </a:xfrm>
          <a:prstGeom prst="rect">
            <a:avLst/>
          </a:prstGeom>
        </p:spPr>
        <p:txBody>
          <a:bodyPr spcFirstLastPara="1" wrap="square" lIns="121900" tIns="121900" rIns="121900" bIns="121900" anchor="t" anchorCtr="0">
            <a:noAutofit/>
          </a:bodyPr>
          <a:lstStyle/>
          <a:p>
            <a:r>
              <a:rPr lang="en-US" sz="2500" b="0">
                <a:solidFill>
                  <a:srgbClr val="F8F8F8"/>
                </a:solidFill>
                <a:latin typeface="Itim" panose="00000500000000000000" pitchFamily="2" charset="-34"/>
                <a:cs typeface="Itim" panose="00000500000000000000" pitchFamily="2" charset="-34"/>
              </a:rPr>
              <a:t>1. Trên màng tế bào có nhiều lỗ nhỏ li ti. Em hãy dự đoán xem vai trò của những lỗ nhỏ này là gì? </a:t>
            </a:r>
            <a:endParaRPr lang="vi-VN" sz="2500" b="0">
              <a:solidFill>
                <a:srgbClr val="F8F8F8"/>
              </a:solidFill>
              <a:latin typeface="Itim" panose="00000500000000000000" pitchFamily="2" charset="-34"/>
              <a:cs typeface="Itim" panose="00000500000000000000" pitchFamily="2" charset="-34"/>
            </a:endParaRPr>
          </a:p>
        </p:txBody>
      </p:sp>
      <p:sp>
        <p:nvSpPr>
          <p:cNvPr id="4" name="Google Shape;1794;p49"/>
          <p:cNvSpPr txBox="1"/>
          <p:nvPr/>
        </p:nvSpPr>
        <p:spPr>
          <a:xfrm>
            <a:off x="2871440" y="111319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endParaRPr lang="en-US" sz="2500" kern="0">
              <a:solidFill>
                <a:srgbClr val="00B0F0"/>
              </a:solidFill>
              <a:latin typeface="Itim" panose="00000500000000000000" pitchFamily="2" charset="-34"/>
              <a:cs typeface="Itim" panose="00000500000000000000" pitchFamily="2" charset="-34"/>
            </a:endParaRPr>
          </a:p>
        </p:txBody>
      </p:sp>
      <p:sp>
        <p:nvSpPr>
          <p:cNvPr id="5" name="Google Shape;1794;p49"/>
          <p:cNvSpPr txBox="1"/>
          <p:nvPr/>
        </p:nvSpPr>
        <p:spPr>
          <a:xfrm>
            <a:off x="2871440" y="254044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endParaRPr lang="en-US" sz="2500" kern="0">
              <a:solidFill>
                <a:srgbClr val="00B0F0"/>
              </a:solidFill>
              <a:latin typeface="Itim" panose="00000500000000000000" pitchFamily="2" charset="-34"/>
              <a:cs typeface="Itim" panose="00000500000000000000" pitchFamily="2" charset="-34"/>
            </a:endParaRPr>
          </a:p>
        </p:txBody>
      </p:sp>
      <p:sp>
        <p:nvSpPr>
          <p:cNvPr id="11" name="Google Shape;1794;p49"/>
          <p:cNvSpPr txBox="1"/>
          <p:nvPr/>
        </p:nvSpPr>
        <p:spPr>
          <a:xfrm>
            <a:off x="152400" y="1567495"/>
            <a:ext cx="7673645"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FFF00"/>
                </a:solidFill>
                <a:latin typeface="Itim" panose="00000500000000000000" pitchFamily="2" charset="-34"/>
                <a:cs typeface="Itim" panose="00000500000000000000" pitchFamily="2" charset="-34"/>
              </a:rPr>
              <a:t>- </a:t>
            </a:r>
            <a:r>
              <a:rPr lang="vi-VN" sz="2500" kern="0">
                <a:solidFill>
                  <a:srgbClr val="FFFF00"/>
                </a:solidFill>
                <a:latin typeface="Itim" panose="00000500000000000000" pitchFamily="2" charset="-34"/>
                <a:cs typeface="Itim" panose="00000500000000000000" pitchFamily="2" charset="-34"/>
              </a:rPr>
              <a:t>Màng tế bào: tham gia vào quá trình trao đổi chất giữa tế bào và môi trường </a:t>
            </a:r>
            <a:endParaRPr lang="vi-VN" sz="2500" kern="0">
              <a:solidFill>
                <a:srgbClr val="FFFF00"/>
              </a:solidFill>
              <a:latin typeface="Itim" panose="00000500000000000000" pitchFamily="2" charset="-34"/>
              <a:cs typeface="Itim" panose="00000500000000000000" pitchFamily="2" charset="-34"/>
            </a:endParaRPr>
          </a:p>
        </p:txBody>
      </p:sp>
      <p:sp>
        <p:nvSpPr>
          <p:cNvPr id="14" name="Google Shape;1794;p49"/>
          <p:cNvSpPr txBox="1"/>
          <p:nvPr/>
        </p:nvSpPr>
        <p:spPr>
          <a:xfrm>
            <a:off x="152400" y="2970707"/>
            <a:ext cx="7673645" cy="572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just">
              <a:defRPr/>
            </a:pPr>
            <a:r>
              <a:rPr lang="vi-VN" sz="2500">
                <a:solidFill>
                  <a:srgbClr val="F8F8F8"/>
                </a:solidFill>
                <a:latin typeface="Itim" panose="00000500000000000000" pitchFamily="2" charset="-34"/>
                <a:cs typeface="Itim" panose="00000500000000000000" pitchFamily="2" charset="-34"/>
              </a:rPr>
              <a:t>- Chúng là nơi thực hiện sự trao đổi chất giữa tế bào với môi trường bên ngoài </a:t>
            </a:r>
            <a:endParaRPr lang="vi-VN" sz="2500">
              <a:solidFill>
                <a:srgbClr val="F8F8F8"/>
              </a:solidFill>
              <a:latin typeface="Itim" panose="00000500000000000000" pitchFamily="2" charset="-34"/>
              <a:cs typeface="Itim" panose="00000500000000000000" pitchFamily="2" charset="-34"/>
            </a:endParaRPr>
          </a:p>
        </p:txBody>
      </p:sp>
      <p:pic>
        <p:nvPicPr>
          <p:cNvPr id="7" name="Picture 6"/>
          <p:cNvPicPr>
            <a:picLocks noChangeAspect="1"/>
          </p:cNvPicPr>
          <p:nvPr/>
        </p:nvPicPr>
        <p:blipFill>
          <a:blip r:embed="rId1"/>
          <a:stretch>
            <a:fillRect/>
          </a:stretch>
        </p:blipFill>
        <p:spPr>
          <a:xfrm>
            <a:off x="7826045" y="702751"/>
            <a:ext cx="4213555"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2713</Words>
  <PresentationFormat>Widescreen</PresentationFormat>
  <Paragraphs>100</Paragraphs>
  <Slides>12</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12</vt:i4>
      </vt:variant>
    </vt:vector>
  </HeadingPairs>
  <TitlesOfParts>
    <vt:vector size="30" baseType="lpstr">
      <vt:lpstr>Arial</vt:lpstr>
      <vt:lpstr>SimSun</vt:lpstr>
      <vt:lpstr>Wingdings</vt:lpstr>
      <vt:lpstr>Amatic SC</vt:lpstr>
      <vt:lpstr>Segoe Print</vt:lpstr>
      <vt:lpstr>Quicksand Light</vt:lpstr>
      <vt:lpstr>Arial</vt:lpstr>
      <vt:lpstr>Bebas Neue</vt:lpstr>
      <vt:lpstr>Quicksand</vt:lpstr>
      <vt:lpstr>Itim</vt:lpstr>
      <vt:lpstr>Comfortaa</vt:lpstr>
      <vt:lpstr>Microsoft Sans Serif</vt:lpstr>
      <vt:lpstr>Microsoft YaHei</vt:lpstr>
      <vt:lpstr>Arial Unicode MS</vt:lpstr>
      <vt:lpstr>Calibri Light</vt:lpstr>
      <vt:lpstr>Calibri</vt:lpstr>
      <vt:lpstr>Office Theme</vt:lpstr>
      <vt:lpstr>Dinsey Cute Animals Newsletter by Slidesgo</vt:lpstr>
      <vt:lpstr>PowerPoint 演示文稿</vt:lpstr>
      <vt:lpstr>Cấu tạo của tế bào </vt:lpstr>
      <vt:lpstr>Các loại tế bào khác nhau đều được cấu tạo từ các thành phần cơ bản như sau: màng tế bào, tế bào chất, nhân hoặc vùng nhân </vt:lpstr>
      <vt:lpstr>Tế bào nhân sơ và tế bào nhân thực </vt:lpstr>
      <vt:lpstr>Có hai loại tế bào: tế bào nhân sơ và tế bào nhân thực </vt:lpstr>
      <vt:lpstr>Tế bào động vật và tế bào thực vật </vt:lpstr>
      <vt:lpstr>Tế bào động vật và tế bào thực vật đều là các tế bào nhân thực </vt:lpstr>
      <vt:lpstr>Bài tập </vt:lpstr>
      <vt:lpstr>1. Trên màng tế bào có nhiều lỗ nhỏ li ti. Em hãy dự đoán xem vai trò của những lỗ nhỏ này là gì? </vt:lpstr>
      <vt:lpstr>2. So sánh sự giống nhau và khác nhau về thành phần cấu tạo giữa tế bào động vật và tế bào thực vật </vt:lpstr>
      <vt:lpstr>3. Những điểm khác nhau giữa tế bào động vật và tế bào thực vật có liên quan gì đến hình thức dinh dưỡng của chúng? Cấu trúc nào của tế bào thực vật giúp cây cứng cáp dù không có hệ xương nâng dỡ như ở động vật?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2021-03-25T13:14:00Z</dcterms:created>
  <dcterms:modified xsi:type="dcterms:W3CDTF">2022-09-29T07:57:26Z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28BE27BD4EC34B5E92DC50CE2BA87F2D</vt:lpwstr>
  </property>
  <property fmtid="{D5CDD505-2E9C-101B-9397-08002B2CF9AE}" pid="3" name="KSOProductBuildVer">
    <vt:lpwstr>1033-11.2.0.11341</vt:lpwstr>
  </property>
</Properties>
</file>