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8"/>
  </p:notesMasterIdLst>
  <p:sldIdLst>
    <p:sldId id="256" r:id="rId3"/>
    <p:sldId id="271" r:id="rId4"/>
    <p:sldId id="258" r:id="rId5"/>
    <p:sldId id="272" r:id="rId6"/>
    <p:sldId id="273" r:id="rId7"/>
    <p:sldId id="274" r:id="rId8"/>
    <p:sldId id="278" r:id="rId9"/>
    <p:sldId id="275" r:id="rId10"/>
    <p:sldId id="287" r:id="rId11"/>
    <p:sldId id="281" r:id="rId12"/>
    <p:sldId id="322" r:id="rId13"/>
    <p:sldId id="323" r:id="rId14"/>
    <p:sldId id="276" r:id="rId15"/>
    <p:sldId id="324" r:id="rId16"/>
    <p:sldId id="327" r:id="rId17"/>
    <p:sldId id="290" r:id="rId18"/>
    <p:sldId id="320" r:id="rId19"/>
    <p:sldId id="329" r:id="rId20"/>
    <p:sldId id="286" r:id="rId21"/>
    <p:sldId id="330" r:id="rId22"/>
    <p:sldId id="331" r:id="rId23"/>
    <p:sldId id="297" r:id="rId24"/>
    <p:sldId id="333" r:id="rId25"/>
    <p:sldId id="334" r:id="rId26"/>
    <p:sldId id="293" r:id="rId27"/>
    <p:sldId id="283" r:id="rId28"/>
    <p:sldId id="300" r:id="rId29"/>
    <p:sldId id="301" r:id="rId30"/>
    <p:sldId id="307" r:id="rId31"/>
    <p:sldId id="302" r:id="rId32"/>
    <p:sldId id="305" r:id="rId33"/>
    <p:sldId id="304" r:id="rId34"/>
    <p:sldId id="337" r:id="rId35"/>
    <p:sldId id="259" r:id="rId36"/>
    <p:sldId id="338" r:id="rId37"/>
    <p:sldId id="339" r:id="rId38"/>
    <p:sldId id="310" r:id="rId39"/>
    <p:sldId id="340" r:id="rId40"/>
    <p:sldId id="313" r:id="rId41"/>
    <p:sldId id="341" r:id="rId42"/>
    <p:sldId id="314" r:id="rId43"/>
    <p:sldId id="342" r:id="rId44"/>
    <p:sldId id="344" r:id="rId45"/>
    <p:sldId id="315" r:id="rId46"/>
    <p:sldId id="316" r:id="rId47"/>
    <p:sldId id="346" r:id="rId48"/>
    <p:sldId id="317" r:id="rId49"/>
    <p:sldId id="347" r:id="rId50"/>
    <p:sldId id="348" r:id="rId51"/>
    <p:sldId id="349" r:id="rId52"/>
    <p:sldId id="350" r:id="rId53"/>
    <p:sldId id="352" r:id="rId54"/>
    <p:sldId id="351" r:id="rId55"/>
    <p:sldId id="318" r:id="rId56"/>
    <p:sldId id="270" r:id="rId57"/>
  </p:sldIdLst>
  <p:sldSz cx="18288000" cy="10287000"/>
  <p:notesSz cx="6858000" cy="9144000"/>
  <p:embeddedFontLst>
    <p:embeddedFont>
      <p:font typeface="Calibri" panose="020F0502020204030204" pitchFamily="34" charset="0"/>
      <p:regular r:id="rId59"/>
      <p:bold r:id="rId60"/>
      <p:italic r:id="rId61"/>
      <p:boldItalic r:id="rId62"/>
    </p:embeddedFont>
    <p:embeddedFont>
      <p:font typeface="Calibri Light" panose="020F0302020204030204" pitchFamily="34" charset="0"/>
      <p:regular r:id="rId63"/>
      <p:italic r:id="rId64"/>
    </p:embeddedFont>
    <p:embeddedFont>
      <p:font typeface="Cambria Math" panose="02040503050406030204" pitchFamily="18"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EB"/>
    <a:srgbClr val="799276"/>
    <a:srgbClr val="FFFF93"/>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883" autoAdjust="0"/>
  </p:normalViewPr>
  <p:slideViewPr>
    <p:cSldViewPr>
      <p:cViewPr varScale="1">
        <p:scale>
          <a:sx n="54" d="100"/>
          <a:sy n="54" d="100"/>
        </p:scale>
        <p:origin x="3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9/24/2023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29</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45</a:t>
            </a:fld>
            <a:endParaRPr lang="en-US"/>
          </a:p>
        </p:txBody>
      </p:sp>
    </p:spTree>
    <p:extLst>
      <p:ext uri="{BB962C8B-B14F-4D97-AF65-F5344CB8AC3E}">
        <p14:creationId xmlns:p14="http://schemas.microsoft.com/office/powerpoint/2010/main" val="95513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55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24/09/2023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580.png"/><Relationship Id="rId3" Type="http://schemas.microsoft.com/office/2007/relationships/hdphoto" Target="../media/hdphoto2.wdp"/><Relationship Id="rId7"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0.png"/><Relationship Id="rId9" Type="http://schemas.openxmlformats.org/officeDocument/2006/relationships/image" Target="../media/image590.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40.png"/><Relationship Id="rId4" Type="http://schemas.openxmlformats.org/officeDocument/2006/relationships/image" Target="../media/image730.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0.svg"/><Relationship Id="rId18" Type="http://schemas.openxmlformats.org/officeDocument/2006/relationships/image" Target="../media/image55.png"/><Relationship Id="rId3" Type="http://schemas.openxmlformats.org/officeDocument/2006/relationships/image" Target="../media/image40.svg"/><Relationship Id="rId7" Type="http://schemas.openxmlformats.org/officeDocument/2006/relationships/image" Target="../media/image46.svg"/><Relationship Id="rId12" Type="http://schemas.openxmlformats.org/officeDocument/2006/relationships/image" Target="../media/image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8.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8.png"/><Relationship Id="rId7"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79.png"/><Relationship Id="rId4" Type="http://schemas.openxmlformats.org/officeDocument/2006/relationships/image" Target="../media/image60.pn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8.png"/><Relationship Id="rId7" Type="http://schemas.openxmlformats.org/officeDocument/2006/relationships/image" Target="../media/image8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0.sv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78.png"/><Relationship Id="rId7"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79.png"/><Relationship Id="rId4" Type="http://schemas.openxmlformats.org/officeDocument/2006/relationships/image" Target="../media/image60.png"/><Relationship Id="rId9"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67.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47.png"/><Relationship Id="rId7" Type="http://schemas.openxmlformats.org/officeDocument/2006/relationships/image" Target="../media/image96.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48.svg"/><Relationship Id="rId9" Type="http://schemas.openxmlformats.org/officeDocument/2006/relationships/image" Target="../media/image98.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01.png"/><Relationship Id="rId7" Type="http://schemas.openxmlformats.org/officeDocument/2006/relationships/image" Target="../media/image1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00.png"/><Relationship Id="rId4" Type="http://schemas.microsoft.com/office/2007/relationships/hdphoto" Target="../media/hdphoto4.wdp"/><Relationship Id="rId9" Type="http://schemas.openxmlformats.org/officeDocument/2006/relationships/image" Target="../media/image120.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2.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1.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124.png"/><Relationship Id="rId3" Type="http://schemas.microsoft.com/office/2007/relationships/hdphoto" Target="../media/hdphoto4.wdp"/><Relationship Id="rId7" Type="http://schemas.openxmlformats.org/officeDocument/2006/relationships/image" Target="../media/image123.png"/><Relationship Id="rId2" Type="http://schemas.openxmlformats.org/officeDocument/2006/relationships/image" Target="../media/image101.png"/><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4.wdp"/><Relationship Id="rId7" Type="http://schemas.openxmlformats.org/officeDocument/2006/relationships/image" Target="../media/image127.png"/><Relationship Id="rId2" Type="http://schemas.openxmlformats.org/officeDocument/2006/relationships/image" Target="../media/image101.png"/><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1.png"/><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1.png"/><Relationship Id="rId1" Type="http://schemas.openxmlformats.org/officeDocument/2006/relationships/slideLayout" Target="../slideLayouts/slideLayout13.xml"/><Relationship Id="rId5" Type="http://schemas.openxmlformats.org/officeDocument/2006/relationships/image" Target="../media/image130.png"/><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04.png"/><Relationship Id="rId4" Type="http://schemas.openxmlformats.org/officeDocument/2006/relationships/image" Target="../media/image103.png"/></Relationships>
</file>

<file path=ppt/slides/_rels/slide37.xml.rels><?xml version="1.0" encoding="UTF-8" standalone="yes"?>
<Relationships xmlns="http://schemas.openxmlformats.org/package/2006/relationships"><Relationship Id="rId13" Type="http://schemas.openxmlformats.org/officeDocument/2006/relationships/image" Target="../media/image110.png"/><Relationship Id="rId3" Type="http://schemas.openxmlformats.org/officeDocument/2006/relationships/image" Target="../media/image106.svg"/><Relationship Id="rId12" Type="http://schemas.openxmlformats.org/officeDocument/2006/relationships/image" Target="../media/image137.png"/><Relationship Id="rId2" Type="http://schemas.openxmlformats.org/officeDocument/2006/relationships/image" Target="../media/image105.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39.png"/></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44.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145.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15.png"/><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52.png"/><Relationship Id="rId4" Type="http://schemas.openxmlformats.org/officeDocument/2006/relationships/image" Target="../media/image115.png"/></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53.png"/><Relationship Id="rId4" Type="http://schemas.openxmlformats.org/officeDocument/2006/relationships/image" Target="../media/image1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155.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svg"/><Relationship Id="rId18" Type="http://schemas.openxmlformats.org/officeDocument/2006/relationships/image" Target="../media/image138.png"/><Relationship Id="rId3" Type="http://schemas.openxmlformats.org/officeDocument/2006/relationships/image" Target="../media/image40.svg"/><Relationship Id="rId21" Type="http://schemas.openxmlformats.org/officeDocument/2006/relationships/image" Target="../media/image141.svg"/><Relationship Id="rId7" Type="http://schemas.openxmlformats.org/officeDocument/2006/relationships/image" Target="../media/image135.svg"/><Relationship Id="rId12" Type="http://schemas.openxmlformats.org/officeDocument/2006/relationships/image" Target="../media/image34.png"/><Relationship Id="rId17" Type="http://schemas.openxmlformats.org/officeDocument/2006/relationships/image" Target="../media/image137.svg"/><Relationship Id="rId2" Type="http://schemas.openxmlformats.org/officeDocument/2006/relationships/image" Target="../media/image39.png"/><Relationship Id="rId16" Type="http://schemas.openxmlformats.org/officeDocument/2006/relationships/image" Target="../media/image136.png"/><Relationship Id="rId20"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52.svg"/><Relationship Id="rId5" Type="http://schemas.openxmlformats.org/officeDocument/2006/relationships/image" Target="../media/image106.svg"/><Relationship Id="rId15" Type="http://schemas.openxmlformats.org/officeDocument/2006/relationships/image" Target="../media/image10.svg"/><Relationship Id="rId10" Type="http://schemas.openxmlformats.org/officeDocument/2006/relationships/image" Target="../media/image51.png"/><Relationship Id="rId19" Type="http://schemas.openxmlformats.org/officeDocument/2006/relationships/image" Target="../media/image139.svg"/><Relationship Id="rId4" Type="http://schemas.openxmlformats.org/officeDocument/2006/relationships/image" Target="../media/image105.png"/><Relationship Id="rId9" Type="http://schemas.openxmlformats.org/officeDocument/2006/relationships/image" Target="../media/image56.sv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0.svg"/><Relationship Id="rId7" Type="http://schemas.openxmlformats.org/officeDocument/2006/relationships/image" Target="../media/image39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90.png"/></Relationships>
</file>

<file path=ppt/slides/_rels/slide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0.sv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txBody>
              <a:bodyPr/>
              <a:lstStyle/>
              <a:p>
                <a:endParaRPr lang="en-US"/>
              </a:p>
            </p:txBody>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txBody>
              <a:bodyPr/>
              <a:lstStyle/>
              <a:p>
                <a:endParaRPr lang="en-US"/>
              </a:p>
            </p:txBody>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419100"/>
            <a:ext cx="4876800" cy="1148122"/>
            <a:chOff x="1524000" y="698726"/>
            <a:chExt cx="4876800" cy="1148122"/>
          </a:xfrm>
        </p:grpSpPr>
        <p:sp>
          <p:nvSpPr>
            <p:cNvPr id="16" name="Flowchart: Terminator 15"/>
            <p:cNvSpPr/>
            <p:nvPr/>
          </p:nvSpPr>
          <p:spPr>
            <a:xfrm>
              <a:off x="1524000" y="762816"/>
              <a:ext cx="4876800" cy="1084032"/>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56458" y="698726"/>
              <a:ext cx="3925242" cy="1002710"/>
            </a:xfrm>
            <a:prstGeom prst="rect">
              <a:avLst/>
            </a:prstGeom>
            <a:noFill/>
            <a:ln>
              <a:noFill/>
            </a:ln>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25905" y="364045"/>
            <a:ext cx="1600200" cy="1322321"/>
          </a:xfrm>
          <a:prstGeom prst="rect">
            <a:avLst/>
          </a:prstGeom>
        </p:spPr>
      </p:pic>
      <p:sp>
        <p:nvSpPr>
          <p:cNvPr id="20" name="Rectangle 19"/>
          <p:cNvSpPr/>
          <p:nvPr/>
        </p:nvSpPr>
        <p:spPr>
          <a:xfrm>
            <a:off x="533400" y="1714500"/>
            <a:ext cx="17297400" cy="3403111"/>
          </a:xfrm>
          <a:prstGeom prst="rect">
            <a:avLst/>
          </a:prstGeom>
        </p:spPr>
        <p:txBody>
          <a:bodyPr wrap="square">
            <a:spAutoFit/>
          </a:bodyPr>
          <a:lstStyle/>
          <a:p>
            <a:pPr lvl="0" algn="just">
              <a:lnSpc>
                <a:spcPct val="150000"/>
              </a:lnSpc>
              <a:defRPr/>
            </a:pPr>
            <a:r>
              <a:rPr lang="vi-VN" sz="3700">
                <a:solidFill>
                  <a:schemeClr val="bg1"/>
                </a:solidFill>
                <a:ea typeface="Times New Roman" panose="02020603050405020304" pitchFamily="18" charset="0"/>
              </a:rPr>
              <a:t>a) Xét dãy số gồm tất cả các số tự nhiên chia cho 5 dư 1 theo thứ tự tăng dần. Xác định số hạng tổng quát của dãy số.</a:t>
            </a:r>
          </a:p>
          <a:p>
            <a:pPr lvl="0" algn="just">
              <a:lnSpc>
                <a:spcPct val="150000"/>
              </a:lnSpc>
              <a:defRPr/>
            </a:pPr>
            <a:r>
              <a:rPr lang="vi-VN" sz="3700">
                <a:solidFill>
                  <a:schemeClr val="bg1"/>
                </a:solidFill>
                <a:ea typeface="Times New Roman" panose="02020603050405020304" pitchFamily="18" charset="0"/>
              </a:rPr>
              <a:t>b) Viết dãy số hữu hạn gồm năm số hạng đầu của dãy số trong câu a. Xác định số hạng đầu và số hạng cuối của dãy số hữu hạn này.</a:t>
            </a:r>
          </a:p>
        </p:txBody>
      </p:sp>
      <p:sp>
        <p:nvSpPr>
          <p:cNvPr id="13" name="Oval Callout 12"/>
          <p:cNvSpPr/>
          <p:nvPr/>
        </p:nvSpPr>
        <p:spPr>
          <a:xfrm>
            <a:off x="8344190" y="53721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ctangle 1"/>
          <p:cNvSpPr/>
          <p:nvPr/>
        </p:nvSpPr>
        <p:spPr>
          <a:xfrm>
            <a:off x="525905" y="6382663"/>
            <a:ext cx="17152495" cy="3713837"/>
          </a:xfrm>
          <a:prstGeom prst="rect">
            <a:avLst/>
          </a:prstGeom>
        </p:spPr>
        <p:txBody>
          <a:bodyPr wrap="square">
            <a:spAutoFit/>
          </a:bodyPr>
          <a:lstStyle/>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a) Xét số tự nhiên a khác 0, ta có a chia cho 5 dư 1, khi đó tồn tại số tự nhiên q khác 0 để a = 5q + 1.</a:t>
            </a:r>
          </a:p>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Xét dãy số gồm tất cả các số tự nhiên chia cho 5 dư 1 theo thứ tự tăng dần. </a:t>
            </a:r>
          </a:p>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Khi đó, số hạng tổng quát của dãy số là u</a:t>
            </a:r>
            <a:r>
              <a:rPr lang="en-US" sz="37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 = 5n + 1 (n </a:t>
            </a:r>
            <a:r>
              <a:rPr lang="en-US" sz="37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7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7678400" y="5011097"/>
            <a:ext cx="871784" cy="871784"/>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419100"/>
            <a:ext cx="4876800" cy="1148122"/>
            <a:chOff x="1524000" y="698726"/>
            <a:chExt cx="4876800" cy="1148122"/>
          </a:xfrm>
        </p:grpSpPr>
        <p:sp>
          <p:nvSpPr>
            <p:cNvPr id="16" name="Flowchart: Terminator 15"/>
            <p:cNvSpPr/>
            <p:nvPr/>
          </p:nvSpPr>
          <p:spPr>
            <a:xfrm>
              <a:off x="1524000" y="762816"/>
              <a:ext cx="4876800" cy="1084032"/>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56458" y="698726"/>
              <a:ext cx="3925242" cy="1002710"/>
            </a:xfrm>
            <a:prstGeom prst="rect">
              <a:avLst/>
            </a:prstGeom>
            <a:noFill/>
            <a:ln>
              <a:noFill/>
            </a:ln>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25905" y="364045"/>
            <a:ext cx="1600200" cy="1322321"/>
          </a:xfrm>
          <a:prstGeom prst="rect">
            <a:avLst/>
          </a:prstGeom>
        </p:spPr>
      </p:pic>
      <p:sp>
        <p:nvSpPr>
          <p:cNvPr id="20" name="Rectangle 19"/>
          <p:cNvSpPr/>
          <p:nvPr/>
        </p:nvSpPr>
        <p:spPr>
          <a:xfrm>
            <a:off x="533400" y="1714500"/>
            <a:ext cx="17297400" cy="34031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a) Xét dãy số gồm tất cả các số tự nhiên chia cho 5 dư 1 theo thứ tự tăng dần. Xác định số hạng tổng quát của dãy số.</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b) Viết dãy số hữu hạn gồm năm số hạng đầu của dãy số trong câu a. Xác định số hạng đầu và số hạng cuối của dãy số hữu hạn này.</a:t>
            </a:r>
          </a:p>
        </p:txBody>
      </p:sp>
      <p:sp>
        <p:nvSpPr>
          <p:cNvPr id="13" name="Oval Callout 12"/>
          <p:cNvSpPr/>
          <p:nvPr/>
        </p:nvSpPr>
        <p:spPr>
          <a:xfrm>
            <a:off x="8344190" y="53721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16916400" y="8877300"/>
            <a:ext cx="1066800" cy="1066800"/>
          </a:xfrm>
          <a:prstGeom prst="rect">
            <a:avLst/>
          </a:prstGeom>
        </p:spPr>
      </p:pic>
      <p:sp>
        <p:nvSpPr>
          <p:cNvPr id="10" name="Rectangle 9"/>
          <p:cNvSpPr/>
          <p:nvPr/>
        </p:nvSpPr>
        <p:spPr>
          <a:xfrm>
            <a:off x="590078" y="6667500"/>
            <a:ext cx="17297400" cy="229575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Dãy gồm năm số hạng đầu của dãy số trong câu a là: 6; 11; 16; 21; 26.</a:t>
            </a:r>
          </a:p>
          <a:p>
            <a:pPr marL="0" marR="0" lvl="0" indent="0" algn="just" defTabSz="914400" rtl="0" eaLnBrk="1" fontAlgn="auto" latinLnBrk="0" hangingPunct="1">
              <a:lnSpc>
                <a:spcPct val="20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Số hạng đầu của dãy là u</a:t>
            </a:r>
            <a:r>
              <a:rPr kumimoji="0" lang="en-US" sz="37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6, số hạng cuối của dãy là u</a:t>
            </a:r>
            <a:r>
              <a:rPr kumimoji="0" lang="en-US" sz="37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26.</a:t>
            </a:r>
          </a:p>
        </p:txBody>
      </p:sp>
    </p:spTree>
    <p:extLst>
      <p:ext uri="{BB962C8B-B14F-4D97-AF65-F5344CB8AC3E}">
        <p14:creationId xmlns:p14="http://schemas.microsoft.com/office/powerpoint/2010/main" val="34668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622182"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3810000" y="2287418"/>
            <a:ext cx="113402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267200" y="2909930"/>
            <a:ext cx="10336399" cy="309315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CÁCH</a:t>
            </a:r>
            <a:r>
              <a:rPr kumimoji="0" lang="en-US" sz="6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CHO MỘT </a:t>
            </a: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DÃY SỐ</a:t>
            </a:r>
          </a:p>
        </p:txBody>
      </p:sp>
    </p:spTree>
    <p:extLst>
      <p:ext uri="{BB962C8B-B14F-4D97-AF65-F5344CB8AC3E}">
        <p14:creationId xmlns:p14="http://schemas.microsoft.com/office/powerpoint/2010/main" val="369416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3027" y="370448"/>
            <a:ext cx="979790" cy="914400"/>
          </a:xfrm>
          <a:prstGeom prst="rect">
            <a:avLst/>
          </a:prstGeom>
        </p:spPr>
      </p:pic>
      <p:sp>
        <p:nvSpPr>
          <p:cNvPr id="21" name="TextBox 20"/>
          <p:cNvSpPr txBox="1"/>
          <p:nvPr/>
        </p:nvSpPr>
        <p:spPr>
          <a:xfrm>
            <a:off x="1603948" y="49875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662657" y="1273272"/>
                <a:ext cx="17015743" cy="3600986"/>
              </a:xfrm>
              <a:prstGeom prst="rect">
                <a:avLst/>
              </a:prstGeom>
              <a:noFill/>
            </p:spPr>
            <p:txBody>
              <a:bodyPr wrap="square" rtlCol="0">
                <a:spAutoFit/>
              </a:bodyPr>
              <a:lstStyle/>
              <a:p>
                <a:pPr algn="ctr">
                  <a:lnSpc>
                    <a:spcPct val="150000"/>
                  </a:lnSpc>
                </a:pPr>
                <a:r>
                  <a:rPr lang="vi-VN" sz="3800">
                    <a:solidFill>
                      <a:srgbClr val="000000"/>
                    </a:solidFill>
                  </a:rPr>
                  <a:t>5;</a:t>
                </a:r>
                <a:r>
                  <a:rPr lang="en-US" sz="3800">
                    <a:solidFill>
                      <a:srgbClr val="000000"/>
                    </a:solidFill>
                  </a:rPr>
                  <a:t> </a:t>
                </a:r>
                <a:r>
                  <a:rPr lang="vi-VN" sz="3800">
                    <a:solidFill>
                      <a:srgbClr val="000000"/>
                    </a:solidFill>
                  </a:rPr>
                  <a:t>10;</a:t>
                </a:r>
                <a:r>
                  <a:rPr lang="en-US" sz="3800">
                    <a:solidFill>
                      <a:srgbClr val="000000"/>
                    </a:solidFill>
                  </a:rPr>
                  <a:t> </a:t>
                </a:r>
                <a:r>
                  <a:rPr lang="vi-VN" sz="3800">
                    <a:solidFill>
                      <a:srgbClr val="000000"/>
                    </a:solidFill>
                  </a:rPr>
                  <a:t>15;</a:t>
                </a:r>
                <a:r>
                  <a:rPr lang="en-US" sz="3800">
                    <a:solidFill>
                      <a:srgbClr val="000000"/>
                    </a:solidFill>
                  </a:rPr>
                  <a:t> </a:t>
                </a:r>
                <a:r>
                  <a:rPr lang="vi-VN" sz="3800">
                    <a:solidFill>
                      <a:srgbClr val="000000"/>
                    </a:solidFill>
                  </a:rPr>
                  <a:t>20;</a:t>
                </a:r>
                <a:r>
                  <a:rPr lang="en-US" sz="3800">
                    <a:solidFill>
                      <a:srgbClr val="000000"/>
                    </a:solidFill>
                  </a:rPr>
                  <a:t> </a:t>
                </a:r>
                <a:r>
                  <a:rPr lang="vi-VN" sz="3800">
                    <a:solidFill>
                      <a:srgbClr val="000000"/>
                    </a:solidFill>
                  </a:rPr>
                  <a:t>25;</a:t>
                </a:r>
                <a:r>
                  <a:rPr lang="en-US" sz="3800">
                    <a:solidFill>
                      <a:srgbClr val="000000"/>
                    </a:solidFill>
                  </a:rPr>
                  <a:t> </a:t>
                </a:r>
                <a:r>
                  <a:rPr lang="vi-VN" sz="3800">
                    <a:solidFill>
                      <a:srgbClr val="000000"/>
                    </a:solidFill>
                  </a:rPr>
                  <a:t>30;…</a:t>
                </a:r>
                <a:endParaRPr lang="en-US" sz="3800">
                  <a:solidFill>
                    <a:srgbClr val="000000"/>
                  </a:solidFill>
                </a:endParaRPr>
              </a:p>
              <a:p>
                <a:pPr algn="just">
                  <a:lnSpc>
                    <a:spcPct val="150000"/>
                  </a:lnSpc>
                </a:pPr>
                <a:r>
                  <a:rPr lang="vi-VN" sz="3800">
                    <a:solidFill>
                      <a:srgbClr val="000000"/>
                    </a:solidFill>
                  </a:rPr>
                  <a:t>a) Viết công thức số hạng tổng quát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sub>
                        </m:sSub>
                      </m:e>
                    </m:d>
                  </m:oMath>
                </a14:m>
                <a:r>
                  <a:rPr lang="vi-VN" sz="3800">
                    <a:solidFill>
                      <a:srgbClr val="000000"/>
                    </a:solidFill>
                  </a:rPr>
                  <a:t> của dãy số.</a:t>
                </a:r>
              </a:p>
              <a:p>
                <a:pPr algn="just">
                  <a:lnSpc>
                    <a:spcPct val="150000"/>
                  </a:lnSpc>
                </a:pPr>
                <a:r>
                  <a:rPr lang="vi-VN" sz="3800">
                    <a:solidFill>
                      <a:srgbClr val="000000"/>
                    </a:solidFill>
                  </a:rPr>
                  <a:t>b) Xác định số hạng đầu và viết công thức tính số hạng thứ </a:t>
                </a:r>
                <a14:m>
                  <m:oMath xmlns:m="http://schemas.openxmlformats.org/officeDocument/2006/math">
                    <m:r>
                      <a:rPr lang="vi-VN" sz="3800" i="1" smtClean="0">
                        <a:solidFill>
                          <a:srgbClr val="000000"/>
                        </a:solidFill>
                        <a:latin typeface="Cambria Math" panose="02040503050406030204" pitchFamily="18" charset="0"/>
                      </a:rPr>
                      <m:t>𝑛</m:t>
                    </m:r>
                  </m:oMath>
                </a14:m>
                <a:r>
                  <a:rPr lang="vi-VN" sz="3800">
                    <a:solidFill>
                      <a:srgbClr val="000000"/>
                    </a:solidFill>
                  </a:rPr>
                  <a:t> theo số hạng thứ </a:t>
                </a:r>
                <a14:m>
                  <m:oMath xmlns:m="http://schemas.openxmlformats.org/officeDocument/2006/math">
                    <m:r>
                      <a:rPr lang="vi-VN" sz="3800" i="1" smtClean="0">
                        <a:solidFill>
                          <a:srgbClr val="000000"/>
                        </a:solidFill>
                        <a:latin typeface="Cambria Math" panose="02040503050406030204" pitchFamily="18" charset="0"/>
                      </a:rPr>
                      <m:t>𝑛</m:t>
                    </m:r>
                    <m:r>
                      <a:rPr lang="vi-VN" sz="3800" i="1" smtClean="0">
                        <a:solidFill>
                          <a:srgbClr val="000000"/>
                        </a:solidFill>
                        <a:latin typeface="Cambria Math" panose="02040503050406030204" pitchFamily="18" charset="0"/>
                      </a:rPr>
                      <m:t> – 1</m:t>
                    </m:r>
                  </m:oMath>
                </a14:m>
                <a:r>
                  <a:rPr lang="vi-VN" sz="3800">
                    <a:solidFill>
                      <a:srgbClr val="000000"/>
                    </a:solidFill>
                  </a:rPr>
                  <a:t> của dãy số. Công thức thu được gọi là </a:t>
                </a:r>
                <a:r>
                  <a:rPr lang="vi-VN" sz="3800" b="1" i="1">
                    <a:solidFill>
                      <a:srgbClr val="000000"/>
                    </a:solidFill>
                  </a:rPr>
                  <a:t>hệ thức truy hồi</a:t>
                </a:r>
                <a:r>
                  <a:rPr lang="vi-VN" sz="3800" i="1">
                    <a:solidFill>
                      <a:srgbClr val="000000"/>
                    </a:solidFill>
                  </a:rPr>
                  <a:t>.</a:t>
                </a:r>
                <a:endParaRPr lang="vi-VN" sz="3800">
                  <a:solidFill>
                    <a:srgbClr val="00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2657" y="1273272"/>
                <a:ext cx="17015743" cy="3600986"/>
              </a:xfrm>
              <a:prstGeom prst="rect">
                <a:avLst/>
              </a:prstGeom>
              <a:blipFill>
                <a:blip r:embed="rId4"/>
                <a:stretch>
                  <a:fillRect l="-1182" r="-1182" b="-2707"/>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rot="18779161">
            <a:off x="17577934" y="-353650"/>
            <a:ext cx="810532" cy="1393101"/>
          </a:xfrm>
          <a:prstGeom prst="rect">
            <a:avLst/>
          </a:prstGeom>
        </p:spPr>
      </p:pic>
      <p:pic>
        <p:nvPicPr>
          <p:cNvPr id="39" name="Picture 38"/>
          <p:cNvPicPr>
            <a:picLocks noChangeAspect="1"/>
          </p:cNvPicPr>
          <p:nvPr/>
        </p:nvPicPr>
        <p:blipFill>
          <a:blip r:embed="rId6"/>
          <a:stretch>
            <a:fillRect/>
          </a:stretch>
        </p:blipFill>
        <p:spPr>
          <a:xfrm>
            <a:off x="-191033" y="9562199"/>
            <a:ext cx="873677" cy="770096"/>
          </a:xfrm>
          <a:prstGeom prst="rect">
            <a:avLst/>
          </a:prstGeom>
        </p:spPr>
      </p:pic>
      <p:pic>
        <p:nvPicPr>
          <p:cNvPr id="4" name="Picture 3"/>
          <p:cNvPicPr>
            <a:picLocks noChangeAspect="1"/>
          </p:cNvPicPr>
          <p:nvPr/>
        </p:nvPicPr>
        <p:blipFill>
          <a:blip r:embed="rId7"/>
          <a:stretch>
            <a:fillRect/>
          </a:stretch>
        </p:blipFill>
        <p:spPr>
          <a:xfrm>
            <a:off x="15082656" y="8115300"/>
            <a:ext cx="2900544" cy="2149642"/>
          </a:xfrm>
          <a:prstGeom prst="rect">
            <a:avLst/>
          </a:prstGeom>
        </p:spPr>
      </p:pic>
      <p:sp>
        <p:nvSpPr>
          <p:cNvPr id="7" name="Rectangle 6"/>
          <p:cNvSpPr/>
          <p:nvPr/>
        </p:nvSpPr>
        <p:spPr>
          <a:xfrm>
            <a:off x="8257039" y="5103540"/>
            <a:ext cx="1826975" cy="677108"/>
          </a:xfrm>
          <a:prstGeom prst="rect">
            <a:avLst/>
          </a:prstGeom>
        </p:spPr>
        <p:txBody>
          <a:bodyPr wrap="none">
            <a:spAutoFit/>
          </a:bodyPr>
          <a:lstStyle/>
          <a:p>
            <a:pPr lvl="0"/>
            <a:r>
              <a:rPr lang="en-US" sz="38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rgbClr val="1F497D"/>
              </a:solidFill>
            </a:endParaRPr>
          </a:p>
        </p:txBody>
      </p:sp>
      <mc:AlternateContent xmlns:mc="http://schemas.openxmlformats.org/markup-compatibility/2006" xmlns:a14="http://schemas.microsoft.com/office/drawing/2010/main">
        <mc:Choice Requires="a14">
          <p:sp>
            <p:nvSpPr>
              <p:cNvPr id="8" name="Rectangle 7"/>
              <p:cNvSpPr/>
              <p:nvPr/>
            </p:nvSpPr>
            <p:spPr>
              <a:xfrm>
                <a:off x="1207626" y="5973220"/>
                <a:ext cx="15925800" cy="3922228"/>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a) Số hạng tổng quát của dãy số là u</a:t>
                </a:r>
                <a14:m>
                  <m:oMath xmlns:m="http://schemas.openxmlformats.org/officeDocument/2006/math">
                    <m:r>
                      <a:rPr lang="en-US" sz="3800" i="1" baseline="-25000" smtClean="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 5</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b) Số hạng đầu của dãy số là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1</m:t>
                    </m:r>
                    <m:r>
                      <a:rPr lang="en-US" sz="3800" i="1">
                        <a:latin typeface="Cambria Math" panose="02040503050406030204" pitchFamily="18" charset="0"/>
                        <a:ea typeface="Times New Roman" panose="02020603050405020304" pitchFamily="18" charset="0"/>
                        <a:cs typeface="Arial" panose="020B0604020202020204" pitchFamily="34" charset="0"/>
                      </a:rPr>
                      <m:t> = 5.</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Công thức tính số hạng thứ n theo số hạng thứ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 – 1 </m:t>
                    </m:r>
                  </m:oMath>
                </a14:m>
                <a:r>
                  <a:rPr lang="en-US" sz="3800">
                    <a:latin typeface="Arial" panose="020B0604020202020204" pitchFamily="34" charset="0"/>
                    <a:ea typeface="Times New Roman" panose="02020603050405020304" pitchFamily="18" charset="0"/>
                    <a:cs typeface="Arial" panose="020B0604020202020204" pitchFamily="34" charset="0"/>
                  </a:rPr>
                  <a:t>là </a:t>
                </a:r>
              </a:p>
              <a:p>
                <a:pPr algn="ctr">
                  <a:lnSpc>
                    <a:spcPct val="150000"/>
                  </a:lnSpc>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smtClean="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 </m:t>
                      </m:r>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b>
                      </m:sSub>
                      <m:r>
                        <a:rPr lang="en-US" sz="3800" i="1">
                          <a:latin typeface="Cambria Math" panose="02040503050406030204" pitchFamily="18" charset="0"/>
                          <a:ea typeface="Times New Roman" panose="02020603050405020304" pitchFamily="18" charset="0"/>
                          <a:cs typeface="Arial" panose="020B0604020202020204" pitchFamily="34" charset="0"/>
                        </a:rPr>
                        <m:t>+ 5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&gt;1)</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07626" y="5973220"/>
                <a:ext cx="15925800" cy="3922228"/>
              </a:xfrm>
              <a:prstGeom prst="rect">
                <a:avLst/>
              </a:prstGeom>
              <a:blipFill>
                <a:blip r:embed="rId8"/>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24200" y="342900"/>
                <a:ext cx="15087600" cy="969496"/>
              </a:xfrm>
              <a:prstGeom prst="rect">
                <a:avLst/>
              </a:prstGeom>
            </p:spPr>
            <p:txBody>
              <a:bodyPr wrap="square">
                <a:spAutoFit/>
              </a:bodyPr>
              <a:lstStyle/>
              <a:p>
                <a:pPr lvl="0" algn="just">
                  <a:lnSpc>
                    <a:spcPct val="150000"/>
                  </a:lnSpc>
                </a:pPr>
                <a:r>
                  <a:rPr lang="vi-VN" sz="3800">
                    <a:solidFill>
                      <a:srgbClr val="000000"/>
                    </a:solidFill>
                  </a:rPr>
                  <a:t>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rPr>
                  <a:t> </a:t>
                </a:r>
                <a:r>
                  <a:rPr lang="vi-VN" sz="3800">
                    <a:solidFill>
                      <a:srgbClr val="000000"/>
                    </a:solidFill>
                  </a:rPr>
                  <a:t>gồm tất cả các số nguyên dương chia hết cho 5:</a:t>
                </a:r>
              </a:p>
            </p:txBody>
          </p:sp>
        </mc:Choice>
        <mc:Fallback xmlns="">
          <p:sp>
            <p:nvSpPr>
              <p:cNvPr id="9" name="Rectangle 8"/>
              <p:cNvSpPr>
                <a:spLocks noRot="1" noChangeAspect="1" noMove="1" noResize="1" noEditPoints="1" noAdjustHandles="1" noChangeArrowheads="1" noChangeShapeType="1" noTextEdit="1"/>
              </p:cNvSpPr>
              <p:nvPr/>
            </p:nvSpPr>
            <p:spPr>
              <a:xfrm>
                <a:off x="3124200" y="342900"/>
                <a:ext cx="15087600" cy="969496"/>
              </a:xfrm>
              <a:prstGeom prst="rect">
                <a:avLst/>
              </a:prstGeom>
              <a:blipFill>
                <a:blip r:embed="rId9"/>
                <a:stretch>
                  <a:fillRect l="-1333" b="-13836"/>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2" dur="500"/>
                                        <p:tgtEl>
                                          <p:spTgt spid="8">
                                            <p:txEl>
                                              <p:pRg st="1" end="1"/>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7202445" y="698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561165" y="2054274"/>
            <a:ext cx="14859000" cy="7204026"/>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p:sp>
        <p:nvSpPr>
          <p:cNvPr id="6" name="Rectangle 5"/>
          <p:cNvSpPr/>
          <p:nvPr/>
        </p:nvSpPr>
        <p:spPr>
          <a:xfrm>
            <a:off x="2652102" y="2833726"/>
            <a:ext cx="12929863" cy="5518242"/>
          </a:xfrm>
          <a:prstGeom prst="rect">
            <a:avLst/>
          </a:prstGeom>
        </p:spPr>
        <p:txBody>
          <a:bodyPr wrap="square">
            <a:spAutoFit/>
          </a:bodyPr>
          <a:lstStyle/>
          <a:p>
            <a:pPr lvl="0" algn="just">
              <a:lnSpc>
                <a:spcPct val="150000"/>
              </a:lnSpc>
            </a:pPr>
            <a:r>
              <a:rPr lang="vi-VN" sz="4000">
                <a:solidFill>
                  <a:prstClr val="black"/>
                </a:solidFill>
                <a:ea typeface="Times New Roman" panose="02020603050405020304" pitchFamily="18" charset="0"/>
                <a:cs typeface="Arial" panose="020B0604020202020204" pitchFamily="34" charset="0"/>
              </a:rPr>
              <a:t>Một dãy số có thể cho bằng:</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Liệt kê các số hạng (chỉ dùng cho các dãy hữu hạn và có ít số hạng).</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Công thức của số hạng tổng quát.</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Phương pháp mô tả.</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Phương pháp truy hồi.</a:t>
            </a:r>
          </a:p>
        </p:txBody>
      </p:sp>
      <p:pic>
        <p:nvPicPr>
          <p:cNvPr id="17" name="Picture 16"/>
          <p:cNvPicPr>
            <a:picLocks noChangeAspect="1"/>
          </p:cNvPicPr>
          <p:nvPr/>
        </p:nvPicPr>
        <p:blipFill>
          <a:blip r:embed="rId7"/>
          <a:stretch>
            <a:fillRect/>
          </a:stretch>
        </p:blipFill>
        <p:spPr>
          <a:xfrm>
            <a:off x="13779747" y="7633792"/>
            <a:ext cx="3019191" cy="1676545"/>
          </a:xfrm>
          <a:prstGeom prst="rect">
            <a:avLst/>
          </a:prstGeom>
        </p:spPr>
      </p:pic>
    </p:spTree>
    <p:extLst>
      <p:ext uri="{BB962C8B-B14F-4D97-AF65-F5344CB8AC3E}">
        <p14:creationId xmlns:p14="http://schemas.microsoft.com/office/powerpoint/2010/main" val="21414170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838200" y="876300"/>
            <a:ext cx="16611600" cy="84582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7774401" y="612922"/>
            <a:ext cx="2667000" cy="1555682"/>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6:</a:t>
            </a:r>
          </a:p>
        </p:txBody>
      </p:sp>
      <p:sp>
        <p:nvSpPr>
          <p:cNvPr id="21" name="TextBox 20"/>
          <p:cNvSpPr txBox="1"/>
          <p:nvPr/>
        </p:nvSpPr>
        <p:spPr>
          <a:xfrm>
            <a:off x="5105400" y="2527637"/>
            <a:ext cx="9044209"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bài toán ở tình huống mở đầu.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382000" y="4053179"/>
            <a:ext cx="1609362" cy="861721"/>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646211" y="1257300"/>
            <a:ext cx="1731391" cy="2266622"/>
          </a:xfrm>
          <a:prstGeom prst="rect">
            <a:avLst/>
          </a:prstGeom>
        </p:spPr>
      </p:pic>
      <p:pic>
        <p:nvPicPr>
          <p:cNvPr id="29" name="Picture 28"/>
          <p:cNvPicPr>
            <a:picLocks noChangeAspect="1"/>
          </p:cNvPicPr>
          <p:nvPr/>
        </p:nvPicPr>
        <p:blipFill>
          <a:blip r:embed="rId3"/>
          <a:stretch>
            <a:fillRect/>
          </a:stretch>
        </p:blipFill>
        <p:spPr>
          <a:xfrm rot="3872335">
            <a:off x="459353" y="8321145"/>
            <a:ext cx="1391410" cy="1178291"/>
          </a:xfrm>
          <a:prstGeom prst="rect">
            <a:avLst/>
          </a:prstGeom>
        </p:spPr>
      </p:pic>
      <p:pic>
        <p:nvPicPr>
          <p:cNvPr id="30" name="Picture 29"/>
          <p:cNvPicPr>
            <a:picLocks noChangeAspect="1"/>
          </p:cNvPicPr>
          <p:nvPr/>
        </p:nvPicPr>
        <p:blipFill>
          <a:blip r:embed="rId4"/>
          <a:stretch>
            <a:fillRect/>
          </a:stretch>
        </p:blipFill>
        <p:spPr>
          <a:xfrm>
            <a:off x="425960" y="906337"/>
            <a:ext cx="1942463" cy="1617364"/>
          </a:xfrm>
          <a:prstGeom prst="rect">
            <a:avLst/>
          </a:prstGeom>
        </p:spPr>
      </p:pic>
    </p:spTree>
    <p:extLst>
      <p:ext uri="{BB962C8B-B14F-4D97-AF65-F5344CB8AC3E}">
        <p14:creationId xmlns:p14="http://schemas.microsoft.com/office/powerpoint/2010/main" val="9700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88269" y="342900"/>
            <a:ext cx="4876800" cy="1152760"/>
            <a:chOff x="1524000" y="434568"/>
            <a:chExt cx="4876800" cy="1412280"/>
          </a:xfrm>
        </p:grpSpPr>
        <p:sp>
          <p:nvSpPr>
            <p:cNvPr id="16" name="Flowchart: Terminator 15"/>
            <p:cNvSpPr/>
            <p:nvPr/>
          </p:nvSpPr>
          <p:spPr>
            <a:xfrm>
              <a:off x="1524000" y="524163"/>
              <a:ext cx="4876800" cy="1322685"/>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434568"/>
              <a:ext cx="3925242" cy="1385720"/>
            </a:xfrm>
            <a:prstGeom prst="rect">
              <a:avLst/>
            </a:prstGeom>
            <a:noFill/>
            <a:ln>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535400" y="351743"/>
            <a:ext cx="1328921" cy="1461272"/>
          </a:xfrm>
          <a:prstGeom prst="rect">
            <a:avLst/>
          </a:prstGeom>
        </p:spPr>
      </p:pic>
      <p:sp>
        <p:nvSpPr>
          <p:cNvPr id="21" name="Oval Callout 20"/>
          <p:cNvSpPr/>
          <p:nvPr/>
        </p:nvSpPr>
        <p:spPr>
          <a:xfrm>
            <a:off x="8198369" y="44577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16706547" y="8631365"/>
            <a:ext cx="1581453" cy="16887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117" y="1547110"/>
                <a:ext cx="16713683" cy="2826415"/>
              </a:xfrm>
              <a:prstGeom prst="rect">
                <a:avLst/>
              </a:prstGeom>
            </p:spPr>
            <p:txBody>
              <a:bodyPr wrap="square">
                <a:spAutoFit/>
              </a:bodyPr>
              <a:lstStyle/>
              <a:p>
                <a:pPr>
                  <a:lnSpc>
                    <a:spcPct val="150000"/>
                  </a:lnSpc>
                </a:pPr>
                <a:r>
                  <a:rPr lang="en-US" sz="3800">
                    <a:solidFill>
                      <a:schemeClr val="bg1"/>
                    </a:solidFill>
                    <a:latin typeface="Arial" panose="020B0604020202020204" pitchFamily="34" charset="0"/>
                    <a:cs typeface="Arial" panose="020B0604020202020204" pitchFamily="34" charset="0"/>
                  </a:rPr>
                  <a:t>a) Viết năm số hạng đầu của dãy số </a:t>
                </a:r>
                <a14:m>
                  <m:oMath xmlns:m="http://schemas.openxmlformats.org/officeDocument/2006/math">
                    <m:d>
                      <m:dPr>
                        <m:ctrlPr>
                          <a:rPr lang="en-US" sz="3800" i="1" smtClean="0">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oMath>
                </a14:m>
                <a:r>
                  <a:rPr lang="en-US" sz="3800">
                    <a:solidFill>
                      <a:schemeClr val="bg1"/>
                    </a:solidFill>
                    <a:latin typeface="Arial" panose="020B0604020202020204" pitchFamily="34" charset="0"/>
                    <a:cs typeface="Arial" panose="020B0604020202020204" pitchFamily="34" charset="0"/>
                  </a:rPr>
                  <a:t> với số hạng tổng quát </a:t>
                </a:r>
                <a14:m>
                  <m:oMath xmlns:m="http://schemas.openxmlformats.org/officeDocument/2006/math">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r>
                      <a:rPr lang="en-US" sz="3800" i="1" smtClean="0">
                        <a:solidFill>
                          <a:schemeClr val="bg1"/>
                        </a:solidFill>
                        <a:latin typeface="Cambria Math" panose="02040503050406030204" pitchFamily="18" charset="0"/>
                        <a:cs typeface="Arial" panose="020B0604020202020204" pitchFamily="34" charset="0"/>
                      </a:rPr>
                      <m:t>=</m:t>
                    </m:r>
                    <m:r>
                      <a:rPr lang="en-US" sz="3800" i="1" smtClean="0">
                        <a:solidFill>
                          <a:schemeClr val="bg1"/>
                        </a:solidFill>
                        <a:latin typeface="Cambria Math" panose="02040503050406030204" pitchFamily="18" charset="0"/>
                        <a:cs typeface="Arial" panose="020B0604020202020204" pitchFamily="34" charset="0"/>
                      </a:rPr>
                      <m:t>𝑛</m:t>
                    </m:r>
                    <m:r>
                      <a:rPr lang="en-US" sz="3800" i="1" smtClean="0">
                        <a:solidFill>
                          <a:schemeClr val="bg1"/>
                        </a:solidFill>
                        <a:latin typeface="Cambria Math" panose="02040503050406030204" pitchFamily="18" charset="0"/>
                        <a:cs typeface="Arial" panose="020B0604020202020204" pitchFamily="34" charset="0"/>
                      </a:rPr>
                      <m:t>!</m:t>
                    </m:r>
                  </m:oMath>
                </a14:m>
                <a:endParaRPr lang="en-US" sz="3800">
                  <a:solidFill>
                    <a:schemeClr val="bg1"/>
                  </a:solidFill>
                  <a:latin typeface="Arial" panose="020B0604020202020204" pitchFamily="34" charset="0"/>
                  <a:cs typeface="Arial" panose="020B0604020202020204" pitchFamily="34" charset="0"/>
                </a:endParaRPr>
              </a:p>
              <a:p>
                <a:pPr>
                  <a:lnSpc>
                    <a:spcPct val="150000"/>
                  </a:lnSpc>
                </a:pPr>
                <a:r>
                  <a:rPr lang="en-US" sz="3800">
                    <a:solidFill>
                      <a:schemeClr val="bg1"/>
                    </a:solidFill>
                    <a:latin typeface="Arial" panose="020B0604020202020204" pitchFamily="34" charset="0"/>
                    <a:cs typeface="Arial" panose="020B0604020202020204" pitchFamily="34" charset="0"/>
                  </a:rPr>
                  <a:t>b) Viết năm số hạng đầu của dãy số Fibonacci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b="0" i="1" smtClean="0">
                                <a:solidFill>
                                  <a:schemeClr val="bg1"/>
                                </a:solidFill>
                                <a:latin typeface="Cambria Math" panose="02040503050406030204" pitchFamily="18" charset="0"/>
                                <a:cs typeface="Arial" panose="020B0604020202020204" pitchFamily="34" charset="0"/>
                              </a:rPr>
                              <m:t>𝐹</m:t>
                            </m:r>
                          </m:e>
                          <m:sub>
                            <m:r>
                              <a:rPr lang="en-US" sz="3800" i="1">
                                <a:solidFill>
                                  <a:schemeClr val="bg1"/>
                                </a:solidFill>
                                <a:latin typeface="Cambria Math" panose="02040503050406030204" pitchFamily="18" charset="0"/>
                                <a:cs typeface="Arial" panose="020B0604020202020204" pitchFamily="34" charset="0"/>
                              </a:rPr>
                              <m:t>𝑛</m:t>
                            </m:r>
                          </m:sub>
                        </m:sSub>
                      </m:e>
                    </m:d>
                  </m:oMath>
                </a14:m>
                <a:r>
                  <a:rPr lang="en-US" sz="3800">
                    <a:solidFill>
                      <a:schemeClr val="bg1"/>
                    </a:solidFill>
                    <a:latin typeface="Arial" panose="020B0604020202020204" pitchFamily="34" charset="0"/>
                    <a:cs typeface="Arial" panose="020B0604020202020204" pitchFamily="34" charset="0"/>
                  </a:rPr>
                  <a:t> cho bởi hệ thức truy hồi</a:t>
                </a:r>
              </a:p>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prstClr val="white"/>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𝐹𝑛</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smtClean="0">
                              <a:solidFill>
                                <a:prstClr val="white"/>
                              </a:solidFill>
                              <a:latin typeface="Cambria Math" panose="02040503050406030204" pitchFamily="18" charset="0"/>
                              <a:cs typeface="Arial" panose="020B0604020202020204" pitchFamily="34" charset="0"/>
                            </a:rPr>
                          </m:ctrlPr>
                        </m:sSubPr>
                        <m:e>
                          <m:r>
                            <a:rPr lang="en-US" sz="3800" b="0" i="1" smtClean="0">
                              <a:solidFill>
                                <a:prstClr val="white"/>
                              </a:solidFill>
                              <a:latin typeface="Cambria Math" panose="02040503050406030204" pitchFamily="18" charset="0"/>
                              <a:cs typeface="Arial" panose="020B0604020202020204" pitchFamily="34" charset="0"/>
                            </a:rPr>
                            <m:t>𝐹</m:t>
                          </m:r>
                        </m:e>
                        <m:sub>
                          <m:r>
                            <a:rPr lang="en-US" sz="3800" b="0" i="1" smtClean="0">
                              <a:solidFill>
                                <a:prstClr val="white"/>
                              </a:solidFill>
                              <a:latin typeface="Cambria Math" panose="02040503050406030204" pitchFamily="18" charset="0"/>
                              <a:cs typeface="Arial" panose="020B0604020202020204" pitchFamily="34" charset="0"/>
                            </a:rPr>
                            <m:t>𝑛</m:t>
                          </m:r>
                          <m:r>
                            <a:rPr lang="en-US" sz="3800" b="0" i="1" smtClean="0">
                              <a:solidFill>
                                <a:prstClr val="white"/>
                              </a:solidFill>
                              <a:latin typeface="Cambria Math" panose="02040503050406030204" pitchFamily="18" charset="0"/>
                              <a:cs typeface="Arial" panose="020B0604020202020204" pitchFamily="34" charset="0"/>
                            </a:rPr>
                            <m:t>−1</m:t>
                          </m:r>
                        </m:sub>
                      </m:sSub>
                      <m:r>
                        <a:rPr lang="en-US" sz="3800" b="0" i="1" smtClean="0">
                          <a:solidFill>
                            <a:prstClr val="white"/>
                          </a:solidFill>
                          <a:latin typeface="Cambria Math" panose="02040503050406030204" pitchFamily="18" charset="0"/>
                          <a:cs typeface="Arial" panose="020B0604020202020204" pitchFamily="34" charset="0"/>
                        </a:rPr>
                        <m:t>+</m:t>
                      </m:r>
                      <m:sSub>
                        <m:sSubPr>
                          <m:ctrlPr>
                            <a:rPr lang="en-US" sz="3800" i="1">
                              <a:solidFill>
                                <a:prstClr val="white"/>
                              </a:solidFill>
                              <a:latin typeface="Cambria Math" panose="02040503050406030204" pitchFamily="18" charset="0"/>
                              <a:cs typeface="Arial" panose="020B0604020202020204" pitchFamily="34" charset="0"/>
                            </a:rPr>
                          </m:ctrlPr>
                        </m:sSubPr>
                        <m:e>
                          <m:r>
                            <a:rPr lang="en-US" sz="3800" i="1">
                              <a:solidFill>
                                <a:prstClr val="white"/>
                              </a:solidFill>
                              <a:latin typeface="Cambria Math" panose="02040503050406030204" pitchFamily="18" charset="0"/>
                              <a:cs typeface="Arial" panose="020B0604020202020204" pitchFamily="34" charset="0"/>
                            </a:rPr>
                            <m:t>𝐹</m:t>
                          </m:r>
                        </m:e>
                        <m:sub>
                          <m:r>
                            <a:rPr lang="en-US" sz="3800" i="1">
                              <a:solidFill>
                                <a:prstClr val="white"/>
                              </a:solidFill>
                              <a:latin typeface="Cambria Math" panose="02040503050406030204" pitchFamily="18" charset="0"/>
                              <a:cs typeface="Arial" panose="020B0604020202020204" pitchFamily="34" charset="0"/>
                            </a:rPr>
                            <m:t>𝑛</m:t>
                          </m:r>
                          <m:r>
                            <a:rPr lang="en-US" sz="3800" i="1">
                              <a:solidFill>
                                <a:prstClr val="white"/>
                              </a:solidFill>
                              <a:latin typeface="Cambria Math" panose="02040503050406030204" pitchFamily="18" charset="0"/>
                              <a:cs typeface="Arial" panose="020B0604020202020204" pitchFamily="34" charset="0"/>
                            </a:rPr>
                            <m:t>−2</m:t>
                          </m:r>
                        </m:sub>
                      </m:sSub>
                      <m:r>
                        <a:rPr lang="en-US" sz="3800" b="0" i="1" smtClean="0">
                          <a:solidFill>
                            <a:prstClr val="white"/>
                          </a:solidFill>
                          <a:latin typeface="Cambria Math" panose="02040503050406030204" pitchFamily="18" charset="0"/>
                          <a:cs typeface="Arial" panose="020B0604020202020204" pitchFamily="34" charset="0"/>
                        </a:rPr>
                        <m:t> </m:t>
                      </m:r>
                      <m:d>
                        <m:dPr>
                          <m:ctrlPr>
                            <a:rPr lang="en-US" sz="3800" b="0" i="1" smtClean="0">
                              <a:solidFill>
                                <a:prstClr val="white"/>
                              </a:solidFill>
                              <a:latin typeface="Cambria Math" panose="02040503050406030204" pitchFamily="18" charset="0"/>
                              <a:cs typeface="Arial" panose="020B0604020202020204" pitchFamily="34" charset="0"/>
                            </a:rPr>
                          </m:ctrlPr>
                        </m:dPr>
                        <m:e>
                          <m:r>
                            <a:rPr lang="en-US" sz="3800" b="0" i="1" smtClean="0">
                              <a:solidFill>
                                <a:prstClr val="white"/>
                              </a:solidFill>
                              <a:latin typeface="Cambria Math" panose="02040503050406030204" pitchFamily="18" charset="0"/>
                              <a:cs typeface="Arial" panose="020B0604020202020204" pitchFamily="34" charset="0"/>
                            </a:rPr>
                            <m:t>𝑛</m:t>
                          </m:r>
                          <m:r>
                            <a:rPr lang="en-US" sz="3800" b="0" i="1" smtClean="0">
                              <a:solidFill>
                                <a:prstClr val="white"/>
                              </a:solidFill>
                              <a:latin typeface="Cambria Math" panose="02040503050406030204" pitchFamily="18" charset="0"/>
                              <a:cs typeface="Arial" panose="020B0604020202020204" pitchFamily="34" charset="0"/>
                            </a:rPr>
                            <m:t>≥3</m:t>
                          </m:r>
                        </m:e>
                      </m:d>
                    </m:oMath>
                  </m:oMathPara>
                </a14:m>
                <a:endParaRPr lang="en-US" sz="38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117" y="1547110"/>
                <a:ext cx="16713683" cy="2826415"/>
              </a:xfrm>
              <a:prstGeom prst="rect">
                <a:avLst/>
              </a:prstGeom>
              <a:blipFill>
                <a:blip r:embed="rId4"/>
                <a:stretch>
                  <a:fillRect l="-1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85800" y="5373309"/>
                <a:ext cx="17020775" cy="4799391"/>
              </a:xfrm>
              <a:prstGeom prst="rect">
                <a:avLst/>
              </a:prstGeom>
            </p:spPr>
            <p:txBody>
              <a:bodyPr wrap="square">
                <a:spAutoFit/>
              </a:bodyPr>
              <a:lstStyle/>
              <a:p>
                <a:pPr algn="just">
                  <a:lnSpc>
                    <a:spcPct val="150000"/>
                  </a:lnSpc>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Năm</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đầu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dãy</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(u</a:t>
                </a:r>
                <a:r>
                  <a:rPr lang="en-US" sz="3800" baseline="-250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với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tổng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quát</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u</a:t>
                </a:r>
                <a:r>
                  <a:rPr lang="en-US" sz="3800" baseline="-250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 n!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3!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4!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24;</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5! = 120.</m:t>
                      </m:r>
                    </m:oMath>
                  </m:oMathPara>
                </a14:m>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b) Năm số hạng đầu của dãy số Fibonacci (F</a:t>
                </a:r>
                <a:r>
                  <a:rPr lang="nl-NL" sz="3800" baseline="-25000" dirty="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nl-NL"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là</a:t>
                </a:r>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 + 1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 </m:t>
                      </m:r>
                    </m:oMath>
                  </m:oMathPara>
                </a14:m>
                <a:endPar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 + 1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3 + 2 = 5.</m:t>
                      </m:r>
                    </m:oMath>
                  </m:oMathPara>
                </a14:m>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85800" y="5373309"/>
                <a:ext cx="17020775" cy="4799391"/>
              </a:xfrm>
              <a:prstGeom prst="rect">
                <a:avLst/>
              </a:prstGeom>
              <a:blipFill>
                <a:blip r:embed="rId5"/>
                <a:stretch>
                  <a:fillRect l="-1182"/>
                </a:stretch>
              </a:blipFill>
            </p:spPr>
            <p:txBody>
              <a:bodyPr/>
              <a:lstStyle/>
              <a:p>
                <a:r>
                  <a:rPr lang="en-US">
                    <a:noFill/>
                  </a:rPr>
                  <a:t> </a:t>
                </a:r>
              </a:p>
            </p:txBody>
          </p:sp>
        </mc:Fallback>
      </mc:AlternateContent>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anim calcmode="lin" valueType="num">
                                      <p:cBhvr>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anim calcmode="lin" valueType="num">
                                      <p:cBhvr>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3" dur="500"/>
                                        <p:tgtEl>
                                          <p:spTgt spid="9">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6" dur="500"/>
                                        <p:tgtEl>
                                          <p:spTgt spid="9">
                                            <p:txEl>
                                              <p:pRg st="3" end="3"/>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457200" y="1044836"/>
            <a:ext cx="17422491"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txBody>
              <a:bodyPr/>
              <a:lstStyle/>
              <a:p>
                <a:endParaRPr lang="en-US"/>
              </a:p>
            </p:txBody>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txBody>
            <a:bodyPr/>
            <a:lstStyle/>
            <a:p>
              <a:endParaRPr lang="en-US"/>
            </a:p>
          </p:txBody>
        </p:sp>
      </p:grpSp>
      <p:sp>
        <p:nvSpPr>
          <p:cNvPr id="26" name="Rounded Rectangle 25"/>
          <p:cNvSpPr/>
          <p:nvPr/>
        </p:nvSpPr>
        <p:spPr>
          <a:xfrm>
            <a:off x="5943600" y="516670"/>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Picture 27"/>
          <p:cNvPicPr>
            <a:picLocks noChangeAspect="1"/>
          </p:cNvPicPr>
          <p:nvPr/>
        </p:nvPicPr>
        <p:blipFill>
          <a:blip r:embed="rId2"/>
          <a:stretch>
            <a:fillRect/>
          </a:stretch>
        </p:blipFill>
        <p:spPr>
          <a:xfrm>
            <a:off x="16148103" y="1228062"/>
            <a:ext cx="1310849" cy="1934529"/>
          </a:xfrm>
          <a:prstGeom prst="rect">
            <a:avLst/>
          </a:prstGeom>
        </p:spPr>
      </p:pic>
      <p:sp>
        <p:nvSpPr>
          <p:cNvPr id="10" name="Rectangle 9"/>
          <p:cNvSpPr/>
          <p:nvPr/>
        </p:nvSpPr>
        <p:spPr>
          <a:xfrm>
            <a:off x="8077200" y="448745"/>
            <a:ext cx="2057400" cy="113107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500" b="1" i="0" u="sng"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Chú ý:</a:t>
            </a:r>
            <a:endParaRPr kumimoji="0" lang="en-US" sz="4500" b="1" i="0" u="sng"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76400" y="4281259"/>
                <a:ext cx="14935200" cy="4672241"/>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Để có hình ảnh trực quan về dãy số, ta thường biểu diễn các số hạng của nó trên trục số. Chẳng hạn, xét dãy số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Năm số hạng đầu tiên của dãy số này là: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8</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16</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32</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và được biểu diễn trên trục số như trên.</a:t>
                </a:r>
                <a:endParaRPr lang="en-US" sz="38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4281259"/>
                <a:ext cx="14935200" cy="4672241"/>
              </a:xfrm>
              <a:prstGeom prst="rect">
                <a:avLst/>
              </a:prstGeom>
              <a:blipFill>
                <a:blip r:embed="rId3"/>
                <a:stretch>
                  <a:fillRect l="-1347" r="-1347" b="-1434"/>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742516" y="2310521"/>
            <a:ext cx="12726768" cy="1689979"/>
          </a:xfrm>
          <a:prstGeom prst="rect">
            <a:avLst/>
          </a:prstGeom>
        </p:spPr>
      </p:pic>
    </p:spTree>
    <p:extLst>
      <p:ext uri="{BB962C8B-B14F-4D97-AF65-F5344CB8AC3E}">
        <p14:creationId xmlns:p14="http://schemas.microsoft.com/office/powerpoint/2010/main" val="50440069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27" name="Group 26"/>
          <p:cNvGrpSpPr/>
          <p:nvPr/>
        </p:nvGrpSpPr>
        <p:grpSpPr>
          <a:xfrm>
            <a:off x="2514600" y="2095500"/>
            <a:ext cx="13487400" cy="5715000"/>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31" name="Rectangle 30"/>
          <p:cNvSpPr/>
          <p:nvPr/>
        </p:nvSpPr>
        <p:spPr>
          <a:xfrm>
            <a:off x="3156156" y="2302535"/>
            <a:ext cx="12160044" cy="45935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3.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DÃY SỐ TĂNG, DÃY SỐ GIẢM VÀ DÃY SỐ BỊ CHẶN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59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93733" y="440391"/>
              <a:ext cx="9187130"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Nhận biết dãy số tăng, dãy số giảm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6" name="Picture 35"/>
          <p:cNvPicPr>
            <a:picLocks noChangeAspect="1"/>
          </p:cNvPicPr>
          <p:nvPr/>
        </p:nvPicPr>
        <p:blipFill>
          <a:blip r:embed="rId2"/>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3"/>
          <a:stretch>
            <a:fillRect/>
          </a:stretch>
        </p:blipFill>
        <p:spPr>
          <a:xfrm flipH="1">
            <a:off x="16764000" y="7978712"/>
            <a:ext cx="1233023" cy="2117788"/>
          </a:xfrm>
          <a:prstGeom prst="rect">
            <a:avLst/>
          </a:prstGeom>
        </p:spPr>
      </p:pic>
      <p:pic>
        <p:nvPicPr>
          <p:cNvPr id="39" name="Picture 38"/>
          <p:cNvPicPr>
            <a:picLocks noChangeAspect="1"/>
          </p:cNvPicPr>
          <p:nvPr/>
        </p:nvPicPr>
        <p:blipFill>
          <a:blip r:embed="rId4"/>
          <a:stretch>
            <a:fillRect/>
          </a:stretch>
        </p:blipFill>
        <p:spPr>
          <a:xfrm>
            <a:off x="-2828" y="9467040"/>
            <a:ext cx="873677" cy="770096"/>
          </a:xfrm>
          <a:prstGeom prst="rect">
            <a:avLst/>
          </a:prstGeom>
        </p:spPr>
      </p:pic>
      <p:pic>
        <p:nvPicPr>
          <p:cNvPr id="4" name="Picture 3"/>
          <p:cNvPicPr>
            <a:picLocks noChangeAspect="1"/>
          </p:cNvPicPr>
          <p:nvPr/>
        </p:nvPicPr>
        <p:blipFill>
          <a:blip r:embed="rId5"/>
          <a:stretch>
            <a:fillRect/>
          </a:stretch>
        </p:blipFill>
        <p:spPr>
          <a:xfrm>
            <a:off x="470010" y="563122"/>
            <a:ext cx="1749704" cy="1249788"/>
          </a:xfrm>
          <a:prstGeom prst="rect">
            <a:avLst/>
          </a:prstGeom>
        </p:spPr>
      </p:pic>
      <p:pic>
        <p:nvPicPr>
          <p:cNvPr id="20" name="Picture 19"/>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3027" y="2502205"/>
            <a:ext cx="979790" cy="914400"/>
          </a:xfrm>
          <a:prstGeom prst="rect">
            <a:avLst/>
          </a:prstGeom>
        </p:spPr>
      </p:pic>
      <p:sp>
        <p:nvSpPr>
          <p:cNvPr id="21" name="TextBox 20"/>
          <p:cNvSpPr txBox="1"/>
          <p:nvPr/>
        </p:nvSpPr>
        <p:spPr>
          <a:xfrm>
            <a:off x="1603948" y="2630510"/>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124200" y="2424733"/>
                <a:ext cx="15087600" cy="2109167"/>
              </a:xfrm>
              <a:prstGeom prst="rect">
                <a:avLst/>
              </a:prstGeom>
            </p:spPr>
            <p:txBody>
              <a:bodyPr wrap="square">
                <a:spAutoFit/>
              </a:bodyPr>
              <a:lstStyle/>
              <a:p>
                <a:pPr>
                  <a:lnSpc>
                    <a:spcPct val="150000"/>
                  </a:lnSpc>
                </a:pPr>
                <a:r>
                  <a:rPr lang="en-US" sz="3800">
                    <a:solidFill>
                      <a:srgbClr val="000000"/>
                    </a:solidFill>
                    <a:latin typeface="Arial" panose="020B0604020202020204" pitchFamily="34" charset="0"/>
                    <a:cs typeface="Arial" panose="020B0604020202020204" pitchFamily="34" charset="0"/>
                  </a:rPr>
                  <a:t>a) 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smtClean="0">
                        <a:solidFill>
                          <a:srgbClr val="000000"/>
                        </a:solidFill>
                        <a:latin typeface="Cambria Math" panose="02040503050406030204" pitchFamily="18" charset="0"/>
                        <a:cs typeface="Arial" panose="020B0604020202020204" pitchFamily="34" charset="0"/>
                      </a:rPr>
                      <m:t>=3</m:t>
                    </m:r>
                    <m:r>
                      <a:rPr lang="en-US" sz="3800" i="1" smtClean="0">
                        <a:solidFill>
                          <a:srgbClr val="000000"/>
                        </a:solidFill>
                        <a:latin typeface="Cambria Math" panose="02040503050406030204" pitchFamily="18" charset="0"/>
                        <a:cs typeface="Arial" panose="020B0604020202020204" pitchFamily="34" charset="0"/>
                      </a:rPr>
                      <m:t>𝑛</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1</m:t>
                    </m:r>
                  </m:oMath>
                </a14:m>
                <a:r>
                  <a:rPr lang="en-US" sz="3800">
                    <a:solidFill>
                      <a:srgbClr val="000000"/>
                    </a:solidFill>
                    <a:latin typeface="Arial" panose="020B0604020202020204" pitchFamily="34" charset="0"/>
                    <a:cs typeface="Arial" panose="020B0604020202020204" pitchFamily="34" charset="0"/>
                  </a:rPr>
                  <a:t>. Tính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sub>
                    </m:sSub>
                  </m:oMath>
                </a14:m>
                <a:r>
                  <a:rPr lang="en-US" sz="3800">
                    <a:solidFill>
                      <a:srgbClr val="000000"/>
                    </a:solidFill>
                    <a:latin typeface="Arial" panose="020B0604020202020204" pitchFamily="34" charset="0"/>
                    <a:cs typeface="Arial" panose="020B0604020202020204" pitchFamily="34" charset="0"/>
                  </a:rPr>
                  <a:t> và so sánh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a:t>
                </a:r>
              </a:p>
              <a:p>
                <a:pPr>
                  <a:lnSpc>
                    <a:spcPct val="150000"/>
                  </a:lnSpc>
                </a:pPr>
                <a:r>
                  <a:rPr lang="en-US" sz="3800">
                    <a:solidFill>
                      <a:srgbClr val="000000"/>
                    </a:solidFill>
                    <a:latin typeface="Arial" panose="020B0604020202020204" pitchFamily="34" charset="0"/>
                    <a:cs typeface="Arial" panose="020B0604020202020204" pitchFamily="34" charset="0"/>
                  </a:rPr>
                  <a:t>b) 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b="0" i="1" smtClean="0">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m:t>
                    </m:r>
                    <m:f>
                      <m:f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 Tính </a:t>
                </a:r>
                <a14:m>
                  <m:oMath xmlns:m="http://schemas.openxmlformats.org/officeDocument/2006/math">
                    <m:sSub>
                      <m:sSub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3800">
                    <a:solidFill>
                      <a:srgbClr val="000000"/>
                    </a:solidFill>
                    <a:latin typeface="Arial" panose="020B0604020202020204" pitchFamily="34" charset="0"/>
                    <a:cs typeface="Arial" panose="020B0604020202020204" pitchFamily="34" charset="0"/>
                  </a:rPr>
                  <a:t> và so sánh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124200" y="2424733"/>
                <a:ext cx="15087600" cy="2109167"/>
              </a:xfrm>
              <a:prstGeom prst="rect">
                <a:avLst/>
              </a:prstGeom>
              <a:blipFill>
                <a:blip r:embed="rId8"/>
                <a:stretch>
                  <a:fillRect l="-1333" b="-4046"/>
                </a:stretch>
              </a:blipFill>
            </p:spPr>
            <p:txBody>
              <a:bodyPr/>
              <a:lstStyle/>
              <a:p>
                <a:r>
                  <a:rPr lang="en-US">
                    <a:noFill/>
                  </a:rPr>
                  <a:t> </a:t>
                </a:r>
              </a:p>
            </p:txBody>
          </p:sp>
        </mc:Fallback>
      </mc:AlternateContent>
      <p:sp>
        <p:nvSpPr>
          <p:cNvPr id="24" name="Rectangle 23"/>
          <p:cNvSpPr/>
          <p:nvPr/>
        </p:nvSpPr>
        <p:spPr>
          <a:xfrm>
            <a:off x="8306711" y="4923592"/>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mc:AlternateContent xmlns:mc="http://schemas.openxmlformats.org/markup-compatibility/2006" xmlns:a14="http://schemas.microsoft.com/office/drawing/2010/main">
        <mc:Choice Requires="a14">
          <p:sp>
            <p:nvSpPr>
              <p:cNvPr id="8" name="Rectangle 7"/>
              <p:cNvSpPr/>
              <p:nvPr/>
            </p:nvSpPr>
            <p:spPr>
              <a:xfrm>
                <a:off x="1378590" y="5783322"/>
                <a:ext cx="15918810" cy="3703578"/>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i="1">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latin typeface="Cambria Math" panose="02040503050406030204" pitchFamily="18" charset="0"/>
                            <a:ea typeface="Times New Roman" panose="02020603050405020304" pitchFamily="18" charset="0"/>
                            <a:cs typeface="Arial" panose="020B0604020202020204" pitchFamily="34" charset="0"/>
                          </a:rPr>
                        </m:ctrlPr>
                      </m:dPr>
                      <m:e>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+1</m:t>
                        </m:r>
                      </m:e>
                    </m:d>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3</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b="0" i="0" smtClean="0">
                        <a:solidFill>
                          <a:prstClr val="black"/>
                        </a:solidFill>
                        <a:latin typeface="Cambria Math" panose="02040503050406030204" pitchFamily="18" charset="0"/>
                        <a:cs typeface="Arial" panose="020B0604020202020204" pitchFamily="34" charset="0"/>
                      </a:rPr>
                      <m: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0" smtClean="0">
                        <a:solidFill>
                          <a:prstClr val="black"/>
                        </a:solidFill>
                        <a:latin typeface="Cambria Math" panose="02040503050406030204" pitchFamily="18" charset="0"/>
                        <a:cs typeface="Arial" panose="020B0604020202020204" pitchFamily="34" charset="0"/>
                      </a:rPr>
                      <m:t>,</m:t>
                    </m:r>
                  </m:oMath>
                </a14:m>
                <a:r>
                  <a:rPr lang="en-US" sz="3800">
                    <a:solidFill>
                      <a:srgbClr val="000000"/>
                    </a:solidFill>
                    <a:latin typeface="Arial" panose="020B0604020202020204" pitchFamily="34" charset="0"/>
                    <a:cs typeface="Arial" panose="020B0604020202020204" pitchFamily="34" charset="0"/>
                  </a:rPr>
                  <a:t> </a:t>
                </a:r>
                <a:r>
                  <a:rPr lang="en-US" sz="38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a:solidFill>
                          <a:prstClr val="black"/>
                        </a:solidFill>
                        <a:latin typeface="Cambria Math" panose="02040503050406030204" pitchFamily="18" charset="0"/>
                        <a:cs typeface="Arial" panose="020B0604020202020204" pitchFamily="34" charset="0"/>
                      </a:rPr>
                      <m: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m:t>
                    </m:r>
                    <m:d>
                      <m:dPr>
                        <m:ctrlPr>
                          <a:rPr lang="en-US" sz="3800" i="1" smtClean="0">
                            <a:latin typeface="Cambria Math" panose="02040503050406030204" pitchFamily="18" charset="0"/>
                            <a:ea typeface="Times New Roman" panose="02020603050405020304" pitchFamily="18" charset="0"/>
                            <a:cs typeface="Arial" panose="020B0604020202020204" pitchFamily="34" charset="0"/>
                          </a:rPr>
                        </m:ctrlPr>
                      </m:dPr>
                      <m:e>
                        <m:r>
                          <a:rPr lang="en-US" sz="380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+2</m:t>
                        </m:r>
                      </m:e>
                    </m:d>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 −1)=3&gt;0, </m:t>
                    </m:r>
                  </m:oMath>
                </a14:m>
                <a:r>
                  <a:rPr lang="en-US" sz="3800">
                    <a:latin typeface="Arial" panose="020B0604020202020204" pitchFamily="34" charset="0"/>
                    <a:ea typeface="Times New Roman" panose="02020603050405020304" pitchFamily="18" charset="0"/>
                    <a:cs typeface="Arial" panose="020B0604020202020204" pitchFamily="34" charset="0"/>
                  </a:rPr>
                  <a:t> </a:t>
                </a: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b="0" i="0" smtClean="0">
                        <a:solidFill>
                          <a:prstClr val="black"/>
                        </a:solidFill>
                        <a:latin typeface="Cambria Math" panose="02040503050406030204" pitchFamily="18" charset="0"/>
                        <a:cs typeface="Arial" panose="020B0604020202020204" pitchFamily="34" charset="0"/>
                      </a:rPr>
                      <m:t>&gt;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 </m:t>
                    </m:r>
                    <m:r>
                      <a:rPr lang="en-US" sz="3800" i="1" smtClean="0">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oMath>
                </a14:m>
                <a:r>
                  <a:rPr lang="en-US" sz="3800">
                    <a:latin typeface="Arial" panose="020B0604020202020204" pitchFamily="34" charset="0"/>
                    <a:ea typeface="Times New Roman" panose="02020603050405020304" pitchFamily="18" charset="0"/>
                    <a:cs typeface="Arial" panose="020B0604020202020204" pitchFamily="34" charset="0"/>
                  </a:rPr>
                  <a:t>.</a:t>
                </a: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a:solidFill>
                          <a:prstClr val="black"/>
                        </a:solidFill>
                        <a:latin typeface="Cambria Math" panose="02040503050406030204" pitchFamily="18" charset="0"/>
                        <a:cs typeface="Arial" panose="020B0604020202020204" pitchFamily="34" charset="0"/>
                      </a:rPr>
                      <m:t>&gt;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 </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oMath>
                </a14:m>
                <a:r>
                  <a:rPr lang="en-US" sz="380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378590" y="5783322"/>
                <a:ext cx="15918810" cy="3703578"/>
              </a:xfrm>
              <a:prstGeom prst="rect">
                <a:avLst/>
              </a:prstGeom>
              <a:blipFill>
                <a:blip r:embed="rId9"/>
                <a:stretch>
                  <a:fillRect l="-1263" b="-2801"/>
                </a:stretch>
              </a:blipFill>
            </p:spPr>
            <p:txBody>
              <a:bodyPr/>
              <a:lstStyle/>
              <a:p>
                <a:r>
                  <a:rPr lang="en-US">
                    <a:noFill/>
                  </a:rPr>
                  <a:t> </a:t>
                </a:r>
              </a:p>
            </p:txBody>
          </p:sp>
        </mc:Fallback>
      </mc:AlternateContent>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403961" y="87306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36" name="Group 35"/>
          <p:cNvGrpSpPr/>
          <p:nvPr/>
        </p:nvGrpSpPr>
        <p:grpSpPr>
          <a:xfrm>
            <a:off x="3886200" y="3551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en-US"/>
              </a:p>
            </p:txBody>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32237" y="2095500"/>
            <a:ext cx="16468816" cy="6555641"/>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Năm 2020, số dân của một thành phố trực thuộc tỉnh là khoảng 500 nghìn người. Người ta ước tính rằng số dân của thành phố đó sẽ tăng trưởng với tốc độ khoảng 2% mỗi năm. Khi đó số dân P</a:t>
            </a:r>
            <a:r>
              <a:rPr lang="en-US" sz="4000" baseline="-25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(nghìn người) của thành phố đó sau n năm, kể từ năm 2020, được tính bằng công thức P</a:t>
            </a:r>
            <a:r>
              <a:rPr lang="en-US" sz="4000" baseline="-25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 500(1 + 0,02)</a:t>
            </a:r>
            <a:r>
              <a:rPr lang="en-US" sz="4000" baseline="30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Hỏi nếu tăng trưởng theo quy luật như vậy thì vào năm 2030, số dân của thành phố đó là khoảng bao nhiêu nghìn người?</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7" name="Picture 46"/>
          <p:cNvPicPr>
            <a:picLocks noChangeAspect="1"/>
          </p:cNvPicPr>
          <p:nvPr/>
        </p:nvPicPr>
        <p:blipFill>
          <a:blip r:embed="rId8"/>
          <a:stretch>
            <a:fillRect/>
          </a:stretch>
        </p:blipFill>
        <p:spPr>
          <a:xfrm>
            <a:off x="15925799" y="8019838"/>
            <a:ext cx="1158453" cy="1884231"/>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2674433">
            <a:off x="17243297" y="8828268"/>
            <a:ext cx="926538" cy="1405766"/>
          </a:xfrm>
          <a:prstGeom prst="rect">
            <a:avLst/>
          </a:prstGeom>
        </p:spPr>
      </p:pic>
      <p:pic>
        <p:nvPicPr>
          <p:cNvPr id="37" name="Picture 36"/>
          <p:cNvPicPr>
            <a:picLocks noChangeAspect="1"/>
          </p:cNvPicPr>
          <p:nvPr/>
        </p:nvPicPr>
        <p:blipFill>
          <a:blip r:embed="rId3"/>
          <a:stretch>
            <a:fillRect/>
          </a:stretch>
        </p:blipFill>
        <p:spPr>
          <a:xfrm flipH="1">
            <a:off x="16473544" y="1409700"/>
            <a:ext cx="1233023" cy="2117788"/>
          </a:xfrm>
          <a:prstGeom prst="rect">
            <a:avLst/>
          </a:prstGeom>
        </p:spPr>
      </p:pic>
      <p:pic>
        <p:nvPicPr>
          <p:cNvPr id="39" name="Picture 38"/>
          <p:cNvPicPr>
            <a:picLocks noChangeAspect="1"/>
          </p:cNvPicPr>
          <p:nvPr/>
        </p:nvPicPr>
        <p:blipFill>
          <a:blip r:embed="rId4"/>
          <a:stretch>
            <a:fillRect/>
          </a:stretch>
        </p:blipFill>
        <p:spPr>
          <a:xfrm>
            <a:off x="-2828" y="9467040"/>
            <a:ext cx="873677" cy="770096"/>
          </a:xfrm>
          <a:prstGeom prst="rect">
            <a:avLst/>
          </a:prstGeom>
        </p:spPr>
      </p:pic>
      <p:sp>
        <p:nvSpPr>
          <p:cNvPr id="24" name="Rectangle 23"/>
          <p:cNvSpPr/>
          <p:nvPr/>
        </p:nvSpPr>
        <p:spPr>
          <a:xfrm>
            <a:off x="1066800" y="808792"/>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192310" y="1464336"/>
                <a:ext cx="14859000" cy="2405659"/>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ta có: </a:t>
                </a:r>
              </a:p>
            </p:txBody>
          </p:sp>
        </mc:Choice>
        <mc:Fallback xmlns="">
          <p:sp>
            <p:nvSpPr>
              <p:cNvPr id="2" name="Rectangle 1"/>
              <p:cNvSpPr>
                <a:spLocks noRot="1" noChangeAspect="1" noMove="1" noResize="1" noEditPoints="1" noAdjustHandles="1" noChangeArrowheads="1" noChangeShapeType="1" noTextEdit="1"/>
              </p:cNvSpPr>
              <p:nvPr/>
            </p:nvSpPr>
            <p:spPr>
              <a:xfrm>
                <a:off x="2192310" y="1464336"/>
                <a:ext cx="14859000" cy="2405659"/>
              </a:xfrm>
              <a:prstGeom prst="rect">
                <a:avLst/>
              </a:prstGeom>
              <a:blipFill>
                <a:blip r:embed="rId5"/>
                <a:stretch>
                  <a:fillRect l="-1354" b="-4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92310" y="7581900"/>
                <a:ext cx="9144000" cy="1949252"/>
              </a:xfrm>
              <a:prstGeom prst="rect">
                <a:avLst/>
              </a:prstGeom>
            </p:spPr>
            <p:txBody>
              <a:bodyPr>
                <a:spAutoFit/>
              </a:bodyPr>
              <a:lstStyle/>
              <a:p>
                <a:pPr lvl="0" algn="just">
                  <a:lnSpc>
                    <a:spcPct val="150000"/>
                  </a:lnSpc>
                  <a:spcAft>
                    <a:spcPts val="800"/>
                  </a:spcAft>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800"/>
                  </a:spcAft>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2310" y="7581900"/>
                <a:ext cx="9144000" cy="1949252"/>
              </a:xfrm>
              <a:prstGeom prst="rect">
                <a:avLst/>
              </a:prstGeom>
              <a:blipFill>
                <a:blip r:embed="rId6"/>
                <a:stretch>
                  <a:fillRect l="-2200" b="-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1600" y="4076700"/>
                <a:ext cx="18516600" cy="13483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8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oMath>
                  </m:oMathPara>
                </a14:m>
                <a:endPar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1600" y="4076700"/>
                <a:ext cx="18516600" cy="13483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19600" y="5928718"/>
                <a:ext cx="12973112" cy="1348382"/>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&lt;0, ∀</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419600" y="5928718"/>
                <a:ext cx="12973112" cy="134838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456775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752600" y="2366612"/>
            <a:ext cx="14401800" cy="5824888"/>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91137" y="2857500"/>
                <a:ext cx="12091663" cy="4811574"/>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Mỗi hàm số u xác định trên tập M = {1; 2; 3;...; m} với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N</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up>
                    </m:sSup>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được gọi là một dãy số hữu hạn.</a:t>
                </a:r>
              </a:p>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Dạng khai triển của dãy số hữu hạn là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gọi là số hạng đầu, số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gọi là số hạng cuối.</a:t>
                </a:r>
              </a:p>
            </p:txBody>
          </p:sp>
        </mc:Choice>
        <mc:Fallback xmlns="">
          <p:sp>
            <p:nvSpPr>
              <p:cNvPr id="6" name="Rectangle 5"/>
              <p:cNvSpPr>
                <a:spLocks noRot="1" noChangeAspect="1" noMove="1" noResize="1" noEditPoints="1" noAdjustHandles="1" noChangeArrowheads="1" noChangeShapeType="1" noTextEdit="1"/>
              </p:cNvSpPr>
              <p:nvPr/>
            </p:nvSpPr>
            <p:spPr>
              <a:xfrm>
                <a:off x="2691137" y="2857500"/>
                <a:ext cx="12091663" cy="4811574"/>
              </a:xfrm>
              <a:prstGeom prst="rect">
                <a:avLst/>
              </a:prstGeom>
              <a:blipFill>
                <a:blip r:embed="rId7"/>
                <a:stretch>
                  <a:fillRect l="-1613" r="-1764" b="-2155"/>
                </a:stretch>
              </a:blipFill>
            </p:spPr>
            <p:txBody>
              <a:bodyPr/>
              <a:lstStyle/>
              <a:p>
                <a:r>
                  <a:rPr lang="en-US">
                    <a:noFill/>
                  </a:rPr>
                  <a:t> </a:t>
                </a:r>
              </a:p>
            </p:txBody>
          </p:sp>
        </mc:Fallback>
      </mc:AlternateContent>
      <p:pic>
        <p:nvPicPr>
          <p:cNvPr id="17" name="Picture 16"/>
          <p:cNvPicPr>
            <a:picLocks noChangeAspect="1"/>
          </p:cNvPicPr>
          <p:nvPr/>
        </p:nvPicPr>
        <p:blipFill>
          <a:blip r:embed="rId8"/>
          <a:stretch>
            <a:fillRect/>
          </a:stretch>
        </p:blipFill>
        <p:spPr>
          <a:xfrm>
            <a:off x="7263218" y="7886700"/>
            <a:ext cx="3019191" cy="1676545"/>
          </a:xfrm>
          <a:prstGeom prst="rect">
            <a:avLst/>
          </a:prstGeom>
        </p:spPr>
      </p:pic>
    </p:spTree>
    <p:extLst>
      <p:ext uri="{BB962C8B-B14F-4D97-AF65-F5344CB8AC3E}">
        <p14:creationId xmlns:p14="http://schemas.microsoft.com/office/powerpoint/2010/main" val="8007972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533400" y="419100"/>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2"/>
          <a:stretch>
            <a:fillRect/>
          </a:stretch>
        </p:blipFill>
        <p:spPr>
          <a:xfrm>
            <a:off x="15725986" y="6743700"/>
            <a:ext cx="1924126" cy="3129603"/>
          </a:xfrm>
          <a:prstGeom prst="rect">
            <a:avLst/>
          </a:prstGeom>
        </p:spPr>
      </p:pic>
      <p:sp>
        <p:nvSpPr>
          <p:cNvPr id="19" name="Oval Callout 18"/>
          <p:cNvSpPr/>
          <p:nvPr/>
        </p:nvSpPr>
        <p:spPr>
          <a:xfrm>
            <a:off x="8242899" y="21253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p:cNvGrpSpPr/>
          <p:nvPr/>
        </p:nvGrpSpPr>
        <p:grpSpPr>
          <a:xfrm>
            <a:off x="5638800" y="500703"/>
            <a:ext cx="13563600" cy="1259127"/>
            <a:chOff x="1219200" y="3457153"/>
            <a:chExt cx="13563600" cy="1259127"/>
          </a:xfrm>
        </p:grpSpPr>
        <mc:AlternateContent xmlns:mc="http://schemas.openxmlformats.org/markup-compatibility/2006" xmlns:a14="http://schemas.microsoft.com/office/drawing/2010/main">
          <mc:Choice Requires="a14">
            <p:sp>
              <p:nvSpPr>
                <p:cNvPr id="14" name="TextBox 13"/>
                <p:cNvSpPr txBox="1"/>
                <p:nvPr/>
              </p:nvSpPr>
              <p:spPr>
                <a:xfrm>
                  <a:off x="1219200" y="3813189"/>
                  <a:ext cx="13563600"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en-US" sz="4000" i="1">
                              <a:solidFill>
                                <a:schemeClr val="bg1"/>
                              </a:solidFill>
                              <a:latin typeface="Cambria Math" panose="02040503050406030204" pitchFamily="18" charset="0"/>
                              <a:cs typeface="Arial" panose="020B0604020202020204" pitchFamily="34" charset="0"/>
                            </a:rPr>
                          </m:ctrlPr>
                        </m:dPr>
                        <m:e>
                          <m:sSub>
                            <m:sSubPr>
                              <m:ctrlPr>
                                <a:rPr lang="en-US" sz="4000" i="1">
                                  <a:solidFill>
                                    <a:schemeClr val="bg1"/>
                                  </a:solidFill>
                                  <a:latin typeface="Cambria Math" panose="02040503050406030204" pitchFamily="18" charset="0"/>
                                  <a:cs typeface="Arial" panose="020B0604020202020204" pitchFamily="34" charset="0"/>
                                </a:rPr>
                              </m:ctrlPr>
                            </m:sSubPr>
                            <m:e>
                              <m:r>
                                <a:rPr lang="en-US" sz="4000" i="1">
                                  <a:solidFill>
                                    <a:schemeClr val="bg1"/>
                                  </a:solidFill>
                                  <a:latin typeface="Cambria Math" panose="02040503050406030204" pitchFamily="18" charset="0"/>
                                  <a:cs typeface="Arial" panose="020B0604020202020204" pitchFamily="34" charset="0"/>
                                </a:rPr>
                                <m:t>𝑢</m:t>
                              </m:r>
                            </m:e>
                            <m:sub>
                              <m:r>
                                <a:rPr lang="en-US" sz="4000" i="1">
                                  <a:solidFill>
                                    <a:schemeClr val="bg1"/>
                                  </a:solidFill>
                                  <a:latin typeface="Cambria Math" panose="02040503050406030204" pitchFamily="18" charset="0"/>
                                  <a:cs typeface="Arial" panose="020B0604020202020204" pitchFamily="34" charset="0"/>
                                </a:rPr>
                                <m:t>𝑛</m:t>
                              </m:r>
                            </m:sub>
                          </m:sSub>
                        </m:e>
                      </m:d>
                    </m:oMath>
                  </a14:m>
                  <a:r>
                    <a:rPr lang="en-US" sz="4000">
                      <a:solidFill>
                        <a:schemeClr val="bg1"/>
                      </a:solidFill>
                      <a:latin typeface="Arial" panose="020B0604020202020204" pitchFamily="34" charset="0"/>
                      <a:cs typeface="Arial" panose="020B0604020202020204" pitchFamily="34" charset="0"/>
                    </a:rPr>
                    <a:t>, với</a:t>
                  </a:r>
                </a:p>
              </p:txBody>
            </p:sp>
          </mc:Choice>
          <mc:Fallback xmlns="">
            <p:sp>
              <p:nvSpPr>
                <p:cNvPr id="14" name="TextBox 13"/>
                <p:cNvSpPr txBox="1">
                  <a:spLocks noRot="1" noChangeAspect="1" noMove="1" noResize="1" noEditPoints="1" noAdjustHandles="1" noChangeArrowheads="1" noChangeShapeType="1" noTextEdit="1"/>
                </p:cNvSpPr>
                <p:nvPr/>
              </p:nvSpPr>
              <p:spPr>
                <a:xfrm>
                  <a:off x="1219200" y="3813189"/>
                  <a:ext cx="13563600" cy="707886"/>
                </a:xfrm>
                <a:prstGeom prst="rect">
                  <a:avLst/>
                </a:prstGeom>
                <a:blipFill>
                  <a:blip r:embed="rId3"/>
                  <a:stretch>
                    <a:fillRect l="-1573"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364450" y="3457153"/>
                  <a:ext cx="2733056" cy="12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𝑢</m:t>
                            </m:r>
                          </m:e>
                          <m:sub>
                            <m:r>
                              <a:rPr lang="en-US" sz="4000" i="1">
                                <a:solidFill>
                                  <a:schemeClr val="bg1"/>
                                </a:solidFill>
                                <a:latin typeface="Cambria Math" panose="02040503050406030204" pitchFamily="18" charset="0"/>
                              </a:rPr>
                              <m:t>𝑛</m:t>
                            </m:r>
                          </m:sub>
                        </m:sSub>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1">
                                <a:solidFill>
                                  <a:schemeClr val="bg1"/>
                                </a:solidFill>
                                <a:latin typeface="Cambria Math" panose="02040503050406030204" pitchFamily="18" charset="0"/>
                              </a:rPr>
                              <m:t>𝑛</m:t>
                            </m:r>
                            <m:r>
                              <a:rPr lang="en-US" sz="4000" i="0">
                                <a:solidFill>
                                  <a:schemeClr val="bg1"/>
                                </a:solidFill>
                                <a:latin typeface="Cambria Math" panose="02040503050406030204" pitchFamily="18" charset="0"/>
                              </a:rPr>
                              <m:t>+1</m:t>
                            </m:r>
                          </m:den>
                        </m:f>
                      </m:oMath>
                    </m:oMathPara>
                  </a14:m>
                  <a:endParaRPr lang="en-US" sz="4000">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0364450" y="3457153"/>
                  <a:ext cx="2733056" cy="1259127"/>
                </a:xfrm>
                <a:prstGeom prst="rect">
                  <a:avLst/>
                </a:prstGeom>
                <a:blipFill>
                  <a:blip r:embed="rId4"/>
                  <a:stretch>
                    <a:fillRect/>
                  </a:stretch>
                </a:blipFill>
              </p:spPr>
              <p:txBody>
                <a:bodyPr/>
                <a:lstStyle/>
                <a:p>
                  <a:r>
                    <a:rPr lang="en-US">
                      <a:noFill/>
                    </a:rPr>
                    <a:t> </a:t>
                  </a:r>
                </a:p>
              </p:txBody>
            </p:sp>
          </mc:Fallback>
        </mc:AlternateContent>
      </p:grpSp>
      <p:sp>
        <p:nvSpPr>
          <p:cNvPr id="6" name="Rectangle 5"/>
          <p:cNvSpPr/>
          <p:nvPr/>
        </p:nvSpPr>
        <p:spPr>
          <a:xfrm>
            <a:off x="762000" y="4063348"/>
            <a:ext cx="16611600" cy="901593"/>
          </a:xfrm>
          <a:prstGeom prst="rect">
            <a:avLst/>
          </a:prstGeom>
        </p:spPr>
        <p:txBody>
          <a:bodyPr wrap="square">
            <a:spAutoFit/>
          </a:bodyPr>
          <a:lstStyle/>
          <a:p>
            <a:pPr algn="just">
              <a:lnSpc>
                <a:spcPct val="150000"/>
              </a:lnSpc>
              <a:spcAft>
                <a:spcPts val="8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Ta có:</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362200" y="3924300"/>
                <a:ext cx="9118970" cy="1335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2362200" y="3924300"/>
                <a:ext cx="9118970" cy="13358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7003" y="8702231"/>
                <a:ext cx="13182600" cy="1015663"/>
              </a:xfrm>
              <a:prstGeom prst="rect">
                <a:avLst/>
              </a:prstGeom>
            </p:spPr>
            <p:txBody>
              <a:bodyPr wrap="square">
                <a:spAutoFit/>
              </a:bodyPr>
              <a:lstStyle/>
              <a:p>
                <a:pPr lvl="0" algn="just">
                  <a:lnSpc>
                    <a:spcPct val="150000"/>
                  </a:lnSpc>
                  <a:spcAft>
                    <a:spcPts val="800"/>
                  </a:spcAft>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Vậy (u</a:t>
                </a:r>
                <a:r>
                  <a:rPr lang="en-US" sz="4000" baseline="-25000">
                    <a:solidFill>
                      <a:prstClr val="white"/>
                    </a:solidFill>
                    <a:latin typeface="Arial" panose="020B0604020202020204" pitchFamily="34" charset="0"/>
                    <a:ea typeface="Times New Roman" panose="02020603050405020304" pitchFamily="18" charset="0"/>
                    <a:cs typeface="Arial" panose="020B0604020202020204" pitchFamily="34" charset="0"/>
                  </a:rPr>
                  <a:t>n</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là dãy số giảm.</a:t>
                </a:r>
              </a:p>
            </p:txBody>
          </p:sp>
        </mc:Choice>
        <mc:Fallback xmlns="">
          <p:sp>
            <p:nvSpPr>
              <p:cNvPr id="11" name="Rectangle 10"/>
              <p:cNvSpPr>
                <a:spLocks noRot="1" noChangeAspect="1" noMove="1" noResize="1" noEditPoints="1" noAdjustHandles="1" noChangeArrowheads="1" noChangeShapeType="1" noTextEdit="1"/>
              </p:cNvSpPr>
              <p:nvPr/>
            </p:nvSpPr>
            <p:spPr>
              <a:xfrm>
                <a:off x="757003" y="8702231"/>
                <a:ext cx="13182600" cy="1015663"/>
              </a:xfrm>
              <a:prstGeom prst="rect">
                <a:avLst/>
              </a:prstGeom>
              <a:blipFill>
                <a:blip r:embed="rId6"/>
                <a:stretch>
                  <a:fillRect l="-161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2000" y="5804918"/>
                <a:ext cx="18440400" cy="26175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400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den>
                      </m:f>
                    </m:oMath>
                  </m:oMathPara>
                </a14:m>
                <a:endPar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4000" b="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&lt;0,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762000" y="5804918"/>
                <a:ext cx="18440400" cy="261757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7816805">
            <a:off x="17100107" y="98823"/>
            <a:ext cx="810532" cy="1405766"/>
          </a:xfrm>
          <a:prstGeom prst="rect">
            <a:avLst/>
          </a:prstGeom>
        </p:spPr>
      </p:pic>
      <p:pic>
        <p:nvPicPr>
          <p:cNvPr id="37" name="Picture 36"/>
          <p:cNvPicPr>
            <a:picLocks noChangeAspect="1"/>
          </p:cNvPicPr>
          <p:nvPr/>
        </p:nvPicPr>
        <p:blipFill>
          <a:blip r:embed="rId3"/>
          <a:stretch>
            <a:fillRect/>
          </a:stretch>
        </p:blipFill>
        <p:spPr>
          <a:xfrm flipH="1">
            <a:off x="16992600" y="8216901"/>
            <a:ext cx="1109133" cy="1905000"/>
          </a:xfrm>
          <a:prstGeom prst="rect">
            <a:avLst/>
          </a:prstGeom>
        </p:spPr>
      </p:pic>
      <p:pic>
        <p:nvPicPr>
          <p:cNvPr id="39" name="Picture 38"/>
          <p:cNvPicPr>
            <a:picLocks noChangeAspect="1"/>
          </p:cNvPicPr>
          <p:nvPr/>
        </p:nvPicPr>
        <p:blipFill>
          <a:blip r:embed="rId4"/>
          <a:stretch>
            <a:fillRect/>
          </a:stretch>
        </p:blipFill>
        <p:spPr>
          <a:xfrm>
            <a:off x="-2828" y="9492441"/>
            <a:ext cx="873677" cy="770096"/>
          </a:xfrm>
          <a:prstGeom prst="rect">
            <a:avLst/>
          </a:prstGeom>
        </p:spPr>
      </p:pic>
      <p:pic>
        <p:nvPicPr>
          <p:cNvPr id="4" name="Picture 3"/>
          <p:cNvPicPr>
            <a:picLocks noChangeAspect="1"/>
          </p:cNvPicPr>
          <p:nvPr/>
        </p:nvPicPr>
        <p:blipFill>
          <a:blip r:embed="rId5"/>
          <a:stretch>
            <a:fillRect/>
          </a:stretch>
        </p:blipFill>
        <p:spPr>
          <a:xfrm>
            <a:off x="470010" y="588523"/>
            <a:ext cx="1749704" cy="1249788"/>
          </a:xfrm>
          <a:prstGeom prst="rect">
            <a:avLst/>
          </a:prstGeom>
        </p:spPr>
      </p:pic>
      <p:pic>
        <p:nvPicPr>
          <p:cNvPr id="20" name="Picture 19"/>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31827" y="2375206"/>
            <a:ext cx="979790" cy="914400"/>
          </a:xfrm>
          <a:prstGeom prst="rect">
            <a:avLst/>
          </a:prstGeom>
        </p:spPr>
      </p:pic>
      <p:sp>
        <p:nvSpPr>
          <p:cNvPr id="21" name="TextBox 20"/>
          <p:cNvSpPr txBox="1"/>
          <p:nvPr/>
        </p:nvSpPr>
        <p:spPr>
          <a:xfrm>
            <a:off x="3432748" y="25035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8401961" y="4872793"/>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p:grpSp>
        <p:nvGrpSpPr>
          <p:cNvPr id="22" name="Group 21"/>
          <p:cNvGrpSpPr/>
          <p:nvPr/>
        </p:nvGrpSpPr>
        <p:grpSpPr>
          <a:xfrm>
            <a:off x="5353049" y="348222"/>
            <a:ext cx="7924800" cy="2980178"/>
            <a:chOff x="5503332" y="288505"/>
            <a:chExt cx="7924800" cy="2980178"/>
          </a:xfrm>
        </p:grpSpPr>
        <p:grpSp>
          <p:nvGrpSpPr>
            <p:cNvPr id="25" name="Group 2"/>
            <p:cNvGrpSpPr/>
            <p:nvPr/>
          </p:nvGrpSpPr>
          <p:grpSpPr>
            <a:xfrm>
              <a:off x="5503332" y="288505"/>
              <a:ext cx="7924800" cy="2980178"/>
              <a:chOff x="-164327" y="-28575"/>
              <a:chExt cx="2957883" cy="841375"/>
            </a:xfrm>
          </p:grpSpPr>
          <p:sp>
            <p:nvSpPr>
              <p:cNvPr id="27" name="Freeform 3"/>
              <p:cNvSpPr/>
              <p:nvPr/>
            </p:nvSpPr>
            <p:spPr>
              <a:xfrm>
                <a:off x="-164327" y="8521"/>
                <a:ext cx="2957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28"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Rectangle 25"/>
            <p:cNvSpPr/>
            <p:nvPr/>
          </p:nvSpPr>
          <p:spPr>
            <a:xfrm>
              <a:off x="6268407" y="440391"/>
              <a:ext cx="6524543" cy="942053"/>
            </a:xfrm>
            <a:prstGeom prst="rect">
              <a:avLst/>
            </a:prstGeom>
          </p:spPr>
          <p:txBody>
            <a:bodyPr wrap="none">
              <a:spAutoFit/>
            </a:bodyPr>
            <a:lstStyle/>
            <a:p>
              <a:pPr lvl="0" algn="just">
                <a:lnSpc>
                  <a:spcPct val="150000"/>
                </a:lnSpc>
                <a:spcAft>
                  <a:spcPts val="600"/>
                </a:spcAf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Nhận biết dãy số bị chặn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953000" y="2120901"/>
                <a:ext cx="15087600" cy="2212722"/>
              </a:xfrm>
              <a:prstGeom prst="rect">
                <a:avLst/>
              </a:prstGeom>
            </p:spPr>
            <p:txBody>
              <a:bodyPr wrap="square">
                <a:spAutoFit/>
              </a:bodyPr>
              <a:lstStyle/>
              <a:p>
                <a:pPr>
                  <a:lnSpc>
                    <a:spcPct val="150000"/>
                  </a:lnSpc>
                </a:pPr>
                <a:r>
                  <a:rPr lang="en-US" sz="3800">
                    <a:solidFill>
                      <a:srgbClr val="000000"/>
                    </a:solidFill>
                    <a:latin typeface="Arial" panose="020B0604020202020204" pitchFamily="34" charset="0"/>
                    <a:cs typeface="Arial" panose="020B0604020202020204" pitchFamily="34" charset="0"/>
                  </a:rPr>
                  <a:t>Cho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sz="3800">
                    <a:solidFill>
                      <a:srgbClr val="000000"/>
                    </a:solidFill>
                    <a:latin typeface="Arial" panose="020B0604020202020204" pitchFamily="34" charset="0"/>
                    <a:cs typeface="Arial" panose="020B0604020202020204" pitchFamily="34" charset="0"/>
                  </a:rPr>
                  <a:t>,</a:t>
                </a:r>
                <a:r>
                  <a:rPr lang="en-US" sz="380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3800">
                  <a:solidFill>
                    <a:srgbClr val="000000"/>
                  </a:solidFill>
                  <a:latin typeface="Arial" panose="020B0604020202020204" pitchFamily="34" charset="0"/>
                  <a:cs typeface="Arial" panose="020B0604020202020204" pitchFamily="34" charset="0"/>
                </a:endParaRPr>
              </a:p>
              <a:p>
                <a:pPr>
                  <a:lnSpc>
                    <a:spcPct val="150000"/>
                  </a:lnSpc>
                </a:pPr>
                <a:r>
                  <a:rPr lang="en-US" sz="3800">
                    <a:solidFill>
                      <a:srgbClr val="000000"/>
                    </a:solidFill>
                    <a:latin typeface="Arial" panose="020B0604020202020204" pitchFamily="34" charset="0"/>
                    <a:cs typeface="Arial" panose="020B0604020202020204" pitchFamily="34" charset="0"/>
                  </a:rPr>
                  <a:t>a) So sánh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 và 1.                b) So sánh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 và 2.</a:t>
                </a:r>
              </a:p>
            </p:txBody>
          </p:sp>
        </mc:Choice>
        <mc:Fallback xmlns="">
          <p:sp>
            <p:nvSpPr>
              <p:cNvPr id="2" name="Rectangle 1"/>
              <p:cNvSpPr>
                <a:spLocks noRot="1" noChangeAspect="1" noMove="1" noResize="1" noEditPoints="1" noAdjustHandles="1" noChangeArrowheads="1" noChangeShapeType="1" noTextEdit="1"/>
              </p:cNvSpPr>
              <p:nvPr/>
            </p:nvSpPr>
            <p:spPr>
              <a:xfrm>
                <a:off x="4953000" y="2120901"/>
                <a:ext cx="15087600" cy="2212722"/>
              </a:xfrm>
              <a:prstGeom prst="rect">
                <a:avLst/>
              </a:prstGeom>
              <a:blipFill>
                <a:blip r:embed="rId8"/>
                <a:stretch>
                  <a:fillRect l="-1333" b="-52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24200" y="5942308"/>
                <a:ext cx="13789781" cy="4027193"/>
              </a:xfrm>
              <a:prstGeom prst="rect">
                <a:avLst/>
              </a:prstGeom>
            </p:spPr>
            <p:txBody>
              <a:bodyPr wrap="square">
                <a:spAutoFit/>
              </a:bodyPr>
              <a:lstStyle/>
              <a:p>
                <a:pPr>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&gt;1,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≤1+1=2,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     Do đó,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≤2,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3124200" y="5942308"/>
                <a:ext cx="13789781" cy="4027193"/>
              </a:xfrm>
              <a:prstGeom prst="rect">
                <a:avLst/>
              </a:prstGeom>
              <a:blipFill>
                <a:blip r:embed="rId9"/>
                <a:stretch>
                  <a:fillRect l="-1459"/>
                </a:stretch>
              </a:blipFill>
            </p:spPr>
            <p:txBody>
              <a:bodyPr/>
              <a:lstStyle/>
              <a:p>
                <a:r>
                  <a:rPr lang="en-US">
                    <a:noFill/>
                  </a:rPr>
                  <a:t> </a:t>
                </a:r>
              </a:p>
            </p:txBody>
          </p:sp>
        </mc:Fallback>
      </mc:AlternateContent>
    </p:spTree>
    <p:extLst>
      <p:ext uri="{BB962C8B-B14F-4D97-AF65-F5344CB8AC3E}">
        <p14:creationId xmlns:p14="http://schemas.microsoft.com/office/powerpoint/2010/main" val="253685769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4" dur="500"/>
                                        <p:tgtEl>
                                          <p:spTgt spid="6">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44" name="Picture 43"/>
          <p:cNvPicPr>
            <a:picLocks noChangeAspect="1"/>
          </p:cNvPicPr>
          <p:nvPr/>
        </p:nvPicPr>
        <p:blipFill>
          <a:blip r:embed="rId4"/>
          <a:stretch>
            <a:fillRect/>
          </a:stretch>
        </p:blipFill>
        <p:spPr>
          <a:xfrm>
            <a:off x="381000" y="698188"/>
            <a:ext cx="1097375" cy="8279086"/>
          </a:xfrm>
          <a:prstGeom prst="rect">
            <a:avLst/>
          </a:prstGeom>
        </p:spPr>
      </p:pic>
      <p:pic>
        <p:nvPicPr>
          <p:cNvPr id="45" name="Picture 44"/>
          <p:cNvPicPr>
            <a:picLocks noChangeAspect="1"/>
          </p:cNvPicPr>
          <p:nvPr/>
        </p:nvPicPr>
        <p:blipFill>
          <a:blip r:embed="rId5"/>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866900" y="2171700"/>
                <a:ext cx="14135100" cy="6437660"/>
              </a:xfrm>
              <a:prstGeom prst="rect">
                <a:avLst/>
              </a:prstGeom>
              <a:solidFill>
                <a:srgbClr val="FBF6EB"/>
              </a:solid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trên nếu tồn tại một số M sao cho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8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3800">
                    <a:effectLst/>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dưới nếu tồn tại một số m sao cho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800">
                  <a:effectLst/>
                  <a:latin typeface="Arial" panose="020B0604020202020204" pitchFamily="34" charset="0"/>
                  <a:ea typeface="Cambria Math" panose="02040503050406030204" pitchFamily="18"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3800">
                    <a:effectLst/>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nếu nó vừa bị chặn trên vừa bị chặn dưới, tức là tồn tại các số m. M sao cho </a:t>
                </a:r>
                <a14:m>
                  <m:oMath xmlns:m="http://schemas.openxmlformats.org/officeDocument/2006/math">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66900" y="2171700"/>
                <a:ext cx="14135100" cy="6437660"/>
              </a:xfrm>
              <a:prstGeom prst="rect">
                <a:avLst/>
              </a:prstGeom>
              <a:blipFill>
                <a:blip r:embed="rId6"/>
                <a:stretch>
                  <a:fillRect l="-1294" r="-1423" b="-1231"/>
                </a:stretch>
              </a:blipFill>
            </p:spPr>
            <p:txBody>
              <a:bodyPr/>
              <a:lstStyle/>
              <a:p>
                <a:r>
                  <a:rPr lang="en-US">
                    <a:noFill/>
                  </a:rPr>
                  <a:t> </a:t>
                </a:r>
              </a:p>
            </p:txBody>
          </p:sp>
        </mc:Fallback>
      </mc:AlternateContent>
      <p:pic>
        <p:nvPicPr>
          <p:cNvPr id="17" name="Picture 16"/>
          <p:cNvPicPr>
            <a:picLocks noChangeAspect="1"/>
          </p:cNvPicPr>
          <p:nvPr/>
        </p:nvPicPr>
        <p:blipFill>
          <a:blip r:embed="rId7"/>
          <a:stretch>
            <a:fillRect/>
          </a:stretch>
        </p:blipFill>
        <p:spPr>
          <a:xfrm>
            <a:off x="14173200" y="8191500"/>
            <a:ext cx="2674714" cy="1524000"/>
          </a:xfrm>
          <a:prstGeom prst="rect">
            <a:avLst/>
          </a:prstGeom>
        </p:spPr>
      </p:pic>
    </p:spTree>
    <p:extLst>
      <p:ext uri="{BB962C8B-B14F-4D97-AF65-F5344CB8AC3E}">
        <p14:creationId xmlns:p14="http://schemas.microsoft.com/office/powerpoint/2010/main" val="35504108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38572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4</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sp>
        <p:nvSpPr>
          <p:cNvPr id="21" name="Oval Callout 20"/>
          <p:cNvSpPr/>
          <p:nvPr/>
        </p:nvSpPr>
        <p:spPr>
          <a:xfrm>
            <a:off x="8170181" y="357972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228600" y="3576911"/>
            <a:ext cx="1283610" cy="16887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410434" y="2095500"/>
                <a:ext cx="11308673" cy="941476"/>
              </a:xfrm>
              <a:prstGeom prst="rect">
                <a:avLst/>
              </a:prstGeom>
            </p:spPr>
            <p:txBody>
              <a:bodyPr wrap="none">
                <a:spAutoFit/>
              </a:bodyPr>
              <a:lstStyle/>
              <a:p>
                <a:pPr lvl="0" algn="just">
                  <a:lnSpc>
                    <a:spcPct val="150000"/>
                  </a:lnSpc>
                  <a:spcAft>
                    <a:spcPts val="800"/>
                  </a:spcAft>
                  <a:defRPr/>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Xét tính bị chặn của 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2</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1   </m:t>
                    </m:r>
                  </m:oMath>
                </a14:m>
                <a:endParaRPr lang="nl-NL" sz="38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10434" y="2095500"/>
                <a:ext cx="11308673" cy="941476"/>
              </a:xfrm>
              <a:prstGeom prst="rect">
                <a:avLst/>
              </a:prstGeom>
              <a:blipFill>
                <a:blip r:embed="rId4"/>
                <a:stretch>
                  <a:fillRect l="-1778" b="-25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24000" y="4762500"/>
                <a:ext cx="15621000" cy="5102679"/>
              </a:xfrm>
              <a:prstGeom prst="rect">
                <a:avLst/>
              </a:prstGeom>
            </p:spPr>
            <p:txBody>
              <a:bodyPr wrap="square">
                <a:spAutoFit/>
              </a:bodyPr>
              <a:lstStyle/>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2</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1 ≥ 1,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Do đó, 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bị chặn dưới.</a:t>
                </a: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không bị chặn trên vì không có số M nào thỏa mãn:</a:t>
                </a:r>
              </a:p>
              <a:p>
                <a:pPr algn="ctr">
                  <a:lnSpc>
                    <a:spcPct val="150000"/>
                  </a:lnSpc>
                  <a:spcAft>
                    <a:spcPts val="800"/>
                  </a:spcAft>
                </a:pP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2</m:t>
                    </m:r>
                    <m:r>
                      <a:rPr lang="en-US" sz="3800" i="1">
                        <a:solidFill>
                          <a:schemeClr val="bg1"/>
                        </a:solidFill>
                        <a:latin typeface="Cambria Math" panose="02040503050406030204" pitchFamily="18" charset="0"/>
                        <a:ea typeface="Caudex"/>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1 ≤ </m:t>
                    </m:r>
                    <m:r>
                      <a:rPr lang="en-US" sz="3800" i="1">
                        <a:solidFill>
                          <a:schemeClr val="bg1"/>
                        </a:solidFill>
                        <a:latin typeface="Cambria Math" panose="02040503050406030204" pitchFamily="18" charset="0"/>
                        <a:ea typeface="Caudex"/>
                        <a:cs typeface="Arial" panose="020B0604020202020204" pitchFamily="34" charset="0"/>
                      </a:rPr>
                      <m:t>𝑀</m:t>
                    </m:r>
                  </m:oMath>
                </a14:m>
                <a:r>
                  <a:rPr lang="en-US" sz="3800">
                    <a:solidFill>
                      <a:schemeClr val="bg1"/>
                    </a:solidFill>
                    <a:latin typeface="Arial" panose="020B0604020202020204" pitchFamily="34" charset="0"/>
                    <a:ea typeface="Caudex"/>
                    <a:cs typeface="Arial" panose="020B0604020202020204" pitchFamily="34" charset="0"/>
                  </a:rPr>
                  <a:t> với mọi </a:t>
                </a:r>
                <a14:m>
                  <m:oMath xmlns:m="http://schemas.openxmlformats.org/officeDocument/2006/math">
                    <m:r>
                      <a:rPr lang="en-US" sz="3800" i="1" smtClean="0">
                        <a:solidFill>
                          <a:schemeClr val="bg1"/>
                        </a:solidFill>
                        <a:latin typeface="Cambria Math" panose="02040503050406030204" pitchFamily="18" charset="0"/>
                        <a:ea typeface="Caudex"/>
                        <a:cs typeface="Arial" panose="020B0604020202020204" pitchFamily="34" charset="0"/>
                      </a:rPr>
                      <m:t>𝑛</m:t>
                    </m:r>
                    <m:r>
                      <a:rPr lang="en-US" sz="3800" i="1" smtClean="0">
                        <a:solidFill>
                          <a:schemeClr val="bg1"/>
                        </a:solidFill>
                        <a:latin typeface="Cambria Math" panose="02040503050406030204" pitchFamily="18" charset="0"/>
                        <a:ea typeface="Caudex"/>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và không bị chặn trên nên không bị chặn.</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0" y="4762500"/>
                <a:ext cx="15621000" cy="5102679"/>
              </a:xfrm>
              <a:prstGeom prst="rect">
                <a:avLst/>
              </a:prstGeom>
              <a:blipFill>
                <a:blip r:embed="rId5"/>
                <a:stretch>
                  <a:fillRect l="-1288" b="-1792"/>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par>
                          <p:cTn id="30" fill="hold">
                            <p:stCondLst>
                              <p:cond delay="1500"/>
                            </p:stCondLst>
                            <p:childTnLst>
                              <p:par>
                                <p:cTn id="31" presetID="16" presetClass="entr" presetSubtype="21" fill="hold"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arn(inVertical)">
                                      <p:cBhvr>
                                        <p:cTn id="33" dur="500"/>
                                        <p:tgtEl>
                                          <p:spTgt spid="9">
                                            <p:txEl>
                                              <p:pRg st="3" end="3"/>
                                            </p:txEl>
                                          </p:spTgt>
                                        </p:tgtEl>
                                      </p:cBhvr>
                                    </p:animEffect>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029200" y="932546"/>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txBody>
              <a:bodyPr/>
              <a:lstStyle/>
              <a:p>
                <a:endParaRPr lang="en-US"/>
              </a:p>
            </p:txBody>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1" name="Rectangle 40"/>
              <p:cNvSpPr/>
              <p:nvPr/>
            </p:nvSpPr>
            <p:spPr>
              <a:xfrm>
                <a:off x="685800" y="2552700"/>
                <a:ext cx="16840200" cy="5554726"/>
              </a:xfrm>
              <a:prstGeom prst="rect">
                <a:avLst/>
              </a:prstGeom>
            </p:spPr>
            <p:txBody>
              <a:bodyPr wrap="square">
                <a:spAutoFit/>
              </a:bodyPr>
              <a:lstStyle/>
              <a:p>
                <a:pPr algn="just">
                  <a:lnSpc>
                    <a:spcPct val="150000"/>
                  </a:lnSpc>
                  <a:spcBef>
                    <a:spcPts val="600"/>
                  </a:spcBef>
                  <a:spcAft>
                    <a:spcPts val="600"/>
                  </a:spcAft>
                </a:pPr>
                <a:r>
                  <a:rPr lang="vi-VN" sz="3800">
                    <a:solidFill>
                      <a:srgbClr val="000000"/>
                    </a:solidFill>
                  </a:rPr>
                  <a:t>Anh Thanh vừa được tuyển dụng vào một công ty công nghệ, được cam kết lương năm đầu sẽ là 200 triệu đồng và lương mỗi năm tiếp theo sẽ được tăng thêm 25 triệu đồng. Gọi </a:t>
                </a:r>
                <a14:m>
                  <m:oMath xmlns:m="http://schemas.openxmlformats.org/officeDocument/2006/math">
                    <m:sSub>
                      <m:sSubPr>
                        <m:ctrlPr>
                          <a:rPr lang="vi-VN" sz="3800" i="1" smtClean="0">
                            <a:solidFill>
                              <a:srgbClr val="000000"/>
                            </a:solidFill>
                            <a:latin typeface="Cambria Math" panose="02040503050406030204" pitchFamily="18" charset="0"/>
                          </a:rPr>
                        </m:ctrlPr>
                      </m:sSubPr>
                      <m:e>
                        <m:r>
                          <a:rPr lang="en-US" sz="3800" b="0" i="1" smtClean="0">
                            <a:solidFill>
                              <a:srgbClr val="000000"/>
                            </a:solidFill>
                            <a:latin typeface="Cambria Math" panose="02040503050406030204" pitchFamily="18" charset="0"/>
                          </a:rPr>
                          <m:t>𝑠</m:t>
                        </m:r>
                      </m:e>
                      <m:sub>
                        <m:r>
                          <a:rPr lang="en-US" sz="3800" b="0" i="1" smtClean="0">
                            <a:solidFill>
                              <a:srgbClr val="000000"/>
                            </a:solidFill>
                            <a:latin typeface="Cambria Math" panose="02040503050406030204" pitchFamily="18" charset="0"/>
                          </a:rPr>
                          <m:t>𝑛</m:t>
                        </m:r>
                      </m:sub>
                    </m:sSub>
                  </m:oMath>
                </a14:m>
                <a:r>
                  <a:rPr lang="en-US" sz="3800">
                    <a:solidFill>
                      <a:srgbClr val="000000"/>
                    </a:solidFill>
                  </a:rPr>
                  <a:t> </a:t>
                </a:r>
                <a:r>
                  <a:rPr lang="vi-VN" sz="3800">
                    <a:solidFill>
                      <a:srgbClr val="000000"/>
                    </a:solidFill>
                  </a:rPr>
                  <a:t>(triệu đồng) là lương vào năm thứ </a:t>
                </a:r>
                <a:r>
                  <a:rPr lang="vi-VN" sz="3800" i="1">
                    <a:solidFill>
                      <a:srgbClr val="000000"/>
                    </a:solidFill>
                  </a:rPr>
                  <a:t>n</a:t>
                </a:r>
                <a:r>
                  <a:rPr lang="vi-VN" sz="3800">
                    <a:solidFill>
                      <a:srgbClr val="000000"/>
                    </a:solidFill>
                  </a:rPr>
                  <a:t> mà anh Thanh làm việc cho công ty đó. Khi đó ta có:               </a:t>
                </a:r>
              </a:p>
              <a:p>
                <a:pPr algn="just">
                  <a:lnSpc>
                    <a:spcPct val="150000"/>
                  </a:lnSpc>
                  <a:spcBef>
                    <a:spcPts val="600"/>
                  </a:spcBef>
                  <a:spcAft>
                    <a:spcPts val="600"/>
                  </a:spcAft>
                </a:pPr>
                <a:r>
                  <a:rPr lang="vi-VN" sz="3800">
                    <a:solidFill>
                      <a:srgbClr val="000000"/>
                    </a:solidFill>
                  </a:rPr>
                  <a:t>a) Tính lương của anh Thanh vào năm thứ 5 làm việc cho công ty.</a:t>
                </a:r>
              </a:p>
              <a:p>
                <a:pPr algn="just">
                  <a:lnSpc>
                    <a:spcPct val="150000"/>
                  </a:lnSpc>
                  <a:spcBef>
                    <a:spcPts val="600"/>
                  </a:spcBef>
                  <a:spcAft>
                    <a:spcPts val="600"/>
                  </a:spcAft>
                </a:pPr>
                <a:r>
                  <a:rPr lang="vi-VN" sz="3800">
                    <a:solidFill>
                      <a:srgbClr val="000000"/>
                    </a:solidFill>
                  </a:rPr>
                  <a:t>b) Chứng minh </a:t>
                </a:r>
                <a14:m>
                  <m:oMath xmlns:m="http://schemas.openxmlformats.org/officeDocument/2006/math">
                    <m:d>
                      <m:dPr>
                        <m:ctrlPr>
                          <a:rPr lang="vi-VN" sz="3800" i="1" smtClean="0">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𝑠</m:t>
                            </m:r>
                          </m:e>
                          <m:sub>
                            <m:r>
                              <a:rPr lang="en-US" sz="3800" i="1">
                                <a:solidFill>
                                  <a:srgbClr val="000000"/>
                                </a:solidFill>
                                <a:latin typeface="Cambria Math" panose="02040503050406030204" pitchFamily="18" charset="0"/>
                              </a:rPr>
                              <m:t>𝑛</m:t>
                            </m:r>
                          </m:sub>
                        </m:sSub>
                      </m:e>
                    </m:d>
                  </m:oMath>
                </a14:m>
                <a:r>
                  <a:rPr lang="vi-VN" sz="3800">
                    <a:solidFill>
                      <a:srgbClr val="000000"/>
                    </a:solidFill>
                  </a:rPr>
                  <a:t> là dãy số tăng. Giải thích ý nghĩa thực tế của kết quả này.</a:t>
                </a:r>
              </a:p>
            </p:txBody>
          </p:sp>
        </mc:Choice>
        <mc:Fallback xmlns="">
          <p:sp>
            <p:nvSpPr>
              <p:cNvPr id="41" name="Rectangle 40"/>
              <p:cNvSpPr>
                <a:spLocks noRot="1" noChangeAspect="1" noMove="1" noResize="1" noEditPoints="1" noAdjustHandles="1" noChangeArrowheads="1" noChangeShapeType="1" noTextEdit="1"/>
              </p:cNvSpPr>
              <p:nvPr/>
            </p:nvSpPr>
            <p:spPr>
              <a:xfrm>
                <a:off x="685800" y="2552700"/>
                <a:ext cx="16840200" cy="5554726"/>
              </a:xfrm>
              <a:prstGeom prst="rect">
                <a:avLst/>
              </a:prstGeom>
              <a:blipFill>
                <a:blip r:embed="rId2"/>
                <a:stretch>
                  <a:fillRect l="-1195" r="-1159" b="-3403"/>
                </a:stretch>
              </a:blipFill>
            </p:spPr>
            <p:txBody>
              <a:bodyPr/>
              <a:lstStyle/>
              <a:p>
                <a:r>
                  <a:rPr lang="en-US">
                    <a:noFill/>
                  </a:rPr>
                  <a:t> </a:t>
                </a:r>
              </a:p>
            </p:txBody>
          </p:sp>
        </mc:Fallback>
      </mc:AlternateContent>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 name="Picture 1"/>
          <p:cNvPicPr>
            <a:picLocks noChangeAspect="1"/>
          </p:cNvPicPr>
          <p:nvPr/>
        </p:nvPicPr>
        <p:blipFill>
          <a:blip r:embed="rId9"/>
          <a:stretch>
            <a:fillRect/>
          </a:stretch>
        </p:blipFill>
        <p:spPr>
          <a:xfrm rot="21083921">
            <a:off x="16533284" y="273675"/>
            <a:ext cx="1253694" cy="1880540"/>
          </a:xfrm>
          <a:prstGeom prst="rect">
            <a:avLst/>
          </a:prstGeom>
        </p:spPr>
      </p:pic>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158071"/>
            <a:ext cx="14608230" cy="34426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513056" y="6311249"/>
                <a:ext cx="3954544"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3056" y="6311249"/>
                <a:ext cx="3954544" cy="904415"/>
              </a:xfrm>
              <a:prstGeom prst="rect">
                <a:avLst/>
              </a:prstGeom>
              <a:blipFill>
                <a:blip r:embed="rId6"/>
                <a:stretch>
                  <a:fillRect l="-5393"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22975" y="8540803"/>
                <a:ext cx="2633285"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22975" y="8540803"/>
                <a:ext cx="2633285" cy="901593"/>
              </a:xfrm>
              <a:prstGeom prst="rect">
                <a:avLst/>
              </a:prstGeom>
              <a:blipFill>
                <a:blip r:embed="rId7"/>
                <a:stretch>
                  <a:fillRect l="-8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44400" y="8494117"/>
                <a:ext cx="2322624"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44400" y="8494117"/>
                <a:ext cx="2322624" cy="901593"/>
              </a:xfrm>
              <a:prstGeom prst="rect">
                <a:avLst/>
              </a:prstGeom>
              <a:blipFill>
                <a:blip r:embed="rId8"/>
                <a:stretch>
                  <a:fillRect l="-9186"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05782" y="6212169"/>
                <a:ext cx="3586618" cy="904415"/>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05782" y="6212169"/>
                <a:ext cx="3586618" cy="904415"/>
              </a:xfrm>
              <a:prstGeom prst="rect">
                <a:avLst/>
              </a:prstGeom>
              <a:blipFill>
                <a:blip r:embed="rId9"/>
                <a:stretch>
                  <a:fillRect l="-6122"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21027" y="2287922"/>
            <a:ext cx="13745125" cy="3084178"/>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1.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có các số hạng đầu là: 5; 10; 15; 20; 25;...5; 10; 15; 20; 25;...Số hạng tổng quát của dãy số này là:</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 name="TextBox 6"/>
          <p:cNvSpPr txBox="1"/>
          <p:nvPr/>
        </p:nvSpPr>
        <p:spPr>
          <a:xfrm>
            <a:off x="2193337" y="2445246"/>
            <a:ext cx="13884863" cy="3231654"/>
          </a:xfrm>
          <a:prstGeom prst="rect">
            <a:avLst/>
          </a:prstGeom>
        </p:spPr>
        <p:txBody>
          <a:bodyPr wrap="square" lIns="0" tIns="0" rIns="0" bIns="0" rtlCol="0" anchor="t">
            <a:spAutoFit/>
          </a:bodyPr>
          <a:lstStyle/>
          <a:p>
            <a:pPr lvl="0" algn="ctr">
              <a:lnSpc>
                <a:spcPct val="150000"/>
              </a:lnSpc>
              <a:spcBef>
                <a:spcPct val="0"/>
              </a:spcBef>
            </a:pPr>
            <a:r>
              <a:rPr lang="vi-VN" sz="7000" b="1" spc="517">
                <a:solidFill>
                  <a:srgbClr val="5B96A9"/>
                </a:solidFill>
              </a:rPr>
              <a:t>CHƯƠNG II. DÃY SỐ. CẤP SỐ CỘNG VÀ CẤP SỐ NHÂN</a:t>
            </a:r>
          </a:p>
        </p:txBody>
      </p:sp>
      <p:sp>
        <p:nvSpPr>
          <p:cNvPr id="7" name="Freeform 7"/>
          <p:cNvSpPr/>
          <p:nvPr/>
        </p:nvSpPr>
        <p:spPr>
          <a:xfrm rot="-1674719">
            <a:off x="1273064" y="1068360"/>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Rectangle 17"/>
          <p:cNvSpPr/>
          <p:nvPr/>
        </p:nvSpPr>
        <p:spPr>
          <a:xfrm>
            <a:off x="2476500" y="5600700"/>
            <a:ext cx="13487400" cy="1508555"/>
          </a:xfrm>
          <a:prstGeom prst="rect">
            <a:avLst/>
          </a:prstGeom>
        </p:spPr>
        <p:txBody>
          <a:bodyPr wrap="square">
            <a:spAutoFit/>
          </a:bodyPr>
          <a:lstStyle/>
          <a:p>
            <a:pPr lvl="0" algn="ctr">
              <a:lnSpc>
                <a:spcPct val="150000"/>
              </a:lnSpc>
              <a:defRPr/>
            </a:pPr>
            <a:r>
              <a:rPr lang="vi-VN" sz="7000" b="1" kern="0">
                <a:solidFill>
                  <a:schemeClr val="accent6">
                    <a:lumMod val="75000"/>
                  </a:schemeClr>
                </a:solidFill>
                <a:ea typeface="Calibri" panose="020F0502020204030204" pitchFamily="34" charset="0"/>
                <a:cs typeface="Arial" panose="020B0604020202020204" pitchFamily="34" charset="0"/>
              </a:rPr>
              <a:t>BÀI 5: DÃY SỐ</a:t>
            </a:r>
            <a:endParaRPr kumimoji="0" lang="en-US" sz="70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6"/>
          <a:stretch>
            <a:fillRect/>
          </a:stretch>
        </p:blipFill>
        <p:spPr>
          <a:xfrm>
            <a:off x="13283840" y="495300"/>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838200" y="2545528"/>
            <a:ext cx="16230002"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623322" y="6327315"/>
                <a:ext cx="3528145"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23322" y="6327315"/>
                <a:ext cx="3528145" cy="904415"/>
              </a:xfrm>
              <a:prstGeom prst="rect">
                <a:avLst/>
              </a:prstGeom>
              <a:blipFill>
                <a:blip r:embed="rId5"/>
                <a:stretch>
                  <a:fillRect l="-604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666518" y="6292959"/>
                <a:ext cx="3556999" cy="901593"/>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66518" y="6292959"/>
                <a:ext cx="3556999" cy="901593"/>
              </a:xfrm>
              <a:prstGeom prst="rect">
                <a:avLst/>
              </a:prstGeom>
              <a:blipFill>
                <a:blip r:embed="rId6"/>
                <a:stretch>
                  <a:fillRect l="-617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95600" y="8487536"/>
                <a:ext cx="2633285"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8487536"/>
                <a:ext cx="2633285" cy="901593"/>
              </a:xfrm>
              <a:prstGeom prst="rect">
                <a:avLst/>
              </a:prstGeom>
              <a:blipFill>
                <a:blip r:embed="rId7"/>
                <a:stretch>
                  <a:fillRect l="-810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12847" y="8251034"/>
                <a:ext cx="5874953" cy="1323439"/>
              </a:xfrm>
              <a:prstGeom prst="rect">
                <a:avLst/>
              </a:prstGeom>
            </p:spPr>
            <p:txBody>
              <a:bodyPr wrap="square">
                <a:spAutoFit/>
              </a:bodyPr>
              <a:lstStyle/>
              <a:p>
                <a:pPr>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Không viết được dưới dạng công thức</a:t>
                </a:r>
              </a:p>
            </p:txBody>
          </p:sp>
        </mc:Choice>
        <mc:Fallback xmlns="">
          <p:sp>
            <p:nvSpPr>
              <p:cNvPr id="7" name="Rectangle 6"/>
              <p:cNvSpPr>
                <a:spLocks noRot="1" noChangeAspect="1" noMove="1" noResize="1" noEditPoints="1" noAdjustHandles="1" noChangeArrowheads="1" noChangeShapeType="1" noTextEdit="1"/>
              </p:cNvSpPr>
              <p:nvPr/>
            </p:nvSpPr>
            <p:spPr>
              <a:xfrm>
                <a:off x="10812847" y="8251034"/>
                <a:ext cx="5874953" cy="1323439"/>
              </a:xfrm>
              <a:prstGeom prst="rect">
                <a:avLst/>
              </a:prstGeom>
              <a:blipFill>
                <a:blip r:embed="rId8"/>
                <a:stretch>
                  <a:fillRect l="-3734" t="-8295" b="-18894"/>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1181926" y="3052108"/>
            <a:ext cx="15505874" cy="1938992"/>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Câu </a:t>
            </a: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có các số hạng đầu là: 8, 15, 22, 29, 36,...8, 15, 22, 29, 36,....Số hạng tổng quát của dãy số này là:</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831417" y="6311249"/>
                <a:ext cx="3016403"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31417" y="6311249"/>
                <a:ext cx="3016403" cy="904415"/>
              </a:xfrm>
              <a:prstGeom prst="rect">
                <a:avLst/>
              </a:prstGeom>
              <a:blipFill>
                <a:blip r:embed="rId5"/>
                <a:stretch>
                  <a:fillRect l="-7287"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201122" y="8420100"/>
                <a:ext cx="4423903"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d>
                      <m:d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d>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01122" y="8420100"/>
                <a:ext cx="4423903" cy="904415"/>
              </a:xfrm>
              <a:prstGeom prst="rect">
                <a:avLst/>
              </a:prstGeom>
              <a:blipFill>
                <a:blip r:embed="rId6"/>
                <a:stretch>
                  <a:fillRect l="-4821"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82195" y="8047442"/>
                <a:ext cx="4114844" cy="1363258"/>
              </a:xfrm>
              <a:prstGeom prst="rect">
                <a:avLst/>
              </a:prstGeom>
            </p:spPr>
            <p:txBody>
              <a:bodyPr wrap="none">
                <a:spAutoFit/>
              </a:bodyPr>
              <a:lstStyle/>
              <a:p>
                <a:pPr marL="30480" marR="30480" lvl="0" algn="just">
                  <a:lnSpc>
                    <a:spcPct val="250000"/>
                  </a:lnSpc>
                  <a:spcAft>
                    <a:spcPts val="12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d>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82195" y="8047442"/>
                <a:ext cx="4114844" cy="1363258"/>
              </a:xfrm>
              <a:prstGeom prst="rect">
                <a:avLst/>
              </a:prstGeom>
              <a:blipFill>
                <a:blip r:embed="rId7"/>
                <a:stretch>
                  <a:fillRect l="-4444" b="-18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734800" y="6210300"/>
                <a:ext cx="4269490" cy="1015663"/>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734800" y="6210300"/>
                <a:ext cx="4269490" cy="1015663"/>
              </a:xfrm>
              <a:prstGeom prst="rect">
                <a:avLst/>
              </a:prstGeom>
              <a:blipFill>
                <a:blip r:embed="rId8"/>
                <a:stretch>
                  <a:fillRect l="-5000" b="-1445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424690"/>
            <a:ext cx="13974139" cy="2947410"/>
          </a:xfrm>
          <a:prstGeom prst="rect">
            <a:avLst/>
          </a:prstGeom>
        </p:spPr>
        <p:txBody>
          <a:bodyPr wrap="square">
            <a:spAutoFit/>
          </a:bodyPr>
          <a:lstStyle/>
          <a:p>
            <a:pPr>
              <a:lnSpc>
                <a:spcPct val="150000"/>
              </a:lnSpc>
              <a:spcAft>
                <a:spcPts val="0"/>
              </a:spcAft>
            </a:pPr>
            <a:r>
              <a:rPr kumimoji="0" lang="en-US" sz="43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300">
                <a:solidFill>
                  <a:schemeClr val="bg1"/>
                </a:solidFill>
                <a:latin typeface="Arial" panose="020B0604020202020204" pitchFamily="34" charset="0"/>
                <a:ea typeface="Arial" panose="020B0604020202020204" pitchFamily="34" charset="0"/>
                <a:cs typeface="Arial" panose="020B0604020202020204" pitchFamily="34" charset="0"/>
              </a:rPr>
              <a:t>Cho dãy số có các số hạng đầu là: −2; 0; 2; 4; 6;...−2; 0; 2; 4; 6;.... Số hạng tổng quát của dãy số này có dạng?</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58400" y="6131097"/>
            <a:ext cx="6887125" cy="14508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2" y="8221834"/>
            <a:ext cx="6700215"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3379794" y="2356097"/>
                <a:ext cx="11528410" cy="2482603"/>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Xét tính tăng, giảm và bị chặn của dãy số </a:t>
                </a:r>
                <a14:m>
                  <m:oMath xmlns:m="http://schemas.openxmlformats.org/officeDocument/2006/math">
                    <m:d>
                      <m:d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e>
                    </m:d>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−13</m:t>
                        </m:r>
                      </m:num>
                      <m:den>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79794" y="2356097"/>
                <a:ext cx="11528410" cy="2482603"/>
              </a:xfrm>
              <a:prstGeom prst="rect">
                <a:avLst/>
              </a:prstGeom>
              <a:blipFill>
                <a:blip r:embed="rId5"/>
                <a:stretch>
                  <a:fillRect l="-2220" r="-2167" b="-4902"/>
                </a:stretch>
              </a:blipFill>
            </p:spPr>
            <p:txBody>
              <a:bodyPr/>
              <a:lstStyle/>
              <a:p>
                <a:r>
                  <a:rPr lang="en-US">
                    <a:noFill/>
                  </a:rPr>
                  <a:t> </a:t>
                </a:r>
              </a:p>
            </p:txBody>
          </p:sp>
        </mc:Fallback>
      </mc:AlternateContent>
      <p:sp>
        <p:nvSpPr>
          <p:cNvPr id="2" name="Rectangle 1"/>
          <p:cNvSpPr/>
          <p:nvPr/>
        </p:nvSpPr>
        <p:spPr>
          <a:xfrm>
            <a:off x="2257079" y="6381492"/>
            <a:ext cx="5489003"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Dãy số tăng,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287000" y="6182261"/>
            <a:ext cx="6349921" cy="1323439"/>
          </a:xfrm>
          <a:prstGeom prst="rect">
            <a:avLst/>
          </a:prstGeom>
        </p:spPr>
        <p:txBody>
          <a:bodyPr wrap="square">
            <a:spAutoFit/>
          </a:bodyPr>
          <a:lstStyle/>
          <a:p>
            <a:pPr lvl="0" algn="just">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Dãy số không tăng không giảm, không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06703" y="8339303"/>
            <a:ext cx="5602816"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Dãy số giảm,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970128" y="8339302"/>
            <a:ext cx="5031121" cy="901593"/>
          </a:xfrm>
          <a:prstGeom prst="rect">
            <a:avLst/>
          </a:prstGeom>
        </p:spPr>
        <p:txBody>
          <a:bodyPr wrap="none">
            <a:spAutoFit/>
          </a:bodyPr>
          <a:lstStyle/>
          <a:p>
            <a:pPr lvl="0" algn="just">
              <a:lnSpc>
                <a:spcPct val="150000"/>
              </a:lnSpc>
              <a:spcAft>
                <a:spcPts val="800"/>
              </a:spcAft>
              <a:defRPr/>
            </a:pPr>
            <a:r>
              <a:rPr lang="pt-BR" sz="4000">
                <a:solidFill>
                  <a:prstClr val="white"/>
                </a:solidFill>
                <a:latin typeface="Arial" panose="020B0604020202020204" pitchFamily="34" charset="0"/>
                <a:ea typeface="Calibri" panose="020F0502020204030204" pitchFamily="34" charset="0"/>
                <a:cs typeface="Arial" panose="020B0604020202020204" pitchFamily="34" charset="0"/>
              </a:rPr>
              <a:t>D. Cả A, B, C đều sai</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58400" y="6131097"/>
            <a:ext cx="6887125" cy="14508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2" y="8221834"/>
            <a:ext cx="6700215"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84063" y="2171700"/>
                <a:ext cx="12584537" cy="2751266"/>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Xét tính tăng giảm của các dãy số sau:</a:t>
                </a:r>
              </a:p>
              <a:p>
                <a:pPr algn="ctr">
                  <a:lnSpc>
                    <a:spcPct val="150000"/>
                  </a:lnSpc>
                  <a:spcAft>
                    <a:spcPts val="0"/>
                  </a:spcAft>
                </a:pP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e>
                          <m:sup>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den>
                    </m:f>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84063" y="2171700"/>
                <a:ext cx="12584537" cy="2751266"/>
              </a:xfrm>
              <a:prstGeom prst="rect">
                <a:avLst/>
              </a:prstGeom>
              <a:blipFill>
                <a:blip r:embed="rId5"/>
                <a:stretch>
                  <a:fillRect l="-2034"/>
                </a:stretch>
              </a:blipFill>
            </p:spPr>
            <p:txBody>
              <a:bodyPr/>
              <a:lstStyle/>
              <a:p>
                <a:r>
                  <a:rPr lang="en-US">
                    <a:noFill/>
                  </a:rPr>
                  <a:t> </a:t>
                </a:r>
              </a:p>
            </p:txBody>
          </p:sp>
        </mc:Fallback>
      </mc:AlternateContent>
      <p:sp>
        <p:nvSpPr>
          <p:cNvPr id="2" name="Rectangle 1"/>
          <p:cNvSpPr/>
          <p:nvPr/>
        </p:nvSpPr>
        <p:spPr>
          <a:xfrm>
            <a:off x="3226895" y="6381492"/>
            <a:ext cx="3549370"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Dãy số tăng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711260" y="6182261"/>
            <a:ext cx="5519340" cy="1323439"/>
          </a:xfrm>
          <a:prstGeom prst="rect">
            <a:avLst/>
          </a:prstGeom>
        </p:spPr>
        <p:txBody>
          <a:bodyPr wrap="square">
            <a:spAutoFit/>
          </a:bodyPr>
          <a:lstStyle/>
          <a:p>
            <a:pPr lvl="0" algn="just">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Dãy số không tăng không giảm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76520" y="8339303"/>
            <a:ext cx="3663182"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Dãy số giảm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970128" y="8339302"/>
            <a:ext cx="5031121"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t-BR"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Cả A, B, C đều sai</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3983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Viết năm số hạng đầu và số hạng thứ 100 của các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b="0" i="1" smtClean="0">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có số hạng tổng quát cho bởi:</a:t>
                </a:r>
              </a:p>
              <a:p>
                <a:pPr algn="just">
                  <a:lnSpc>
                    <a:spcPct val="150000"/>
                  </a:lnSpc>
                </a:pPr>
                <a:r>
                  <a:rPr lang="en-US" sz="3800">
                    <a:solidFill>
                      <a:srgbClr val="000000"/>
                    </a:solidFill>
                    <a:latin typeface="Arial" panose="020B0604020202020204" pitchFamily="34" charset="0"/>
                    <a:cs typeface="Arial" panose="020B0604020202020204" pitchFamily="34" charset="0"/>
                  </a:rPr>
                  <a:t>a)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b="0" i="1" smtClean="0">
                        <a:solidFill>
                          <a:srgbClr val="000000"/>
                        </a:solidFill>
                        <a:latin typeface="Cambria Math" panose="02040503050406030204" pitchFamily="18" charset="0"/>
                      </a:rPr>
                      <m:t>=3</m:t>
                    </m:r>
                    <m:r>
                      <a:rPr lang="en-US" sz="3800" b="0" i="1" smtClean="0">
                        <a:solidFill>
                          <a:srgbClr val="000000"/>
                        </a:solidFill>
                        <a:latin typeface="Cambria Math" panose="02040503050406030204" pitchFamily="18" charset="0"/>
                      </a:rPr>
                      <m:t>𝑛</m:t>
                    </m:r>
                    <m:r>
                      <a:rPr lang="en-US" sz="3800" b="0" i="1" smtClean="0">
                        <a:solidFill>
                          <a:srgbClr val="000000"/>
                        </a:solidFill>
                        <a:latin typeface="Cambria Math" panose="02040503050406030204" pitchFamily="18" charset="0"/>
                      </a:rPr>
                      <m:t>−2</m:t>
                    </m:r>
                  </m:oMath>
                </a14:m>
                <a:r>
                  <a:rPr lang="en-US" sz="3800">
                    <a:solidFill>
                      <a:srgbClr val="000000"/>
                    </a:solidFill>
                    <a:latin typeface="Arial" panose="020B0604020202020204" pitchFamily="34" charset="0"/>
                    <a:cs typeface="Arial" panose="020B0604020202020204" pitchFamily="34" charset="0"/>
                  </a:rPr>
                  <a:t>          </a:t>
                </a:r>
              </a:p>
              <a:p>
                <a:pPr>
                  <a:lnSpc>
                    <a:spcPct val="150000"/>
                  </a:lnSpc>
                </a:pPr>
                <a:r>
                  <a:rPr lang="en-US" sz="3800">
                    <a:solidFill>
                      <a:srgbClr val="000000"/>
                    </a:solidFill>
                    <a:latin typeface="Arial" panose="020B0604020202020204" pitchFamily="34" charset="0"/>
                    <a:cs typeface="Arial" panose="020B0604020202020204" pitchFamily="34" charset="0"/>
                  </a:rPr>
                  <a:t>b)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i="1">
                        <a:solidFill>
                          <a:srgbClr val="000000"/>
                        </a:solidFill>
                        <a:latin typeface="Cambria Math" panose="02040503050406030204" pitchFamily="18" charset="0"/>
                      </a:rPr>
                      <m:t>=3</m:t>
                    </m:r>
                    <m:r>
                      <a:rPr lang="en-US" sz="3800" b="0" i="1" smtClean="0">
                        <a:solidFill>
                          <a:srgbClr val="000000"/>
                        </a:solidFill>
                        <a:latin typeface="Cambria Math" panose="02040503050406030204" pitchFamily="18" charset="0"/>
                      </a:rPr>
                      <m:t>.</m:t>
                    </m:r>
                    <m:sSup>
                      <m:sSupPr>
                        <m:ctrlPr>
                          <a:rPr lang="en-US" sz="3800" b="0" i="1" smtClean="0">
                            <a:solidFill>
                              <a:srgbClr val="000000"/>
                            </a:solidFill>
                            <a:latin typeface="Cambria Math" panose="02040503050406030204" pitchFamily="18" charset="0"/>
                          </a:rPr>
                        </m:ctrlPr>
                      </m:sSupPr>
                      <m:e>
                        <m:r>
                          <a:rPr lang="en-US" sz="3800" b="0" i="1" smtClean="0">
                            <a:solidFill>
                              <a:srgbClr val="000000"/>
                            </a:solidFill>
                            <a:latin typeface="Cambria Math" panose="02040503050406030204" pitchFamily="18" charset="0"/>
                          </a:rPr>
                          <m:t>2</m:t>
                        </m:r>
                      </m:e>
                      <m:sup>
                        <m:r>
                          <a:rPr lang="en-US" sz="3800" b="0" i="1" smtClean="0">
                            <a:solidFill>
                              <a:srgbClr val="000000"/>
                            </a:solidFill>
                            <a:latin typeface="Cambria Math" panose="02040503050406030204" pitchFamily="18" charset="0"/>
                          </a:rPr>
                          <m:t>𝑛</m:t>
                        </m:r>
                      </m:sup>
                    </m:sSup>
                  </m:oMath>
                </a14:m>
                <a:r>
                  <a:rPr lang="en-US" sz="3800">
                    <a:solidFill>
                      <a:srgbClr val="000000"/>
                    </a:solidFill>
                    <a:latin typeface="Arial" panose="020B0604020202020204" pitchFamily="34" charset="0"/>
                    <a:cs typeface="Arial" panose="020B0604020202020204" pitchFamily="34" charset="0"/>
                  </a:rPr>
                  <a:t>    </a:t>
                </a:r>
              </a:p>
              <a:p>
                <a:pPr>
                  <a:lnSpc>
                    <a:spcPct val="150000"/>
                  </a:lnSpc>
                </a:pPr>
                <a:r>
                  <a:rPr lang="en-US" sz="3800">
                    <a:solidFill>
                      <a:srgbClr val="000000"/>
                    </a:solidFill>
                    <a:latin typeface="Arial" panose="020B0604020202020204" pitchFamily="34" charset="0"/>
                    <a:cs typeface="Arial" panose="020B0604020202020204" pitchFamily="34" charset="0"/>
                  </a:rPr>
                  <a:t>c)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i="1">
                        <a:solidFill>
                          <a:srgbClr val="000000"/>
                        </a:solidFill>
                        <a:latin typeface="Cambria Math" panose="02040503050406030204" pitchFamily="18" charset="0"/>
                      </a:rPr>
                      <m:t>=</m:t>
                    </m:r>
                    <m:sSup>
                      <m:sSupPr>
                        <m:ctrlPr>
                          <a:rPr lang="en-US" sz="3800" i="1" smtClean="0">
                            <a:solidFill>
                              <a:srgbClr val="000000"/>
                            </a:solidFill>
                            <a:latin typeface="Cambria Math" panose="02040503050406030204" pitchFamily="18" charset="0"/>
                          </a:rPr>
                        </m:ctrlPr>
                      </m:sSupPr>
                      <m:e>
                        <m:d>
                          <m:dPr>
                            <m:ctrlPr>
                              <a:rPr lang="en-US" sz="3800" i="1" smtClean="0">
                                <a:solidFill>
                                  <a:srgbClr val="000000"/>
                                </a:solidFill>
                                <a:latin typeface="Cambria Math" panose="02040503050406030204" pitchFamily="18" charset="0"/>
                              </a:rPr>
                            </m:ctrlPr>
                          </m:dPr>
                          <m:e>
                            <m:r>
                              <a:rPr lang="en-US" sz="3800" b="0" i="1" smtClean="0">
                                <a:solidFill>
                                  <a:srgbClr val="000000"/>
                                </a:solidFill>
                                <a:latin typeface="Cambria Math" panose="02040503050406030204" pitchFamily="18" charset="0"/>
                              </a:rPr>
                              <m:t>1+</m:t>
                            </m:r>
                            <m:f>
                              <m:fPr>
                                <m:ctrlPr>
                                  <a:rPr lang="en-US" sz="3800" b="0" i="1" smtClean="0">
                                    <a:solidFill>
                                      <a:srgbClr val="000000"/>
                                    </a:solidFill>
                                    <a:latin typeface="Cambria Math" panose="02040503050406030204" pitchFamily="18" charset="0"/>
                                  </a:rPr>
                                </m:ctrlPr>
                              </m:fPr>
                              <m:num>
                                <m:r>
                                  <a:rPr lang="en-US" sz="3800" b="0" i="1" smtClean="0">
                                    <a:solidFill>
                                      <a:srgbClr val="000000"/>
                                    </a:solidFill>
                                    <a:latin typeface="Cambria Math" panose="02040503050406030204" pitchFamily="18" charset="0"/>
                                  </a:rPr>
                                  <m:t>1</m:t>
                                </m:r>
                              </m:num>
                              <m:den>
                                <m:r>
                                  <a:rPr lang="en-US" sz="3800" b="0" i="1" smtClean="0">
                                    <a:solidFill>
                                      <a:srgbClr val="000000"/>
                                    </a:solidFill>
                                    <a:latin typeface="Cambria Math" panose="02040503050406030204" pitchFamily="18" charset="0"/>
                                  </a:rPr>
                                  <m:t>𝑛</m:t>
                                </m:r>
                              </m:den>
                            </m:f>
                          </m:e>
                        </m:d>
                      </m:e>
                      <m:sup>
                        <m:r>
                          <a:rPr lang="en-US" sz="3800" b="0" i="1" smtClean="0">
                            <a:solidFill>
                              <a:srgbClr val="000000"/>
                            </a:solidFill>
                            <a:latin typeface="Cambria Math" panose="02040503050406030204" pitchFamily="18" charset="0"/>
                          </a:rPr>
                          <m:t>𝑛</m:t>
                        </m:r>
                      </m:sup>
                    </m:sSup>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298035" y="3543300"/>
            <a:ext cx="6932565" cy="5740033"/>
          </a:xfrm>
          <a:prstGeom prst="rect">
            <a:avLst/>
          </a:prstGeom>
        </p:spPr>
        <p:txBody>
          <a:bodyPr wrap="square">
            <a:spAutoFit/>
          </a:bodyPr>
          <a:lstStyle/>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Ta có: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3 . 1 – 2 = 1;</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 3 . 2 – 2 = 4;</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3</a:t>
            </a:r>
            <a:r>
              <a:rPr lang="en-US" sz="3800">
                <a:latin typeface="Arial" panose="020B0604020202020204" pitchFamily="34" charset="0"/>
                <a:ea typeface="Times New Roman" panose="02020603050405020304" pitchFamily="18" charset="0"/>
                <a:cs typeface="Arial" panose="020B0604020202020204" pitchFamily="34" charset="0"/>
              </a:rPr>
              <a:t> = 3 . 3 – 2 = 7;</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4</a:t>
            </a:r>
            <a:r>
              <a:rPr lang="en-US" sz="3800">
                <a:latin typeface="Arial" panose="020B0604020202020204" pitchFamily="34" charset="0"/>
                <a:ea typeface="Times New Roman" panose="02020603050405020304" pitchFamily="18" charset="0"/>
                <a:cs typeface="Arial" panose="020B0604020202020204" pitchFamily="34" charset="0"/>
              </a:rPr>
              <a:t> = 3 . 4 – 2 = 10;</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5</a:t>
            </a:r>
            <a:r>
              <a:rPr lang="en-US" sz="3800">
                <a:latin typeface="Arial" panose="020B0604020202020204" pitchFamily="34" charset="0"/>
                <a:ea typeface="Times New Roman" panose="02020603050405020304" pitchFamily="18" charset="0"/>
                <a:cs typeface="Arial" panose="020B0604020202020204" pitchFamily="34" charset="0"/>
              </a:rPr>
              <a:t> = 3 . 5 – 2 = 13;</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100</a:t>
            </a:r>
            <a:r>
              <a:rPr lang="en-US" sz="3800">
                <a:latin typeface="Arial" panose="020B0604020202020204" pitchFamily="34" charset="0"/>
                <a:ea typeface="Times New Roman" panose="02020603050405020304" pitchFamily="18" charset="0"/>
                <a:cs typeface="Arial" panose="020B0604020202020204" pitchFamily="34" charset="0"/>
              </a:rPr>
              <a:t> = 3 . 100 – 2 = 298.</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animBg="1"/>
      <p:bldP spid="4"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năm số hạng đầu và số hạng thứ 100 của các 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có số hạng tổng quát cho bởi: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d>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185319" y="3390900"/>
            <a:ext cx="6932565" cy="6287683"/>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Ta có: u</a:t>
            </a:r>
            <a:r>
              <a:rPr lang="en-US" sz="4000" baseline="-25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6;</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12;</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3</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3</a:t>
            </a:r>
            <a:r>
              <a:rPr lang="en-US" sz="4000">
                <a:latin typeface="Arial" panose="020B0604020202020204" pitchFamily="34" charset="0"/>
                <a:ea typeface="Times New Roman" panose="02020603050405020304" pitchFamily="18" charset="0"/>
                <a:cs typeface="Arial" panose="020B0604020202020204" pitchFamily="34" charset="0"/>
              </a:rPr>
              <a:t> = 24;</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4</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4</a:t>
            </a:r>
            <a:r>
              <a:rPr lang="en-US" sz="4000">
                <a:latin typeface="Arial" panose="020B0604020202020204" pitchFamily="34" charset="0"/>
                <a:ea typeface="Times New Roman" panose="02020603050405020304" pitchFamily="18" charset="0"/>
                <a:cs typeface="Arial" panose="020B0604020202020204" pitchFamily="34" charset="0"/>
              </a:rPr>
              <a:t> = 48;</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5</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5</a:t>
            </a:r>
            <a:r>
              <a:rPr lang="en-US" sz="4000">
                <a:latin typeface="Arial" panose="020B0604020202020204" pitchFamily="34" charset="0"/>
                <a:ea typeface="Times New Roman" panose="02020603050405020304" pitchFamily="18" charset="0"/>
                <a:cs typeface="Arial" panose="020B0604020202020204" pitchFamily="34" charset="0"/>
              </a:rPr>
              <a:t> = 96;</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100</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100</a:t>
            </a:r>
            <a:r>
              <a:rPr lang="en-US" sz="4000">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8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năm số hạng đầu và số hạng thứ 100 của các 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có số hạng tổng quát cho bởi: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d>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8686800" y="3162300"/>
                <a:ext cx="9102681" cy="6046976"/>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c)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9</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64</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27</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625</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256</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7776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3125</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101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8686800" y="3162300"/>
                <a:ext cx="9102681" cy="6046976"/>
              </a:xfrm>
              <a:prstGeom prst="rect">
                <a:avLst/>
              </a:prstGeom>
              <a:blipFill>
                <a:blip r:embed="rId6"/>
                <a:stretch>
                  <a:fillRect l="-2210"/>
                </a:stretch>
              </a:blipFill>
            </p:spPr>
            <p:txBody>
              <a:bodyPr/>
              <a:lstStyle/>
              <a:p>
                <a:r>
                  <a:rPr lang="en-US">
                    <a:noFill/>
                  </a:rPr>
                  <a:t> </a:t>
                </a:r>
              </a:p>
            </p:txBody>
          </p:sp>
        </mc:Fallback>
      </mc:AlternateContent>
    </p:spTree>
    <p:extLst>
      <p:ext uri="{BB962C8B-B14F-4D97-AF65-F5344CB8AC3E}">
        <p14:creationId xmlns:p14="http://schemas.microsoft.com/office/powerpoint/2010/main" val="17082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19548"/>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pic>
        <p:nvPicPr>
          <p:cNvPr id="36" name="Picture 35"/>
          <p:cNvPicPr>
            <a:picLocks noChangeAspect="1"/>
          </p:cNvPicPr>
          <p:nvPr/>
        </p:nvPicPr>
        <p:blipFill>
          <a:blip r:embed="rId4"/>
          <a:stretch>
            <a:fillRect/>
          </a:stretch>
        </p:blipFill>
        <p:spPr>
          <a:xfrm rot="18910332">
            <a:off x="17175990" y="75008"/>
            <a:ext cx="810532" cy="1405766"/>
          </a:xfrm>
          <a:prstGeom prst="rect">
            <a:avLst/>
          </a:prstGeom>
        </p:spPr>
      </p:pic>
      <p:pic>
        <p:nvPicPr>
          <p:cNvPr id="39" name="Picture 38"/>
          <p:cNvPicPr>
            <a:picLocks noChangeAspect="1"/>
          </p:cNvPicPr>
          <p:nvPr/>
        </p:nvPicPr>
        <p:blipFill>
          <a:blip r:embed="rId5"/>
          <a:stretch>
            <a:fillRect/>
          </a:stretch>
        </p:blipFill>
        <p:spPr>
          <a:xfrm>
            <a:off x="16964026" y="9258300"/>
            <a:ext cx="873677" cy="770096"/>
          </a:xfrm>
          <a:prstGeom prst="rect">
            <a:avLst/>
          </a:prstGeom>
        </p:spPr>
      </p:pic>
      <p:sp>
        <p:nvSpPr>
          <p:cNvPr id="22" name="Rectangle 21"/>
          <p:cNvSpPr/>
          <p:nvPr/>
        </p:nvSpPr>
        <p:spPr>
          <a:xfrm>
            <a:off x="351020" y="631797"/>
            <a:ext cx="5461752" cy="901593"/>
          </a:xfrm>
          <a:prstGeom prst="rect">
            <a:avLst/>
          </a:prstGeom>
        </p:spPr>
        <p:txBody>
          <a:bodyPr wrap="none">
            <a:spAutoFit/>
          </a:bodyPr>
          <a:lstStyle/>
          <a:p>
            <a:pPr lvl="0" algn="just">
              <a:lnSpc>
                <a:spcPct val="150000"/>
              </a:lnSpc>
              <a:tabLst>
                <a:tab pos="360045" algn="l"/>
                <a:tab pos="720090" algn="l"/>
              </a:tabLst>
              <a:defRPr/>
            </a:pPr>
            <a:r>
              <a:rPr lang="nl-NL" sz="4000" b="1">
                <a:solidFill>
                  <a:schemeClr val="tx2"/>
                </a:solidFill>
                <a:latin typeface="Arial" panose="020B0604020202020204" pitchFamily="34" charset="0"/>
                <a:ea typeface="Calibri" panose="020F0502020204030204" pitchFamily="34" charset="0"/>
                <a:cs typeface="Arial" panose="020B0604020202020204" pitchFamily="34" charset="0"/>
              </a:rPr>
              <a:t>Bài tập 2.2 (SGK-tr46)</a:t>
            </a:r>
            <a:endParaRPr lang="en-US" sz="40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81000" y="1896346"/>
                <a:ext cx="8366866" cy="4831451"/>
              </a:xfrm>
              <a:prstGeom prst="rect">
                <a:avLst/>
              </a:prstGeom>
            </p:spPr>
            <p:txBody>
              <a:bodyPr wrap="square">
                <a:spAutoFit/>
              </a:bodyPr>
              <a:lstStyle/>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cho bởi hệ thức truy hồi: </a:t>
                </a:r>
              </a:p>
              <a:p>
                <a:pPr algn="just">
                  <a:lnSpc>
                    <a:spcPct val="150000"/>
                  </a:lnSpc>
                  <a:spcBef>
                    <a:spcPts val="600"/>
                  </a:spcBef>
                  <a:spcAft>
                    <a:spcPts val="600"/>
                  </a:spcAft>
                </a:pPr>
                <a14:m>
                  <m:oMath xmlns:m="http://schemas.openxmlformats.org/officeDocument/2006/math">
                    <m:r>
                      <a:rPr lang="nl-NL" sz="3800" i="1" smtClean="0">
                        <a:latin typeface="Cambria Math" panose="02040503050406030204" pitchFamily="18" charset="0"/>
                        <a:ea typeface="Times New Roman" panose="02020603050405020304" pitchFamily="18" charset="0"/>
                      </a:rPr>
                      <m:t>𝑢</m:t>
                    </m:r>
                    <m:r>
                      <a:rPr lang="nl-NL" sz="3800" i="1" baseline="-25000">
                        <a:latin typeface="Cambria Math" panose="02040503050406030204" pitchFamily="18" charset="0"/>
                        <a:ea typeface="Times New Roman" panose="02020603050405020304" pitchFamily="18" charset="0"/>
                      </a:rPr>
                      <m:t>1</m:t>
                    </m:r>
                    <m:r>
                      <a:rPr lang="nl-NL" sz="3800" i="1">
                        <a:latin typeface="Cambria Math" panose="02040503050406030204" pitchFamily="18" charset="0"/>
                        <a:ea typeface="Times New Roman" panose="02020603050405020304" pitchFamily="18" charset="0"/>
                      </a:rPr>
                      <m:t>=</m:t>
                    </m:r>
                    <m:r>
                      <a:rPr lang="nl-NL" sz="3800" i="1" smtClean="0">
                        <a:latin typeface="Cambria Math" panose="02040503050406030204" pitchFamily="18" charset="0"/>
                        <a:ea typeface="Times New Roman" panose="02020603050405020304" pitchFamily="18" charset="0"/>
                      </a:rPr>
                      <m:t>1</m:t>
                    </m:r>
                    <m:r>
                      <a:rPr lang="en-US" sz="3800" b="0" i="1" smtClean="0">
                        <a:latin typeface="Cambria Math" panose="02040503050406030204" pitchFamily="18" charset="0"/>
                        <a:ea typeface="Times New Roman" panose="02020603050405020304" pitchFamily="18" charset="0"/>
                      </a:rPr>
                      <m:t>; </m:t>
                    </m:r>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𝑢</m:t>
                        </m:r>
                      </m:e>
                      <m:sub>
                        <m:r>
                          <a:rPr lang="en-US" sz="3800" b="0" i="1" smtClean="0">
                            <a:latin typeface="Cambria Math" panose="02040503050406030204" pitchFamily="18" charset="0"/>
                          </a:rPr>
                          <m:t>𝑛</m:t>
                        </m:r>
                      </m:sub>
                    </m:sSub>
                    <m:r>
                      <a:rPr lang="en-US" sz="3800" b="0" i="1" smtClean="0">
                        <a:latin typeface="Cambria Math" panose="02040503050406030204" pitchFamily="18" charset="0"/>
                      </a:rPr>
                      <m:t>=</m:t>
                    </m:r>
                    <m:r>
                      <a:rPr lang="en-US" sz="3800" b="0" i="1" smtClean="0">
                        <a:latin typeface="Cambria Math" panose="02040503050406030204" pitchFamily="18" charset="0"/>
                      </a:rPr>
                      <m:t>𝑛</m:t>
                    </m:r>
                    <m:r>
                      <a:rPr lang="en-US" sz="3800" b="0" i="1" smtClean="0">
                        <a:latin typeface="Cambria Math" panose="02040503050406030204" pitchFamily="18" charset="0"/>
                      </a:rPr>
                      <m:t>.  </m:t>
                    </m:r>
                    <m:sSub>
                      <m:sSubPr>
                        <m:ctrlPr>
                          <a:rPr lang="en-US" sz="3800" i="1">
                            <a:latin typeface="Cambria Math" panose="02040503050406030204" pitchFamily="18" charset="0"/>
                          </a:rPr>
                        </m:ctrlPr>
                      </m:sSubPr>
                      <m:e>
                        <m:r>
                          <a:rPr lang="en-US" sz="3800" i="1">
                            <a:latin typeface="Cambria Math" panose="02040503050406030204" pitchFamily="18" charset="0"/>
                          </a:rPr>
                          <m:t>𝑢</m:t>
                        </m:r>
                      </m:e>
                      <m:sub>
                        <m:r>
                          <a:rPr lang="en-US" sz="3800" i="1">
                            <a:latin typeface="Cambria Math" panose="02040503050406030204" pitchFamily="18" charset="0"/>
                          </a:rPr>
                          <m:t>𝑛</m:t>
                        </m:r>
                        <m:r>
                          <a:rPr lang="en-US" sz="3800" b="0" i="1" smtClean="0">
                            <a:latin typeface="Cambria Math" panose="02040503050406030204" pitchFamily="18" charset="0"/>
                          </a:rPr>
                          <m:t>−1</m:t>
                        </m:r>
                      </m:sub>
                    </m:sSub>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r>
                      <a:rPr lang="en-US" sz="3800" i="1" smtClean="0">
                        <a:solidFill>
                          <a:srgbClr val="000000"/>
                        </a:solidFill>
                        <a:latin typeface="Cambria Math" panose="02040503050406030204" pitchFamily="18" charset="0"/>
                      </a:rPr>
                      <m:t>𝑛</m:t>
                    </m:r>
                    <m:r>
                      <a:rPr lang="en-US" sz="3800" b="0" i="1" smtClean="0">
                        <a:solidFill>
                          <a:srgbClr val="000000"/>
                        </a:solidFill>
                        <a:latin typeface="Cambria Math" panose="02040503050406030204" pitchFamily="18" charset="0"/>
                      </a:rPr>
                      <m:t>≥2.</m:t>
                    </m:r>
                  </m:oMath>
                </a14:m>
                <a:endParaRPr lang="en-US" sz="3800">
                  <a:solidFill>
                    <a:srgbClr val="00000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a) Viết năm số hạng đầu của dãy số.</a:t>
                </a:r>
              </a:p>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b) Dự đoán công thức số hạng       tổng quát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solidFill>
                      <a:srgbClr val="000000"/>
                    </a:solidFill>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896346"/>
                <a:ext cx="8366866" cy="4831451"/>
              </a:xfrm>
              <a:prstGeom prst="rect">
                <a:avLst/>
              </a:prstGeom>
              <a:blipFill>
                <a:blip r:embed="rId12"/>
                <a:stretch>
                  <a:fillRect l="-2405" r="-2332" b="-4161"/>
                </a:stretch>
              </a:blipFill>
            </p:spPr>
            <p:txBody>
              <a:bodyPr/>
              <a:lstStyle/>
              <a:p>
                <a:r>
                  <a:rPr lang="en-US">
                    <a:noFill/>
                  </a:rPr>
                  <a:t> </a:t>
                </a:r>
              </a:p>
            </p:txBody>
          </p:sp>
        </mc:Fallback>
      </mc:AlternateContent>
      <p:cxnSp>
        <p:nvCxnSpPr>
          <p:cNvPr id="11" name="Straight Connector 10"/>
          <p:cNvCxnSpPr/>
          <p:nvPr/>
        </p:nvCxnSpPr>
        <p:spPr>
          <a:xfrm>
            <a:off x="8915400" y="686978"/>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819384" y="63179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601200" y="1850997"/>
            <a:ext cx="8330282" cy="6016391"/>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Times New Roman" panose="02020603050405020304" pitchFamily="18" charset="0"/>
                <a:cs typeface="Arial" panose="020B0604020202020204" pitchFamily="34" charset="0"/>
              </a:rPr>
              <a:t>a) Năm số hạng đầu của dãy số là</a:t>
            </a: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1;</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2u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2 . 1 = 2;</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3</a:t>
            </a:r>
            <a:r>
              <a:rPr lang="nl-NL" sz="3800">
                <a:latin typeface="Arial" panose="020B0604020202020204" pitchFamily="34" charset="0"/>
                <a:ea typeface="Times New Roman" panose="02020603050405020304" pitchFamily="18" charset="0"/>
                <a:cs typeface="Arial" panose="020B0604020202020204" pitchFamily="34" charset="0"/>
              </a:rPr>
              <a:t> = 3u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3 . 2 = 6;</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4</a:t>
            </a:r>
            <a:r>
              <a:rPr lang="nl-NL" sz="3800">
                <a:latin typeface="Arial" panose="020B0604020202020204" pitchFamily="34" charset="0"/>
                <a:ea typeface="Times New Roman" panose="02020603050405020304" pitchFamily="18" charset="0"/>
                <a:cs typeface="Arial" panose="020B0604020202020204" pitchFamily="34" charset="0"/>
              </a:rPr>
              <a:t> = 4u</a:t>
            </a:r>
            <a:r>
              <a:rPr lang="nl-NL" sz="3800" baseline="-25000">
                <a:latin typeface="Arial" panose="020B0604020202020204" pitchFamily="34" charset="0"/>
                <a:ea typeface="Times New Roman" panose="02020603050405020304" pitchFamily="18" charset="0"/>
                <a:cs typeface="Arial" panose="020B0604020202020204" pitchFamily="34" charset="0"/>
              </a:rPr>
              <a:t>3</a:t>
            </a:r>
            <a:r>
              <a:rPr lang="nl-NL" sz="3800">
                <a:latin typeface="Arial" panose="020B0604020202020204" pitchFamily="34" charset="0"/>
                <a:ea typeface="Times New Roman" panose="02020603050405020304" pitchFamily="18" charset="0"/>
                <a:cs typeface="Arial" panose="020B0604020202020204" pitchFamily="34" charset="0"/>
              </a:rPr>
              <a:t> = 4 . 6 = 24;</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5</a:t>
            </a:r>
            <a:r>
              <a:rPr lang="nl-NL" sz="3800">
                <a:latin typeface="Arial" panose="020B0604020202020204" pitchFamily="34" charset="0"/>
                <a:ea typeface="Times New Roman" panose="02020603050405020304" pitchFamily="18" charset="0"/>
                <a:cs typeface="Arial" panose="020B0604020202020204" pitchFamily="34" charset="0"/>
              </a:rPr>
              <a:t> = 5u</a:t>
            </a:r>
            <a:r>
              <a:rPr lang="nl-NL" sz="3800" baseline="-25000">
                <a:latin typeface="Arial" panose="020B0604020202020204" pitchFamily="34" charset="0"/>
                <a:ea typeface="Times New Roman" panose="02020603050405020304" pitchFamily="18" charset="0"/>
                <a:cs typeface="Arial" panose="020B0604020202020204" pitchFamily="34" charset="0"/>
              </a:rPr>
              <a:t>4</a:t>
            </a:r>
            <a:r>
              <a:rPr lang="nl-NL" sz="3800">
                <a:latin typeface="Arial" panose="020B0604020202020204" pitchFamily="34" charset="0"/>
                <a:ea typeface="Times New Roman" panose="02020603050405020304" pitchFamily="18" charset="0"/>
                <a:cs typeface="Arial" panose="020B0604020202020204" pitchFamily="34" charset="0"/>
              </a:rPr>
              <a:t> = 5 . 24 = 120.</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p:cNvPicPr>
            <a:picLocks noChangeAspect="1"/>
          </p:cNvPicPr>
          <p:nvPr/>
        </p:nvPicPr>
        <p:blipFill>
          <a:blip r:embed="rId13"/>
          <a:stretch>
            <a:fillRect/>
          </a:stretch>
        </p:blipFill>
        <p:spPr>
          <a:xfrm>
            <a:off x="3317298" y="7470133"/>
            <a:ext cx="2099068" cy="2245367"/>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500"/>
                                        <p:tgtEl>
                                          <p:spTgt spid="2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fade">
                                      <p:cBhvr>
                                        <p:cTn id="30" dur="500"/>
                                        <p:tgtEl>
                                          <p:spTgt spid="2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xEl>
                                              <p:pRg st="4" end="4"/>
                                            </p:txEl>
                                          </p:spTgt>
                                        </p:tgtEl>
                                        <p:attrNameLst>
                                          <p:attrName>style.visibility</p:attrName>
                                        </p:attrNameLst>
                                      </p:cBhvr>
                                      <p:to>
                                        <p:strVal val="visible"/>
                                      </p:to>
                                    </p:set>
                                    <p:animEffect transition="in" filter="fade">
                                      <p:cBhvr>
                                        <p:cTn id="33" dur="500"/>
                                        <p:tgtEl>
                                          <p:spTgt spid="2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xEl>
                                              <p:pRg st="5" end="5"/>
                                            </p:txEl>
                                          </p:spTgt>
                                        </p:tgtEl>
                                        <p:attrNameLst>
                                          <p:attrName>style.visibility</p:attrName>
                                        </p:attrNameLst>
                                      </p:cBhvr>
                                      <p:to>
                                        <p:strVal val="visible"/>
                                      </p:to>
                                    </p:set>
                                    <p:animEffect transition="in" filter="fade">
                                      <p:cBhvr>
                                        <p:cTn id="36"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3"/>
          <a:stretch>
            <a:fillRect/>
          </a:stretch>
        </p:blipFill>
        <p:spPr>
          <a:xfrm>
            <a:off x="17414323" y="9326404"/>
            <a:ext cx="873677" cy="770096"/>
          </a:xfrm>
          <a:prstGeom prst="rect">
            <a:avLst/>
          </a:prstGeom>
        </p:spPr>
      </p:pic>
      <p:sp>
        <p:nvSpPr>
          <p:cNvPr id="22" name="Rectangle 21"/>
          <p:cNvSpPr/>
          <p:nvPr/>
        </p:nvSpPr>
        <p:spPr>
          <a:xfrm>
            <a:off x="351020" y="571500"/>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2.2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81000" y="1836049"/>
                <a:ext cx="8366866" cy="483145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cho bởi hệ thức truy hồi: </a:t>
                </a:r>
              </a:p>
              <a:p>
                <a:pPr marL="0" marR="0" lvl="0" indent="0" algn="just"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nl-NL"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𝑢</m:t>
                    </m:r>
                    <m:r>
                      <a:rPr kumimoji="0" lang="nl-NL" sz="3800" b="0" i="1" u="none" strike="noStrike" kern="1200" cap="none" spc="0" normalizeH="0" baseline="-2500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m:t>
                    </m:r>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với </a:t>
                </a:r>
                <a14:m>
                  <m:oMath xmlns:m="http://schemas.openxmlformats.org/officeDocument/2006/math">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Viết năm số hạng đầu của dãy số.</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Dự đoán công thức số hạng       tổng quát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836049"/>
                <a:ext cx="8366866" cy="4831451"/>
              </a:xfrm>
              <a:prstGeom prst="rect">
                <a:avLst/>
              </a:prstGeom>
              <a:blipFill>
                <a:blip r:embed="rId4"/>
                <a:stretch>
                  <a:fillRect l="-2405" r="-2332" b="-4161"/>
                </a:stretch>
              </a:blipFill>
            </p:spPr>
            <p:txBody>
              <a:bodyPr/>
              <a:lstStyle/>
              <a:p>
                <a:r>
                  <a:rPr lang="en-US">
                    <a:noFill/>
                  </a:rPr>
                  <a:t> </a:t>
                </a:r>
              </a:p>
            </p:txBody>
          </p:sp>
        </mc:Fallback>
      </mc:AlternateContent>
      <p:cxnSp>
        <p:nvCxnSpPr>
          <p:cNvPr id="11" name="Straight Connector 10"/>
          <p:cNvCxnSpPr/>
          <p:nvPr/>
        </p:nvCxnSpPr>
        <p:spPr>
          <a:xfrm>
            <a:off x="8915400" y="626681"/>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819384" y="571500"/>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220199" y="1813389"/>
            <a:ext cx="8711283" cy="7673511"/>
          </a:xfrm>
          <a:prstGeom prst="rect">
            <a:avLst/>
          </a:prstGeom>
        </p:spPr>
        <p:txBody>
          <a:bodyPr wrap="square">
            <a:spAutoFit/>
          </a:bodyPr>
          <a:lstStyle/>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b) Nhận xét thấy u</a:t>
            </a:r>
            <a:r>
              <a:rPr lang="nl-NL" sz="3700" baseline="-25000">
                <a:latin typeface="Arial" panose="020B0604020202020204" pitchFamily="34" charset="0"/>
                <a:ea typeface="Times New Roman" panose="02020603050405020304" pitchFamily="18" charset="0"/>
                <a:cs typeface="Arial" panose="020B0604020202020204" pitchFamily="34" charset="0"/>
              </a:rPr>
              <a:t>1</a:t>
            </a:r>
            <a:r>
              <a:rPr lang="nl-NL" sz="3700">
                <a:latin typeface="Arial" panose="020B0604020202020204" pitchFamily="34" charset="0"/>
                <a:ea typeface="Times New Roman" panose="02020603050405020304" pitchFamily="18" charset="0"/>
                <a:cs typeface="Arial" panose="020B0604020202020204" pitchFamily="34" charset="0"/>
              </a:rPr>
              <a:t> = 1 = 1!;</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2</a:t>
            </a:r>
            <a:r>
              <a:rPr lang="nl-NL" sz="3700">
                <a:latin typeface="Arial" panose="020B0604020202020204" pitchFamily="34" charset="0"/>
                <a:ea typeface="Times New Roman" panose="02020603050405020304" pitchFamily="18" charset="0"/>
                <a:cs typeface="Arial" panose="020B0604020202020204" pitchFamily="34" charset="0"/>
              </a:rPr>
              <a:t> = 2 . 1 = 2!;</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3</a:t>
            </a:r>
            <a:r>
              <a:rPr lang="nl-NL" sz="3700">
                <a:latin typeface="Arial" panose="020B0604020202020204" pitchFamily="34" charset="0"/>
                <a:ea typeface="Times New Roman" panose="02020603050405020304" pitchFamily="18" charset="0"/>
                <a:cs typeface="Arial" panose="020B0604020202020204" pitchFamily="34" charset="0"/>
              </a:rPr>
              <a:t> = 3u</a:t>
            </a:r>
            <a:r>
              <a:rPr lang="nl-NL" sz="3700" baseline="-25000">
                <a:latin typeface="Arial" panose="020B0604020202020204" pitchFamily="34" charset="0"/>
                <a:ea typeface="Times New Roman" panose="02020603050405020304" pitchFamily="18" charset="0"/>
                <a:cs typeface="Arial" panose="020B0604020202020204" pitchFamily="34" charset="0"/>
              </a:rPr>
              <a:t>2</a:t>
            </a:r>
            <a:r>
              <a:rPr lang="nl-NL" sz="3700">
                <a:latin typeface="Arial" panose="020B0604020202020204" pitchFamily="34" charset="0"/>
                <a:ea typeface="Times New Roman" panose="02020603050405020304" pitchFamily="18" charset="0"/>
                <a:cs typeface="Arial" panose="020B0604020202020204" pitchFamily="34" charset="0"/>
              </a:rPr>
              <a:t> = 3 . 2 . 1 = 3!;</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4</a:t>
            </a:r>
            <a:r>
              <a:rPr lang="nl-NL" sz="3700">
                <a:latin typeface="Arial" panose="020B0604020202020204" pitchFamily="34" charset="0"/>
                <a:ea typeface="Times New Roman" panose="02020603050405020304" pitchFamily="18" charset="0"/>
                <a:cs typeface="Arial" panose="020B0604020202020204" pitchFamily="34" charset="0"/>
              </a:rPr>
              <a:t> = 4u</a:t>
            </a:r>
            <a:r>
              <a:rPr lang="nl-NL" sz="3700" baseline="-25000">
                <a:latin typeface="Arial" panose="020B0604020202020204" pitchFamily="34" charset="0"/>
                <a:ea typeface="Times New Roman" panose="02020603050405020304" pitchFamily="18" charset="0"/>
                <a:cs typeface="Arial" panose="020B0604020202020204" pitchFamily="34" charset="0"/>
              </a:rPr>
              <a:t>3</a:t>
            </a:r>
            <a:r>
              <a:rPr lang="nl-NL" sz="3700">
                <a:latin typeface="Arial" panose="020B0604020202020204" pitchFamily="34" charset="0"/>
                <a:ea typeface="Times New Roman" panose="02020603050405020304" pitchFamily="18" charset="0"/>
                <a:cs typeface="Arial" panose="020B0604020202020204" pitchFamily="34" charset="0"/>
              </a:rPr>
              <a:t> = 4 . 3 . 2 . 1 = 4!;</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5</a:t>
            </a:r>
            <a:r>
              <a:rPr lang="nl-NL" sz="3700">
                <a:latin typeface="Arial" panose="020B0604020202020204" pitchFamily="34" charset="0"/>
                <a:ea typeface="Times New Roman" panose="02020603050405020304" pitchFamily="18" charset="0"/>
                <a:cs typeface="Arial" panose="020B0604020202020204" pitchFamily="34" charset="0"/>
              </a:rPr>
              <a:t> = 5u</a:t>
            </a:r>
            <a:r>
              <a:rPr lang="nl-NL" sz="3700" baseline="-25000">
                <a:latin typeface="Arial" panose="020B0604020202020204" pitchFamily="34" charset="0"/>
                <a:ea typeface="Times New Roman" panose="02020603050405020304" pitchFamily="18" charset="0"/>
                <a:cs typeface="Arial" panose="020B0604020202020204" pitchFamily="34" charset="0"/>
              </a:rPr>
              <a:t>4</a:t>
            </a:r>
            <a:r>
              <a:rPr lang="nl-NL" sz="3700">
                <a:latin typeface="Arial" panose="020B0604020202020204" pitchFamily="34" charset="0"/>
                <a:ea typeface="Times New Roman" panose="02020603050405020304" pitchFamily="18" charset="0"/>
                <a:cs typeface="Arial" panose="020B0604020202020204" pitchFamily="34" charset="0"/>
              </a:rPr>
              <a:t> = 5 . 4 . 3 . 2 . 1 = 5!;</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Cứ tiếp tục làm như thế, ta dự đoán được công thức số hạng tổng quát của u</a:t>
            </a:r>
            <a:r>
              <a:rPr lang="nl-NL" sz="3700" baseline="-25000">
                <a:latin typeface="Arial" panose="020B0604020202020204" pitchFamily="34" charset="0"/>
                <a:ea typeface="Times New Roman" panose="02020603050405020304" pitchFamily="18" charset="0"/>
                <a:cs typeface="Arial" panose="020B0604020202020204" pitchFamily="34" charset="0"/>
              </a:rPr>
              <a:t>n</a:t>
            </a:r>
            <a:r>
              <a:rPr lang="nl-NL" sz="3700">
                <a:latin typeface="Arial" panose="020B0604020202020204" pitchFamily="34" charset="0"/>
                <a:ea typeface="Times New Roman" panose="02020603050405020304" pitchFamily="18" charset="0"/>
                <a:cs typeface="Arial" panose="020B0604020202020204" pitchFamily="34" charset="0"/>
              </a:rPr>
              <a:t> là </a:t>
            </a:r>
            <a:r>
              <a:rPr lang="en-US" sz="3700">
                <a:latin typeface="Arial" panose="020B0604020202020204" pitchFamily="34" charset="0"/>
                <a:ea typeface="Times New Roman" panose="02020603050405020304" pitchFamily="18" charset="0"/>
                <a:cs typeface="Arial" panose="020B0604020202020204" pitchFamily="34" charset="0"/>
              </a:rPr>
              <a:t>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n!</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p:cNvPicPr>
            <a:picLocks noChangeAspect="1"/>
          </p:cNvPicPr>
          <p:nvPr/>
        </p:nvPicPr>
        <p:blipFill>
          <a:blip r:embed="rId5"/>
          <a:stretch>
            <a:fillRect/>
          </a:stretch>
        </p:blipFill>
        <p:spPr>
          <a:xfrm>
            <a:off x="3317298" y="7241533"/>
            <a:ext cx="2099068" cy="2245367"/>
          </a:xfrm>
          <a:prstGeom prst="rect">
            <a:avLst/>
          </a:prstGeom>
        </p:spPr>
      </p:pic>
    </p:spTree>
    <p:extLst>
      <p:ext uri="{BB962C8B-B14F-4D97-AF65-F5344CB8AC3E}">
        <p14:creationId xmlns:p14="http://schemas.microsoft.com/office/powerpoint/2010/main" val="2237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1981200" y="800100"/>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2.3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6002000" y="7899917"/>
            <a:ext cx="1600200" cy="2072290"/>
          </a:xfrm>
          <a:prstGeom prst="rect">
            <a:avLst/>
          </a:prstGeom>
        </p:spPr>
      </p:pic>
      <p:pic>
        <p:nvPicPr>
          <p:cNvPr id="28" name="Picture 27"/>
          <p:cNvPicPr>
            <a:picLocks noChangeAspect="1"/>
          </p:cNvPicPr>
          <p:nvPr/>
        </p:nvPicPr>
        <p:blipFill>
          <a:blip r:embed="rId4"/>
          <a:stretch>
            <a:fillRect/>
          </a:stretch>
        </p:blipFill>
        <p:spPr>
          <a:xfrm>
            <a:off x="381000" y="309954"/>
            <a:ext cx="1159079" cy="106723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442952" y="1038639"/>
                <a:ext cx="9144000" cy="677108"/>
              </a:xfrm>
              <a:prstGeom prst="rect">
                <a:avLst/>
              </a:prstGeom>
            </p:spPr>
            <p:txBody>
              <a:bodyPr>
                <a:spAutoFit/>
              </a:bodyPr>
              <a:lstStyle/>
              <a:p>
                <a:r>
                  <a:rPr lang="en-US" sz="3800">
                    <a:solidFill>
                      <a:srgbClr val="000000"/>
                    </a:solidFill>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biết:</a:t>
                </a:r>
                <a:endParaRPr lang="en-US" sz="380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442952" y="1038639"/>
                <a:ext cx="9144000" cy="677108"/>
              </a:xfrm>
              <a:prstGeom prst="rect">
                <a:avLst/>
              </a:prstGeom>
              <a:blipFill>
                <a:blip r:embed="rId5"/>
                <a:stretch>
                  <a:fillRect l="-2200" t="-14414" b="-36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15543" y="2107986"/>
                <a:ext cx="13380714" cy="1260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𝑎</m:t>
                      </m:r>
                      <m:r>
                        <a:rPr lang="en-US" sz="3800" i="1" smtClean="0">
                          <a:latin typeface="Cambria Math" panose="02040503050406030204" pitchFamily="18" charset="0"/>
                          <a:ea typeface="Times New Roman" panose="02020603050405020304" pitchFamily="18" charset="0"/>
                          <a:cs typeface="Arial" panose="020B0604020202020204" pitchFamily="34" charset="0"/>
                        </a:rPr>
                        <m:t>) </m:t>
                      </m:r>
                      <m:r>
                        <a:rPr lang="en-US" sz="3800" i="1" smtClean="0">
                          <a:latin typeface="Cambria Math" panose="02040503050406030204" pitchFamily="18" charset="0"/>
                          <a:ea typeface="Times New Roman" panose="02020603050405020304" pitchFamily="18" charset="0"/>
                          <a:cs typeface="Arial" panose="020B0604020202020204" pitchFamily="34" charset="0"/>
                        </a:rPr>
                        <m:t>𝑢𝑛</m:t>
                      </m:r>
                      <m:r>
                        <a:rPr lang="en-US" sz="3800" i="1">
                          <a:latin typeface="Cambria Math" panose="02040503050406030204" pitchFamily="18" charset="0"/>
                          <a:ea typeface="Times New Roman" panose="02020603050405020304" pitchFamily="18" charset="0"/>
                          <a:cs typeface="Arial" panose="020B0604020202020204" pitchFamily="34" charset="0"/>
                        </a:rPr>
                        <m:t>=2</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m:t>
                      </m:r>
                      <m:r>
                        <a:rPr lang="en-US" sz="3800" b="0" i="1" smtClean="0">
                          <a:latin typeface="Cambria Math" panose="02040503050406030204" pitchFamily="18" charset="0"/>
                          <a:ea typeface="Times New Roman" panose="02020603050405020304" pitchFamily="18" charset="0"/>
                          <a:cs typeface="Arial" panose="020B0604020202020204" pitchFamily="34" charset="0"/>
                        </a:rPr>
                        <m:t>;             </m:t>
                      </m:r>
                      <m:r>
                        <a:rPr lang="en-US" sz="3800" b="0" i="1" smtClean="0">
                          <a:latin typeface="Cambria Math" panose="02040503050406030204" pitchFamily="18" charset="0"/>
                          <a:ea typeface="Times New Roman" panose="02020603050405020304" pitchFamily="18" charset="0"/>
                          <a:cs typeface="Arial" panose="020B0604020202020204" pitchFamily="34" charset="0"/>
                        </a:rPr>
                        <m:t>𝑏</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b="0" i="1" smtClean="0">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b="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+2</m:t>
                      </m:r>
                      <m:r>
                        <a:rPr lang="en-US" sz="3800" i="1">
                          <a:latin typeface="Cambria Math" panose="02040503050406030204" pitchFamily="18" charset="0"/>
                          <a:ea typeface="Times New Roman" panose="02020603050405020304" pitchFamily="18" charset="0"/>
                          <a:cs typeface="Arial" panose="020B0604020202020204" pitchFamily="34" charset="0"/>
                        </a:rPr>
                        <m:t>;             </m:t>
                      </m:r>
                      <m:r>
                        <m:rPr>
                          <m:sty m:val="p"/>
                        </m:rPr>
                        <a:rPr lang="en-US" sz="3800" b="0" i="0" smtClean="0">
                          <a:latin typeface="Cambria Math" panose="02040503050406030204" pitchFamily="18" charset="0"/>
                          <a:ea typeface="Times New Roman" panose="02020603050405020304" pitchFamily="18" charset="0"/>
                          <a:cs typeface="Arial" panose="020B0604020202020204" pitchFamily="34" charset="0"/>
                        </a:rPr>
                        <m:t>c</m:t>
                      </m:r>
                      <m:r>
                        <a:rPr lang="en-US" sz="3800" b="0" i="0" smtClean="0">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m:t>
                      </m:r>
                      <m:f>
                        <m:fPr>
                          <m:ctrlPr>
                            <a:rPr lang="en-US" sz="3800" i="1" smtClean="0">
                              <a:latin typeface="Cambria Math" panose="02040503050406030204" pitchFamily="18" charset="0"/>
                              <a:cs typeface="Arial" panose="020B0604020202020204" pitchFamily="34" charset="0"/>
                            </a:rPr>
                          </m:ctrlPr>
                        </m:fPr>
                        <m:num>
                          <m:sSup>
                            <m:sSupPr>
                              <m:ctrlPr>
                                <a:rPr lang="en-US" sz="3800" i="1" smtClean="0">
                                  <a:latin typeface="Cambria Math" panose="02040503050406030204" pitchFamily="18" charset="0"/>
                                  <a:cs typeface="Arial" panose="020B0604020202020204" pitchFamily="34" charset="0"/>
                                </a:rPr>
                              </m:ctrlPr>
                            </m:sSupPr>
                            <m:e>
                              <m:d>
                                <m:dPr>
                                  <m:ctrlPr>
                                    <a:rPr lang="en-US" sz="380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−1</m:t>
                                  </m:r>
                                </m:e>
                              </m:d>
                            </m:e>
                            <m:sup>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p>
                          </m:sSup>
                        </m:num>
                        <m:den>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2</m:t>
                              </m:r>
                            </m:e>
                            <m:sup>
                              <m:r>
                                <a:rPr lang="en-US" sz="3800" b="0" i="1" smtClean="0">
                                  <a:latin typeface="Cambria Math" panose="02040503050406030204" pitchFamily="18" charset="0"/>
                                  <a:cs typeface="Arial" panose="020B0604020202020204" pitchFamily="34" charset="0"/>
                                </a:rPr>
                                <m:t>𝑛</m:t>
                              </m:r>
                            </m:sup>
                          </m:sSup>
                        </m:den>
                      </m:f>
                    </m:oMath>
                  </m:oMathPara>
                </a14:m>
                <a:endParaRPr lang="en-US" sz="380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15543" y="2107986"/>
                <a:ext cx="13380714" cy="1260666"/>
              </a:xfrm>
              <a:prstGeom prst="rect">
                <a:avLst/>
              </a:prstGeom>
              <a:blipFill>
                <a:blip r:embed="rId6"/>
                <a:stretch>
                  <a:fillRect/>
                </a:stretch>
              </a:blipFill>
            </p:spPr>
            <p:txBody>
              <a:bodyPr/>
              <a:lstStyle/>
              <a:p>
                <a:r>
                  <a:rPr lang="en-US">
                    <a:noFill/>
                  </a:rPr>
                  <a:t> </a:t>
                </a:r>
              </a:p>
            </p:txBody>
          </p:sp>
        </mc:Fallback>
      </mc:AlternateContent>
      <p:sp>
        <p:nvSpPr>
          <p:cNvPr id="18" name="Oval Callout 17"/>
          <p:cNvSpPr/>
          <p:nvPr/>
        </p:nvSpPr>
        <p:spPr>
          <a:xfrm>
            <a:off x="8305800" y="3546378"/>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2415543" y="5297194"/>
                <a:ext cx="15240000" cy="406265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𝑎</m:t>
                    </m:r>
                    <m:r>
                      <a:rPr lang="en-US" sz="3800" i="1"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38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b>
                    </m:sSub>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+1) –1=2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+2 –1=2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r>
                      <a:rPr lang="en-US" sz="3800" b="0" i="1" smtClean="0">
                        <a:latin typeface="Cambria Math" panose="02040503050406030204" pitchFamily="18" charset="0"/>
                        <a:cs typeface="Arial" panose="020B0604020202020204" pitchFamily="34" charset="0"/>
                      </a:rPr>
                      <m: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=(2</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+1) –(2</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 –1)=2&gt;0</m:t>
                    </m:r>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smtClean="0">
                            <a:latin typeface="Cambria Math" panose="02040503050406030204" pitchFamily="18" charset="0"/>
                            <a:cs typeface="Arial" panose="020B0604020202020204" pitchFamily="34" charset="0"/>
                          </a:rPr>
                          <m:t>+1</m:t>
                        </m:r>
                      </m:sub>
                    </m:sSub>
                    <m:r>
                      <a:rPr lang="en-US" sz="3800" b="0" i="1" smtClean="0">
                        <a:latin typeface="Cambria Math" panose="02040503050406030204" pitchFamily="18" charset="0"/>
                        <a:cs typeface="Arial" panose="020B0604020202020204" pitchFamily="34" charset="0"/>
                      </a:rPr>
                      <m:t>&gt;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r>
                  <a:rPr lang="en-US" sz="3800">
                    <a:effectLst/>
                    <a:latin typeface="Arial" panose="020B0604020202020204" pitchFamily="34" charset="0"/>
                    <a:ea typeface="Cambria Math" panose="020405030504060302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 n </a:t>
                </a:r>
                <a:r>
                  <a:rPr lang="en-US" sz="3800">
                    <a:effectLst/>
                    <a:latin typeface="Arial" panose="020B0604020202020204" pitchFamily="34" charset="0"/>
                    <a:ea typeface="Cambria Math" panose="020405030504060302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effectLst/>
                    <a:latin typeface="Arial" panose="020B0604020202020204" pitchFamily="34" charset="0"/>
                    <a:ea typeface="Times New Roman" panose="020206030504050203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effectLst/>
                    <a:latin typeface="Arial" panose="020B0604020202020204" pitchFamily="34" charset="0"/>
                    <a:ea typeface="Times New Roman" panose="02020603050405020304" pitchFamily="18" charset="0"/>
                    <a:cs typeface="Arial" panose="020B0604020202020204" pitchFamily="34" charset="0"/>
                  </a:rPr>
                  <a:t> là dãy số tăng.</a:t>
                </a:r>
              </a:p>
            </p:txBody>
          </p:sp>
        </mc:Choice>
        <mc:Fallback xmlns="">
          <p:sp>
            <p:nvSpPr>
              <p:cNvPr id="6" name="Rectangle 5"/>
              <p:cNvSpPr>
                <a:spLocks noRot="1" noChangeAspect="1" noMove="1" noResize="1" noEditPoints="1" noAdjustHandles="1" noChangeArrowheads="1" noChangeShapeType="1" noTextEdit="1"/>
              </p:cNvSpPr>
              <p:nvPr/>
            </p:nvSpPr>
            <p:spPr>
              <a:xfrm>
                <a:off x="2415543" y="5297194"/>
                <a:ext cx="15240000" cy="4062651"/>
              </a:xfrm>
              <a:prstGeom prst="rect">
                <a:avLst/>
              </a:prstGeom>
              <a:blipFill>
                <a:blip r:embed="rId7"/>
                <a:stretch>
                  <a:fillRect l="-1320" b="-2402"/>
                </a:stretch>
              </a:blipFill>
            </p:spPr>
            <p:txBody>
              <a:bodyPr/>
              <a:lstStyle/>
              <a:p>
                <a:r>
                  <a:rPr lang="en-US">
                    <a:noFill/>
                  </a:rPr>
                  <a:t> </a:t>
                </a:r>
              </a:p>
            </p:txBody>
          </p:sp>
        </mc:Fallback>
      </mc:AlternateContent>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1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2438400" y="30280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3962400" y="3009900"/>
            <a:ext cx="9553994" cy="1002710"/>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Định nghĩa dãy số</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2458453" y="49330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3982453" y="4914900"/>
            <a:ext cx="9553994" cy="1002710"/>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Cách cho một dãy số</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5" name="Picture 34"/>
          <p:cNvPicPr>
            <a:picLocks noChangeAspect="1"/>
          </p:cNvPicPr>
          <p:nvPr/>
        </p:nvPicPr>
        <p:blipFill>
          <a:blip r:embed="rId6"/>
          <a:stretch>
            <a:fillRect/>
          </a:stretch>
        </p:blipFill>
        <p:spPr>
          <a:xfrm>
            <a:off x="16306800" y="8403910"/>
            <a:ext cx="1902502" cy="2073590"/>
          </a:xfrm>
          <a:prstGeom prst="rect">
            <a:avLst/>
          </a:prstGeom>
        </p:spPr>
      </p:pic>
      <p:pic>
        <p:nvPicPr>
          <p:cNvPr id="36" name="Picture 35"/>
          <p:cNvPicPr>
            <a:picLocks noChangeAspect="1"/>
          </p:cNvPicPr>
          <p:nvPr/>
        </p:nvPicPr>
        <p:blipFill>
          <a:blip r:embed="rId7"/>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8"/>
          <a:stretch>
            <a:fillRect/>
          </a:stretch>
        </p:blipFill>
        <p:spPr>
          <a:xfrm>
            <a:off x="304800" y="407722"/>
            <a:ext cx="1949226" cy="1840178"/>
          </a:xfrm>
          <a:prstGeom prst="rect">
            <a:avLst/>
          </a:prstGeom>
        </p:spPr>
      </p:pic>
      <p:grpSp>
        <p:nvGrpSpPr>
          <p:cNvPr id="28" name="Group 27"/>
          <p:cNvGrpSpPr/>
          <p:nvPr/>
        </p:nvGrpSpPr>
        <p:grpSpPr>
          <a:xfrm>
            <a:off x="2458453" y="6883127"/>
            <a:ext cx="1236936" cy="1155973"/>
            <a:chOff x="2315060" y="3149849"/>
            <a:chExt cx="1236936" cy="1155973"/>
          </a:xfrm>
          <a:scene3d>
            <a:camera prst="orthographicFront">
              <a:rot lat="0" lon="0" rev="0"/>
            </a:camera>
            <a:lightRig rig="glow" dir="t">
              <a:rot lat="0" lon="0" rev="4800000"/>
            </a:lightRig>
          </a:scene3d>
        </p:grpSpPr>
        <p:pic>
          <p:nvPicPr>
            <p:cNvPr id="29"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31"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Rectangle 31"/>
          <p:cNvSpPr/>
          <p:nvPr/>
        </p:nvSpPr>
        <p:spPr>
          <a:xfrm>
            <a:off x="3982453" y="6864954"/>
            <a:ext cx="12115800" cy="1131079"/>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Dãy số tăng, dãy số giảm và dãy số bị chặn</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304800" y="266699"/>
            <a:ext cx="17602200" cy="9705507"/>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Picture 24"/>
          <p:cNvPicPr>
            <a:picLocks noChangeAspect="1"/>
          </p:cNvPicPr>
          <p:nvPr/>
        </p:nvPicPr>
        <p:blipFill>
          <a:blip r:embed="rId2"/>
          <a:stretch>
            <a:fillRect/>
          </a:stretch>
        </p:blipFill>
        <p:spPr>
          <a:xfrm>
            <a:off x="16535400" y="8267700"/>
            <a:ext cx="1295400" cy="1677568"/>
          </a:xfrm>
          <a:prstGeom prst="rect">
            <a:avLst/>
          </a:prstGeom>
        </p:spPr>
      </p:pic>
      <p:pic>
        <p:nvPicPr>
          <p:cNvPr id="28" name="Picture 27"/>
          <p:cNvPicPr>
            <a:picLocks noChangeAspect="1"/>
          </p:cNvPicPr>
          <p:nvPr/>
        </p:nvPicPr>
        <p:blipFill>
          <a:blip r:embed="rId3"/>
          <a:stretch>
            <a:fillRect/>
          </a:stretch>
        </p:blipFill>
        <p:spPr>
          <a:xfrm>
            <a:off x="16428720" y="533399"/>
            <a:ext cx="1159079" cy="1067239"/>
          </a:xfrm>
          <a:prstGeom prst="rect">
            <a:avLst/>
          </a:prstGeom>
        </p:spPr>
      </p:pic>
      <p:sp>
        <p:nvSpPr>
          <p:cNvPr id="18" name="Oval Callout 17"/>
          <p:cNvSpPr/>
          <p:nvPr/>
        </p:nvSpPr>
        <p:spPr>
          <a:xfrm>
            <a:off x="8305800" y="571500"/>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600200" y="1562100"/>
                <a:ext cx="15087600" cy="8156272"/>
              </a:xfrm>
              <a:prstGeom prst="rect">
                <a:avLst/>
              </a:prstGeom>
            </p:spPr>
            <p:txBody>
              <a:bodyPr wrap="square">
                <a:spAutoFit/>
              </a:bodyPr>
              <a:lstStyle/>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+ 1) + 2 =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3 + 2 =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1</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r>
                      <a:rPr lang="en-US" sz="3800" i="1">
                        <a:latin typeface="Cambria Math" panose="02040503050406030204" pitchFamily="18" charset="0"/>
                        <a:cs typeface="Arial" panose="020B0604020202020204" pitchFamily="34" charset="0"/>
                      </a:rPr>
                      <m: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–1)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 – 3&lt;0</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spcBef>
                    <a:spcPts val="600"/>
                  </a:spcBef>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ức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i="1">
                        <a:solidFill>
                          <a:prstClr val="black"/>
                        </a:solidFill>
                        <a:latin typeface="Cambria Math" panose="02040503050406030204" pitchFamily="18" charset="0"/>
                        <a:cs typeface="Arial" panose="020B0604020202020204" pitchFamily="34" charset="0"/>
                      </a:rPr>
                      <m:t>&gt;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ℕ</m:t>
                    </m:r>
                    <m:r>
                      <a:rPr kumimoji="0" lang="en-US" sz="3800" b="0" i="1" u="none" strike="noStrike" kern="1200" cap="none" spc="0" normalizeH="0" baseline="3000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Vậy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 dãy số giảm.</a:t>
                </a:r>
              </a:p>
              <a:p>
                <a:pPr marL="0" marR="0" lvl="0" indent="0" algn="just" defTabSz="914400" rtl="0" eaLnBrk="1" fontAlgn="auto" latinLnBrk="0" hangingPunct="1">
                  <a:lnSpc>
                    <a:spcPct val="150000"/>
                  </a:lnSpc>
                  <a:spcBef>
                    <a:spcPts val="600"/>
                  </a:spcBef>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Nhận xét thấy: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&gt;0;</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&lt;0;</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50000"/>
                  </a:lnSpc>
                  <a:spcBef>
                    <a:spcPts val="600"/>
                  </a:spcBef>
                  <a:buClrTx/>
                  <a:buSzTx/>
                  <a:buFontTx/>
                  <a:buNone/>
                  <a:tabLst/>
                  <a:defRPr/>
                </a:pPr>
                <a:r>
                  <a:rPr kumimoji="0" lang="en-US" sz="3800" b="0" u="none" strike="noStrike" kern="1200" cap="none" spc="0" normalizeH="0" baseline="0" noProof="0">
                    <a:ln>
                      <a:noFill/>
                    </a:ln>
                    <a:solidFill>
                      <a:prstClr val="black"/>
                    </a:solidFill>
                    <a:effectLst/>
                    <a:uLnTx/>
                    <a:uFillTx/>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8</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&gt;0;</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16</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&lt;0;…</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không tăng, cũng không giảm.</a:t>
                </a:r>
              </a:p>
            </p:txBody>
          </p:sp>
        </mc:Choice>
        <mc:Fallback xmlns="">
          <p:sp>
            <p:nvSpPr>
              <p:cNvPr id="6" name="Rectangle 5"/>
              <p:cNvSpPr>
                <a:spLocks noRot="1" noChangeAspect="1" noMove="1" noResize="1" noEditPoints="1" noAdjustHandles="1" noChangeArrowheads="1" noChangeShapeType="1" noTextEdit="1"/>
              </p:cNvSpPr>
              <p:nvPr/>
            </p:nvSpPr>
            <p:spPr>
              <a:xfrm>
                <a:off x="1600200" y="1562100"/>
                <a:ext cx="15087600" cy="8156272"/>
              </a:xfrm>
              <a:prstGeom prst="rect">
                <a:avLst/>
              </a:prstGeom>
              <a:blipFill>
                <a:blip r:embed="rId4"/>
                <a:stretch>
                  <a:fillRect l="-1333" b="-74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6200" y="9106484"/>
            <a:ext cx="1288132" cy="1143000"/>
          </a:xfrm>
          <a:prstGeom prst="rect">
            <a:avLst/>
          </a:prstGeom>
        </p:spPr>
      </p:pic>
    </p:spTree>
    <p:extLst>
      <p:ext uri="{BB962C8B-B14F-4D97-AF65-F5344CB8AC3E}">
        <p14:creationId xmlns:p14="http://schemas.microsoft.com/office/powerpoint/2010/main" val="247213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anim calcmode="lin" valueType="num">
                                      <p:cBhvr>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anim calcmode="lin" valueType="num">
                                      <p:cBhvr>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6">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anim calcmode="lin" valueType="num">
                                      <p:cBhvr>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207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2.4 (SGK-tr46)</a:t>
            </a:r>
            <a:endParaRPr kumimoji="0" lang="en-US" sz="40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685800" y="1409700"/>
                <a:ext cx="17208223" cy="969496"/>
              </a:xfrm>
              <a:prstGeom prst="rect">
                <a:avLst/>
              </a:prstGeom>
            </p:spPr>
            <p:txBody>
              <a:bodyPr wrap="square">
                <a:spAutoFit/>
              </a:bodyPr>
              <a:lstStyle/>
              <a:p>
                <a:pPr algn="just" fontAlgn="base">
                  <a:lnSpc>
                    <a:spcPct val="150000"/>
                  </a:lnSpc>
                </a:pPr>
                <a:r>
                  <a:rPr lang="vi-VN" sz="3800">
                    <a:solidFill>
                      <a:schemeClr val="bg1"/>
                    </a:solidFill>
                    <a:latin typeface="Arial" panose="020B0604020202020204" pitchFamily="34" charset="0"/>
                    <a:cs typeface="Arial" panose="020B0604020202020204" pitchFamily="34" charset="0"/>
                  </a:rPr>
                  <a:t>Trong các dãy số </a:t>
                </a:r>
                <a14:m>
                  <m:oMath xmlns:m="http://schemas.openxmlformats.org/officeDocument/2006/math">
                    <m:d>
                      <m:dPr>
                        <m:ctrlPr>
                          <a:rPr lang="vi-VN" sz="3800" i="1">
                            <a:solidFill>
                              <a:schemeClr val="bg1"/>
                            </a:solidFill>
                            <a:latin typeface="Cambria Math" panose="02040503050406030204" pitchFamily="18" charset="0"/>
                          </a:rPr>
                        </m:ctrlPr>
                      </m:dPr>
                      <m:e>
                        <m:sSub>
                          <m:sSubPr>
                            <m:ctrlPr>
                              <a:rPr lang="vi-VN"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e>
                    </m:d>
                  </m:oMath>
                </a14:m>
                <a:r>
                  <a:rPr lang="vi-VN" sz="3800">
                    <a:solidFill>
                      <a:schemeClr val="bg1"/>
                    </a:solidFill>
                    <a:latin typeface="Arial" panose="020B0604020202020204" pitchFamily="34" charset="0"/>
                    <a:cs typeface="Arial" panose="020B0604020202020204" pitchFamily="34" charset="0"/>
                  </a:rPr>
                  <a:t> sau, dãy số nào bị chặn dưới, bị chặn trên, bị chặn?</a:t>
                </a:r>
                <a:endParaRPr lang="en-US" sz="3800">
                  <a:solidFill>
                    <a:schemeClr val="bg1"/>
                  </a:solidFill>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85800" y="1409700"/>
                <a:ext cx="17208223" cy="969496"/>
              </a:xfrm>
              <a:prstGeom prst="rect">
                <a:avLst/>
              </a:prstGeom>
              <a:blipFill>
                <a:blip r:embed="rId2"/>
                <a:stretch>
                  <a:fillRect l="-1169" b="-13836"/>
                </a:stretch>
              </a:blipFill>
            </p:spPr>
            <p:txBody>
              <a:bodyPr/>
              <a:lstStyle/>
              <a:p>
                <a:r>
                  <a:rPr lang="en-US">
                    <a:noFill/>
                  </a:rPr>
                  <a:t> </a:t>
                </a:r>
              </a:p>
            </p:txBody>
          </p:sp>
        </mc:Fallback>
      </mc:AlternateContent>
      <p:pic>
        <p:nvPicPr>
          <p:cNvPr id="28" name="Picture 27"/>
          <p:cNvPicPr>
            <a:picLocks noChangeAspect="1"/>
          </p:cNvPicPr>
          <p:nvPr/>
        </p:nvPicPr>
        <p:blipFill>
          <a:blip r:embed="rId3"/>
          <a:stretch>
            <a:fillRect/>
          </a:stretch>
        </p:blipFill>
        <p:spPr>
          <a:xfrm>
            <a:off x="16764000" y="4635847"/>
            <a:ext cx="1676400" cy="1624906"/>
          </a:xfrm>
          <a:prstGeom prst="rect">
            <a:avLst/>
          </a:prstGeom>
        </p:spPr>
      </p:pic>
      <p:pic>
        <p:nvPicPr>
          <p:cNvPr id="31" name="Picture 30"/>
          <p:cNvPicPr>
            <a:picLocks noChangeAspect="1"/>
          </p:cNvPicPr>
          <p:nvPr/>
        </p:nvPicPr>
        <p:blipFill>
          <a:blip r:embed="rId4"/>
          <a:stretch>
            <a:fillRect/>
          </a:stretch>
        </p:blipFill>
        <p:spPr>
          <a:xfrm>
            <a:off x="17407073" y="-114300"/>
            <a:ext cx="908409" cy="1408232"/>
          </a:xfrm>
          <a:prstGeom prst="rect">
            <a:avLst/>
          </a:prstGeom>
        </p:spPr>
      </p:pic>
      <p:pic>
        <p:nvPicPr>
          <p:cNvPr id="32" name="Picture 31"/>
          <p:cNvPicPr>
            <a:picLocks noChangeAspect="1"/>
          </p:cNvPicPr>
          <p:nvPr/>
        </p:nvPicPr>
        <p:blipFill>
          <a:blip r:embed="rId5"/>
          <a:stretch>
            <a:fillRect/>
          </a:stretch>
        </p:blipFill>
        <p:spPr>
          <a:xfrm rot="2027520">
            <a:off x="-375711" y="4180362"/>
            <a:ext cx="928108" cy="110301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2571187"/>
                <a:ext cx="16859679" cy="120071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m:rPr>
                          <m:sty m:val="p"/>
                        </m:rPr>
                        <a:rPr lang="en-US" sz="3800" b="0" i="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a</m:t>
                      </m:r>
                      <m:r>
                        <a:rPr lang="en-US" sz="3800" b="0" i="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solidFill>
                            <a:schemeClr val="bg1"/>
                          </a:solidFill>
                          <a:latin typeface="Cambria Math" panose="02040503050406030204" pitchFamily="18" charset="0"/>
                          <a:ea typeface="Caudex"/>
                          <a:cs typeface="Arial" panose="020B0604020202020204" pitchFamily="34" charset="0"/>
                        </a:rPr>
                        <m:t>=</m:t>
                      </m:r>
                      <m:r>
                        <a:rPr lang="en-US" sz="3800" i="1">
                          <a:solidFill>
                            <a:schemeClr val="bg1"/>
                          </a:solidFill>
                          <a:latin typeface="Cambria Math" panose="02040503050406030204" pitchFamily="18" charset="0"/>
                          <a:ea typeface="Caudex"/>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1     </m:t>
                      </m:r>
                      <m:r>
                        <a:rPr lang="en-US" sz="3800" b="0" i="1" smtClean="0">
                          <a:solidFill>
                            <a:schemeClr val="bg1"/>
                          </a:solidFill>
                          <a:latin typeface="Cambria Math" panose="02040503050406030204" pitchFamily="18" charset="0"/>
                          <a:ea typeface="Caudex"/>
                          <a:cs typeface="Arial" panose="020B0604020202020204" pitchFamily="34" charset="0"/>
                        </a:rPr>
                        <m:t>       </m:t>
                      </m:r>
                      <m:r>
                        <m:rPr>
                          <m:sty m:val="p"/>
                        </m:rPr>
                        <a:rPr lang="en-US" sz="3800">
                          <a:solidFill>
                            <a:schemeClr val="bg1"/>
                          </a:solidFill>
                          <a:latin typeface="Cambria Math" panose="02040503050406030204" pitchFamily="18" charset="0"/>
                        </a:rPr>
                        <m:t>b</m:t>
                      </m:r>
                      <m:r>
                        <a:rPr lang="en-US" sz="3800">
                          <a:solidFill>
                            <a:schemeClr val="bg1"/>
                          </a:solidFill>
                          <a:latin typeface="Cambria Math" panose="02040503050406030204" pitchFamily="18" charset="0"/>
                        </a:rPr>
                        <m:t>) </m:t>
                      </m:r>
                      <m:sSub>
                        <m:sSubPr>
                          <m:ctrlPr>
                            <a:rPr lang="en-US"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r>
                        <a:rPr lang="en-US" sz="3800">
                          <a:solidFill>
                            <a:schemeClr val="bg1"/>
                          </a:solidFill>
                          <a:latin typeface="Cambria Math" panose="02040503050406030204" pitchFamily="18" charset="0"/>
                        </a:rPr>
                        <m:t>=</m:t>
                      </m:r>
                      <m:f>
                        <m:fPr>
                          <m:ctrlPr>
                            <a:rPr lang="en-US" sz="3800" i="1">
                              <a:solidFill>
                                <a:schemeClr val="bg1"/>
                              </a:solidFill>
                              <a:latin typeface="Cambria Math" panose="02040503050406030204" pitchFamily="18" charset="0"/>
                            </a:rPr>
                          </m:ctrlPr>
                        </m:fPr>
                        <m:num>
                          <m:r>
                            <a:rPr lang="en-US" sz="3800" i="1">
                              <a:solidFill>
                                <a:schemeClr val="bg1"/>
                              </a:solidFill>
                              <a:latin typeface="Cambria Math" panose="02040503050406030204" pitchFamily="18" charset="0"/>
                            </a:rPr>
                            <m:t>𝑛</m:t>
                          </m:r>
                          <m:r>
                            <a:rPr lang="en-US" sz="3800">
                              <a:solidFill>
                                <a:schemeClr val="bg1"/>
                              </a:solidFill>
                              <a:latin typeface="Cambria Math" panose="02040503050406030204" pitchFamily="18" charset="0"/>
                            </a:rPr>
                            <m:t>+1</m:t>
                          </m:r>
                        </m:num>
                        <m:den>
                          <m:r>
                            <a:rPr lang="en-US" sz="3800" i="1">
                              <a:solidFill>
                                <a:schemeClr val="bg1"/>
                              </a:solidFill>
                              <a:latin typeface="Cambria Math" panose="02040503050406030204" pitchFamily="18" charset="0"/>
                            </a:rPr>
                            <m:t>𝑛</m:t>
                          </m:r>
                          <m:r>
                            <a:rPr lang="en-US" sz="3800">
                              <a:solidFill>
                                <a:schemeClr val="bg1"/>
                              </a:solidFill>
                              <a:latin typeface="Cambria Math" panose="02040503050406030204" pitchFamily="18" charset="0"/>
                            </a:rPr>
                            <m:t>+2</m:t>
                          </m:r>
                        </m:den>
                      </m:f>
                      <m:r>
                        <a:rPr lang="en-US" sz="3800" b="0" i="1" smtClean="0">
                          <a:solidFill>
                            <a:schemeClr val="bg1"/>
                          </a:solidFill>
                          <a:latin typeface="Cambria Math" panose="02040503050406030204" pitchFamily="18" charset="0"/>
                        </a:rPr>
                        <m:t>            </m:t>
                      </m:r>
                      <m:r>
                        <a:rPr lang="en-US" sz="3800" b="0" i="1" smtClean="0">
                          <a:solidFill>
                            <a:schemeClr val="bg1"/>
                          </a:solidFill>
                          <a:latin typeface="Cambria Math" panose="02040503050406030204" pitchFamily="18" charset="0"/>
                        </a:rPr>
                        <m:t>𝑐</m:t>
                      </m:r>
                      <m:r>
                        <a:rPr lang="en-US" sz="3800" b="0" i="1" smtClean="0">
                          <a:solidFill>
                            <a:schemeClr val="bg1"/>
                          </a:solidFill>
                          <a:latin typeface="Cambria Math" panose="02040503050406030204" pitchFamily="18" charset="0"/>
                        </a:rPr>
                        <m:t>) </m:t>
                      </m:r>
                      <m:sSub>
                        <m:sSubPr>
                          <m:ctrlPr>
                            <a:rPr lang="en-US"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r>
                        <a:rPr lang="en-US" sz="380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𝑠𝑖𝑛</m:t>
                      </m:r>
                      <m:r>
                        <a:rPr lang="en-US" sz="3800" b="0" i="1" smtClean="0">
                          <a:solidFill>
                            <a:schemeClr val="bg1"/>
                          </a:solidFill>
                          <a:latin typeface="Cambria Math" panose="02040503050406030204" pitchFamily="18" charset="0"/>
                        </a:rPr>
                        <m:t> </m:t>
                      </m:r>
                      <m:r>
                        <a:rPr lang="en-US" sz="3800" b="0" i="1" smtClean="0">
                          <a:solidFill>
                            <a:schemeClr val="bg1"/>
                          </a:solidFill>
                          <a:latin typeface="Cambria Math" panose="02040503050406030204" pitchFamily="18" charset="0"/>
                        </a:rPr>
                        <m:t>𝑛</m:t>
                      </m:r>
                      <m:r>
                        <a:rPr lang="en-US" sz="3800" b="0" i="1" smtClean="0">
                          <a:solidFill>
                            <a:schemeClr val="bg1"/>
                          </a:solidFill>
                          <a:latin typeface="Cambria Math" panose="02040503050406030204" pitchFamily="18"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𝑑</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𝑢𝑛</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3800" i="1">
                              <a:solidFill>
                                <a:prstClr val="white"/>
                              </a:solidFill>
                              <a:latin typeface="Cambria Math" panose="02040503050406030204" pitchFamily="18" charset="0"/>
                              <a:cs typeface="Arial" panose="020B0604020202020204" pitchFamily="34" charset="0"/>
                            </a:rPr>
                          </m:ctrlPr>
                        </m:sSupPr>
                        <m:e>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e>
                        <m:sup>
                          <m:r>
                            <a:rPr lang="en-US" sz="3800" i="1">
                              <a:solidFill>
                                <a:prstClr val="white"/>
                              </a:solidFill>
                              <a:latin typeface="Cambria Math" panose="02040503050406030204" pitchFamily="18" charset="0"/>
                              <a:cs typeface="Arial" panose="020B0604020202020204" pitchFamily="34" charset="0"/>
                            </a:rPr>
                            <m:t>𝑛</m:t>
                          </m:r>
                          <m:r>
                            <a:rPr lang="en-US" sz="3800" i="1">
                              <a:solidFill>
                                <a:prstClr val="white"/>
                              </a:solidFill>
                              <a:latin typeface="Cambria Math" panose="02040503050406030204" pitchFamily="18" charset="0"/>
                              <a:cs typeface="Arial" panose="020B0604020202020204" pitchFamily="34" charset="0"/>
                            </a:rPr>
                            <m:t>−1</m:t>
                          </m:r>
                        </m:sup>
                      </m:sSup>
                      <m:r>
                        <a:rPr lang="en-US" sz="3800" i="1" baseline="30000">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baseline="30000">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3800">
                  <a:solidFill>
                    <a:prstClr val="white"/>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2571187"/>
                <a:ext cx="16859679" cy="1200713"/>
              </a:xfrm>
              <a:prstGeom prst="rect">
                <a:avLst/>
              </a:prstGeom>
              <a:blipFill>
                <a:blip r:embed="rId6"/>
                <a:stretch>
                  <a:fillRect/>
                </a:stretch>
              </a:blipFill>
            </p:spPr>
            <p:txBody>
              <a:bodyPr/>
              <a:lstStyle/>
              <a:p>
                <a:r>
                  <a:rPr lang="en-US">
                    <a:noFill/>
                  </a:rPr>
                  <a:t> </a:t>
                </a:r>
              </a:p>
            </p:txBody>
          </p:sp>
        </mc:Fallback>
      </mc:AlternateContent>
      <p:sp>
        <p:nvSpPr>
          <p:cNvPr id="22" name="Oval Callout 21"/>
          <p:cNvSpPr/>
          <p:nvPr/>
        </p:nvSpPr>
        <p:spPr>
          <a:xfrm>
            <a:off x="8239339" y="43192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85800" y="5524500"/>
                <a:ext cx="15773400" cy="4478149"/>
              </a:xfrm>
              <a:prstGeom prst="rect">
                <a:avLst/>
              </a:prstGeom>
            </p:spPr>
            <p:txBody>
              <a:bodyPr wrap="square">
                <a:spAutoFit/>
              </a:bodyPr>
              <a:lstStyle/>
              <a:p>
                <a:pPr algn="just">
                  <a:lnSpc>
                    <a:spcPct val="150000"/>
                  </a:lnSpc>
                  <a:spcAft>
                    <a:spcPts val="0"/>
                  </a:spcAft>
                </a:pPr>
                <a14:m>
                  <m:oMath xmlns:m="http://schemas.openxmlformats.org/officeDocument/2006/math">
                    <m:r>
                      <m:rPr>
                        <m:sty m:val="p"/>
                      </m:rPr>
                      <a:rPr lang="en-US" sz="3800">
                        <a:solidFill>
                          <a:schemeClr val="bg1"/>
                        </a:solidFill>
                        <a:latin typeface="Cambria Math" panose="02040503050406030204" pitchFamily="18" charset="0"/>
                        <a:ea typeface="Times New Roman" panose="02020603050405020304" pitchFamily="18" charset="0"/>
                        <a:cs typeface="Arial" panose="020B0604020202020204" pitchFamily="34" charset="0"/>
                      </a:rPr>
                      <m:t>a</m:t>
                    </m:r>
                    <m:r>
                      <a:rPr lang="en-US" sz="380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Ta có: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Caudex"/>
                    <a:cs typeface="Arial" panose="020B0604020202020204" pitchFamily="34" charset="0"/>
                  </a:rPr>
                  <a:t> = n – 1 ≥ 0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Do đó,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không bị chặn trên vì không có số M nào thỏa mãn:</a:t>
                </a:r>
              </a:p>
              <a:p>
                <a:pPr algn="ctr">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Caudex"/>
                    <a:cs typeface="Arial" panose="020B0604020202020204" pitchFamily="34" charset="0"/>
                  </a:rPr>
                  <a:t> = n – 1 ≤ M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và không bị chặn trên nên không bị chặn.</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5800" y="5524500"/>
                <a:ext cx="15773400" cy="4478149"/>
              </a:xfrm>
              <a:prstGeom prst="rect">
                <a:avLst/>
              </a:prstGeom>
              <a:blipFill>
                <a:blip r:embed="rId7"/>
                <a:stretch>
                  <a:fillRect l="-1276" b="-2177"/>
                </a:stretch>
              </a:blipFill>
            </p:spPr>
            <p:txBody>
              <a:bodyPr/>
              <a:lstStyle/>
              <a:p>
                <a:r>
                  <a:rPr lang="en-US">
                    <a:noFill/>
                  </a:rPr>
                  <a:t> </a:t>
                </a:r>
              </a:p>
            </p:txBody>
          </p:sp>
        </mc:Fallback>
      </mc:AlternateContent>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 grpId="0"/>
      <p:bldP spid="22"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6306800" y="775394"/>
            <a:ext cx="1676400" cy="1624906"/>
          </a:xfrm>
          <a:prstGeom prst="rect">
            <a:avLst/>
          </a:prstGeom>
        </p:spPr>
      </p:pic>
      <p:pic>
        <p:nvPicPr>
          <p:cNvPr id="31" name="Picture 30"/>
          <p:cNvPicPr>
            <a:picLocks noChangeAspect="1"/>
          </p:cNvPicPr>
          <p:nvPr/>
        </p:nvPicPr>
        <p:blipFill>
          <a:blip r:embed="rId3"/>
          <a:stretch>
            <a:fillRect/>
          </a:stretch>
        </p:blipFill>
        <p:spPr>
          <a:xfrm rot="3805207">
            <a:off x="17371326" y="9364549"/>
            <a:ext cx="908409" cy="1408232"/>
          </a:xfrm>
          <a:prstGeom prst="rect">
            <a:avLst/>
          </a:prstGeom>
        </p:spPr>
      </p:pic>
      <p:pic>
        <p:nvPicPr>
          <p:cNvPr id="32" name="Picture 31"/>
          <p:cNvPicPr>
            <a:picLocks noChangeAspect="1"/>
          </p:cNvPicPr>
          <p:nvPr/>
        </p:nvPicPr>
        <p:blipFill>
          <a:blip r:embed="rId4"/>
          <a:stretch>
            <a:fillRect/>
          </a:stretch>
        </p:blipFill>
        <p:spPr>
          <a:xfrm rot="2027520">
            <a:off x="-12951" y="141762"/>
            <a:ext cx="928108" cy="1103010"/>
          </a:xfrm>
          <a:prstGeom prst="rect">
            <a:avLst/>
          </a:prstGeom>
        </p:spPr>
      </p:pic>
      <p:sp>
        <p:nvSpPr>
          <p:cNvPr id="22" name="Oval Callout 21"/>
          <p:cNvSpPr/>
          <p:nvPr/>
        </p:nvSpPr>
        <p:spPr>
          <a:xfrm>
            <a:off x="8229600" y="5854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38200" y="1799539"/>
                <a:ext cx="16687800" cy="7687361"/>
              </a:xfrm>
              <a:prstGeom prst="rect">
                <a:avLst/>
              </a:prstGeom>
            </p:spPr>
            <p:txBody>
              <a:bodyPr wrap="square">
                <a:spAutoFit/>
              </a:bodyPr>
              <a:lstStyle/>
              <a:p>
                <a:pPr algn="just">
                  <a:lnSpc>
                    <a:spcPct val="150000"/>
                  </a:lnSpc>
                  <a:spcAft>
                    <a:spcPts val="6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0&lt;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&lt;0</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oMath>
                </a14:m>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dãy số bị chặn.</a:t>
                </a:r>
              </a:p>
              <a:p>
                <a:pPr algn="just">
                  <a:lnSpc>
                    <a:spcPct val="150000"/>
                  </a:lnSpc>
                  <a:spcAft>
                    <a:spcPts val="600"/>
                  </a:spcAft>
                </a:pPr>
                <a:r>
                  <a:rPr lang="en-US" sz="3800">
                    <a:solidFill>
                      <a:schemeClr val="bg1"/>
                    </a:solidFill>
                    <a:effectLst/>
                    <a:latin typeface="Arial" panose="020B0604020202020204" pitchFamily="34" charset="0"/>
                    <a:ea typeface="Caudex"/>
                    <a:cs typeface="Arial" panose="020B0604020202020204" pitchFamily="34" charset="0"/>
                  </a:rPr>
                  <a:t>c) Ta có: – 1 ≤ sin n ≤ 1 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đó, – 1 ≤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Caudex"/>
                    <a:cs typeface="Arial" panose="020B0604020202020204" pitchFamily="34" charset="0"/>
                  </a:rPr>
                  <a:t> ≤ 1 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dãy số bị chặn.</a:t>
                </a:r>
              </a:p>
            </p:txBody>
          </p:sp>
        </mc:Choice>
        <mc:Fallback xmlns="">
          <p:sp>
            <p:nvSpPr>
              <p:cNvPr id="3" name="Rectangle 2"/>
              <p:cNvSpPr>
                <a:spLocks noRot="1" noChangeAspect="1" noMove="1" noResize="1" noEditPoints="1" noAdjustHandles="1" noChangeArrowheads="1" noChangeShapeType="1" noTextEdit="1"/>
              </p:cNvSpPr>
              <p:nvPr/>
            </p:nvSpPr>
            <p:spPr>
              <a:xfrm>
                <a:off x="838200" y="1799539"/>
                <a:ext cx="16687800" cy="7687361"/>
              </a:xfrm>
              <a:prstGeom prst="rect">
                <a:avLst/>
              </a:prstGeom>
              <a:blipFill>
                <a:blip r:embed="rId5"/>
                <a:stretch>
                  <a:fillRect l="-1206" b="-2300"/>
                </a:stretch>
              </a:blipFill>
            </p:spPr>
            <p:txBody>
              <a:bodyPr/>
              <a:lstStyle/>
              <a:p>
                <a:r>
                  <a:rPr lang="en-US">
                    <a:noFill/>
                  </a:rPr>
                  <a:t> </a:t>
                </a:r>
              </a:p>
            </p:txBody>
          </p:sp>
        </mc:Fallback>
      </mc:AlternateContent>
    </p:spTree>
    <p:extLst>
      <p:ext uri="{BB962C8B-B14F-4D97-AF65-F5344CB8AC3E}">
        <p14:creationId xmlns:p14="http://schemas.microsoft.com/office/powerpoint/2010/main" val="4443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6306800" y="775394"/>
            <a:ext cx="1676400" cy="1624906"/>
          </a:xfrm>
          <a:prstGeom prst="rect">
            <a:avLst/>
          </a:prstGeom>
        </p:spPr>
      </p:pic>
      <p:pic>
        <p:nvPicPr>
          <p:cNvPr id="31" name="Picture 30"/>
          <p:cNvPicPr>
            <a:picLocks noChangeAspect="1"/>
          </p:cNvPicPr>
          <p:nvPr/>
        </p:nvPicPr>
        <p:blipFill>
          <a:blip r:embed="rId3"/>
          <a:stretch>
            <a:fillRect/>
          </a:stretch>
        </p:blipFill>
        <p:spPr>
          <a:xfrm rot="3805207">
            <a:off x="17371326" y="9364549"/>
            <a:ext cx="908409" cy="1408232"/>
          </a:xfrm>
          <a:prstGeom prst="rect">
            <a:avLst/>
          </a:prstGeom>
        </p:spPr>
      </p:pic>
      <p:pic>
        <p:nvPicPr>
          <p:cNvPr id="32" name="Picture 31"/>
          <p:cNvPicPr>
            <a:picLocks noChangeAspect="1"/>
          </p:cNvPicPr>
          <p:nvPr/>
        </p:nvPicPr>
        <p:blipFill>
          <a:blip r:embed="rId4"/>
          <a:stretch>
            <a:fillRect/>
          </a:stretch>
        </p:blipFill>
        <p:spPr>
          <a:xfrm rot="2027520">
            <a:off x="-12951" y="141762"/>
            <a:ext cx="928108" cy="1103010"/>
          </a:xfrm>
          <a:prstGeom prst="rect">
            <a:avLst/>
          </a:prstGeom>
        </p:spPr>
      </p:pic>
      <p:sp>
        <p:nvSpPr>
          <p:cNvPr id="22" name="Oval Callout 21"/>
          <p:cNvSpPr/>
          <p:nvPr/>
        </p:nvSpPr>
        <p:spPr>
          <a:xfrm>
            <a:off x="8229600" y="5854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066800" y="2367197"/>
            <a:ext cx="16687800" cy="612475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Ta có: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và n lẻ.</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 1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và n chẵn. </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udex"/>
                <a:cs typeface="Arial" panose="020B0604020202020204" pitchFamily="34" charset="0"/>
              </a:rPr>
              <a:t> ≥ 0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Do đó, – 1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1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hay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 dãy số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dãy số bị chặn.</a:t>
            </a:r>
          </a:p>
        </p:txBody>
      </p:sp>
    </p:spTree>
    <p:extLst>
      <p:ext uri="{BB962C8B-B14F-4D97-AF65-F5344CB8AC3E}">
        <p14:creationId xmlns:p14="http://schemas.microsoft.com/office/powerpoint/2010/main" val="10809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rot="16414499">
            <a:off x="17009320" y="182311"/>
            <a:ext cx="810532" cy="1405766"/>
          </a:xfrm>
          <a:prstGeom prst="rect">
            <a:avLst/>
          </a:prstGeom>
        </p:spPr>
      </p:pic>
      <p:sp>
        <p:nvSpPr>
          <p:cNvPr id="22" name="Rectangle 21"/>
          <p:cNvSpPr/>
          <p:nvPr/>
        </p:nvSpPr>
        <p:spPr>
          <a:xfrm>
            <a:off x="6506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lang="nl-NL" sz="4000" b="1">
                <a:solidFill>
                  <a:srgbClr val="1F497D"/>
                </a:solidFill>
                <a:latin typeface="Arial" panose="020B0604020202020204" pitchFamily="34" charset="0"/>
                <a:ea typeface="Calibri" panose="020F0502020204030204" pitchFamily="34" charset="0"/>
                <a:cs typeface="Arial" panose="020B0604020202020204" pitchFamily="34" charset="0"/>
              </a:rPr>
              <a:t>2.5</a:t>
            </a: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25766" y="1429077"/>
            <a:ext cx="17064103" cy="2723823"/>
          </a:xfrm>
          <a:prstGeom prst="rect">
            <a:avLst/>
          </a:prstGeom>
        </p:spPr>
        <p:txBody>
          <a:bodyPr wrap="square">
            <a:spAutoFit/>
          </a:bodyPr>
          <a:lstStyle/>
          <a:p>
            <a:pPr lvl="0" algn="just" fontAlgn="base">
              <a:lnSpc>
                <a:spcPct val="150000"/>
              </a:lnSpc>
              <a:defRPr/>
            </a:pPr>
            <a:r>
              <a:rPr lang="vi-VN" sz="3800">
                <a:solidFill>
                  <a:srgbClr val="000000"/>
                </a:solidFill>
                <a:cs typeface="Arial" panose="020B0604020202020204" pitchFamily="34" charset="0"/>
              </a:rPr>
              <a:t>Viết số hạng tổng quát của dãy số tăng gồm tất cả các số nguyên dương mà mỗi số hạng của nó:</a:t>
            </a:r>
          </a:p>
          <a:p>
            <a:pPr lvl="0" algn="ctr" fontAlgn="base">
              <a:lnSpc>
                <a:spcPct val="150000"/>
              </a:lnSpc>
              <a:defRPr/>
            </a:pPr>
            <a:r>
              <a:rPr lang="vi-VN" sz="3800">
                <a:solidFill>
                  <a:srgbClr val="000000"/>
                </a:solidFill>
                <a:cs typeface="Arial" panose="020B0604020202020204" pitchFamily="34" charset="0"/>
              </a:rPr>
              <a:t>a) Đều chia hết cho 3;                        b) Khi chia cho 4 dư 1.</a:t>
            </a:r>
          </a:p>
        </p:txBody>
      </p:sp>
      <p:sp>
        <p:nvSpPr>
          <p:cNvPr id="38" name="Oval Callout 37"/>
          <p:cNvSpPr/>
          <p:nvPr/>
        </p:nvSpPr>
        <p:spPr>
          <a:xfrm>
            <a:off x="8315441" y="43053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4"/>
          <a:stretch>
            <a:fillRect/>
          </a:stretch>
        </p:blipFill>
        <p:spPr>
          <a:xfrm>
            <a:off x="15950127" y="7353300"/>
            <a:ext cx="2191245" cy="2343969"/>
          </a:xfrm>
          <a:prstGeom prst="rect">
            <a:avLst/>
          </a:prstGeom>
        </p:spPr>
      </p:pic>
      <p:sp>
        <p:nvSpPr>
          <p:cNvPr id="2" name="Rectangle 1"/>
          <p:cNvSpPr/>
          <p:nvPr/>
        </p:nvSpPr>
        <p:spPr>
          <a:xfrm>
            <a:off x="650677" y="5542151"/>
            <a:ext cx="13903523" cy="447814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Các số nguyên dương chia hết cho 3 là: 3; 6; 9; 12; ...</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Các số này có dạng 3n với n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Vậy số hạng tổng quát của dãy số tăng gồm tất cả các số nguyên dương mà mỗi số hạng của nó đều chia hết cho 3 là u</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3n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rot="16414499">
            <a:off x="17009320" y="182311"/>
            <a:ext cx="810532" cy="1405766"/>
          </a:xfrm>
          <a:prstGeom prst="rect">
            <a:avLst/>
          </a:prstGeom>
        </p:spPr>
      </p:pic>
      <p:sp>
        <p:nvSpPr>
          <p:cNvPr id="22" name="Rectangle 21"/>
          <p:cNvSpPr/>
          <p:nvPr/>
        </p:nvSpPr>
        <p:spPr>
          <a:xfrm>
            <a:off x="6506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2.5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25766" y="1429077"/>
            <a:ext cx="17064103" cy="27238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số hạng tổng quát của dãy số tăng gồm tất cả các số nguyên dương mà mỗi số hạng của nó:</a:t>
            </a:r>
          </a:p>
          <a:p>
            <a:pPr marL="0" marR="0" lvl="0" indent="0" algn="ctr" defTabSz="914400" rtl="0" eaLnBrk="1" fontAlgn="base"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Đều chia hết cho 3;                        b) Khi chia cho 4 dư 1.</a:t>
            </a:r>
          </a:p>
        </p:txBody>
      </p:sp>
      <p:sp>
        <p:nvSpPr>
          <p:cNvPr id="38" name="Oval Callout 37"/>
          <p:cNvSpPr/>
          <p:nvPr/>
        </p:nvSpPr>
        <p:spPr>
          <a:xfrm>
            <a:off x="8315441" y="43053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50677" y="5524500"/>
            <a:ext cx="13751123" cy="4478149"/>
          </a:xfrm>
          <a:prstGeom prst="rect">
            <a:avLst/>
          </a:prstGeom>
        </p:spPr>
        <p:txBody>
          <a:bodyPr wrap="square">
            <a:spAutoFit/>
          </a:bodyPr>
          <a:lstStyle/>
          <a:p>
            <a:pPr lvl="0" algn="just">
              <a:lnSpc>
                <a:spcPct val="150000"/>
              </a:lnSpc>
              <a:defRPr/>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b) Các số nguyên dương chia cho 4 dư 1 có dạng là 4n + 1 với n </a:t>
            </a:r>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defRPr/>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Vậy số hạng tổng quát của dãy số tăng gồm tất cả các số nguyên dương mà mỗi số hạng của nó khi chia cho 4 dưa là u</a:t>
            </a:r>
            <a:r>
              <a:rPr lang="en-US" sz="38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 4n + 1 với n </a:t>
            </a:r>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8" name="Picture 7"/>
          <p:cNvPicPr>
            <a:picLocks noChangeAspect="1"/>
          </p:cNvPicPr>
          <p:nvPr/>
        </p:nvPicPr>
        <p:blipFill>
          <a:blip r:embed="rId4"/>
          <a:stretch>
            <a:fillRect/>
          </a:stretch>
        </p:blipFill>
        <p:spPr>
          <a:xfrm>
            <a:off x="15950127" y="7353300"/>
            <a:ext cx="2191245" cy="2343969"/>
          </a:xfrm>
          <a:prstGeom prst="rect">
            <a:avLst/>
          </a:prstGeom>
        </p:spPr>
      </p:pic>
    </p:spTree>
    <p:extLst>
      <p:ext uri="{BB962C8B-B14F-4D97-AF65-F5344CB8AC3E}">
        <p14:creationId xmlns:p14="http://schemas.microsoft.com/office/powerpoint/2010/main" val="424590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6375023" y="10415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lang="nl-NL" sz="4000" b="1">
                <a:solidFill>
                  <a:srgbClr val="1F497D"/>
                </a:solidFill>
                <a:latin typeface="Arial" panose="020B0604020202020204" pitchFamily="34" charset="0"/>
                <a:ea typeface="Calibri" panose="020F0502020204030204" pitchFamily="34" charset="0"/>
                <a:cs typeface="Arial" panose="020B0604020202020204" pitchFamily="34" charset="0"/>
              </a:rPr>
              <a:t>2.6</a:t>
            </a: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6366522" y="8420100"/>
            <a:ext cx="1219200" cy="1578887"/>
          </a:xfrm>
          <a:prstGeom prst="rect">
            <a:avLst/>
          </a:prstGeom>
        </p:spPr>
      </p:pic>
      <p:pic>
        <p:nvPicPr>
          <p:cNvPr id="28" name="Picture 27"/>
          <p:cNvPicPr>
            <a:picLocks noChangeAspect="1"/>
          </p:cNvPicPr>
          <p:nvPr/>
        </p:nvPicPr>
        <p:blipFill>
          <a:blip r:embed="rId4"/>
          <a:stretch>
            <a:fillRect/>
          </a:stretch>
        </p:blipFill>
        <p:spPr>
          <a:xfrm>
            <a:off x="654809" y="463383"/>
            <a:ext cx="1276023" cy="1174917"/>
          </a:xfrm>
          <a:prstGeom prst="rect">
            <a:avLst/>
          </a:prstGeom>
        </p:spPr>
      </p:pic>
      <p:grpSp>
        <p:nvGrpSpPr>
          <p:cNvPr id="6" name="Group 5"/>
          <p:cNvGrpSpPr/>
          <p:nvPr/>
        </p:nvGrpSpPr>
        <p:grpSpPr>
          <a:xfrm>
            <a:off x="1371600" y="2247900"/>
            <a:ext cx="15518968" cy="6140142"/>
            <a:chOff x="1346415" y="2211172"/>
            <a:chExt cx="15518968" cy="6140142"/>
          </a:xfrm>
        </p:grpSpPr>
        <p:sp>
          <p:nvSpPr>
            <p:cNvPr id="2" name="Rectangle 1"/>
            <p:cNvSpPr>
              <a:spLocks noChangeArrowheads="1"/>
            </p:cNvSpPr>
            <p:nvPr/>
          </p:nvSpPr>
          <p:spPr bwMode="auto">
            <a:xfrm>
              <a:off x="1346415" y="2211172"/>
              <a:ext cx="15518968"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rgbClr val="000000"/>
                  </a:solidFill>
                  <a:effectLst/>
                  <a:latin typeface="Arial" panose="020B0604020202020204" pitchFamily="34" charset="0"/>
                  <a:ea typeface="OpenSans"/>
                </a:rPr>
                <a:t>Ông An gửi tiết kiệm 100 triệu đồng kì hạn 1 tháng với lãi suất 6% một năm theo hình thức tính lãi kép. Số tiền (triệu đồng) của ông An thu được sau </a:t>
              </a:r>
              <a:r>
                <a:rPr kumimoji="0" lang="en-US" altLang="en-US" sz="3800" b="0" i="1" u="none" strike="noStrike" cap="none" normalizeH="0" baseline="0">
                  <a:ln>
                    <a:noFill/>
                  </a:ln>
                  <a:solidFill>
                    <a:srgbClr val="000000"/>
                  </a:solidFill>
                  <a:effectLst/>
                  <a:latin typeface="Arial" panose="020B0604020202020204" pitchFamily="34" charset="0"/>
                  <a:ea typeface="OpenSans"/>
                </a:rPr>
                <a:t>n</a:t>
              </a:r>
              <a:r>
                <a:rPr kumimoji="0" lang="en-US" altLang="en-US" sz="3800" b="0" i="0" u="none" strike="noStrike" cap="none" normalizeH="0" baseline="0">
                  <a:ln>
                    <a:noFill/>
                  </a:ln>
                  <a:solidFill>
                    <a:srgbClr val="000000"/>
                  </a:solidFill>
                  <a:effectLst/>
                  <a:latin typeface="Arial" panose="020B0604020202020204" pitchFamily="34" charset="0"/>
                  <a:ea typeface="OpenSans"/>
                </a:rPr>
                <a:t> tháng được cho bởi công thức:</a:t>
              </a:r>
              <a:endParaRPr kumimoji="0" lang="en-US" altLang="en-US" sz="3800" b="0" i="0" u="none" strike="noStrike" cap="none" normalizeH="0" baseline="0">
                <a:ln>
                  <a:noFill/>
                </a:ln>
                <a:solidFill>
                  <a:schemeClr val="tx1"/>
                </a:solidFill>
                <a:effectLst/>
                <a:latin typeface="Arial" panose="020B0604020202020204" pitchFamily="34" charset="0"/>
              </a:endParaRPr>
            </a:p>
            <a:p>
              <a:pPr lvl="0" algn="just">
                <a:lnSpc>
                  <a:spcPct val="150000"/>
                </a:lnSpc>
              </a:pPr>
              <a:endParaRPr kumimoji="0" lang="en-US" altLang="en-US" sz="3800" b="0" i="0" u="none" strike="noStrike" cap="none" normalizeH="0" baseline="0">
                <a:ln>
                  <a:noFill/>
                </a:ln>
                <a:solidFill>
                  <a:srgbClr val="000000"/>
                </a:solidFill>
                <a:effectLst/>
                <a:latin typeface="Arial" panose="020B0604020202020204" pitchFamily="34" charset="0"/>
                <a:ea typeface="OpenSans"/>
              </a:endParaRPr>
            </a:p>
            <a:p>
              <a:pPr lvl="0" algn="just">
                <a:lnSpc>
                  <a:spcPct val="150000"/>
                </a:lnSpc>
              </a:pPr>
              <a:endParaRPr kumimoji="0" lang="en-US" altLang="en-US" sz="3800" b="0" i="0" u="none" strike="noStrike" cap="none" normalizeH="0" baseline="0">
                <a:ln>
                  <a:noFill/>
                </a:ln>
                <a:solidFill>
                  <a:srgbClr val="000000"/>
                </a:solidFill>
                <a:effectLst/>
                <a:latin typeface="Arial" panose="020B0604020202020204" pitchFamily="34" charset="0"/>
                <a:ea typeface="OpenSans"/>
              </a:endParaRPr>
            </a:p>
            <a:p>
              <a:pPr lvl="0" algn="just">
                <a:lnSpc>
                  <a:spcPct val="150000"/>
                </a:lnSpc>
              </a:pPr>
              <a:r>
                <a:rPr kumimoji="0" lang="en-US" altLang="en-US" sz="3800" b="0" i="0" u="none" strike="noStrike" cap="none" normalizeH="0" baseline="0">
                  <a:ln>
                    <a:noFill/>
                  </a:ln>
                  <a:solidFill>
                    <a:srgbClr val="000000"/>
                  </a:solidFill>
                  <a:effectLst/>
                  <a:latin typeface="Arial" panose="020B0604020202020204" pitchFamily="34" charset="0"/>
                  <a:ea typeface="OpenSans"/>
                </a:rPr>
                <a:t>a) Tìm số tiền ông An nhận được sau tháng thứ nhất, sau tháng thứ hai</a:t>
              </a:r>
              <a:endParaRPr kumimoji="0" lang="en-US" altLang="en-US" sz="3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rgbClr val="000000"/>
                  </a:solidFill>
                  <a:effectLst/>
                  <a:latin typeface="Arial" panose="020B0604020202020204" pitchFamily="34" charset="0"/>
                  <a:ea typeface="OpenSans"/>
                </a:rPr>
                <a:t>b) Tìm số tiền ông An nhận được sau 1 năm.</a:t>
              </a:r>
            </a:p>
          </p:txBody>
        </p:sp>
        <mc:AlternateContent xmlns:mc="http://schemas.openxmlformats.org/markup-compatibility/2006" xmlns:a14="http://schemas.microsoft.com/office/drawing/2010/main">
          <mc:Choice Requires="a14">
            <p:sp>
              <p:nvSpPr>
                <p:cNvPr id="5" name="Rectangle 4"/>
                <p:cNvSpPr/>
                <p:nvPr/>
              </p:nvSpPr>
              <p:spPr>
                <a:xfrm>
                  <a:off x="6446293" y="4991100"/>
                  <a:ext cx="5319212" cy="1546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0,06</m:t>
                                    </m:r>
                                  </m:num>
                                  <m:den>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6446293" y="4991100"/>
                  <a:ext cx="5319212" cy="1546834"/>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pic>
        <p:nvPicPr>
          <p:cNvPr id="25" name="Picture 24"/>
          <p:cNvPicPr>
            <a:picLocks noChangeAspect="1"/>
          </p:cNvPicPr>
          <p:nvPr/>
        </p:nvPicPr>
        <p:blipFill>
          <a:blip r:embed="rId3"/>
          <a:stretch>
            <a:fillRect/>
          </a:stretch>
        </p:blipFill>
        <p:spPr>
          <a:xfrm>
            <a:off x="16366522" y="8420100"/>
            <a:ext cx="1219200" cy="1578887"/>
          </a:xfrm>
          <a:prstGeom prst="rect">
            <a:avLst/>
          </a:prstGeom>
        </p:spPr>
      </p:pic>
      <p:pic>
        <p:nvPicPr>
          <p:cNvPr id="28" name="Picture 27"/>
          <p:cNvPicPr>
            <a:picLocks noChangeAspect="1"/>
          </p:cNvPicPr>
          <p:nvPr/>
        </p:nvPicPr>
        <p:blipFill>
          <a:blip r:embed="rId4"/>
          <a:stretch>
            <a:fillRect/>
          </a:stretch>
        </p:blipFill>
        <p:spPr>
          <a:xfrm>
            <a:off x="654809" y="463383"/>
            <a:ext cx="1276023" cy="1174917"/>
          </a:xfrm>
          <a:prstGeom prst="rect">
            <a:avLst/>
          </a:prstGeom>
        </p:spPr>
      </p:pic>
      <p:sp>
        <p:nvSpPr>
          <p:cNvPr id="10" name="Oval Callout 9"/>
          <p:cNvSpPr/>
          <p:nvPr/>
        </p:nvSpPr>
        <p:spPr>
          <a:xfrm>
            <a:off x="8263524" y="8839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514600" y="2019300"/>
                <a:ext cx="14478000" cy="717997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Số tiền ông An nhận được sau tháng thứ nhất là:</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=100,5 </m:t>
                    </m:r>
                  </m:oMath>
                </a14:m>
                <a:r>
                  <a:rPr lang="en-US" sz="3800">
                    <a:effectLst/>
                    <a:latin typeface="Arial" panose="020B0604020202020204" pitchFamily="34" charset="0"/>
                    <a:ea typeface="Times New Roman" panose="02020603050405020304" pitchFamily="18" charset="0"/>
                    <a:cs typeface="Arial" panose="020B0604020202020204" pitchFamily="34" charset="0"/>
                  </a:rPr>
                  <a:t>(triệu đồng).</a:t>
                </a:r>
              </a:p>
              <a:p>
                <a:pPr algn="just">
                  <a:lnSpc>
                    <a:spcPct val="150000"/>
                  </a:lnSpc>
                  <a:spcAft>
                    <a:spcPts val="0"/>
                  </a:spcAft>
                </a:pPr>
                <a:r>
                  <a:rPr lang="en-US" sz="3800">
                    <a:effectLst/>
                    <a:latin typeface="Arial" panose="020B0604020202020204" pitchFamily="34" charset="0"/>
                    <a:ea typeface="Times New Roman" panose="02020603050405020304" pitchFamily="18" charset="0"/>
                    <a:cs typeface="Arial" panose="020B0604020202020204" pitchFamily="34" charset="0"/>
                  </a:rPr>
                  <a:t>Số tiền ông An nhận được sau tháng thứ hai là:</a:t>
                </a: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=101,0025</m:t>
                    </m:r>
                  </m:oMath>
                </a14:m>
                <a:r>
                  <a:rPr lang="en-US" sz="3800">
                    <a:effectLst/>
                    <a:latin typeface="Arial" panose="020B0604020202020204" pitchFamily="34" charset="0"/>
                    <a:ea typeface="Times New Roman" panose="02020603050405020304" pitchFamily="18" charset="0"/>
                    <a:cs typeface="Arial" panose="020B0604020202020204" pitchFamily="34" charset="0"/>
                  </a:rPr>
                  <a:t> (triệu đồng).</a:t>
                </a:r>
              </a:p>
              <a:p>
                <a:pPr algn="just">
                  <a:lnSpc>
                    <a:spcPct val="150000"/>
                  </a:lnSpc>
                  <a:spcAft>
                    <a:spcPts val="0"/>
                  </a:spcAft>
                </a:pPr>
                <a:r>
                  <a:rPr lang="en-US" sz="3800">
                    <a:effectLst/>
                    <a:latin typeface="Arial" panose="020B0604020202020204" pitchFamily="34" charset="0"/>
                    <a:ea typeface="Times New Roman" panose="02020603050405020304" pitchFamily="18" charset="0"/>
                    <a:cs typeface="Arial" panose="020B0604020202020204" pitchFamily="34" charset="0"/>
                  </a:rPr>
                  <a:t>b) Số tiền ông An nhận được sau 1 năm (12 tháng) là:</a:t>
                </a: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≈106,17</m:t>
                    </m:r>
                  </m:oMath>
                </a14:m>
                <a:r>
                  <a:rPr lang="en-US" sz="3800">
                    <a:effectLst/>
                    <a:latin typeface="Arial" panose="020B0604020202020204" pitchFamily="34" charset="0"/>
                    <a:ea typeface="Times New Roman" panose="02020603050405020304" pitchFamily="18" charset="0"/>
                    <a:cs typeface="Arial" panose="020B0604020202020204" pitchFamily="34" charset="0"/>
                  </a:rPr>
                  <a:t> (triệu đồng).</a:t>
                </a:r>
              </a:p>
            </p:txBody>
          </p:sp>
        </mc:Choice>
        <mc:Fallback xmlns="">
          <p:sp>
            <p:nvSpPr>
              <p:cNvPr id="3" name="Rectangle 2"/>
              <p:cNvSpPr>
                <a:spLocks noRot="1" noChangeAspect="1" noMove="1" noResize="1" noEditPoints="1" noAdjustHandles="1" noChangeArrowheads="1" noChangeShapeType="1" noTextEdit="1"/>
              </p:cNvSpPr>
              <p:nvPr/>
            </p:nvSpPr>
            <p:spPr>
              <a:xfrm>
                <a:off x="2514600" y="2019300"/>
                <a:ext cx="14478000" cy="7179979"/>
              </a:xfrm>
              <a:prstGeom prst="rect">
                <a:avLst/>
              </a:prstGeom>
              <a:blipFill>
                <a:blip r:embed="rId5"/>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215954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18" name="Rectangle 17"/>
          <p:cNvSpPr/>
          <p:nvPr/>
        </p:nvSpPr>
        <p:spPr>
          <a:xfrm>
            <a:off x="6208615" y="805071"/>
            <a:ext cx="5721438"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2.7 (SGK-tr47)</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1336757" y="2162056"/>
                <a:ext cx="15465154" cy="57246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800" b="0" i="0" u="none" strike="noStrike" cap="none" normalizeH="0" baseline="0">
                    <a:ln>
                      <a:noFill/>
                    </a:ln>
                    <a:solidFill>
                      <a:srgbClr val="000000"/>
                    </a:solidFill>
                    <a:effectLst/>
                    <a:ea typeface="OpenSans"/>
                  </a:rPr>
                  <a:t>Chị Hương vay trả góp một khoản tiền 100 triệu đồng và đồng ý trả dần 2 triệu đồng mỗi tháng với lãi suất 0,8% số tiền còn lại của mỗi tháng.</a:t>
                </a:r>
                <a:endParaRPr kumimoji="0" lang="en-US" altLang="en-US" sz="3800" b="0" i="0" u="none" strike="noStrike" cap="none" normalizeH="0" baseline="0">
                  <a:ln>
                    <a:noFill/>
                  </a:ln>
                  <a:solidFill>
                    <a:schemeClr val="tx1"/>
                  </a:solidFill>
                  <a:effectLst/>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800" b="0" i="0" u="none" strike="noStrike" cap="none" normalizeH="0" baseline="0">
                    <a:ln>
                      <a:noFill/>
                    </a:ln>
                    <a:solidFill>
                      <a:srgbClr val="000000"/>
                    </a:solidFill>
                    <a:effectLst/>
                    <a:ea typeface="OpenSans"/>
                  </a:rPr>
                  <a:t>Gọi</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 </m:t>
                    </m:r>
                    <m:sSub>
                      <m:sSubPr>
                        <m:ctrlPr>
                          <a:rPr kumimoji="0" lang="en-US" altLang="en-US" sz="3800" b="0" i="1" u="none" strike="noStrike" cap="none" normalizeH="0" baseline="0" smtClean="0">
                            <a:ln>
                              <a:noFill/>
                            </a:ln>
                            <a:solidFill>
                              <a:srgbClr val="000000"/>
                            </a:solidFill>
                            <a:effectLst/>
                            <a:latin typeface="Cambria Math" panose="02040503050406030204" pitchFamily="18" charset="0"/>
                          </a:rPr>
                        </m:ctrlPr>
                      </m:sSubPr>
                      <m:e>
                        <m:r>
                          <a:rPr kumimoji="0" lang="en-US" altLang="en-US" sz="3800" b="0" i="1" u="none" strike="noStrike" cap="none" normalizeH="0" baseline="0" smtClean="0">
                            <a:ln>
                              <a:noFill/>
                            </a:ln>
                            <a:solidFill>
                              <a:srgbClr val="000000"/>
                            </a:solidFill>
                            <a:effectLst/>
                            <a:latin typeface="Cambria Math" panose="02040503050406030204" pitchFamily="18" charset="0"/>
                          </a:rPr>
                          <m:t>𝐴</m:t>
                        </m:r>
                      </m:e>
                      <m:sub>
                        <m:r>
                          <a:rPr kumimoji="0" lang="en-US" altLang="en-US" sz="3800" b="0" i="1" u="none" strike="noStrike" cap="none" normalizeH="0" baseline="0" smtClean="0">
                            <a:ln>
                              <a:noFill/>
                            </a:ln>
                            <a:solidFill>
                              <a:srgbClr val="000000"/>
                            </a:solidFill>
                            <a:effectLst/>
                            <a:latin typeface="Cambria Math" panose="02040503050406030204" pitchFamily="18" charset="0"/>
                          </a:rPr>
                          <m:t>𝑛</m:t>
                        </m:r>
                      </m:sub>
                    </m:sSub>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𝑛</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𝑁</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oMath>
                </a14:m>
                <a:r>
                  <a:rPr kumimoji="0" lang="en-US" altLang="en-US" sz="3800" b="0" i="0" u="none" strike="noStrike" cap="none" normalizeH="0" baseline="0">
                    <a:ln>
                      <a:noFill/>
                    </a:ln>
                    <a:solidFill>
                      <a:srgbClr val="000000"/>
                    </a:solidFill>
                    <a:effectLst/>
                    <a:ea typeface="OpenSans"/>
                  </a:rPr>
                  <a:t> là số tiền còn nợ (triệu đồng) của chị Hương sau</a:t>
                </a:r>
                <a:r>
                  <a:rPr kumimoji="0" lang="en-US" altLang="en-US" sz="3800" b="0" i="1" u="none" strike="noStrike" cap="none" normalizeH="0" baseline="0">
                    <a:ln>
                      <a:noFill/>
                    </a:ln>
                    <a:solidFill>
                      <a:srgbClr val="000000"/>
                    </a:solidFill>
                    <a:effectLst/>
                    <a:ea typeface="OpenSans"/>
                  </a:rPr>
                  <a:t> </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OpenSans"/>
                      </a:rPr>
                      <m:t>𝑛</m:t>
                    </m:r>
                  </m:oMath>
                </a14:m>
                <a:r>
                  <a:rPr kumimoji="0" lang="en-US" altLang="en-US" sz="3800" b="0" i="0" u="none" strike="noStrike" cap="none" normalizeH="0" baseline="0">
                    <a:ln>
                      <a:noFill/>
                    </a:ln>
                    <a:solidFill>
                      <a:srgbClr val="000000"/>
                    </a:solidFill>
                    <a:effectLst/>
                    <a:ea typeface="OpenSans"/>
                  </a:rPr>
                  <a:t> tháng.</a:t>
                </a:r>
                <a:endParaRPr kumimoji="0" lang="en-US" altLang="en-US" sz="3800" b="0" i="0" u="none" strike="noStrike" cap="none" normalizeH="0" baseline="0">
                  <a:ln>
                    <a:noFill/>
                  </a:ln>
                  <a:solidFill>
                    <a:schemeClr val="tx1"/>
                  </a:solidFill>
                  <a:effectLst/>
                </a:endParaRPr>
              </a:p>
              <a:p>
                <a:pPr lvl="0" algn="just">
                  <a:lnSpc>
                    <a:spcPct val="150000"/>
                  </a:lnSpc>
                  <a:spcBef>
                    <a:spcPts val="600"/>
                  </a:spcBef>
                  <a:spcAft>
                    <a:spcPts val="600"/>
                  </a:spcAft>
                </a:pPr>
                <a:r>
                  <a:rPr kumimoji="0" lang="en-US" altLang="en-US" sz="3800" b="0" i="0" u="none" strike="noStrike" cap="none" normalizeH="0" baseline="0">
                    <a:ln>
                      <a:noFill/>
                    </a:ln>
                    <a:solidFill>
                      <a:srgbClr val="000000"/>
                    </a:solidFill>
                    <a:effectLst/>
                    <a:ea typeface="OpenSans"/>
                  </a:rPr>
                  <a:t>a) Tìm lần lượt </a:t>
                </a:r>
                <a14:m>
                  <m:oMath xmlns:m="http://schemas.openxmlformats.org/officeDocument/2006/math">
                    <m:sSub>
                      <m:sSubPr>
                        <m:ctrlPr>
                          <a:rPr lang="en-US" sz="3800" i="1" smtClean="0">
                            <a:latin typeface="Cambria Math" panose="02040503050406030204" pitchFamily="18" charset="0"/>
                          </a:rPr>
                        </m:ctrlPr>
                      </m:sSubPr>
                      <m:e>
                        <m:r>
                          <a:rPr lang="en-US" sz="3800" b="0" i="1" smtClean="0">
                            <a:latin typeface="Cambria Math" panose="02040503050406030204" pitchFamily="18" charset="0"/>
                          </a:rPr>
                          <m:t>𝐴</m:t>
                        </m:r>
                      </m:e>
                      <m:sub>
                        <m:r>
                          <a:rPr lang="en-US" sz="3800" b="0" i="1" smtClean="0">
                            <a:latin typeface="Cambria Math" panose="02040503050406030204" pitchFamily="18" charset="0"/>
                          </a:rPr>
                          <m:t>𝑜</m:t>
                        </m:r>
                      </m:sub>
                    </m:sSub>
                    <m:r>
                      <a:rPr lang="en-US" sz="3800" b="0" i="1" smtClean="0">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1</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2</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3</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4</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5</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6</m:t>
                        </m:r>
                      </m:sub>
                    </m:sSub>
                  </m:oMath>
                </a14:m>
                <a:r>
                  <a:rPr kumimoji="0" lang="en-US" altLang="en-US" sz="3800" b="0" i="0" u="none" strike="noStrike" cap="none" normalizeH="0" baseline="0">
                    <a:ln>
                      <a:noFill/>
                    </a:ln>
                    <a:solidFill>
                      <a:srgbClr val="000000"/>
                    </a:solidFill>
                    <a:effectLst/>
                    <a:ea typeface="OpenSans"/>
                  </a:rPr>
                  <a:t> để tính số tiền còn nợ của chị Hương sau 6 tháng.</a:t>
                </a:r>
                <a:endParaRPr kumimoji="0" lang="en-US" altLang="en-US" sz="3800" b="0" i="0" u="none" strike="noStrike" cap="none" normalizeH="0" baseline="0">
                  <a:ln>
                    <a:noFill/>
                  </a:ln>
                  <a:solidFill>
                    <a:schemeClr val="tx1"/>
                  </a:solidFill>
                  <a:effectLst/>
                </a:endParaRPr>
              </a:p>
              <a:p>
                <a:pPr lvl="0" algn="just">
                  <a:lnSpc>
                    <a:spcPct val="150000"/>
                  </a:lnSpc>
                  <a:spcBef>
                    <a:spcPts val="600"/>
                  </a:spcBef>
                  <a:spcAft>
                    <a:spcPts val="600"/>
                  </a:spcAft>
                </a:pPr>
                <a:r>
                  <a:rPr kumimoji="0" lang="en-US" altLang="en-US" sz="3800" b="0" i="0" u="none" strike="noStrike" cap="none" normalizeH="0" baseline="0">
                    <a:ln>
                      <a:noFill/>
                    </a:ln>
                    <a:solidFill>
                      <a:srgbClr val="000000"/>
                    </a:solidFill>
                    <a:effectLst/>
                    <a:ea typeface="OpenSans"/>
                  </a:rPr>
                  <a:t>b) Dự đoán hệ thức truy hồi đối với dãy số </a:t>
                </a:r>
                <a14:m>
                  <m:oMath xmlns:m="http://schemas.openxmlformats.org/officeDocument/2006/math">
                    <m:d>
                      <m:dPr>
                        <m:ctrlPr>
                          <a:rPr lang="en-US" altLang="en-US" sz="3800" i="1" smtClean="0">
                            <a:solidFill>
                              <a:srgbClr val="000000"/>
                            </a:solidFill>
                            <a:latin typeface="Cambria Math" panose="02040503050406030204" pitchFamily="18" charset="0"/>
                          </a:rPr>
                        </m:ctrlPr>
                      </m:dPr>
                      <m:e>
                        <m:sSub>
                          <m:sSubPr>
                            <m:ctrlPr>
                              <a:rPr lang="en-US" altLang="en-US" sz="3800" i="1">
                                <a:solidFill>
                                  <a:srgbClr val="000000"/>
                                </a:solidFill>
                                <a:latin typeface="Cambria Math" panose="02040503050406030204" pitchFamily="18" charset="0"/>
                              </a:rPr>
                            </m:ctrlPr>
                          </m:sSubPr>
                          <m:e>
                            <m:r>
                              <a:rPr lang="en-US" altLang="en-US" sz="3800" i="1">
                                <a:solidFill>
                                  <a:srgbClr val="000000"/>
                                </a:solidFill>
                                <a:latin typeface="Cambria Math" panose="02040503050406030204" pitchFamily="18" charset="0"/>
                              </a:rPr>
                              <m:t>𝐴</m:t>
                            </m:r>
                          </m:e>
                          <m:sub>
                            <m:r>
                              <a:rPr lang="en-US" altLang="en-US" sz="3800" i="1">
                                <a:solidFill>
                                  <a:srgbClr val="000000"/>
                                </a:solidFill>
                                <a:latin typeface="Cambria Math" panose="02040503050406030204" pitchFamily="18" charset="0"/>
                              </a:rPr>
                              <m:t>𝑛</m:t>
                            </m:r>
                          </m:sub>
                        </m:sSub>
                      </m:e>
                    </m:d>
                  </m:oMath>
                </a14:m>
                <a:r>
                  <a:rPr kumimoji="0" lang="en-US" altLang="en-US" sz="3800" b="0" i="0" u="none" strike="noStrike" cap="none" normalizeH="0" baseline="0">
                    <a:ln>
                      <a:noFill/>
                    </a:ln>
                    <a:solidFill>
                      <a:srgbClr val="000000"/>
                    </a:solidFill>
                    <a:effectLst/>
                    <a:ea typeface="OpenSans"/>
                  </a:rPr>
                  <a:t>.</a:t>
                </a:r>
              </a:p>
            </p:txBody>
          </p:sp>
        </mc:Choice>
        <mc:Fallback xmlns="">
          <p:sp>
            <p:nvSpPr>
              <p:cNvPr id="2" name="Rectangle 1"/>
              <p:cNvSpPr>
                <a:spLocks noRot="1" noChangeAspect="1" noMove="1" noResize="1" noEditPoints="1" noAdjustHandles="1" noChangeArrowheads="1" noChangeShapeType="1" noTextEdit="1"/>
              </p:cNvSpPr>
              <p:nvPr/>
            </p:nvSpPr>
            <p:spPr bwMode="auto">
              <a:xfrm>
                <a:off x="1336757" y="2162056"/>
                <a:ext cx="15465154" cy="5724644"/>
              </a:xfrm>
              <a:prstGeom prst="rect">
                <a:avLst/>
              </a:prstGeom>
              <a:blipFill>
                <a:blip r:embed="rId4"/>
                <a:stretch>
                  <a:fillRect l="-1892" r="-1892" b="-26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21046175">
            <a:off x="16593204" y="250948"/>
            <a:ext cx="1216887" cy="1825329"/>
          </a:xfrm>
          <a:prstGeom prst="rect">
            <a:avLst/>
          </a:prstGeom>
        </p:spPr>
      </p:pic>
    </p:spTree>
    <p:extLst>
      <p:ext uri="{BB962C8B-B14F-4D97-AF65-F5344CB8AC3E}">
        <p14:creationId xmlns:p14="http://schemas.microsoft.com/office/powerpoint/2010/main" val="408662490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sp>
        <p:nvSpPr>
          <p:cNvPr id="31" name="Rectangle 30"/>
          <p:cNvSpPr/>
          <p:nvPr/>
        </p:nvSpPr>
        <p:spPr>
          <a:xfrm>
            <a:off x="4896964" y="2993858"/>
            <a:ext cx="9144000" cy="309315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ĐỊNH NGHĨA DÃY SỐ</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7" name="Oval Callout 6"/>
          <p:cNvSpPr/>
          <p:nvPr/>
        </p:nvSpPr>
        <p:spPr>
          <a:xfrm>
            <a:off x="8077200" y="4191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838200" y="1409700"/>
            <a:ext cx="16764000" cy="8402300"/>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 Ta có: A</a:t>
            </a:r>
            <a:r>
              <a:rPr lang="en-US" sz="3600" baseline="-25000">
                <a:latin typeface="Arial" panose="020B0604020202020204" pitchFamily="34" charset="0"/>
                <a:ea typeface="Times New Roman" panose="02020603050405020304" pitchFamily="18" charset="0"/>
                <a:cs typeface="Arial" panose="020B0604020202020204" pitchFamily="34" charset="0"/>
              </a:rPr>
              <a:t>0</a:t>
            </a:r>
            <a:r>
              <a:rPr lang="en-US" sz="3600">
                <a:latin typeface="Arial" panose="020B0604020202020204" pitchFamily="34" charset="0"/>
                <a:ea typeface="Times New Roman" panose="02020603050405020304" pitchFamily="18" charset="0"/>
                <a:cs typeface="Arial" panose="020B0604020202020204" pitchFamily="34" charset="0"/>
              </a:rPr>
              <a:t> = 100 (triệu đồng)</a:t>
            </a:r>
          </a:p>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Tiền lãi chị Hương phải trả sau 1 tháng là: 100 . 0,8% = 0,8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1 tháng là: 2 – 0,8 = 1,2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1 tháng là:</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a:t>
            </a:r>
            <a:r>
              <a:rPr lang="en-US" sz="3600" baseline="-25000">
                <a:latin typeface="Arial" panose="020B0604020202020204" pitchFamily="34" charset="0"/>
                <a:ea typeface="Times New Roman" panose="02020603050405020304" pitchFamily="18" charset="0"/>
                <a:cs typeface="Arial" panose="020B0604020202020204" pitchFamily="34" charset="0"/>
              </a:rPr>
              <a:t>1</a:t>
            </a:r>
            <a:r>
              <a:rPr lang="en-US" sz="3600">
                <a:latin typeface="Arial" panose="020B0604020202020204" pitchFamily="34" charset="0"/>
                <a:ea typeface="Times New Roman" panose="02020603050405020304" pitchFamily="18" charset="0"/>
                <a:cs typeface="Arial" panose="020B0604020202020204" pitchFamily="34" charset="0"/>
              </a:rPr>
              <a:t> = 100 – 1,2 = 98,8 (triệu đồng).</a:t>
            </a:r>
          </a:p>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Tiền lãi chị Hương phải trả sau 2 tháng là: 98,8 . 0,8% = 0,7904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2 tháng là: </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2 – 0,7904 = 1,2096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2 tháng là:</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a:t>
            </a:r>
            <a:r>
              <a:rPr lang="en-US" sz="3600" baseline="-25000">
                <a:latin typeface="Arial" panose="020B0604020202020204" pitchFamily="34" charset="0"/>
                <a:ea typeface="Times New Roman" panose="02020603050405020304" pitchFamily="18" charset="0"/>
                <a:cs typeface="Arial" panose="020B0604020202020204" pitchFamily="34" charset="0"/>
              </a:rPr>
              <a:t>2</a:t>
            </a:r>
            <a:r>
              <a:rPr lang="en-US" sz="3600">
                <a:latin typeface="Arial" panose="020B0604020202020204" pitchFamily="34" charset="0"/>
                <a:ea typeface="Times New Roman" panose="02020603050405020304" pitchFamily="18" charset="0"/>
                <a:cs typeface="Arial" panose="020B0604020202020204" pitchFamily="34" charset="0"/>
              </a:rPr>
              <a:t> = 98,8 – 1,2096 = 97,5904 (triệu đồng).</a:t>
            </a:r>
          </a:p>
        </p:txBody>
      </p:sp>
    </p:spTree>
    <p:extLst>
      <p:ext uri="{BB962C8B-B14F-4D97-AF65-F5344CB8AC3E}">
        <p14:creationId xmlns:p14="http://schemas.microsoft.com/office/powerpoint/2010/main" val="21096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anim calcmode="lin" valueType="num">
                                      <p:cBhvr>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anim calcmode="lin" valueType="num">
                                      <p:cBhvr>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anim calcmode="lin" valueType="num">
                                      <p:cBhvr>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3" name="Rectangle 2"/>
          <p:cNvSpPr/>
          <p:nvPr/>
        </p:nvSpPr>
        <p:spPr>
          <a:xfrm>
            <a:off x="914400" y="530754"/>
            <a:ext cx="16306800" cy="9413346"/>
          </a:xfrm>
          <a:prstGeom prst="rect">
            <a:avLst/>
          </a:prstGeom>
        </p:spPr>
        <p:txBody>
          <a:bodyPr wrap="square">
            <a:spAutoFit/>
          </a:bodyPr>
          <a:lstStyle/>
          <a:p>
            <a:pPr marL="571500" marR="0" lvl="0" indent="-5715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Tiền lãi chị Hương phải trả sau 3 tháng là: </a:t>
            </a:r>
          </a:p>
          <a:p>
            <a:pPr marR="0" lvl="0" algn="ctr" defTabSz="914400" rtl="0" eaLnBrk="1" fontAlgn="auto" latinLnBrk="0" hangingPunct="1">
              <a:lnSpc>
                <a:spcPct val="150000"/>
              </a:lnSpc>
              <a:spcBef>
                <a:spcPts val="0"/>
              </a:spcBef>
              <a:spcAft>
                <a:spcPts val="0"/>
              </a:spcAft>
              <a:buClrTx/>
              <a:buSzTx/>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97,5904 . 0,8% = 0,7807232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3 tháng là: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 0,7807232 = 1,2192768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3 tháng là: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34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97,5904 – 1,2192768 = 96,3711232 (triệu đồng).</a:t>
            </a:r>
          </a:p>
          <a:p>
            <a:pPr marL="571500" marR="0" lvl="0" indent="-5715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Tiền lãi chị Hương phải trả sau 4 tháng là: </a:t>
            </a:r>
          </a:p>
          <a:p>
            <a:pPr marR="0" lvl="0" algn="ctr" defTabSz="914400" rtl="0" eaLnBrk="1" fontAlgn="auto" latinLnBrk="0" hangingPunct="1">
              <a:lnSpc>
                <a:spcPct val="150000"/>
              </a:lnSpc>
              <a:spcBef>
                <a:spcPts val="0"/>
              </a:spcBef>
              <a:spcAft>
                <a:spcPts val="0"/>
              </a:spcAft>
              <a:buClrTx/>
              <a:buSzTx/>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96,3711232 . 0,8% ≈ 0,77097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4 tháng là: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 0,77097 = 1,22903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4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96,3711232 – 1,22903 = 95,1420932 (triệu đồng).</a:t>
            </a:r>
          </a:p>
        </p:txBody>
      </p:sp>
      <p:sp>
        <p:nvSpPr>
          <p:cNvPr id="6" name="Oval Callout 5"/>
          <p:cNvSpPr/>
          <p:nvPr/>
        </p:nvSpPr>
        <p:spPr>
          <a:xfrm>
            <a:off x="907946" y="337006"/>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6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8" dur="500"/>
                                        <p:tgtEl>
                                          <p:spTgt spid="3">
                                            <p:txEl>
                                              <p:pRg st="10" end="1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3" name="Rectangle 2"/>
          <p:cNvSpPr/>
          <p:nvPr/>
        </p:nvSpPr>
        <p:spPr>
          <a:xfrm>
            <a:off x="914400" y="495300"/>
            <a:ext cx="16306800" cy="9510296"/>
          </a:xfrm>
          <a:prstGeom prst="rect">
            <a:avLst/>
          </a:prstGeom>
        </p:spPr>
        <p:txBody>
          <a:bodyPr wrap="square">
            <a:spAutoFit/>
          </a:bodyPr>
          <a:lstStyle/>
          <a:p>
            <a:pPr marL="457200" lvl="0" indent="-457200" algn="ctr">
              <a:lnSpc>
                <a:spcPct val="150000"/>
              </a:lnSpc>
              <a:buFont typeface="Arial" panose="020B0604020202020204" pitchFamily="34" charset="0"/>
              <a:buChar char="•"/>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Tiền lãi chị Hương phải trả sau 5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95,1420932 . 0,8% ≈ 0,76114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5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2 – 0,76114 = 1,23886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5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95,1420932 – 1,23886 = 93,9032332 (triệu đồng).</a:t>
            </a:r>
          </a:p>
          <a:p>
            <a:pPr marL="457200" lvl="0" indent="-457200" algn="ctr">
              <a:lnSpc>
                <a:spcPct val="150000"/>
              </a:lnSpc>
              <a:buFont typeface="Arial" panose="020B0604020202020204" pitchFamily="34" charset="0"/>
              <a:buChar char="•"/>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Tiền lãi chị Hương phải trả sau 6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93,9032332 . 0,8% ≈ 0,75123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6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2 – 0,75123 = 1,24877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6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93,9032332 – 1,24877 = 92,6544632 (triệu đồng).</a:t>
            </a:r>
          </a:p>
        </p:txBody>
      </p:sp>
      <p:sp>
        <p:nvSpPr>
          <p:cNvPr id="6" name="Oval Callout 5"/>
          <p:cNvSpPr/>
          <p:nvPr/>
        </p:nvSpPr>
        <p:spPr>
          <a:xfrm>
            <a:off x="907946" y="337006"/>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7" name="Oval Callout 6"/>
          <p:cNvSpPr/>
          <p:nvPr/>
        </p:nvSpPr>
        <p:spPr>
          <a:xfrm>
            <a:off x="8305800" y="1562100"/>
            <a:ext cx="1810923" cy="11353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355553" y="3313368"/>
            <a:ext cx="15621000" cy="2363532"/>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Dự đoán hệ thức truy hồi đối với dãy số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100;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 –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0,8%) = 1,008A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a:t>
            </a:r>
          </a:p>
        </p:txBody>
      </p:sp>
    </p:spTree>
    <p:extLst>
      <p:ext uri="{BB962C8B-B14F-4D97-AF65-F5344CB8AC3E}">
        <p14:creationId xmlns:p14="http://schemas.microsoft.com/office/powerpoint/2010/main" val="22986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14" name="Rectangle 13"/>
            <p:cNvSpPr/>
            <p:nvPr/>
          </p:nvSpPr>
          <p:spPr>
            <a:xfrm>
              <a:off x="114609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en-US"/>
              </a:p>
            </p:txBody>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en-US"/>
              </a:p>
            </p:txBody>
          </p:sp>
        </p:grpSp>
        <p:sp>
          <p:nvSpPr>
            <p:cNvPr id="32" name="Rectangle 31"/>
            <p:cNvSpPr/>
            <p:nvPr/>
          </p:nvSpPr>
          <p:spPr>
            <a:xfrm>
              <a:off x="12780686" y="4412111"/>
              <a:ext cx="5196871" cy="2436801"/>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a:t>
              </a:r>
              <a:r>
                <a:rPr lang="en-US" sz="4000" b="1" kern="0">
                  <a:solidFill>
                    <a:schemeClr val="bg1"/>
                  </a:solidFill>
                  <a:latin typeface="Arial"/>
                  <a:ea typeface="Calibri" panose="020F0502020204030204" pitchFamily="34" charset="0"/>
                  <a:cs typeface="Times New Roman" panose="02020603050405020304" pitchFamily="18" charset="0"/>
                  <a:sym typeface="Arial"/>
                </a:rPr>
                <a:t>6</a:t>
              </a:r>
              <a:r>
                <a:rPr lang="vi-VN" sz="4000" b="1" kern="0">
                  <a:solidFill>
                    <a:schemeClr val="bg1"/>
                  </a:solidFill>
                  <a:latin typeface="Arial"/>
                  <a:ea typeface="Calibri" panose="020F0502020204030204" pitchFamily="34" charset="0"/>
                  <a:cs typeface="Times New Roman" panose="02020603050405020304" pitchFamily="18" charset="0"/>
                  <a:sym typeface="Arial"/>
                </a:rPr>
                <a:t>. Cấp số cộng</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en-US"/>
              </a:p>
            </p:txBody>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txBody>
          <a:bodyPr/>
          <a:lstStyle/>
          <a:p>
            <a:endParaRPr lang="en-US"/>
          </a:p>
        </p:txBody>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5562600" y="459081"/>
            <a:ext cx="6096001" cy="2980178"/>
            <a:chOff x="5943599" y="288505"/>
            <a:chExt cx="6096001" cy="2980178"/>
          </a:xfrm>
        </p:grpSpPr>
        <p:grpSp>
          <p:nvGrpSpPr>
            <p:cNvPr id="16" name="Group 2"/>
            <p:cNvGrpSpPr/>
            <p:nvPr/>
          </p:nvGrpSpPr>
          <p:grpSpPr>
            <a:xfrm>
              <a:off x="5943599" y="288505"/>
              <a:ext cx="6096001" cy="2980178"/>
              <a:chOff x="0" y="-28575"/>
              <a:chExt cx="2275295" cy="841375"/>
            </a:xfrm>
          </p:grpSpPr>
          <p:sp>
            <p:nvSpPr>
              <p:cNvPr id="18" name="Freeform 3"/>
              <p:cNvSpPr/>
              <p:nvPr/>
            </p:nvSpPr>
            <p:spPr>
              <a:xfrm>
                <a:off x="426618" y="0"/>
                <a:ext cx="1848677"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7619999" y="400924"/>
              <a:ext cx="3834704"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Dãy số vô hạn</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2269" y="1943100"/>
            <a:ext cx="979790" cy="914400"/>
          </a:xfrm>
          <a:prstGeom prst="rect">
            <a:avLst/>
          </a:prstGeom>
        </p:spPr>
      </p:pic>
      <p:sp>
        <p:nvSpPr>
          <p:cNvPr id="21" name="TextBox 20"/>
          <p:cNvSpPr txBox="1"/>
          <p:nvPr/>
        </p:nvSpPr>
        <p:spPr>
          <a:xfrm>
            <a:off x="1513190" y="20714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459200" y="783463"/>
            <a:ext cx="1347333" cy="725487"/>
          </a:xfrm>
          <a:prstGeom prst="rect">
            <a:avLst/>
          </a:prstGeom>
        </p:spPr>
      </p:pic>
      <p:sp>
        <p:nvSpPr>
          <p:cNvPr id="26" name="TextBox 25"/>
          <p:cNvSpPr txBox="1"/>
          <p:nvPr/>
        </p:nvSpPr>
        <p:spPr>
          <a:xfrm>
            <a:off x="609600" y="1951457"/>
            <a:ext cx="17396138" cy="1846659"/>
          </a:xfrm>
          <a:prstGeom prst="rect">
            <a:avLst/>
          </a:prstGeom>
          <a:noFill/>
        </p:spPr>
        <p:txBody>
          <a:bodyPr wrap="square" rtlCol="0">
            <a:spAutoFit/>
          </a:bodyPr>
          <a:lstStyle/>
          <a:p>
            <a:pPr algn="just">
              <a:lnSpc>
                <a:spcPct val="150000"/>
              </a:lnSpc>
            </a:pPr>
            <a:r>
              <a:rPr lang="en-US" sz="3800">
                <a:solidFill>
                  <a:srgbClr val="000000"/>
                </a:solidFill>
              </a:rPr>
              <a:t>                      </a:t>
            </a:r>
            <a:r>
              <a:rPr lang="vi-VN" sz="3800">
                <a:solidFill>
                  <a:srgbClr val="000000"/>
                </a:solidFill>
              </a:rPr>
              <a:t>Viết năm số chính phương đầu theo thứ tự tăng dần. Từ đó, dự đoán công thức tính số chính phương thứ </a:t>
            </a:r>
            <a:r>
              <a:rPr lang="vi-VN" sz="3800" i="1">
                <a:solidFill>
                  <a:srgbClr val="000000"/>
                </a:solidFill>
              </a:rPr>
              <a:t>n.</a:t>
            </a:r>
            <a:endParaRPr lang="en-US" sz="3800">
              <a:cs typeface="Arial" panose="020B0604020202020204" pitchFamily="34" charset="0"/>
            </a:endParaRPr>
          </a:p>
        </p:txBody>
      </p:sp>
      <p:sp>
        <p:nvSpPr>
          <p:cNvPr id="27" name="Rectangle 26"/>
          <p:cNvSpPr/>
          <p:nvPr/>
        </p:nvSpPr>
        <p:spPr>
          <a:xfrm>
            <a:off x="8242864" y="4076700"/>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p:sp>
        <p:nvSpPr>
          <p:cNvPr id="28" name="Rectangle 27"/>
          <p:cNvSpPr/>
          <p:nvPr/>
        </p:nvSpPr>
        <p:spPr>
          <a:xfrm>
            <a:off x="609600" y="4879687"/>
            <a:ext cx="17015744" cy="5216813"/>
          </a:xfrm>
          <a:prstGeom prst="rect">
            <a:avLst/>
          </a:prstGeom>
        </p:spPr>
        <p:txBody>
          <a:bodyPr wrap="square">
            <a:spAutoFit/>
          </a:bodyPr>
          <a:lstStyle/>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Năm số chính phương đầu theo thứ tự tăng dần là: 0; 1; 4; 9; 16.</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nhất là u</a:t>
            </a:r>
            <a:r>
              <a:rPr lang="en-US" sz="3700" baseline="-25000">
                <a:latin typeface="Arial" panose="020B0604020202020204" pitchFamily="34" charset="0"/>
                <a:ea typeface="Times New Roman" panose="02020603050405020304" pitchFamily="18" charset="0"/>
                <a:cs typeface="Arial" panose="020B0604020202020204" pitchFamily="34" charset="0"/>
              </a:rPr>
              <a:t>1</a:t>
            </a:r>
            <a:r>
              <a:rPr lang="en-US" sz="3700">
                <a:latin typeface="Arial" panose="020B0604020202020204" pitchFamily="34" charset="0"/>
                <a:ea typeface="Times New Roman" panose="02020603050405020304" pitchFamily="18" charset="0"/>
                <a:cs typeface="Arial" panose="020B0604020202020204" pitchFamily="34" charset="0"/>
              </a:rPr>
              <a:t> = 0</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0; Số chính phương thứ hai là u</a:t>
            </a:r>
            <a:r>
              <a:rPr lang="en-US" sz="3700" baseline="-25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ba là u</a:t>
            </a:r>
            <a:r>
              <a:rPr lang="en-US" sz="3700" baseline="-25000">
                <a:latin typeface="Arial" panose="020B0604020202020204" pitchFamily="34" charset="0"/>
                <a:ea typeface="Times New Roman" panose="02020603050405020304" pitchFamily="18" charset="0"/>
                <a:cs typeface="Arial" panose="020B0604020202020204" pitchFamily="34" charset="0"/>
              </a:rPr>
              <a:t>3</a:t>
            </a:r>
            <a:r>
              <a:rPr lang="en-US" sz="3700">
                <a:latin typeface="Arial" panose="020B0604020202020204" pitchFamily="34" charset="0"/>
                <a:ea typeface="Times New Roman" panose="02020603050405020304" pitchFamily="18" charset="0"/>
                <a:cs typeface="Arial" panose="020B0604020202020204" pitchFamily="34" charset="0"/>
              </a:rPr>
              <a:t> = 2</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4; Số chính phương thứ tư là u</a:t>
            </a:r>
            <a:r>
              <a:rPr lang="en-US" sz="3700" baseline="-25000">
                <a:latin typeface="Arial" panose="020B0604020202020204" pitchFamily="34" charset="0"/>
                <a:ea typeface="Times New Roman" panose="02020603050405020304" pitchFamily="18" charset="0"/>
                <a:cs typeface="Arial" panose="020B0604020202020204" pitchFamily="34" charset="0"/>
              </a:rPr>
              <a:t>4</a:t>
            </a:r>
            <a:r>
              <a:rPr lang="en-US" sz="3700">
                <a:latin typeface="Arial" panose="020B0604020202020204" pitchFamily="34" charset="0"/>
                <a:ea typeface="Times New Roman" panose="02020603050405020304" pitchFamily="18" charset="0"/>
                <a:cs typeface="Arial" panose="020B0604020202020204" pitchFamily="34" charset="0"/>
              </a:rPr>
              <a:t> = 3</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9</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năm là u</a:t>
            </a:r>
            <a:r>
              <a:rPr lang="en-US" sz="3700" baseline="-25000">
                <a:latin typeface="Arial" panose="020B0604020202020204" pitchFamily="34" charset="0"/>
                <a:ea typeface="Times New Roman" panose="02020603050405020304" pitchFamily="18" charset="0"/>
                <a:cs typeface="Arial" panose="020B0604020202020204" pitchFamily="34" charset="0"/>
              </a:rPr>
              <a:t>5</a:t>
            </a:r>
            <a:r>
              <a:rPr lang="en-US" sz="3700">
                <a:latin typeface="Arial" panose="020B0604020202020204" pitchFamily="34" charset="0"/>
                <a:ea typeface="Times New Roman" panose="02020603050405020304" pitchFamily="18" charset="0"/>
                <a:cs typeface="Arial" panose="020B0604020202020204" pitchFamily="34" charset="0"/>
              </a:rPr>
              <a:t> = 4</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16</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Tiếp tục như trên, ta dự đoán được công thức tính số chính phương thứ n là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(n – 1)</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với n </a:t>
            </a:r>
            <a:r>
              <a:rPr lang="en-US" sz="3700">
                <a:latin typeface="Arial" panose="020B0604020202020204" pitchFamily="34" charset="0"/>
                <a:ea typeface="Cambria Math" panose="02040503050406030204" pitchFamily="18" charset="0"/>
                <a:cs typeface="Arial" panose="020B0604020202020204" pitchFamily="34" charset="0"/>
              </a:rPr>
              <a:t>∈</a:t>
            </a:r>
            <a:r>
              <a:rPr lang="en-US" sz="3700">
                <a:latin typeface="Arial" panose="020B0604020202020204" pitchFamily="34" charset="0"/>
                <a:ea typeface="Times New Roman" panose="02020603050405020304" pitchFamily="18" charset="0"/>
                <a:cs typeface="Arial" panose="020B0604020202020204" pitchFamily="34" charset="0"/>
              </a:rPr>
              <a:t> ℕ</a:t>
            </a:r>
            <a:r>
              <a:rPr lang="en-US" sz="3700" baseline="30000">
                <a:latin typeface="Arial" panose="020B0604020202020204" pitchFamily="34" charset="0"/>
                <a:ea typeface="Times New Roman" panose="02020603050405020304" pitchFamily="18" charset="0"/>
                <a:cs typeface="Arial" panose="020B0604020202020204" pitchFamily="34" charset="0"/>
              </a:rPr>
              <a:t>*</a:t>
            </a:r>
            <a:r>
              <a:rPr lang="en-US" sz="3700">
                <a:latin typeface="Arial" panose="020B0604020202020204" pitchFamily="34" charset="0"/>
                <a:ea typeface="Times New Roman" panose="02020603050405020304" pitchFamily="18" charset="0"/>
                <a:cs typeface="Arial" panose="020B0604020202020204" pitchFamily="34" charset="0"/>
              </a:rPr>
              <a:t>.</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6" name="Picture 35"/>
          <p:cNvPicPr>
            <a:picLocks noChangeAspect="1"/>
          </p:cNvPicPr>
          <p:nvPr/>
        </p:nvPicPr>
        <p:blipFill>
          <a:blip r:embed="rId5"/>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6"/>
          <a:stretch>
            <a:fillRect/>
          </a:stretch>
        </p:blipFill>
        <p:spPr>
          <a:xfrm>
            <a:off x="17457117" y="9474208"/>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288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468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7263392" y="5715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43" name="Picture 42"/>
          <p:cNvPicPr>
            <a:picLocks noChangeAspect="1"/>
          </p:cNvPicPr>
          <p:nvPr/>
        </p:nvPicPr>
        <p:blipFill>
          <a:blip r:embed="rId4"/>
          <a:stretch>
            <a:fillRect/>
          </a:stretch>
        </p:blipFill>
        <p:spPr>
          <a:xfrm>
            <a:off x="16391529" y="9276524"/>
            <a:ext cx="1463167" cy="743776"/>
          </a:xfrm>
          <a:prstGeom prst="rect">
            <a:avLst/>
          </a:prstGeom>
        </p:spPr>
      </p:pic>
      <p:pic>
        <p:nvPicPr>
          <p:cNvPr id="44" name="Picture 43"/>
          <p:cNvPicPr>
            <a:picLocks noChangeAspect="1"/>
          </p:cNvPicPr>
          <p:nvPr/>
        </p:nvPicPr>
        <p:blipFill>
          <a:blip r:embed="rId5"/>
          <a:stretch>
            <a:fillRect/>
          </a:stretch>
        </p:blipFill>
        <p:spPr>
          <a:xfrm rot="10800000" flipH="1">
            <a:off x="-45626" y="698188"/>
            <a:ext cx="1341025" cy="8279086"/>
          </a:xfrm>
          <a:prstGeom prst="rect">
            <a:avLst/>
          </a:prstGeom>
        </p:spPr>
      </p:pic>
      <p:pic>
        <p:nvPicPr>
          <p:cNvPr id="45" name="Picture 44"/>
          <p:cNvPicPr>
            <a:picLocks noChangeAspect="1"/>
          </p:cNvPicPr>
          <p:nvPr/>
        </p:nvPicPr>
        <p:blipFill>
          <a:blip r:embed="rId6"/>
          <a:stretch>
            <a:fillRect/>
          </a:stretch>
        </p:blipFill>
        <p:spPr>
          <a:xfrm>
            <a:off x="16687800" y="69127"/>
            <a:ext cx="1261981" cy="15180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70220" y="1694597"/>
                <a:ext cx="15955780" cy="5734903"/>
              </a:xfrm>
              <a:prstGeom prst="rect">
                <a:avLst/>
              </a:prstGeom>
              <a:solidFill>
                <a:srgbClr val="FBF6EB"/>
              </a:solid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Mỗi hàm số u xác định trên tập các số nguyên dương </a:t>
                </a:r>
                <a14:m>
                  <m:oMath xmlns:m="http://schemas.openxmlformats.org/officeDocument/2006/math">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một dãy số vô hạn (gọi tắt là dãy số), kí hiệu là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4000">
                    <a:effectLst/>
                    <a:latin typeface="Arial" panose="020B0604020202020204" pitchFamily="34" charset="0"/>
                    <a:ea typeface="Times New Roman" panose="02020603050405020304" pitchFamily="18" charset="0"/>
                    <a:cs typeface="Arial" panose="020B0604020202020204" pitchFamily="34" charset="0"/>
                  </a:rPr>
                  <a:t>Ta thường viết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thay cho u(n) và ký hiệu dãy số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bởi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do đó dãy số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viết dưới dạng khai triển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đầu,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là số hạng thứ n và gọi là số hạng tổng quát của dãy số.</a:t>
                </a:r>
              </a:p>
            </p:txBody>
          </p:sp>
        </mc:Choice>
        <mc:Fallback xmlns="">
          <p:sp>
            <p:nvSpPr>
              <p:cNvPr id="5" name="Rectangle 4"/>
              <p:cNvSpPr>
                <a:spLocks noRot="1" noChangeAspect="1" noMove="1" noResize="1" noEditPoints="1" noAdjustHandles="1" noChangeArrowheads="1" noChangeShapeType="1" noTextEdit="1"/>
              </p:cNvSpPr>
              <p:nvPr/>
            </p:nvSpPr>
            <p:spPr>
              <a:xfrm>
                <a:off x="1570220" y="1694597"/>
                <a:ext cx="15955780" cy="5734903"/>
              </a:xfrm>
              <a:prstGeom prst="rect">
                <a:avLst/>
              </a:prstGeom>
              <a:blipFill>
                <a:blip r:embed="rId7"/>
                <a:stretch>
                  <a:fillRect l="-1223" r="-1337" b="-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72813" y="7785437"/>
                <a:ext cx="15153187" cy="1015663"/>
              </a:xfrm>
              <a:prstGeom prst="rect">
                <a:avLst/>
              </a:prstGeom>
              <a:solidFill>
                <a:srgbClr val="FBF6EB"/>
              </a:solidFill>
            </p:spPr>
            <p:txBody>
              <a:bodyPr wrap="none">
                <a:spAutoFit/>
              </a:bodyPr>
              <a:lstStyle/>
              <a:p>
                <a:pPr algn="just">
                  <a:lnSpc>
                    <a:spcPct val="150000"/>
                  </a:lnSpc>
                  <a:spcAft>
                    <a:spcPts val="800"/>
                  </a:spcAft>
                </a:pPr>
                <a:r>
                  <a:rPr lang="en-US"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Chú ý: </a:t>
                </a:r>
                <a:r>
                  <a:rPr lang="en-US" sz="4000">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up>
                    </m:s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𝑐</m:t>
                    </m:r>
                  </m:oMath>
                </a14:m>
                <a:r>
                  <a:rPr lang="en-US" sz="400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dãy số không đổi.</a:t>
                </a:r>
              </a:p>
            </p:txBody>
          </p:sp>
        </mc:Choice>
        <mc:Fallback xmlns="">
          <p:sp>
            <p:nvSpPr>
              <p:cNvPr id="8" name="Rectangle 7"/>
              <p:cNvSpPr>
                <a:spLocks noRot="1" noChangeAspect="1" noMove="1" noResize="1" noEditPoints="1" noAdjustHandles="1" noChangeArrowheads="1" noChangeShapeType="1" noTextEdit="1"/>
              </p:cNvSpPr>
              <p:nvPr/>
            </p:nvSpPr>
            <p:spPr>
              <a:xfrm>
                <a:off x="2372813" y="7785437"/>
                <a:ext cx="15153187" cy="1015663"/>
              </a:xfrm>
              <a:prstGeom prst="rect">
                <a:avLst/>
              </a:prstGeom>
              <a:blipFill>
                <a:blip r:embed="rId8"/>
                <a:stretch>
                  <a:fillRect l="-1408" r="-1167" b="-13772"/>
                </a:stretch>
              </a:blipFill>
            </p:spPr>
            <p:txBody>
              <a:bodyPr/>
              <a:lstStyle/>
              <a:p>
                <a:r>
                  <a:rPr lang="en-US">
                    <a:noFill/>
                  </a:rPr>
                  <a:t> </a:t>
                </a:r>
              </a:p>
            </p:txBody>
          </p:sp>
        </mc:Fallback>
      </mc:AlternateContent>
      <p:pic>
        <p:nvPicPr>
          <p:cNvPr id="9" name="Picture 8"/>
          <p:cNvPicPr>
            <a:picLocks noChangeAspect="1"/>
          </p:cNvPicPr>
          <p:nvPr/>
        </p:nvPicPr>
        <p:blipFill>
          <a:blip r:embed="rId9"/>
          <a:stretch>
            <a:fillRect/>
          </a:stretch>
        </p:blipFill>
        <p:spPr>
          <a:xfrm>
            <a:off x="1080541" y="7932338"/>
            <a:ext cx="1085182" cy="944962"/>
          </a:xfrm>
          <a:prstGeom prst="rect">
            <a:avLst/>
          </a:prstGeom>
        </p:spPr>
      </p:pic>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5638799" y="495300"/>
            <a:ext cx="6004810" cy="2980178"/>
            <a:chOff x="5943599" y="288505"/>
            <a:chExt cx="6004810" cy="2980178"/>
          </a:xfrm>
        </p:grpSpPr>
        <p:grpSp>
          <p:nvGrpSpPr>
            <p:cNvPr id="16" name="Group 2"/>
            <p:cNvGrpSpPr/>
            <p:nvPr/>
          </p:nvGrpSpPr>
          <p:grpSpPr>
            <a:xfrm>
              <a:off x="5943599" y="288505"/>
              <a:ext cx="6004810" cy="2980178"/>
              <a:chOff x="0" y="-28575"/>
              <a:chExt cx="2241258" cy="841375"/>
            </a:xfrm>
          </p:grpSpPr>
          <p:sp>
            <p:nvSpPr>
              <p:cNvPr id="18" name="Freeform 3"/>
              <p:cNvSpPr/>
              <p:nvPr/>
            </p:nvSpPr>
            <p:spPr>
              <a:xfrm>
                <a:off x="397185" y="0"/>
                <a:ext cx="184407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7404135" y="440391"/>
              <a:ext cx="4253087" cy="942053"/>
            </a:xfrm>
            <a:prstGeom prst="rect">
              <a:avLst/>
            </a:prstGeom>
          </p:spPr>
          <p:txBody>
            <a:bodyPr wrap="none">
              <a:spAutoFit/>
            </a:bodyPr>
            <a:lstStyle/>
            <a:p>
              <a:pPr lvl="0" algn="just">
                <a:lnSpc>
                  <a:spcPct val="150000"/>
                </a:lnSpc>
                <a:spcAft>
                  <a:spcPts val="600"/>
                </a:spcAf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Dãy số hữu hạn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1714500"/>
            <a:ext cx="979790" cy="914400"/>
          </a:xfrm>
          <a:prstGeom prst="rect">
            <a:avLst/>
          </a:prstGeom>
        </p:spPr>
      </p:pic>
      <p:sp>
        <p:nvSpPr>
          <p:cNvPr id="21" name="TextBox 20"/>
          <p:cNvSpPr txBox="1"/>
          <p:nvPr/>
        </p:nvSpPr>
        <p:spPr>
          <a:xfrm>
            <a:off x="1458121" y="1842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510256" y="2628900"/>
                <a:ext cx="17149217" cy="3600986"/>
              </a:xfrm>
              <a:prstGeom prst="rect">
                <a:avLst/>
              </a:prstGeom>
              <a:noFill/>
            </p:spPr>
            <p:txBody>
              <a:bodyPr wrap="square" rtlCol="0">
                <a:spAutoFit/>
              </a:bodyPr>
              <a:lstStyle/>
              <a:p>
                <a:pPr algn="just">
                  <a:lnSpc>
                    <a:spcPct val="150000"/>
                  </a:lnSpc>
                </a:pPr>
                <a:r>
                  <a:rPr lang="vi-VN" sz="3800">
                    <a:solidFill>
                      <a:srgbClr val="000000"/>
                    </a:solidFill>
                  </a:rPr>
                  <a:t>a) Liệt kê tất cả các số chính phương nhỏ hơn 50 và sắp xếp chúng theo thứ tự từ bé đến lớn.</a:t>
                </a:r>
              </a:p>
              <a:p>
                <a:pPr algn="just">
                  <a:lnSpc>
                    <a:spcPct val="150000"/>
                  </a:lnSpc>
                </a:pPr>
                <a:r>
                  <a:rPr lang="vi-VN" sz="3800">
                    <a:solidFill>
                      <a:srgbClr val="000000"/>
                    </a:solidFill>
                  </a:rPr>
                  <a:t>b) Viết công thức số hạng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sub>
                    </m:sSub>
                  </m:oMath>
                </a14:m>
                <a:r>
                  <a:rPr lang="vi-VN" sz="3800">
                    <a:solidFill>
                      <a:srgbClr val="000000"/>
                    </a:solidFill>
                  </a:rPr>
                  <a:t> của các số tìm được ở câu a) và nêu rõ điều kiện của </a:t>
                </a:r>
                <a14:m>
                  <m:oMath xmlns:m="http://schemas.openxmlformats.org/officeDocument/2006/math">
                    <m:r>
                      <a:rPr lang="en-US" sz="3800" b="0" i="1" smtClean="0">
                        <a:solidFill>
                          <a:srgbClr val="000000"/>
                        </a:solidFill>
                        <a:latin typeface="Cambria Math" panose="02040503050406030204" pitchFamily="18" charset="0"/>
                      </a:rPr>
                      <m:t>𝑛</m:t>
                    </m:r>
                  </m:oMath>
                </a14:m>
                <a:r>
                  <a:rPr lang="vi-VN" sz="3800" i="1">
                    <a:solidFill>
                      <a:srgbClr val="000000"/>
                    </a:solidFill>
                  </a:rPr>
                  <a:t>.</a:t>
                </a:r>
                <a:endParaRPr lang="vi-VN" sz="3800">
                  <a:solidFill>
                    <a:srgbClr val="00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0256" y="2628900"/>
                <a:ext cx="17149217" cy="3600986"/>
              </a:xfrm>
              <a:prstGeom prst="rect">
                <a:avLst/>
              </a:prstGeom>
              <a:blipFill>
                <a:blip r:embed="rId4"/>
                <a:stretch>
                  <a:fillRect l="-1173" r="-1173" b="-2876"/>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6"/>
          <a:stretch>
            <a:fillRect/>
          </a:stretch>
        </p:blipFill>
        <p:spPr>
          <a:xfrm>
            <a:off x="17222634" y="9334500"/>
            <a:ext cx="873677" cy="770096"/>
          </a:xfrm>
          <a:prstGeom prst="rect">
            <a:avLst/>
          </a:prstGeom>
        </p:spPr>
      </p:pic>
      <p:pic>
        <p:nvPicPr>
          <p:cNvPr id="4" name="Picture 3"/>
          <p:cNvPicPr>
            <a:picLocks noChangeAspect="1"/>
          </p:cNvPicPr>
          <p:nvPr/>
        </p:nvPicPr>
        <p:blipFill>
          <a:blip r:embed="rId7"/>
          <a:stretch>
            <a:fillRect/>
          </a:stretch>
        </p:blipFill>
        <p:spPr>
          <a:xfrm>
            <a:off x="15644901" y="254624"/>
            <a:ext cx="2451410" cy="1816781"/>
          </a:xfrm>
          <a:prstGeom prst="rect">
            <a:avLst/>
          </a:prstGeom>
        </p:spPr>
      </p:pic>
      <p:sp>
        <p:nvSpPr>
          <p:cNvPr id="2" name="Rectangle 1"/>
          <p:cNvSpPr/>
          <p:nvPr/>
        </p:nvSpPr>
        <p:spPr>
          <a:xfrm>
            <a:off x="531583" y="6972300"/>
            <a:ext cx="17388590" cy="2929007"/>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Các số chính phương nhỏ hơn 50 được sắp xếp theo thứ tự từ bé đến lớn là</a:t>
            </a:r>
          </a:p>
          <a:p>
            <a:pPr algn="ctr">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0; 1; 4; 9; 16; 25; 36; 49.</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u</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(n – 1)</a:t>
            </a:r>
            <a:r>
              <a:rPr lang="en-US" sz="3800" baseline="30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Gungsuh" panose="02030600000101010101" pitchFamily="18" charset="-127"/>
                <a:cs typeface="Arial" panose="020B0604020202020204" pitchFamily="34" charset="0"/>
              </a:rPr>
              <a:t> và n ≤ 8.</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8171376" y="6066592"/>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down)">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752600" y="2366612"/>
            <a:ext cx="14401800" cy="5824888"/>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91137" y="2857500"/>
                <a:ext cx="12091663"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Mỗi hàm số u xác định trên tập M = {1; 2; 3;...; m} với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một dãy số hữu hạn.</a:t>
                </a:r>
              </a:p>
              <a:p>
                <a:pPr marL="571500" indent="-571500" algn="just">
                  <a:lnSpc>
                    <a:spcPct val="150000"/>
                  </a:lnSpc>
                  <a:spcAft>
                    <a:spcPts val="800"/>
                  </a:spcAft>
                  <a:buFont typeface="Arial" panose="020B0604020202020204" pitchFamily="34" charset="0"/>
                  <a:buChar char="•"/>
                </a:pPr>
                <a:r>
                  <a:rPr lang="en-US" sz="4000">
                    <a:effectLst/>
                    <a:latin typeface="Arial" panose="020B0604020202020204" pitchFamily="34" charset="0"/>
                    <a:ea typeface="Times New Roman" panose="02020603050405020304" pitchFamily="18" charset="0"/>
                    <a:cs typeface="Arial" panose="020B0604020202020204" pitchFamily="34" charset="0"/>
                  </a:rPr>
                  <a:t>Dạng khai triển của dãy số hữu hạn là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đầu,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cuối.</a:t>
                </a:r>
              </a:p>
            </p:txBody>
          </p:sp>
        </mc:Choice>
        <mc:Fallback xmlns="">
          <p:sp>
            <p:nvSpPr>
              <p:cNvPr id="6" name="Rectangle 5"/>
              <p:cNvSpPr>
                <a:spLocks noRot="1" noChangeAspect="1" noMove="1" noResize="1" noEditPoints="1" noAdjustHandles="1" noChangeArrowheads="1" noChangeShapeType="1" noTextEdit="1"/>
              </p:cNvSpPr>
              <p:nvPr/>
            </p:nvSpPr>
            <p:spPr>
              <a:xfrm>
                <a:off x="2691137" y="2857500"/>
                <a:ext cx="12091663" cy="4811574"/>
              </a:xfrm>
              <a:prstGeom prst="rect">
                <a:avLst/>
              </a:prstGeom>
              <a:blipFill>
                <a:blip r:embed="rId7"/>
                <a:stretch>
                  <a:fillRect l="-1613" r="-1764" b="-2155"/>
                </a:stretch>
              </a:blipFill>
            </p:spPr>
            <p:txBody>
              <a:bodyPr/>
              <a:lstStyle/>
              <a:p>
                <a:r>
                  <a:rPr lang="en-US">
                    <a:noFill/>
                  </a:rPr>
                  <a:t> </a:t>
                </a:r>
              </a:p>
            </p:txBody>
          </p:sp>
        </mc:Fallback>
      </mc:AlternateContent>
      <p:pic>
        <p:nvPicPr>
          <p:cNvPr id="17" name="Picture 16"/>
          <p:cNvPicPr>
            <a:picLocks noChangeAspect="1"/>
          </p:cNvPicPr>
          <p:nvPr/>
        </p:nvPicPr>
        <p:blipFill>
          <a:blip r:embed="rId8"/>
          <a:stretch>
            <a:fillRect/>
          </a:stretch>
        </p:blipFill>
        <p:spPr>
          <a:xfrm>
            <a:off x="7263218" y="7886700"/>
            <a:ext cx="3019191" cy="1676545"/>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7240</TotalTime>
  <Words>4696</Words>
  <PresentationFormat>Custom</PresentationFormat>
  <Paragraphs>366</Paragraphs>
  <Slides>55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Times New Roman</vt:lpstr>
      <vt:lpstr>Kavoon</vt:lpstr>
      <vt:lpstr>Calibri</vt:lpstr>
      <vt:lpstr>Arial</vt:lpstr>
      <vt:lpstr>Calibri Light</vt:lpstr>
      <vt:lpstr>Cambria Math</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2023-09-24T11:06:51Z</dcterms:modified>
  <dc:identifier>DAFmgXVejE8</dc:identifier>
</cp:coreProperties>
</file>