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307" r:id="rId19"/>
    <p:sldId id="263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8" r:id="rId36"/>
    <p:sldId id="425" r:id="rId37"/>
  </p:sldIdLst>
  <p:sldSz cx="12192000" cy="6858000"/>
  <p:notesSz cx="6858000" cy="9144000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00"/>
    <a:srgbClr val="003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microsoft.com/office/2006/relationships/vbaProject" Target="vbaProject.bin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" Target="../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21ABC-643D-4859-B13C-CB33C9AC5433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351EE95-64C6-4E2D-AE19-C4F3EBFDDF01}">
      <dgm:prSet phldrT="[Text]" custT="1"/>
      <dgm:spPr>
        <a:solidFill>
          <a:srgbClr val="FF9900"/>
        </a:solidFill>
      </dgm:spPr>
      <dgm:t>
        <a:bodyPr/>
        <a:lstStyle/>
        <a:p>
          <a:r>
            <a:rPr lang="en-US" sz="1800" b="1" dirty="0" err="1">
              <a:solidFill>
                <a:schemeClr val="tx1"/>
              </a:solidFill>
            </a:rPr>
            <a:t>Hướng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dẫn</a:t>
          </a:r>
          <a:endParaRPr lang="en-US" sz="1800" b="1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17624689-553E-4E69-A7DA-BF2BF578B627}" type="parTrans" cxnId="{DCF4D5B8-4CA5-4AB0-BC50-BB950C7254D4}">
      <dgm:prSet/>
      <dgm:spPr/>
      <dgm:t>
        <a:bodyPr/>
        <a:lstStyle/>
        <a:p>
          <a:endParaRPr lang="en-US" sz="1800"/>
        </a:p>
      </dgm:t>
    </dgm:pt>
    <dgm:pt modelId="{4794D17F-E64E-479A-B032-D1FF69540C1B}" type="sibTrans" cxnId="{DCF4D5B8-4CA5-4AB0-BC50-BB950C7254D4}">
      <dgm:prSet/>
      <dgm:spPr/>
      <dgm:t>
        <a:bodyPr/>
        <a:lstStyle/>
        <a:p>
          <a:endParaRPr lang="en-US" sz="1800"/>
        </a:p>
      </dgm:t>
    </dgm:pt>
    <dgm:pt modelId="{2DE5224C-1ADD-4D7D-A58D-14DAA116289A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6D0686CE-4EA1-43FD-A7F5-90FCE0269C8F}" type="parTrans" cxnId="{A968D192-F312-4BD4-99FE-A4A35854D5AB}">
      <dgm:prSet/>
      <dgm:spPr/>
      <dgm:t>
        <a:bodyPr/>
        <a:lstStyle/>
        <a:p>
          <a:endParaRPr lang="en-US" sz="1800"/>
        </a:p>
      </dgm:t>
    </dgm:pt>
    <dgm:pt modelId="{BFA01FD4-46FC-4BE6-B898-63A51B301E6D}" type="sibTrans" cxnId="{A968D192-F312-4BD4-99FE-A4A35854D5AB}">
      <dgm:prSet/>
      <dgm:spPr/>
      <dgm:t>
        <a:bodyPr/>
        <a:lstStyle/>
        <a:p>
          <a:endParaRPr lang="en-US" sz="1800"/>
        </a:p>
      </dgm:t>
    </dgm:pt>
    <dgm:pt modelId="{D178CE86-458C-4A43-A5EF-81BB19C98468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E6DDCDDD-83F3-4DC0-B665-8DFA850A9EB9}" type="parTrans" cxnId="{31FF6BD5-FB01-424F-97FC-2363995A516C}">
      <dgm:prSet/>
      <dgm:spPr/>
      <dgm:t>
        <a:bodyPr/>
        <a:lstStyle/>
        <a:p>
          <a:endParaRPr lang="en-US" sz="1800"/>
        </a:p>
      </dgm:t>
    </dgm:pt>
    <dgm:pt modelId="{26B6021F-55A8-4029-9232-D03F894A8256}" type="sibTrans" cxnId="{31FF6BD5-FB01-424F-97FC-2363995A516C}">
      <dgm:prSet/>
      <dgm:spPr/>
      <dgm:t>
        <a:bodyPr/>
        <a:lstStyle/>
        <a:p>
          <a:endParaRPr lang="en-US" sz="1800"/>
        </a:p>
      </dgm:t>
    </dgm:pt>
    <dgm:pt modelId="{BDABD730-9A83-4123-A5F6-37D905C8557A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7D71EE81-C029-4985-A0C0-34DD2F1B3F81}" type="parTrans" cxnId="{3168E5D9-BCD7-48B7-AECC-9648B8C3C4D2}">
      <dgm:prSet/>
      <dgm:spPr/>
      <dgm:t>
        <a:bodyPr/>
        <a:lstStyle/>
        <a:p>
          <a:endParaRPr lang="en-US" sz="1800"/>
        </a:p>
      </dgm:t>
    </dgm:pt>
    <dgm:pt modelId="{88B95FB1-F218-433E-A811-56ECA1FA21AB}" type="sibTrans" cxnId="{3168E5D9-BCD7-48B7-AECC-9648B8C3C4D2}">
      <dgm:prSet/>
      <dgm:spPr/>
      <dgm:t>
        <a:bodyPr/>
        <a:lstStyle/>
        <a:p>
          <a:endParaRPr lang="en-US" sz="1800"/>
        </a:p>
      </dgm:t>
    </dgm:pt>
    <dgm:pt modelId="{6D1E7B9F-DD96-42B7-B585-06AA2C395BBE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199F5474-AF61-4C11-BF2B-188111054DD4}" type="parTrans" cxnId="{F3569A66-C83E-473E-A2A9-246D7BA5EA69}">
      <dgm:prSet/>
      <dgm:spPr/>
      <dgm:t>
        <a:bodyPr/>
        <a:lstStyle/>
        <a:p>
          <a:endParaRPr lang="en-US" sz="1800"/>
        </a:p>
      </dgm:t>
    </dgm:pt>
    <dgm:pt modelId="{9B3BCFB8-3DF5-4883-8FCD-0A49FF8AB704}" type="sibTrans" cxnId="{F3569A66-C83E-473E-A2A9-246D7BA5EA69}">
      <dgm:prSet/>
      <dgm:spPr/>
      <dgm:t>
        <a:bodyPr/>
        <a:lstStyle/>
        <a:p>
          <a:endParaRPr lang="en-US" sz="1800"/>
        </a:p>
      </dgm:t>
    </dgm:pt>
    <dgm:pt modelId="{5C034404-1BC1-4744-81F6-913095527C7C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B9FCD0EB-0529-4BDB-9E57-8D4C74658D36}" type="parTrans" cxnId="{F5452022-407E-4F99-AD94-6DBA578D3740}">
      <dgm:prSet/>
      <dgm:spPr/>
      <dgm:t>
        <a:bodyPr/>
        <a:lstStyle/>
        <a:p>
          <a:endParaRPr lang="en-US" sz="1800"/>
        </a:p>
      </dgm:t>
    </dgm:pt>
    <dgm:pt modelId="{83FB5A3A-06C3-4359-A11C-967F4D8822C5}" type="sibTrans" cxnId="{F5452022-407E-4F99-AD94-6DBA578D3740}">
      <dgm:prSet/>
      <dgm:spPr/>
      <dgm:t>
        <a:bodyPr/>
        <a:lstStyle/>
        <a:p>
          <a:endParaRPr lang="en-US" sz="1800"/>
        </a:p>
      </dgm:t>
    </dgm:pt>
    <dgm:pt modelId="{537F7092-E32F-4245-BF27-BC88D478B9BC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E7B022F9-5380-4DCF-A34A-7DCAD3E7FE28}" type="parTrans" cxnId="{649287FF-A56B-4CCC-938A-63F3997643BC}">
      <dgm:prSet/>
      <dgm:spPr/>
      <dgm:t>
        <a:bodyPr/>
        <a:lstStyle/>
        <a:p>
          <a:endParaRPr lang="en-US" sz="1800"/>
        </a:p>
      </dgm:t>
    </dgm:pt>
    <dgm:pt modelId="{0FB48777-3091-4DEC-A2DB-34965521237C}" type="sibTrans" cxnId="{649287FF-A56B-4CCC-938A-63F3997643BC}">
      <dgm:prSet/>
      <dgm:spPr/>
      <dgm:t>
        <a:bodyPr/>
        <a:lstStyle/>
        <a:p>
          <a:endParaRPr lang="en-US" sz="1800"/>
        </a:p>
      </dgm:t>
    </dgm:pt>
    <dgm:pt modelId="{CDB50879-42A7-4A1E-9754-0FE9592E011E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D6DCB62B-011C-48EB-9707-8F65C93D527B}" type="parTrans" cxnId="{A9BCDEB8-3844-4FE9-B7A1-D619A8EF026A}">
      <dgm:prSet/>
      <dgm:spPr/>
      <dgm:t>
        <a:bodyPr/>
        <a:lstStyle/>
        <a:p>
          <a:endParaRPr lang="en-US" sz="1800"/>
        </a:p>
      </dgm:t>
    </dgm:pt>
    <dgm:pt modelId="{B4FFBD3B-0F85-40DB-AAEC-3969E3F976F9}" type="sibTrans" cxnId="{A9BCDEB8-3844-4FE9-B7A1-D619A8EF026A}">
      <dgm:prSet/>
      <dgm:spPr/>
      <dgm:t>
        <a:bodyPr/>
        <a:lstStyle/>
        <a:p>
          <a:endParaRPr lang="en-US" sz="1800"/>
        </a:p>
      </dgm:t>
    </dgm:pt>
    <dgm:pt modelId="{D5171C29-9988-4FFF-93CD-C073AA306330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C27A0206-182C-4845-8B7D-46CD18DDE768}" type="parTrans" cxnId="{984B9B1E-29FA-486B-BC5E-D2120C14DE35}">
      <dgm:prSet/>
      <dgm:spPr/>
      <dgm:t>
        <a:bodyPr/>
        <a:lstStyle/>
        <a:p>
          <a:endParaRPr lang="en-US" sz="1800"/>
        </a:p>
      </dgm:t>
    </dgm:pt>
    <dgm:pt modelId="{955CC39D-3B5B-4CAA-81B3-201D5AD28430}" type="sibTrans" cxnId="{984B9B1E-29FA-486B-BC5E-D2120C14DE35}">
      <dgm:prSet/>
      <dgm:spPr/>
      <dgm:t>
        <a:bodyPr/>
        <a:lstStyle/>
        <a:p>
          <a:endParaRPr lang="en-US" sz="1800"/>
        </a:p>
      </dgm:t>
    </dgm:pt>
    <dgm:pt modelId="{73D0D918-C45A-4ABF-855A-C1F5D7E14000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90485620-588D-4779-B417-7BC3090F2509}" type="parTrans" cxnId="{C3EF1EF3-3C40-4335-9FB2-757E54075040}">
      <dgm:prSet/>
      <dgm:spPr/>
      <dgm:t>
        <a:bodyPr/>
        <a:lstStyle/>
        <a:p>
          <a:endParaRPr lang="en-US" sz="1800"/>
        </a:p>
      </dgm:t>
    </dgm:pt>
    <dgm:pt modelId="{E78DCECF-03A1-48A4-B904-985D5648BF4A}" type="sibTrans" cxnId="{C3EF1EF3-3C40-4335-9FB2-757E54075040}">
      <dgm:prSet/>
      <dgm:spPr/>
      <dgm:t>
        <a:bodyPr/>
        <a:lstStyle/>
        <a:p>
          <a:endParaRPr lang="en-US" sz="1800"/>
        </a:p>
      </dgm:t>
    </dgm:pt>
    <dgm:pt modelId="{4A87F0A1-6442-445F-87E3-C3656E613EC0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800" dirty="0">
            <a:solidFill>
              <a:schemeClr val="bg1"/>
            </a:solidFill>
          </a:endParaRPr>
        </a:p>
      </dgm:t>
    </dgm:pt>
    <dgm:pt modelId="{DDBD499D-2FCD-43D5-B7D7-C54DAA02CAB5}" type="parTrans" cxnId="{F46BBCDD-0565-4D47-A97E-2B97B03F0125}">
      <dgm:prSet/>
      <dgm:spPr/>
      <dgm:t>
        <a:bodyPr/>
        <a:lstStyle/>
        <a:p>
          <a:endParaRPr lang="en-US" sz="1800"/>
        </a:p>
      </dgm:t>
    </dgm:pt>
    <dgm:pt modelId="{D459C587-8A34-4DA1-8A0D-9CC645833F7D}" type="sibTrans" cxnId="{F46BBCDD-0565-4D47-A97E-2B97B03F0125}">
      <dgm:prSet/>
      <dgm:spPr/>
      <dgm:t>
        <a:bodyPr/>
        <a:lstStyle/>
        <a:p>
          <a:endParaRPr lang="en-US" sz="1800"/>
        </a:p>
      </dgm:t>
    </dgm:pt>
    <dgm:pt modelId="{114AD366-8EFC-46E5-9493-A37CF1079F42}">
      <dgm:prSet phldrT="[Text]" custT="1"/>
      <dgm:spPr>
        <a:solidFill>
          <a:srgbClr val="33CC33"/>
        </a:solidFill>
      </dgm:spPr>
      <dgm:t>
        <a:bodyPr anchor="ctr" anchorCtr="0"/>
        <a:lstStyle/>
        <a:p>
          <a:pPr>
            <a:lnSpc>
              <a:spcPct val="150000"/>
            </a:lnSpc>
          </a:pPr>
          <a:r>
            <a:rPr lang="en-US" sz="1800" b="1" dirty="0" err="1">
              <a:solidFill>
                <a:schemeClr val="tx1"/>
              </a:solidFill>
            </a:rPr>
            <a:t>Gói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câu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 err="1">
              <a:solidFill>
                <a:schemeClr val="tx1"/>
              </a:solidFill>
            </a:rPr>
            <a:t>hỏi</a:t>
          </a:r>
          <a:endParaRPr lang="en-US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490A4FAB-DB69-4887-9D63-3D3CDB139221}" type="sibTrans" cxnId="{1BEF0880-A297-4F59-8528-C7E98063E577}">
      <dgm:prSet/>
      <dgm:spPr/>
      <dgm:t>
        <a:bodyPr/>
        <a:lstStyle/>
        <a:p>
          <a:endParaRPr lang="en-US" sz="1800"/>
        </a:p>
      </dgm:t>
    </dgm:pt>
    <dgm:pt modelId="{E45830F3-1222-405D-A5B5-8AE292A4B92A}" type="parTrans" cxnId="{1BEF0880-A297-4F59-8528-C7E98063E577}">
      <dgm:prSet/>
      <dgm:spPr/>
      <dgm:t>
        <a:bodyPr/>
        <a:lstStyle/>
        <a:p>
          <a:endParaRPr lang="en-US" sz="1800"/>
        </a:p>
      </dgm:t>
    </dgm:pt>
    <dgm:pt modelId="{76F1321C-CC4C-4470-B63A-45310280F7C3}" type="pres">
      <dgm:prSet presAssocID="{6FB21ABC-643D-4859-B13C-CB33C9AC5433}" presName="linear" presStyleCnt="0">
        <dgm:presLayoutVars>
          <dgm:animLvl val="lvl"/>
          <dgm:resizeHandles val="exact"/>
        </dgm:presLayoutVars>
      </dgm:prSet>
      <dgm:spPr/>
    </dgm:pt>
    <dgm:pt modelId="{0737192F-E136-4DBB-9364-9CF1A793076A}" type="pres">
      <dgm:prSet presAssocID="{1351EE95-64C6-4E2D-AE19-C4F3EBFDDF01}" presName="parentText" presStyleLbl="node1" presStyleIdx="0" presStyleCnt="2" custLinFactNeighborX="907" custLinFactNeighborY="-5713">
        <dgm:presLayoutVars>
          <dgm:chMax val="0"/>
          <dgm:bulletEnabled val="1"/>
        </dgm:presLayoutVars>
      </dgm:prSet>
      <dgm:spPr/>
    </dgm:pt>
    <dgm:pt modelId="{E808DB9D-21D9-4CEF-AA75-3A3BFEE00BF6}" type="pres">
      <dgm:prSet presAssocID="{1351EE95-64C6-4E2D-AE19-C4F3EBFDDF01}" presName="childText" presStyleLbl="revTx" presStyleIdx="0" presStyleCnt="2">
        <dgm:presLayoutVars>
          <dgm:bulletEnabled val="1"/>
        </dgm:presLayoutVars>
      </dgm:prSet>
      <dgm:spPr/>
    </dgm:pt>
    <dgm:pt modelId="{8D5D7D4A-B9F5-4A21-93BE-ACD20D1469CB}" type="pres">
      <dgm:prSet presAssocID="{114AD366-8EFC-46E5-9493-A37CF1079F42}" presName="parentText" presStyleLbl="node1" presStyleIdx="1" presStyleCnt="2" custLinFactNeighborX="1929" custLinFactNeighborY="18900">
        <dgm:presLayoutVars>
          <dgm:chMax val="0"/>
          <dgm:bulletEnabled val="1"/>
        </dgm:presLayoutVars>
      </dgm:prSet>
      <dgm:spPr/>
    </dgm:pt>
    <dgm:pt modelId="{A3EE59C7-EE08-4F91-AAC9-60DB05C0498B}" type="pres">
      <dgm:prSet presAssocID="{114AD366-8EFC-46E5-9493-A37CF1079F4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84B9B1E-29FA-486B-BC5E-D2120C14DE35}" srcId="{1351EE95-64C6-4E2D-AE19-C4F3EBFDDF01}" destId="{D5171C29-9988-4FFF-93CD-C073AA306330}" srcOrd="3" destOrd="0" parTransId="{C27A0206-182C-4845-8B7D-46CD18DDE768}" sibTransId="{955CC39D-3B5B-4CAA-81B3-201D5AD28430}"/>
    <dgm:cxn modelId="{F5452022-407E-4F99-AD94-6DBA578D3740}" srcId="{1351EE95-64C6-4E2D-AE19-C4F3EBFDDF01}" destId="{5C034404-1BC1-4744-81F6-913095527C7C}" srcOrd="0" destOrd="0" parTransId="{B9FCD0EB-0529-4BDB-9E57-8D4C74658D36}" sibTransId="{83FB5A3A-06C3-4359-A11C-967F4D8822C5}"/>
    <dgm:cxn modelId="{EC6AE534-CFDD-4900-8076-368BCF8A2450}" type="presOf" srcId="{6D1E7B9F-DD96-42B7-B585-06AA2C395BBE}" destId="{A3EE59C7-EE08-4F91-AAC9-60DB05C0498B}" srcOrd="0" destOrd="1" presId="urn:microsoft.com/office/officeart/2005/8/layout/vList2"/>
    <dgm:cxn modelId="{1E11AA65-7F34-4184-92FE-62D3A10D9679}" type="presOf" srcId="{73D0D918-C45A-4ABF-855A-C1F5D7E14000}" destId="{E808DB9D-21D9-4CEF-AA75-3A3BFEE00BF6}" srcOrd="0" destOrd="4" presId="urn:microsoft.com/office/officeart/2005/8/layout/vList2"/>
    <dgm:cxn modelId="{F3569A66-C83E-473E-A2A9-246D7BA5EA69}" srcId="{114AD366-8EFC-46E5-9493-A37CF1079F42}" destId="{6D1E7B9F-DD96-42B7-B585-06AA2C395BBE}" srcOrd="1" destOrd="0" parTransId="{199F5474-AF61-4C11-BF2B-188111054DD4}" sibTransId="{9B3BCFB8-3DF5-4883-8FCD-0A49FF8AB704}"/>
    <dgm:cxn modelId="{FAF6D349-72AB-436E-B3EE-9A7F1430F3CC}" type="presOf" srcId="{BDABD730-9A83-4123-A5F6-37D905C8557A}" destId="{A3EE59C7-EE08-4F91-AAC9-60DB05C0498B}" srcOrd="0" destOrd="0" presId="urn:microsoft.com/office/officeart/2005/8/layout/vList2"/>
    <dgm:cxn modelId="{4F01784B-B931-4CD5-98BD-7FFFC03E7507}" type="presOf" srcId="{4A87F0A1-6442-445F-87E3-C3656E613EC0}" destId="{E808DB9D-21D9-4CEF-AA75-3A3BFEE00BF6}" srcOrd="0" destOrd="5" presId="urn:microsoft.com/office/officeart/2005/8/layout/vList2"/>
    <dgm:cxn modelId="{1BEF0880-A297-4F59-8528-C7E98063E577}" srcId="{6FB21ABC-643D-4859-B13C-CB33C9AC5433}" destId="{114AD366-8EFC-46E5-9493-A37CF1079F42}" srcOrd="1" destOrd="0" parTransId="{E45830F3-1222-405D-A5B5-8AE292A4B92A}" sibTransId="{490A4FAB-DB69-4887-9D63-3D3CDB139221}"/>
    <dgm:cxn modelId="{B2522189-70F7-4914-AE19-E0E96C0903F5}" type="presOf" srcId="{1351EE95-64C6-4E2D-AE19-C4F3EBFDDF01}" destId="{0737192F-E136-4DBB-9364-9CF1A793076A}" srcOrd="0" destOrd="0" presId="urn:microsoft.com/office/officeart/2005/8/layout/vList2"/>
    <dgm:cxn modelId="{B3BDEE89-5712-4D0E-9A6E-E84F99295594}" type="presOf" srcId="{D178CE86-458C-4A43-A5EF-81BB19C98468}" destId="{A3EE59C7-EE08-4F91-AAC9-60DB05C0498B}" srcOrd="0" destOrd="2" presId="urn:microsoft.com/office/officeart/2005/8/layout/vList2"/>
    <dgm:cxn modelId="{A968D192-F312-4BD4-99FE-A4A35854D5AB}" srcId="{1351EE95-64C6-4E2D-AE19-C4F3EBFDDF01}" destId="{2DE5224C-1ADD-4D7D-A58D-14DAA116289A}" srcOrd="6" destOrd="0" parTransId="{6D0686CE-4EA1-43FD-A7F5-90FCE0269C8F}" sibTransId="{BFA01FD4-46FC-4BE6-B898-63A51B301E6D}"/>
    <dgm:cxn modelId="{1D642D95-3443-4FF9-BC35-33EF2A4AC260}" type="presOf" srcId="{6FB21ABC-643D-4859-B13C-CB33C9AC5433}" destId="{76F1321C-CC4C-4470-B63A-45310280F7C3}" srcOrd="0" destOrd="0" presId="urn:microsoft.com/office/officeart/2005/8/layout/vList2"/>
    <dgm:cxn modelId="{59CFD2A6-C5CB-4FD9-ACE7-F114C2F775B6}" type="presOf" srcId="{2DE5224C-1ADD-4D7D-A58D-14DAA116289A}" destId="{E808DB9D-21D9-4CEF-AA75-3A3BFEE00BF6}" srcOrd="0" destOrd="6" presId="urn:microsoft.com/office/officeart/2005/8/layout/vList2"/>
    <dgm:cxn modelId="{D32982AB-A3BA-43EB-ACF2-6196CBDD99AD}" type="presOf" srcId="{5C034404-1BC1-4744-81F6-913095527C7C}" destId="{E808DB9D-21D9-4CEF-AA75-3A3BFEE00BF6}" srcOrd="0" destOrd="0" presId="urn:microsoft.com/office/officeart/2005/8/layout/vList2"/>
    <dgm:cxn modelId="{5CE436B3-B000-413F-82D1-0FA9C34E8433}" type="presOf" srcId="{D5171C29-9988-4FFF-93CD-C073AA306330}" destId="{E808DB9D-21D9-4CEF-AA75-3A3BFEE00BF6}" srcOrd="0" destOrd="3" presId="urn:microsoft.com/office/officeart/2005/8/layout/vList2"/>
    <dgm:cxn modelId="{DCF4D5B8-4CA5-4AB0-BC50-BB950C7254D4}" srcId="{6FB21ABC-643D-4859-B13C-CB33C9AC5433}" destId="{1351EE95-64C6-4E2D-AE19-C4F3EBFDDF01}" srcOrd="0" destOrd="0" parTransId="{17624689-553E-4E69-A7DA-BF2BF578B627}" sibTransId="{4794D17F-E64E-479A-B032-D1FF69540C1B}"/>
    <dgm:cxn modelId="{A9BCDEB8-3844-4FE9-B7A1-D619A8EF026A}" srcId="{1351EE95-64C6-4E2D-AE19-C4F3EBFDDF01}" destId="{CDB50879-42A7-4A1E-9754-0FE9592E011E}" srcOrd="2" destOrd="0" parTransId="{D6DCB62B-011C-48EB-9707-8F65C93D527B}" sibTransId="{B4FFBD3B-0F85-40DB-AAEC-3969E3F976F9}"/>
    <dgm:cxn modelId="{F219DFC8-404B-468F-B4D0-AECED2728B23}" type="presOf" srcId="{114AD366-8EFC-46E5-9493-A37CF1079F42}" destId="{8D5D7D4A-B9F5-4A21-93BE-ACD20D1469CB}" srcOrd="0" destOrd="0" presId="urn:microsoft.com/office/officeart/2005/8/layout/vList2"/>
    <dgm:cxn modelId="{31FF6BD5-FB01-424F-97FC-2363995A516C}" srcId="{114AD366-8EFC-46E5-9493-A37CF1079F42}" destId="{D178CE86-458C-4A43-A5EF-81BB19C98468}" srcOrd="2" destOrd="0" parTransId="{E6DDCDDD-83F3-4DC0-B665-8DFA850A9EB9}" sibTransId="{26B6021F-55A8-4029-9232-D03F894A8256}"/>
    <dgm:cxn modelId="{3C8754D9-EDF7-4370-88E1-BBE0556329C6}" type="presOf" srcId="{CDB50879-42A7-4A1E-9754-0FE9592E011E}" destId="{E808DB9D-21D9-4CEF-AA75-3A3BFEE00BF6}" srcOrd="0" destOrd="2" presId="urn:microsoft.com/office/officeart/2005/8/layout/vList2"/>
    <dgm:cxn modelId="{3168E5D9-BCD7-48B7-AECC-9648B8C3C4D2}" srcId="{114AD366-8EFC-46E5-9493-A37CF1079F42}" destId="{BDABD730-9A83-4123-A5F6-37D905C8557A}" srcOrd="0" destOrd="0" parTransId="{7D71EE81-C029-4985-A0C0-34DD2F1B3F81}" sibTransId="{88B95FB1-F218-433E-A811-56ECA1FA21AB}"/>
    <dgm:cxn modelId="{F46BBCDD-0565-4D47-A97E-2B97B03F0125}" srcId="{1351EE95-64C6-4E2D-AE19-C4F3EBFDDF01}" destId="{4A87F0A1-6442-445F-87E3-C3656E613EC0}" srcOrd="5" destOrd="0" parTransId="{DDBD499D-2FCD-43D5-B7D7-C54DAA02CAB5}" sibTransId="{D459C587-8A34-4DA1-8A0D-9CC645833F7D}"/>
    <dgm:cxn modelId="{DC4EB5EF-8D92-48C2-A636-8C98763C3D15}" type="presOf" srcId="{537F7092-E32F-4245-BF27-BC88D478B9BC}" destId="{E808DB9D-21D9-4CEF-AA75-3A3BFEE00BF6}" srcOrd="0" destOrd="1" presId="urn:microsoft.com/office/officeart/2005/8/layout/vList2"/>
    <dgm:cxn modelId="{C3EF1EF3-3C40-4335-9FB2-757E54075040}" srcId="{1351EE95-64C6-4E2D-AE19-C4F3EBFDDF01}" destId="{73D0D918-C45A-4ABF-855A-C1F5D7E14000}" srcOrd="4" destOrd="0" parTransId="{90485620-588D-4779-B417-7BC3090F2509}" sibTransId="{E78DCECF-03A1-48A4-B904-985D5648BF4A}"/>
    <dgm:cxn modelId="{649287FF-A56B-4CCC-938A-63F3997643BC}" srcId="{1351EE95-64C6-4E2D-AE19-C4F3EBFDDF01}" destId="{537F7092-E32F-4245-BF27-BC88D478B9BC}" srcOrd="1" destOrd="0" parTransId="{E7B022F9-5380-4DCF-A34A-7DCAD3E7FE28}" sibTransId="{0FB48777-3091-4DEC-A2DB-34965521237C}"/>
    <dgm:cxn modelId="{8BE103B7-2E26-4EC5-9D14-77DD9B2BC904}" type="presParOf" srcId="{76F1321C-CC4C-4470-B63A-45310280F7C3}" destId="{0737192F-E136-4DBB-9364-9CF1A793076A}" srcOrd="0" destOrd="0" presId="urn:microsoft.com/office/officeart/2005/8/layout/vList2"/>
    <dgm:cxn modelId="{21ACC067-92CE-4D42-AECC-73EA1E33C46B}" type="presParOf" srcId="{76F1321C-CC4C-4470-B63A-45310280F7C3}" destId="{E808DB9D-21D9-4CEF-AA75-3A3BFEE00BF6}" srcOrd="1" destOrd="0" presId="urn:microsoft.com/office/officeart/2005/8/layout/vList2"/>
    <dgm:cxn modelId="{16838FD7-D087-47C8-9B48-0346C9C289E3}" type="presParOf" srcId="{76F1321C-CC4C-4470-B63A-45310280F7C3}" destId="{8D5D7D4A-B9F5-4A21-93BE-ACD20D1469CB}" srcOrd="2" destOrd="0" presId="urn:microsoft.com/office/officeart/2005/8/layout/vList2"/>
    <dgm:cxn modelId="{797E5A51-1FD3-48D6-B5B0-84501AD1E827}" type="presParOf" srcId="{76F1321C-CC4C-4470-B63A-45310280F7C3}" destId="{A3EE59C7-EE08-4F91-AAC9-60DB05C0498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7192F-E136-4DBB-9364-9CF1A793076A}">
      <dsp:nvSpPr>
        <dsp:cNvPr id="0" name=""/>
        <dsp:cNvSpPr/>
      </dsp:nvSpPr>
      <dsp:spPr>
        <a:xfrm>
          <a:off x="0" y="0"/>
          <a:ext cx="2148006" cy="401883"/>
        </a:xfrm>
        <a:prstGeom prst="roundRect">
          <a:avLst/>
        </a:prstGeom>
        <a:solidFill>
          <a:srgbClr val="FF99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Hướng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dẫn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19618" y="19618"/>
        <a:ext cx="2108770" cy="362647"/>
      </dsp:txXfrm>
    </dsp:sp>
    <dsp:sp modelId="{E808DB9D-21D9-4CEF-AA75-3A3BFEE00BF6}">
      <dsp:nvSpPr>
        <dsp:cNvPr id="0" name=""/>
        <dsp:cNvSpPr/>
      </dsp:nvSpPr>
      <dsp:spPr>
        <a:xfrm>
          <a:off x="0" y="405422"/>
          <a:ext cx="2148006" cy="2342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9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0" y="405422"/>
        <a:ext cx="2148006" cy="2342631"/>
      </dsp:txXfrm>
    </dsp:sp>
    <dsp:sp modelId="{8D5D7D4A-B9F5-4A21-93BE-ACD20D1469CB}">
      <dsp:nvSpPr>
        <dsp:cNvPr id="0" name=""/>
        <dsp:cNvSpPr/>
      </dsp:nvSpPr>
      <dsp:spPr>
        <a:xfrm>
          <a:off x="0" y="2936226"/>
          <a:ext cx="2148006" cy="401883"/>
        </a:xfrm>
        <a:prstGeom prst="roundRect">
          <a:avLst/>
        </a:prstGeom>
        <a:solidFill>
          <a:srgbClr val="33CC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</a:rPr>
            <a:t>Gói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câu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 err="1">
              <a:solidFill>
                <a:schemeClr val="tx1"/>
              </a:solidFill>
            </a:rPr>
            <a:t>hỏi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9618" y="2955844"/>
        <a:ext cx="2108770" cy="362647"/>
      </dsp:txXfrm>
    </dsp:sp>
    <dsp:sp modelId="{A3EE59C7-EE08-4F91-AAC9-60DB05C0498B}">
      <dsp:nvSpPr>
        <dsp:cNvPr id="0" name=""/>
        <dsp:cNvSpPr/>
      </dsp:nvSpPr>
      <dsp:spPr>
        <a:xfrm>
          <a:off x="0" y="3149938"/>
          <a:ext cx="2148006" cy="99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9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0" y="3149938"/>
        <a:ext cx="2148006" cy="995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1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4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63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5888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0830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8868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3999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3791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2676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5747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577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28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9409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5104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988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6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3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6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0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5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1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0255E-7B55-4513-A7BC-568F798CDEB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3BC07-C03D-4D4A-A5CC-9C0FBE879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7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416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8.xml"/><Relationship Id="rId18" Type="http://schemas.openxmlformats.org/officeDocument/2006/relationships/slide" Target="slide13.xml"/><Relationship Id="rId3" Type="http://schemas.openxmlformats.org/officeDocument/2006/relationships/diagramLayout" Target="../diagrams/layout1.xml"/><Relationship Id="rId21" Type="http://schemas.openxmlformats.org/officeDocument/2006/relationships/slide" Target="slide16.xml"/><Relationship Id="rId7" Type="http://schemas.openxmlformats.org/officeDocument/2006/relationships/slide" Target="slide2.xml"/><Relationship Id="rId12" Type="http://schemas.openxmlformats.org/officeDocument/2006/relationships/slide" Target="slide7.xml"/><Relationship Id="rId17" Type="http://schemas.openxmlformats.org/officeDocument/2006/relationships/slide" Target="slide12.xml"/><Relationship Id="rId2" Type="http://schemas.openxmlformats.org/officeDocument/2006/relationships/diagramData" Target="../diagrams/data1.xml"/><Relationship Id="rId16" Type="http://schemas.openxmlformats.org/officeDocument/2006/relationships/slide" Target="slide11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slide" Target="slide6.xml"/><Relationship Id="rId5" Type="http://schemas.openxmlformats.org/officeDocument/2006/relationships/diagramColors" Target="../diagrams/colors1.xml"/><Relationship Id="rId15" Type="http://schemas.openxmlformats.org/officeDocument/2006/relationships/slide" Target="slide9.xml"/><Relationship Id="rId10" Type="http://schemas.openxmlformats.org/officeDocument/2006/relationships/slide" Target="slide4.xml"/><Relationship Id="rId19" Type="http://schemas.openxmlformats.org/officeDocument/2006/relationships/slide" Target="slide15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9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0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1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3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4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5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2.x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3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4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5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6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7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8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-1" y="1"/>
            <a:ext cx="3942517" cy="672130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solidFill>
                  <a:srgbClr val="FFFF00"/>
                </a:solidFill>
                <a:latin typeface="+mn-lt"/>
              </a:rPr>
              <a:t>TRƯỜNG </a:t>
            </a:r>
            <a:r>
              <a:rPr lang="en-US" sz="2000" b="1">
                <a:solidFill>
                  <a:srgbClr val="FFFF00"/>
                </a:solidFill>
                <a:latin typeface="+mn-lt"/>
              </a:rPr>
              <a:t>THPT NAM TRỰC NAM ĐỊNH</a:t>
            </a:r>
            <a:br>
              <a:rPr lang="en-US" sz="2400" b="1" dirty="0">
                <a:solidFill>
                  <a:srgbClr val="FFFF00"/>
                </a:solidFill>
                <a:latin typeface="+mn-lt"/>
              </a:rPr>
            </a:br>
            <a:r>
              <a:rPr lang="en-US" sz="1400" b="1" dirty="0">
                <a:solidFill>
                  <a:schemeClr val="bg1"/>
                </a:solidFill>
                <a:latin typeface="+mn-lt"/>
              </a:rPr>
              <a:t>--- </a:t>
            </a:r>
            <a:r>
              <a:rPr lang="en-US" sz="1400" b="1" err="1">
                <a:solidFill>
                  <a:schemeClr val="bg1"/>
                </a:solidFill>
                <a:latin typeface="+mn-lt"/>
              </a:rPr>
              <a:t>Tổ</a:t>
            </a:r>
            <a:r>
              <a:rPr lang="en-US" sz="1400" b="1">
                <a:solidFill>
                  <a:schemeClr val="bg1"/>
                </a:solidFill>
                <a:latin typeface="+mn-lt"/>
              </a:rPr>
              <a:t>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0713" y="1066800"/>
            <a:ext cx="9802676" cy="571948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46933267"/>
              </p:ext>
            </p:extLst>
          </p:nvPr>
        </p:nvGraphicFramePr>
        <p:xfrm>
          <a:off x="59820" y="1851993"/>
          <a:ext cx="2148006" cy="4149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6994" y="6563259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GV</a:t>
            </a:r>
            <a:r>
              <a:rPr lang="en-US" sz="1000" b="1">
                <a:solidFill>
                  <a:schemeClr val="bg1"/>
                </a:solidFill>
              </a:rPr>
              <a:t>: ĐOÀN VĂN DOANH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42094" y="2093384"/>
            <a:ext cx="1934093" cy="116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DỄ</a:t>
            </a: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7278" y="1205197"/>
            <a:ext cx="2496966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400" b="1" dirty="0">
                <a:solidFill>
                  <a:srgbClr val="FFFF00"/>
                </a:solidFill>
              </a:rPr>
              <a:t>CÁC GÓI CÂU HỎI</a:t>
            </a:r>
          </a:p>
        </p:txBody>
      </p:sp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5627467" y="2093384"/>
            <a:ext cx="2505880" cy="116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TRUNG BÌNH</a:t>
            </a: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5" name="Rectangle 14">
            <a:hlinkClick r:id="rId7" action="ppaction://hlinksldjump"/>
          </p:cNvPr>
          <p:cNvSpPr/>
          <p:nvPr/>
        </p:nvSpPr>
        <p:spPr>
          <a:xfrm>
            <a:off x="9035684" y="2093384"/>
            <a:ext cx="2193790" cy="116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KHÓ</a:t>
            </a: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6" name="Rounded Rectangle 15">
            <a:hlinkClick r:id="rId7" action="ppaction://hlinksldjump"/>
          </p:cNvPr>
          <p:cNvSpPr/>
          <p:nvPr/>
        </p:nvSpPr>
        <p:spPr>
          <a:xfrm>
            <a:off x="2744251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01</a:t>
            </a:r>
          </a:p>
        </p:txBody>
      </p:sp>
      <p:sp>
        <p:nvSpPr>
          <p:cNvPr id="17" name="Rounded Rectangle 16">
            <a:hlinkClick r:id="rId8" action="ppaction://hlinksldjump"/>
          </p:cNvPr>
          <p:cNvSpPr/>
          <p:nvPr/>
        </p:nvSpPr>
        <p:spPr>
          <a:xfrm>
            <a:off x="3256733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02</a:t>
            </a:r>
          </a:p>
        </p:txBody>
      </p:sp>
      <p:sp>
        <p:nvSpPr>
          <p:cNvPr id="18" name="Rounded Rectangle 17">
            <a:hlinkClick r:id="rId9" action="ppaction://hlinksldjump"/>
          </p:cNvPr>
          <p:cNvSpPr/>
          <p:nvPr/>
        </p:nvSpPr>
        <p:spPr>
          <a:xfrm>
            <a:off x="2972851" y="531438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04</a:t>
            </a:r>
          </a:p>
        </p:txBody>
      </p:sp>
      <p:sp>
        <p:nvSpPr>
          <p:cNvPr id="19" name="Rounded Rectangle 18">
            <a:hlinkClick r:id="rId10" action="ppaction://hlinksldjump"/>
          </p:cNvPr>
          <p:cNvSpPr/>
          <p:nvPr/>
        </p:nvSpPr>
        <p:spPr>
          <a:xfrm>
            <a:off x="3769215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03</a:t>
            </a:r>
          </a:p>
        </p:txBody>
      </p:sp>
      <p:sp>
        <p:nvSpPr>
          <p:cNvPr id="20" name="Rounded Rectangle 19">
            <a:hlinkClick r:id="rId11" action="ppaction://hlinksldjump"/>
          </p:cNvPr>
          <p:cNvSpPr/>
          <p:nvPr/>
        </p:nvSpPr>
        <p:spPr>
          <a:xfrm>
            <a:off x="3485317" y="531438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05</a:t>
            </a:r>
          </a:p>
        </p:txBody>
      </p:sp>
      <p:sp>
        <p:nvSpPr>
          <p:cNvPr id="21" name="Rounded Rectangle 20">
            <a:hlinkClick r:id="rId12" action="ppaction://hlinksldjump"/>
          </p:cNvPr>
          <p:cNvSpPr/>
          <p:nvPr/>
        </p:nvSpPr>
        <p:spPr>
          <a:xfrm>
            <a:off x="6078605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01</a:t>
            </a:r>
          </a:p>
        </p:txBody>
      </p:sp>
      <p:sp>
        <p:nvSpPr>
          <p:cNvPr id="22" name="Rounded Rectangle 21">
            <a:hlinkClick r:id="rId13" action="ppaction://hlinksldjump"/>
          </p:cNvPr>
          <p:cNvSpPr/>
          <p:nvPr/>
        </p:nvSpPr>
        <p:spPr>
          <a:xfrm>
            <a:off x="6591087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02</a:t>
            </a:r>
          </a:p>
        </p:txBody>
      </p:sp>
      <p:sp>
        <p:nvSpPr>
          <p:cNvPr id="23" name="Rounded Rectangle 22">
            <a:hlinkClick r:id="rId14" action="ppaction://hlinksldjump"/>
          </p:cNvPr>
          <p:cNvSpPr/>
          <p:nvPr/>
        </p:nvSpPr>
        <p:spPr>
          <a:xfrm>
            <a:off x="6307205" y="531438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04</a:t>
            </a:r>
          </a:p>
        </p:txBody>
      </p:sp>
      <p:sp>
        <p:nvSpPr>
          <p:cNvPr id="24" name="Rounded Rectangle 23">
            <a:hlinkClick r:id="rId15" action="ppaction://hlinksldjump"/>
          </p:cNvPr>
          <p:cNvSpPr/>
          <p:nvPr/>
        </p:nvSpPr>
        <p:spPr>
          <a:xfrm>
            <a:off x="7103569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03</a:t>
            </a:r>
          </a:p>
        </p:txBody>
      </p:sp>
      <p:sp>
        <p:nvSpPr>
          <p:cNvPr id="25" name="Rounded Rectangle 24">
            <a:hlinkClick r:id="rId16" action="ppaction://hlinksldjump"/>
          </p:cNvPr>
          <p:cNvSpPr/>
          <p:nvPr/>
        </p:nvSpPr>
        <p:spPr>
          <a:xfrm>
            <a:off x="6819671" y="531438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05</a:t>
            </a:r>
          </a:p>
        </p:txBody>
      </p:sp>
      <p:sp>
        <p:nvSpPr>
          <p:cNvPr id="26" name="Rounded Rectangle 25">
            <a:hlinkClick r:id="rId17" action="ppaction://hlinksldjump"/>
          </p:cNvPr>
          <p:cNvSpPr/>
          <p:nvPr/>
        </p:nvSpPr>
        <p:spPr>
          <a:xfrm>
            <a:off x="9411751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01</a:t>
            </a:r>
          </a:p>
        </p:txBody>
      </p:sp>
      <p:sp>
        <p:nvSpPr>
          <p:cNvPr id="27" name="Rounded Rectangle 26">
            <a:hlinkClick r:id="rId18" action="ppaction://hlinksldjump"/>
          </p:cNvPr>
          <p:cNvSpPr/>
          <p:nvPr/>
        </p:nvSpPr>
        <p:spPr>
          <a:xfrm>
            <a:off x="9924233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02</a:t>
            </a:r>
          </a:p>
        </p:txBody>
      </p:sp>
      <p:sp>
        <p:nvSpPr>
          <p:cNvPr id="28" name="Rounded Rectangle 27">
            <a:hlinkClick r:id="rId19" action="ppaction://hlinksldjump"/>
          </p:cNvPr>
          <p:cNvSpPr/>
          <p:nvPr/>
        </p:nvSpPr>
        <p:spPr>
          <a:xfrm>
            <a:off x="9640351" y="531438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04</a:t>
            </a:r>
          </a:p>
        </p:txBody>
      </p:sp>
      <p:sp>
        <p:nvSpPr>
          <p:cNvPr id="29" name="Rounded Rectangle 28">
            <a:hlinkClick r:id="rId20" action="ppaction://hlinksldjump"/>
          </p:cNvPr>
          <p:cNvSpPr/>
          <p:nvPr/>
        </p:nvSpPr>
        <p:spPr>
          <a:xfrm>
            <a:off x="10436715" y="473440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03</a:t>
            </a:r>
          </a:p>
        </p:txBody>
      </p:sp>
      <p:sp>
        <p:nvSpPr>
          <p:cNvPr id="30" name="Rounded Rectangle 29">
            <a:hlinkClick r:id="rId21" action="ppaction://hlinksldjump"/>
          </p:cNvPr>
          <p:cNvSpPr/>
          <p:nvPr/>
        </p:nvSpPr>
        <p:spPr>
          <a:xfrm>
            <a:off x="10152817" y="5314381"/>
            <a:ext cx="457200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05</a:t>
            </a:r>
          </a:p>
        </p:txBody>
      </p:sp>
      <p:sp>
        <p:nvSpPr>
          <p:cNvPr id="31" name="Oval 30"/>
          <p:cNvSpPr/>
          <p:nvPr/>
        </p:nvSpPr>
        <p:spPr>
          <a:xfrm>
            <a:off x="2850705" y="3394877"/>
            <a:ext cx="1269223" cy="10633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32" name="Oval 31"/>
          <p:cNvSpPr/>
          <p:nvPr/>
        </p:nvSpPr>
        <p:spPr>
          <a:xfrm>
            <a:off x="6185059" y="3394877"/>
            <a:ext cx="1269223" cy="10633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33" name="Oval 32"/>
          <p:cNvSpPr/>
          <p:nvPr/>
        </p:nvSpPr>
        <p:spPr>
          <a:xfrm>
            <a:off x="9518205" y="3394877"/>
            <a:ext cx="1269223" cy="10633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150</a:t>
            </a:r>
          </a:p>
        </p:txBody>
      </p:sp>
      <p:sp>
        <p:nvSpPr>
          <p:cNvPr id="2" name="Rectangle 1"/>
          <p:cNvSpPr/>
          <p:nvPr/>
        </p:nvSpPr>
        <p:spPr>
          <a:xfrm>
            <a:off x="66880" y="1048073"/>
            <a:ext cx="2163086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TÍCH LŨY 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ĐIỂM THƯỞNG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20" y="2310536"/>
            <a:ext cx="2148006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1400" b="1" dirty="0" err="1">
                <a:solidFill>
                  <a:schemeClr val="bg1"/>
                </a:solidFill>
              </a:rPr>
              <a:t>Giáo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viên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chọn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học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sinh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tham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trò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chơi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1400" b="1" dirty="0" err="1">
                <a:solidFill>
                  <a:schemeClr val="bg1"/>
                </a:solidFill>
              </a:rPr>
              <a:t>Học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sinh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chọn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gói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câu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hỏi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và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trả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lời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câu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hỏi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trong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gói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1400" b="1" dirty="0" err="1">
                <a:solidFill>
                  <a:schemeClr val="bg1"/>
                </a:solidFill>
              </a:rPr>
              <a:t>Kết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quả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điểm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học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sinh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sẽ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được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tích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lũy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vào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điểm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thưởng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học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6880" y="5290080"/>
            <a:ext cx="214800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b="1" dirty="0" err="1">
                <a:solidFill>
                  <a:schemeClr val="bg1"/>
                </a:solidFill>
              </a:rPr>
              <a:t>Có</a:t>
            </a:r>
            <a:r>
              <a:rPr lang="en-US" sz="1400" b="1" dirty="0">
                <a:solidFill>
                  <a:schemeClr val="bg1"/>
                </a:solidFill>
              </a:rPr>
              <a:t> 3 </a:t>
            </a:r>
            <a:r>
              <a:rPr lang="en-US" sz="1400" b="1" dirty="0" err="1">
                <a:solidFill>
                  <a:schemeClr val="bg1"/>
                </a:solidFill>
              </a:rPr>
              <a:t>gói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câu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hỏi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độ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khó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và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mức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điểm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tích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lũy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khác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b="1" dirty="0" err="1">
                <a:solidFill>
                  <a:schemeClr val="bg1"/>
                </a:solidFill>
              </a:rPr>
              <a:t>Mỗi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gói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có</a:t>
            </a:r>
            <a:r>
              <a:rPr lang="en-US" sz="1400" b="1" dirty="0">
                <a:solidFill>
                  <a:schemeClr val="bg1"/>
                </a:solidFill>
              </a:rPr>
              <a:t> 5 </a:t>
            </a:r>
            <a:r>
              <a:rPr lang="en-US" sz="1400" b="1" dirty="0" err="1">
                <a:solidFill>
                  <a:schemeClr val="bg1"/>
                </a:solidFill>
              </a:rPr>
              <a:t>bộ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câu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hỏi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khác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7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B04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TB04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TB04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02959" y="4855204"/>
            <a:ext cx="1350874" cy="116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TB04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TB04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1904209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TRUNG BÌNH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120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7993" y="3294439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044460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26D938D2-6C71-4B00-BE75-0D8B45020D6D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BE17F3E-722B-4ABC-9617-4F5FEC63F859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347648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759536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B05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TB05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TB05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02959" y="4855204"/>
            <a:ext cx="1350874" cy="116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TB05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TB05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1904209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TRUNG BÌNH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120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7993" y="3294439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044460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69262817-247E-4675-BE32-B00088DDDB6D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7A64AA2E-E502-43C5-929F-4886DF0F7513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347648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94307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KH01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KH01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KH01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74509" y="5033199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KH01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KH01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KHÓ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 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8A197025-2569-439B-9050-FC1B6C603E53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FEECB39-8C09-4B78-BEBD-2B04D9DC32F1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25128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KH02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KH02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KH02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67643" y="5071919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KH02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KH02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KHÓ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 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D4EF6E52-C479-4F0F-8C49-3095777C8DFB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FEC6CB6-2F5D-407C-81BE-74233537C043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799316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KH03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KH03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KH03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74509" y="5033199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KH03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KH03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KHÓ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 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F098594F-580A-4D12-9B66-FF72393BF5C1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383A0D3-AF8F-4C92-896E-B2C7482A6277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64140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KH04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KH04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KH04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73653" y="5073540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KH04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KH04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KHÓ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 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F4FB23D6-D783-4AEE-820A-904F492B5AD7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4405A52C-00FA-4BD3-8725-F38E37291201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552283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KH05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KH05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KH05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67643" y="5071919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KH05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KH05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KHÓ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 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918417D4-E5EA-45D7-AD73-6275189B44F3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6FD88DD6-6C3D-480D-98DE-D1C678DE6C7E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05839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oidungcauhoi"/>
          <p:cNvSpPr/>
          <p:nvPr/>
        </p:nvSpPr>
        <p:spPr>
          <a:xfrm>
            <a:off x="1337982" y="809960"/>
            <a:ext cx="9547633" cy="25488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PHẦN</a:t>
            </a:r>
            <a:r>
              <a:rPr kumimoji="0" lang="en-US" sz="54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SLIDE DÙNG ĐỂ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NHẬP DỮ LIỆU CÂU HỎI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Noidungcauhoi"/>
          <p:cNvSpPr/>
          <p:nvPr/>
        </p:nvSpPr>
        <p:spPr>
          <a:xfrm>
            <a:off x="1337982" y="3358799"/>
            <a:ext cx="9547633" cy="19359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Giáo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nhập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hỏi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thích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hợp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số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của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hỏi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Noidungcauhoi"/>
          <p:cNvSpPr/>
          <p:nvPr/>
        </p:nvSpPr>
        <p:spPr>
          <a:xfrm>
            <a:off x="0" y="5542364"/>
            <a:ext cx="12192000" cy="12926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Phần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Slide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này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không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hiển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thị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trong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lúc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trình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chiếu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mà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chỉ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dùng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để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truy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xuất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dữ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liệu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đề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</a:t>
            </a:r>
            <a:endParaRPr kumimoji="0" lang="en-US" sz="2400" b="1" i="0" u="none" strike="noStrike" kern="120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baseline="0" dirty="0" err="1">
                <a:solidFill>
                  <a:srgbClr val="FFFF00"/>
                </a:solidFill>
                <a:latin typeface="Calibri" panose="020F0502020204030204"/>
              </a:rPr>
              <a:t>Sắp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tới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admin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sẽ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tích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hợp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lấy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dữ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liệu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đề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thi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trên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File Excel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để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GV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thuận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tiện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hơn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khi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biên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alibri" panose="020F0502020204030204"/>
              </a:rPr>
              <a:t>soạn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8201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DE01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E_01"/>
          <p:cNvSpPr/>
          <p:nvPr/>
        </p:nvSpPr>
        <p:spPr>
          <a:xfrm>
            <a:off x="0" y="-380393"/>
            <a:ext cx="5442858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DE_01 (</a:t>
            </a:r>
            <a:r>
              <a:rPr lang="en-US" b="1" dirty="0" err="1">
                <a:solidFill>
                  <a:srgbClr val="FFFF00"/>
                </a:solidFill>
              </a:rPr>
              <a:t>mỗi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5" name="cau01"/>
          <p:cNvSpPr/>
          <p:nvPr/>
        </p:nvSpPr>
        <p:spPr>
          <a:xfrm>
            <a:off x="-3158890" y="548468"/>
            <a:ext cx="9546336" cy="94179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Chất nào sau đây là hợp chất hữu cơ?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A.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	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CaCO</a:t>
            </a:r>
            <a:r>
              <a:rPr lang="en-US" sz="2400" baseline="-25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	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HCl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		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KCN.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1822904"/>
            <a:ext cx="9546336" cy="13111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điều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chế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phòng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nghiệm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ta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từ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400" dirty="0"/>
          </a:p>
        </p:txBody>
      </p:sp>
      <p:sp>
        <p:nvSpPr>
          <p:cNvPr id="17" name="cau03"/>
          <p:cNvSpPr/>
          <p:nvPr/>
        </p:nvSpPr>
        <p:spPr>
          <a:xfrm>
            <a:off x="-3158890" y="3377358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18" name="cau04"/>
          <p:cNvSpPr/>
          <p:nvPr/>
        </p:nvSpPr>
        <p:spPr>
          <a:xfrm>
            <a:off x="-3158890" y="4502613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độc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9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</a:t>
            </a:r>
            <a:endParaRPr lang="en-US" sz="2400" dirty="0"/>
          </a:p>
        </p:txBody>
      </p:sp>
      <p:sp>
        <p:nvSpPr>
          <p:cNvPr id="19" name="cau05"/>
          <p:cNvSpPr/>
          <p:nvPr/>
        </p:nvSpPr>
        <p:spPr>
          <a:xfrm>
            <a:off x="-3158890" y="5569414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1430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NaOH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NaCl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Fe.</a:t>
            </a:r>
            <a:endParaRPr lang="en-US" sz="2400" dirty="0"/>
          </a:p>
        </p:txBody>
      </p:sp>
      <p:sp>
        <p:nvSpPr>
          <p:cNvPr id="20" name="cau06"/>
          <p:cNvSpPr/>
          <p:nvPr/>
        </p:nvSpPr>
        <p:spPr>
          <a:xfrm>
            <a:off x="6954157" y="576167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sôi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CHO.</a:t>
            </a:r>
            <a:endParaRPr lang="en-US" sz="2400" dirty="0"/>
          </a:p>
        </p:txBody>
      </p:sp>
      <p:sp>
        <p:nvSpPr>
          <p:cNvPr id="21" name="cau07"/>
          <p:cNvSpPr/>
          <p:nvPr/>
        </p:nvSpPr>
        <p:spPr>
          <a:xfrm>
            <a:off x="6954157" y="1722475"/>
            <a:ext cx="9546336" cy="134158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Hợp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HCHO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tên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gọi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là</a:t>
            </a:r>
            <a:endParaRPr lang="en-US" sz="24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andehit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axetic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.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fomic</a:t>
            </a:r>
            <a:endParaRPr lang="en-US" sz="24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andehit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fomic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.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etanal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22" name="cau08"/>
          <p:cNvSpPr/>
          <p:nvPr/>
        </p:nvSpPr>
        <p:spPr>
          <a:xfrm>
            <a:off x="6954157" y="2873618"/>
            <a:ext cx="9546336" cy="173586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but-1-en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HBr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qui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tắc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Maccopnhicop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Br-CH(CH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)-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 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-CH(CH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)-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-CH(CH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)-CHBr-CH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-CHBr-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  <p:sp>
        <p:nvSpPr>
          <p:cNvPr id="23" name="cau09"/>
          <p:cNvSpPr/>
          <p:nvPr/>
        </p:nvSpPr>
        <p:spPr>
          <a:xfrm>
            <a:off x="6954157" y="3638883"/>
            <a:ext cx="9546336" cy="261385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Dùng nhóm thuốc thử nào sau đây để phân biệt các khí riêng biệt : butan, but-2-en, but-1-in?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dịch Br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và Cl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dịch AgNO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/dung dịch NH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và dung dịch Br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dịch HCl  và dung dịch Br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dịch KMnO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và dung dịch Br</a:t>
            </a:r>
            <a:r>
              <a:rPr lang="nl-N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4493318"/>
            <a:ext cx="9546336" cy="303858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 biểu nào sau đây là đúng?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Phenol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tính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làm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quỳ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tím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chuyển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sang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màu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hồng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Trùng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hợp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buta-1,3-đien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cao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su buna.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Các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hợp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liên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ba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đều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dụng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fr-F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/NH</a:t>
            </a:r>
            <a:r>
              <a:rPr lang="fr-F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tạo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tủa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vàng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Đun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hỗn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hợp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ancol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CH</a:t>
            </a:r>
            <a:r>
              <a:rPr lang="fr-F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</a:t>
            </a:r>
            <a:r>
              <a:rPr lang="fr-F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fr-F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(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xúc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H</a:t>
            </a:r>
            <a:r>
              <a:rPr lang="fr-F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</a:t>
            </a:r>
            <a:r>
              <a:rPr lang="fr-F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140</a:t>
            </a:r>
            <a:r>
              <a:rPr lang="fr-FR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C)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tối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đa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2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ete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86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DE02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E_01"/>
          <p:cNvSpPr/>
          <p:nvPr/>
        </p:nvSpPr>
        <p:spPr>
          <a:xfrm>
            <a:off x="0" y="-312520"/>
            <a:ext cx="5442858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DE_02 (</a:t>
            </a:r>
            <a:r>
              <a:rPr lang="en-US" b="1" dirty="0" err="1">
                <a:solidFill>
                  <a:srgbClr val="FFFF00"/>
                </a:solidFill>
              </a:rPr>
              <a:t>mỗi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3" name="cau01"/>
          <p:cNvSpPr/>
          <p:nvPr/>
        </p:nvSpPr>
        <p:spPr>
          <a:xfrm>
            <a:off x="-3158890" y="391502"/>
            <a:ext cx="9546336" cy="12557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79705" algn="l"/>
                <a:tab pos="539750" algn="l"/>
                <a:tab pos="3239770" algn="l"/>
                <a:tab pos="4679950" algn="l"/>
              </a:tabLs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thường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etylaxetilen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vinylaxetilen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đimetylaxetilen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14" name="cau02"/>
          <p:cNvSpPr/>
          <p:nvPr/>
        </p:nvSpPr>
        <p:spPr>
          <a:xfrm>
            <a:off x="-3158890" y="2035269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rgbClr val="FFFFFF"/>
                </a:solidFill>
                <a:latin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đẳng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benzen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?</a:t>
            </a:r>
            <a:endParaRPr lang="en-US" sz="2400" dirty="0"/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COOH.</a:t>
            </a:r>
            <a:endParaRPr lang="en-US" sz="2400" dirty="0"/>
          </a:p>
        </p:txBody>
      </p:sp>
      <p:sp>
        <p:nvSpPr>
          <p:cNvPr id="26" name="cau03"/>
          <p:cNvSpPr/>
          <p:nvPr/>
        </p:nvSpPr>
        <p:spPr>
          <a:xfrm>
            <a:off x="-3158890" y="3444213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spc="-3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2400" spc="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spc="-2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</a:t>
            </a:r>
            <a:r>
              <a:rPr lang="en-US" sz="2400" spc="2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spc="-3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2400" spc="3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</a:t>
            </a:r>
            <a:r>
              <a:rPr lang="en-US" sz="2400" spc="-2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ic</a:t>
            </a:r>
            <a:r>
              <a:rPr lang="en-US" sz="2400" spc="3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spc="-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</a:t>
            </a:r>
            <a:r>
              <a:rPr lang="en-US" sz="2400" b="1" spc="-4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b="1" spc="2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ô</a:t>
            </a:r>
            <a:r>
              <a:rPr lang="en-US" sz="2400" b="1" spc="-4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2400" b="1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2400" spc="18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spc="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tá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spc="-2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2400" spc="2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ụ</a:t>
            </a:r>
            <a:r>
              <a:rPr lang="en-US" sz="2400" spc="-2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2400" spc="15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spc="-2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</a:t>
            </a:r>
            <a:r>
              <a:rPr lang="en-US" sz="2400" spc="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ớ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400" spc="-2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spc="-2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spc="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ấ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400" spc="2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spc="-2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2400" spc="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à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en-US" sz="2400" spc="-25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spc="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</a:t>
            </a:r>
            <a:r>
              <a:rPr lang="en-US" sz="2400" spc="-1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đ</a:t>
            </a:r>
            <a:r>
              <a:rPr lang="en-US" sz="2400" spc="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â</a:t>
            </a:r>
            <a:r>
              <a:rPr lang="en-US" sz="2400" spc="-2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</a:t>
            </a:r>
            <a:r>
              <a:rPr lang="en-US" sz="2400" spc="-25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spc="-3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2400" spc="15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</a:t>
            </a:r>
            <a:r>
              <a:rPr lang="en-US" sz="2400" spc="-15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spc="-15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             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spc="-5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  <p:sp>
        <p:nvSpPr>
          <p:cNvPr id="27" name="cau04"/>
          <p:cNvSpPr/>
          <p:nvPr/>
        </p:nvSpPr>
        <p:spPr>
          <a:xfrm>
            <a:off x="-3158890" y="4502613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tráng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</a:rPr>
              <a:t>bạc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?</a:t>
            </a:r>
            <a:endParaRPr lang="en-US" sz="2400" dirty="0"/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</a:t>
            </a:r>
            <a:endParaRPr lang="en-US" sz="2400" dirty="0"/>
          </a:p>
        </p:txBody>
      </p:sp>
      <p:sp>
        <p:nvSpPr>
          <p:cNvPr id="28" name="cau05"/>
          <p:cNvSpPr/>
          <p:nvPr/>
        </p:nvSpPr>
        <p:spPr>
          <a:xfrm>
            <a:off x="-3158890" y="5357049"/>
            <a:ext cx="9546336" cy="13111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fomanđehit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40%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gì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Ngâm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Tẩy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trắng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bánh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phở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Tráng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ruột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phích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29" name="cau06"/>
          <p:cNvSpPr/>
          <p:nvPr/>
        </p:nvSpPr>
        <p:spPr>
          <a:xfrm>
            <a:off x="6954157" y="349534"/>
            <a:ext cx="9546336" cy="133966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axetic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cả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dãy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O, Na, CaCO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KOH, Zn.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CuO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NaCl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Na.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CuO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NaOH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NaNO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cau07"/>
          <p:cNvSpPr/>
          <p:nvPr/>
        </p:nvSpPr>
        <p:spPr>
          <a:xfrm>
            <a:off x="6954157" y="1950070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 nào sau đây có phản ứng trùng hợp?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propen.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propan.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axetilen.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etan.</a:t>
            </a:r>
            <a:endParaRPr lang="en-US" sz="2400" dirty="0"/>
          </a:p>
        </p:txBody>
      </p:sp>
      <p:sp>
        <p:nvSpPr>
          <p:cNvPr id="31" name="cau08"/>
          <p:cNvSpPr/>
          <p:nvPr/>
        </p:nvSpPr>
        <p:spPr>
          <a:xfrm>
            <a:off x="6954157" y="3285804"/>
            <a:ext cx="9546336" cy="138089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vài giọt brom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vào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dịch phenol, lắc nhẹ thấy xuất hiện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bọt khí   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dịch màu xanh 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 tủa trắng   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 tủa đỏ nâu</a:t>
            </a:r>
            <a:endParaRPr lang="en-US" sz="2400" dirty="0"/>
          </a:p>
        </p:txBody>
      </p:sp>
      <p:sp>
        <p:nvSpPr>
          <p:cNvPr id="32" name="cau09"/>
          <p:cNvSpPr/>
          <p:nvPr/>
        </p:nvSpPr>
        <p:spPr>
          <a:xfrm>
            <a:off x="6954157" y="4064479"/>
            <a:ext cx="9546336" cy="258532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biểu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sai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nước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brom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ở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nhiệt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độ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thường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trắng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natri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sinh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ra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hiđro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nước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làm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quỳ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tím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hóa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đỏ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Phenol tan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natri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hiđroxit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NewRomanPSMT"/>
              </a:rPr>
              <a:t>.</a:t>
            </a:r>
            <a:endParaRPr lang="en-US" sz="2400" dirty="0"/>
          </a:p>
        </p:txBody>
      </p:sp>
      <p:sp>
        <p:nvSpPr>
          <p:cNvPr id="33" name="cau10"/>
          <p:cNvSpPr/>
          <p:nvPr/>
        </p:nvSpPr>
        <p:spPr>
          <a:xfrm>
            <a:off x="6782707" y="6946198"/>
            <a:ext cx="9546336" cy="13111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điều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chế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phòng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nghiệm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 + 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COONa +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NaOH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+ 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Đun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(H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đặc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170</a:t>
            </a:r>
            <a:r>
              <a:rPr lang="en-US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540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E01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DỄ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9" name="Congdiem">
            <a:hlinkClick r:id="" action="ppaction://macro?name=CongdiemDE01"/>
          </p:cNvPr>
          <p:cNvSpPr/>
          <p:nvPr/>
        </p:nvSpPr>
        <p:spPr>
          <a:xfrm>
            <a:off x="382986" y="6230470"/>
            <a:ext cx="1451880" cy="47950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Cộng</a:t>
            </a:r>
            <a:r>
              <a:rPr lang="en-US" sz="2000" b="1" dirty="0"/>
              <a:t> </a:t>
            </a:r>
            <a:r>
              <a:rPr lang="en-US" sz="2000" b="1" dirty="0" err="1"/>
              <a:t>điểm</a:t>
            </a:r>
            <a:endParaRPr lang="en-US" sz="2000" b="1" dirty="0"/>
          </a:p>
        </p:txBody>
      </p:sp>
      <p:sp>
        <p:nvSpPr>
          <p:cNvPr id="10" name="Noidungcauhoi"/>
          <p:cNvSpPr/>
          <p:nvPr/>
        </p:nvSpPr>
        <p:spPr>
          <a:xfrm>
            <a:off x="2490731" y="1800058"/>
            <a:ext cx="9546336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algn="just"/>
            <a:r>
              <a:rPr lang="vi-VN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Chất nào sau đây là hợp chất hữu cơ?</a:t>
            </a:r>
          </a:p>
          <a:p>
            <a:pPr algn="just"/>
            <a:r>
              <a:rPr lang="vi-VN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A. C6H6.	B. CaCO3.	C. HCl.		D. KCN.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autieptheo">
            <a:hlinkClick r:id="" action="ppaction://macro?name=Cautieptheo_DE01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Câu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tiếp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theo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3657" y="3300906"/>
            <a:ext cx="1143262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01</a:t>
            </a: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      -       </a:t>
            </a:r>
            <a:r>
              <a:rPr lang="en-US" sz="2400" b="1" dirty="0" err="1">
                <a:solidFill>
                  <a:srgbClr val="FFFF00"/>
                </a:solidFill>
              </a:rPr>
              <a:t>điểm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37295" y="5211499"/>
            <a:ext cx="1143262" cy="984583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0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1</a:t>
            </a:r>
            <a:endParaRPr lang="en-US" sz="2400" dirty="0"/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10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7" name="Rectangle 16">
            <a:hlinkClick r:id="" action="ppaction://macro?name=resetDE01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RESET</a:t>
            </a:r>
          </a:p>
        </p:txBody>
      </p:sp>
      <p:sp>
        <p:nvSpPr>
          <p:cNvPr id="18" name="Cautieptheo">
            <a:hlinkClick r:id="" action="ppaction://macro?name=Cautruoc_DE01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Câu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trước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HOME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4E56583-074A-49F1-81CE-A7D13BF67488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3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34831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DE03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560939"/>
            <a:ext cx="9546336" cy="91685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quỳ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tím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hóa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đỏ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COOH.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</a:rPr>
              <a:t>CHO.</a:t>
            </a:r>
            <a:endParaRPr lang="en-US" sz="2400" dirty="0"/>
          </a:p>
        </p:txBody>
      </p:sp>
      <p:sp>
        <p:nvSpPr>
          <p:cNvPr id="16" name="cau02"/>
          <p:cNvSpPr/>
          <p:nvPr/>
        </p:nvSpPr>
        <p:spPr>
          <a:xfrm>
            <a:off x="-3158890" y="1795204"/>
            <a:ext cx="9546336" cy="13665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 nào sau đây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làm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nhạt màu dung dịch brom?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butan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but-1-en.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cacbonđioxxit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metylpropan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137293"/>
            <a:ext cx="9546336" cy="13665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 nào sau đây khi tác dụng với HCl chỉ cho một sản phẩm duy nhất?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eten.		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propen.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but-1-en.		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metylpropen.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488347"/>
            <a:ext cx="9546336" cy="9149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Hiđrocacbon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X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đẳng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X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272411"/>
            <a:ext cx="9546336" cy="148040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 nào sau đây thuộc loại ancol đa chức?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Etylenglicol. 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Phenol. </a:t>
            </a: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Etanol. 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Etanđial.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333376"/>
            <a:ext cx="9546336" cy="137197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acrylic 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với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Br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metyl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amin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loại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Cu.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Na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1710004"/>
            <a:ext cx="9546336" cy="13665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sau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có nhiệt độ sôi cao nhất?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it-IT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Metanol.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it-IT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Etanol.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it-IT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Propan-1-ol.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it-IT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Butan-1-ol.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2845918"/>
            <a:ext cx="9546336" cy="179126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Đun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nóng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propan-2-ol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đặc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ở 170</a:t>
            </a:r>
            <a:r>
              <a:rPr lang="en-US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/>
          </a:p>
        </p:txBody>
      </p:sp>
      <p:sp>
        <p:nvSpPr>
          <p:cNvPr id="23" name="cau09"/>
          <p:cNvSpPr/>
          <p:nvPr/>
        </p:nvSpPr>
        <p:spPr>
          <a:xfrm>
            <a:off x="6985000" y="4332153"/>
            <a:ext cx="9546336" cy="168046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propan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Cl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tỷ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1:1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1-clopropan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2-clopropan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1,2-điclopropan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1,3-điclopropan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24" name="cau10"/>
          <p:cNvSpPr/>
          <p:nvPr/>
        </p:nvSpPr>
        <p:spPr>
          <a:xfrm>
            <a:off x="6954157" y="5357049"/>
            <a:ext cx="9546336" cy="13111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C=CH-C(CH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IUPAC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A.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2,2,4- trimetylpent-3-en.</a:t>
            </a:r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B.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2,4-trimetylpent-2-en.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C.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2,4,4-trimetylpent-2-en.</a:t>
            </a:r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D.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2,4-trimetylpent-3-en.</a:t>
            </a:r>
            <a:endParaRPr lang="en-US" sz="2400" dirty="0"/>
          </a:p>
        </p:txBody>
      </p:sp>
      <p:sp>
        <p:nvSpPr>
          <p:cNvPr id="25" name="DE_01"/>
          <p:cNvSpPr/>
          <p:nvPr/>
        </p:nvSpPr>
        <p:spPr>
          <a:xfrm>
            <a:off x="0" y="-312520"/>
            <a:ext cx="5442858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DE_03 (</a:t>
            </a:r>
            <a:r>
              <a:rPr lang="en-US" b="1" dirty="0" err="1">
                <a:solidFill>
                  <a:srgbClr val="FFFF00"/>
                </a:solidFill>
              </a:rPr>
              <a:t>mỗi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0553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DE04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563343"/>
            <a:ext cx="9546336" cy="9120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But-1-in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Propin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But-2-in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Etin</a:t>
            </a:r>
            <a:endParaRPr lang="en-US" sz="2400" dirty="0"/>
          </a:p>
        </p:txBody>
      </p:sp>
      <p:sp>
        <p:nvSpPr>
          <p:cNvPr id="16" name="cau02"/>
          <p:cNvSpPr/>
          <p:nvPr/>
        </p:nvSpPr>
        <p:spPr>
          <a:xfrm>
            <a:off x="-3158890" y="1995354"/>
            <a:ext cx="9546336" cy="96622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 nào sau đây phản ứng được với CaCO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COOH.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337443"/>
            <a:ext cx="9546336" cy="96622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phản ứng với 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 xúc tác Ni, đun nóng), thu được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HCOOH.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488347"/>
            <a:ext cx="9546336" cy="9149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thuộc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đẳng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ankin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=CH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CH≡C-CH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=C=CH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329958"/>
            <a:ext cx="9546336" cy="13653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Thuốc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biệt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glyxerol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dd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Br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dd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Br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Cu(OH)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Cu(OH)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dd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NaOH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Dd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Br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quỳ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tím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548467"/>
            <a:ext cx="9546336" cy="94179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Khối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lượng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phân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tử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của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etilen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glicol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bằng</a:t>
            </a:r>
            <a:endParaRPr lang="en-US" sz="2400" b="1" dirty="0">
              <a:solidFill>
                <a:schemeClr val="bg1"/>
              </a:solidFill>
            </a:endParaRPr>
          </a:p>
          <a:p>
            <a:pPr marR="1905" algn="just" fontAlgn="base">
              <a:lnSpc>
                <a:spcPct val="115000"/>
              </a:lnSpc>
              <a:buClr>
                <a:srgbClr val="FF0000"/>
              </a:buClr>
              <a:buSzPts val="1200"/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46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60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62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76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1922978"/>
            <a:ext cx="9546336" cy="94057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 đồng phân của axit cacboxylic có công thức C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3071717"/>
            <a:ext cx="9546336" cy="133966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Oxi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KMnO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(OH)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KOH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O, MnO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OH, MnO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KOH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(OH)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K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MnO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3385385"/>
            <a:ext cx="9546336" cy="312085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A.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Ancol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etylic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phenol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NaOH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B.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Phenol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NaOH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</a:t>
            </a:r>
            <a:r>
              <a:rPr lang="fr-FR" sz="2400" baseline="-25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C.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Ancol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etylic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CuO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đun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D.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Phenol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Na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dung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dịch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HBr</a:t>
            </a:r>
            <a:r>
              <a:rPr lang="fr-FR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24" name="cau10"/>
          <p:cNvSpPr/>
          <p:nvPr/>
        </p:nvSpPr>
        <p:spPr>
          <a:xfrm>
            <a:off x="6954157" y="5739612"/>
            <a:ext cx="9546336" cy="216059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Đốt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cháy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</a:t>
            </a:r>
            <a:r>
              <a:rPr lang="en-US" sz="2400" baseline="-25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baseline="-25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 A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no,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hở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no,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nối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đôi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hở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no 2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hở</a:t>
            </a:r>
            <a:r>
              <a:rPr lang="en-US" sz="24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25" name="DE_01"/>
          <p:cNvSpPr/>
          <p:nvPr/>
        </p:nvSpPr>
        <p:spPr>
          <a:xfrm>
            <a:off x="0" y="-312520"/>
            <a:ext cx="5442858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DE_04 (</a:t>
            </a:r>
            <a:r>
              <a:rPr lang="en-US" b="1" dirty="0" err="1">
                <a:solidFill>
                  <a:srgbClr val="FFFF00"/>
                </a:solidFill>
              </a:rPr>
              <a:t>mỗi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5015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DE05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329144"/>
            <a:ext cx="9546336" cy="138044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chung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ankan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2n+2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 ≥ 1).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 ≥ 2).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2n-2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 ≥ 2).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 ≥ 3).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007570"/>
            <a:ext cx="9546336" cy="94179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Chất nào sau đây làm nhạt màu dung dịch brom?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butan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but-1-en.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cacbonđioxxit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metylpropan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373191"/>
            <a:ext cx="9546336" cy="89473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Polietilen là sản phẩm của phản ứng trùng hợp chất nào sau đây?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249627"/>
            <a:ext cx="9546336" cy="139236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 vài giọt nước brom vào dung dịch phenol, lắc nhẹ thấy xuất hiện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trắng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đỏ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nâu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màu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xanh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bọt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334414"/>
            <a:ext cx="9546336" cy="135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Fomon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sát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bảo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vệ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mẫu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vật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ướp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,….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Fomon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A. 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HCHO.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B. 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HCOOH.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C. 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OH.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D. 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COOH.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312057"/>
            <a:ext cx="9546336" cy="141461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Hai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COOH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HCOOCH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tử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cấu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Loại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nguyên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Hidro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1748315"/>
            <a:ext cx="9546336" cy="128990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đặc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trưng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anken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oxi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hóa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cộng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3051327"/>
            <a:ext cx="9546336" cy="138044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biệt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etilen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dùng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HCl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Ni,t</a:t>
            </a:r>
            <a:r>
              <a:rPr lang="en-US" sz="2400" baseline="30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</a:t>
            </a:r>
            <a:r>
              <a:rPr lang="pt-BR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.			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dung dịch KMnO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3907995"/>
            <a:ext cx="9546336" cy="207563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tử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axetilen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 - C≡C – H,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nguyên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tử liên kết với nhau bằng: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liên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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liên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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liên kết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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 liên kết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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và 3 liên kết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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</a:p>
          <a:p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 liên kết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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và 3 liên kết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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24" name="cau10"/>
          <p:cNvSpPr/>
          <p:nvPr/>
        </p:nvSpPr>
        <p:spPr>
          <a:xfrm>
            <a:off x="6995450" y="5805404"/>
            <a:ext cx="9546336" cy="210519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Trong phòng thí nghiệm, </a:t>
            </a: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pl-PL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có thể được điều chế bằng cách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Chưng cất phân đoạn khí dầu mỏ.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Nung natri axetat với vôi tôi xút.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Crackinh ankan.</a:t>
            </a:r>
          </a:p>
          <a:p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Nung etan trong điều kiện thích hợp.</a:t>
            </a:r>
            <a:endParaRPr lang="en-US" sz="2400" dirty="0"/>
          </a:p>
        </p:txBody>
      </p:sp>
      <p:sp>
        <p:nvSpPr>
          <p:cNvPr id="25" name="DE_01"/>
          <p:cNvSpPr/>
          <p:nvPr/>
        </p:nvSpPr>
        <p:spPr>
          <a:xfrm>
            <a:off x="0" y="-312520"/>
            <a:ext cx="5442858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DE_05 (</a:t>
            </a:r>
            <a:r>
              <a:rPr lang="en-US" b="1" dirty="0" err="1">
                <a:solidFill>
                  <a:srgbClr val="FFFF00"/>
                </a:solidFill>
              </a:rPr>
              <a:t>mỗi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3655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TB01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586779"/>
            <a:ext cx="9546336" cy="86517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Dung dịch chất nào sau đây phản ứng với CaCO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giải phóng khí CO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OH.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COOH.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034820"/>
            <a:ext cx="9546336" cy="88729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Hiđrocacbon A có tỉ khối so với He bằng 14. CTPT của A là: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400" b="1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400" b="1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400" b="1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D. 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2400" dirty="0"/>
          </a:p>
        </p:txBody>
      </p:sp>
      <p:sp>
        <p:nvSpPr>
          <p:cNvPr id="17" name="cau03"/>
          <p:cNvSpPr/>
          <p:nvPr/>
        </p:nvSpPr>
        <p:spPr>
          <a:xfrm>
            <a:off x="-3158890" y="3115556"/>
            <a:ext cx="9546336" cy="141000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 ứng đặc trưng của ankan 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 ứng cộng.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B.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 ứng tách.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 ứng thế.</a:t>
            </a:r>
            <a:r>
              <a:rPr lang="nl-NL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D.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 ứng oxi hóa.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240811"/>
            <a:ext cx="9546336" cy="141000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Ankin CH</a:t>
            </a:r>
            <a:r>
              <a:rPr lang="vi-VN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vi-VN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vi-VN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có tên gọi là</a:t>
            </a:r>
            <a:endParaRPr lang="en-US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but-1-in.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but-2-in.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metylpropin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metylbut-1-in.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352880"/>
            <a:ext cx="9546336" cy="131946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Khí thiên nhiên là một nguồn nhiên liệu và nguyên liệu rất quan trọng trong các ngành công nghiệp. </a:t>
            </a:r>
            <a:r>
              <a:rPr lang="nl-N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Thành phần chính của “khí thiên nhiên” 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metan.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etan.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propan.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n-butan.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544780"/>
            <a:ext cx="9546336" cy="94917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u07"/>
              <p:cNvSpPr/>
              <p:nvPr/>
            </p:nvSpPr>
            <p:spPr>
              <a:xfrm>
                <a:off x="6954157" y="1688267"/>
                <a:ext cx="9546336" cy="1410001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Chất nào sau đây có đồng phân hình học?</a:t>
                </a: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t-BR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	</a:t>
                </a:r>
                <a:r>
                  <a:rPr lang="de-DE" sz="2400" b="1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=CH-CH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		</a:t>
                </a:r>
                <a:r>
                  <a:rPr lang="de-DE" sz="2400" b="1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=C(CH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)-CH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de-DE" sz="2400" b="1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C. 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CH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FFFF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≡</m:t>
                    </m:r>
                  </m:oMath>
                </a14:m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C-CH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			</a:t>
                </a:r>
                <a:r>
                  <a:rPr lang="de-DE" sz="2400" b="1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D. 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-CH=CH-CH</a:t>
                </a:r>
                <a:r>
                  <a:rPr lang="de-DE" sz="2400" baseline="-250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de-DE" sz="2400" dirty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cau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7" y="1688267"/>
                <a:ext cx="9546336" cy="1410001"/>
              </a:xfrm>
              <a:prstGeom prst="rect">
                <a:avLst/>
              </a:prstGeom>
              <a:blipFill>
                <a:blip r:embed="rId2"/>
                <a:stretch>
                  <a:fillRect l="-957" t="-429" b="-772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u08"/>
          <p:cNvSpPr/>
          <p:nvPr/>
        </p:nvSpPr>
        <p:spPr>
          <a:xfrm>
            <a:off x="6954157" y="3284949"/>
            <a:ext cx="9546336" cy="9131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Cho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CHO phản ứng với 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 (xúc tác Ni, đun nóng) thu được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HCOOH.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COOH.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4070027"/>
            <a:ext cx="9546336" cy="175157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ề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hiđrat hóa etanol (xúc tác 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đặc, 170°C), thu được sản phẩm hữu cơ chủ yếu nào sau đây?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=CH-CH=CH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5475470"/>
            <a:ext cx="9546336" cy="431278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các phát biểu sau: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(1) Anđehit chỉ thể hiện tính khử.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(2) Anđehit phản ứng với 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(xúc tác Ni, t</a:t>
            </a:r>
            <a:r>
              <a:rPr lang="pt-BR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tạo ra ancol bậc một.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(3) Axit axetic không tác dụng được với Cu(OH)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(4) Oxi hóa etilen là phương pháp hiện đại để sản xuất anđehit axetic.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(5) Nguyên liệu để sản xuất axit axetic theo phương pháp hiện đại là metanol.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 phát biểu đúng 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B.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C.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DE_01"/>
          <p:cNvSpPr/>
          <p:nvPr/>
        </p:nvSpPr>
        <p:spPr>
          <a:xfrm>
            <a:off x="0" y="-193675"/>
            <a:ext cx="6125029" cy="5129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TB_01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01-08: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09-10: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7645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TB02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575718"/>
            <a:ext cx="9546336" cy="88729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Chất nào sau đây là Hidrocacbon: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pt-BR" sz="2400" spc="-2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pt-BR" sz="2400" spc="-2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400" spc="-2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D.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1848295"/>
            <a:ext cx="9546336" cy="12603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cấu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tương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hay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nhiều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nhóm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gọi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đẳng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vị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142358"/>
            <a:ext cx="9546336" cy="135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Giấm ăn là một chất lỏng có vị chua và có thành phần chính là dung dịch axit axetic nồng độ 5%. Công thức hóa học của axit axetic 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HCOOH.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OH.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COOH.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267613"/>
            <a:ext cx="9546336" cy="135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Nguyên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liệu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xuất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trực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tiếp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giấm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ăn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bằng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hóa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phương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pháp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men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etanol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metanol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etanal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569415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thuộc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dãy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đẳng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axetilen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là</a:t>
            </a:r>
            <a:endParaRPr lang="en-US" sz="2400" dirty="0"/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20" name="cau06"/>
          <p:cNvSpPr/>
          <p:nvPr/>
        </p:nvSpPr>
        <p:spPr>
          <a:xfrm>
            <a:off x="6954157" y="562766"/>
            <a:ext cx="9546336" cy="91319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chung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cacboxylic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hở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2n-2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2n+2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2n+1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1561091"/>
            <a:ext cx="9546336" cy="22594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Anken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ứng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KMnO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cộng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HX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tắc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Mac-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nhi-côp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đề hiđat.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au08"/>
          <p:cNvSpPr/>
          <p:nvPr/>
        </p:nvSpPr>
        <p:spPr>
          <a:xfrm>
            <a:off x="7087507" y="2760924"/>
            <a:ext cx="9546336" cy="181722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Khi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Cl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tỷ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lệ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1:1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thì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2-clopropan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1,2-điclopropan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1,3-điclopropan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3824415"/>
            <a:ext cx="9546336" cy="224279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Bậc của ancol là: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số nguyên tử cacbon có trong phân tử ancol.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số nhóm chức có trong phân tử.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bậc của nguyên tử cacbon liên kết với nhóm -OH.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D.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bậc của nguyên tử cacbon trong phân tử.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4747651"/>
            <a:ext cx="9546336" cy="252992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 nhận xét dưới đây, nhận xét nào </a:t>
            </a:r>
            <a:r>
              <a:rPr lang="pt-BR" sz="2400" b="1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A. 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 cả các ankan đều có công thức phân tử C</a:t>
            </a:r>
            <a:r>
              <a:rPr lang="pt-BR" sz="2400" baseline="-250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2n-2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n ≥ 1).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B. 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phân tử C</a:t>
            </a:r>
            <a:r>
              <a:rPr lang="pt-BR" sz="2400" baseline="-250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có tất cả 10 liên kết đơn.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C. 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Ankan chỉ có một liên kết đôi C=C trong phân tử.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D. </a:t>
            </a:r>
            <a:r>
              <a:rPr lang="pt-BR" sz="2400" dirty="0">
                <a:solidFill>
                  <a:srgbClr val="FFFFFF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 cả các chất chỉ có liên kết đơn trong phân tử đều là ankan.</a:t>
            </a:r>
            <a:endParaRPr lang="en-US" sz="2400" dirty="0"/>
          </a:p>
        </p:txBody>
      </p:sp>
      <p:sp>
        <p:nvSpPr>
          <p:cNvPr id="25" name="DE_01"/>
          <p:cNvSpPr/>
          <p:nvPr/>
        </p:nvSpPr>
        <p:spPr>
          <a:xfrm>
            <a:off x="-1" y="-312520"/>
            <a:ext cx="6270171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TB_02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01-08: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09-10: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374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TB03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2324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2: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574495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3: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6: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1457434"/>
            <a:ext cx="9546336" cy="187166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hữu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yếu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điều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chế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trực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tiếp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axetic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nghiệp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nay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axetanđehit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etyl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axetat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2" name="cau08"/>
          <p:cNvSpPr/>
          <p:nvPr/>
        </p:nvSpPr>
        <p:spPr>
          <a:xfrm>
            <a:off x="6954157" y="3495487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8: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9: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10: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DE_01"/>
          <p:cNvSpPr/>
          <p:nvPr/>
        </p:nvSpPr>
        <p:spPr>
          <a:xfrm>
            <a:off x="0" y="-312520"/>
            <a:ext cx="7199086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TB_03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01-08: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09-10: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05350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TB04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2324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2: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574495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3: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6: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21472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7: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3495487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8: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9: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10: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DE_01"/>
          <p:cNvSpPr/>
          <p:nvPr/>
        </p:nvSpPr>
        <p:spPr>
          <a:xfrm>
            <a:off x="0" y="-312520"/>
            <a:ext cx="6226630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TB_04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01-08: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09-10: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8838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TB05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2324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2: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574495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3: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6: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21472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7: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3495487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8: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9: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10: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DE_01"/>
          <p:cNvSpPr/>
          <p:nvPr/>
        </p:nvSpPr>
        <p:spPr>
          <a:xfrm>
            <a:off x="-1" y="-312520"/>
            <a:ext cx="6387447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TB_05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01-08: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09-10: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0798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KH01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E_01"/>
          <p:cNvSpPr/>
          <p:nvPr/>
        </p:nvSpPr>
        <p:spPr>
          <a:xfrm>
            <a:off x="0" y="-312520"/>
            <a:ext cx="8940800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KH_01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01-06: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07-09: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10: 30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3" name="cau01"/>
          <p:cNvSpPr/>
          <p:nvPr/>
        </p:nvSpPr>
        <p:spPr>
          <a:xfrm>
            <a:off x="-3158890" y="576167"/>
            <a:ext cx="9546336" cy="88639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gọi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đèn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endParaRPr lang="en-US" sz="2400" dirty="0"/>
          </a:p>
        </p:txBody>
      </p:sp>
      <p:sp>
        <p:nvSpPr>
          <p:cNvPr id="14" name="cau02"/>
          <p:cNvSpPr/>
          <p:nvPr/>
        </p:nvSpPr>
        <p:spPr>
          <a:xfrm>
            <a:off x="-3158890" y="1837780"/>
            <a:ext cx="9546336" cy="128137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 nào sau đây có khối lượng mol bằng 60 gam?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 oxalic	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 acrylic	</a:t>
            </a: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 focmic	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 axetic</a:t>
            </a:r>
            <a:endParaRPr lang="en-US" sz="2400" dirty="0"/>
          </a:p>
        </p:txBody>
      </p:sp>
      <p:sp>
        <p:nvSpPr>
          <p:cNvPr id="26" name="cau03"/>
          <p:cNvSpPr/>
          <p:nvPr/>
        </p:nvSpPr>
        <p:spPr>
          <a:xfrm>
            <a:off x="-3158890" y="3922178"/>
            <a:ext cx="9546336" cy="12557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Công thức tổng quát của ancol no, đơn chức, mạch hở 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2n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-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2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(n ≥ 1)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2n+1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OH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(n ≥ 1)</a:t>
            </a: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2n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(n ≥ 1)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n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H</a:t>
            </a:r>
            <a:r>
              <a:rPr lang="vi-VN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2n+1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(n ≥ 1)</a:t>
            </a:r>
            <a:endParaRPr lang="en-US" sz="2400" dirty="0"/>
          </a:p>
        </p:txBody>
      </p:sp>
      <p:sp>
        <p:nvSpPr>
          <p:cNvPr id="27" name="cau04"/>
          <p:cNvSpPr/>
          <p:nvPr/>
        </p:nvSpPr>
        <p:spPr>
          <a:xfrm>
            <a:off x="-3158890" y="6011347"/>
            <a:ext cx="9546336" cy="128137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dưới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chức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Propan-2-ol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Etanol</a:t>
            </a: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glycol	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Metanol</a:t>
            </a:r>
            <a:endParaRPr lang="en-US" sz="2400" dirty="0"/>
          </a:p>
        </p:txBody>
      </p:sp>
      <p:sp>
        <p:nvSpPr>
          <p:cNvPr id="28" name="cau05"/>
          <p:cNvSpPr/>
          <p:nvPr/>
        </p:nvSpPr>
        <p:spPr>
          <a:xfrm>
            <a:off x="-2875534" y="8791883"/>
            <a:ext cx="9546336" cy="168046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acrylic (CH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=CH-CHO)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hoàn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toàn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dư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xúc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Ni, t</a:t>
            </a:r>
            <a:r>
              <a:rPr lang="en-US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CHO.</a:t>
            </a: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COOH.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=CH-COOH.</a:t>
            </a:r>
            <a:endParaRPr lang="en-US" sz="2400" dirty="0"/>
          </a:p>
        </p:txBody>
      </p:sp>
      <p:sp>
        <p:nvSpPr>
          <p:cNvPr id="29" name="cau06"/>
          <p:cNvSpPr/>
          <p:nvPr/>
        </p:nvSpPr>
        <p:spPr>
          <a:xfrm>
            <a:off x="6954157" y="-277901"/>
            <a:ext cx="9546336" cy="131112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 fomic có trong nọc kiến. Khi bị kiến cắn, nên chọn chất nào sau đây bôi vào vết thương để giảm sưng tấy?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Nước. 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B.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Muối ăn.   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Vôi tôi. </a:t>
            </a:r>
            <a:r>
              <a:rPr lang="vi-VN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Giấm ăn.</a:t>
            </a:r>
            <a:endParaRPr lang="en-US" sz="2400" dirty="0"/>
          </a:p>
        </p:txBody>
      </p:sp>
      <p:sp>
        <p:nvSpPr>
          <p:cNvPr id="30" name="cau07"/>
          <p:cNvSpPr/>
          <p:nvPr/>
        </p:nvSpPr>
        <p:spPr>
          <a:xfrm>
            <a:off x="6954157" y="1086339"/>
            <a:ext cx="9546336" cy="261385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phòng thí nghiệm có thể điều chế metan bằng cách nào sau đây 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A.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Nhiệt phân natri axetat với vôi tôi xút.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B.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Crackinh butan.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C.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Cho nhôm cacbua tác dụng với nước.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D. </a:t>
            </a:r>
            <a:r>
              <a:rPr lang="de-DE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Nhiệt phân natri axetat với vôi tôi xút hoặc cho nhôm cacbua tác dụng với nước.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cau08"/>
          <p:cNvSpPr/>
          <p:nvPr/>
        </p:nvSpPr>
        <p:spPr>
          <a:xfrm>
            <a:off x="6954157" y="2688953"/>
            <a:ext cx="9546336" cy="210519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Đốt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cháy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O. A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no,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hở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đơn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đơn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no,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vòng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đơn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1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nối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đôi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hở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no 2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mạch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hở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32" name="cau09"/>
          <p:cNvSpPr/>
          <p:nvPr/>
        </p:nvSpPr>
        <p:spPr>
          <a:xfrm>
            <a:off x="6954157" y="4284289"/>
            <a:ext cx="9546336" cy="343478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biểu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(a)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phương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đẩy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nước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(b)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ankan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cộng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trị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(c)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nhau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(d)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chỉ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cấu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tạo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(e)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gas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thành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phần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gồm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biểu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đúng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4.</a:t>
            </a:r>
            <a:endParaRPr lang="en-US" sz="2400" dirty="0"/>
          </a:p>
        </p:txBody>
      </p:sp>
      <p:sp>
        <p:nvSpPr>
          <p:cNvPr id="33" name="cau10"/>
          <p:cNvSpPr/>
          <p:nvPr/>
        </p:nvSpPr>
        <p:spPr>
          <a:xfrm>
            <a:off x="6954157" y="5587250"/>
            <a:ext cx="9546336" cy="601171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các phát biểu sau: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(a) Phenol là chất rắn, có thể tan tốt trong nước ở 70</a:t>
            </a:r>
            <a:r>
              <a:rPr lang="pt-BR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(b) Tính axit của phenol mạnh hơn nước là do ảnh hưởng của gốc phenyl lên nhóm -OH.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(c) Sục khí CO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dư vào dung dịch natri phenolat thấy dung dịch vẩn đục.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(d)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xuất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phẩm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nhuộm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diệt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nấm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mốc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(e) 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và 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 là đồng đẳng của nhau (-C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là gốc phenyl).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(f) 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nước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brom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phenol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thấy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xuất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hiện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biểu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đúng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B.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C.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đồ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chuyển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hóa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3953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KH02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563248"/>
            <a:ext cx="9546336" cy="91223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thuộc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dãy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đẳng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axetilen</a:t>
            </a:r>
            <a:r>
              <a:rPr lang="en-US" sz="2400" dirty="0">
                <a:solidFill>
                  <a:srgbClr val="FFFFFF"/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cs typeface="Calibri" panose="020F0502020204030204" pitchFamily="34" charset="0"/>
              </a:rPr>
              <a:t>là</a:t>
            </a:r>
            <a:endParaRPr lang="en-US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003882"/>
            <a:ext cx="9546336" cy="94917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OH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COOH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183459"/>
            <a:ext cx="9546336" cy="127419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acrylic 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không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với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Br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metyl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amin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	</a:t>
            </a: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loại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Cu.		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Na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18" name="cau04"/>
          <p:cNvSpPr/>
          <p:nvPr/>
        </p:nvSpPr>
        <p:spPr>
          <a:xfrm>
            <a:off x="-3158890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92284"/>
            <a:ext cx="9546336" cy="185416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hữu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yếu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điều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chế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trực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tiếp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axetic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nghiệp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nay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axetanđehit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etyl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axetat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ancol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metylic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1" name="cau07"/>
          <p:cNvSpPr/>
          <p:nvPr/>
        </p:nvSpPr>
        <p:spPr>
          <a:xfrm>
            <a:off x="6954157" y="1027210"/>
            <a:ext cx="9546336" cy="168046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anđehit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acrylic (CH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=CH-CHO)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hoàn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toàn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dư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xúc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Ni, t</a:t>
            </a:r>
            <a:r>
              <a:rPr lang="en-US" sz="2400" baseline="30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OH.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CHO.</a:t>
            </a: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COOH.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=CH-COOH.</a:t>
            </a:r>
            <a:endParaRPr lang="en-US" sz="2400" dirty="0"/>
          </a:p>
        </p:txBody>
      </p:sp>
      <p:sp>
        <p:nvSpPr>
          <p:cNvPr id="22" name="cau08"/>
          <p:cNvSpPr/>
          <p:nvPr/>
        </p:nvSpPr>
        <p:spPr>
          <a:xfrm>
            <a:off x="6954157" y="2676129"/>
            <a:ext cx="9546336" cy="213084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3,36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lít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hỗn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hợp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đktc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chậm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qua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qua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brom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dư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khối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lượng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bình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brom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tăng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thêm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2,8 gam.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hỗn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hợp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lần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lượt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0,05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0,1.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0,1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0,05.</a:t>
            </a: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0,12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0,03.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0,03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0,12.</a:t>
            </a:r>
            <a:endParaRPr lang="en-US" sz="2400" dirty="0"/>
          </a:p>
        </p:txBody>
      </p:sp>
      <p:sp>
        <p:nvSpPr>
          <p:cNvPr id="23" name="cau09"/>
          <p:cNvSpPr/>
          <p:nvPr/>
        </p:nvSpPr>
        <p:spPr>
          <a:xfrm>
            <a:off x="6954157" y="4843770"/>
            <a:ext cx="9546336" cy="346332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biểu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(a)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phương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đẩy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nước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(b)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ankan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liên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cộng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trị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(c)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nhau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(d)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công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thức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chỉ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đồng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cấu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tạo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(e)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gas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thành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phần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chính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gồm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butan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biểu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đúng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3.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5.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6580370"/>
            <a:ext cx="9546336" cy="431278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các phát biểu sau: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(a) Anđehit vừa có tính oxi hóa vừa có tính khử.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(b) Phenol tham gia phản ứng thế brom khó hơn benzen.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(c) Anđehit tác dụng với H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 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(dư) có xúc tác Ni đun nóng, thu được ancol bậc một.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(d) Dung dịch axit axetic tác dụng được với Cu(OH)</a:t>
            </a:r>
            <a:r>
              <a:rPr lang="pt-BR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(e) Dung dịch phenol trong nước làm quỳ tím hóa đỏ.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(f) Trong công nghiệp axit axetic được sản xuất từ ancol etylic.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phát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biểu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đúng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5.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B.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2.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C.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4.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DE_01"/>
          <p:cNvSpPr/>
          <p:nvPr/>
        </p:nvSpPr>
        <p:spPr>
          <a:xfrm>
            <a:off x="-1" y="-312520"/>
            <a:ext cx="7953829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KH_02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01-06: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07-09: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10: 30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739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E02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DE02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DE02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62801" y="5033199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DE02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DE02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DỄ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5C4AF4D2-031A-41E8-9EE8-C851F0A7C97F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2F2454D4-FBB6-4DD1-AFB3-97D6F37A2B96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5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814784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KH03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2324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2: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574495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3: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6: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21472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7: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3495487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8: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3214151"/>
            <a:ext cx="9546336" cy="346332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Tiến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hành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nghiệm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(a)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Dẫn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(b) 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nhôm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cacbua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nước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dư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(c)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Dẫm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etilen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KMnO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(d) 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axit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axetic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Ba(OH)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(e) Cho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natri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fomat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nghiệm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tuẩ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phản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3.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B.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2.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C.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4.</a:t>
            </a:r>
            <a:r>
              <a:rPr lang="fr-FR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D. </a:t>
            </a:r>
            <a:r>
              <a:rPr lang="fr-F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10: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DE_01"/>
          <p:cNvSpPr/>
          <p:nvPr/>
        </p:nvSpPr>
        <p:spPr>
          <a:xfrm>
            <a:off x="-1" y="-312520"/>
            <a:ext cx="8766629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KH_03 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01-06: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07-09: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10: 30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4005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KH04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1472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2: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574495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3: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6: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21472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7: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3495487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8: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9: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10: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DE_01"/>
          <p:cNvSpPr/>
          <p:nvPr/>
        </p:nvSpPr>
        <p:spPr>
          <a:xfrm>
            <a:off x="-1" y="-312520"/>
            <a:ext cx="8287657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KH_04 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01-06: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07-09: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10: 30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2760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ulieuKH05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u01"/>
          <p:cNvSpPr/>
          <p:nvPr/>
        </p:nvSpPr>
        <p:spPr>
          <a:xfrm>
            <a:off x="-3158890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cau02"/>
          <p:cNvSpPr/>
          <p:nvPr/>
        </p:nvSpPr>
        <p:spPr>
          <a:xfrm>
            <a:off x="-3158890" y="22324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2: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cau03"/>
          <p:cNvSpPr/>
          <p:nvPr/>
        </p:nvSpPr>
        <p:spPr>
          <a:xfrm>
            <a:off x="-3158890" y="3574495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3: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cau04"/>
          <p:cNvSpPr/>
          <p:nvPr/>
        </p:nvSpPr>
        <p:spPr>
          <a:xfrm>
            <a:off x="-3158890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cau05"/>
          <p:cNvSpPr/>
          <p:nvPr/>
        </p:nvSpPr>
        <p:spPr>
          <a:xfrm>
            <a:off x="-3158890" y="5766551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cau06"/>
          <p:cNvSpPr/>
          <p:nvPr/>
        </p:nvSpPr>
        <p:spPr>
          <a:xfrm>
            <a:off x="6954157" y="773304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6: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cau07"/>
          <p:cNvSpPr/>
          <p:nvPr/>
        </p:nvSpPr>
        <p:spPr>
          <a:xfrm>
            <a:off x="6954157" y="2147206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7: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cau08"/>
          <p:cNvSpPr/>
          <p:nvPr/>
        </p:nvSpPr>
        <p:spPr>
          <a:xfrm>
            <a:off x="6954157" y="3495487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8: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cau09"/>
          <p:cNvSpPr/>
          <p:nvPr/>
        </p:nvSpPr>
        <p:spPr>
          <a:xfrm>
            <a:off x="6954157" y="4699750"/>
            <a:ext cx="9546336" cy="49212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9: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cau10"/>
          <p:cNvSpPr/>
          <p:nvPr/>
        </p:nvSpPr>
        <p:spPr>
          <a:xfrm>
            <a:off x="6954157" y="4295219"/>
            <a:ext cx="9546336" cy="343478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hữu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cơ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phân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khối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tăng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dần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cùng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mỗi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dư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thì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đều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muối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Y, Z.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Biết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rằng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(a)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Lượng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sinh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từ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gấp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lần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lượng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sinh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ra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từ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hoặc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(b) Y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dịch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NaOH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hoặc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HCl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đều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tạo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khí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vô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cơ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chất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X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lần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lượt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A.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HCHO,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CHO, C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HCHO, HCOOH, HCOONH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C.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HCHO, 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CHO, HCOOCH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HCHO, HCOOH, HCOOCH</a:t>
            </a:r>
            <a:r>
              <a:rPr lang="en-US" sz="2400" baseline="-25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endParaRPr lang="en-US" sz="2400" dirty="0"/>
          </a:p>
        </p:txBody>
      </p:sp>
      <p:sp>
        <p:nvSpPr>
          <p:cNvPr id="25" name="DE_01"/>
          <p:cNvSpPr/>
          <p:nvPr/>
        </p:nvSpPr>
        <p:spPr>
          <a:xfrm>
            <a:off x="0" y="-312520"/>
            <a:ext cx="8011886" cy="7692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KH_05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01-06: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07-09: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10: 30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1226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229" y="174171"/>
            <a:ext cx="11785600" cy="6473372"/>
          </a:xfrm>
        </p:spPr>
        <p:txBody>
          <a:bodyPr anchor="t" anchorCtr="0"/>
          <a:lstStyle/>
          <a:p>
            <a:pPr algn="l"/>
            <a:r>
              <a:rPr lang="en-US" b="1" dirty="0" err="1">
                <a:solidFill>
                  <a:srgbClr val="FF0000"/>
                </a:solidFill>
                <a:latin typeface="+mn-lt"/>
              </a:rPr>
              <a:t>Hướng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dẫn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sử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dụng</a:t>
            </a:r>
            <a:br>
              <a:rPr lang="en-US" b="1" dirty="0">
                <a:solidFill>
                  <a:srgbClr val="FF0000"/>
                </a:solidFill>
                <a:latin typeface="+mn-lt"/>
              </a:rPr>
            </a:b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GV: </a:t>
            </a:r>
            <a:r>
              <a:rPr lang="en-US" sz="2800" b="1" dirty="0" err="1">
                <a:latin typeface="+mn-lt"/>
              </a:rPr>
              <a:t>Nhập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câu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hỏi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vào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các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gói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câu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hỏi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phù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hợp</a:t>
            </a:r>
            <a:br>
              <a:rPr lang="en-US" sz="2800" b="1" dirty="0">
                <a:latin typeface="+mn-lt"/>
              </a:rPr>
            </a:br>
            <a:endParaRPr lang="en-US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2120333" y="2184154"/>
            <a:ext cx="483387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01</a:t>
            </a:r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2632815" y="2184154"/>
            <a:ext cx="483387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02</a:t>
            </a:r>
          </a:p>
        </p:txBody>
      </p:sp>
      <p:sp>
        <p:nvSpPr>
          <p:cNvPr id="6" name="Rounded Rectangle 5">
            <a:hlinkClick r:id="rId4" action="ppaction://hlinksldjump"/>
          </p:cNvPr>
          <p:cNvSpPr/>
          <p:nvPr/>
        </p:nvSpPr>
        <p:spPr>
          <a:xfrm>
            <a:off x="2348933" y="2764134"/>
            <a:ext cx="483387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04</a:t>
            </a:r>
          </a:p>
        </p:txBody>
      </p:sp>
      <p:sp>
        <p:nvSpPr>
          <p:cNvPr id="7" name="Rounded Rectangle 6">
            <a:hlinkClick r:id="rId5" action="ppaction://hlinksldjump"/>
          </p:cNvPr>
          <p:cNvSpPr/>
          <p:nvPr/>
        </p:nvSpPr>
        <p:spPr>
          <a:xfrm>
            <a:off x="3145297" y="2184154"/>
            <a:ext cx="483387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03</a:t>
            </a:r>
          </a:p>
        </p:txBody>
      </p:sp>
      <p:sp>
        <p:nvSpPr>
          <p:cNvPr id="8" name="Rounded Rectangle 7">
            <a:hlinkClick r:id="rId6" action="ppaction://hlinksldjump"/>
          </p:cNvPr>
          <p:cNvSpPr/>
          <p:nvPr/>
        </p:nvSpPr>
        <p:spPr>
          <a:xfrm>
            <a:off x="2861399" y="2764134"/>
            <a:ext cx="483387" cy="381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05</a:t>
            </a:r>
          </a:p>
        </p:txBody>
      </p:sp>
      <p:sp>
        <p:nvSpPr>
          <p:cNvPr id="9" name="Rectangle 8"/>
          <p:cNvSpPr/>
          <p:nvPr/>
        </p:nvSpPr>
        <p:spPr>
          <a:xfrm>
            <a:off x="758870" y="2382840"/>
            <a:ext cx="1549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Click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857566" y="2382840"/>
            <a:ext cx="5838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Để</a:t>
            </a:r>
            <a:r>
              <a:rPr lang="en-US" sz="2400" b="1" dirty="0"/>
              <a:t> </a:t>
            </a:r>
            <a:r>
              <a:rPr lang="en-US" sz="2400" b="1" dirty="0" err="1"/>
              <a:t>chọn</a:t>
            </a:r>
            <a:r>
              <a:rPr lang="en-US" sz="2400" b="1" dirty="0"/>
              <a:t> </a:t>
            </a:r>
            <a:r>
              <a:rPr lang="en-US" sz="2400" b="1" dirty="0" err="1"/>
              <a:t>gói</a:t>
            </a:r>
            <a:r>
              <a:rPr lang="en-US" sz="2400" b="1" dirty="0"/>
              <a:t> </a:t>
            </a:r>
            <a:r>
              <a:rPr lang="en-US" sz="2400" b="1" dirty="0" err="1"/>
              <a:t>câu</a:t>
            </a:r>
            <a:r>
              <a:rPr lang="en-US" sz="2400" b="1" dirty="0"/>
              <a:t> </a:t>
            </a:r>
            <a:r>
              <a:rPr lang="en-US" sz="2400" b="1" dirty="0" err="1"/>
              <a:t>hỏi</a:t>
            </a:r>
            <a:r>
              <a:rPr lang="en-US" sz="2400" b="1" dirty="0"/>
              <a:t> </a:t>
            </a:r>
            <a:r>
              <a:rPr lang="en-US" sz="2400" b="1" dirty="0" err="1"/>
              <a:t>tương</a:t>
            </a:r>
            <a:r>
              <a:rPr lang="en-US" sz="2400" b="1" dirty="0"/>
              <a:t> </a:t>
            </a:r>
            <a:r>
              <a:rPr lang="en-US" sz="2400" b="1" dirty="0" err="1"/>
              <a:t>ứng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676293" y="3360786"/>
            <a:ext cx="7295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Click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12" name="Cautieptheo">
            <a:hlinkClick r:id="" action="ppaction://macro?name=Cautieptheo_DE01"/>
          </p:cNvPr>
          <p:cNvSpPr/>
          <p:nvPr/>
        </p:nvSpPr>
        <p:spPr>
          <a:xfrm>
            <a:off x="2047255" y="3367545"/>
            <a:ext cx="1933549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Câu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tiếp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theo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41491" y="3344114"/>
            <a:ext cx="7860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Để</a:t>
            </a:r>
            <a:r>
              <a:rPr lang="en-US" sz="2400" b="1" dirty="0"/>
              <a:t> </a:t>
            </a:r>
            <a:r>
              <a:rPr lang="en-US" sz="2400" b="1" dirty="0" err="1"/>
              <a:t>hiển</a:t>
            </a:r>
            <a:r>
              <a:rPr lang="en-US" sz="2400" b="1" dirty="0"/>
              <a:t> </a:t>
            </a:r>
            <a:r>
              <a:rPr lang="en-US" sz="2400" b="1" dirty="0" err="1"/>
              <a:t>thị</a:t>
            </a:r>
            <a:r>
              <a:rPr lang="en-US" sz="2400" b="1" dirty="0"/>
              <a:t> </a:t>
            </a:r>
            <a:r>
              <a:rPr lang="en-US" sz="2400" b="1" dirty="0" err="1"/>
              <a:t>nội</a:t>
            </a:r>
            <a:r>
              <a:rPr lang="en-US" sz="2400" b="1" dirty="0"/>
              <a:t> dung </a:t>
            </a:r>
            <a:r>
              <a:rPr lang="en-US" sz="2400" b="1" dirty="0" err="1"/>
              <a:t>câu</a:t>
            </a:r>
            <a:r>
              <a:rPr lang="en-US" sz="2400" b="1" dirty="0"/>
              <a:t> </a:t>
            </a:r>
            <a:r>
              <a:rPr lang="en-US" sz="2400" b="1" dirty="0" err="1"/>
              <a:t>hỏi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676293" y="4073705"/>
            <a:ext cx="7295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Click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3886594" y="4037047"/>
            <a:ext cx="83054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Để</a:t>
            </a:r>
            <a:r>
              <a:rPr lang="en-US" sz="2400" b="1" dirty="0"/>
              <a:t> </a:t>
            </a:r>
            <a:r>
              <a:rPr lang="en-US" sz="2400" b="1" dirty="0" err="1"/>
              <a:t>cộng</a:t>
            </a:r>
            <a:r>
              <a:rPr lang="en-US" sz="2400" b="1" dirty="0"/>
              <a:t> </a:t>
            </a:r>
            <a:r>
              <a:rPr lang="en-US" sz="2400" b="1" dirty="0" err="1"/>
              <a:t>điểm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HS </a:t>
            </a:r>
            <a:r>
              <a:rPr lang="en-US" sz="2400" b="1" dirty="0" err="1"/>
              <a:t>khi</a:t>
            </a:r>
            <a:r>
              <a:rPr lang="en-US" sz="2400" b="1" dirty="0"/>
              <a:t> </a:t>
            </a:r>
            <a:r>
              <a:rPr lang="en-US" sz="2400" b="1" dirty="0" err="1"/>
              <a:t>học</a:t>
            </a:r>
            <a:r>
              <a:rPr lang="en-US" sz="2400" b="1" dirty="0"/>
              <a:t> </a:t>
            </a:r>
            <a:r>
              <a:rPr lang="en-US" sz="2400" b="1" dirty="0" err="1"/>
              <a:t>sinh</a:t>
            </a:r>
            <a:r>
              <a:rPr lang="en-US" sz="2400" b="1" dirty="0"/>
              <a:t> </a:t>
            </a:r>
            <a:r>
              <a:rPr lang="en-US" sz="2400" b="1" dirty="0" err="1"/>
              <a:t>trả</a:t>
            </a:r>
            <a:r>
              <a:rPr lang="en-US" sz="2400" b="1" dirty="0"/>
              <a:t> </a:t>
            </a:r>
            <a:r>
              <a:rPr lang="en-US" sz="2400" b="1" dirty="0" err="1"/>
              <a:t>lời</a:t>
            </a:r>
            <a:r>
              <a:rPr lang="en-US" sz="2400" b="1" dirty="0"/>
              <a:t> </a:t>
            </a:r>
            <a:r>
              <a:rPr lang="en-US" sz="2400" b="1" dirty="0" err="1"/>
              <a:t>đúng</a:t>
            </a:r>
            <a:r>
              <a:rPr lang="en-US" sz="2400" b="1" dirty="0"/>
              <a:t>, </a:t>
            </a:r>
            <a:r>
              <a:rPr lang="en-US" sz="2400" b="1" dirty="0" err="1"/>
              <a:t>nếu</a:t>
            </a:r>
            <a:r>
              <a:rPr lang="en-US" sz="2400" b="1" dirty="0"/>
              <a:t> </a:t>
            </a:r>
            <a:r>
              <a:rPr lang="en-US" sz="2400" b="1" dirty="0" err="1"/>
              <a:t>học</a:t>
            </a:r>
            <a:r>
              <a:rPr lang="en-US" sz="2400" b="1" dirty="0"/>
              <a:t> </a:t>
            </a:r>
            <a:r>
              <a:rPr lang="en-US" sz="2400" b="1" dirty="0" err="1"/>
              <a:t>sinh</a:t>
            </a:r>
            <a:r>
              <a:rPr lang="en-US" sz="2400" b="1" dirty="0"/>
              <a:t> </a:t>
            </a:r>
            <a:r>
              <a:rPr lang="en-US" sz="2400" b="1" dirty="0" err="1"/>
              <a:t>trả</a:t>
            </a:r>
            <a:r>
              <a:rPr lang="en-US" sz="2400" b="1" dirty="0"/>
              <a:t> </a:t>
            </a:r>
            <a:r>
              <a:rPr lang="en-US" sz="2400" b="1" dirty="0" err="1"/>
              <a:t>lời</a:t>
            </a:r>
            <a:r>
              <a:rPr lang="en-US" sz="2400" b="1" dirty="0"/>
              <a:t> </a:t>
            </a:r>
            <a:r>
              <a:rPr lang="en-US" sz="2400" b="1" dirty="0" err="1"/>
              <a:t>sai</a:t>
            </a:r>
            <a:r>
              <a:rPr lang="en-US" sz="2400" b="1" dirty="0"/>
              <a:t> </a:t>
            </a:r>
            <a:r>
              <a:rPr lang="en-US" sz="2400" b="1" dirty="0" err="1"/>
              <a:t>thì</a:t>
            </a:r>
            <a:r>
              <a:rPr lang="en-US" sz="2400" b="1" dirty="0"/>
              <a:t> </a:t>
            </a:r>
            <a:r>
              <a:rPr lang="en-US" sz="2400" b="1" dirty="0" err="1"/>
              <a:t>bỏ</a:t>
            </a:r>
            <a:r>
              <a:rPr lang="en-US" sz="2400" b="1" dirty="0"/>
              <a:t> qua</a:t>
            </a:r>
            <a:endParaRPr lang="en-US" sz="2400" dirty="0"/>
          </a:p>
        </p:txBody>
      </p:sp>
      <p:sp>
        <p:nvSpPr>
          <p:cNvPr id="17" name="Congdiem">
            <a:hlinkClick r:id="" action="ppaction://macro?name=CongdiemDE01"/>
          </p:cNvPr>
          <p:cNvSpPr/>
          <p:nvPr/>
        </p:nvSpPr>
        <p:spPr>
          <a:xfrm>
            <a:off x="2076368" y="4000186"/>
            <a:ext cx="1535040" cy="47950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Cộng</a:t>
            </a:r>
            <a:r>
              <a:rPr lang="en-US" b="1" dirty="0"/>
              <a:t> </a:t>
            </a:r>
            <a:r>
              <a:rPr lang="en-US" b="1" dirty="0" err="1"/>
              <a:t>điểm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676293" y="4930372"/>
            <a:ext cx="7295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Click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20" name="Rectangle 19">
            <a:hlinkClick r:id="" action="ppaction://hlinkshowjump?jump=firstslide"/>
          </p:cNvPr>
          <p:cNvSpPr/>
          <p:nvPr/>
        </p:nvSpPr>
        <p:spPr>
          <a:xfrm>
            <a:off x="2064033" y="500597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14028" y="4930372"/>
            <a:ext cx="7860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Để</a:t>
            </a:r>
            <a:r>
              <a:rPr lang="en-US" sz="2400" b="1" dirty="0"/>
              <a:t> quay </a:t>
            </a:r>
            <a:r>
              <a:rPr lang="en-US" sz="2400" b="1" dirty="0" err="1"/>
              <a:t>trở</a:t>
            </a:r>
            <a:r>
              <a:rPr lang="en-US" sz="2400" b="1" dirty="0"/>
              <a:t> </a:t>
            </a:r>
            <a:r>
              <a:rPr lang="en-US" sz="2400" b="1" dirty="0" err="1"/>
              <a:t>về</a:t>
            </a:r>
            <a:r>
              <a:rPr lang="en-US" sz="2400" b="1" dirty="0"/>
              <a:t> slide </a:t>
            </a:r>
            <a:r>
              <a:rPr lang="en-US" sz="2400" b="1" dirty="0" err="1"/>
              <a:t>đầu</a:t>
            </a:r>
            <a:r>
              <a:rPr lang="en-US" sz="2400" b="1" dirty="0"/>
              <a:t> </a:t>
            </a:r>
            <a:r>
              <a:rPr lang="en-US" sz="2400" b="1" dirty="0" err="1"/>
              <a:t>tiên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676293" y="5470498"/>
            <a:ext cx="7295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Click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014029" y="5470498"/>
            <a:ext cx="900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Để</a:t>
            </a:r>
            <a:r>
              <a:rPr lang="en-US" sz="2400" b="1" dirty="0"/>
              <a:t> </a:t>
            </a:r>
            <a:r>
              <a:rPr lang="en-US" sz="2400" b="1" dirty="0" err="1"/>
              <a:t>xóa</a:t>
            </a:r>
            <a:r>
              <a:rPr lang="en-US" sz="2400" b="1" dirty="0"/>
              <a:t> </a:t>
            </a:r>
            <a:r>
              <a:rPr lang="en-US" sz="2400" b="1" dirty="0" err="1"/>
              <a:t>dữ</a:t>
            </a:r>
            <a:r>
              <a:rPr lang="en-US" sz="2400" b="1" dirty="0"/>
              <a:t> </a:t>
            </a:r>
            <a:r>
              <a:rPr lang="en-US" sz="2400" b="1" dirty="0" err="1"/>
              <a:t>liệu</a:t>
            </a:r>
            <a:r>
              <a:rPr lang="en-US" sz="2400" b="1" dirty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/>
              <a:t>hiện</a:t>
            </a:r>
            <a:r>
              <a:rPr lang="en-US" sz="2400" b="1" dirty="0"/>
              <a:t> (click RESET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khi</a:t>
            </a:r>
            <a:r>
              <a:rPr lang="en-US" sz="2400" b="1" dirty="0"/>
              <a:t> 1HS </a:t>
            </a:r>
            <a:r>
              <a:rPr lang="en-US" sz="2400" b="1" dirty="0" err="1"/>
              <a:t>thi</a:t>
            </a:r>
            <a:r>
              <a:rPr lang="en-US" sz="2400" b="1" dirty="0"/>
              <a:t>  </a:t>
            </a:r>
            <a:r>
              <a:rPr lang="en-US" sz="2400" b="1" dirty="0" err="1"/>
              <a:t>xong</a:t>
            </a:r>
            <a:r>
              <a:rPr lang="en-US" sz="2400" b="1" dirty="0"/>
              <a:t>, </a:t>
            </a:r>
            <a:r>
              <a:rPr lang="en-US" sz="2400" b="1" dirty="0" err="1"/>
              <a:t>trước</a:t>
            </a:r>
            <a:r>
              <a:rPr lang="en-US" sz="2400" b="1" dirty="0"/>
              <a:t> </a:t>
            </a:r>
            <a:r>
              <a:rPr lang="en-US" sz="2400" b="1" dirty="0" err="1"/>
              <a:t>khi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1HS </a:t>
            </a:r>
            <a:r>
              <a:rPr lang="en-US" sz="2400" b="1" dirty="0" err="1"/>
              <a:t>thi</a:t>
            </a:r>
            <a:r>
              <a:rPr lang="en-US" sz="2400" b="1" dirty="0"/>
              <a:t> </a:t>
            </a:r>
            <a:r>
              <a:rPr lang="en-US" sz="2400" b="1" dirty="0" err="1"/>
              <a:t>tiếp</a:t>
            </a:r>
            <a:r>
              <a:rPr lang="en-US" sz="2400" b="1" dirty="0"/>
              <a:t> </a:t>
            </a:r>
            <a:r>
              <a:rPr lang="en-US" sz="2400" b="1" dirty="0" err="1"/>
              <a:t>theo</a:t>
            </a:r>
            <a:r>
              <a:rPr lang="en-US" sz="2400" b="1" dirty="0"/>
              <a:t>)</a:t>
            </a:r>
            <a:endParaRPr lang="en-US" sz="2400" dirty="0"/>
          </a:p>
        </p:txBody>
      </p:sp>
      <p:sp>
        <p:nvSpPr>
          <p:cNvPr id="25" name="Rectangle 24">
            <a:hlinkClick r:id="" action="ppaction://macro?name=resetKH04"/>
          </p:cNvPr>
          <p:cNvSpPr/>
          <p:nvPr/>
        </p:nvSpPr>
        <p:spPr>
          <a:xfrm>
            <a:off x="2064033" y="5539113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</p:spTree>
    <p:extLst>
      <p:ext uri="{BB962C8B-B14F-4D97-AF65-F5344CB8AC3E}">
        <p14:creationId xmlns:p14="http://schemas.microsoft.com/office/powerpoint/2010/main" val="15924907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u01"/>
          <p:cNvSpPr/>
          <p:nvPr/>
        </p:nvSpPr>
        <p:spPr>
          <a:xfrm>
            <a:off x="928693" y="1851997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cau02"/>
          <p:cNvSpPr/>
          <p:nvPr/>
        </p:nvSpPr>
        <p:spPr>
          <a:xfrm>
            <a:off x="928695" y="2660267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2: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cau03"/>
          <p:cNvSpPr/>
          <p:nvPr/>
        </p:nvSpPr>
        <p:spPr>
          <a:xfrm>
            <a:off x="928694" y="3526989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3: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6" name="cau04"/>
          <p:cNvSpPr/>
          <p:nvPr/>
        </p:nvSpPr>
        <p:spPr>
          <a:xfrm>
            <a:off x="928696" y="4393712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4: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7" name="cau05"/>
          <p:cNvSpPr/>
          <p:nvPr/>
        </p:nvSpPr>
        <p:spPr>
          <a:xfrm>
            <a:off x="928693" y="5176094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5: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" name="cau06"/>
          <p:cNvSpPr/>
          <p:nvPr/>
        </p:nvSpPr>
        <p:spPr>
          <a:xfrm>
            <a:off x="6984091" y="1851997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6: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cau07"/>
          <p:cNvSpPr/>
          <p:nvPr/>
        </p:nvSpPr>
        <p:spPr>
          <a:xfrm>
            <a:off x="6984091" y="2660266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7: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0" name="cau08"/>
          <p:cNvSpPr/>
          <p:nvPr/>
        </p:nvSpPr>
        <p:spPr>
          <a:xfrm>
            <a:off x="6984091" y="3526331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8: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1" name="cau09"/>
          <p:cNvSpPr/>
          <p:nvPr/>
        </p:nvSpPr>
        <p:spPr>
          <a:xfrm>
            <a:off x="6984090" y="4392396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9: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2" name="cau10"/>
          <p:cNvSpPr/>
          <p:nvPr/>
        </p:nvSpPr>
        <p:spPr>
          <a:xfrm>
            <a:off x="6984090" y="5176093"/>
            <a:ext cx="4380593" cy="51706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R="1905" lvl="0" algn="just" fontAlgn="base">
              <a:lnSpc>
                <a:spcPct val="115000"/>
              </a:lnSpc>
              <a:spcAft>
                <a:spcPts val="0"/>
              </a:spcAft>
              <a:buClr>
                <a:srgbClr val="FF0000"/>
              </a:buClr>
              <a:buSzPts val="1200"/>
            </a:pP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10: </a:t>
            </a:r>
            <a:r>
              <a:rPr lang="en-US" sz="2400" b="1" dirty="0" err="1">
                <a:solidFill>
                  <a:schemeClr val="bg1"/>
                </a:solidFill>
              </a:rPr>
              <a:t>Nội</a:t>
            </a:r>
            <a:r>
              <a:rPr lang="en-US" sz="2400" b="1" dirty="0">
                <a:solidFill>
                  <a:schemeClr val="bg1"/>
                </a:solidFill>
              </a:rPr>
              <a:t> dung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3" name="DE_01"/>
          <p:cNvSpPr/>
          <p:nvPr/>
        </p:nvSpPr>
        <p:spPr>
          <a:xfrm>
            <a:off x="0" y="1051437"/>
            <a:ext cx="8011886" cy="4486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FF00"/>
                </a:solidFill>
              </a:rPr>
              <a:t>Gói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hỏi</a:t>
            </a:r>
            <a:r>
              <a:rPr lang="en-US" b="1" dirty="0">
                <a:solidFill>
                  <a:srgbClr val="FFFF00"/>
                </a:solidFill>
              </a:rPr>
              <a:t>: KH_05 (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01-06: 10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07-09: 20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câu</a:t>
            </a:r>
            <a:r>
              <a:rPr lang="en-US" b="1" dirty="0">
                <a:solidFill>
                  <a:srgbClr val="FFFF00"/>
                </a:solidFill>
              </a:rPr>
              <a:t> 10: 30 </a:t>
            </a:r>
            <a:r>
              <a:rPr lang="en-US" b="1" dirty="0" err="1">
                <a:solidFill>
                  <a:srgbClr val="FFFF00"/>
                </a:solidFill>
              </a:rPr>
              <a:t>điểm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0" y="37837"/>
            <a:ext cx="12192000" cy="83099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Hướng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dẫn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sử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dụng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nhập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câu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hỏi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/>
              <a:t>    (</a:t>
            </a:r>
            <a:r>
              <a:rPr lang="en-US" sz="2400" b="1" dirty="0" err="1"/>
              <a:t>trên</a:t>
            </a:r>
            <a:r>
              <a:rPr lang="en-US" sz="2400" b="1" dirty="0"/>
              <a:t> Slide </a:t>
            </a:r>
            <a:r>
              <a:rPr lang="en-US" sz="2400" b="1" dirty="0" err="1"/>
              <a:t>nhập</a:t>
            </a:r>
            <a:r>
              <a:rPr lang="en-US" sz="2400" b="1" dirty="0"/>
              <a:t> </a:t>
            </a:r>
            <a:r>
              <a:rPr lang="en-US" sz="2400" b="1" dirty="0" err="1"/>
              <a:t>liệu</a:t>
            </a:r>
            <a:r>
              <a:rPr lang="en-US" sz="2400" b="1" dirty="0"/>
              <a:t> </a:t>
            </a:r>
            <a:r>
              <a:rPr lang="en-US" sz="2400" b="1" dirty="0" err="1"/>
              <a:t>câu</a:t>
            </a:r>
            <a:r>
              <a:rPr lang="en-US" sz="2400" b="1" dirty="0"/>
              <a:t> </a:t>
            </a:r>
            <a:r>
              <a:rPr lang="en-US" sz="2400" b="1" dirty="0" err="1"/>
              <a:t>hỏi</a:t>
            </a:r>
            <a:r>
              <a:rPr lang="en-US" sz="2400" b="1" dirty="0"/>
              <a:t>)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8144329" y="1091110"/>
            <a:ext cx="4225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Mã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thi</a:t>
            </a:r>
            <a:r>
              <a:rPr lang="en-US" b="1" dirty="0">
                <a:solidFill>
                  <a:srgbClr val="FF0000"/>
                </a:solidFill>
              </a:rPr>
              <a:t> + </a:t>
            </a:r>
            <a:r>
              <a:rPr lang="en-US" b="1" dirty="0" err="1">
                <a:solidFill>
                  <a:srgbClr val="FF0000"/>
                </a:solidFill>
              </a:rPr>
              <a:t>cấu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trúc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điểm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hỏi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41514" y="5964277"/>
            <a:ext cx="11908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Nhập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hỏi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theo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đúng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tự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như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trên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độ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khó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theo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mức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điểm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hỏi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03190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E03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DE03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DE03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98860" y="5060691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DE03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DE03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DỄ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7DDB49E8-DCAB-48E5-A9E6-3382D47AFA37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90912A4-1016-4CA9-A8E0-CABB83247F3C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4181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E04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DE04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DE04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74509" y="5033199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DE04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DE04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DỄ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FC09540B-9318-495D-9B2C-9D227079C73D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7983089-2C47-4D5D-8408-917654623F9C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25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E05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DE05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DE05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615448" y="5071919"/>
            <a:ext cx="1203961" cy="98740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DE05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DE05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2146255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DỄ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657" y="3300906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286506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51DDB702-A885-45FC-A762-C60E578A4B35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021F14A0-A697-4A48-8843-422CFF7DE158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589694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72273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B01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TB01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TB01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02959" y="4855204"/>
            <a:ext cx="1350874" cy="116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TB01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TB01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1904209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TRUNG BÌNH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120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7993" y="3294439"/>
            <a:ext cx="1143262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044460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8C3371BE-D92E-4EF5-BDD9-6FFDC9F61384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BCDE550-C196-4A71-8DAB-8C5898FDDE5E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347648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8285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B02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TB02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TB02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02959" y="4855204"/>
            <a:ext cx="1350874" cy="116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TB02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TB02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1904209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TRUNG BÌNH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120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7993" y="3294439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044460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5B31B94A-099B-4695-9F81-C5AAC3D7F803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5D8ED73-29A7-4C98-A96C-BF24A6EDDDA2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347648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7270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B03">
    <p:bg>
      <p:bgPr>
        <a:solidFill>
          <a:srgbClr val="00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09825" y="1057275"/>
            <a:ext cx="9721664" cy="57626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gdiem">
            <a:hlinkClick r:id="" action="ppaction://macro?name=CongdiemTB03"/>
          </p:cNvPr>
          <p:cNvSpPr/>
          <p:nvPr/>
        </p:nvSpPr>
        <p:spPr>
          <a:xfrm>
            <a:off x="303029" y="6161338"/>
            <a:ext cx="1828800" cy="5486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Cộng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utieptheo">
            <a:hlinkClick r:id="" action="ppaction://macro?name=Cautieptheo_TB03"/>
          </p:cNvPr>
          <p:cNvSpPr/>
          <p:nvPr/>
        </p:nvSpPr>
        <p:spPr>
          <a:xfrm>
            <a:off x="7551238" y="6230470"/>
            <a:ext cx="1828800" cy="442647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aa"/>
          <p:cNvSpPr/>
          <p:nvPr/>
        </p:nvSpPr>
        <p:spPr>
          <a:xfrm>
            <a:off x="2517569" y="1123618"/>
            <a:ext cx="2527398" cy="57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-    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điểm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ongdiem"/>
          <p:cNvSpPr/>
          <p:nvPr/>
        </p:nvSpPr>
        <p:spPr>
          <a:xfrm>
            <a:off x="502959" y="4855204"/>
            <a:ext cx="1350874" cy="116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tt"/>
          <p:cNvSpPr/>
          <p:nvPr/>
        </p:nvSpPr>
        <p:spPr>
          <a:xfrm>
            <a:off x="3070928" y="1184082"/>
            <a:ext cx="567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diemcauhoi"/>
          <p:cNvSpPr/>
          <p:nvPr/>
        </p:nvSpPr>
        <p:spPr>
          <a:xfrm>
            <a:off x="3558874" y="1184082"/>
            <a:ext cx="583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macro?name=resetTB03"/>
          </p:cNvPr>
          <p:cNvSpPr/>
          <p:nvPr/>
        </p:nvSpPr>
        <p:spPr>
          <a:xfrm>
            <a:off x="11267836" y="6435658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RESET</a:t>
            </a:r>
          </a:p>
        </p:txBody>
      </p:sp>
      <p:sp>
        <p:nvSpPr>
          <p:cNvPr id="18" name="Cautieptheo">
            <a:hlinkClick r:id="" action="ppaction://macro?name=Cautruoc_TB03"/>
          </p:cNvPr>
          <p:cNvSpPr/>
          <p:nvPr/>
        </p:nvSpPr>
        <p:spPr>
          <a:xfrm>
            <a:off x="5626452" y="6230470"/>
            <a:ext cx="1828800" cy="442647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trước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hlinkshowjump?jump=firstslide"/>
          </p:cNvPr>
          <p:cNvSpPr/>
          <p:nvPr/>
        </p:nvSpPr>
        <p:spPr>
          <a:xfrm>
            <a:off x="11267836" y="6059325"/>
            <a:ext cx="797366" cy="3104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20" name="Noidungcauhoi"/>
          <p:cNvSpPr/>
          <p:nvPr/>
        </p:nvSpPr>
        <p:spPr>
          <a:xfrm>
            <a:off x="2517569" y="1649759"/>
            <a:ext cx="954763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60698" y="1904209"/>
            <a:ext cx="2217852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/>
              </a:rPr>
              <a:t>GÓI CÂU HỎI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Mức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 panose="020F0502020204030204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: 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/>
              </a:rPr>
              <a:t>TRUNG BÌNH</a:t>
            </a:r>
          </a:p>
          <a:p>
            <a:pPr marL="0" marR="0" lvl="1" algn="ctr" defTabSz="4000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tabLst/>
              <a:defRPr/>
            </a:pPr>
            <a:endParaRPr lang="en-US" sz="20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Số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câu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hỏi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10 </a:t>
            </a:r>
            <a:r>
              <a:rPr lang="en-US" sz="1600" b="1" dirty="0" err="1">
                <a:solidFill>
                  <a:srgbClr val="FFFF00"/>
                </a:solidFill>
              </a:rPr>
              <a:t>câu</a:t>
            </a:r>
            <a:endParaRPr lang="en-US" sz="1600" b="1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Thời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gian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150 </a:t>
            </a:r>
            <a:r>
              <a:rPr lang="en-US" sz="1600" b="1" dirty="0" err="1">
                <a:solidFill>
                  <a:srgbClr val="FFFF00"/>
                </a:solidFill>
              </a:rPr>
              <a:t>giây</a:t>
            </a:r>
            <a:endParaRPr lang="en-US" sz="1600" dirty="0">
              <a:solidFill>
                <a:srgbClr val="FFFF00"/>
              </a:solidFill>
            </a:endParaRPr>
          </a:p>
          <a:p>
            <a:pPr marL="0" lvl="1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  + </a:t>
            </a:r>
            <a:r>
              <a:rPr lang="en-US" sz="1600" b="1" dirty="0" err="1">
                <a:solidFill>
                  <a:schemeClr val="bg1"/>
                </a:solidFill>
              </a:rPr>
              <a:t>Tổng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điểm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b="1" dirty="0">
                <a:solidFill>
                  <a:srgbClr val="FFFF00"/>
                </a:solidFill>
              </a:rPr>
              <a:t>120 </a:t>
            </a:r>
            <a:r>
              <a:rPr lang="en-US" sz="1600" b="1" dirty="0" err="1">
                <a:solidFill>
                  <a:srgbClr val="FFFF00"/>
                </a:solidFill>
              </a:rPr>
              <a:t>điểm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7993" y="3294439"/>
            <a:ext cx="1143263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lvl="1" algn="ctr" defTabSz="40005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ĐỀ SỐ 03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1044460"/>
            <a:ext cx="1280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Học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sinh</a:t>
            </a:r>
            <a:endParaRPr lang="en-US" sz="16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90713" y="252065"/>
            <a:ext cx="9802676" cy="54037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91440" rIns="91440" bIns="91440" rtlCol="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TỔNG ÔN KIẾN THỨC HÓA HỮU CƠ 11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880F3B1E-95E5-4816-BB64-E9167A24EDF1}"/>
              </a:ext>
            </a:extLst>
          </p:cNvPr>
          <p:cNvSpPr/>
          <p:nvPr/>
        </p:nvSpPr>
        <p:spPr>
          <a:xfrm>
            <a:off x="905225" y="581503"/>
            <a:ext cx="2132064" cy="24622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000" b="1">
                <a:solidFill>
                  <a:prstClr val="white"/>
                </a:solidFill>
                <a:latin typeface="Calibri" panose="020F0502020204030204"/>
              </a:rPr>
              <a:t>ĐOÀN VĂN DOANH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265D154-E7FF-414E-9214-107FE325CC1D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3942517" cy="67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rgbClr val="FFFF00"/>
                </a:solidFill>
                <a:latin typeface="+mn-lt"/>
              </a:rPr>
              <a:t>TRƯỜNG THPT NAM TRỰC NAM ĐỊNH</a:t>
            </a:r>
            <a:br>
              <a:rPr lang="en-US" sz="2400" b="1">
                <a:solidFill>
                  <a:srgbClr val="FFFF00"/>
                </a:solidFill>
                <a:latin typeface="+mn-lt"/>
              </a:rPr>
            </a:br>
            <a:r>
              <a:rPr lang="en-US" sz="1400" b="1">
                <a:solidFill>
                  <a:schemeClr val="bg1"/>
                </a:solidFill>
                <a:latin typeface="+mn-lt"/>
              </a:rPr>
              <a:t>--- Tổ VẬT LÝ -CN---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S" r:id="rId1" imgW="1981080" imgH="380880"/>
        </mc:Choice>
        <mc:Fallback>
          <p:control name="HS" r:id="rId1" imgW="1981080" imgH="380880">
            <p:pic>
              <p:nvPicPr>
                <p:cNvPr id="24" name="HS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8584" y="1347648"/>
                  <a:ext cx="1982081" cy="3782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72363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43044498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6825</Words>
  <PresentationFormat>Màn hình rộng</PresentationFormat>
  <Paragraphs>757</Paragraphs>
  <Slides>35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35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Palatino Linotype</vt:lpstr>
      <vt:lpstr>Times New Roman</vt:lpstr>
      <vt:lpstr>Wingdings</vt:lpstr>
      <vt:lpstr>Office Theme</vt:lpstr>
      <vt:lpstr>Office</vt:lpstr>
      <vt:lpstr>TRƯỜNG THPT NAM TRỰC NAM ĐỊNH --- Tổ VẬT LÝ -CN---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Hướng dẫn sử dụng  GV: Nhập câu hỏi vào các gói câu hỏi phù hợp 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2021-08-09T16:01:30Z</dcterms:created>
  <dcterms:modified xsi:type="dcterms:W3CDTF">2023-09-16T11:53:36Z</dcterms:modified>
</cp:coreProperties>
</file>