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5" r:id="rId2"/>
  </p:sldMasterIdLst>
  <p:notesMasterIdLst>
    <p:notesMasterId r:id="rId16"/>
  </p:notesMasterIdLst>
  <p:sldIdLst>
    <p:sldId id="256" r:id="rId3"/>
    <p:sldId id="282" r:id="rId4"/>
    <p:sldId id="291" r:id="rId5"/>
    <p:sldId id="292" r:id="rId6"/>
    <p:sldId id="287" r:id="rId7"/>
    <p:sldId id="293" r:id="rId8"/>
    <p:sldId id="297" r:id="rId9"/>
    <p:sldId id="288" r:id="rId10"/>
    <p:sldId id="289" r:id="rId11"/>
    <p:sldId id="290" r:id="rId12"/>
    <p:sldId id="281" r:id="rId13"/>
    <p:sldId id="284" r:id="rId14"/>
    <p:sldId id="296" r:id="rId1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pitchFamily="34" charset="0"/>
        <a:ea typeface="+mn-ea"/>
        <a:cs typeface="Arial" pitchFamily="34" charset="0"/>
      </a:defRPr>
    </a:lvl1pPr>
    <a:lvl2pPr marL="457200" algn="l" rtl="0" fontAlgn="base">
      <a:spcBef>
        <a:spcPct val="0"/>
      </a:spcBef>
      <a:spcAft>
        <a:spcPct val="0"/>
      </a:spcAft>
      <a:defRPr sz="2400" kern="1200">
        <a:solidFill>
          <a:schemeClr val="tx1"/>
        </a:solidFill>
        <a:latin typeface="Arial" pitchFamily="34" charset="0"/>
        <a:ea typeface="+mn-ea"/>
        <a:cs typeface="Arial" pitchFamily="34" charset="0"/>
      </a:defRPr>
    </a:lvl2pPr>
    <a:lvl3pPr marL="914400" algn="l" rtl="0" fontAlgn="base">
      <a:spcBef>
        <a:spcPct val="0"/>
      </a:spcBef>
      <a:spcAft>
        <a:spcPct val="0"/>
      </a:spcAft>
      <a:defRPr sz="2400"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sz="2400"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sz="2400" kern="1200">
        <a:solidFill>
          <a:schemeClr val="tx1"/>
        </a:solidFill>
        <a:latin typeface="Arial" pitchFamily="34" charset="0"/>
        <a:ea typeface="+mn-ea"/>
        <a:cs typeface="Arial" pitchFamily="34" charset="0"/>
      </a:defRPr>
    </a:lvl5pPr>
    <a:lvl6pPr marL="2286000" algn="l" defTabSz="914400" rtl="0" eaLnBrk="1" latinLnBrk="0" hangingPunct="1">
      <a:defRPr sz="2400" kern="1200">
        <a:solidFill>
          <a:schemeClr val="tx1"/>
        </a:solidFill>
        <a:latin typeface="Arial" pitchFamily="34" charset="0"/>
        <a:ea typeface="+mn-ea"/>
        <a:cs typeface="Arial" pitchFamily="34" charset="0"/>
      </a:defRPr>
    </a:lvl6pPr>
    <a:lvl7pPr marL="2743200" algn="l" defTabSz="914400" rtl="0" eaLnBrk="1" latinLnBrk="0" hangingPunct="1">
      <a:defRPr sz="2400" kern="1200">
        <a:solidFill>
          <a:schemeClr val="tx1"/>
        </a:solidFill>
        <a:latin typeface="Arial" pitchFamily="34" charset="0"/>
        <a:ea typeface="+mn-ea"/>
        <a:cs typeface="Arial" pitchFamily="34" charset="0"/>
      </a:defRPr>
    </a:lvl7pPr>
    <a:lvl8pPr marL="3200400" algn="l" defTabSz="914400" rtl="0" eaLnBrk="1" latinLnBrk="0" hangingPunct="1">
      <a:defRPr sz="2400" kern="1200">
        <a:solidFill>
          <a:schemeClr val="tx1"/>
        </a:solidFill>
        <a:latin typeface="Arial" pitchFamily="34" charset="0"/>
        <a:ea typeface="+mn-ea"/>
        <a:cs typeface="Arial" pitchFamily="34" charset="0"/>
      </a:defRPr>
    </a:lvl8pPr>
    <a:lvl9pPr marL="3657600" algn="l" defTabSz="914400" rtl="0" eaLnBrk="1" latinLnBrk="0" hangingPunct="1">
      <a:defRPr sz="2400"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B92D14"/>
    <a:srgbClr val="31C392"/>
    <a:srgbClr val="2C9483"/>
    <a:srgbClr val="35B19D"/>
    <a:srgbClr val="35759D"/>
    <a:srgbClr val="4D4D4D"/>
    <a:srgbClr val="E8E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044" autoAdjust="0"/>
    <p:restoredTop sz="95596" autoAdjust="0"/>
  </p:normalViewPr>
  <p:slideViewPr>
    <p:cSldViewPr>
      <p:cViewPr>
        <p:scale>
          <a:sx n="81" d="100"/>
          <a:sy n="81" d="100"/>
        </p:scale>
        <p:origin x="-1692" y="-19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Arial" charset="0"/>
                <a:cs typeface="+mn-cs"/>
              </a:defRPr>
            </a:lvl1pPr>
          </a:lstStyle>
          <a:p>
            <a:pPr>
              <a:defRPr/>
            </a:pPr>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Arial" charset="0"/>
                <a:cs typeface="+mn-cs"/>
              </a:defRPr>
            </a:lvl1pPr>
          </a:lstStyle>
          <a:p>
            <a:pPr>
              <a:defRPr/>
            </a:pPr>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D0749601-3443-414A-BE17-86AE667682DB}" type="slidenum">
              <a:rPr lang="en-US"/>
              <a:pPr>
                <a:defRPr/>
              </a:pPr>
              <a:t>‹#›</a:t>
            </a:fld>
            <a:endParaRPr lang="en-US"/>
          </a:p>
        </p:txBody>
      </p:sp>
    </p:spTree>
    <p:extLst>
      <p:ext uri="{BB962C8B-B14F-4D97-AF65-F5344CB8AC3E}">
        <p14:creationId xmlns:p14="http://schemas.microsoft.com/office/powerpoint/2010/main" val="35359670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03BEE6C8-3C9E-4958-978B-48D128D90110}" type="slidenum">
              <a:rPr lang="en-US" sz="1200" smtClean="0"/>
              <a:pPr algn="r" eaLnBrk="1" hangingPunct="1">
                <a:defRPr/>
              </a:pPr>
              <a:t>1</a:t>
            </a:fld>
            <a:endParaRPr lang="en-US" sz="120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3940327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C01008EF-071C-40E3-8D47-A1C3FC8747D9}" type="slidenum">
              <a:rPr lang="en-US" sz="1200" smtClean="0">
                <a:solidFill>
                  <a:srgbClr val="000000"/>
                </a:solidFill>
              </a:rPr>
              <a:pPr algn="r" eaLnBrk="1" hangingPunct="1">
                <a:defRPr/>
              </a:pPr>
              <a:t>2</a:t>
            </a:fld>
            <a:endParaRPr lang="en-US" sz="1200">
              <a:solidFill>
                <a:srgbClr val="000000"/>
              </a:solidFill>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2181331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3AF7A772-832B-4440-9023-EAA52E4EFB17}" type="slidenum">
              <a:rPr lang="en-US" sz="1200" smtClean="0">
                <a:solidFill>
                  <a:srgbClr val="000000"/>
                </a:solidFill>
              </a:rPr>
              <a:pPr algn="r" eaLnBrk="1" hangingPunct="1">
                <a:defRPr/>
              </a:pPr>
              <a:t>5</a:t>
            </a:fld>
            <a:endParaRPr lang="en-US" sz="1200">
              <a:solidFill>
                <a:srgbClr val="000000"/>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1449481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3AF7A772-832B-4440-9023-EAA52E4EFB17}" type="slidenum">
              <a:rPr lang="en-US" sz="1200" smtClean="0">
                <a:solidFill>
                  <a:srgbClr val="000000"/>
                </a:solidFill>
              </a:rPr>
              <a:pPr algn="r" eaLnBrk="1" hangingPunct="1">
                <a:defRPr/>
              </a:pPr>
              <a:t>8</a:t>
            </a:fld>
            <a:endParaRPr lang="en-US" sz="1200">
              <a:solidFill>
                <a:srgbClr val="000000"/>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1449481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3AF7A772-832B-4440-9023-EAA52E4EFB17}" type="slidenum">
              <a:rPr lang="en-US" sz="1200" smtClean="0">
                <a:solidFill>
                  <a:srgbClr val="000000"/>
                </a:solidFill>
              </a:rPr>
              <a:pPr algn="r" eaLnBrk="1" hangingPunct="1">
                <a:defRPr/>
              </a:pPr>
              <a:t>9</a:t>
            </a:fld>
            <a:endParaRPr lang="en-US" sz="1200">
              <a:solidFill>
                <a:srgbClr val="000000"/>
              </a:solidFill>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1449481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0801144F-C734-403D-9DF1-C1B8E2B99322}" type="slidenum">
              <a:rPr lang="en-US" sz="1200" smtClean="0">
                <a:solidFill>
                  <a:srgbClr val="000000"/>
                </a:solidFill>
              </a:rPr>
              <a:pPr algn="r" eaLnBrk="1" hangingPunct="1">
                <a:defRPr/>
              </a:pPr>
              <a:t>11</a:t>
            </a:fld>
            <a:endParaRPr lang="en-US" sz="1200">
              <a:solidFill>
                <a:srgbClr val="000000"/>
              </a:solidFill>
            </a:endParaRPr>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4167393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eaLnBrk="0" hangingPunct="0">
              <a:defRPr sz="2400">
                <a:solidFill>
                  <a:schemeClr val="tx1"/>
                </a:solidFill>
                <a:latin typeface="Arial" pitchFamily="34" charset="0"/>
              </a:defRPr>
            </a:lvl1pPr>
            <a:lvl2pPr marL="742950" indent="-285750" algn="ctr" eaLnBrk="0" hangingPunct="0">
              <a:defRPr sz="2400">
                <a:solidFill>
                  <a:schemeClr val="tx1"/>
                </a:solidFill>
                <a:latin typeface="Arial" pitchFamily="34" charset="0"/>
              </a:defRPr>
            </a:lvl2pPr>
            <a:lvl3pPr marL="1143000" indent="-228600" algn="ctr" eaLnBrk="0" hangingPunct="0">
              <a:defRPr sz="2400">
                <a:solidFill>
                  <a:schemeClr val="tx1"/>
                </a:solidFill>
                <a:latin typeface="Arial" pitchFamily="34" charset="0"/>
              </a:defRPr>
            </a:lvl3pPr>
            <a:lvl4pPr marL="1600200" indent="-228600" algn="ctr" eaLnBrk="0" hangingPunct="0">
              <a:defRPr sz="2400">
                <a:solidFill>
                  <a:schemeClr val="tx1"/>
                </a:solidFill>
                <a:latin typeface="Arial" pitchFamily="34" charset="0"/>
              </a:defRPr>
            </a:lvl4pPr>
            <a:lvl5pPr marL="2057400" indent="-228600" algn="ctr" eaLnBrk="0" hangingPunct="0">
              <a:defRPr sz="2400">
                <a:solidFill>
                  <a:schemeClr val="tx1"/>
                </a:solidFill>
                <a:latin typeface="Arial" pitchFamily="34" charset="0"/>
              </a:defRPr>
            </a:lvl5pPr>
            <a:lvl6pPr marL="2514600" indent="-228600" algn="ctr" eaLnBrk="0" fontAlgn="base" hangingPunct="0">
              <a:spcBef>
                <a:spcPct val="0"/>
              </a:spcBef>
              <a:spcAft>
                <a:spcPct val="0"/>
              </a:spcAft>
              <a:defRPr sz="2400">
                <a:solidFill>
                  <a:schemeClr val="tx1"/>
                </a:solidFill>
                <a:latin typeface="Arial" pitchFamily="34" charset="0"/>
              </a:defRPr>
            </a:lvl6pPr>
            <a:lvl7pPr marL="2971800" indent="-228600" algn="ctr" eaLnBrk="0" fontAlgn="base" hangingPunct="0">
              <a:spcBef>
                <a:spcPct val="0"/>
              </a:spcBef>
              <a:spcAft>
                <a:spcPct val="0"/>
              </a:spcAft>
              <a:defRPr sz="2400">
                <a:solidFill>
                  <a:schemeClr val="tx1"/>
                </a:solidFill>
                <a:latin typeface="Arial" pitchFamily="34" charset="0"/>
              </a:defRPr>
            </a:lvl7pPr>
            <a:lvl8pPr marL="3429000" indent="-228600" algn="ctr" eaLnBrk="0" fontAlgn="base" hangingPunct="0">
              <a:spcBef>
                <a:spcPct val="0"/>
              </a:spcBef>
              <a:spcAft>
                <a:spcPct val="0"/>
              </a:spcAft>
              <a:defRPr sz="2400">
                <a:solidFill>
                  <a:schemeClr val="tx1"/>
                </a:solidFill>
                <a:latin typeface="Arial" pitchFamily="34" charset="0"/>
              </a:defRPr>
            </a:lvl8pPr>
            <a:lvl9pPr marL="3886200" indent="-228600" algn="ctr" eaLnBrk="0" fontAlgn="base" hangingPunct="0">
              <a:spcBef>
                <a:spcPct val="0"/>
              </a:spcBef>
              <a:spcAft>
                <a:spcPct val="0"/>
              </a:spcAft>
              <a:defRPr sz="2400">
                <a:solidFill>
                  <a:schemeClr val="tx1"/>
                </a:solidFill>
                <a:latin typeface="Arial" pitchFamily="34" charset="0"/>
              </a:defRPr>
            </a:lvl9pPr>
          </a:lstStyle>
          <a:p>
            <a:pPr algn="r" eaLnBrk="1" hangingPunct="1">
              <a:defRPr/>
            </a:pPr>
            <a:fld id="{0728023D-F8BE-4B2A-8C8E-250AAA66BC6D}" type="slidenum">
              <a:rPr lang="en-US" sz="1200" smtClean="0">
                <a:solidFill>
                  <a:srgbClr val="000000"/>
                </a:solidFill>
              </a:rPr>
              <a:pPr algn="r" eaLnBrk="1" hangingPunct="1">
                <a:defRPr/>
              </a:pPr>
              <a:t>12</a:t>
            </a:fld>
            <a:endParaRPr lang="en-US" sz="1200">
              <a:solidFill>
                <a:srgbClr val="000000"/>
              </a:solidFill>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ru-RU">
              <a:latin typeface="Arial" pitchFamily="34" charset="0"/>
            </a:endParaRPr>
          </a:p>
        </p:txBody>
      </p:sp>
    </p:spTree>
    <p:extLst>
      <p:ext uri="{BB962C8B-B14F-4D97-AF65-F5344CB8AC3E}">
        <p14:creationId xmlns:p14="http://schemas.microsoft.com/office/powerpoint/2010/main" val="3144224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5334000"/>
            <a:ext cx="7772400" cy="70485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algn="r">
              <a:defRPr sz="3600">
                <a:solidFill>
                  <a:schemeClr val="bg1"/>
                </a:solidFill>
              </a:defRPr>
            </a:lvl1pPr>
          </a:lstStyle>
          <a:p>
            <a:pPr lvl="0"/>
            <a:r>
              <a:rPr lang="vi-VN" noProof="0"/>
              <a:t>Bấm &amp; sửa kiểu tiêu đề</a:t>
            </a:r>
            <a:endParaRPr lang="en-US" noProof="0"/>
          </a:p>
        </p:txBody>
      </p:sp>
      <p:sp>
        <p:nvSpPr>
          <p:cNvPr id="3075" name="Rectangle 3"/>
          <p:cNvSpPr>
            <a:spLocks noGrp="1" noChangeArrowheads="1"/>
          </p:cNvSpPr>
          <p:nvPr>
            <p:ph type="subTitle" idx="1"/>
          </p:nvPr>
        </p:nvSpPr>
        <p:spPr>
          <a:xfrm>
            <a:off x="990600" y="5867400"/>
            <a:ext cx="7772400" cy="533400"/>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lstStyle>
            <a:lvl1pPr marL="0" indent="0" algn="r">
              <a:buFontTx/>
              <a:buNone/>
              <a:defRPr sz="2400">
                <a:solidFill>
                  <a:schemeClr val="bg1"/>
                </a:solidFill>
              </a:defRPr>
            </a:lvl1pPr>
          </a:lstStyle>
          <a:p>
            <a:pPr lvl="0"/>
            <a:r>
              <a:rPr lang="vi-VN" noProof="0"/>
              <a:t>Bấm &amp; sửa kiểu phụ đề</a:t>
            </a:r>
            <a:endParaRPr lang="en-U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Chỗ dành sẵn cho Văn bản Dọc 2"/>
          <p:cNvSpPr>
            <a:spLocks noGrp="1"/>
          </p:cNvSpPr>
          <p:nvPr>
            <p:ph type="body" orient="vert" idx="1"/>
          </p:nvPr>
        </p:nvSpPr>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400800" y="1417638"/>
            <a:ext cx="1828800" cy="5211762"/>
          </a:xfrm>
        </p:spPr>
        <p:txBody>
          <a:bodyPr vert="eaVert"/>
          <a:lstStyle/>
          <a:p>
            <a:r>
              <a:rPr lang="vi-VN"/>
              <a:t>Bấm &amp; sửa kiểu tiêu đề</a:t>
            </a:r>
            <a:endParaRPr lang="en-US"/>
          </a:p>
        </p:txBody>
      </p:sp>
      <p:sp>
        <p:nvSpPr>
          <p:cNvPr id="3" name="Chỗ dành sẵn cho Văn bản Dọc 2"/>
          <p:cNvSpPr>
            <a:spLocks noGrp="1"/>
          </p:cNvSpPr>
          <p:nvPr>
            <p:ph type="body" orient="vert" idx="1"/>
          </p:nvPr>
        </p:nvSpPr>
        <p:spPr>
          <a:xfrm>
            <a:off x="914400" y="1417638"/>
            <a:ext cx="5334000" cy="5211762"/>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lvl1pPr>
              <a:defRPr>
                <a:latin typeface="Calibri"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25365066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38076168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atin typeface="Calibri"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542926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6" name="Footer Placeholder 5"/>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308972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8" name="Footer Placeholder 7"/>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9" name="Slide Number Placeholder 8"/>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683144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5" name="Slide Number Placeholder 4"/>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3960094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3" name="Footer Placeholder 2"/>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4" name="Slide Number Placeholder 3"/>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2495103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49"/>
            <a:ext cx="3008313" cy="1162051"/>
          </a:xfrm>
        </p:spPr>
        <p:txBody>
          <a:bodyPr anchor="b"/>
          <a:lstStyle>
            <a:lvl1pPr algn="l">
              <a:defRPr sz="2000" b="1">
                <a:latin typeface="Calibri"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2"/>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6" name="Footer Placeholder 5"/>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3084074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Chỗ dành sẵn cho Nội dung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9"/>
          </a:xfrm>
        </p:spPr>
        <p:txBody>
          <a:bodyPr anchor="b"/>
          <a:lstStyle>
            <a:lvl1pPr algn="l">
              <a:defRPr sz="2000" b="1">
                <a:latin typeface="Calibri" pitchFamily="34" charset="0"/>
              </a:defRPr>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6" name="Footer Placeholder 5"/>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7" name="Slide Number Placeholder 6"/>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41719223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4252181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lvl1pPr>
              <a:defRPr>
                <a:latin typeface="Calibri" pitchFamily="34" charset="0"/>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11"/>
          </p:nvPr>
        </p:nvSpPr>
        <p:spPr/>
        <p:txBody>
          <a:bodyPr/>
          <a:lstStyle>
            <a:lvl1pPr>
              <a:defRPr>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880951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sp>
        <p:nvSpPr>
          <p:cNvPr id="2" name="Tiêu đề 1"/>
          <p:cNvSpPr>
            <a:spLocks noGrp="1"/>
          </p:cNvSpPr>
          <p:nvPr>
            <p:ph type="title"/>
          </p:nvPr>
        </p:nvSpPr>
        <p:spPr>
          <a:xfrm>
            <a:off x="722313" y="4406900"/>
            <a:ext cx="7772400" cy="1362075"/>
          </a:xfrm>
        </p:spPr>
        <p:txBody>
          <a:bodyPr anchor="t"/>
          <a:lstStyle>
            <a:lvl1pPr algn="l">
              <a:defRPr sz="4000" b="1" cap="all"/>
            </a:lvl1pPr>
          </a:lstStyle>
          <a:p>
            <a:r>
              <a:rPr lang="vi-VN"/>
              <a:t>Bấm &amp; sửa kiểu tiêu đề</a:t>
            </a:r>
            <a:endParaRPr lang="en-US"/>
          </a:p>
        </p:txBody>
      </p:sp>
      <p:sp>
        <p:nvSpPr>
          <p:cNvPr id="3" name="Chỗ dành sẵn cho Văn bản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vi-VN"/>
              <a:t>Bấm &amp; sửa kiểu tiêu đề</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
        <p:nvSpPr>
          <p:cNvPr id="3" name="Chỗ dành sẵn cho Nội dung 2"/>
          <p:cNvSpPr>
            <a:spLocks noGrp="1"/>
          </p:cNvSpPr>
          <p:nvPr>
            <p:ph sz="half" idx="1"/>
          </p:nvPr>
        </p:nvSpPr>
        <p:spPr>
          <a:xfrm>
            <a:off x="9144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ội dung 3"/>
          <p:cNvSpPr>
            <a:spLocks noGrp="1"/>
          </p:cNvSpPr>
          <p:nvPr>
            <p:ph sz="half" idx="2"/>
          </p:nvPr>
        </p:nvSpPr>
        <p:spPr>
          <a:xfrm>
            <a:off x="4648200" y="2438400"/>
            <a:ext cx="35814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4638"/>
            <a:ext cx="8229600" cy="1143000"/>
          </a:xfrm>
        </p:spPr>
        <p:txBody>
          <a:bodyPr/>
          <a:lstStyle>
            <a:lvl1pPr>
              <a:defRPr/>
            </a:lvl1pPr>
          </a:lstStyle>
          <a:p>
            <a:r>
              <a:rPr lang="vi-VN"/>
              <a:t>Bấm &amp; sửa kiểu tiêu đề</a:t>
            </a:r>
            <a:endParaRPr lang="en-US"/>
          </a:p>
        </p:txBody>
      </p:sp>
      <p:sp>
        <p:nvSpPr>
          <p:cNvPr id="3" name="Chỗ dành sẵn cho Văn bản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hỗ dành sẵn cho Nội dung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ản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Chỗ dành sẵn cho Nội dung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p>
            <a:r>
              <a:rPr lang="vi-VN"/>
              <a:t>Bấm &amp; sửa kiểu tiêu đề</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73050"/>
            <a:ext cx="3008313" cy="1162050"/>
          </a:xfrm>
        </p:spPr>
        <p:txBody>
          <a:bodyPr anchor="b"/>
          <a:lstStyle>
            <a:lvl1pPr algn="l">
              <a:defRPr sz="2000" b="1"/>
            </a:lvl1pPr>
          </a:lstStyle>
          <a:p>
            <a:r>
              <a:rPr lang="vi-VN"/>
              <a:t>Bấm &amp; sửa kiểu tiêu đề</a:t>
            </a:r>
            <a:endParaRPr lang="en-US"/>
          </a:p>
        </p:txBody>
      </p:sp>
      <p:sp>
        <p:nvSpPr>
          <p:cNvPr id="3" name="Chỗ dành sẵn cho Nội dung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ản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792288" y="4800600"/>
            <a:ext cx="5486400" cy="566738"/>
          </a:xfrm>
        </p:spPr>
        <p:txBody>
          <a:bodyPr anchor="b"/>
          <a:lstStyle>
            <a:lvl1pPr algn="l">
              <a:defRPr sz="2000" b="1"/>
            </a:lvl1pPr>
          </a:lstStyle>
          <a:p>
            <a:r>
              <a:rPr lang="vi-VN"/>
              <a:t>Bấm &amp; sửa kiểu tiêu đề</a:t>
            </a:r>
            <a:endParaRPr lang="en-US"/>
          </a:p>
        </p:txBody>
      </p:sp>
      <p:sp>
        <p:nvSpPr>
          <p:cNvPr id="3" name="Chỗ dành sẵn cho Hình ảnh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vi-VN" noProof="0"/>
              <a:t>Bấm biểu tượng để thêm hình ảnh</a:t>
            </a:r>
            <a:endParaRPr lang="en-US" noProof="0"/>
          </a:p>
        </p:txBody>
      </p:sp>
      <p:sp>
        <p:nvSpPr>
          <p:cNvPr id="4" name="Chỗ dành sẵn cho Văn bản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1417638"/>
            <a:ext cx="7315200" cy="7159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vi-VN"/>
              <a:t>Bấm &amp; sửa kiểu tiêu đề</a:t>
            </a:r>
            <a:endParaRPr lang="en-US"/>
          </a:p>
        </p:txBody>
      </p:sp>
      <p:sp>
        <p:nvSpPr>
          <p:cNvPr id="1027" name="Rectangle 3"/>
          <p:cNvSpPr>
            <a:spLocks noGrp="1" noChangeArrowheads="1"/>
          </p:cNvSpPr>
          <p:nvPr>
            <p:ph type="body" idx="1"/>
          </p:nvPr>
        </p:nvSpPr>
        <p:spPr bwMode="auto">
          <a:xfrm>
            <a:off x="914400" y="2438400"/>
            <a:ext cx="73152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Microsoft Sans Serif" pitchFamily="34" charset="0"/>
        </a:defRPr>
      </a:lvl2pPr>
      <a:lvl3pPr algn="l" rtl="0" eaLnBrk="0" fontAlgn="base" hangingPunct="0">
        <a:spcBef>
          <a:spcPct val="0"/>
        </a:spcBef>
        <a:spcAft>
          <a:spcPct val="0"/>
        </a:spcAft>
        <a:defRPr sz="4400">
          <a:solidFill>
            <a:schemeClr val="tx1"/>
          </a:solidFill>
          <a:latin typeface="Microsoft Sans Serif" pitchFamily="34" charset="0"/>
        </a:defRPr>
      </a:lvl3pPr>
      <a:lvl4pPr algn="l" rtl="0" eaLnBrk="0" fontAlgn="base" hangingPunct="0">
        <a:spcBef>
          <a:spcPct val="0"/>
        </a:spcBef>
        <a:spcAft>
          <a:spcPct val="0"/>
        </a:spcAft>
        <a:defRPr sz="4400">
          <a:solidFill>
            <a:schemeClr val="tx1"/>
          </a:solidFill>
          <a:latin typeface="Microsoft Sans Serif" pitchFamily="34" charset="0"/>
        </a:defRPr>
      </a:lvl4pPr>
      <a:lvl5pPr algn="l" rtl="0" eaLnBrk="0" fontAlgn="base" hangingPunct="0">
        <a:spcBef>
          <a:spcPct val="0"/>
        </a:spcBef>
        <a:spcAft>
          <a:spcPct val="0"/>
        </a:spcAft>
        <a:defRPr sz="4400">
          <a:solidFill>
            <a:schemeClr val="tx1"/>
          </a:solidFill>
          <a:latin typeface="Microsoft Sans Serif" pitchFamily="34" charset="0"/>
        </a:defRPr>
      </a:lvl5pPr>
      <a:lvl6pPr marL="457200" algn="l" rtl="0" eaLnBrk="1" fontAlgn="base" hangingPunct="1">
        <a:spcBef>
          <a:spcPct val="0"/>
        </a:spcBef>
        <a:spcAft>
          <a:spcPct val="0"/>
        </a:spcAft>
        <a:defRPr sz="4400">
          <a:solidFill>
            <a:schemeClr val="tx1"/>
          </a:solidFill>
          <a:latin typeface="Microsoft Sans Serif" pitchFamily="34" charset="0"/>
        </a:defRPr>
      </a:lvl6pPr>
      <a:lvl7pPr marL="914400" algn="l" rtl="0" eaLnBrk="1" fontAlgn="base" hangingPunct="1">
        <a:spcBef>
          <a:spcPct val="0"/>
        </a:spcBef>
        <a:spcAft>
          <a:spcPct val="0"/>
        </a:spcAft>
        <a:defRPr sz="4400">
          <a:solidFill>
            <a:schemeClr val="tx1"/>
          </a:solidFill>
          <a:latin typeface="Microsoft Sans Serif" pitchFamily="34" charset="0"/>
        </a:defRPr>
      </a:lvl7pPr>
      <a:lvl8pPr marL="1371600" algn="l" rtl="0" eaLnBrk="1" fontAlgn="base" hangingPunct="1">
        <a:spcBef>
          <a:spcPct val="0"/>
        </a:spcBef>
        <a:spcAft>
          <a:spcPct val="0"/>
        </a:spcAft>
        <a:defRPr sz="4400">
          <a:solidFill>
            <a:schemeClr val="tx1"/>
          </a:solidFill>
          <a:latin typeface="Microsoft Sans Serif" pitchFamily="34" charset="0"/>
        </a:defRPr>
      </a:lvl8pPr>
      <a:lvl9pPr marL="1828800" algn="l" rtl="0" eaLnBrk="1" fontAlgn="base" hangingPunct="1">
        <a:spcBef>
          <a:spcPct val="0"/>
        </a:spcBef>
        <a:spcAft>
          <a:spcPct val="0"/>
        </a:spcAft>
        <a:defRPr sz="4400">
          <a:solidFill>
            <a:schemeClr val="tx1"/>
          </a:solidFill>
          <a:latin typeface="Microsoft Sans Serif"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latin typeface="Calibri" pitchFamily="34" charset="0"/>
              </a:defRPr>
            </a:lvl1pPr>
          </a:lstStyle>
          <a:p>
            <a:pPr fontAlgn="auto">
              <a:spcBef>
                <a:spcPts val="0"/>
              </a:spcBef>
              <a:spcAft>
                <a:spcPts val="0"/>
              </a:spcAft>
            </a:pPr>
            <a:fld id="{92EBBA8F-949E-4C2F-BBA7-34F101B1D234}" type="datetimeFigureOut">
              <a:rPr lang="en-US" smtClean="0">
                <a:solidFill>
                  <a:prstClr val="black">
                    <a:tint val="75000"/>
                  </a:prstClr>
                </a:solidFill>
                <a:cs typeface="+mn-cs"/>
              </a:rPr>
              <a:pPr fontAlgn="auto">
                <a:spcBef>
                  <a:spcPts val="0"/>
                </a:spcBef>
                <a:spcAft>
                  <a:spcPts val="0"/>
                </a:spcAft>
              </a:pPr>
              <a:t>11/25/2020</a:t>
            </a:fld>
            <a:endParaRPr lang="en-US">
              <a:solidFill>
                <a:prstClr val="black">
                  <a:tint val="75000"/>
                </a:prstClr>
              </a:solidFill>
              <a:cs typeface="+mn-cs"/>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latin typeface="Calibri" pitchFamily="34" charset="0"/>
              </a:defRPr>
            </a:lvl1pPr>
          </a:lstStyle>
          <a:p>
            <a:pPr fontAlgn="auto">
              <a:spcBef>
                <a:spcPts val="0"/>
              </a:spcBef>
              <a:spcAft>
                <a:spcPts val="0"/>
              </a:spcAft>
            </a:pPr>
            <a:endParaRPr lang="en-US">
              <a:solidFill>
                <a:prstClr val="black">
                  <a:tint val="75000"/>
                </a:prstClr>
              </a:solidFill>
              <a:cs typeface="+mn-cs"/>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latin typeface="Calibri" pitchFamily="34" charset="0"/>
              </a:defRPr>
            </a:lvl1pPr>
          </a:lstStyle>
          <a:p>
            <a:pPr fontAlgn="auto">
              <a:spcBef>
                <a:spcPts val="0"/>
              </a:spcBef>
              <a:spcAft>
                <a:spcPts val="0"/>
              </a:spcAft>
            </a:pPr>
            <a:fld id="{8D123823-546C-47FD-8A99-35C36214B138}" type="slidenum">
              <a:rPr lang="en-US" smtClean="0">
                <a:solidFill>
                  <a:prstClr val="black">
                    <a:tint val="75000"/>
                  </a:prstClr>
                </a:solidFill>
                <a:cs typeface="+mn-cs"/>
              </a:rPr>
              <a:pPr fontAlgn="auto">
                <a:spcBef>
                  <a:spcPts val="0"/>
                </a:spcBef>
                <a:spcAft>
                  <a:spcPts val="0"/>
                </a:spcAft>
              </a:pPr>
              <a:t>‹#›</a:t>
            </a:fld>
            <a:endParaRPr lang="en-US">
              <a:solidFill>
                <a:prstClr val="black">
                  <a:tint val="75000"/>
                </a:prstClr>
              </a:solidFill>
              <a:cs typeface="+mn-cs"/>
            </a:endParaRPr>
          </a:p>
        </p:txBody>
      </p:sp>
    </p:spTree>
    <p:extLst>
      <p:ext uri="{BB962C8B-B14F-4D97-AF65-F5344CB8AC3E}">
        <p14:creationId xmlns:p14="http://schemas.microsoft.com/office/powerpoint/2010/main" val="2983556070"/>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ctr" defTabSz="914400" rtl="0" eaLnBrk="1" latinLnBrk="0" hangingPunct="1">
        <a:spcBef>
          <a:spcPct val="0"/>
        </a:spcBef>
        <a:buNone/>
        <a:defRPr sz="4400" kern="1200">
          <a:solidFill>
            <a:schemeClr val="tx1"/>
          </a:solidFill>
          <a:latin typeface="Calibri"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Calibri"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Calibri"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Calibri"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Calibri"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Hình chữ nhật 4"/>
          <p:cNvSpPr>
            <a:spLocks noChangeArrowheads="1"/>
          </p:cNvSpPr>
          <p:nvPr/>
        </p:nvSpPr>
        <p:spPr bwMode="auto">
          <a:xfrm>
            <a:off x="0" y="304800"/>
            <a:ext cx="9144000" cy="1600200"/>
          </a:xfrm>
          <a:prstGeom prst="rect">
            <a:avLst/>
          </a:prstGeom>
          <a:solidFill>
            <a:schemeClr val="bg1">
              <a:alpha val="58823"/>
            </a:schemeClr>
          </a:solidFill>
          <a:ln w="9525">
            <a:noFill/>
            <a:miter lim="800000"/>
            <a:headEnd/>
            <a:tailEnd/>
          </a:ln>
        </p:spPr>
        <p:txBody>
          <a:bodyPr wrap="none" anchor="ctr"/>
          <a:lstStyle/>
          <a:p>
            <a:pPr algn="ctr"/>
            <a:endParaRPr lang="en-US"/>
          </a:p>
        </p:txBody>
      </p:sp>
      <p:sp>
        <p:nvSpPr>
          <p:cNvPr id="7" name="Rectangle 3"/>
          <p:cNvSpPr>
            <a:spLocks noGrp="1" noChangeArrowheads="1"/>
          </p:cNvSpPr>
          <p:nvPr>
            <p:ph type="subTitle" idx="1"/>
          </p:nvPr>
        </p:nvSpPr>
        <p:spPr>
          <a:xfrm>
            <a:off x="457200" y="304800"/>
            <a:ext cx="7848599" cy="650875"/>
          </a:xfrm>
          <a:extLst>
            <a:ext uri="{AF507438-7753-43E0-B8FC-AC1667EBCBE1}">
              <a14:hiddenEffects xmlns:a14="http://schemas.microsoft.com/office/drawing/2010/main">
                <a:effectLst>
                  <a:outerShdw dist="17961" dir="2700000" algn="ctr" rotWithShape="0">
                    <a:schemeClr val="tx1"/>
                  </a:outerShdw>
                </a:effectLst>
              </a14:hiddenEffects>
            </a:ext>
          </a:extLst>
        </p:spPr>
        <p:txBody>
          <a:bodyPr anchor="ctr"/>
          <a:lstStyle/>
          <a:p>
            <a:pPr algn="ctr"/>
            <a:r>
              <a:rPr lang="en-US" b="1" smtClean="0">
                <a:solidFill>
                  <a:srgbClr val="C00000"/>
                </a:solidFill>
                <a:latin typeface="Times New Roman" panose="02020603050405020304" pitchFamily="18" charset="0"/>
                <a:cs typeface="Times New Roman" panose="02020603050405020304" pitchFamily="18" charset="0"/>
              </a:rPr>
              <a:t>PHÒNG GIÁO DỤC VÀ ĐÀO TẠO THỊ XÃ PHỔ YÊN</a:t>
            </a:r>
          </a:p>
          <a:p>
            <a:pPr algn="ctr"/>
            <a:r>
              <a:rPr lang="en-US" b="1" smtClean="0">
                <a:solidFill>
                  <a:srgbClr val="C00000"/>
                </a:solidFill>
                <a:latin typeface="Times New Roman" panose="02020603050405020304" pitchFamily="18" charset="0"/>
                <a:cs typeface="Times New Roman" panose="02020603050405020304" pitchFamily="18" charset="0"/>
              </a:rPr>
              <a:t>TRƯỜNG THCS THÀNH CÔNG</a:t>
            </a:r>
            <a:endParaRPr lang="en-US"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txBox="1">
            <a:spLocks noChangeArrowheads="1"/>
          </p:cNvSpPr>
          <p:nvPr/>
        </p:nvSpPr>
        <p:spPr bwMode="auto">
          <a:xfrm>
            <a:off x="176212" y="2057400"/>
            <a:ext cx="8715375" cy="1371600"/>
          </a:xfrm>
          <a:prstGeom prst="rect">
            <a:avLst/>
          </a:prstGeom>
          <a:solidFill>
            <a:schemeClr val="bg1"/>
          </a:solidFill>
          <a:ln w="9525">
            <a:noFill/>
            <a:miter lim="800000"/>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0" cap="none" spc="0" normalizeH="0" baseline="0" noProof="0" smtClean="0">
                <a:ln>
                  <a:noFill/>
                </a:ln>
                <a:solidFill>
                  <a:schemeClr val="bg2"/>
                </a:solidFill>
                <a:effectLst/>
                <a:uLnTx/>
                <a:uFillTx/>
                <a:latin typeface="Times New Roman" panose="02020603050405020304" pitchFamily="18" charset="0"/>
                <a:ea typeface="+mj-ea"/>
                <a:cs typeface="Times New Roman" panose="02020603050405020304" pitchFamily="18" charset="0"/>
              </a:rPr>
              <a:t> </a:t>
            </a:r>
            <a:r>
              <a:rPr kumimoji="0" lang="en-US" sz="2800" b="1" i="0" u="none" strike="noStrike" kern="0" cap="none" spc="0" normalizeH="0" baseline="0" noProof="0" dirty="0" smtClean="0">
                <a:ln>
                  <a:noFill/>
                </a:ln>
                <a:solidFill>
                  <a:schemeClr val="bg2"/>
                </a:solidFill>
                <a:effectLst/>
                <a:uLnTx/>
                <a:uFillTx/>
                <a:latin typeface="Times New Roman" panose="02020603050405020304" pitchFamily="18" charset="0"/>
                <a:ea typeface="+mj-ea"/>
                <a:cs typeface="Times New Roman" panose="02020603050405020304" pitchFamily="18" charset="0"/>
              </a:rPr>
              <a:t/>
            </a:r>
            <a:br>
              <a:rPr kumimoji="0" lang="en-US" sz="2800" b="1" i="0" u="none" strike="noStrike" kern="0" cap="none" spc="0" normalizeH="0" baseline="0" noProof="0" dirty="0" smtClean="0">
                <a:ln>
                  <a:noFill/>
                </a:ln>
                <a:solidFill>
                  <a:schemeClr val="bg2"/>
                </a:solidFill>
                <a:effectLst/>
                <a:uLnTx/>
                <a:uFillTx/>
                <a:latin typeface="Times New Roman" panose="02020603050405020304" pitchFamily="18" charset="0"/>
                <a:ea typeface="+mj-ea"/>
                <a:cs typeface="Times New Roman" panose="02020603050405020304" pitchFamily="18" charset="0"/>
              </a:rPr>
            </a:br>
            <a:r>
              <a:rPr kumimoji="0" lang="en-US" sz="2800" b="1" i="0" u="none" strike="noStrike" kern="0" cap="none" spc="0" normalizeH="0" baseline="0" noProof="0" dirty="0" smtClean="0">
                <a:ln>
                  <a:noFill/>
                </a:ln>
                <a:solidFill>
                  <a:schemeClr val="bg2"/>
                </a:solidFill>
                <a:effectLst/>
                <a:uLnTx/>
                <a:uFillTx/>
                <a:latin typeface="Times New Roman" panose="02020603050405020304" pitchFamily="18" charset="0"/>
                <a:ea typeface="+mj-ea"/>
                <a:cs typeface="Times New Roman" panose="02020603050405020304" pitchFamily="18" charset="0"/>
              </a:rPr>
              <a:t>HƯỚNG DẪN HỌC SINH GIẢI MỘT SỐ BÀI TOÁN CƠ BẢN TRONG CHƯƠNG I </a:t>
            </a:r>
            <a:r>
              <a:rPr kumimoji="0" lang="vi-VN" sz="2800" b="1" i="0" u="none" strike="noStrike" kern="0" cap="none" spc="0" normalizeH="0" baseline="0" noProof="0" dirty="0" smtClean="0">
                <a:ln>
                  <a:noFill/>
                </a:ln>
                <a:solidFill>
                  <a:schemeClr val="bg2"/>
                </a:solidFill>
                <a:effectLst/>
                <a:uLnTx/>
                <a:uFillTx/>
                <a:latin typeface="Times New Roman" panose="02020603050405020304" pitchFamily="18" charset="0"/>
                <a:ea typeface="+mj-ea"/>
                <a:cs typeface="Times New Roman" panose="02020603050405020304" pitchFamily="18" charset="0"/>
              </a:rPr>
              <a:t>- </a:t>
            </a:r>
            <a:r>
              <a:rPr kumimoji="0" lang="en-US" sz="2800" b="1" i="0" u="none" strike="noStrike" kern="0" cap="none" spc="0" normalizeH="0" baseline="0" noProof="0" smtClean="0">
                <a:ln>
                  <a:noFill/>
                </a:ln>
                <a:solidFill>
                  <a:schemeClr val="bg2"/>
                </a:solidFill>
                <a:effectLst/>
                <a:uLnTx/>
                <a:uFillTx/>
                <a:latin typeface="Times New Roman" panose="02020603050405020304" pitchFamily="18" charset="0"/>
                <a:ea typeface="+mj-ea"/>
                <a:cs typeface="Times New Roman" panose="02020603050405020304" pitchFamily="18" charset="0"/>
              </a:rPr>
              <a:t>ĐẠI SỐ 7</a:t>
            </a:r>
            <a:endParaRPr kumimoji="0" lang="en-GB" sz="2800" b="1" i="1" u="none" strike="noStrike" kern="0" cap="none" spc="0" normalizeH="0" baseline="0" noProof="0" dirty="0">
              <a:ln>
                <a:noFill/>
              </a:ln>
              <a:solidFill>
                <a:schemeClr val="bg2"/>
              </a:solidFill>
              <a:effectLst>
                <a:outerShdw blurRad="50800" dist="76200" dir="18900000" algn="bl" rotWithShape="0">
                  <a:prstClr val="black">
                    <a:alpha val="40000"/>
                  </a:prstClr>
                </a:outerShdw>
              </a:effectLst>
              <a:uLnTx/>
              <a:uFillTx/>
              <a:latin typeface="Times New Roman" panose="02020603050405020304" pitchFamily="18" charset="0"/>
              <a:ea typeface="+mj-ea"/>
              <a:cs typeface="Times New Roman" panose="02020603050405020304" pitchFamily="18" charset="0"/>
            </a:endParaRPr>
          </a:p>
        </p:txBody>
      </p:sp>
      <p:sp>
        <p:nvSpPr>
          <p:cNvPr id="6" name="Hình chữ nhật 4"/>
          <p:cNvSpPr>
            <a:spLocks noChangeArrowheads="1"/>
          </p:cNvSpPr>
          <p:nvPr/>
        </p:nvSpPr>
        <p:spPr bwMode="auto">
          <a:xfrm>
            <a:off x="0" y="4953000"/>
            <a:ext cx="9144000" cy="1600200"/>
          </a:xfrm>
          <a:prstGeom prst="rect">
            <a:avLst/>
          </a:prstGeom>
          <a:solidFill>
            <a:schemeClr val="bg1">
              <a:alpha val="58823"/>
            </a:schemeClr>
          </a:solidFill>
          <a:ln w="9525">
            <a:noFill/>
            <a:miter lim="800000"/>
            <a:headEnd/>
            <a:tailEnd/>
          </a:ln>
        </p:spPr>
        <p:txBody>
          <a:bodyPr wrap="none" anchor="ctr"/>
          <a:lstStyle/>
          <a:p>
            <a:pPr algn="ctr"/>
            <a:endParaRPr lang="en-US"/>
          </a:p>
        </p:txBody>
      </p:sp>
      <p:sp>
        <p:nvSpPr>
          <p:cNvPr id="8" name="Rectangle 3"/>
          <p:cNvSpPr txBox="1">
            <a:spLocks noChangeArrowheads="1"/>
          </p:cNvSpPr>
          <p:nvPr/>
        </p:nvSpPr>
        <p:spPr bwMode="auto">
          <a:xfrm>
            <a:off x="914400" y="4081165"/>
            <a:ext cx="7724775" cy="1295400"/>
          </a:xfrm>
          <a:prstGeom prst="rect">
            <a:avLst/>
          </a:prstGeom>
          <a:noFill/>
          <a:ln w="9525">
            <a:noFill/>
            <a:miter lim="800000"/>
            <a:headEnd/>
            <a:tailEnd/>
          </a:ln>
          <a:effectLst/>
          <a:extLst>
            <a:ext uri="{AF507438-7753-43E0-B8FC-AC1667EBCBE1}">
              <a14:hiddenEffects xmlns:a14="http://schemas.microsoft.com/office/drawing/2010/main">
                <a:effectLst>
                  <a:outerShdw dist="17961" dir="2700000" algn="ctr" rotWithShape="0">
                    <a:schemeClr val="tx1"/>
                  </a:outerShdw>
                </a:effectLst>
              </a14:hiddenEffects>
            </a:ext>
          </a:ex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lang="en-US" sz="3200" b="1" kern="0" smtClean="0">
                <a:solidFill>
                  <a:schemeClr val="bg2"/>
                </a:solidFill>
                <a:latin typeface="Times New Roman" pitchFamily="18" charset="0"/>
                <a:cs typeface="Times New Roman" pitchFamily="18" charset="0"/>
              </a:rPr>
              <a:t>Họ và tên giáo viên:</a:t>
            </a:r>
            <a:r>
              <a:rPr lang="vi-VN" sz="3200" b="1" kern="0" smtClean="0">
                <a:solidFill>
                  <a:schemeClr val="bg2"/>
                </a:solidFill>
                <a:latin typeface="Times New Roman" pitchFamily="18" charset="0"/>
                <a:cs typeface="Times New Roman" pitchFamily="18" charset="0"/>
              </a:rPr>
              <a:t> </a:t>
            </a:r>
            <a:r>
              <a:rPr lang="vi-VN" sz="2800" b="1" kern="0" dirty="0" smtClean="0">
                <a:solidFill>
                  <a:schemeClr val="bg2"/>
                </a:solidFill>
                <a:latin typeface="Times New Roman" pitchFamily="18" charset="0"/>
                <a:cs typeface="Times New Roman" pitchFamily="18" charset="0"/>
              </a:rPr>
              <a:t>NGUYỄN THỊ </a:t>
            </a:r>
            <a:r>
              <a:rPr lang="vi-VN" sz="2800" b="1" kern="0" smtClean="0">
                <a:solidFill>
                  <a:schemeClr val="bg2"/>
                </a:solidFill>
                <a:latin typeface="Times New Roman" pitchFamily="18" charset="0"/>
                <a:cs typeface="Times New Roman" pitchFamily="18" charset="0"/>
              </a:rPr>
              <a:t>THU HÀ</a:t>
            </a:r>
            <a:endParaRPr lang="en-US" sz="2800" b="1" kern="0" smtClean="0">
              <a:solidFill>
                <a:schemeClr val="bg2"/>
              </a:solidFill>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lang="en-US" sz="2800" b="1" kern="0" smtClean="0">
                <a:solidFill>
                  <a:schemeClr val="bg2"/>
                </a:solidFill>
                <a:latin typeface="Times New Roman" pitchFamily="18" charset="0"/>
                <a:cs typeface="Times New Roman" pitchFamily="18" charset="0"/>
              </a:rPr>
              <a:t>Môn: Toán</a:t>
            </a:r>
            <a:endParaRPr lang="en-US" sz="2800" b="1" kern="0" dirty="0" smtClean="0">
              <a:solidFill>
                <a:schemeClr val="bg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4"/>
          <p:cNvGraphicFramePr>
            <a:graphicFrameLocks noChangeAspect="1"/>
          </p:cNvGraphicFramePr>
          <p:nvPr>
            <p:extLst>
              <p:ext uri="{D42A27DB-BD31-4B8C-83A1-F6EECF244321}">
                <p14:modId xmlns:p14="http://schemas.microsoft.com/office/powerpoint/2010/main" val="3468515548"/>
              </p:ext>
            </p:extLst>
          </p:nvPr>
        </p:nvGraphicFramePr>
        <p:xfrm>
          <a:off x="457200" y="381000"/>
          <a:ext cx="8458200" cy="5181600"/>
        </p:xfrm>
        <a:graphic>
          <a:graphicData uri="http://schemas.openxmlformats.org/presentationml/2006/ole">
            <mc:AlternateContent xmlns:mc="http://schemas.openxmlformats.org/markup-compatibility/2006">
              <mc:Choice xmlns:v="urn:schemas-microsoft-com:vml" Requires="v">
                <p:oleObj spid="_x0000_s34863" name="Slide" r:id="rId3" imgW="3732233" imgH="2799702" progId="PowerPoint.Slide.8">
                  <p:embed/>
                </p:oleObj>
              </mc:Choice>
              <mc:Fallback>
                <p:oleObj name="Slide" r:id="rId3" imgW="3732233" imgH="2799702" progId="PowerPoint.Slide.8">
                  <p:embed/>
                  <p:pic>
                    <p:nvPicPr>
                      <p:cNvPr id="3379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81000"/>
                        <a:ext cx="8458200" cy="5181600"/>
                      </a:xfrm>
                      <a:prstGeom prst="rect">
                        <a:avLst/>
                      </a:prstGeom>
                      <a:noFill/>
                      <a:extLst/>
                    </p:spPr>
                  </p:pic>
                </p:oleObj>
              </mc:Fallback>
            </mc:AlternateContent>
          </a:graphicData>
        </a:graphic>
      </p:graphicFrame>
    </p:spTree>
    <p:extLst>
      <p:ext uri="{BB962C8B-B14F-4D97-AF65-F5344CB8AC3E}">
        <p14:creationId xmlns:p14="http://schemas.microsoft.com/office/powerpoint/2010/main" val="3257958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Rectangle 4"/>
          <p:cNvSpPr>
            <a:spLocks noGrp="1" noChangeArrowheads="1"/>
          </p:cNvSpPr>
          <p:nvPr>
            <p:ph type="title"/>
          </p:nvPr>
        </p:nvSpPr>
        <p:spPr>
          <a:xfrm>
            <a:off x="1524000" y="357669"/>
            <a:ext cx="2743200" cy="720725"/>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vi-VN" sz="2400" b="1" dirty="0" smtClean="0">
                <a:solidFill>
                  <a:srgbClr val="00000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III. HIỆU QUẢ</a:t>
            </a:r>
            <a:endParaRPr lang="en-GB" sz="2400" b="1" dirty="0">
              <a:solidFill>
                <a:srgbClr val="00000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p:txBody>
      </p:sp>
      <p:sp>
        <p:nvSpPr>
          <p:cNvPr id="4099" name="Rectangle 3"/>
          <p:cNvSpPr>
            <a:spLocks noChangeArrowheads="1"/>
          </p:cNvSpPr>
          <p:nvPr/>
        </p:nvSpPr>
        <p:spPr bwMode="auto">
          <a:xfrm>
            <a:off x="838200" y="838200"/>
            <a:ext cx="80772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tabLst>
                <a:tab pos="2743200" algn="ctr"/>
                <a:tab pos="5486400" algn="r"/>
              </a:tabLst>
            </a:pPr>
            <a:r>
              <a:rPr lang="vi-VN" sz="2000">
                <a:solidFill>
                  <a:srgbClr val="000000"/>
                </a:solidFill>
                <a:latin typeface="Times New Roman" panose="02020603050405020304" pitchFamily="18" charset="0"/>
                <a:ea typeface="Times New Roman" pitchFamily="18" charset="0"/>
                <a:cs typeface="Times New Roman" panose="02020603050405020304" pitchFamily="18" charset="0"/>
              </a:rPr>
              <a:t>	Khi áp dụng các biện pháp này đối với học sinh lớp 7D và thực tiễn nhà trường, tôi thấy có nhiều kết quả khả quan: </a:t>
            </a:r>
            <a:endParaRPr kumimoji="0" lang="pt-BR" sz="2000" i="0" u="none" strike="noStrike" cap="none" normalizeH="0" baseline="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tab pos="2743200" algn="ctr"/>
                <a:tab pos="5486400" algn="r"/>
              </a:tabLst>
            </a:pPr>
            <a:r>
              <a:rPr kumimoji="0" lang="pt-BR" sz="2000" i="0" u="none" strike="noStrike" cap="none" normalizeH="0" baseline="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pt-BR" sz="200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Bước đầu tạo ý thức tự học cho các em. </a:t>
            </a:r>
            <a:endParaRPr kumimoji="0" lang="en-US" sz="20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743200" algn="ctr"/>
                <a:tab pos="5486400" algn="r"/>
              </a:tabLst>
            </a:pPr>
            <a:r>
              <a:rPr kumimoji="0" lang="pt-BR" sz="200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Các em hào hứng hơn, sôi nổi, tự tin hơn không còn sợ sệt khi tiếp xúc với các con số và các phép tính, giúp các em có niềm tin trong học tập. Phương pháp này khả thi trong thực tế và </a:t>
            </a:r>
            <a:r>
              <a:rPr kumimoji="0" lang="pt-BR" sz="2000" i="0" u="none" strike="noStrike" cap="none" normalizeH="0" baseline="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tôi sẽ</a:t>
            </a:r>
            <a:r>
              <a:rPr kumimoji="0" lang="pt-BR" sz="2000" i="0" u="none" strike="noStrike" cap="none" normalizeH="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pt-BR" sz="2000" i="0" u="none" strike="noStrike" cap="none" normalizeH="0" baseline="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tiếp </a:t>
            </a:r>
            <a:r>
              <a:rPr kumimoji="0" lang="pt-BR" sz="200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tục phát triển tìm tòi các phương pháp mới, để hiệu quả dạy học ngày càng cao hơn.</a:t>
            </a:r>
            <a:endParaRPr kumimoji="0" lang="pt-BR" sz="200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graphicFrame>
        <p:nvGraphicFramePr>
          <p:cNvPr id="69" name="Table 68"/>
          <p:cNvGraphicFramePr>
            <a:graphicFrameLocks noGrp="1"/>
          </p:cNvGraphicFramePr>
          <p:nvPr>
            <p:extLst>
              <p:ext uri="{D42A27DB-BD31-4B8C-83A1-F6EECF244321}">
                <p14:modId xmlns:p14="http://schemas.microsoft.com/office/powerpoint/2010/main" val="398124365"/>
              </p:ext>
            </p:extLst>
          </p:nvPr>
        </p:nvGraphicFramePr>
        <p:xfrm>
          <a:off x="990599" y="4724400"/>
          <a:ext cx="7467601" cy="1371600"/>
        </p:xfrm>
        <a:graphic>
          <a:graphicData uri="http://schemas.openxmlformats.org/drawingml/2006/table">
            <a:tbl>
              <a:tblPr firstRow="1" firstCol="1" lastRow="1" lastCol="1" bandRow="1" bandCol="1"/>
              <a:tblGrid>
                <a:gridCol w="2181938">
                  <a:extLst>
                    <a:ext uri="{9D8B030D-6E8A-4147-A177-3AD203B41FA5}">
                      <a16:colId xmlns:a16="http://schemas.microsoft.com/office/drawing/2014/main" xmlns="" val="699629955"/>
                    </a:ext>
                  </a:extLst>
                </a:gridCol>
                <a:gridCol w="1265021">
                  <a:extLst>
                    <a:ext uri="{9D8B030D-6E8A-4147-A177-3AD203B41FA5}">
                      <a16:colId xmlns:a16="http://schemas.microsoft.com/office/drawing/2014/main" xmlns="" val="4186745286"/>
                    </a:ext>
                  </a:extLst>
                </a:gridCol>
                <a:gridCol w="1609879">
                  <a:extLst>
                    <a:ext uri="{9D8B030D-6E8A-4147-A177-3AD203B41FA5}">
                      <a16:colId xmlns:a16="http://schemas.microsoft.com/office/drawing/2014/main" xmlns="" val="2784986646"/>
                    </a:ext>
                  </a:extLst>
                </a:gridCol>
                <a:gridCol w="1375377">
                  <a:extLst>
                    <a:ext uri="{9D8B030D-6E8A-4147-A177-3AD203B41FA5}">
                      <a16:colId xmlns:a16="http://schemas.microsoft.com/office/drawing/2014/main" xmlns="" val="2193035905"/>
                    </a:ext>
                  </a:extLst>
                </a:gridCol>
                <a:gridCol w="1035386">
                  <a:extLst>
                    <a:ext uri="{9D8B030D-6E8A-4147-A177-3AD203B41FA5}">
                      <a16:colId xmlns:a16="http://schemas.microsoft.com/office/drawing/2014/main" xmlns="" val="2542544611"/>
                    </a:ext>
                  </a:extLst>
                </a:gridCol>
              </a:tblGrid>
              <a:tr h="430312">
                <a:tc>
                  <a:txBody>
                    <a:bodyPr/>
                    <a:lstStyle/>
                    <a:p>
                      <a:pPr>
                        <a:lnSpc>
                          <a:spcPct val="150000"/>
                        </a:lnSpc>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Xếp</a:t>
                      </a:r>
                      <a:r>
                        <a:rPr lang="en-US" sz="2000" b="1" dirty="0">
                          <a:solidFill>
                            <a:srgbClr val="000000"/>
                          </a:solidFill>
                          <a:effectLst/>
                          <a:latin typeface="Times New Roman" panose="02020603050405020304" pitchFamily="18" charset="0"/>
                          <a:ea typeface="Times New Roman" panose="02020603050405020304" pitchFamily="18" charset="0"/>
                        </a:rPr>
                        <a:t> </a:t>
                      </a:r>
                      <a:r>
                        <a:rPr lang="en-US" sz="2000" b="1" dirty="0" err="1">
                          <a:solidFill>
                            <a:srgbClr val="000000"/>
                          </a:solidFill>
                          <a:effectLst/>
                          <a:latin typeface="Times New Roman" panose="02020603050405020304" pitchFamily="18" charset="0"/>
                          <a:ea typeface="Times New Roman" panose="02020603050405020304" pitchFamily="18" charset="0"/>
                        </a:rPr>
                        <a:t>loại</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Giỏi</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Khá</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a:solidFill>
                            <a:srgbClr val="000000"/>
                          </a:solidFill>
                          <a:effectLst/>
                          <a:latin typeface="Times New Roman" panose="02020603050405020304" pitchFamily="18" charset="0"/>
                          <a:ea typeface="Times New Roman" panose="02020603050405020304" pitchFamily="18" charset="0"/>
                        </a:rPr>
                        <a:t>Trung bình</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b="1" dirty="0" err="1">
                          <a:solidFill>
                            <a:srgbClr val="000000"/>
                          </a:solidFill>
                          <a:effectLst/>
                          <a:latin typeface="Times New Roman" panose="02020603050405020304" pitchFamily="18" charset="0"/>
                          <a:ea typeface="Times New Roman" panose="02020603050405020304" pitchFamily="18" charset="0"/>
                        </a:rPr>
                        <a:t>Yếu</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2306546"/>
                  </a:ext>
                </a:extLst>
              </a:tr>
              <a:tr h="430312">
                <a:tc>
                  <a:txBody>
                    <a:bodyPr/>
                    <a:lstStyle/>
                    <a:p>
                      <a:pPr algn="just">
                        <a:lnSpc>
                          <a:spcPct val="150000"/>
                        </a:lnSpc>
                        <a:spcAft>
                          <a:spcPts val="0"/>
                        </a:spcAft>
                      </a:pPr>
                      <a:r>
                        <a:rPr lang="en-US" sz="2000" smtClean="0">
                          <a:solidFill>
                            <a:srgbClr val="000000"/>
                          </a:solidFill>
                          <a:effectLst/>
                          <a:latin typeface="Times New Roman" panose="02020603050405020304" pitchFamily="18" charset="0"/>
                          <a:ea typeface="Times New Roman" panose="02020603050405020304" pitchFamily="18" charset="0"/>
                        </a:rPr>
                        <a:t>Trước</a:t>
                      </a:r>
                      <a:r>
                        <a:rPr lang="en-US" sz="2000" baseline="0" smtClean="0">
                          <a:solidFill>
                            <a:srgbClr val="000000"/>
                          </a:solidFill>
                          <a:effectLst/>
                          <a:latin typeface="Times New Roman" panose="02020603050405020304" pitchFamily="18" charset="0"/>
                          <a:ea typeface="Times New Roman" panose="02020603050405020304" pitchFamily="18" charset="0"/>
                        </a:rPr>
                        <a:t> khi áp dụng</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a:solidFill>
                            <a:srgbClr val="000000"/>
                          </a:solidFill>
                          <a:effectLst/>
                          <a:latin typeface="Times New Roman" panose="02020603050405020304" pitchFamily="18" charset="0"/>
                          <a:ea typeface="Times New Roman" panose="02020603050405020304" pitchFamily="18" charset="0"/>
                        </a:rPr>
                        <a:t>4 (</a:t>
                      </a:r>
                      <a:r>
                        <a:rPr lang="en-US" sz="2000">
                          <a:solidFill>
                            <a:srgbClr val="000000"/>
                          </a:solidFill>
                          <a:effectLst/>
                          <a:latin typeface="Times New Roman" panose="02020603050405020304" pitchFamily="18" charset="0"/>
                          <a:ea typeface="Times New Roman" panose="02020603050405020304" pitchFamily="18" charset="0"/>
                        </a:rPr>
                        <a:t>10 %</a:t>
                      </a:r>
                      <a:r>
                        <a:rPr lang="vi-VN" sz="2000">
                          <a:solidFill>
                            <a:srgbClr val="000000"/>
                          </a:solidFill>
                          <a:effectLst/>
                          <a:latin typeface="Times New Roman" panose="02020603050405020304" pitchFamily="18" charset="0"/>
                          <a:ea typeface="Times New Roman" panose="02020603050405020304" pitchFamily="18" charset="0"/>
                        </a:rPr>
                        <a:t>)</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rPr>
                        <a:t>14 (</a:t>
                      </a:r>
                      <a:r>
                        <a:rPr lang="vi-VN" sz="2000" dirty="0">
                          <a:solidFill>
                            <a:srgbClr val="000000"/>
                          </a:solidFill>
                          <a:effectLst/>
                          <a:latin typeface="Times New Roman" panose="02020603050405020304" pitchFamily="18" charset="0"/>
                          <a:ea typeface="Times New Roman" panose="02020603050405020304" pitchFamily="18" charset="0"/>
                        </a:rPr>
                        <a:t>3</a:t>
                      </a:r>
                      <a:r>
                        <a:rPr lang="en-US" sz="2000" dirty="0">
                          <a:solidFill>
                            <a:srgbClr val="000000"/>
                          </a:solidFill>
                          <a:effectLst/>
                          <a:latin typeface="Times New Roman" panose="02020603050405020304" pitchFamily="18" charset="0"/>
                          <a:ea typeface="Times New Roman" panose="02020603050405020304" pitchFamily="18" charset="0"/>
                        </a:rPr>
                        <a:t>5%</a:t>
                      </a:r>
                      <a:r>
                        <a:rPr lang="vi-VN" sz="2000" dirty="0">
                          <a:solidFill>
                            <a:srgbClr val="000000"/>
                          </a:solidFill>
                          <a:effectLst/>
                          <a:latin typeface="Times New Roman" panose="02020603050405020304" pitchFamily="18" charset="0"/>
                          <a:ea typeface="Times New Roman" panose="02020603050405020304" pitchFamily="18" charset="0"/>
                        </a:rPr>
                        <a:t>)</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rPr>
                        <a:t>16 (</a:t>
                      </a:r>
                      <a:r>
                        <a:rPr lang="en-US" sz="2000" dirty="0">
                          <a:solidFill>
                            <a:srgbClr val="000000"/>
                          </a:solidFill>
                          <a:effectLst/>
                          <a:latin typeface="Times New Roman" panose="02020603050405020304" pitchFamily="18" charset="0"/>
                          <a:ea typeface="Times New Roman" panose="02020603050405020304" pitchFamily="18" charset="0"/>
                        </a:rPr>
                        <a:t>40%</a:t>
                      </a:r>
                      <a:r>
                        <a:rPr lang="vi-VN" sz="2000" dirty="0">
                          <a:solidFill>
                            <a:srgbClr val="000000"/>
                          </a:solidFill>
                          <a:effectLst/>
                          <a:latin typeface="Times New Roman" panose="02020603050405020304" pitchFamily="18" charset="0"/>
                          <a:ea typeface="Times New Roman" panose="02020603050405020304" pitchFamily="18" charset="0"/>
                        </a:rPr>
                        <a:t>)</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rPr>
                        <a:t>6 (</a:t>
                      </a:r>
                      <a:r>
                        <a:rPr lang="en-US" sz="2000" dirty="0">
                          <a:solidFill>
                            <a:srgbClr val="000000"/>
                          </a:solidFill>
                          <a:effectLst/>
                          <a:latin typeface="Times New Roman" panose="02020603050405020304" pitchFamily="18" charset="0"/>
                          <a:ea typeface="Times New Roman" panose="02020603050405020304" pitchFamily="18" charset="0"/>
                        </a:rPr>
                        <a:t>15%</a:t>
                      </a:r>
                      <a:r>
                        <a:rPr lang="vi-VN" sz="2000" dirty="0">
                          <a:solidFill>
                            <a:srgbClr val="000000"/>
                          </a:solidFill>
                          <a:effectLst/>
                          <a:latin typeface="Times New Roman" panose="02020603050405020304" pitchFamily="18" charset="0"/>
                          <a:ea typeface="Times New Roman" panose="02020603050405020304" pitchFamily="18" charset="0"/>
                        </a:rPr>
                        <a:t>)</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795137014"/>
                  </a:ext>
                </a:extLst>
              </a:tr>
              <a:tr h="430312">
                <a:tc>
                  <a:txBody>
                    <a:bodyPr/>
                    <a:lstStyle/>
                    <a:p>
                      <a:pPr algn="just">
                        <a:lnSpc>
                          <a:spcPct val="150000"/>
                        </a:lnSpc>
                        <a:spcAft>
                          <a:spcPts val="0"/>
                        </a:spcAft>
                      </a:pPr>
                      <a:r>
                        <a:rPr lang="en-US" sz="2000">
                          <a:solidFill>
                            <a:srgbClr val="000000"/>
                          </a:solidFill>
                          <a:effectLst/>
                          <a:latin typeface="Times New Roman" panose="02020603050405020304" pitchFamily="18" charset="0"/>
                          <a:ea typeface="Times New Roman" panose="02020603050405020304" pitchFamily="18" charset="0"/>
                        </a:rPr>
                        <a:t>Cuối học kì I</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dirty="0">
                          <a:solidFill>
                            <a:srgbClr val="000000"/>
                          </a:solidFill>
                          <a:effectLst/>
                          <a:latin typeface="Times New Roman" panose="02020603050405020304" pitchFamily="18" charset="0"/>
                          <a:ea typeface="Times New Roman" panose="02020603050405020304" pitchFamily="18" charset="0"/>
                        </a:rPr>
                        <a:t>6 (15</a:t>
                      </a:r>
                      <a:r>
                        <a:rPr lang="en-US" sz="2000" dirty="0">
                          <a:solidFill>
                            <a:srgbClr val="000000"/>
                          </a:solidFill>
                          <a:effectLst/>
                          <a:latin typeface="Times New Roman" panose="02020603050405020304" pitchFamily="18" charset="0"/>
                          <a:ea typeface="Times New Roman" panose="02020603050405020304" pitchFamily="18" charset="0"/>
                        </a:rPr>
                        <a:t>%</a:t>
                      </a:r>
                      <a:r>
                        <a:rPr lang="vi-VN" sz="2000" dirty="0">
                          <a:solidFill>
                            <a:srgbClr val="000000"/>
                          </a:solidFill>
                          <a:effectLst/>
                          <a:latin typeface="Times New Roman" panose="02020603050405020304" pitchFamily="18" charset="0"/>
                          <a:ea typeface="Times New Roman" panose="02020603050405020304" pitchFamily="18" charset="0"/>
                        </a:rPr>
                        <a:t>)</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a:solidFill>
                            <a:srgbClr val="000000"/>
                          </a:solidFill>
                          <a:effectLst/>
                          <a:latin typeface="Times New Roman" panose="02020603050405020304" pitchFamily="18" charset="0"/>
                          <a:ea typeface="Times New Roman" panose="02020603050405020304" pitchFamily="18" charset="0"/>
                        </a:rPr>
                        <a:t>17 (4</a:t>
                      </a:r>
                      <a:r>
                        <a:rPr lang="en-US" sz="2000">
                          <a:solidFill>
                            <a:srgbClr val="000000"/>
                          </a:solidFill>
                          <a:effectLst/>
                          <a:latin typeface="Times New Roman" panose="02020603050405020304" pitchFamily="18" charset="0"/>
                          <a:ea typeface="Times New Roman" panose="02020603050405020304" pitchFamily="18" charset="0"/>
                        </a:rPr>
                        <a:t>2,5%</a:t>
                      </a:r>
                      <a:r>
                        <a:rPr lang="vi-VN" sz="2000">
                          <a:solidFill>
                            <a:srgbClr val="000000"/>
                          </a:solidFill>
                          <a:effectLst/>
                          <a:latin typeface="Times New Roman" panose="02020603050405020304" pitchFamily="18" charset="0"/>
                          <a:ea typeface="Times New Roman" panose="02020603050405020304" pitchFamily="18" charset="0"/>
                        </a:rPr>
                        <a:t>)</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a:solidFill>
                            <a:srgbClr val="000000"/>
                          </a:solidFill>
                          <a:effectLst/>
                          <a:latin typeface="Times New Roman" panose="02020603050405020304" pitchFamily="18" charset="0"/>
                          <a:ea typeface="Times New Roman" panose="02020603050405020304" pitchFamily="18" charset="0"/>
                        </a:rPr>
                        <a:t>14 (35</a:t>
                      </a:r>
                      <a:r>
                        <a:rPr lang="en-US" sz="2000">
                          <a:solidFill>
                            <a:srgbClr val="000000"/>
                          </a:solidFill>
                          <a:effectLst/>
                          <a:latin typeface="Times New Roman" panose="02020603050405020304" pitchFamily="18" charset="0"/>
                          <a:ea typeface="Times New Roman" panose="02020603050405020304" pitchFamily="18" charset="0"/>
                        </a:rPr>
                        <a:t>%</a:t>
                      </a:r>
                      <a:r>
                        <a:rPr lang="vi-VN" sz="2000">
                          <a:solidFill>
                            <a:srgbClr val="000000"/>
                          </a:solidFill>
                          <a:effectLst/>
                          <a:latin typeface="Times New Roman" panose="02020603050405020304" pitchFamily="18" charset="0"/>
                          <a:ea typeface="Times New Roman" panose="02020603050405020304" pitchFamily="18" charset="0"/>
                        </a:rPr>
                        <a:t>)</a:t>
                      </a:r>
                      <a:endParaRPr lang="en-US" sz="200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vi-VN" sz="2000" dirty="0" smtClean="0">
                          <a:solidFill>
                            <a:srgbClr val="000000"/>
                          </a:solidFill>
                          <a:effectLst/>
                          <a:latin typeface="Times New Roman" panose="02020603050405020304" pitchFamily="18" charset="0"/>
                          <a:ea typeface="Times New Roman" panose="02020603050405020304" pitchFamily="18" charset="0"/>
                        </a:rPr>
                        <a:t>3 (</a:t>
                      </a:r>
                      <a:r>
                        <a:rPr lang="vi-VN" sz="2000" dirty="0">
                          <a:solidFill>
                            <a:srgbClr val="000000"/>
                          </a:solidFill>
                          <a:effectLst/>
                          <a:latin typeface="Times New Roman" panose="02020603050405020304" pitchFamily="18" charset="0"/>
                          <a:ea typeface="Times New Roman" panose="02020603050405020304" pitchFamily="18" charset="0"/>
                        </a:rPr>
                        <a:t>7,5</a:t>
                      </a:r>
                      <a:r>
                        <a:rPr lang="en-US" sz="2000" dirty="0">
                          <a:solidFill>
                            <a:srgbClr val="000000"/>
                          </a:solidFill>
                          <a:effectLst/>
                          <a:latin typeface="Times New Roman" panose="02020603050405020304" pitchFamily="18" charset="0"/>
                          <a:ea typeface="Times New Roman" panose="02020603050405020304" pitchFamily="18" charset="0"/>
                        </a:rPr>
                        <a:t>%</a:t>
                      </a:r>
                      <a:r>
                        <a:rPr lang="vi-VN" sz="2000" dirty="0">
                          <a:solidFill>
                            <a:srgbClr val="000000"/>
                          </a:solidFill>
                          <a:effectLst/>
                          <a:latin typeface="Times New Roman" panose="02020603050405020304" pitchFamily="18" charset="0"/>
                          <a:ea typeface="Times New Roman" panose="02020603050405020304" pitchFamily="18" charset="0"/>
                        </a:rPr>
                        <a:t>)</a:t>
                      </a:r>
                      <a:endParaRPr lang="en-US" sz="20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29319408"/>
                  </a:ext>
                </a:extLst>
              </a:tr>
            </a:tbl>
          </a:graphicData>
        </a:graphic>
      </p:graphicFrame>
      <p:sp>
        <p:nvSpPr>
          <p:cNvPr id="2" name="Rectangle 1"/>
          <p:cNvSpPr/>
          <p:nvPr/>
        </p:nvSpPr>
        <p:spPr>
          <a:xfrm>
            <a:off x="855784" y="3084969"/>
            <a:ext cx="8059615" cy="1015663"/>
          </a:xfrm>
          <a:prstGeom prst="rect">
            <a:avLst/>
          </a:prstGeom>
        </p:spPr>
        <p:txBody>
          <a:bodyPr wrap="square">
            <a:spAutoFit/>
          </a:bodyPr>
          <a:lstStyle/>
          <a:p>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     Ở </a:t>
            </a:r>
            <a:r>
              <a:rPr lang="vi-VN" sz="2000" dirty="0">
                <a:solidFill>
                  <a:schemeClr val="accent4">
                    <a:lumMod val="10000"/>
                  </a:schemeClr>
                </a:solidFill>
                <a:latin typeface="Times New Roman" panose="02020603050405020304" pitchFamily="18" charset="0"/>
                <a:cs typeface="Times New Roman" panose="02020603050405020304" pitchFamily="18" charset="0"/>
              </a:rPr>
              <a:t>học kỳ I năm học 2019 - 2020 tôi đã áp dụng biện pháp “Hướng dẫn học sinh giải một số bài toán cơ bản trong chương I - Đại số 7” cho học sinh lớp 7D</a:t>
            </a:r>
            <a:r>
              <a:rPr lang="vi-VN" sz="2000">
                <a:solidFill>
                  <a:schemeClr val="accent4">
                    <a:lumMod val="10000"/>
                  </a:schemeClr>
                </a:solidFill>
                <a:latin typeface="Times New Roman" panose="02020603050405020304" pitchFamily="18" charset="0"/>
                <a:cs typeface="Times New Roman" panose="02020603050405020304" pitchFamily="18" charset="0"/>
              </a:rPr>
              <a:t>. </a:t>
            </a:r>
            <a:endParaRPr lang="en-US" sz="2000" dirty="0">
              <a:solidFill>
                <a:schemeClr val="accent4">
                  <a:lumMod val="1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5"/>
                                        </p:tgtEl>
                                        <p:attrNameLst>
                                          <p:attrName>style.visibility</p:attrName>
                                        </p:attrNameLst>
                                      </p:cBhvr>
                                      <p:to>
                                        <p:strVal val="visible"/>
                                      </p:to>
                                    </p:set>
                                    <p:anim calcmode="lin" valueType="num">
                                      <p:cBhvr additive="base">
                                        <p:cTn id="7" dur="500" fill="hold"/>
                                        <p:tgtEl>
                                          <p:spTgt spid="95"/>
                                        </p:tgtEl>
                                        <p:attrNameLst>
                                          <p:attrName>ppt_x</p:attrName>
                                        </p:attrNameLst>
                                      </p:cBhvr>
                                      <p:tavLst>
                                        <p:tav tm="0">
                                          <p:val>
                                            <p:strVal val="#ppt_x"/>
                                          </p:val>
                                        </p:tav>
                                        <p:tav tm="100000">
                                          <p:val>
                                            <p:strVal val="#ppt_x"/>
                                          </p:val>
                                        </p:tav>
                                      </p:tavLst>
                                    </p:anim>
                                    <p:anim calcmode="lin" valueType="num">
                                      <p:cBhvr additive="base">
                                        <p:cTn id="8" dur="500" fill="hold"/>
                                        <p:tgtEl>
                                          <p:spTgt spid="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4099"/>
                                        </p:tgtEl>
                                        <p:attrNameLst>
                                          <p:attrName>style.visibility</p:attrName>
                                        </p:attrNameLst>
                                      </p:cBhvr>
                                      <p:to>
                                        <p:strVal val="visible"/>
                                      </p:to>
                                    </p:set>
                                    <p:animEffect transition="in" filter="box(in)">
                                      <p:cBhvr>
                                        <p:cTn id="13" dur="500"/>
                                        <p:tgtEl>
                                          <p:spTgt spid="4099"/>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9"/>
                                        </p:tgtEl>
                                        <p:attrNameLst>
                                          <p:attrName>style.visibility</p:attrName>
                                        </p:attrNameLst>
                                      </p:cBhvr>
                                      <p:to>
                                        <p:strVal val="visible"/>
                                      </p:to>
                                    </p:set>
                                    <p:anim calcmode="lin" valueType="num">
                                      <p:cBhvr additive="base">
                                        <p:cTn id="24" dur="500" fill="hold"/>
                                        <p:tgtEl>
                                          <p:spTgt spid="69"/>
                                        </p:tgtEl>
                                        <p:attrNameLst>
                                          <p:attrName>ppt_x</p:attrName>
                                        </p:attrNameLst>
                                      </p:cBhvr>
                                      <p:tavLst>
                                        <p:tav tm="0">
                                          <p:val>
                                            <p:strVal val="#ppt_x"/>
                                          </p:val>
                                        </p:tav>
                                        <p:tav tm="100000">
                                          <p:val>
                                            <p:strVal val="#ppt_x"/>
                                          </p:val>
                                        </p:tav>
                                      </p:tavLst>
                                    </p:anim>
                                    <p:anim calcmode="lin" valueType="num">
                                      <p:cBhvr additive="base">
                                        <p:cTn id="25" dur="500" fill="hold"/>
                                        <p:tgtEl>
                                          <p:spTgt spid="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p:bldP spid="4099"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658469"/>
            <a:ext cx="7924800" cy="707886"/>
          </a:xfrm>
          <a:prstGeom prst="rect">
            <a:avLst/>
          </a:prstGeom>
          <a:noFill/>
        </p:spPr>
        <p:txBody>
          <a:bodyPr wrap="square" rtlCol="0">
            <a:spAutoFit/>
          </a:bodyPr>
          <a:lstStyle/>
          <a:p>
            <a:r>
              <a:rPr lang="vi-VN" sz="2000" dirty="0">
                <a:solidFill>
                  <a:schemeClr val="accent4">
                    <a:lumMod val="10000"/>
                  </a:schemeClr>
                </a:solidFill>
                <a:latin typeface="Times New Roman" panose="02020603050405020304" pitchFamily="18" charset="0"/>
                <a:cs typeface="Times New Roman" panose="02020603050405020304" pitchFamily="18" charset="0"/>
              </a:rPr>
              <a:t>- Biện pháp này phù hợp tổ chức thực hiện vào các tiết luyện tập, ôn tập chương, ôn thi và học theo nhu </a:t>
            </a:r>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cầu.</a:t>
            </a:r>
            <a:endParaRPr lang="en-US" sz="2000" dirty="0">
              <a:solidFill>
                <a:schemeClr val="accent4">
                  <a:lumMod val="10000"/>
                </a:schemeClr>
              </a:solidFill>
              <a:latin typeface="Times New Roman" panose="02020603050405020304" pitchFamily="18" charset="0"/>
              <a:cs typeface="Times New Roman" panose="02020603050405020304" pitchFamily="18" charset="0"/>
            </a:endParaRPr>
          </a:p>
        </p:txBody>
      </p:sp>
      <p:sp>
        <p:nvSpPr>
          <p:cNvPr id="10" name="Rectangle 4"/>
          <p:cNvSpPr>
            <a:spLocks noChangeArrowheads="1"/>
          </p:cNvSpPr>
          <p:nvPr/>
        </p:nvSpPr>
        <p:spPr bwMode="auto">
          <a:xfrm>
            <a:off x="1066800" y="500398"/>
            <a:ext cx="3352800" cy="400110"/>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tab pos="114300" algn="l"/>
              </a:tabLst>
            </a:pPr>
            <a:r>
              <a:rPr lang="vi-VN" sz="2000" b="1" dirty="0" smtClean="0">
                <a:solidFill>
                  <a:srgbClr val="000000"/>
                </a:solidFill>
                <a:latin typeface="Times New Roman" panose="02020603050405020304" pitchFamily="18" charset="0"/>
                <a:cs typeface="Times New Roman" panose="02020603050405020304" pitchFamily="18" charset="0"/>
              </a:rPr>
              <a:t>IV. KẾT LUẬN:</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685800" y="913571"/>
            <a:ext cx="7543800" cy="707886"/>
          </a:xfrm>
          <a:prstGeom prst="rect">
            <a:avLst/>
          </a:prstGeom>
        </p:spPr>
        <p:txBody>
          <a:bodyPr wrap="square">
            <a:spAutoFit/>
          </a:bodyPr>
          <a:lstStyle/>
          <a:p>
            <a:r>
              <a:rPr lang="vi-VN" sz="2000" dirty="0">
                <a:solidFill>
                  <a:schemeClr val="accent4">
                    <a:lumMod val="10000"/>
                  </a:schemeClr>
                </a:solidFill>
                <a:latin typeface="Times New Roman" panose="02020603050405020304" pitchFamily="18" charset="0"/>
                <a:cs typeface="Times New Roman" panose="02020603050405020304" pitchFamily="18" charset="0"/>
              </a:rPr>
              <a:t>Trong quá trình áp dụng biện pháp vào giảng dạy, tôi đã rút ra được một số bài học kinh nghiệm cho bản thân:</a:t>
            </a:r>
            <a:endParaRPr lang="en-US" sz="2000" dirty="0">
              <a:solidFill>
                <a:schemeClr val="accent4">
                  <a:lumMod val="10000"/>
                </a:schemeClr>
              </a:solidFill>
              <a:latin typeface="Times New Roman" panose="02020603050405020304" pitchFamily="18" charset="0"/>
              <a:cs typeface="Times New Roman" panose="02020603050405020304" pitchFamily="18" charset="0"/>
            </a:endParaRPr>
          </a:p>
        </p:txBody>
      </p:sp>
      <p:sp>
        <p:nvSpPr>
          <p:cNvPr id="4" name="Rectangle 3"/>
          <p:cNvSpPr/>
          <p:nvPr/>
        </p:nvSpPr>
        <p:spPr>
          <a:xfrm>
            <a:off x="685800" y="2274838"/>
            <a:ext cx="7543800" cy="1015663"/>
          </a:xfrm>
          <a:prstGeom prst="rect">
            <a:avLst/>
          </a:prstGeom>
        </p:spPr>
        <p:txBody>
          <a:bodyPr wrap="square">
            <a:spAutoFit/>
          </a:bodyPr>
          <a:lstStyle/>
          <a:p>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Biện</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pháp</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góp</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phần</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hình</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thành</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và</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phát</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triển</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năng</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lực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giao</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tiếp</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và</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hợp</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smtClean="0">
                <a:solidFill>
                  <a:schemeClr val="accent4">
                    <a:lumMod val="10000"/>
                  </a:schemeClr>
                </a:solidFill>
                <a:latin typeface="Times New Roman" panose="02020603050405020304" pitchFamily="18" charset="0"/>
                <a:cs typeface="Times New Roman" panose="02020603050405020304" pitchFamily="18" charset="0"/>
              </a:rPr>
              <a:t>tác</a:t>
            </a:r>
            <a:r>
              <a:rPr lang="vi-VN" sz="2000" dirty="0">
                <a:solidFill>
                  <a:schemeClr val="accent4">
                    <a:lumMod val="10000"/>
                  </a:schemeClr>
                </a:solidFill>
                <a:latin typeface="Times New Roman" panose="02020603050405020304" pitchFamily="18" charset="0"/>
                <a:cs typeface="Times New Roman" panose="02020603050405020304" pitchFamily="18" charset="0"/>
              </a:rPr>
              <a:t>,</a:t>
            </a:r>
            <a:r>
              <a:rPr lang="en-US" sz="2000" dirty="0" smtClean="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năng</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lực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giải</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quyết</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vấn</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smtClean="0">
                <a:solidFill>
                  <a:schemeClr val="accent4">
                    <a:lumMod val="10000"/>
                  </a:schemeClr>
                </a:solidFill>
                <a:latin typeface="Times New Roman" panose="02020603050405020304" pitchFamily="18" charset="0"/>
                <a:cs typeface="Times New Roman" panose="02020603050405020304" pitchFamily="18" charset="0"/>
              </a:rPr>
              <a:t>đề</a:t>
            </a:r>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a:t>
            </a:r>
            <a:r>
              <a:rPr lang="en-US" sz="2000" dirty="0" smtClean="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năng</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lực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tự</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học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và</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tự</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smtClean="0">
                <a:solidFill>
                  <a:schemeClr val="accent4">
                    <a:lumMod val="10000"/>
                  </a:schemeClr>
                </a:solidFill>
                <a:latin typeface="Times New Roman" panose="02020603050405020304" pitchFamily="18" charset="0"/>
                <a:cs typeface="Times New Roman" panose="02020603050405020304" pitchFamily="18" charset="0"/>
              </a:rPr>
              <a:t>chủ</a:t>
            </a:r>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a:t>
            </a:r>
            <a:r>
              <a:rPr lang="en-US" sz="2000" dirty="0" smtClean="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năng</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lực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tính</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toán</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cho</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học</a:t>
            </a:r>
            <a:r>
              <a:rPr lang="en-US" sz="2000" dirty="0">
                <a:solidFill>
                  <a:schemeClr val="accent4">
                    <a:lumMod val="10000"/>
                  </a:schemeClr>
                </a:solidFill>
                <a:latin typeface="Times New Roman" panose="02020603050405020304" pitchFamily="18" charset="0"/>
                <a:cs typeface="Times New Roman" panose="02020603050405020304" pitchFamily="18" charset="0"/>
              </a:rPr>
              <a:t> </a:t>
            </a:r>
            <a:r>
              <a:rPr lang="en-US" sz="2000" dirty="0" err="1">
                <a:solidFill>
                  <a:schemeClr val="accent4">
                    <a:lumMod val="10000"/>
                  </a:schemeClr>
                </a:solidFill>
                <a:latin typeface="Times New Roman" panose="02020603050405020304" pitchFamily="18" charset="0"/>
                <a:cs typeface="Times New Roman" panose="02020603050405020304" pitchFamily="18" charset="0"/>
              </a:rPr>
              <a:t>sinh</a:t>
            </a:r>
            <a:r>
              <a:rPr lang="en-US" sz="2000" dirty="0">
                <a:solidFill>
                  <a:schemeClr val="accent4">
                    <a:lumMod val="10000"/>
                  </a:schemeClr>
                </a:solidFill>
                <a:latin typeface="Times New Roman" panose="02020603050405020304" pitchFamily="18" charset="0"/>
                <a:cs typeface="Times New Roman" panose="02020603050405020304" pitchFamily="18" charset="0"/>
              </a:rPr>
              <a:t>.</a:t>
            </a:r>
          </a:p>
        </p:txBody>
      </p:sp>
      <p:sp>
        <p:nvSpPr>
          <p:cNvPr id="5" name="Rectangle 4"/>
          <p:cNvSpPr/>
          <p:nvPr/>
        </p:nvSpPr>
        <p:spPr>
          <a:xfrm>
            <a:off x="685800" y="3290501"/>
            <a:ext cx="7924800" cy="1015663"/>
          </a:xfrm>
          <a:prstGeom prst="rect">
            <a:avLst/>
          </a:prstGeom>
        </p:spPr>
        <p:txBody>
          <a:bodyPr wrap="square">
            <a:spAutoFit/>
          </a:bodyPr>
          <a:lstStyle/>
          <a:p>
            <a:r>
              <a:rPr lang="vi-VN" sz="2000" dirty="0">
                <a:solidFill>
                  <a:schemeClr val="accent4">
                    <a:lumMod val="10000"/>
                  </a:schemeClr>
                </a:solidFill>
                <a:latin typeface="Times New Roman" panose="02020603050405020304" pitchFamily="18" charset="0"/>
                <a:cs typeface="Times New Roman" panose="02020603050405020304" pitchFamily="18" charset="0"/>
              </a:rPr>
              <a:t>-  Giáo </a:t>
            </a:r>
            <a:r>
              <a:rPr lang="vi-VN" sz="2000">
                <a:solidFill>
                  <a:schemeClr val="accent4">
                    <a:lumMod val="10000"/>
                  </a:schemeClr>
                </a:solidFill>
                <a:latin typeface="Times New Roman" panose="02020603050405020304" pitchFamily="18" charset="0"/>
                <a:cs typeface="Times New Roman" panose="02020603050405020304" pitchFamily="18" charset="0"/>
              </a:rPr>
              <a:t>viên  </a:t>
            </a:r>
            <a:r>
              <a:rPr lang="en-US" sz="2000" smtClean="0">
                <a:solidFill>
                  <a:schemeClr val="accent4">
                    <a:lumMod val="10000"/>
                  </a:schemeClr>
                </a:solidFill>
                <a:latin typeface="Times New Roman" panose="02020603050405020304" pitchFamily="18" charset="0"/>
                <a:cs typeface="Times New Roman" panose="02020603050405020304" pitchFamily="18" charset="0"/>
              </a:rPr>
              <a:t>nên thường xuyên đổi mới các biện pháp dạy học, chú trọng đến nhiều đối tượng học sinh trong lớp để tất cả các em đều chiếm lĩnh được kiến thức</a:t>
            </a:r>
            <a:endParaRPr lang="en-US" sz="2000" dirty="0">
              <a:solidFill>
                <a:schemeClr val="accent4">
                  <a:lumMod val="1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animBg="1"/>
      <p:bldP spid="3"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1124744"/>
            <a:ext cx="9144000" cy="857250"/>
          </a:xfrm>
        </p:spPr>
        <p:txBody>
          <a:bodyPr>
            <a:normAutofit fontScale="90000"/>
          </a:bodyPr>
          <a:lstStyle/>
          <a:p>
            <a:pPr eaLnBrk="1" hangingPunct="1"/>
            <a:r>
              <a:rPr lang="en-US" sz="3200" b="1">
                <a:solidFill>
                  <a:srgbClr val="CC0099"/>
                </a:solidFill>
              </a:rPr>
              <a:t>CẢM ƠN BAN GIÁM KHẢO, QUÝ THẦY CÔ </a:t>
            </a:r>
            <a:br>
              <a:rPr lang="en-US" sz="3200" b="1">
                <a:solidFill>
                  <a:srgbClr val="CC0099"/>
                </a:solidFill>
              </a:rPr>
            </a:br>
            <a:r>
              <a:rPr lang="en-US" sz="3200" b="1">
                <a:solidFill>
                  <a:srgbClr val="CC0099"/>
                </a:solidFill>
              </a:rPr>
              <a:t>ĐÃ LẮNG NGHE</a:t>
            </a:r>
            <a:br>
              <a:rPr lang="en-US" sz="3200" b="1">
                <a:solidFill>
                  <a:srgbClr val="CC0099"/>
                </a:solidFill>
              </a:rPr>
            </a:br>
            <a:endParaRPr lang="en-US" sz="3200" b="1">
              <a:solidFill>
                <a:srgbClr val="CC0099"/>
              </a:solidFill>
            </a:endParaRPr>
          </a:p>
        </p:txBody>
      </p:sp>
      <p:sp>
        <p:nvSpPr>
          <p:cNvPr id="30723" name="Rectangle 3"/>
          <p:cNvSpPr>
            <a:spLocks noGrp="1" noChangeArrowheads="1"/>
          </p:cNvSpPr>
          <p:nvPr>
            <p:ph type="body" idx="1"/>
          </p:nvPr>
        </p:nvSpPr>
        <p:spPr>
          <a:xfrm>
            <a:off x="178605" y="4289648"/>
            <a:ext cx="9144000" cy="1371600"/>
          </a:xfrm>
        </p:spPr>
        <p:txBody>
          <a:bodyPr/>
          <a:lstStyle/>
          <a:p>
            <a:pPr algn="ctr">
              <a:lnSpc>
                <a:spcPct val="90000"/>
              </a:lnSpc>
              <a:spcBef>
                <a:spcPts val="1800"/>
              </a:spcBef>
              <a:buNone/>
            </a:pPr>
            <a:endParaRPr lang="en-US" b="1" smtClean="0">
              <a:solidFill>
                <a:srgbClr val="0000FF"/>
              </a:solidFill>
            </a:endParaRPr>
          </a:p>
          <a:p>
            <a:pPr algn="ctr">
              <a:lnSpc>
                <a:spcPct val="90000"/>
              </a:lnSpc>
              <a:spcBef>
                <a:spcPts val="1800"/>
              </a:spcBef>
              <a:buNone/>
            </a:pPr>
            <a:r>
              <a:rPr lang="en-US" sz="2800" b="1">
                <a:solidFill>
                  <a:srgbClr val="0000FF"/>
                </a:solidFill>
              </a:rPr>
              <a:t>TÔI XIN CHÂN THÀNH CẢM ƠN !</a:t>
            </a:r>
          </a:p>
        </p:txBody>
      </p:sp>
      <p:sp>
        <p:nvSpPr>
          <p:cNvPr id="30725" name="Line 6"/>
          <p:cNvSpPr>
            <a:spLocks noChangeShapeType="1"/>
          </p:cNvSpPr>
          <p:nvPr/>
        </p:nvSpPr>
        <p:spPr bwMode="auto">
          <a:xfrm>
            <a:off x="152400" y="5600700"/>
            <a:ext cx="8763000" cy="0"/>
          </a:xfrm>
          <a:prstGeom prst="line">
            <a:avLst/>
          </a:prstGeom>
          <a:noFill/>
          <a:ln w="9525">
            <a:solidFill>
              <a:srgbClr val="FF0066"/>
            </a:solidFill>
            <a:round/>
            <a:headEnd/>
            <a:tailEnd/>
          </a:ln>
          <a:extLst>
            <a:ext uri="{909E8E84-426E-40DD-AFC4-6F175D3DCCD1}">
              <a14:hiddenFill xmlns:a14="http://schemas.microsoft.com/office/drawing/2010/main">
                <a:noFill/>
              </a14:hiddenFill>
            </a:ext>
          </a:extLst>
        </p:spPr>
        <p:txBody>
          <a:bodyPr/>
          <a:lstStyle/>
          <a:p>
            <a:pPr fontAlgn="auto">
              <a:spcBef>
                <a:spcPts val="0"/>
              </a:spcBef>
              <a:spcAft>
                <a:spcPts val="0"/>
              </a:spcAft>
            </a:pPr>
            <a:endParaRPr lang="en-US" sz="1800">
              <a:solidFill>
                <a:prstClr val="black"/>
              </a:solidFill>
              <a:latin typeface="Calibri" pitchFamily="34" charset="0"/>
              <a:cs typeface="+mn-cs"/>
            </a:endParaRPr>
          </a:p>
        </p:txBody>
      </p:sp>
      <p:pic>
        <p:nvPicPr>
          <p:cNvPr id="30726" name="Picture 9" descr="P70108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825352"/>
            <a:ext cx="5644480" cy="2971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60122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4"/>
          <p:cNvSpPr>
            <a:spLocks noGrp="1" noChangeArrowheads="1"/>
          </p:cNvSpPr>
          <p:nvPr>
            <p:ph type="title"/>
          </p:nvPr>
        </p:nvSpPr>
        <p:spPr>
          <a:xfrm>
            <a:off x="838200" y="1143000"/>
            <a:ext cx="2138681" cy="491917"/>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en-GB" sz="2000" b="1" dirty="0" smtClean="0">
                <a:solidFill>
                  <a:schemeClr val="accent5">
                    <a:lumMod val="1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I. ĐẶT VẤN ĐỀ</a:t>
            </a:r>
            <a:endParaRPr lang="en-GB" sz="2000" b="1" dirty="0">
              <a:solidFill>
                <a:schemeClr val="accent5">
                  <a:lumMod val="1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p:txBody>
      </p:sp>
      <p:sp>
        <p:nvSpPr>
          <p:cNvPr id="2" name="TextBox 1"/>
          <p:cNvSpPr txBox="1"/>
          <p:nvPr/>
        </p:nvSpPr>
        <p:spPr>
          <a:xfrm>
            <a:off x="909319" y="1601341"/>
            <a:ext cx="7543800" cy="2554545"/>
          </a:xfrm>
          <a:prstGeom prst="rect">
            <a:avLst/>
          </a:prstGeom>
          <a:noFill/>
        </p:spPr>
        <p:txBody>
          <a:bodyPr wrap="square" rtlCol="0">
            <a:spAutoFit/>
          </a:bodyPr>
          <a:lstStyle/>
          <a:p>
            <a:r>
              <a:rPr lang="vi-VN" sz="2000" b="1" dirty="0" smtClean="0">
                <a:solidFill>
                  <a:srgbClr val="000000"/>
                </a:solidFill>
                <a:latin typeface="Times New Roman" panose="02020603050405020304" pitchFamily="18" charset="0"/>
                <a:cs typeface="Times New Roman" panose="02020603050405020304" pitchFamily="18" charset="0"/>
              </a:rPr>
              <a:t>1. Thực trạng:</a:t>
            </a:r>
          </a:p>
          <a:p>
            <a:r>
              <a:rPr lang="vi-VN" sz="2000" dirty="0" smtClean="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Toán học là môn khoa học tự nhiên có tính logic và chính xác cao, nó là môn học hết sức quan trọng và được ứng dụng rất nhiều trong cuộc sống hàng ngày. </a:t>
            </a:r>
            <a:endParaRPr lang="en-US" sz="2000" dirty="0">
              <a:solidFill>
                <a:srgbClr val="000000"/>
              </a:solidFill>
              <a:latin typeface="Times New Roman" panose="02020603050405020304" pitchFamily="18" charset="0"/>
              <a:cs typeface="Times New Roman" panose="02020603050405020304" pitchFamily="18" charset="0"/>
            </a:endParaRPr>
          </a:p>
          <a:p>
            <a:r>
              <a:rPr lang="pt-BR" sz="2000" dirty="0">
                <a:solidFill>
                  <a:srgbClr val="000000"/>
                </a:solidFill>
                <a:latin typeface="Times New Roman" panose="02020603050405020304" pitchFamily="18" charset="0"/>
                <a:cs typeface="Times New Roman" panose="02020603050405020304" pitchFamily="18" charset="0"/>
              </a:rPr>
              <a:t>- Dạy học môn toán là nhằm mục đích cung cấp tri thức phổ thông, phát triển nhân cách học sinh. Môn toán góp phần phát triển năng lực, trí tuệ, bồi dưỡng đức tính phẩm chất của người lao động như tính cẩn thận, tính chính xác, tính kỷ </a:t>
            </a:r>
            <a:r>
              <a:rPr lang="pt-BR" sz="2000" dirty="0" smtClean="0">
                <a:solidFill>
                  <a:srgbClr val="000000"/>
                </a:solidFill>
                <a:latin typeface="Times New Roman" panose="02020603050405020304" pitchFamily="18" charset="0"/>
                <a:cs typeface="Times New Roman" panose="02020603050405020304" pitchFamily="18" charset="0"/>
              </a:rPr>
              <a:t>luật,....</a:t>
            </a:r>
            <a:endParaRPr lang="en-US" sz="2000" dirty="0">
              <a:solidFill>
                <a:srgbClr val="00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909319" y="4041711"/>
            <a:ext cx="7086600" cy="1938992"/>
          </a:xfrm>
          <a:prstGeom prst="rect">
            <a:avLst/>
          </a:prstGeom>
          <a:noFill/>
        </p:spPr>
        <p:txBody>
          <a:bodyPr wrap="square" rtlCol="0">
            <a:spAutoFit/>
          </a:bodyPr>
          <a:lstStyle/>
          <a:p>
            <a:r>
              <a:rPr lang="pt-BR" sz="2000" dirty="0">
                <a:solidFill>
                  <a:srgbClr val="000000"/>
                </a:solidFill>
                <a:latin typeface="Times New Roman" panose="02020603050405020304" pitchFamily="18" charset="0"/>
                <a:cs typeface="Times New Roman" panose="02020603050405020304" pitchFamily="18" charset="0"/>
              </a:rPr>
              <a:t>- Môn toán là một môn học rất quan trọng, đặc thù là một môn học khó. Kiến thức là một chuỗi </a:t>
            </a:r>
            <a:r>
              <a:rPr lang="pt-BR" sz="2000" dirty="0" smtClean="0">
                <a:solidFill>
                  <a:srgbClr val="000000"/>
                </a:solidFill>
                <a:latin typeface="Times New Roman" panose="02020603050405020304" pitchFamily="18" charset="0"/>
                <a:cs typeface="Times New Roman" panose="02020603050405020304" pitchFamily="18" charset="0"/>
              </a:rPr>
              <a:t>khép </a:t>
            </a:r>
            <a:r>
              <a:rPr lang="pt-BR" sz="2000" dirty="0">
                <a:solidFill>
                  <a:srgbClr val="000000"/>
                </a:solidFill>
                <a:latin typeface="Times New Roman" panose="02020603050405020304" pitchFamily="18" charset="0"/>
                <a:cs typeface="Times New Roman" panose="02020603050405020304" pitchFamily="18" charset="0"/>
              </a:rPr>
              <a:t>kín, kiến thức </a:t>
            </a:r>
            <a:r>
              <a:rPr lang="vi-VN" sz="2000" dirty="0" smtClean="0">
                <a:solidFill>
                  <a:srgbClr val="000000"/>
                </a:solidFill>
                <a:latin typeface="Times New Roman" panose="02020603050405020304" pitchFamily="18" charset="0"/>
                <a:cs typeface="Times New Roman" panose="02020603050405020304" pitchFamily="18" charset="0"/>
              </a:rPr>
              <a:t>sau</a:t>
            </a:r>
            <a:r>
              <a:rPr lang="pt-BR" sz="2000" dirty="0" smtClean="0">
                <a:solidFill>
                  <a:srgbClr val="000000"/>
                </a:solidFill>
                <a:latin typeface="Times New Roman" panose="02020603050405020304" pitchFamily="18" charset="0"/>
                <a:cs typeface="Times New Roman" panose="02020603050405020304" pitchFamily="18" charset="0"/>
              </a:rPr>
              <a:t> </a:t>
            </a:r>
            <a:r>
              <a:rPr lang="pt-BR" sz="2000" dirty="0">
                <a:solidFill>
                  <a:srgbClr val="000000"/>
                </a:solidFill>
                <a:latin typeface="Times New Roman" panose="02020603050405020304" pitchFamily="18" charset="0"/>
                <a:cs typeface="Times New Roman" panose="02020603050405020304" pitchFamily="18" charset="0"/>
              </a:rPr>
              <a:t>liên quan đến </a:t>
            </a:r>
            <a:r>
              <a:rPr lang="pt-BR" sz="2000" dirty="0" smtClean="0">
                <a:solidFill>
                  <a:srgbClr val="000000"/>
                </a:solidFill>
                <a:latin typeface="Times New Roman" panose="02020603050405020304" pitchFamily="18" charset="0"/>
                <a:cs typeface="Times New Roman" panose="02020603050405020304" pitchFamily="18" charset="0"/>
              </a:rPr>
              <a:t>kiến </a:t>
            </a:r>
            <a:r>
              <a:rPr lang="pt-BR" sz="2000" dirty="0">
                <a:solidFill>
                  <a:srgbClr val="000000"/>
                </a:solidFill>
                <a:latin typeface="Times New Roman" panose="02020603050405020304" pitchFamily="18" charset="0"/>
                <a:cs typeface="Times New Roman" panose="02020603050405020304" pitchFamily="18" charset="0"/>
              </a:rPr>
              <a:t>thức </a:t>
            </a:r>
            <a:r>
              <a:rPr lang="vi-VN" sz="2000" dirty="0" smtClean="0">
                <a:solidFill>
                  <a:srgbClr val="000000"/>
                </a:solidFill>
                <a:latin typeface="Times New Roman" panose="02020603050405020304" pitchFamily="18" charset="0"/>
                <a:cs typeface="Times New Roman" panose="02020603050405020304" pitchFamily="18" charset="0"/>
              </a:rPr>
              <a:t>trước</a:t>
            </a:r>
            <a:r>
              <a:rPr lang="pt-BR" sz="2000" dirty="0" smtClean="0">
                <a:solidFill>
                  <a:srgbClr val="000000"/>
                </a:solidFill>
                <a:latin typeface="Times New Roman" panose="02020603050405020304" pitchFamily="18" charset="0"/>
                <a:cs typeface="Times New Roman" panose="02020603050405020304" pitchFamily="18" charset="0"/>
              </a:rPr>
              <a:t>, </a:t>
            </a:r>
            <a:r>
              <a:rPr lang="pt-BR" sz="2000" dirty="0">
                <a:solidFill>
                  <a:srgbClr val="000000"/>
                </a:solidFill>
                <a:latin typeface="Times New Roman" panose="02020603050405020304" pitchFamily="18" charset="0"/>
                <a:cs typeface="Times New Roman" panose="02020603050405020304" pitchFamily="18" charset="0"/>
              </a:rPr>
              <a:t>kiến thức </a:t>
            </a:r>
            <a:r>
              <a:rPr lang="vi-VN" sz="2000" dirty="0" smtClean="0">
                <a:solidFill>
                  <a:srgbClr val="000000"/>
                </a:solidFill>
                <a:latin typeface="Times New Roman" panose="02020603050405020304" pitchFamily="18" charset="0"/>
                <a:cs typeface="Times New Roman" panose="02020603050405020304" pitchFamily="18" charset="0"/>
              </a:rPr>
              <a:t>trước</a:t>
            </a:r>
            <a:r>
              <a:rPr lang="pt-BR" sz="2000" dirty="0" smtClean="0">
                <a:solidFill>
                  <a:srgbClr val="000000"/>
                </a:solidFill>
                <a:latin typeface="Times New Roman" panose="02020603050405020304" pitchFamily="18" charset="0"/>
                <a:cs typeface="Times New Roman" panose="02020603050405020304" pitchFamily="18" charset="0"/>
              </a:rPr>
              <a:t> </a:t>
            </a:r>
            <a:r>
              <a:rPr lang="pt-BR" sz="2000" dirty="0">
                <a:solidFill>
                  <a:srgbClr val="000000"/>
                </a:solidFill>
                <a:latin typeface="Times New Roman" panose="02020603050405020304" pitchFamily="18" charset="0"/>
                <a:cs typeface="Times New Roman" panose="02020603050405020304" pitchFamily="18" charset="0"/>
              </a:rPr>
              <a:t>lại bổ </a:t>
            </a:r>
            <a:r>
              <a:rPr lang="pt-BR" sz="2000" dirty="0" smtClean="0">
                <a:solidFill>
                  <a:srgbClr val="000000"/>
                </a:solidFill>
                <a:latin typeface="Times New Roman" panose="02020603050405020304" pitchFamily="18" charset="0"/>
                <a:cs typeface="Times New Roman" panose="02020603050405020304" pitchFamily="18" charset="0"/>
              </a:rPr>
              <a:t>sung</a:t>
            </a:r>
            <a:r>
              <a:rPr lang="vi-VN" sz="2000" dirty="0" smtClean="0">
                <a:solidFill>
                  <a:srgbClr val="000000"/>
                </a:solidFill>
                <a:latin typeface="Times New Roman" panose="02020603050405020304" pitchFamily="18" charset="0"/>
                <a:cs typeface="Times New Roman" panose="02020603050405020304" pitchFamily="18" charset="0"/>
              </a:rPr>
              <a:t> cho</a:t>
            </a:r>
            <a:r>
              <a:rPr lang="pt-BR" sz="2000" dirty="0" smtClean="0">
                <a:solidFill>
                  <a:srgbClr val="000000"/>
                </a:solidFill>
                <a:latin typeface="Times New Roman" panose="02020603050405020304" pitchFamily="18" charset="0"/>
                <a:cs typeface="Times New Roman" panose="02020603050405020304" pitchFamily="18" charset="0"/>
              </a:rPr>
              <a:t> </a:t>
            </a:r>
            <a:r>
              <a:rPr lang="pt-BR" sz="2000" dirty="0">
                <a:solidFill>
                  <a:srgbClr val="000000"/>
                </a:solidFill>
                <a:latin typeface="Times New Roman" panose="02020603050405020304" pitchFamily="18" charset="0"/>
                <a:cs typeface="Times New Roman" panose="02020603050405020304" pitchFamily="18" charset="0"/>
              </a:rPr>
              <a:t>kiến thức </a:t>
            </a:r>
            <a:r>
              <a:rPr lang="vi-VN" sz="2000" dirty="0" smtClean="0">
                <a:solidFill>
                  <a:srgbClr val="000000"/>
                </a:solidFill>
                <a:latin typeface="Times New Roman" panose="02020603050405020304" pitchFamily="18" charset="0"/>
                <a:cs typeface="Times New Roman" panose="02020603050405020304" pitchFamily="18" charset="0"/>
              </a:rPr>
              <a:t>sau</a:t>
            </a:r>
            <a:r>
              <a:rPr lang="pt-BR" sz="2000" dirty="0" smtClean="0">
                <a:solidFill>
                  <a:srgbClr val="000000"/>
                </a:solidFill>
                <a:latin typeface="Times New Roman" panose="02020603050405020304" pitchFamily="18" charset="0"/>
                <a:cs typeface="Times New Roman" panose="02020603050405020304" pitchFamily="18" charset="0"/>
              </a:rPr>
              <a:t>. </a:t>
            </a:r>
            <a:r>
              <a:rPr lang="pt-BR" sz="2000" dirty="0">
                <a:solidFill>
                  <a:srgbClr val="000000"/>
                </a:solidFill>
                <a:latin typeface="Times New Roman" panose="02020603050405020304" pitchFamily="18" charset="0"/>
                <a:cs typeface="Times New Roman" panose="02020603050405020304" pitchFamily="18" charset="0"/>
              </a:rPr>
              <a:t>Nếu một học sinh bị </a:t>
            </a:r>
            <a:r>
              <a:rPr lang="pt-BR" sz="2000" dirty="0" smtClean="0">
                <a:solidFill>
                  <a:srgbClr val="000000"/>
                </a:solidFill>
                <a:latin typeface="Times New Roman" panose="02020603050405020304" pitchFamily="18" charset="0"/>
                <a:cs typeface="Times New Roman" panose="02020603050405020304" pitchFamily="18" charset="0"/>
              </a:rPr>
              <a:t>h</a:t>
            </a:r>
            <a:r>
              <a:rPr lang="vi-VN" sz="2000" dirty="0" smtClean="0">
                <a:solidFill>
                  <a:srgbClr val="000000"/>
                </a:solidFill>
                <a:latin typeface="Times New Roman" panose="02020603050405020304" pitchFamily="18" charset="0"/>
                <a:cs typeface="Times New Roman" panose="02020603050405020304" pitchFamily="18" charset="0"/>
              </a:rPr>
              <a:t>ổ</a:t>
            </a:r>
            <a:r>
              <a:rPr lang="pt-BR" sz="2000" dirty="0" smtClean="0">
                <a:solidFill>
                  <a:srgbClr val="000000"/>
                </a:solidFill>
                <a:latin typeface="Times New Roman" panose="02020603050405020304" pitchFamily="18" charset="0"/>
                <a:cs typeface="Times New Roman" panose="02020603050405020304" pitchFamily="18" charset="0"/>
              </a:rPr>
              <a:t>ng </a:t>
            </a:r>
            <a:r>
              <a:rPr lang="pt-BR" sz="2000" dirty="0">
                <a:solidFill>
                  <a:srgbClr val="000000"/>
                </a:solidFill>
                <a:latin typeface="Times New Roman" panose="02020603050405020304" pitchFamily="18" charset="0"/>
                <a:cs typeface="Times New Roman" panose="02020603050405020304" pitchFamily="18" charset="0"/>
              </a:rPr>
              <a:t>một kiến thức nào đó thì dễ gây chán nản trong việc học. Mặt khác môn toán là cơ sở giúp cho các em học tốt các môn khác như: Lý, </a:t>
            </a:r>
            <a:r>
              <a:rPr lang="vi-VN" sz="2000" dirty="0">
                <a:solidFill>
                  <a:srgbClr val="000000"/>
                </a:solidFill>
                <a:latin typeface="Times New Roman" panose="02020603050405020304" pitchFamily="18" charset="0"/>
                <a:cs typeface="Times New Roman" panose="02020603050405020304" pitchFamily="18" charset="0"/>
              </a:rPr>
              <a:t>H</a:t>
            </a:r>
            <a:r>
              <a:rPr lang="pt-BR" sz="2000" dirty="0">
                <a:solidFill>
                  <a:srgbClr val="000000"/>
                </a:solidFill>
                <a:latin typeface="Times New Roman" panose="02020603050405020304" pitchFamily="18" charset="0"/>
                <a:cs typeface="Times New Roman" panose="02020603050405020304" pitchFamily="18" charset="0"/>
              </a:rPr>
              <a:t>óa, </a:t>
            </a:r>
            <a:r>
              <a:rPr lang="vi-VN" sz="2000" dirty="0">
                <a:solidFill>
                  <a:srgbClr val="000000"/>
                </a:solidFill>
                <a:latin typeface="Times New Roman" panose="02020603050405020304" pitchFamily="18" charset="0"/>
                <a:cs typeface="Times New Roman" panose="02020603050405020304" pitchFamily="18" charset="0"/>
              </a:rPr>
              <a:t>S</a:t>
            </a:r>
            <a:r>
              <a:rPr lang="pt-BR" sz="2000" dirty="0">
                <a:solidFill>
                  <a:srgbClr val="000000"/>
                </a:solidFill>
                <a:latin typeface="Times New Roman" panose="02020603050405020304" pitchFamily="18" charset="0"/>
                <a:cs typeface="Times New Roman" panose="02020603050405020304" pitchFamily="18" charset="0"/>
              </a:rPr>
              <a:t>inh,.... </a:t>
            </a:r>
            <a:endParaRPr lang="en-US" sz="2000" dirty="0">
              <a:solidFill>
                <a:srgbClr val="0000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935445" y="428583"/>
            <a:ext cx="7086600" cy="707886"/>
          </a:xfrm>
          <a:prstGeom prst="rect">
            <a:avLst/>
          </a:prstGeom>
          <a:noFill/>
        </p:spPr>
        <p:txBody>
          <a:bodyPr wrap="square" rtlCol="0">
            <a:spAutoFit/>
          </a:bodyPr>
          <a:lstStyle/>
          <a:p>
            <a:pPr algn="ctr"/>
            <a:r>
              <a:rPr lang="en-GB" sz="2000" b="1" dirty="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HƯỚNG DẪN HỌC SINH GIẢI MỘT SỐ BÀI TOÁN CƠ BẢN TRONG CHƯƠNG I </a:t>
            </a:r>
            <a:r>
              <a:rPr lang="vi-VN" sz="2000" b="1" dirty="0" smtClean="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 </a:t>
            </a:r>
            <a:r>
              <a:rPr lang="en-GB" sz="2000" b="1" dirty="0" smtClean="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ĐẠI </a:t>
            </a:r>
            <a:r>
              <a:rPr lang="en-GB" sz="2000" b="1" dirty="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SỐ 7</a:t>
            </a:r>
            <a:endParaRPr lang="en-US" sz="2000" dirty="0">
              <a:solidFill>
                <a:schemeClr val="accent5">
                  <a:lumMod val="50000"/>
                </a:schemeClr>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 grpId="0"/>
      <p:bldP spid="3"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859971" y="914400"/>
            <a:ext cx="7924800" cy="4093428"/>
          </a:xfrm>
          <a:prstGeom prst="rect">
            <a:avLst/>
          </a:prstGeom>
          <a:noFill/>
        </p:spPr>
        <p:txBody>
          <a:bodyPr wrap="square" rtlCol="0">
            <a:spAutoFit/>
          </a:bodyPr>
          <a:lstStyle/>
          <a:p>
            <a:r>
              <a:rPr lang="en-US" sz="2000" dirty="0">
                <a:solidFill>
                  <a:srgbClr val="000000"/>
                </a:solidFill>
                <a:latin typeface="Times New Roman" panose="02020603050405020304" pitchFamily="18" charset="0"/>
                <a:cs typeface="Times New Roman" panose="02020603050405020304" pitchFamily="18" charset="0"/>
              </a:rPr>
              <a:t>- Qua </a:t>
            </a:r>
            <a:r>
              <a:rPr lang="vi-VN" sz="2000" dirty="0">
                <a:solidFill>
                  <a:srgbClr val="000000"/>
                </a:solidFill>
                <a:latin typeface="Times New Roman" panose="02020603050405020304" pitchFamily="18" charset="0"/>
                <a:cs typeface="Times New Roman" panose="02020603050405020304" pitchFamily="18" charset="0"/>
              </a:rPr>
              <a:t>thời gian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giảng</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dạy</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toán</a:t>
            </a:r>
            <a:r>
              <a:rPr lang="en-US" sz="2000" dirty="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tại lớp </a:t>
            </a:r>
            <a:r>
              <a:rPr lang="en-US" sz="2000" dirty="0">
                <a:solidFill>
                  <a:srgbClr val="000000"/>
                </a:solidFill>
                <a:latin typeface="Times New Roman" panose="02020603050405020304" pitchFamily="18" charset="0"/>
                <a:cs typeface="Times New Roman" panose="02020603050405020304" pitchFamily="18" charset="0"/>
              </a:rPr>
              <a:t>7</a:t>
            </a:r>
            <a:r>
              <a:rPr lang="vi-VN" sz="2000" dirty="0">
                <a:solidFill>
                  <a:srgbClr val="000000"/>
                </a:solidFill>
                <a:latin typeface="Times New Roman" panose="02020603050405020304" pitchFamily="18" charset="0"/>
                <a:cs typeface="Times New Roman" panose="02020603050405020304" pitchFamily="18" charset="0"/>
              </a:rPr>
              <a:t>D trường</a:t>
            </a:r>
            <a:r>
              <a:rPr lang="en-US" sz="2000" dirty="0">
                <a:solidFill>
                  <a:srgbClr val="000000"/>
                </a:solidFill>
                <a:latin typeface="Times New Roman" panose="02020603050405020304" pitchFamily="18" charset="0"/>
                <a:cs typeface="Times New Roman" panose="02020603050405020304" pitchFamily="18" charset="0"/>
              </a:rPr>
              <a:t> THCS</a:t>
            </a:r>
            <a:r>
              <a:rPr lang="vi-VN" sz="2000" dirty="0">
                <a:solidFill>
                  <a:srgbClr val="000000"/>
                </a:solidFill>
                <a:latin typeface="Times New Roman" panose="02020603050405020304" pitchFamily="18" charset="0"/>
                <a:cs typeface="Times New Roman" panose="02020603050405020304" pitchFamily="18" charset="0"/>
              </a:rPr>
              <a:t> Thành Công</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tôi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nhận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thấy</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rằng</a:t>
            </a:r>
            <a:r>
              <a:rPr lang="en-US" sz="2000" dirty="0">
                <a:solidFill>
                  <a:srgbClr val="000000"/>
                </a:solidFill>
                <a:latin typeface="Times New Roman" panose="02020603050405020304" pitchFamily="18" charset="0"/>
                <a:cs typeface="Times New Roman" panose="02020603050405020304" pitchFamily="18" charset="0"/>
              </a:rPr>
              <a:t>:</a:t>
            </a:r>
          </a:p>
          <a:p>
            <a:r>
              <a:rPr lang="vi-VN" sz="2000" dirty="0">
                <a:solidFill>
                  <a:srgbClr val="000000"/>
                </a:solidFill>
                <a:latin typeface="Times New Roman" panose="02020603050405020304" pitchFamily="18" charset="0"/>
                <a:cs typeface="Times New Roman" panose="02020603050405020304" pitchFamily="18" charset="0"/>
              </a:rPr>
              <a:t>+ Trong lớp có rất nhiều đối tượng học sinh với khả năng nhận thức khác nhau: có học sinh giỏi, học sinh khá, học sinh trung bình, học sinh yếu và cả học sinh khuyết tật.</a:t>
            </a:r>
            <a:endParaRPr lang="en-US" sz="2000" dirty="0">
              <a:solidFill>
                <a:srgbClr val="000000"/>
              </a:solidFill>
              <a:latin typeface="Times New Roman" panose="02020603050405020304" pitchFamily="18" charset="0"/>
              <a:cs typeface="Times New Roman" panose="02020603050405020304" pitchFamily="18" charset="0"/>
            </a:endParaRPr>
          </a:p>
          <a:p>
            <a:r>
              <a:rPr lang="vi-VN" sz="2000" dirty="0">
                <a:solidFill>
                  <a:srgbClr val="000000"/>
                </a:solidFill>
                <a:latin typeface="Times New Roman" panose="02020603050405020304" pitchFamily="18" charset="0"/>
                <a:cs typeface="Times New Roman" panose="02020603050405020304" pitchFamily="18" charset="0"/>
              </a:rPr>
              <a:t>+ Nhiều h</a:t>
            </a:r>
            <a:r>
              <a:rPr lang="en-US" sz="2000" dirty="0" err="1">
                <a:solidFill>
                  <a:srgbClr val="000000"/>
                </a:solidFill>
                <a:latin typeface="Times New Roman" panose="02020603050405020304" pitchFamily="18" charset="0"/>
                <a:cs typeface="Times New Roman" panose="02020603050405020304" pitchFamily="18" charset="0"/>
              </a:rPr>
              <a:t>ọc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sinh</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gặp</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khó</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khăn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khi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giải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một</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bài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toán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cho</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dù</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đó</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là</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những</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bài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toán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đơn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giản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và</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tương</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tự</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như</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một</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bài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toán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mà</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giáo</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viên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đã</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chữa</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cho</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học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sinh</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tại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lớp</a:t>
            </a:r>
            <a:r>
              <a:rPr lang="en-US" sz="2000" dirty="0">
                <a:solidFill>
                  <a:srgbClr val="000000"/>
                </a:solidFill>
                <a:latin typeface="Times New Roman" panose="02020603050405020304" pitchFamily="18" charset="0"/>
                <a:cs typeface="Times New Roman" panose="02020603050405020304" pitchFamily="18" charset="0"/>
              </a:rPr>
              <a:t>.</a:t>
            </a:r>
          </a:p>
          <a:p>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Phần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lớn</a:t>
            </a:r>
            <a:r>
              <a:rPr lang="en-US" sz="2000" dirty="0">
                <a:solidFill>
                  <a:srgbClr val="000000"/>
                </a:solidFill>
                <a:latin typeface="Times New Roman" panose="02020603050405020304" pitchFamily="18" charset="0"/>
                <a:cs typeface="Times New Roman" panose="02020603050405020304" pitchFamily="18" charset="0"/>
              </a:rPr>
              <a:t> </a:t>
            </a:r>
            <a:r>
              <a:rPr lang="vi-VN" sz="2000" dirty="0" smtClean="0">
                <a:solidFill>
                  <a:srgbClr val="000000"/>
                </a:solidFill>
                <a:latin typeface="Times New Roman" panose="02020603050405020304" pitchFamily="18" charset="0"/>
                <a:cs typeface="Times New Roman" panose="02020603050405020304" pitchFamily="18" charset="0"/>
              </a:rPr>
              <a:t>học sinh </a:t>
            </a:r>
            <a:r>
              <a:rPr lang="en-US" sz="2000" dirty="0" err="1" smtClean="0">
                <a:solidFill>
                  <a:srgbClr val="000000"/>
                </a:solidFill>
                <a:latin typeface="Times New Roman" panose="02020603050405020304" pitchFamily="18" charset="0"/>
                <a:cs typeface="Times New Roman" panose="02020603050405020304" pitchFamily="18" charset="0"/>
              </a:rPr>
              <a:t>không</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nhớ</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kiến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thức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cũ</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đã</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học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các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bài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trước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nếu</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có</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nhớ</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kiến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thức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cũ</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thì</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các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em</a:t>
            </a:r>
            <a:r>
              <a:rPr lang="en-US" sz="2000" dirty="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chưa biết</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vận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dụng</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kiến</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thức</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đó</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vào</a:t>
            </a:r>
            <a:r>
              <a:rPr lang="en-US" sz="2000" dirty="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giải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a:solidFill>
                  <a:srgbClr val="000000"/>
                </a:solidFill>
                <a:latin typeface="Times New Roman" panose="02020603050405020304" pitchFamily="18" charset="0"/>
                <a:cs typeface="Times New Roman" panose="02020603050405020304" pitchFamily="18" charset="0"/>
              </a:rPr>
              <a:t>bài</a:t>
            </a:r>
            <a:r>
              <a:rPr lang="en-US" sz="2000" dirty="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tập</a:t>
            </a:r>
            <a:r>
              <a:rPr lang="vi-VN" sz="2000" dirty="0" smtClean="0">
                <a:solidFill>
                  <a:srgbClr val="000000"/>
                </a:solidFill>
                <a:latin typeface="Times New Roman" panose="02020603050405020304" pitchFamily="18" charset="0"/>
                <a:cs typeface="Times New Roman" panose="02020603050405020304" pitchFamily="18" charset="0"/>
              </a:rPr>
              <a:t>. </a:t>
            </a:r>
            <a:r>
              <a:rPr lang="vi-VN" sz="2000" dirty="0">
                <a:solidFill>
                  <a:srgbClr val="000000"/>
                </a:solidFill>
                <a:latin typeface="Times New Roman" panose="02020603050405020304" pitchFamily="18" charset="0"/>
                <a:cs typeface="Times New Roman" panose="02020603050405020304" pitchFamily="18" charset="0"/>
              </a:rPr>
              <a:t>Chính vì lí do trên tôi xin mạnh dạn đưa ra một giải pháp để góp phần nâng cao chất lượng giáo dục bộ môn toán: </a:t>
            </a:r>
            <a:r>
              <a:rPr lang="vi-VN" sz="2000" b="1" dirty="0">
                <a:solidFill>
                  <a:srgbClr val="000000"/>
                </a:solidFill>
                <a:latin typeface="Times New Roman" panose="02020603050405020304" pitchFamily="18" charset="0"/>
                <a:cs typeface="Times New Roman" panose="02020603050405020304" pitchFamily="18" charset="0"/>
              </a:rPr>
              <a:t>“Hướng dẫn học sinh giải một số bài toán cơ bản trong </a:t>
            </a:r>
            <a:r>
              <a:rPr lang="vi-VN" sz="2000" b="1" dirty="0" smtClean="0">
                <a:solidFill>
                  <a:srgbClr val="000000"/>
                </a:solidFill>
                <a:latin typeface="Times New Roman" panose="02020603050405020304" pitchFamily="18" charset="0"/>
                <a:cs typeface="Times New Roman" panose="02020603050405020304" pitchFamily="18" charset="0"/>
              </a:rPr>
              <a:t>chương I – Đại số 7”</a:t>
            </a:r>
            <a:endParaRPr lang="en-US" sz="2000" b="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780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5983" y="1252172"/>
            <a:ext cx="7924800" cy="4708981"/>
          </a:xfrm>
          <a:prstGeom prst="rect">
            <a:avLst/>
          </a:prstGeom>
          <a:noFill/>
        </p:spPr>
        <p:txBody>
          <a:bodyPr wrap="square" rtlCol="0">
            <a:spAutoFit/>
          </a:bodyPr>
          <a:lstStyle/>
          <a:p>
            <a:r>
              <a:rPr lang="vi-VN" sz="2000" b="1" dirty="0">
                <a:solidFill>
                  <a:srgbClr val="000000"/>
                </a:solidFill>
                <a:latin typeface="Times New Roman" panose="02020603050405020304" pitchFamily="18" charset="0"/>
                <a:cs typeface="Times New Roman" panose="02020603050405020304" pitchFamily="18" charset="0"/>
              </a:rPr>
              <a:t>2. Vai trò, ý nghĩa của giải pháp:</a:t>
            </a:r>
            <a:endParaRPr lang="en-US" sz="2000" dirty="0">
              <a:solidFill>
                <a:srgbClr val="000000"/>
              </a:solidFill>
              <a:latin typeface="Times New Roman" panose="02020603050405020304" pitchFamily="18" charset="0"/>
              <a:cs typeface="Times New Roman" panose="02020603050405020304" pitchFamily="18" charset="0"/>
            </a:endParaRPr>
          </a:p>
          <a:p>
            <a:r>
              <a:rPr lang="vi-VN" sz="2000" dirty="0">
                <a:solidFill>
                  <a:srgbClr val="000000"/>
                </a:solidFill>
                <a:latin typeface="Times New Roman" panose="02020603050405020304" pitchFamily="18" charset="0"/>
                <a:cs typeface="Times New Roman" panose="02020603050405020304" pitchFamily="18" charset="0"/>
              </a:rPr>
              <a:t>- Yêu cầu giáo dục hiện nay đòi hỏi phải đổi mới phương pháp dạy học theo hướng phát triển phẩm chất, năng lực của học sinh, lấy người học làm chủ đạo, làm trung tâm trong mọi hoạt động dạy học. Dưới sự hướng dẫn của người thầy, học sinh tìm tòi, khám phá phát hiện kiến thức tạo cho các em hứng thú, tích cực, chủ động biến tri thức nhân loại thành sản phẩm riêng của mình, vận dụng vào cuộc sống phục vụ bản thân và cho tương lai đất nước.</a:t>
            </a:r>
            <a:endParaRPr lang="en-US" sz="2000" dirty="0">
              <a:solidFill>
                <a:srgbClr val="000000"/>
              </a:solidFill>
              <a:latin typeface="Times New Roman" panose="02020603050405020304" pitchFamily="18" charset="0"/>
              <a:cs typeface="Times New Roman" panose="02020603050405020304" pitchFamily="18" charset="0"/>
            </a:endParaRPr>
          </a:p>
          <a:p>
            <a:r>
              <a:rPr lang="vi-VN" sz="2000" dirty="0">
                <a:solidFill>
                  <a:srgbClr val="000000"/>
                </a:solidFill>
                <a:latin typeface="Times New Roman" panose="02020603050405020304" pitchFamily="18" charset="0"/>
                <a:cs typeface="Times New Roman" panose="02020603050405020304" pitchFamily="18" charset="0"/>
              </a:rPr>
              <a:t>- Trước những thực trạng đã nêu ở trên thì việc áp dụng biện pháp nâng cao chất lượng dạy học: </a:t>
            </a:r>
            <a:r>
              <a:rPr lang="vi-VN" sz="2000" dirty="0" smtClean="0">
                <a:solidFill>
                  <a:srgbClr val="000000"/>
                </a:solidFill>
                <a:latin typeface="Times New Roman" panose="02020603050405020304" pitchFamily="18" charset="0"/>
                <a:cs typeface="Times New Roman" panose="02020603050405020304" pitchFamily="18" charset="0"/>
              </a:rPr>
              <a:t>Hướng </a:t>
            </a:r>
            <a:r>
              <a:rPr lang="vi-VN" sz="2000" dirty="0">
                <a:solidFill>
                  <a:srgbClr val="000000"/>
                </a:solidFill>
                <a:latin typeface="Times New Roman" panose="02020603050405020304" pitchFamily="18" charset="0"/>
                <a:cs typeface="Times New Roman" panose="02020603050405020304" pitchFamily="18" charset="0"/>
              </a:rPr>
              <a:t>dẫn học sinh giải một số bài toán cơ bản trong chương I - Đại số 7, sẽ góp phần tăng hứng thú trong việc học cho các em học sinh trong lớp. Ngoài ra giúp các em học sinh thuộc nhiều đối tượng khác nhau với khả năng nhận thức khác nhau đều được tìm tòi và tự chiếm lĩnh kiến thức, phát triển khả năng tư duy, sáng tạo và giải quyết vấn đề trong các giờ học Toán của các em.</a:t>
            </a:r>
            <a:endParaRPr lang="en-US" sz="2000" dirty="0">
              <a:solidFill>
                <a:srgbClr val="0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820783" y="533400"/>
            <a:ext cx="7620000" cy="707886"/>
          </a:xfrm>
          <a:prstGeom prst="rect">
            <a:avLst/>
          </a:prstGeom>
          <a:noFill/>
        </p:spPr>
        <p:txBody>
          <a:bodyPr wrap="square" rtlCol="0">
            <a:spAutoFit/>
          </a:bodyPr>
          <a:lstStyle/>
          <a:p>
            <a:pPr algn="ctr"/>
            <a:r>
              <a:rPr lang="en-GB" sz="2000" b="1" dirty="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HƯỚNG DẪN HỌC SINH GIẢI MỘT SỐ BÀI TOÁN CƠ BẢN TRONG CHƯƠNG I </a:t>
            </a:r>
            <a:r>
              <a:rPr lang="vi-VN"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 </a:t>
            </a:r>
            <a:r>
              <a:rPr lang="en-GB"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ĐẠI </a:t>
            </a:r>
            <a:r>
              <a:rPr lang="en-GB" sz="2000" b="1" dirty="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SỐ 7</a:t>
            </a: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485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4"/>
          <p:cNvSpPr>
            <a:spLocks noGrp="1" noChangeArrowheads="1"/>
          </p:cNvSpPr>
          <p:nvPr>
            <p:ph type="title"/>
          </p:nvPr>
        </p:nvSpPr>
        <p:spPr>
          <a:xfrm>
            <a:off x="719395" y="0"/>
            <a:ext cx="7696199" cy="1295400"/>
          </a:xfrm>
          <a:solidFill>
            <a:schemeClr val="bg1"/>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en-GB" sz="2000" b="1" dirty="0" smtClean="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HƯỚNG DẪN HỌC SINH GIẢI MỘT SỐ BÀI TOÁN CƠ BẢN TRONG CHƯƠNG I </a:t>
            </a:r>
            <a:r>
              <a:rPr lang="vi-VN" sz="2000" b="1" dirty="0" smtClean="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 </a:t>
            </a:r>
            <a:r>
              <a:rPr lang="en-GB" sz="2000" b="1" dirty="0" smtClean="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ĐẠI SỐ 7</a:t>
            </a:r>
            <a:endParaRPr lang="en-GB" sz="2000" b="1" dirty="0">
              <a:solidFill>
                <a:schemeClr val="accent5">
                  <a:lumMod val="50000"/>
                </a:schemeClr>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p:txBody>
      </p:sp>
      <p:sp>
        <p:nvSpPr>
          <p:cNvPr id="27649" name="Rectangle 1"/>
          <p:cNvSpPr>
            <a:spLocks noChangeArrowheads="1"/>
          </p:cNvSpPr>
          <p:nvPr/>
        </p:nvSpPr>
        <p:spPr bwMode="auto">
          <a:xfrm>
            <a:off x="1219200" y="935491"/>
            <a:ext cx="51054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a:r>
              <a:rPr lang="vi-VN" sz="2000" b="1" dirty="0" smtClean="0">
                <a:solidFill>
                  <a:srgbClr val="000000"/>
                </a:solidFill>
                <a:ea typeface="Times New Roman" pitchFamily="18" charset="0"/>
              </a:rPr>
              <a:t>II. NỘI DUNG:</a:t>
            </a:r>
            <a:endParaRPr lang="en-US" sz="2000" dirty="0" smtClean="0">
              <a:solidFill>
                <a:srgbClr val="000000"/>
              </a:solidFill>
            </a:endParaRPr>
          </a:p>
        </p:txBody>
      </p:sp>
      <p:sp>
        <p:nvSpPr>
          <p:cNvPr id="29697" name="Rectangle 1"/>
          <p:cNvSpPr>
            <a:spLocks noChangeArrowheads="1"/>
          </p:cNvSpPr>
          <p:nvPr/>
        </p:nvSpPr>
        <p:spPr bwMode="auto">
          <a:xfrm>
            <a:off x="1219200" y="1258497"/>
            <a:ext cx="4800600" cy="369332"/>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Biện</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pháp</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1: </a:t>
            </a: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Phân</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tích</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từng</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r>
              <a:rPr kumimoji="0" lang="en-US" sz="1800" b="1"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phần</a:t>
            </a:r>
            <a:r>
              <a:rPr kumimoji="0" lang="en-US" sz="1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rgbClr val="000000"/>
              </a:solidFill>
              <a:effectLst/>
              <a:latin typeface="Arial" pitchFamily="34" charset="0"/>
              <a:cs typeface="Arial" pitchFamily="34" charset="0"/>
            </a:endParaRPr>
          </a:p>
        </p:txBody>
      </p:sp>
      <p:sp>
        <p:nvSpPr>
          <p:cNvPr id="29698" name="Rectangle 2"/>
          <p:cNvSpPr>
            <a:spLocks noChangeArrowheads="1"/>
          </p:cNvSpPr>
          <p:nvPr/>
        </p:nvSpPr>
        <p:spPr bwMode="auto">
          <a:xfrm>
            <a:off x="838200" y="3548801"/>
            <a:ext cx="6248400"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Ví</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dụ</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1: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Dạng</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bài</a:t>
            </a:r>
            <a:r>
              <a:rPr lang="vi-VN" sz="2000" b="1" dirty="0">
                <a:solidFill>
                  <a:srgbClr val="000000"/>
                </a:solidFill>
                <a:latin typeface="Times New Roman" panose="02020603050405020304" pitchFamily="18" charset="0"/>
                <a:ea typeface="Times New Roman" pitchFamily="18" charset="0"/>
                <a:cs typeface="Times New Roman" panose="02020603050405020304" pitchFamily="18" charset="0"/>
              </a:rPr>
              <a:t> </a:t>
            </a:r>
            <a:r>
              <a:rPr kumimoji="0" lang="vi-VN"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cộng,</a:t>
            </a:r>
            <a:r>
              <a:rPr kumimoji="0" lang="vi-VN" sz="2000" b="1" i="0" u="none" strike="noStrike" cap="none" normalizeH="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trừ,</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nhân</a:t>
            </a:r>
            <a:r>
              <a:rPr kumimoji="0" lang="vi-VN"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chia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số</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hữu</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tỉ</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29708" name="Rectangle 12"/>
          <p:cNvSpPr>
            <a:spLocks noChangeArrowheads="1"/>
          </p:cNvSpPr>
          <p:nvPr/>
        </p:nvSpPr>
        <p:spPr bwMode="auto">
          <a:xfrm>
            <a:off x="528893" y="5252183"/>
            <a:ext cx="8077200" cy="369332"/>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endParaRPr kumimoji="0" lang="en-US" sz="1800" i="0" u="none" strike="noStrike" cap="none" normalizeH="0" baseline="0" dirty="0" smtClean="0">
              <a:ln>
                <a:noFill/>
              </a:ln>
              <a:solidFill>
                <a:srgbClr val="000000"/>
              </a:solidFill>
              <a:effectLst/>
              <a:latin typeface="Arial" pitchFamily="34" charset="0"/>
              <a:cs typeface="Arial" pitchFamily="34" charset="0"/>
            </a:endParaRPr>
          </a:p>
        </p:txBody>
      </p:sp>
      <p:sp>
        <p:nvSpPr>
          <p:cNvPr id="2" name="TextBox 1"/>
          <p:cNvSpPr txBox="1"/>
          <p:nvPr/>
        </p:nvSpPr>
        <p:spPr>
          <a:xfrm>
            <a:off x="1002890" y="1609812"/>
            <a:ext cx="7129205" cy="1938992"/>
          </a:xfrm>
          <a:prstGeom prst="rect">
            <a:avLst/>
          </a:prstGeom>
          <a:noFill/>
        </p:spPr>
        <p:txBody>
          <a:bodyPr wrap="square" rtlCol="0">
            <a:spAutoFit/>
          </a:bodyPr>
          <a:lstStyle/>
          <a:p>
            <a:r>
              <a:rPr lang="vi-VN" sz="2000" dirty="0">
                <a:solidFill>
                  <a:srgbClr val="000000"/>
                </a:solidFill>
                <a:latin typeface="Times New Roman" panose="02020603050405020304" pitchFamily="18" charset="0"/>
                <a:cs typeface="Times New Roman" panose="02020603050405020304" pitchFamily="18" charset="0"/>
              </a:rPr>
              <a:t>- Biện pháp này nhằm mục đích phân tích bài toán một cách cụ thể chi tiết, sử dụng phương pháp gợi mở để học sinh tư duy và tìm ra cách làm hợp lí. Phát triển năng lực tư duy và tính toán của học sinh.</a:t>
            </a:r>
            <a:endParaRPr lang="en-US" sz="2000" dirty="0">
              <a:solidFill>
                <a:srgbClr val="000000"/>
              </a:solidFill>
              <a:latin typeface="Times New Roman" panose="02020603050405020304" pitchFamily="18" charset="0"/>
              <a:cs typeface="Times New Roman" panose="02020603050405020304" pitchFamily="18" charset="0"/>
            </a:endParaRPr>
          </a:p>
          <a:p>
            <a:r>
              <a:rPr lang="vi-VN" sz="2000" dirty="0">
                <a:solidFill>
                  <a:srgbClr val="000000"/>
                </a:solidFill>
                <a:latin typeface="Times New Roman" panose="02020603050405020304" pitchFamily="18" charset="0"/>
                <a:cs typeface="Times New Roman" panose="02020603050405020304" pitchFamily="18" charset="0"/>
              </a:rPr>
              <a:t>- Biện pháp này phù hợp với tất cả các đối tượng học sinh, đặc biệt là học sinh trung bình và yếu.</a:t>
            </a:r>
            <a:endParaRPr lang="en-US" sz="2000" dirty="0">
              <a:solidFill>
                <a:srgbClr val="000000"/>
              </a:solidFill>
              <a:latin typeface="Times New Roman" panose="02020603050405020304" pitchFamily="18" charset="0"/>
              <a:cs typeface="Times New Roman" panose="02020603050405020304" pitchFamily="18" charset="0"/>
            </a:endParaRPr>
          </a:p>
        </p:txBody>
      </p:sp>
      <p:sp>
        <p:nvSpPr>
          <p:cNvPr id="3" name="TextBox 2"/>
          <p:cNvSpPr txBox="1"/>
          <p:nvPr/>
        </p:nvSpPr>
        <p:spPr>
          <a:xfrm>
            <a:off x="1371600" y="4800600"/>
            <a:ext cx="7043994" cy="461665"/>
          </a:xfrm>
          <a:prstGeom prst="rect">
            <a:avLst/>
          </a:prstGeom>
          <a:noFill/>
        </p:spPr>
        <p:txBody>
          <a:bodyPr wrap="square" rtlCol="0">
            <a:spAutoFit/>
          </a:bodyPr>
          <a:lstStyle/>
          <a:p>
            <a:endParaRPr lang="en-US" dirty="0"/>
          </a:p>
        </p:txBody>
      </p:sp>
      <p:pic>
        <p:nvPicPr>
          <p:cNvPr id="19" name="Picture 18"/>
          <p:cNvPicPr>
            <a:picLocks noChangeAspect="1"/>
          </p:cNvPicPr>
          <p:nvPr/>
        </p:nvPicPr>
        <p:blipFill>
          <a:blip r:embed="rId3"/>
          <a:stretch>
            <a:fillRect/>
          </a:stretch>
        </p:blipFill>
        <p:spPr>
          <a:xfrm>
            <a:off x="719395" y="3948911"/>
            <a:ext cx="7967405" cy="260294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764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29697"/>
                                        </p:tgtEl>
                                        <p:attrNameLst>
                                          <p:attrName>style.visibility</p:attrName>
                                        </p:attrNameLst>
                                      </p:cBhvr>
                                      <p:to>
                                        <p:strVal val="visible"/>
                                      </p:to>
                                    </p:set>
                                    <p:animEffect transition="in" filter="checkerboard(across)">
                                      <p:cBhvr>
                                        <p:cTn id="16" dur="500"/>
                                        <p:tgtEl>
                                          <p:spTgt spid="29697"/>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barn(inVertical)">
                                      <p:cBhvr>
                                        <p:cTn id="21" dur="500"/>
                                        <p:tgtEl>
                                          <p:spTgt spid="2"/>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29698"/>
                                        </p:tgtEl>
                                        <p:attrNameLst>
                                          <p:attrName>style.visibility</p:attrName>
                                        </p:attrNameLst>
                                      </p:cBhvr>
                                      <p:to>
                                        <p:strVal val="visible"/>
                                      </p:to>
                                    </p:set>
                                    <p:anim calcmode="lin" valueType="num">
                                      <p:cBhvr additive="base">
                                        <p:cTn id="26" dur="500" fill="hold"/>
                                        <p:tgtEl>
                                          <p:spTgt spid="29698"/>
                                        </p:tgtEl>
                                        <p:attrNameLst>
                                          <p:attrName>ppt_x</p:attrName>
                                        </p:attrNameLst>
                                      </p:cBhvr>
                                      <p:tavLst>
                                        <p:tav tm="0">
                                          <p:val>
                                            <p:strVal val="#ppt_x"/>
                                          </p:val>
                                        </p:tav>
                                        <p:tav tm="100000">
                                          <p:val>
                                            <p:strVal val="#ppt_x"/>
                                          </p:val>
                                        </p:tav>
                                      </p:tavLst>
                                    </p:anim>
                                    <p:anim calcmode="lin" valueType="num">
                                      <p:cBhvr additive="base">
                                        <p:cTn id="27" dur="500" fill="hold"/>
                                        <p:tgtEl>
                                          <p:spTgt spid="29698"/>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29708"/>
                                        </p:tgtEl>
                                        <p:attrNameLst>
                                          <p:attrName>style.visibility</p:attrName>
                                        </p:attrNameLst>
                                      </p:cBhvr>
                                      <p:to>
                                        <p:strVal val="visible"/>
                                      </p:to>
                                    </p:set>
                                    <p:animEffect transition="in" filter="diamond(in)">
                                      <p:cBhvr>
                                        <p:cTn id="32" dur="2000"/>
                                        <p:tgtEl>
                                          <p:spTgt spid="2970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arn(inVertical)">
                                      <p:cBhvr>
                                        <p:cTn id="3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27649" grpId="0"/>
      <p:bldP spid="29697" grpId="0" animBg="1"/>
      <p:bldP spid="29698" grpId="0" animBg="1"/>
      <p:bldP spid="29708"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stretch>
            <a:fillRect/>
          </a:stretch>
        </p:blipFill>
        <p:spPr>
          <a:xfrm>
            <a:off x="864326" y="2878568"/>
            <a:ext cx="6908074" cy="855232"/>
          </a:xfrm>
          <a:prstGeom prst="rect">
            <a:avLst/>
          </a:prstGeom>
        </p:spPr>
      </p:pic>
      <p:pic>
        <p:nvPicPr>
          <p:cNvPr id="9" name="Picture 8"/>
          <p:cNvPicPr>
            <a:picLocks noChangeAspect="1"/>
          </p:cNvPicPr>
          <p:nvPr/>
        </p:nvPicPr>
        <p:blipFill>
          <a:blip r:embed="rId3"/>
          <a:stretch>
            <a:fillRect/>
          </a:stretch>
        </p:blipFill>
        <p:spPr>
          <a:xfrm>
            <a:off x="990600" y="3585438"/>
            <a:ext cx="7315200" cy="1519962"/>
          </a:xfrm>
          <a:prstGeom prst="rect">
            <a:avLst/>
          </a:prstGeom>
        </p:spPr>
      </p:pic>
      <p:sp>
        <p:nvSpPr>
          <p:cNvPr id="13" name="TextBox 12"/>
          <p:cNvSpPr txBox="1"/>
          <p:nvPr/>
        </p:nvSpPr>
        <p:spPr>
          <a:xfrm>
            <a:off x="838200" y="914400"/>
            <a:ext cx="6019800" cy="400110"/>
          </a:xfrm>
          <a:prstGeom prst="rect">
            <a:avLst/>
          </a:prstGeom>
          <a:noFill/>
        </p:spPr>
        <p:txBody>
          <a:bodyPr wrap="square" rtlCol="0">
            <a:spAutoFit/>
          </a:bodyPr>
          <a:lstStyle/>
          <a:p>
            <a:r>
              <a:rPr lang="vi-VN" sz="2000" b="1" dirty="0" smtClean="0">
                <a:latin typeface="Times New Roman" panose="02020603050405020304" pitchFamily="18" charset="0"/>
                <a:cs typeface="Times New Roman" panose="02020603050405020304" pitchFamily="18" charset="0"/>
              </a:rPr>
              <a:t>Bài</a:t>
            </a:r>
            <a:r>
              <a:rPr lang="vi-VN" sz="2000" b="1" dirty="0" smtClean="0">
                <a:solidFill>
                  <a:schemeClr val="accent5">
                    <a:lumMod val="10000"/>
                  </a:schemeClr>
                </a:solidFill>
                <a:latin typeface="Times New Roman" panose="02020603050405020304" pitchFamily="18" charset="0"/>
                <a:cs typeface="Times New Roman" panose="02020603050405020304" pitchFamily="18" charset="0"/>
              </a:rPr>
              <a:t>Bài tập 1: Thực hiện phép tính</a:t>
            </a:r>
            <a:endParaRPr lang="en-US" sz="2000" b="1" dirty="0">
              <a:latin typeface="Times New Roman" panose="02020603050405020304" pitchFamily="18" charset="0"/>
              <a:cs typeface="Times New Roman" panose="02020603050405020304" pitchFamily="18" charset="0"/>
            </a:endParaRPr>
          </a:p>
        </p:txBody>
      </p:sp>
      <p:pic>
        <p:nvPicPr>
          <p:cNvPr id="14" name="Picture 13"/>
          <p:cNvPicPr>
            <a:picLocks noChangeAspect="1"/>
          </p:cNvPicPr>
          <p:nvPr/>
        </p:nvPicPr>
        <p:blipFill>
          <a:blip r:embed="rId4"/>
          <a:stretch>
            <a:fillRect/>
          </a:stretch>
        </p:blipFill>
        <p:spPr>
          <a:xfrm>
            <a:off x="990600" y="1240240"/>
            <a:ext cx="6781800" cy="781139"/>
          </a:xfrm>
          <a:prstGeom prst="rect">
            <a:avLst/>
          </a:prstGeom>
        </p:spPr>
      </p:pic>
      <p:sp>
        <p:nvSpPr>
          <p:cNvPr id="5" name="Rectangle 4"/>
          <p:cNvSpPr/>
          <p:nvPr/>
        </p:nvSpPr>
        <p:spPr>
          <a:xfrm>
            <a:off x="1219200" y="1905506"/>
            <a:ext cx="7620000" cy="1015663"/>
          </a:xfrm>
          <a:prstGeom prst="rect">
            <a:avLst/>
          </a:prstGeom>
        </p:spPr>
        <p:txBody>
          <a:bodyPr wrap="square">
            <a:spAutoFit/>
          </a:bodyPr>
          <a:lstStyle/>
          <a:p>
            <a:r>
              <a:rPr lang="vi-VN" sz="2000" dirty="0">
                <a:solidFill>
                  <a:schemeClr val="accent4">
                    <a:lumMod val="10000"/>
                  </a:schemeClr>
                </a:solidFill>
                <a:latin typeface="Times New Roman" panose="02020603050405020304" pitchFamily="18" charset="0"/>
                <a:cs typeface="Times New Roman" panose="02020603050405020304" pitchFamily="18" charset="0"/>
              </a:rPr>
              <a:t>Đối với học sinh yếu thì giáo viên cần tạo sự chú ý như đặt câu hỏi: </a:t>
            </a:r>
          </a:p>
          <a:p>
            <a:r>
              <a:rPr lang="vi-VN" sz="2000" dirty="0">
                <a:solidFill>
                  <a:schemeClr val="accent4">
                    <a:lumMod val="10000"/>
                  </a:schemeClr>
                </a:solidFill>
                <a:latin typeface="Times New Roman" panose="02020603050405020304" pitchFamily="18" charset="0"/>
                <a:cs typeface="Times New Roman" panose="02020603050405020304" pitchFamily="18" charset="0"/>
              </a:rPr>
              <a:t>(- 0,2) viết dưới dạng phân </a:t>
            </a:r>
            <a:r>
              <a:rPr lang="vi-VN" sz="2000">
                <a:solidFill>
                  <a:schemeClr val="accent4">
                    <a:lumMod val="10000"/>
                  </a:schemeClr>
                </a:solidFill>
                <a:latin typeface="Times New Roman" panose="02020603050405020304" pitchFamily="18" charset="0"/>
                <a:cs typeface="Times New Roman" panose="02020603050405020304" pitchFamily="18" charset="0"/>
              </a:rPr>
              <a:t>số </a:t>
            </a:r>
            <a:r>
              <a:rPr lang="en-US" sz="2000" smtClean="0">
                <a:solidFill>
                  <a:schemeClr val="accent4">
                    <a:lumMod val="10000"/>
                  </a:schemeClr>
                </a:solidFill>
                <a:latin typeface="Times New Roman" panose="02020603050405020304" pitchFamily="18" charset="0"/>
                <a:cs typeface="Times New Roman" panose="02020603050405020304" pitchFamily="18" charset="0"/>
              </a:rPr>
              <a:t>như thế nào</a:t>
            </a:r>
            <a:r>
              <a:rPr lang="vi-VN" sz="2000" smtClean="0">
                <a:solidFill>
                  <a:schemeClr val="accent4">
                    <a:lumMod val="10000"/>
                  </a:schemeClr>
                </a:solidFill>
                <a:latin typeface="Times New Roman" panose="02020603050405020304" pitchFamily="18" charset="0"/>
                <a:cs typeface="Times New Roman" panose="02020603050405020304" pitchFamily="18" charset="0"/>
              </a:rPr>
              <a:t>? </a:t>
            </a:r>
            <a:r>
              <a:rPr lang="vi-VN" sz="2000" dirty="0">
                <a:solidFill>
                  <a:schemeClr val="accent4">
                    <a:lumMod val="10000"/>
                  </a:schemeClr>
                </a:solidFill>
                <a:latin typeface="Times New Roman" panose="02020603050405020304" pitchFamily="18" charset="0"/>
                <a:cs typeface="Times New Roman" panose="02020603050405020304" pitchFamily="18" charset="0"/>
              </a:rPr>
              <a:t>Từ đó giáo viên gọi học sinh khá hơn giải thích nếu học sinh yếu không giải thích được.</a:t>
            </a:r>
          </a:p>
        </p:txBody>
      </p:sp>
      <p:sp>
        <p:nvSpPr>
          <p:cNvPr id="10" name="Rectangle 9"/>
          <p:cNvSpPr/>
          <p:nvPr/>
        </p:nvSpPr>
        <p:spPr>
          <a:xfrm>
            <a:off x="1219200" y="4953000"/>
            <a:ext cx="7086600" cy="707886"/>
          </a:xfrm>
          <a:prstGeom prst="rect">
            <a:avLst/>
          </a:prstGeom>
        </p:spPr>
        <p:txBody>
          <a:bodyPr wrap="square">
            <a:spAutoFit/>
          </a:bodyPr>
          <a:lstStyle/>
          <a:p>
            <a:r>
              <a:rPr lang="vi-VN" sz="2000" dirty="0">
                <a:solidFill>
                  <a:schemeClr val="accent4">
                    <a:lumMod val="10000"/>
                  </a:schemeClr>
                </a:solidFill>
                <a:latin typeface="Times New Roman" panose="02020603050405020304" pitchFamily="18" charset="0"/>
                <a:cs typeface="Times New Roman" panose="02020603050405020304" pitchFamily="18" charset="0"/>
              </a:rPr>
              <a:t>Từ đó giáo viên cho học sinh nhắc lại tính chất phân phối của phép nhân đối với phép cộng, khi đó ta có thể làm bài này như thế nào?</a:t>
            </a:r>
            <a:endParaRPr lang="en-US" sz="2000" dirty="0">
              <a:solidFill>
                <a:schemeClr val="accent4">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8589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066800" y="762000"/>
            <a:ext cx="7162800" cy="912996"/>
          </a:xfrm>
          <a:prstGeom prst="rect">
            <a:avLst/>
          </a:prstGeom>
        </p:spPr>
      </p:pic>
      <mc:AlternateContent xmlns:mc="http://schemas.openxmlformats.org/markup-compatibility/2006" xmlns:a14="http://schemas.microsoft.com/office/drawing/2010/main">
        <mc:Choice Requires="a14">
          <p:sp>
            <p:nvSpPr>
              <p:cNvPr id="5" name="Rectangle 4"/>
              <p:cNvSpPr/>
              <p:nvPr/>
            </p:nvSpPr>
            <p:spPr>
              <a:xfrm>
                <a:off x="1098117" y="1447800"/>
                <a:ext cx="6781800" cy="2374881"/>
              </a:xfrm>
              <a:prstGeom prst="rect">
                <a:avLst/>
              </a:prstGeom>
            </p:spPr>
            <p:txBody>
              <a:bodyPr wrap="square">
                <a:spAutoFit/>
              </a:bodyPr>
              <a:lstStyle/>
              <a:p>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Giáo viên cho học sinh nhận xét về biểu thức trong ngoặc: các phân số có gì đặc biệt? Học sinh trả lời được ngay có hai phân số cùng mẫu là 3 và hai phân số cùng mẫu là 7. Từ đó nhóm các phân số có cùng mẫu để tính và lấy kết quả đó chia cho </a:t>
                </a:r>
                <a14:m>
                  <m:oMath xmlns:m="http://schemas.openxmlformats.org/officeDocument/2006/math">
                    <m:f>
                      <m:fPr>
                        <m:ctrlPr>
                          <a:rPr lang="vi-VN" sz="2000" i="1" smtClean="0">
                            <a:solidFill>
                              <a:schemeClr val="accent4">
                                <a:lumMod val="10000"/>
                              </a:schemeClr>
                            </a:solidFill>
                            <a:latin typeface="Cambria Math"/>
                            <a:cs typeface="Times New Roman" panose="02020603050405020304" pitchFamily="18" charset="0"/>
                          </a:rPr>
                        </m:ctrlPr>
                      </m:fPr>
                      <m:num>
                        <m:r>
                          <a:rPr lang="vi-VN" sz="2000" b="0" i="1" smtClean="0">
                            <a:solidFill>
                              <a:schemeClr val="accent4">
                                <a:lumMod val="10000"/>
                              </a:schemeClr>
                            </a:solidFill>
                            <a:latin typeface="Cambria Math" panose="02040503050406030204" pitchFamily="18" charset="0"/>
                            <a:cs typeface="Times New Roman" panose="02020603050405020304" pitchFamily="18" charset="0"/>
                          </a:rPr>
                          <m:t>4</m:t>
                        </m:r>
                      </m:num>
                      <m:den>
                        <m:r>
                          <a:rPr lang="vi-VN" sz="2000" b="0" i="1" smtClean="0">
                            <a:solidFill>
                              <a:schemeClr val="accent4">
                                <a:lumMod val="10000"/>
                              </a:schemeClr>
                            </a:solidFill>
                            <a:latin typeface="Cambria Math" panose="02040503050406030204" pitchFamily="18" charset="0"/>
                            <a:cs typeface="Times New Roman" panose="02020603050405020304" pitchFamily="18" charset="0"/>
                          </a:rPr>
                          <m:t>5</m:t>
                        </m:r>
                      </m:den>
                    </m:f>
                  </m:oMath>
                </a14:m>
                <a:r>
                  <a:rPr lang="vi-VN" sz="2000" dirty="0" smtClean="0">
                    <a:solidFill>
                      <a:schemeClr val="accent4">
                        <a:lumMod val="10000"/>
                      </a:schemeClr>
                    </a:solidFill>
                    <a:latin typeface="Times New Roman" panose="02020603050405020304" pitchFamily="18" charset="0"/>
                    <a:cs typeface="Times New Roman" panose="02020603050405020304" pitchFamily="18" charset="0"/>
                  </a:rPr>
                  <a:t>.</a:t>
                </a:r>
                <a:endParaRPr lang="vi-VN" sz="2000" dirty="0">
                  <a:solidFill>
                    <a:schemeClr val="accent4">
                      <a:lumMod val="10000"/>
                    </a:schemeClr>
                  </a:solidFill>
                  <a:latin typeface="Times New Roman" panose="02020603050405020304" pitchFamily="18" charset="0"/>
                  <a:cs typeface="Times New Roman" panose="02020603050405020304" pitchFamily="18" charset="0"/>
                </a:endParaRPr>
              </a:p>
              <a:p>
                <a:r>
                  <a:rPr lang="vi-VN" sz="2000" dirty="0">
                    <a:solidFill>
                      <a:schemeClr val="accent4">
                        <a:lumMod val="10000"/>
                      </a:schemeClr>
                    </a:solidFill>
                    <a:latin typeface="Times New Roman" panose="02020603050405020304" pitchFamily="18" charset="0"/>
                    <a:cs typeface="Times New Roman" panose="02020603050405020304" pitchFamily="18" charset="0"/>
                  </a:rPr>
                  <a:t> Sau đó giáo viên hỏi học sinh còn cách làm nào khác không? Để học sinh tự tìm ra các cách </a:t>
                </a:r>
                <a:r>
                  <a:rPr lang="vi-VN" sz="2000">
                    <a:solidFill>
                      <a:schemeClr val="accent4">
                        <a:lumMod val="10000"/>
                      </a:schemeClr>
                    </a:solidFill>
                    <a:latin typeface="Times New Roman" panose="02020603050405020304" pitchFamily="18" charset="0"/>
                    <a:cs typeface="Times New Roman" panose="02020603050405020304" pitchFamily="18" charset="0"/>
                  </a:rPr>
                  <a:t>làm </a:t>
                </a:r>
                <a:r>
                  <a:rPr lang="vi-VN" sz="2000" smtClean="0">
                    <a:solidFill>
                      <a:schemeClr val="accent4">
                        <a:lumMod val="10000"/>
                      </a:schemeClr>
                    </a:solidFill>
                    <a:latin typeface="Times New Roman" panose="02020603050405020304" pitchFamily="18" charset="0"/>
                    <a:cs typeface="Times New Roman" panose="02020603050405020304" pitchFamily="18" charset="0"/>
                  </a:rPr>
                  <a:t>khác</a:t>
                </a:r>
                <a:r>
                  <a:rPr lang="en-US" sz="2000" smtClean="0">
                    <a:solidFill>
                      <a:schemeClr val="accent4">
                        <a:lumMod val="10000"/>
                      </a:schemeClr>
                    </a:solidFill>
                    <a:latin typeface="Times New Roman" panose="02020603050405020304" pitchFamily="18" charset="0"/>
                    <a:cs typeface="Times New Roman" panose="02020603050405020304" pitchFamily="18" charset="0"/>
                  </a:rPr>
                  <a:t> và so sánh với cách làm trên.</a:t>
                </a:r>
                <a:endParaRPr lang="vi-VN" sz="2000" dirty="0">
                  <a:solidFill>
                    <a:schemeClr val="accent4">
                      <a:lumMod val="10000"/>
                    </a:schemeClr>
                  </a:solidFill>
                  <a:latin typeface="Times New Roman" panose="02020603050405020304" pitchFamily="18"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098117" y="1447800"/>
                <a:ext cx="6781800" cy="2374881"/>
              </a:xfrm>
              <a:prstGeom prst="rect">
                <a:avLst/>
              </a:prstGeom>
              <a:blipFill rotWithShape="1">
                <a:blip r:embed="rId3"/>
                <a:stretch>
                  <a:fillRect l="-898" t="-1285" r="-1168" b="-3599"/>
                </a:stretch>
              </a:blipFill>
            </p:spPr>
            <p:txBody>
              <a:bodyPr/>
              <a:lstStyle/>
              <a:p>
                <a:r>
                  <a:rPr lang="en-US">
                    <a:noFill/>
                  </a:rPr>
                  <a:t> </a:t>
                </a:r>
              </a:p>
            </p:txBody>
          </p:sp>
        </mc:Fallback>
      </mc:AlternateContent>
      <p:sp>
        <p:nvSpPr>
          <p:cNvPr id="2" name="Rectangle 1"/>
          <p:cNvSpPr/>
          <p:nvPr/>
        </p:nvSpPr>
        <p:spPr>
          <a:xfrm>
            <a:off x="1066800" y="3657600"/>
            <a:ext cx="6813117" cy="2308324"/>
          </a:xfrm>
          <a:prstGeom prst="rect">
            <a:avLst/>
          </a:prstGeom>
        </p:spPr>
        <p:txBody>
          <a:bodyPr wrap="square">
            <a:spAutoFit/>
          </a:bodyPr>
          <a:lstStyle/>
          <a:p>
            <a:r>
              <a:rPr lang="vi-VN"/>
              <a:t>* </a:t>
            </a:r>
            <a:r>
              <a:rPr lang="vi-VN" sz="2000" b="1" smtClean="0">
                <a:solidFill>
                  <a:schemeClr val="accent4">
                    <a:lumMod val="10000"/>
                  </a:schemeClr>
                </a:solidFill>
                <a:latin typeface="Times New Roman" pitchFamily="18" charset="0"/>
                <a:cs typeface="Times New Roman" pitchFamily="18" charset="0"/>
              </a:rPr>
              <a:t>  </a:t>
            </a:r>
            <a:endParaRPr lang="vi-VN" sz="2000" b="1">
              <a:solidFill>
                <a:schemeClr val="accent4">
                  <a:lumMod val="10000"/>
                </a:schemeClr>
              </a:solidFill>
              <a:latin typeface="Times New Roman" pitchFamily="18" charset="0"/>
              <a:cs typeface="Times New Roman" pitchFamily="18" charset="0"/>
            </a:endParaRPr>
          </a:p>
          <a:p>
            <a:r>
              <a:rPr lang="vi-VN" sz="2000">
                <a:solidFill>
                  <a:schemeClr val="accent4">
                    <a:lumMod val="10000"/>
                  </a:schemeClr>
                </a:solidFill>
                <a:latin typeface="Times New Roman" pitchFamily="18" charset="0"/>
                <a:cs typeface="Times New Roman" pitchFamily="18" charset="0"/>
              </a:rPr>
              <a:t>Qua các ví dụ trên ta thấy đối với một số học sinh thì các em không có khả năng nhận xét một cách tổng quát mà có thể nhận xét từng phần nhỏ, tiếp theo giáo viên hướng dẫn cho các em kết hợp kiến thức đã học, cách giải hợp lý, từng phần. Hướng dẫn chậm để các em ghi nhớ các bước giải, bước đầu hình thành kỹ năng giải toán, năng lực tự học và giải quyết vấn đề.</a:t>
            </a:r>
          </a:p>
        </p:txBody>
      </p:sp>
    </p:spTree>
    <p:extLst>
      <p:ext uri="{BB962C8B-B14F-4D97-AF65-F5344CB8AC3E}">
        <p14:creationId xmlns:p14="http://schemas.microsoft.com/office/powerpoint/2010/main" val="289908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4"/>
          <p:cNvSpPr>
            <a:spLocks noGrp="1" noChangeArrowheads="1"/>
          </p:cNvSpPr>
          <p:nvPr>
            <p:ph type="title"/>
          </p:nvPr>
        </p:nvSpPr>
        <p:spPr>
          <a:xfrm>
            <a:off x="719395" y="0"/>
            <a:ext cx="7696199" cy="1295400"/>
          </a:xfrm>
          <a:solidFill>
            <a:schemeClr val="bg1"/>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en-GB" sz="2400" b="1" i="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Verdana" pitchFamily="34" charset="0"/>
              </a:rPr>
              <a:t/>
            </a:r>
            <a:br>
              <a:rPr lang="en-GB" sz="2400" b="1" i="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Verdana" pitchFamily="34" charset="0"/>
              </a:rPr>
            </a:br>
            <a:r>
              <a:rPr lang="en-GB"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HƯỚNG DẪN HỌC SINH GIẢI MỘT SỐ BÀI TOÁN CƠ BẢN TRONG CHƯƠNG I </a:t>
            </a:r>
            <a:r>
              <a:rPr lang="vi-VN"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 </a:t>
            </a:r>
            <a:r>
              <a:rPr lang="en-GB"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ĐẠI SỐ 7</a:t>
            </a:r>
            <a:endParaRPr lang="en-GB" sz="2000" b="1" dirty="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p:txBody>
      </p:sp>
      <p:sp>
        <p:nvSpPr>
          <p:cNvPr id="31745" name="Rectangle 1"/>
          <p:cNvSpPr>
            <a:spLocks noChangeArrowheads="1"/>
          </p:cNvSpPr>
          <p:nvPr/>
        </p:nvSpPr>
        <p:spPr bwMode="auto">
          <a:xfrm>
            <a:off x="1219200" y="1534979"/>
            <a:ext cx="4800600"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Thảo</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luận</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nhóm</a:t>
            </a:r>
            <a:r>
              <a:rPr kumimoji="0" lang="en-US" sz="2000" b="1" i="0" u="none" strike="noStrike" cap="none" normalizeH="0" baseline="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1746" name="Rectangle 2"/>
          <p:cNvSpPr>
            <a:spLocks noChangeArrowheads="1"/>
          </p:cNvSpPr>
          <p:nvPr/>
        </p:nvSpPr>
        <p:spPr bwMode="auto">
          <a:xfrm>
            <a:off x="1197428" y="1943500"/>
            <a:ext cx="5203371"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Ví</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 </a:t>
            </a:r>
            <a:r>
              <a:rPr kumimoji="0" lang="vi-VN"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kumimoji="0" lang="vi-VN" sz="2000" b="1"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bài về </a:t>
            </a:r>
            <a:r>
              <a:rPr lang="vi-VN" sz="2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ũy</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thừa</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vi-VN"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kumimoji="0" lang="vi-VN" sz="2000" b="1" i="0" u="none" strike="noStrike" cap="none" normalizeH="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số</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hữu</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tỉ</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1747" name="Rectangle 3"/>
          <p:cNvSpPr>
            <a:spLocks noChangeArrowheads="1"/>
          </p:cNvSpPr>
          <p:nvPr/>
        </p:nvSpPr>
        <p:spPr bwMode="auto">
          <a:xfrm>
            <a:off x="528894" y="2792107"/>
            <a:ext cx="8077200" cy="1785104"/>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hangingPunct="0">
              <a:spcBef>
                <a:spcPts val="600"/>
              </a:spcBef>
              <a:spcAft>
                <a:spcPts val="600"/>
              </a:spcAft>
            </a:pPr>
            <a:r>
              <a:rPr kumimoji="0" lang="en-US" sz="200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Giáo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viên</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cho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học</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sinh</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thực</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hiện</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thảo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luận</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nhóm</a:t>
            </a:r>
            <a:r>
              <a:rPr lang="vi-VN" sz="2000" dirty="0" smtClean="0">
                <a:solidFill>
                  <a:srgbClr val="000000"/>
                </a:solidFill>
                <a:latin typeface="Times New Roman" panose="02020603050405020304" pitchFamily="18" charset="0"/>
                <a:cs typeface="Times New Roman" panose="02020603050405020304" pitchFamily="18" charset="0"/>
              </a:rPr>
              <a:t> </a:t>
            </a:r>
            <a:r>
              <a:rPr lang="vi-VN" sz="2000" b="1" dirty="0" smtClean="0">
                <a:solidFill>
                  <a:srgbClr val="000000"/>
                </a:solidFill>
                <a:latin typeface="Times New Roman" panose="02020603050405020304" pitchFamily="18" charset="0"/>
                <a:cs typeface="Times New Roman" panose="02020603050405020304" pitchFamily="18" charset="0"/>
              </a:rPr>
              <a:t>lần 1</a:t>
            </a:r>
            <a:r>
              <a:rPr lang="en-US" sz="2000" b="1"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để</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tính</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trong</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đó</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mỗi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nhóm</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đều</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có</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học</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sinh</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giỏi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để</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có</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thể</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hội</a:t>
            </a:r>
            <a:r>
              <a:rPr lang="en-US" sz="2000" dirty="0" smtClean="0">
                <a:solidFill>
                  <a:srgbClr val="000000"/>
                </a:solidFill>
                <a:latin typeface="Times New Roman" panose="02020603050405020304" pitchFamily="18" charset="0"/>
                <a:cs typeface="Times New Roman" panose="02020603050405020304" pitchFamily="18" charset="0"/>
              </a:rPr>
              <a:t> ý, </a:t>
            </a:r>
            <a:r>
              <a:rPr lang="en-US" sz="2000" dirty="0" err="1" smtClean="0">
                <a:solidFill>
                  <a:srgbClr val="000000"/>
                </a:solidFill>
                <a:latin typeface="Times New Roman" panose="02020603050405020304" pitchFamily="18" charset="0"/>
                <a:cs typeface="Times New Roman" panose="02020603050405020304" pitchFamily="18" charset="0"/>
              </a:rPr>
              <a:t>trao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đổi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thảo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luận</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để</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tìm</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lời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err="1" smtClean="0">
                <a:solidFill>
                  <a:srgbClr val="000000"/>
                </a:solidFill>
                <a:latin typeface="Times New Roman" panose="02020603050405020304" pitchFamily="18" charset="0"/>
                <a:cs typeface="Times New Roman" panose="02020603050405020304" pitchFamily="18" charset="0"/>
              </a:rPr>
              <a:t>giải</a:t>
            </a:r>
            <a:r>
              <a:rPr lang="en-US" sz="2000" smtClean="0">
                <a:solidFill>
                  <a:srgbClr val="000000"/>
                </a:solidFill>
                <a:latin typeface="Times New Roman" panose="02020603050405020304" pitchFamily="18" charset="0"/>
                <a:cs typeface="Times New Roman" panose="02020603050405020304" pitchFamily="18" charset="0"/>
              </a:rPr>
              <a:t>).</a:t>
            </a:r>
          </a:p>
          <a:p>
            <a:pPr algn="just" eaLnBrk="0" hangingPunct="0">
              <a:spcBef>
                <a:spcPts val="600"/>
              </a:spcBef>
              <a:spcAft>
                <a:spcPts val="600"/>
              </a:spcAft>
            </a:pPr>
            <a:r>
              <a:rPr lang="en-US" sz="2000" smtClean="0">
                <a:solidFill>
                  <a:srgbClr val="000000"/>
                </a:solidFill>
                <a:latin typeface="Times New Roman" panose="02020603050405020304" pitchFamily="18" charset="0"/>
                <a:cs typeface="Times New Roman" panose="02020603050405020304" pitchFamily="18" charset="0"/>
              </a:rPr>
              <a:t>Sau </a:t>
            </a:r>
            <a:r>
              <a:rPr lang="en-US" sz="2000" dirty="0" err="1" smtClean="0">
                <a:solidFill>
                  <a:srgbClr val="000000"/>
                </a:solidFill>
                <a:latin typeface="Times New Roman" panose="02020603050405020304" pitchFamily="18" charset="0"/>
                <a:cs typeface="Times New Roman" panose="02020603050405020304" pitchFamily="18" charset="0"/>
              </a:rPr>
              <a:t>đó</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giáo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viên</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gọi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hai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hoặc</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ba</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học</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sinh</a:t>
            </a:r>
            <a:r>
              <a:rPr lang="en-US" sz="2000" dirty="0" smtClean="0">
                <a:solidFill>
                  <a:srgbClr val="000000"/>
                </a:solidFill>
                <a:latin typeface="Times New Roman" panose="02020603050405020304" pitchFamily="18" charset="0"/>
                <a:cs typeface="Times New Roman" panose="02020603050405020304" pitchFamily="18" charset="0"/>
              </a:rPr>
              <a:t> </a:t>
            </a:r>
            <a:r>
              <a:rPr lang="vi-VN" sz="2000" dirty="0" smtClean="0">
                <a:solidFill>
                  <a:srgbClr val="000000"/>
                </a:solidFill>
                <a:latin typeface="Times New Roman" panose="02020603050405020304" pitchFamily="18" charset="0"/>
                <a:cs typeface="Times New Roman" panose="02020603050405020304" pitchFamily="18" charset="0"/>
              </a:rPr>
              <a:t>y</a:t>
            </a:r>
            <a:r>
              <a:rPr lang="en-US" sz="2000" dirty="0" err="1" smtClean="0">
                <a:solidFill>
                  <a:srgbClr val="000000"/>
                </a:solidFill>
                <a:latin typeface="Times New Roman" panose="02020603050405020304" pitchFamily="18" charset="0"/>
                <a:cs typeface="Times New Roman" panose="02020603050405020304" pitchFamily="18" charset="0"/>
              </a:rPr>
              <a:t>ếu</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vừa</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thảo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luận</a:t>
            </a:r>
            <a:r>
              <a:rPr lang="en-US" sz="2000" dirty="0" smtClean="0">
                <a:solidFill>
                  <a:srgbClr val="000000"/>
                </a:solidFill>
                <a:latin typeface="Times New Roman" panose="02020603050405020304" pitchFamily="18" charset="0"/>
                <a:cs typeface="Times New Roman" panose="02020603050405020304" pitchFamily="18" charset="0"/>
              </a:rPr>
              <a:t> ở </a:t>
            </a:r>
            <a:r>
              <a:rPr lang="en-US" sz="2000" dirty="0" err="1" smtClean="0">
                <a:solidFill>
                  <a:srgbClr val="000000"/>
                </a:solidFill>
                <a:latin typeface="Times New Roman" panose="02020603050405020304" pitchFamily="18" charset="0"/>
                <a:cs typeface="Times New Roman" panose="02020603050405020304" pitchFamily="18" charset="0"/>
              </a:rPr>
              <a:t>nhóm</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dưới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lớp</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cùng</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thảo</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luận</a:t>
            </a:r>
            <a:r>
              <a:rPr lang="vi-VN" sz="2000" dirty="0" smtClean="0">
                <a:solidFill>
                  <a:srgbClr val="000000"/>
                </a:solidFill>
                <a:latin typeface="Times New Roman" panose="02020603050405020304" pitchFamily="18" charset="0"/>
                <a:cs typeface="Times New Roman" panose="02020603050405020304" pitchFamily="18" charset="0"/>
              </a:rPr>
              <a:t> </a:t>
            </a:r>
            <a:r>
              <a:rPr lang="vi-VN" sz="2000" b="1" dirty="0" smtClean="0">
                <a:solidFill>
                  <a:srgbClr val="000000"/>
                </a:solidFill>
                <a:latin typeface="Times New Roman" panose="02020603050405020304" pitchFamily="18" charset="0"/>
                <a:cs typeface="Times New Roman" panose="02020603050405020304" pitchFamily="18" charset="0"/>
              </a:rPr>
              <a:t>lần 2 </a:t>
            </a:r>
            <a:r>
              <a:rPr lang="vi-VN" sz="2000" dirty="0" smtClean="0">
                <a:solidFill>
                  <a:srgbClr val="000000"/>
                </a:solidFill>
                <a:latin typeface="Times New Roman" panose="02020603050405020304" pitchFamily="18" charset="0"/>
                <a:cs typeface="Times New Roman" panose="02020603050405020304" pitchFamily="18" charset="0"/>
              </a:rPr>
              <a:t>và</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giải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lại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dirty="0" err="1" smtClean="0">
                <a:solidFill>
                  <a:srgbClr val="000000"/>
                </a:solidFill>
                <a:latin typeface="Times New Roman" panose="02020603050405020304" pitchFamily="18" charset="0"/>
                <a:cs typeface="Times New Roman" panose="02020603050405020304" pitchFamily="18" charset="0"/>
              </a:rPr>
              <a:t>bài</a:t>
            </a:r>
            <a:r>
              <a:rPr lang="en-US" sz="2000" dirty="0" smtClean="0">
                <a:solidFill>
                  <a:srgbClr val="000000"/>
                </a:solidFill>
                <a:latin typeface="Times New Roman" panose="02020603050405020304" pitchFamily="18" charset="0"/>
                <a:cs typeface="Times New Roman" panose="02020603050405020304" pitchFamily="18" charset="0"/>
              </a:rPr>
              <a:t> </a:t>
            </a:r>
            <a:r>
              <a:rPr lang="en-US" sz="2000" err="1" smtClean="0">
                <a:solidFill>
                  <a:srgbClr val="000000"/>
                </a:solidFill>
                <a:latin typeface="Times New Roman" panose="02020603050405020304" pitchFamily="18" charset="0"/>
                <a:cs typeface="Times New Roman" panose="02020603050405020304" pitchFamily="18" charset="0"/>
              </a:rPr>
              <a:t>toán</a:t>
            </a:r>
            <a:r>
              <a:rPr lang="en-US" sz="2000" smtClean="0">
                <a:solidFill>
                  <a:srgbClr val="000000"/>
                </a:solidFill>
                <a:latin typeface="Times New Roman" panose="02020603050405020304" pitchFamily="18" charset="0"/>
                <a:cs typeface="Times New Roman" panose="02020603050405020304" pitchFamily="18" charset="0"/>
              </a:rPr>
              <a:t> </a:t>
            </a:r>
            <a:r>
              <a:rPr lang="en-US" sz="2000" smtClean="0">
                <a:solidFill>
                  <a:srgbClr val="000000"/>
                </a:solidFill>
                <a:latin typeface="Times New Roman" panose="02020603050405020304" pitchFamily="18" charset="0"/>
                <a:cs typeface="Times New Roman" panose="02020603050405020304" pitchFamily="18" charset="0"/>
              </a:rPr>
              <a:t>vào vở</a:t>
            </a:r>
            <a:r>
              <a:rPr lang="en-US" sz="2000" smtClean="0">
                <a:solidFill>
                  <a:srgbClr val="000000"/>
                </a:solidFill>
                <a:latin typeface="Times New Roman" panose="02020603050405020304" pitchFamily="18" charset="0"/>
                <a:cs typeface="Times New Roman" panose="02020603050405020304" pitchFamily="18" charset="0"/>
              </a:rPr>
              <a:t>.</a:t>
            </a:r>
            <a:endParaRPr lang="en-US" sz="2000" dirty="0" smtClean="0">
              <a:solidFill>
                <a:srgbClr val="000000"/>
              </a:solidFill>
              <a:latin typeface="Times New Roman" panose="02020603050405020304" pitchFamily="18" charset="0"/>
              <a:cs typeface="Times New Roman" panose="02020603050405020304" pitchFamily="18" charset="0"/>
            </a:endParaRPr>
          </a:p>
        </p:txBody>
      </p:sp>
      <p:sp>
        <p:nvSpPr>
          <p:cNvPr id="31748" name="Rectangle 4"/>
          <p:cNvSpPr>
            <a:spLocks noChangeArrowheads="1"/>
          </p:cNvSpPr>
          <p:nvPr/>
        </p:nvSpPr>
        <p:spPr bwMode="auto">
          <a:xfrm>
            <a:off x="719395" y="4495056"/>
            <a:ext cx="7967406" cy="1631216"/>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Nhận</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xét</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Tạo</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cho</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em</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khắc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sâu</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kiến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thức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vì</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đã</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qua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hai</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lần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thảo</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luận</a:t>
            </a:r>
            <a:r>
              <a:rPr lang="vi-VN" sz="2000" dirty="0">
                <a:solidFill>
                  <a:srgbClr val="000000"/>
                </a:solidFill>
                <a:latin typeface="Times New Roman" panose="02020603050405020304" pitchFamily="18" charset="0"/>
                <a:ea typeface="Times New Roman" pitchFamily="18" charset="0"/>
                <a:cs typeface="Times New Roman" panose="02020603050405020304" pitchFamily="18" charset="0"/>
              </a:rPr>
              <a:t>,</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thảo</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luận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lần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1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thì</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trong</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nhóm</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có</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học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sinh</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giỏi</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hướng</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dẫn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cách</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giải</a:t>
            </a:r>
            <a:r>
              <a:rPr lang="vi-VN" sz="2000" dirty="0">
                <a:solidFill>
                  <a:srgbClr val="000000"/>
                </a:solidFill>
                <a:latin typeface="Times New Roman" panose="02020603050405020304" pitchFamily="18" charset="0"/>
                <a:ea typeface="Times New Roman" pitchFamily="18" charset="0"/>
                <a:cs typeface="Times New Roman" panose="02020603050405020304" pitchFamily="18" charset="0"/>
              </a:rPr>
              <a:t>,</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thảo</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luận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lần</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2 chỉ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có</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những</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học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sinh</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yếu</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vừa</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nhớ</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lại</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các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bước</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làm</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vừa</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trình</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bày</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bài</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giải</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đầy</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0"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đủ</a:t>
            </a:r>
            <a:r>
              <a:rPr kumimoji="0" lang="en-US" sz="2000" b="0"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ý.</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1284409" y="2330442"/>
            <a:ext cx="2220673" cy="461665"/>
          </a:xfrm>
          <a:prstGeom prst="rect">
            <a:avLst/>
          </a:prstGeom>
        </p:spPr>
        <p:txBody>
          <a:bodyPr wrap="none">
            <a:spAutoFit/>
          </a:bodyPr>
          <a:lstStyle/>
          <a:p>
            <a:r>
              <a:rPr lang="en-US" sz="2000" dirty="0">
                <a:solidFill>
                  <a:schemeClr val="accent4">
                    <a:lumMod val="10000"/>
                  </a:schemeClr>
                </a:solidFill>
                <a:latin typeface="Times New Roman" pitchFamily="18" charset="0"/>
                <a:cs typeface="Times New Roman" pitchFamily="18" charset="0"/>
              </a:rPr>
              <a:t>* </a:t>
            </a:r>
            <a:r>
              <a:rPr lang="en-US" sz="2000" dirty="0" err="1">
                <a:solidFill>
                  <a:schemeClr val="accent4">
                    <a:lumMod val="10000"/>
                  </a:schemeClr>
                </a:solidFill>
                <a:latin typeface="Times New Roman" pitchFamily="18" charset="0"/>
                <a:cs typeface="Times New Roman" pitchFamily="18" charset="0"/>
              </a:rPr>
              <a:t>Bài</a:t>
            </a:r>
            <a:r>
              <a:rPr lang="en-US" sz="2000" dirty="0">
                <a:solidFill>
                  <a:schemeClr val="accent4">
                    <a:lumMod val="10000"/>
                  </a:schemeClr>
                </a:solidFill>
                <a:latin typeface="Times New Roman" pitchFamily="18" charset="0"/>
                <a:cs typeface="Times New Roman" pitchFamily="18" charset="0"/>
              </a:rPr>
              <a:t> </a:t>
            </a:r>
            <a:r>
              <a:rPr lang="en-US" sz="2000" dirty="0" err="1">
                <a:solidFill>
                  <a:schemeClr val="accent4">
                    <a:lumMod val="10000"/>
                  </a:schemeClr>
                </a:solidFill>
                <a:latin typeface="Times New Roman" pitchFamily="18" charset="0"/>
                <a:cs typeface="Times New Roman" pitchFamily="18" charset="0"/>
              </a:rPr>
              <a:t>tập</a:t>
            </a:r>
            <a:r>
              <a:rPr lang="en-US" sz="2000" dirty="0">
                <a:solidFill>
                  <a:schemeClr val="accent4">
                    <a:lumMod val="10000"/>
                  </a:schemeClr>
                </a:solidFill>
                <a:latin typeface="Times New Roman" pitchFamily="18" charset="0"/>
                <a:cs typeface="Times New Roman" pitchFamily="18" charset="0"/>
              </a:rPr>
              <a:t> 2: </a:t>
            </a:r>
            <a:r>
              <a:rPr lang="en-US" sz="2000" dirty="0" err="1" smtClean="0">
                <a:solidFill>
                  <a:schemeClr val="accent4">
                    <a:lumMod val="10000"/>
                  </a:schemeClr>
                </a:solidFill>
                <a:latin typeface="Times New Roman" pitchFamily="18" charset="0"/>
                <a:cs typeface="Times New Roman" pitchFamily="18" charset="0"/>
              </a:rPr>
              <a:t>Tính</a:t>
            </a:r>
            <a:r>
              <a:rPr lang="vi-VN" sz="2000" dirty="0" smtClean="0">
                <a:solidFill>
                  <a:schemeClr val="accent4">
                    <a:lumMod val="10000"/>
                  </a:schemeClr>
                </a:solidFill>
                <a:latin typeface="Times New Roman" pitchFamily="18" charset="0"/>
                <a:cs typeface="Times New Roman" pitchFamily="18" charset="0"/>
              </a:rPr>
              <a:t>:</a:t>
            </a:r>
            <a:r>
              <a:rPr lang="en-US" sz="2000" dirty="0" smtClean="0">
                <a:solidFill>
                  <a:schemeClr val="accent4">
                    <a:lumMod val="10000"/>
                  </a:schemeClr>
                </a:solidFill>
                <a:latin typeface="Times New Roman" pitchFamily="18" charset="0"/>
                <a:cs typeface="Times New Roman" pitchFamily="18" charset="0"/>
              </a:rPr>
              <a:t> </a:t>
            </a:r>
            <a:r>
              <a:rPr lang="en-US" dirty="0"/>
              <a:t>: </a:t>
            </a:r>
          </a:p>
        </p:txBody>
      </p:sp>
      <p:pic>
        <p:nvPicPr>
          <p:cNvPr id="4" name="Picture 3"/>
          <p:cNvPicPr>
            <a:picLocks noChangeAspect="1"/>
          </p:cNvPicPr>
          <p:nvPr/>
        </p:nvPicPr>
        <p:blipFill>
          <a:blip r:embed="rId3"/>
          <a:stretch>
            <a:fillRect/>
          </a:stretch>
        </p:blipFill>
        <p:spPr>
          <a:xfrm>
            <a:off x="3352800" y="2317274"/>
            <a:ext cx="1653071" cy="4761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500" fill="hold"/>
                                        <p:tgtEl>
                                          <p:spTgt spid="116"/>
                                        </p:tgtEl>
                                        <p:attrNameLst>
                                          <p:attrName>ppt_x</p:attrName>
                                        </p:attrNameLst>
                                      </p:cBhvr>
                                      <p:tavLst>
                                        <p:tav tm="0">
                                          <p:val>
                                            <p:strVal val="#ppt_x"/>
                                          </p:val>
                                        </p:tav>
                                        <p:tav tm="100000">
                                          <p:val>
                                            <p:strVal val="#ppt_x"/>
                                          </p:val>
                                        </p:tav>
                                      </p:tavLst>
                                    </p:anim>
                                    <p:anim calcmode="lin" valueType="num">
                                      <p:cBhvr additive="base">
                                        <p:cTn id="8" dur="500" fill="hold"/>
                                        <p:tgtEl>
                                          <p:spTgt spid="1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31745"/>
                                        </p:tgtEl>
                                        <p:attrNameLst>
                                          <p:attrName>style.visibility</p:attrName>
                                        </p:attrNameLst>
                                      </p:cBhvr>
                                      <p:to>
                                        <p:strVal val="visible"/>
                                      </p:to>
                                    </p:set>
                                    <p:animEffect transition="in" filter="checkerboard(across)">
                                      <p:cBhvr>
                                        <p:cTn id="13" dur="500"/>
                                        <p:tgtEl>
                                          <p:spTgt spid="31745"/>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31746"/>
                                        </p:tgtEl>
                                        <p:attrNameLst>
                                          <p:attrName>style.visibility</p:attrName>
                                        </p:attrNameLst>
                                      </p:cBhvr>
                                      <p:to>
                                        <p:strVal val="visible"/>
                                      </p:to>
                                    </p:set>
                                    <p:animEffect transition="in" filter="diamond(in)">
                                      <p:cBhvr>
                                        <p:cTn id="18" dur="2000"/>
                                        <p:tgtEl>
                                          <p:spTgt spid="31746"/>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additive="base">
                                        <p:cTn id="29" dur="500" fill="hold"/>
                                        <p:tgtEl>
                                          <p:spTgt spid="4"/>
                                        </p:tgtEl>
                                        <p:attrNameLst>
                                          <p:attrName>ppt_x</p:attrName>
                                        </p:attrNameLst>
                                      </p:cBhvr>
                                      <p:tavLst>
                                        <p:tav tm="0">
                                          <p:val>
                                            <p:strVal val="#ppt_x"/>
                                          </p:val>
                                        </p:tav>
                                        <p:tav tm="100000">
                                          <p:val>
                                            <p:strVal val="#ppt_x"/>
                                          </p:val>
                                        </p:tav>
                                      </p:tavLst>
                                    </p:anim>
                                    <p:anim calcmode="lin" valueType="num">
                                      <p:cBhvr additive="base">
                                        <p:cTn id="3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31747"/>
                                        </p:tgtEl>
                                        <p:attrNameLst>
                                          <p:attrName>style.visibility</p:attrName>
                                        </p:attrNameLst>
                                      </p:cBhvr>
                                      <p:to>
                                        <p:strVal val="visible"/>
                                      </p:to>
                                    </p:set>
                                    <p:animEffect transition="in" filter="blinds(horizontal)">
                                      <p:cBhvr>
                                        <p:cTn id="35" dur="500"/>
                                        <p:tgtEl>
                                          <p:spTgt spid="31747"/>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31748"/>
                                        </p:tgtEl>
                                        <p:attrNameLst>
                                          <p:attrName>style.visibility</p:attrName>
                                        </p:attrNameLst>
                                      </p:cBhvr>
                                      <p:to>
                                        <p:strVal val="visible"/>
                                      </p:to>
                                    </p:set>
                                    <p:animEffect transition="in" filter="blinds(horizontal)">
                                      <p:cBhvr>
                                        <p:cTn id="40" dur="500"/>
                                        <p:tgtEl>
                                          <p:spTgt spid="31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31745" grpId="0" animBg="1"/>
      <p:bldP spid="31746" grpId="0" animBg="1"/>
      <p:bldP spid="31747" grpId="0" animBg="1"/>
      <p:bldP spid="31748" grpId="0" animBg="1"/>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4"/>
          <p:cNvSpPr>
            <a:spLocks noGrp="1" noChangeArrowheads="1"/>
          </p:cNvSpPr>
          <p:nvPr>
            <p:ph type="title"/>
          </p:nvPr>
        </p:nvSpPr>
        <p:spPr>
          <a:xfrm>
            <a:off x="719395" y="76200"/>
            <a:ext cx="7696199" cy="1219199"/>
          </a:xfrm>
          <a:solidFill>
            <a:schemeClr val="bg1"/>
          </a:solidFill>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defRPr/>
            </a:pPr>
            <a:r>
              <a:rPr lang="en-GB"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HƯỚNG DẪN HỌC SINH GIẢI MỘT SỐ BÀI TOÁN CƠ BẢN TRONG CHƯƠNG I </a:t>
            </a:r>
            <a:r>
              <a:rPr lang="vi-VN"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 </a:t>
            </a:r>
            <a:r>
              <a:rPr lang="en-GB" sz="2000" b="1" dirty="0" smtClean="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rPr>
              <a:t>ĐẠI SỐ 7</a:t>
            </a:r>
            <a:endParaRPr lang="en-GB" sz="2000" b="1" dirty="0">
              <a:gradFill flip="none" rotWithShape="1">
                <a:gsLst>
                  <a:gs pos="0">
                    <a:schemeClr val="accent6">
                      <a:lumMod val="75000"/>
                      <a:shade val="30000"/>
                      <a:satMod val="115000"/>
                    </a:schemeClr>
                  </a:gs>
                  <a:gs pos="50000">
                    <a:schemeClr val="accent6">
                      <a:lumMod val="75000"/>
                      <a:shade val="67500"/>
                      <a:satMod val="115000"/>
                    </a:schemeClr>
                  </a:gs>
                  <a:gs pos="100000">
                    <a:schemeClr val="accent6">
                      <a:lumMod val="75000"/>
                      <a:shade val="100000"/>
                      <a:satMod val="115000"/>
                    </a:schemeClr>
                  </a:gs>
                </a:gsLst>
                <a:lin ang="16200000" scaled="1"/>
                <a:tileRect/>
              </a:gra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p:txBody>
      </p:sp>
      <p:sp>
        <p:nvSpPr>
          <p:cNvPr id="33793" name="Rectangle 1"/>
          <p:cNvSpPr>
            <a:spLocks noChangeArrowheads="1"/>
          </p:cNvSpPr>
          <p:nvPr/>
        </p:nvSpPr>
        <p:spPr bwMode="auto">
          <a:xfrm>
            <a:off x="1223554" y="1112476"/>
            <a:ext cx="5486400"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Biện</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pháp</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3: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Sử</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dụng</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sơ</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đồ</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tư</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duy</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giải</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toán</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sp>
        <p:nvSpPr>
          <p:cNvPr id="33794" name="Rectangle 2"/>
          <p:cNvSpPr>
            <a:spLocks noChangeArrowheads="1"/>
          </p:cNvSpPr>
          <p:nvPr/>
        </p:nvSpPr>
        <p:spPr bwMode="auto">
          <a:xfrm>
            <a:off x="1217023" y="1454922"/>
            <a:ext cx="6400800" cy="400110"/>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Ví</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a:t>
            </a:r>
            <a:r>
              <a:rPr kumimoji="0" lang="en-US" sz="2000" b="1" i="0" u="none" strike="noStrike" cap="none" normalizeH="0" baseline="0" dirty="0" err="1"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dụ</a:t>
            </a:r>
            <a:r>
              <a:rPr kumimoji="0" lang="en-US"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3: </a:t>
            </a:r>
            <a:r>
              <a:rPr kumimoji="0" lang="vi-VN" sz="2000" b="1" i="0" u="none" strike="noStrike" cap="none" normalizeH="0" baseline="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Dạng</a:t>
            </a:r>
            <a:r>
              <a:rPr kumimoji="0" lang="vi-VN" sz="2000" b="1" i="0" u="none" strike="noStrike" cap="none" normalizeH="0" dirty="0" smtClean="0">
                <a:ln>
                  <a:noFill/>
                </a:ln>
                <a:solidFill>
                  <a:srgbClr val="000000"/>
                </a:solidFill>
                <a:effectLst/>
                <a:latin typeface="Times New Roman" panose="02020603050405020304" pitchFamily="18" charset="0"/>
                <a:ea typeface="Times New Roman" pitchFamily="18" charset="0"/>
                <a:cs typeface="Times New Roman" panose="02020603050405020304" pitchFamily="18" charset="0"/>
              </a:rPr>
              <a:t> toán tính giá trị biểu thức</a:t>
            </a:r>
            <a:endParaRPr kumimoji="0" lang="en-US" sz="20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endParaRPr>
          </a:p>
        </p:txBody>
      </p:sp>
      <p:pic>
        <p:nvPicPr>
          <p:cNvPr id="33795" name="Picture 3"/>
          <p:cNvPicPr>
            <a:picLocks noChangeAspect="1" noChangeArrowheads="1"/>
          </p:cNvPicPr>
          <p:nvPr/>
        </p:nvPicPr>
        <p:blipFill>
          <a:blip r:embed="rId3"/>
          <a:srcRect/>
          <a:stretch>
            <a:fillRect/>
          </a:stretch>
        </p:blipFill>
        <p:spPr bwMode="auto">
          <a:xfrm>
            <a:off x="1439091" y="1793153"/>
            <a:ext cx="3209109" cy="533400"/>
          </a:xfrm>
          <a:prstGeom prst="rect">
            <a:avLst/>
          </a:prstGeom>
          <a:noFill/>
          <a:ln w="9525">
            <a:noFill/>
            <a:miter lim="800000"/>
            <a:headEnd/>
            <a:tailEnd/>
          </a:ln>
          <a:effectLst/>
        </p:spPr>
      </p:pic>
      <p:sp>
        <p:nvSpPr>
          <p:cNvPr id="33797"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p:cNvSpPr/>
          <p:nvPr/>
        </p:nvSpPr>
        <p:spPr>
          <a:xfrm>
            <a:off x="1217023" y="2398398"/>
            <a:ext cx="7393577" cy="2308324"/>
          </a:xfrm>
          <a:prstGeom prst="rect">
            <a:avLst/>
          </a:prstGeom>
        </p:spPr>
        <p:txBody>
          <a:bodyPr wrap="square">
            <a:spAutoFit/>
          </a:bodyPr>
          <a:lstStyle/>
          <a:p>
            <a:r>
              <a:rPr lang="vi-VN" sz="2000" dirty="0">
                <a:solidFill>
                  <a:schemeClr val="accent5">
                    <a:lumMod val="10000"/>
                  </a:schemeClr>
                </a:solidFill>
                <a:latin typeface="Times New Roman" panose="02020603050405020304" pitchFamily="18" charset="0"/>
                <a:cs typeface="Times New Roman" panose="02020603050405020304" pitchFamily="18" charset="0"/>
              </a:rPr>
              <a:t>Với dạng bài tập này, sẽ có nhiều học sinh lúng túng trong cách làm, không biết bắt đầu từ đâu.</a:t>
            </a:r>
          </a:p>
          <a:p>
            <a:r>
              <a:rPr lang="vi-VN" sz="2000" dirty="0">
                <a:solidFill>
                  <a:schemeClr val="accent5">
                    <a:lumMod val="10000"/>
                  </a:schemeClr>
                </a:solidFill>
                <a:latin typeface="Times New Roman" panose="02020603050405020304" pitchFamily="18" charset="0"/>
                <a:cs typeface="Times New Roman" panose="02020603050405020304" pitchFamily="18" charset="0"/>
              </a:rPr>
              <a:t>Trước hết giáo viên nên hướng dẫn các em viết các số thập phân, hỗn số dưới dạng các phân số có mẫu số dương, sau đó mới tiến hành tính toán. Nếu thông thường giáo viên chỉ cho học sinh nhắc lại thứ tự thực hiện phép tính thì có nhiều em học sinh sẽ không thể tự làm được. Giáo viên nên cho học sinh hình thành sơ đồ tư </a:t>
            </a:r>
            <a:r>
              <a:rPr lang="vi-VN" sz="2000" dirty="0" smtClean="0">
                <a:solidFill>
                  <a:schemeClr val="accent5">
                    <a:lumMod val="10000"/>
                  </a:schemeClr>
                </a:solidFill>
                <a:latin typeface="Times New Roman" panose="02020603050405020304" pitchFamily="18" charset="0"/>
                <a:cs typeface="Times New Roman" panose="02020603050405020304" pitchFamily="18" charset="0"/>
              </a:rPr>
              <a:t>duy:</a:t>
            </a:r>
            <a:r>
              <a:rPr lang="vi-VN" dirty="0" smtClean="0"/>
              <a:t>:</a:t>
            </a: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3793"/>
                                        </p:tgtEl>
                                        <p:attrNameLst>
                                          <p:attrName>style.visibility</p:attrName>
                                        </p:attrNameLst>
                                      </p:cBhvr>
                                      <p:to>
                                        <p:strVal val="visible"/>
                                      </p:to>
                                    </p:set>
                                    <p:animEffect transition="in" filter="checkerboard(across)">
                                      <p:cBhvr>
                                        <p:cTn id="7" dur="500"/>
                                        <p:tgtEl>
                                          <p:spTgt spid="3379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3794"/>
                                        </p:tgtEl>
                                        <p:attrNameLst>
                                          <p:attrName>style.visibility</p:attrName>
                                        </p:attrNameLst>
                                      </p:cBhvr>
                                      <p:to>
                                        <p:strVal val="visible"/>
                                      </p:to>
                                    </p:set>
                                    <p:animEffect transition="in" filter="diamond(in)">
                                      <p:cBhvr>
                                        <p:cTn id="12" dur="2000"/>
                                        <p:tgtEl>
                                          <p:spTgt spid="3379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3795"/>
                                        </p:tgtEl>
                                        <p:attrNameLst>
                                          <p:attrName>style.visibility</p:attrName>
                                        </p:attrNameLst>
                                      </p:cBhvr>
                                      <p:to>
                                        <p:strVal val="visible"/>
                                      </p:to>
                                    </p:set>
                                    <p:animEffect transition="in" filter="blinds(horizontal)">
                                      <p:cBhvr>
                                        <p:cTn id="17" dur="500"/>
                                        <p:tgtEl>
                                          <p:spTgt spid="3379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3" grpId="0" animBg="1"/>
      <p:bldP spid="33794" grpId="0" animBg="1"/>
      <p:bldP spid="3" grpId="0"/>
    </p:bldLst>
  </p:timing>
</p:sld>
</file>

<file path=ppt/theme/theme1.xml><?xml version="1.0" encoding="utf-8"?>
<a:theme xmlns:a="http://schemas.openxmlformats.org/drawingml/2006/main" name="powerpoint-template">
  <a:themeElements>
    <a:clrScheme name="">
      <a:dk1>
        <a:srgbClr val="FFFFFF"/>
      </a:dk1>
      <a:lt1>
        <a:srgbClr val="FFFFFF"/>
      </a:lt1>
      <a:dk2>
        <a:srgbClr val="FFFFFF"/>
      </a:dk2>
      <a:lt2>
        <a:srgbClr val="0289C6"/>
      </a:lt2>
      <a:accent1>
        <a:srgbClr val="07B1F5"/>
      </a:accent1>
      <a:accent2>
        <a:srgbClr val="3BC3FF"/>
      </a:accent2>
      <a:accent3>
        <a:srgbClr val="FFFFFF"/>
      </a:accent3>
      <a:accent4>
        <a:srgbClr val="DADADA"/>
      </a:accent4>
      <a:accent5>
        <a:srgbClr val="AAD5F9"/>
      </a:accent5>
      <a:accent6>
        <a:srgbClr val="35B0E7"/>
      </a:accent6>
      <a:hlink>
        <a:srgbClr val="04DDEE"/>
      </a:hlink>
      <a:folHlink>
        <a:srgbClr val="FFFFFF"/>
      </a:folHlink>
    </a:clrScheme>
    <a:fontScheme name="powerpoint-template-24">
      <a:majorFont>
        <a:latin typeface="Microsoft Sans Serif"/>
        <a:ea typeface=""/>
        <a:cs typeface=""/>
      </a:majorFont>
      <a:minorFont>
        <a:latin typeface="Microsoft Sans Serif"/>
        <a:ea typeface=""/>
        <a:cs typeface=""/>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FBB240"/>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FE564C"/>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BB2A32"/>
        </a:lt2>
        <a:accent1>
          <a:srgbClr val="FFC842"/>
        </a:accent1>
        <a:accent2>
          <a:srgbClr val="FED06E"/>
        </a:accent2>
        <a:accent3>
          <a:srgbClr val="FFFFFF"/>
        </a:accent3>
        <a:accent4>
          <a:srgbClr val="404040"/>
        </a:accent4>
        <a:accent5>
          <a:srgbClr val="FFE0B0"/>
        </a:accent5>
        <a:accent6>
          <a:srgbClr val="E6BC63"/>
        </a:accent6>
        <a:hlink>
          <a:srgbClr val="FDDB9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E84A25"/>
        </a:lt2>
        <a:accent1>
          <a:srgbClr val="ED6A24"/>
        </a:accent1>
        <a:accent2>
          <a:srgbClr val="F99E1C"/>
        </a:accent2>
        <a:accent3>
          <a:srgbClr val="FFFFFF"/>
        </a:accent3>
        <a:accent4>
          <a:srgbClr val="404040"/>
        </a:accent4>
        <a:accent5>
          <a:srgbClr val="F4B9AC"/>
        </a:accent5>
        <a:accent6>
          <a:srgbClr val="E28F18"/>
        </a:accent6>
        <a:hlink>
          <a:srgbClr val="F1B54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B92D14"/>
        </a:lt2>
        <a:accent1>
          <a:srgbClr val="D34E13"/>
        </a:accent1>
        <a:accent2>
          <a:srgbClr val="DC9009"/>
        </a:accent2>
        <a:accent3>
          <a:srgbClr val="FFFFFF"/>
        </a:accent3>
        <a:accent4>
          <a:srgbClr val="404040"/>
        </a:accent4>
        <a:accent5>
          <a:srgbClr val="E6B2AA"/>
        </a:accent5>
        <a:accent6>
          <a:srgbClr val="C78207"/>
        </a:accent6>
        <a:hlink>
          <a:srgbClr val="EEC633"/>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AE6310"/>
        </a:lt2>
        <a:accent1>
          <a:srgbClr val="E79613"/>
        </a:accent1>
        <a:accent2>
          <a:srgbClr val="E1720D"/>
        </a:accent2>
        <a:accent3>
          <a:srgbClr val="FFFFFF"/>
        </a:accent3>
        <a:accent4>
          <a:srgbClr val="404040"/>
        </a:accent4>
        <a:accent5>
          <a:srgbClr val="F1C9AA"/>
        </a:accent5>
        <a:accent6>
          <a:srgbClr val="CC670B"/>
        </a:accent6>
        <a:hlink>
          <a:srgbClr val="C6470A"/>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AF5612"/>
        </a:lt2>
        <a:accent1>
          <a:srgbClr val="CB882F"/>
        </a:accent1>
        <a:accent2>
          <a:srgbClr val="E7C432"/>
        </a:accent2>
        <a:accent3>
          <a:srgbClr val="FFFFFF"/>
        </a:accent3>
        <a:accent4>
          <a:srgbClr val="404040"/>
        </a:accent4>
        <a:accent5>
          <a:srgbClr val="E2C3AD"/>
        </a:accent5>
        <a:accent6>
          <a:srgbClr val="D1B12C"/>
        </a:accent6>
        <a:hlink>
          <a:srgbClr val="EECA34"/>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9A5E40"/>
        </a:lt2>
        <a:accent1>
          <a:srgbClr val="AE7750"/>
        </a:accent1>
        <a:accent2>
          <a:srgbClr val="C08D60"/>
        </a:accent2>
        <a:accent3>
          <a:srgbClr val="FFFFFF"/>
        </a:accent3>
        <a:accent4>
          <a:srgbClr val="404040"/>
        </a:accent4>
        <a:accent5>
          <a:srgbClr val="D3BDB3"/>
        </a:accent5>
        <a:accent6>
          <a:srgbClr val="AE7F56"/>
        </a:accent6>
        <a:hlink>
          <a:srgbClr val="CCA47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0">
        <a:dk1>
          <a:srgbClr val="4D4D4D"/>
        </a:dk1>
        <a:lt1>
          <a:srgbClr val="FFFFFF"/>
        </a:lt1>
        <a:dk2>
          <a:srgbClr val="4D4D4D"/>
        </a:dk2>
        <a:lt2>
          <a:srgbClr val="D1BB77"/>
        </a:lt2>
        <a:accent1>
          <a:srgbClr val="DBBA87"/>
        </a:accent1>
        <a:accent2>
          <a:srgbClr val="E0B265"/>
        </a:accent2>
        <a:accent3>
          <a:srgbClr val="FFFFFF"/>
        </a:accent3>
        <a:accent4>
          <a:srgbClr val="404040"/>
        </a:accent4>
        <a:accent5>
          <a:srgbClr val="EAD9C3"/>
        </a:accent5>
        <a:accent6>
          <a:srgbClr val="CBA15B"/>
        </a:accent6>
        <a:hlink>
          <a:srgbClr val="E9C27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1">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12">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3">
        <a:dk1>
          <a:srgbClr val="4D4D4D"/>
        </a:dk1>
        <a:lt1>
          <a:srgbClr val="FFFFFF"/>
        </a:lt1>
        <a:dk2>
          <a:srgbClr val="4D4D4D"/>
        </a:dk2>
        <a:lt2>
          <a:srgbClr val="45762A"/>
        </a:lt2>
        <a:accent1>
          <a:srgbClr val="42934C"/>
        </a:accent1>
        <a:accent2>
          <a:srgbClr val="34B66A"/>
        </a:accent2>
        <a:accent3>
          <a:srgbClr val="FFFFFF"/>
        </a:accent3>
        <a:accent4>
          <a:srgbClr val="404040"/>
        </a:accent4>
        <a:accent5>
          <a:srgbClr val="B0C8B2"/>
        </a:accent5>
        <a:accent6>
          <a:srgbClr val="2EA55F"/>
        </a:accent6>
        <a:hlink>
          <a:srgbClr val="34C8D1"/>
        </a:hlink>
        <a:folHlink>
          <a:srgbClr val="D3D3D3"/>
        </a:folHlink>
      </a:clrScheme>
      <a:clrMap bg1="lt1" tx1="dk1" bg2="lt2" tx2="dk2" accent1="accent1" accent2="accent2" accent3="accent3" accent4="accent4" accent5="accent5" accent6="accent6" hlink="hlink" folHlink="folHlink"/>
    </a:extraClrScheme>
    <a:extraClrScheme>
      <a:clrScheme name="powerpoint-template-24 14">
        <a:dk1>
          <a:srgbClr val="FFFFFF"/>
        </a:dk1>
        <a:lt1>
          <a:srgbClr val="FFFFFF"/>
        </a:lt1>
        <a:dk2>
          <a:srgbClr val="FFFFFF"/>
        </a:dk2>
        <a:lt2>
          <a:srgbClr val="45762A"/>
        </a:lt2>
        <a:accent1>
          <a:srgbClr val="42934C"/>
        </a:accent1>
        <a:accent2>
          <a:srgbClr val="34B66A"/>
        </a:accent2>
        <a:accent3>
          <a:srgbClr val="FFFFFF"/>
        </a:accent3>
        <a:accent4>
          <a:srgbClr val="DADADA"/>
        </a:accent4>
        <a:accent5>
          <a:srgbClr val="B0C8B2"/>
        </a:accent5>
        <a:accent6>
          <a:srgbClr val="2EA55F"/>
        </a:accent6>
        <a:hlink>
          <a:srgbClr val="34C8D1"/>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5">
        <a:dk1>
          <a:srgbClr val="FFFFFF"/>
        </a:dk1>
        <a:lt1>
          <a:srgbClr val="FFFFFF"/>
        </a:lt1>
        <a:dk2>
          <a:srgbClr val="FFFFFF"/>
        </a:dk2>
        <a:lt2>
          <a:srgbClr val="55A6FE"/>
        </a:lt2>
        <a:accent1>
          <a:srgbClr val="71BBFF"/>
        </a:accent1>
        <a:accent2>
          <a:srgbClr val="74CCFF"/>
        </a:accent2>
        <a:accent3>
          <a:srgbClr val="FFFFFF"/>
        </a:accent3>
        <a:accent4>
          <a:srgbClr val="DADADA"/>
        </a:accent4>
        <a:accent5>
          <a:srgbClr val="BBDAFF"/>
        </a:accent5>
        <a:accent6>
          <a:srgbClr val="68B9E7"/>
        </a:accent6>
        <a:hlink>
          <a:srgbClr val="94D8FF"/>
        </a:hlink>
        <a:folHlink>
          <a:srgbClr val="FFFFFF"/>
        </a:folHlink>
      </a:clrScheme>
      <a:clrMap bg1="lt1" tx1="dk1" bg2="lt2" tx2="dk2" accent1="accent1" accent2="accent2" accent3="accent3" accent4="accent4" accent5="accent5" accent6="accent6" hlink="hlink" folHlink="folHlink"/>
    </a:extraClrScheme>
    <a:extraClrScheme>
      <a:clrScheme name="powerpoint-template-24 16">
        <a:dk1>
          <a:srgbClr val="FFFFFF"/>
        </a:dk1>
        <a:lt1>
          <a:srgbClr val="FFFFFF"/>
        </a:lt1>
        <a:dk2>
          <a:srgbClr val="FFFFFF"/>
        </a:dk2>
        <a:lt2>
          <a:srgbClr val="4BA1FF"/>
        </a:lt2>
        <a:accent1>
          <a:srgbClr val="5DB2FF"/>
        </a:accent1>
        <a:accent2>
          <a:srgbClr val="65C8FF"/>
        </a:accent2>
        <a:accent3>
          <a:srgbClr val="FFFFFF"/>
        </a:accent3>
        <a:accent4>
          <a:srgbClr val="DADADA"/>
        </a:accent4>
        <a:accent5>
          <a:srgbClr val="B6D5FF"/>
        </a:accent5>
        <a:accent6>
          <a:srgbClr val="5BB5E7"/>
        </a:accent6>
        <a:hlink>
          <a:srgbClr val="87E1FF"/>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hủ đề của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ăn phòng">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ăn phòng">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995</TotalTime>
  <Words>1578</Words>
  <Application>Microsoft Office PowerPoint</Application>
  <PresentationFormat>On-screen Show (4:3)</PresentationFormat>
  <Paragraphs>81</Paragraphs>
  <Slides>13</Slides>
  <Notes>7</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13</vt:i4>
      </vt:variant>
    </vt:vector>
  </HeadingPairs>
  <TitlesOfParts>
    <vt:vector size="16" baseType="lpstr">
      <vt:lpstr>powerpoint-template</vt:lpstr>
      <vt:lpstr>Office Theme</vt:lpstr>
      <vt:lpstr>Slide</vt:lpstr>
      <vt:lpstr>PowerPoint Presentation</vt:lpstr>
      <vt:lpstr>I. ĐẶT VẤN ĐỀ</vt:lpstr>
      <vt:lpstr>PowerPoint Presentation</vt:lpstr>
      <vt:lpstr>PowerPoint Presentation</vt:lpstr>
      <vt:lpstr>HƯỚNG DẪN HỌC SINH GIẢI MỘT SỐ BÀI TOÁN CƠ BẢN TRONG CHƯƠNG I - ĐẠI SỐ 7</vt:lpstr>
      <vt:lpstr>PowerPoint Presentation</vt:lpstr>
      <vt:lpstr>PowerPoint Presentation</vt:lpstr>
      <vt:lpstr> HƯỚNG DẪN HỌC SINH GIẢI MỘT SỐ BÀI TOÁN CƠ BẢN TRONG CHƯƠNG I - ĐẠI SỐ 7</vt:lpstr>
      <vt:lpstr>HƯỚNG DẪN HỌC SINH GIẢI MỘT SỐ BÀI TOÁN CƠ BẢN TRONG CHƯƠNG I - ĐẠI SỐ 7</vt:lpstr>
      <vt:lpstr>PowerPoint Presentation</vt:lpstr>
      <vt:lpstr>III. HIỆU QUẢ</vt:lpstr>
      <vt:lpstr>PowerPoint Presentation</vt:lpstr>
      <vt:lpstr>CẢM ƠN BAN GIÁM KHẢO, QUÝ THẦY CÔ  ĐÃ LẮNG NGHE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Carcassonno</dc:creator>
  <cp:lastModifiedBy>Administrator</cp:lastModifiedBy>
  <cp:revision>112</cp:revision>
  <dcterms:created xsi:type="dcterms:W3CDTF">2013-04-30T17:33:15Z</dcterms:created>
  <dcterms:modified xsi:type="dcterms:W3CDTF">2020-11-25T14:03:32Z</dcterms:modified>
</cp:coreProperties>
</file>