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7" r:id="rId2"/>
    <p:sldId id="262" r:id="rId3"/>
    <p:sldId id="264" r:id="rId4"/>
    <p:sldId id="265" r:id="rId5"/>
    <p:sldId id="266" r:id="rId6"/>
    <p:sldId id="257" r:id="rId7"/>
    <p:sldId id="260" r:id="rId8"/>
    <p:sldId id="269" r:id="rId9"/>
    <p:sldId id="296" r:id="rId10"/>
    <p:sldId id="270" r:id="rId11"/>
    <p:sldId id="298" r:id="rId12"/>
    <p:sldId id="304" r:id="rId13"/>
    <p:sldId id="299" r:id="rId14"/>
    <p:sldId id="300" r:id="rId15"/>
    <p:sldId id="301" r:id="rId16"/>
    <p:sldId id="271" r:id="rId17"/>
    <p:sldId id="261" r:id="rId18"/>
    <p:sldId id="280" r:id="rId19"/>
    <p:sldId id="305" r:id="rId20"/>
    <p:sldId id="282" r:id="rId21"/>
    <p:sldId id="284" r:id="rId22"/>
    <p:sldId id="302" r:id="rId23"/>
    <p:sldId id="30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0573C-61BF-4759-A1F8-467BDCFC0236}" type="datetimeFigureOut">
              <a:rPr lang="en-US" smtClean="0"/>
              <a:pPr/>
              <a:t>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68FB4-7C62-47FB-B6F3-BB5DE770FBB0}" type="slidenum">
              <a:rPr lang="en-US" smtClean="0"/>
              <a:pPr/>
              <a:t>‹#›</a:t>
            </a:fld>
            <a:endParaRPr lang="en-US"/>
          </a:p>
        </p:txBody>
      </p:sp>
    </p:spTree>
    <p:extLst>
      <p:ext uri="{BB962C8B-B14F-4D97-AF65-F5344CB8AC3E}">
        <p14:creationId xmlns:p14="http://schemas.microsoft.com/office/powerpoint/2010/main" val="114064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BCE4772-FD18-4CA5-A3CD-D8843F18A2F1}" type="slidenum">
              <a:rPr lang="en-US"/>
              <a:pPr/>
              <a:t>17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vi-VN" dirty="0" smtClean="0"/>
          </a:p>
        </p:txBody>
      </p:sp>
    </p:spTree>
    <p:extLst>
      <p:ext uri="{BB962C8B-B14F-4D97-AF65-F5344CB8AC3E}">
        <p14:creationId xmlns:p14="http://schemas.microsoft.com/office/powerpoint/2010/main" val="134913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BCE4772-FD18-4CA5-A3CD-D8843F18A2F1}" type="slidenum">
              <a:rPr lang="en-US"/>
              <a:pPr/>
              <a:t>18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vi-VN" dirty="0" smtClean="0"/>
          </a:p>
        </p:txBody>
      </p:sp>
    </p:spTree>
    <p:extLst>
      <p:ext uri="{BB962C8B-B14F-4D97-AF65-F5344CB8AC3E}">
        <p14:creationId xmlns:p14="http://schemas.microsoft.com/office/powerpoint/2010/main" val="20619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98F16C-E0B2-4309-B68A-6CF3FA30D887}"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77AA3-3CBE-473E-9025-466C093D96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8F16C-E0B2-4309-B68A-6CF3FA30D887}"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77AA3-3CBE-473E-9025-466C093D96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8F16C-E0B2-4309-B68A-6CF3FA30D887}"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77AA3-3CBE-473E-9025-466C093D96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8F16C-E0B2-4309-B68A-6CF3FA30D887}"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77AA3-3CBE-473E-9025-466C093D96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98F16C-E0B2-4309-B68A-6CF3FA30D887}"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77AA3-3CBE-473E-9025-466C093D96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98F16C-E0B2-4309-B68A-6CF3FA30D887}"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77AA3-3CBE-473E-9025-466C093D96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98F16C-E0B2-4309-B68A-6CF3FA30D887}"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77AA3-3CBE-473E-9025-466C093D96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98F16C-E0B2-4309-B68A-6CF3FA30D887}"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77AA3-3CBE-473E-9025-466C093D96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8F16C-E0B2-4309-B68A-6CF3FA30D887}"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77AA3-3CBE-473E-9025-466C093D96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8F16C-E0B2-4309-B68A-6CF3FA30D887}"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77AA3-3CBE-473E-9025-466C093D96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8F16C-E0B2-4309-B68A-6CF3FA30D887}"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77AA3-3CBE-473E-9025-466C093D96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8F16C-E0B2-4309-B68A-6CF3FA30D887}" type="datetimeFigureOut">
              <a:rPr lang="en-US" smtClean="0"/>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77AA3-3CBE-473E-9025-466C093D96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7.wmf"/><Relationship Id="rId5" Type="http://schemas.openxmlformats.org/officeDocument/2006/relationships/image" Target="../media/image22.jpeg"/><Relationship Id="rId10" Type="http://schemas.openxmlformats.org/officeDocument/2006/relationships/image" Target="../media/image14.wmf"/><Relationship Id="rId4" Type="http://schemas.openxmlformats.org/officeDocument/2006/relationships/image" Target="../media/image21.gif"/><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png"/><Relationship Id="rId4" Type="http://schemas.openxmlformats.org/officeDocument/2006/relationships/image" Target="../media/image31.wmf"/></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49.jpeg"/><Relationship Id="rId18" Type="http://schemas.openxmlformats.org/officeDocument/2006/relationships/oleObject" Target="../embeddings/oleObject6.bin"/><Relationship Id="rId3" Type="http://schemas.openxmlformats.org/officeDocument/2006/relationships/image" Target="../media/image19.jpeg"/><Relationship Id="rId21" Type="http://schemas.openxmlformats.org/officeDocument/2006/relationships/image" Target="../media/image44.wmf"/><Relationship Id="rId7" Type="http://schemas.openxmlformats.org/officeDocument/2006/relationships/image" Target="../media/image47.jpeg"/><Relationship Id="rId12" Type="http://schemas.openxmlformats.org/officeDocument/2006/relationships/image" Target="../media/image48.jpeg"/><Relationship Id="rId17" Type="http://schemas.openxmlformats.org/officeDocument/2006/relationships/image" Target="../media/image42.wmf"/><Relationship Id="rId25" Type="http://schemas.openxmlformats.org/officeDocument/2006/relationships/image" Target="../media/image46.wmf"/><Relationship Id="rId2" Type="http://schemas.openxmlformats.org/officeDocument/2006/relationships/slideLayout" Target="../slideLayouts/slideLayout1.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vmlDrawing" Target="../drawings/vmlDrawing3.vml"/><Relationship Id="rId6" Type="http://schemas.openxmlformats.org/officeDocument/2006/relationships/image" Target="../media/image22.jpeg"/><Relationship Id="rId11" Type="http://schemas.openxmlformats.org/officeDocument/2006/relationships/image" Target="../media/image27.wmf"/><Relationship Id="rId24" Type="http://schemas.openxmlformats.org/officeDocument/2006/relationships/oleObject" Target="../embeddings/oleObject9.bin"/><Relationship Id="rId5" Type="http://schemas.openxmlformats.org/officeDocument/2006/relationships/image" Target="../media/image21.gif"/><Relationship Id="rId15" Type="http://schemas.openxmlformats.org/officeDocument/2006/relationships/image" Target="../media/image41.wmf"/><Relationship Id="rId23" Type="http://schemas.openxmlformats.org/officeDocument/2006/relationships/image" Target="../media/image45.wmf"/><Relationship Id="rId10" Type="http://schemas.openxmlformats.org/officeDocument/2006/relationships/image" Target="../media/image14.wmf"/><Relationship Id="rId19" Type="http://schemas.openxmlformats.org/officeDocument/2006/relationships/image" Target="../media/image43.wmf"/><Relationship Id="rId4" Type="http://schemas.openxmlformats.org/officeDocument/2006/relationships/image" Target="../media/image20.jpeg"/><Relationship Id="rId9" Type="http://schemas.openxmlformats.org/officeDocument/2006/relationships/image" Target="../media/image26.wmf"/><Relationship Id="rId14" Type="http://schemas.openxmlformats.org/officeDocument/2006/relationships/oleObject" Target="../embeddings/oleObject4.bin"/><Relationship Id="rId22"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0.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8" Type="http://schemas.openxmlformats.org/officeDocument/2006/relationships/image" Target="../media/image51.gif"/><Relationship Id="rId13" Type="http://schemas.openxmlformats.org/officeDocument/2006/relationships/oleObject" Target="../embeddings/oleObject12.bin"/><Relationship Id="rId3" Type="http://schemas.openxmlformats.org/officeDocument/2006/relationships/audio" Target="../media/media1.WAV"/><Relationship Id="rId7" Type="http://schemas.openxmlformats.org/officeDocument/2006/relationships/image" Target="../media/image50.png"/><Relationship Id="rId12" Type="http://schemas.openxmlformats.org/officeDocument/2006/relationships/image" Target="../media/image53.wmf"/><Relationship Id="rId2" Type="http://schemas.microsoft.com/office/2007/relationships/media" Target="../media/media1.WAV"/><Relationship Id="rId1" Type="http://schemas.openxmlformats.org/officeDocument/2006/relationships/vmlDrawing" Target="../drawings/vmlDrawing4.vml"/><Relationship Id="rId6" Type="http://schemas.openxmlformats.org/officeDocument/2006/relationships/audio" Target="../media/audio1.wav"/><Relationship Id="rId11" Type="http://schemas.openxmlformats.org/officeDocument/2006/relationships/oleObject" Target="../embeddings/oleObject11.bin"/><Relationship Id="rId5" Type="http://schemas.openxmlformats.org/officeDocument/2006/relationships/notesSlide" Target="../notesSlides/notesSlide2.xml"/><Relationship Id="rId10" Type="http://schemas.openxmlformats.org/officeDocument/2006/relationships/image" Target="../media/image52.wmf"/><Relationship Id="rId4" Type="http://schemas.openxmlformats.org/officeDocument/2006/relationships/slideLayout" Target="../slideLayouts/slideLayout2.xml"/><Relationship Id="rId9" Type="http://schemas.openxmlformats.org/officeDocument/2006/relationships/oleObject" Target="../embeddings/oleObject10.bin"/><Relationship Id="rId14" Type="http://schemas.openxmlformats.org/officeDocument/2006/relationships/image" Target="../media/image54.wmf"/></Relationships>
</file>

<file path=ppt/slides/_rels/slide1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6.png"/><Relationship Id="rId18" Type="http://schemas.openxmlformats.org/officeDocument/2006/relationships/oleObject" Target="../embeddings/oleObject15.bin"/><Relationship Id="rId3" Type="http://schemas.openxmlformats.org/officeDocument/2006/relationships/image" Target="../media/image19.jpeg"/><Relationship Id="rId21" Type="http://schemas.openxmlformats.org/officeDocument/2006/relationships/image" Target="../media/image61.wmf"/><Relationship Id="rId7" Type="http://schemas.openxmlformats.org/officeDocument/2006/relationships/image" Target="../media/image47.jpeg"/><Relationship Id="rId12" Type="http://schemas.openxmlformats.org/officeDocument/2006/relationships/image" Target="../media/image48.jpeg"/><Relationship Id="rId17" Type="http://schemas.openxmlformats.org/officeDocument/2006/relationships/image" Target="../media/image59.wmf"/><Relationship Id="rId25" Type="http://schemas.openxmlformats.org/officeDocument/2006/relationships/image" Target="../media/image63.wmf"/><Relationship Id="rId2" Type="http://schemas.openxmlformats.org/officeDocument/2006/relationships/slideLayout" Target="../slideLayouts/slideLayout1.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5.vml"/><Relationship Id="rId6" Type="http://schemas.openxmlformats.org/officeDocument/2006/relationships/image" Target="../media/image22.jpeg"/><Relationship Id="rId11" Type="http://schemas.openxmlformats.org/officeDocument/2006/relationships/image" Target="../media/image27.wmf"/><Relationship Id="rId24" Type="http://schemas.openxmlformats.org/officeDocument/2006/relationships/oleObject" Target="../embeddings/oleObject18.bin"/><Relationship Id="rId5" Type="http://schemas.openxmlformats.org/officeDocument/2006/relationships/image" Target="../media/image21.gif"/><Relationship Id="rId15" Type="http://schemas.openxmlformats.org/officeDocument/2006/relationships/image" Target="../media/image58.wmf"/><Relationship Id="rId23" Type="http://schemas.openxmlformats.org/officeDocument/2006/relationships/image" Target="../media/image62.wmf"/><Relationship Id="rId10" Type="http://schemas.openxmlformats.org/officeDocument/2006/relationships/image" Target="../media/image14.wmf"/><Relationship Id="rId19" Type="http://schemas.openxmlformats.org/officeDocument/2006/relationships/image" Target="../media/image60.wmf"/><Relationship Id="rId4" Type="http://schemas.openxmlformats.org/officeDocument/2006/relationships/image" Target="../media/image20.jpeg"/><Relationship Id="rId9" Type="http://schemas.openxmlformats.org/officeDocument/2006/relationships/image" Target="../media/image26.wmf"/><Relationship Id="rId14" Type="http://schemas.openxmlformats.org/officeDocument/2006/relationships/oleObject" Target="../embeddings/oleObject13.bin"/><Relationship Id="rId22"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7.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2.jpeg"/><Relationship Id="rId11" Type="http://schemas.openxmlformats.org/officeDocument/2006/relationships/image" Target="../media/image14.wmf"/><Relationship Id="rId5" Type="http://schemas.openxmlformats.org/officeDocument/2006/relationships/image" Target="../media/image21.gif"/><Relationship Id="rId15" Type="http://schemas.openxmlformats.org/officeDocument/2006/relationships/image" Target="../media/image64.wmf"/><Relationship Id="rId10" Type="http://schemas.openxmlformats.org/officeDocument/2006/relationships/image" Target="../media/image26.wmf"/><Relationship Id="rId4" Type="http://schemas.openxmlformats.org/officeDocument/2006/relationships/image" Target="../media/image20.jpeg"/><Relationship Id="rId9" Type="http://schemas.openxmlformats.org/officeDocument/2006/relationships/image" Target="../media/image25.wmf"/><Relationship Id="rId1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7.wmf"/><Relationship Id="rId17" Type="http://schemas.openxmlformats.org/officeDocument/2006/relationships/image" Target="../media/image18.wmf"/><Relationship Id="rId2" Type="http://schemas.openxmlformats.org/officeDocument/2006/relationships/slideLayout" Target="../slideLayouts/slideLayout1.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image" Target="../media/image22.jpeg"/><Relationship Id="rId11" Type="http://schemas.openxmlformats.org/officeDocument/2006/relationships/image" Target="../media/image14.wmf"/><Relationship Id="rId5" Type="http://schemas.openxmlformats.org/officeDocument/2006/relationships/image" Target="../media/image21.gif"/><Relationship Id="rId15" Type="http://schemas.openxmlformats.org/officeDocument/2006/relationships/image" Target="../media/image17.wmf"/><Relationship Id="rId10" Type="http://schemas.openxmlformats.org/officeDocument/2006/relationships/image" Target="../media/image26.wmf"/><Relationship Id="rId4" Type="http://schemas.openxmlformats.org/officeDocument/2006/relationships/image" Target="../media/image20.jpeg"/><Relationship Id="rId9" Type="http://schemas.openxmlformats.org/officeDocument/2006/relationships/image" Target="../media/image25.wmf"/><Relationship Id="rId1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2.png"/><Relationship Id="rId3" Type="http://schemas.openxmlformats.org/officeDocument/2006/relationships/image" Target="../media/image20.jpeg"/><Relationship Id="rId7" Type="http://schemas.openxmlformats.org/officeDocument/2006/relationships/image" Target="../media/image25.wmf"/><Relationship Id="rId12" Type="http://schemas.openxmlformats.org/officeDocument/2006/relationships/image" Target="../media/image1.png"/><Relationship Id="rId2" Type="http://schemas.openxmlformats.org/officeDocument/2006/relationships/image" Target="../media/image19.jpeg"/><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4.png"/><Relationship Id="rId10" Type="http://schemas.openxmlformats.org/officeDocument/2006/relationships/image" Target="../media/image27.wmf"/><Relationship Id="rId4" Type="http://schemas.openxmlformats.org/officeDocument/2006/relationships/image" Target="../media/image21.gif"/><Relationship Id="rId9" Type="http://schemas.openxmlformats.org/officeDocument/2006/relationships/image" Target="../media/image14.wmf"/><Relationship Id="rId1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jpeg"/><Relationship Id="rId3" Type="http://schemas.openxmlformats.org/officeDocument/2006/relationships/image" Target="../media/image20.jpeg"/><Relationship Id="rId7" Type="http://schemas.openxmlformats.org/officeDocument/2006/relationships/image" Target="../media/image25.wmf"/><Relationship Id="rId12"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5.png"/><Relationship Id="rId10" Type="http://schemas.openxmlformats.org/officeDocument/2006/relationships/image" Target="../media/image27.wmf"/><Relationship Id="rId4" Type="http://schemas.openxmlformats.org/officeDocument/2006/relationships/image" Target="../media/image21.gif"/><Relationship Id="rId9" Type="http://schemas.openxmlformats.org/officeDocument/2006/relationships/image" Target="../media/image14.wmf"/><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2862322"/>
          </a:xfrm>
          <a:prstGeom prst="rect">
            <a:avLst/>
          </a:prstGeom>
        </p:spPr>
        <p:txBody>
          <a:bodyPr wrap="square">
            <a:spAutoFit/>
          </a:bodyPr>
          <a:lstStyle/>
          <a:p>
            <a:pPr>
              <a:lnSpc>
                <a:spcPct val="150000"/>
              </a:lnSpc>
            </a:pPr>
            <a:r>
              <a:rPr lang="vi-VN" sz="2400" dirty="0">
                <a:solidFill>
                  <a:srgbClr val="333333"/>
                </a:solidFill>
                <a:latin typeface="Times New Roman" panose="02020603050405020304" pitchFamily="18" charset="0"/>
                <a:ea typeface="Times New Roman" panose="02020603050405020304" pitchFamily="18" charset="0"/>
              </a:rPr>
              <a:t>Trong những năm kháng chiến chống Mỹ, địa bàn huyện A Lưới (Thừa Thiên-Huế) thường bị máy bay Mỹ quần thảo, chà xát và bắn phá. Đồng bào dân tộc Tà Ôi sống trong vùng chăn nuôi được trâu, bò, lợn, thường bị máy bay trực thăng của Mỹ-ngụy bắn chết rồi cướp về căn cứ mổ thịt. </a:t>
            </a:r>
            <a:endParaRPr lang="en-US" sz="2400" dirty="0"/>
          </a:p>
        </p:txBody>
      </p:sp>
      <p:sp>
        <p:nvSpPr>
          <p:cNvPr id="3" name="Rectangle 2"/>
          <p:cNvSpPr/>
          <p:nvPr/>
        </p:nvSpPr>
        <p:spPr>
          <a:xfrm>
            <a:off x="304800" y="1057364"/>
            <a:ext cx="8610600" cy="4524315"/>
          </a:xfrm>
          <a:prstGeom prst="rect">
            <a:avLst/>
          </a:prstGeom>
        </p:spPr>
        <p:txBody>
          <a:bodyPr wrap="square">
            <a:spAutoFit/>
          </a:bodyPr>
          <a:lstStyle/>
          <a:p>
            <a:r>
              <a:rPr lang="en-US" sz="2400" dirty="0">
                <a:solidFill>
                  <a:srgbClr val="333333"/>
                </a:solidFill>
                <a:latin typeface="Times New Roman" panose="02020603050405020304" pitchFamily="18" charset="0"/>
                <a:ea typeface="Times New Roman" panose="02020603050405020304" pitchFamily="18" charset="0"/>
              </a:rPr>
              <a:t>Theo </a:t>
            </a:r>
            <a:r>
              <a:rPr lang="en-US" sz="2400" dirty="0" err="1">
                <a:solidFill>
                  <a:srgbClr val="333333"/>
                </a:solidFill>
                <a:latin typeface="Times New Roman" panose="02020603050405020304" pitchFamily="18" charset="0"/>
                <a:ea typeface="Times New Roman" panose="02020603050405020304" pitchFamily="18" charset="0"/>
              </a:rPr>
              <a:t>sáng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kiến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bản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Rúa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xã</a:t>
            </a:r>
            <a:r>
              <a:rPr lang="en-US" sz="2400" dirty="0">
                <a:solidFill>
                  <a:srgbClr val="333333"/>
                </a:solidFill>
                <a:latin typeface="Times New Roman" panose="02020603050405020304" pitchFamily="18" charset="0"/>
                <a:ea typeface="Times New Roman" panose="02020603050405020304" pitchFamily="18" charset="0"/>
              </a:rPr>
              <a:t> A </a:t>
            </a:r>
            <a:r>
              <a:rPr lang="en-US" sz="2400" dirty="0" err="1">
                <a:solidFill>
                  <a:srgbClr val="333333"/>
                </a:solidFill>
                <a:latin typeface="Times New Roman" panose="02020603050405020304" pitchFamily="18" charset="0"/>
                <a:ea typeface="Times New Roman" panose="02020603050405020304" pitchFamily="18" charset="0"/>
              </a:rPr>
              <a:t>Đớt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nhóm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thanh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niên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tập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hợp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nấp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núi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rậm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che</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kín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máy</a:t>
            </a:r>
            <a:r>
              <a:rPr lang="en-US" sz="2400" dirty="0">
                <a:solidFill>
                  <a:srgbClr val="333333"/>
                </a:solidFill>
                <a:latin typeface="Times New Roman" panose="02020603050405020304" pitchFamily="18" charset="0"/>
                <a:ea typeface="Times New Roman" panose="02020603050405020304" pitchFamily="18" charset="0"/>
              </a:rPr>
              <a:t> bay </a:t>
            </a:r>
            <a:r>
              <a:rPr lang="en-US" sz="2400" dirty="0" err="1">
                <a:solidFill>
                  <a:srgbClr val="333333"/>
                </a:solidFill>
                <a:latin typeface="Times New Roman" panose="02020603050405020304" pitchFamily="18" charset="0"/>
                <a:ea typeface="Times New Roman" panose="02020603050405020304" pitchFamily="18" charset="0"/>
              </a:rPr>
              <a:t>địch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phát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Như</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mọi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lần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hai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chiếc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máy</a:t>
            </a:r>
            <a:r>
              <a:rPr lang="en-US" sz="2400" dirty="0">
                <a:solidFill>
                  <a:srgbClr val="333333"/>
                </a:solidFill>
                <a:latin typeface="Times New Roman" panose="02020603050405020304" pitchFamily="18" charset="0"/>
                <a:ea typeface="Times New Roman" panose="02020603050405020304" pitchFamily="18" charset="0"/>
              </a:rPr>
              <a:t> bay </a:t>
            </a:r>
            <a:r>
              <a:rPr lang="en-US" sz="2400" dirty="0" err="1">
                <a:solidFill>
                  <a:srgbClr val="333333"/>
                </a:solidFill>
                <a:latin typeface="Times New Roman" panose="02020603050405020304" pitchFamily="18" charset="0"/>
                <a:ea typeface="Times New Roman" panose="02020603050405020304" pitchFamily="18" charset="0"/>
              </a:rPr>
              <a:t>trực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thăng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địch</a:t>
            </a:r>
            <a:r>
              <a:rPr lang="en-US" sz="2400" dirty="0">
                <a:solidFill>
                  <a:srgbClr val="333333"/>
                </a:solidFill>
                <a:latin typeface="Times New Roman" panose="02020603050405020304" pitchFamily="18" charset="0"/>
                <a:ea typeface="Times New Roman" panose="02020603050405020304" pitchFamily="18" charset="0"/>
              </a:rPr>
              <a:t> bay </a:t>
            </a:r>
            <a:r>
              <a:rPr lang="en-US" sz="2400" dirty="0" err="1">
                <a:solidFill>
                  <a:srgbClr val="333333"/>
                </a:solidFill>
                <a:latin typeface="Times New Roman" panose="02020603050405020304" pitchFamily="18" charset="0"/>
                <a:ea typeface="Times New Roman" panose="02020603050405020304" pitchFamily="18" charset="0"/>
              </a:rPr>
              <a:t>vào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bản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súng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bắn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chết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hai</a:t>
            </a:r>
            <a:r>
              <a:rPr lang="en-US" sz="2400" dirty="0">
                <a:solidFill>
                  <a:srgbClr val="333333"/>
                </a:solidFill>
                <a:latin typeface="Times New Roman" panose="02020603050405020304" pitchFamily="18" charset="0"/>
                <a:ea typeface="Times New Roman" panose="02020603050405020304" pitchFamily="18" charset="0"/>
              </a:rPr>
              <a:t> con </a:t>
            </a:r>
            <a:r>
              <a:rPr lang="en-US" sz="2400" dirty="0" err="1">
                <a:solidFill>
                  <a:srgbClr val="333333"/>
                </a:solidFill>
                <a:latin typeface="Times New Roman" panose="02020603050405020304" pitchFamily="18" charset="0"/>
                <a:ea typeface="Times New Roman" panose="02020603050405020304" pitchFamily="18" charset="0"/>
              </a:rPr>
              <a:t>trâu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chúng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xuống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bằng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phẳng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bọn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lính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mở</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cửa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máy</a:t>
            </a:r>
            <a:r>
              <a:rPr lang="en-US" sz="2400" dirty="0">
                <a:solidFill>
                  <a:srgbClr val="333333"/>
                </a:solidFill>
                <a:latin typeface="Times New Roman" panose="02020603050405020304" pitchFamily="18" charset="0"/>
                <a:ea typeface="Times New Roman" panose="02020603050405020304" pitchFamily="18" charset="0"/>
              </a:rPr>
              <a:t> bay </a:t>
            </a:r>
            <a:r>
              <a:rPr lang="en-US" sz="2400" dirty="0" err="1">
                <a:solidFill>
                  <a:srgbClr val="333333"/>
                </a:solidFill>
                <a:latin typeface="Times New Roman" panose="02020603050405020304" pitchFamily="18" charset="0"/>
                <a:ea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khiêng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khoang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lưng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chừng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núi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thanh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niên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bản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đồng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bào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Ôi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dùng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cung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nỏ</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súng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chế</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bắn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vào</a:t>
            </a:r>
            <a:r>
              <a:rPr lang="en-US" sz="2400" dirty="0">
                <a:solidFill>
                  <a:srgbClr val="333333"/>
                </a:solidFill>
                <a:latin typeface="Times New Roman" panose="02020603050405020304" pitchFamily="18" charset="0"/>
                <a:ea typeface="Times New Roman" panose="02020603050405020304" pitchFamily="18" charset="0"/>
              </a:rPr>
              <a:t> phi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bọn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Bị</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ngờ</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bọn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kịp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trở</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tay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vội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máy</a:t>
            </a:r>
            <a:r>
              <a:rPr lang="en-US" sz="2400" dirty="0">
                <a:solidFill>
                  <a:srgbClr val="333333"/>
                </a:solidFill>
                <a:latin typeface="Times New Roman" panose="02020603050405020304" pitchFamily="18" charset="0"/>
                <a:ea typeface="Times New Roman" panose="02020603050405020304" pitchFamily="18" charset="0"/>
              </a:rPr>
              <a:t> bay </a:t>
            </a:r>
            <a:r>
              <a:rPr lang="en-US" sz="2400" dirty="0" err="1">
                <a:solidFill>
                  <a:srgbClr val="333333"/>
                </a:solidFill>
                <a:latin typeface="Times New Roman" panose="02020603050405020304" pitchFamily="18" charset="0"/>
                <a:ea typeface="Times New Roman" panose="02020603050405020304" pitchFamily="18" charset="0"/>
              </a:rPr>
              <a:t>cất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Nhưng</a:t>
            </a:r>
            <a:r>
              <a:rPr lang="en-US" sz="2400" dirty="0">
                <a:solidFill>
                  <a:srgbClr val="333333"/>
                </a:solidFill>
                <a:latin typeface="Times New Roman" panose="02020603050405020304" pitchFamily="18" charset="0"/>
                <a:ea typeface="Times New Roman" panose="02020603050405020304" pitchFamily="18" charset="0"/>
              </a:rPr>
              <a:t> do </a:t>
            </a:r>
            <a:r>
              <a:rPr lang="en-US" sz="2400" dirty="0" err="1">
                <a:solidFill>
                  <a:srgbClr val="333333"/>
                </a:solidFill>
                <a:latin typeface="Times New Roman" panose="02020603050405020304" pitchFamily="18" charset="0"/>
                <a:ea typeface="Times New Roman" panose="02020603050405020304" pitchFamily="18" charset="0"/>
              </a:rPr>
              <a:t>bị</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trúng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nỏ</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tên</a:t>
            </a:r>
            <a:r>
              <a:rPr lang="en-US" sz="2400" dirty="0">
                <a:solidFill>
                  <a:srgbClr val="333333"/>
                </a:solidFill>
                <a:latin typeface="Times New Roman" panose="02020603050405020304" pitchFamily="18" charset="0"/>
                <a:ea typeface="Times New Roman" panose="02020603050405020304" pitchFamily="18" charset="0"/>
              </a:rPr>
              <a:t> phi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loạng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choạng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khiển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máy</a:t>
            </a:r>
            <a:r>
              <a:rPr lang="en-US" sz="2400" dirty="0">
                <a:solidFill>
                  <a:srgbClr val="333333"/>
                </a:solidFill>
                <a:latin typeface="Times New Roman" panose="02020603050405020304" pitchFamily="18" charset="0"/>
                <a:ea typeface="Times New Roman" panose="02020603050405020304" pitchFamily="18" charset="0"/>
              </a:rPr>
              <a:t> bay </a:t>
            </a:r>
            <a:r>
              <a:rPr lang="en-US" sz="2400" dirty="0" err="1">
                <a:solidFill>
                  <a:srgbClr val="333333"/>
                </a:solidFill>
                <a:latin typeface="Times New Roman" panose="02020603050405020304" pitchFamily="18" charset="0"/>
                <a:ea typeface="Times New Roman" panose="02020603050405020304" pitchFamily="18" charset="0"/>
              </a:rPr>
              <a:t>đâm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núi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nổ</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tung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đó</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quân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Mỹ</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dám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máy</a:t>
            </a:r>
            <a:r>
              <a:rPr lang="en-US" sz="2400" dirty="0">
                <a:solidFill>
                  <a:srgbClr val="333333"/>
                </a:solidFill>
                <a:latin typeface="Times New Roman" panose="02020603050405020304" pitchFamily="18" charset="0"/>
                <a:ea typeface="Times New Roman" panose="02020603050405020304" pitchFamily="18" charset="0"/>
              </a:rPr>
              <a:t> bay </a:t>
            </a:r>
            <a:r>
              <a:rPr lang="en-US" sz="2400" dirty="0" err="1">
                <a:solidFill>
                  <a:srgbClr val="333333"/>
                </a:solidFill>
                <a:latin typeface="Times New Roman" panose="02020603050405020304" pitchFamily="18" charset="0"/>
                <a:ea typeface="Times New Roman" panose="02020603050405020304" pitchFamily="18" charset="0"/>
              </a:rPr>
              <a:t>đến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bắn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giết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bò</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súc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bản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vì</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cung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nỏ</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súng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tạo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đồng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bào</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16159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600" y="609600"/>
            <a:ext cx="179882" cy="3417757"/>
          </a:xfrm>
          <a:custGeom>
            <a:avLst/>
            <a:gdLst>
              <a:gd name="connsiteX0" fmla="*/ 82445 w 252334"/>
              <a:gd name="connsiteY0" fmla="*/ 0 h 3417757"/>
              <a:gd name="connsiteX1" fmla="*/ 202367 w 252334"/>
              <a:gd name="connsiteY1" fmla="*/ 374754 h 3417757"/>
              <a:gd name="connsiteX2" fmla="*/ 7495 w 252334"/>
              <a:gd name="connsiteY2" fmla="*/ 734518 h 3417757"/>
              <a:gd name="connsiteX3" fmla="*/ 202367 w 252334"/>
              <a:gd name="connsiteY3" fmla="*/ 1199213 h 3417757"/>
              <a:gd name="connsiteX4" fmla="*/ 7495 w 252334"/>
              <a:gd name="connsiteY4" fmla="*/ 1948721 h 3417757"/>
              <a:gd name="connsiteX5" fmla="*/ 247337 w 252334"/>
              <a:gd name="connsiteY5" fmla="*/ 2758190 h 3417757"/>
              <a:gd name="connsiteX6" fmla="*/ 37475 w 252334"/>
              <a:gd name="connsiteY6" fmla="*/ 3417757 h 3417757"/>
              <a:gd name="connsiteX7" fmla="*/ 37475 w 252334"/>
              <a:gd name="connsiteY7" fmla="*/ 3417757 h 341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34" h="3417757">
                <a:moveTo>
                  <a:pt x="82445" y="0"/>
                </a:moveTo>
                <a:cubicBezTo>
                  <a:pt x="148652" y="126167"/>
                  <a:pt x="214859" y="252334"/>
                  <a:pt x="202367" y="374754"/>
                </a:cubicBezTo>
                <a:cubicBezTo>
                  <a:pt x="189875" y="497174"/>
                  <a:pt x="7495" y="597108"/>
                  <a:pt x="7495" y="734518"/>
                </a:cubicBezTo>
                <a:cubicBezTo>
                  <a:pt x="7495" y="871928"/>
                  <a:pt x="202367" y="996846"/>
                  <a:pt x="202367" y="1199213"/>
                </a:cubicBezTo>
                <a:cubicBezTo>
                  <a:pt x="202367" y="1401580"/>
                  <a:pt x="0" y="1688892"/>
                  <a:pt x="7495" y="1948721"/>
                </a:cubicBezTo>
                <a:cubicBezTo>
                  <a:pt x="14990" y="2208550"/>
                  <a:pt x="242340" y="2513351"/>
                  <a:pt x="247337" y="2758190"/>
                </a:cubicBezTo>
                <a:cubicBezTo>
                  <a:pt x="252334" y="3003029"/>
                  <a:pt x="37475" y="3417757"/>
                  <a:pt x="37475" y="3417757"/>
                </a:cubicBezTo>
                <a:lnTo>
                  <a:pt x="37475" y="3417757"/>
                </a:lnTo>
              </a:path>
            </a:pathLst>
          </a:custGeom>
          <a:blipFill>
            <a:blip r:embed="rId2"/>
            <a:tile tx="0" ty="0" sx="100000" sy="100000" flip="none" algn="tl"/>
          </a:blip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Freeform 8"/>
          <p:cNvSpPr/>
          <p:nvPr/>
        </p:nvSpPr>
        <p:spPr>
          <a:xfrm>
            <a:off x="228600" y="685800"/>
            <a:ext cx="152400" cy="3028013"/>
          </a:xfrm>
          <a:custGeom>
            <a:avLst/>
            <a:gdLst>
              <a:gd name="connsiteX0" fmla="*/ 149901 w 254832"/>
              <a:gd name="connsiteY0" fmla="*/ 0 h 3028013"/>
              <a:gd name="connsiteX1" fmla="*/ 29980 w 254832"/>
              <a:gd name="connsiteY1" fmla="*/ 209862 h 3028013"/>
              <a:gd name="connsiteX2" fmla="*/ 29980 w 254832"/>
              <a:gd name="connsiteY2" fmla="*/ 209862 h 3028013"/>
              <a:gd name="connsiteX3" fmla="*/ 224852 w 254832"/>
              <a:gd name="connsiteY3" fmla="*/ 809468 h 3028013"/>
              <a:gd name="connsiteX4" fmla="*/ 0 w 254832"/>
              <a:gd name="connsiteY4" fmla="*/ 1379095 h 3028013"/>
              <a:gd name="connsiteX5" fmla="*/ 224852 w 254832"/>
              <a:gd name="connsiteY5" fmla="*/ 1918741 h 3028013"/>
              <a:gd name="connsiteX6" fmla="*/ 29980 w 254832"/>
              <a:gd name="connsiteY6" fmla="*/ 2503357 h 3028013"/>
              <a:gd name="connsiteX7" fmla="*/ 254832 w 254832"/>
              <a:gd name="connsiteY7" fmla="*/ 3028013 h 3028013"/>
              <a:gd name="connsiteX8" fmla="*/ 254832 w 254832"/>
              <a:gd name="connsiteY8" fmla="*/ 3028013 h 302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832" h="3028013">
                <a:moveTo>
                  <a:pt x="149901" y="0"/>
                </a:moveTo>
                <a:lnTo>
                  <a:pt x="29980" y="209862"/>
                </a:lnTo>
                <a:lnTo>
                  <a:pt x="29980" y="209862"/>
                </a:lnTo>
                <a:cubicBezTo>
                  <a:pt x="62459" y="309796"/>
                  <a:pt x="229849" y="614596"/>
                  <a:pt x="224852" y="809468"/>
                </a:cubicBezTo>
                <a:cubicBezTo>
                  <a:pt x="219855" y="1004340"/>
                  <a:pt x="0" y="1194216"/>
                  <a:pt x="0" y="1379095"/>
                </a:cubicBezTo>
                <a:cubicBezTo>
                  <a:pt x="0" y="1563974"/>
                  <a:pt x="219855" y="1731364"/>
                  <a:pt x="224852" y="1918741"/>
                </a:cubicBezTo>
                <a:cubicBezTo>
                  <a:pt x="229849" y="2106118"/>
                  <a:pt x="24983" y="2318478"/>
                  <a:pt x="29980" y="2503357"/>
                </a:cubicBezTo>
                <a:cubicBezTo>
                  <a:pt x="34977" y="2688236"/>
                  <a:pt x="254832" y="3028013"/>
                  <a:pt x="254832" y="3028013"/>
                </a:cubicBezTo>
                <a:lnTo>
                  <a:pt x="254832" y="3028013"/>
                </a:lnTo>
              </a:path>
            </a:pathLst>
          </a:custGeom>
          <a:blipFill>
            <a:blip r:embed="rId3"/>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descr="http://files.myopera.com/Lintyna/blog/0080.gif"/>
          <p:cNvPicPr>
            <a:picLocks noChangeAspect="1" noChangeArrowheads="1" noCrop="1"/>
          </p:cNvPicPr>
          <p:nvPr/>
        </p:nvPicPr>
        <p:blipFill>
          <a:blip r:embed="rId4" cstate="print"/>
          <a:srcRect/>
          <a:stretch>
            <a:fillRect/>
          </a:stretch>
        </p:blipFill>
        <p:spPr bwMode="auto">
          <a:xfrm>
            <a:off x="0" y="0"/>
            <a:ext cx="914400" cy="878889"/>
          </a:xfrm>
          <a:prstGeom prst="rect">
            <a:avLst/>
          </a:prstGeom>
          <a:noFill/>
        </p:spPr>
      </p:pic>
      <p:sp>
        <p:nvSpPr>
          <p:cNvPr id="17" name="Freeform 16"/>
          <p:cNvSpPr/>
          <p:nvPr/>
        </p:nvSpPr>
        <p:spPr>
          <a:xfrm>
            <a:off x="609600" y="228600"/>
            <a:ext cx="2503357" cy="169888"/>
          </a:xfrm>
          <a:custGeom>
            <a:avLst/>
            <a:gdLst>
              <a:gd name="connsiteX0" fmla="*/ 0 w 2503357"/>
              <a:gd name="connsiteY0" fmla="*/ 32478 h 169888"/>
              <a:gd name="connsiteX1" fmla="*/ 329783 w 2503357"/>
              <a:gd name="connsiteY1" fmla="*/ 152400 h 169888"/>
              <a:gd name="connsiteX2" fmla="*/ 764498 w 2503357"/>
              <a:gd name="connsiteY2" fmla="*/ 2498 h 169888"/>
              <a:gd name="connsiteX3" fmla="*/ 1304144 w 2503357"/>
              <a:gd name="connsiteY3" fmla="*/ 167390 h 169888"/>
              <a:gd name="connsiteX4" fmla="*/ 1828800 w 2503357"/>
              <a:gd name="connsiteY4" fmla="*/ 17488 h 169888"/>
              <a:gd name="connsiteX5" fmla="*/ 2503357 w 2503357"/>
              <a:gd name="connsiteY5" fmla="*/ 152400 h 169888"/>
              <a:gd name="connsiteX6" fmla="*/ 2503357 w 2503357"/>
              <a:gd name="connsiteY6" fmla="*/ 152400 h 169888"/>
              <a:gd name="connsiteX7" fmla="*/ 2503357 w 2503357"/>
              <a:gd name="connsiteY7" fmla="*/ 152400 h 1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357" h="169888">
                <a:moveTo>
                  <a:pt x="0" y="32478"/>
                </a:moveTo>
                <a:cubicBezTo>
                  <a:pt x="101183" y="94937"/>
                  <a:pt x="202367" y="157397"/>
                  <a:pt x="329783" y="152400"/>
                </a:cubicBezTo>
                <a:cubicBezTo>
                  <a:pt x="457199" y="147403"/>
                  <a:pt x="602105" y="0"/>
                  <a:pt x="764498" y="2498"/>
                </a:cubicBezTo>
                <a:cubicBezTo>
                  <a:pt x="926891" y="4996"/>
                  <a:pt x="1126760" y="164892"/>
                  <a:pt x="1304144" y="167390"/>
                </a:cubicBezTo>
                <a:cubicBezTo>
                  <a:pt x="1481528" y="169888"/>
                  <a:pt x="1628931" y="19986"/>
                  <a:pt x="1828800" y="17488"/>
                </a:cubicBezTo>
                <a:cubicBezTo>
                  <a:pt x="2028669" y="14990"/>
                  <a:pt x="2503357" y="152400"/>
                  <a:pt x="2503357" y="152400"/>
                </a:cubicBezTo>
                <a:lnTo>
                  <a:pt x="2503357" y="152400"/>
                </a:lnTo>
                <a:lnTo>
                  <a:pt x="2503357" y="152400"/>
                </a:lnTo>
              </a:path>
            </a:pathLst>
          </a:custGeom>
          <a:blipFill>
            <a:blip r:embed="rId3"/>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Freeform 17"/>
          <p:cNvSpPr/>
          <p:nvPr/>
        </p:nvSpPr>
        <p:spPr>
          <a:xfrm>
            <a:off x="762000" y="228600"/>
            <a:ext cx="2071141" cy="228600"/>
          </a:xfrm>
          <a:custGeom>
            <a:avLst/>
            <a:gdLst>
              <a:gd name="connsiteX0" fmla="*/ 0 w 2071141"/>
              <a:gd name="connsiteY0" fmla="*/ 0 h 224852"/>
              <a:gd name="connsiteX1" fmla="*/ 659567 w 2071141"/>
              <a:gd name="connsiteY1" fmla="*/ 164892 h 224852"/>
              <a:gd name="connsiteX2" fmla="*/ 1379095 w 2071141"/>
              <a:gd name="connsiteY2" fmla="*/ 29980 h 224852"/>
              <a:gd name="connsiteX3" fmla="*/ 1963711 w 2071141"/>
              <a:gd name="connsiteY3" fmla="*/ 194872 h 224852"/>
              <a:gd name="connsiteX4" fmla="*/ 2023672 w 2071141"/>
              <a:gd name="connsiteY4" fmla="*/ 209862 h 22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141" h="224852">
                <a:moveTo>
                  <a:pt x="0" y="0"/>
                </a:moveTo>
                <a:cubicBezTo>
                  <a:pt x="214859" y="79947"/>
                  <a:pt x="429718" y="159895"/>
                  <a:pt x="659567" y="164892"/>
                </a:cubicBezTo>
                <a:cubicBezTo>
                  <a:pt x="889416" y="169889"/>
                  <a:pt x="1161738" y="24983"/>
                  <a:pt x="1379095" y="29980"/>
                </a:cubicBezTo>
                <a:cubicBezTo>
                  <a:pt x="1596452" y="34977"/>
                  <a:pt x="1856282" y="164892"/>
                  <a:pt x="1963711" y="194872"/>
                </a:cubicBezTo>
                <a:cubicBezTo>
                  <a:pt x="2071141" y="224852"/>
                  <a:pt x="2047406" y="217357"/>
                  <a:pt x="2023672" y="209862"/>
                </a:cubicBezTo>
              </a:path>
            </a:pathLst>
          </a:custGeom>
          <a:blipFill>
            <a:blip r:embed="rId5"/>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15" descr="flrish15"/>
          <p:cNvPicPr>
            <a:picLocks noChangeAspect="1" noChangeArrowheads="1"/>
          </p:cNvPicPr>
          <p:nvPr/>
        </p:nvPicPr>
        <p:blipFill>
          <a:blip r:embed="rId6"/>
          <a:srcRect/>
          <a:stretch>
            <a:fillRect/>
          </a:stretch>
        </p:blipFill>
        <p:spPr bwMode="auto">
          <a:xfrm>
            <a:off x="3429000" y="6464300"/>
            <a:ext cx="2743200" cy="393700"/>
          </a:xfrm>
          <a:prstGeom prst="rect">
            <a:avLst/>
          </a:prstGeom>
          <a:noFill/>
          <a:ln w="9525">
            <a:noFill/>
            <a:miter lim="800000"/>
            <a:headEnd/>
            <a:tailEnd/>
          </a:ln>
        </p:spPr>
      </p:pic>
      <p:grpSp>
        <p:nvGrpSpPr>
          <p:cNvPr id="2" name="Group 17"/>
          <p:cNvGrpSpPr>
            <a:grpSpLocks/>
          </p:cNvGrpSpPr>
          <p:nvPr/>
        </p:nvGrpSpPr>
        <p:grpSpPr bwMode="auto">
          <a:xfrm>
            <a:off x="0" y="6049780"/>
            <a:ext cx="1219200" cy="808220"/>
            <a:chOff x="5225" y="9335"/>
            <a:chExt cx="2520" cy="1750"/>
          </a:xfrm>
        </p:grpSpPr>
        <p:sp>
          <p:nvSpPr>
            <p:cNvPr id="12" name="AutoShape 18" descr="2"/>
            <p:cNvSpPr>
              <a:spLocks noChangeArrowheads="1"/>
            </p:cNvSpPr>
            <p:nvPr/>
          </p:nvSpPr>
          <p:spPr bwMode="auto">
            <a:xfrm>
              <a:off x="5225" y="10185"/>
              <a:ext cx="2520" cy="900"/>
            </a:xfrm>
            <a:prstGeom prst="wave">
              <a:avLst>
                <a:gd name="adj1" fmla="val 20644"/>
                <a:gd name="adj2" fmla="val 0"/>
              </a:avLst>
            </a:prstGeom>
            <a:blipFill dpi="0" rotWithShape="0">
              <a:blip r:embed="rId7" cstate="print"/>
              <a:srcRect/>
              <a:stretch>
                <a:fillRect/>
              </a:stretch>
            </a:blipFill>
            <a:ln w="9525">
              <a:noFill/>
              <a:round/>
              <a:headEnd/>
              <a:tailEnd/>
            </a:ln>
            <a:effectLst>
              <a:outerShdw dist="107763" dir="2700000" algn="ctr" rotWithShape="0">
                <a:srgbClr val="C0C0C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13" name="Picture 19" descr="cosmoS"/>
            <p:cNvPicPr>
              <a:picLocks noChangeAspect="1" noChangeArrowheads="1"/>
            </p:cNvPicPr>
            <p:nvPr/>
          </p:nvPicPr>
          <p:blipFill>
            <a:blip r:embed="rId8"/>
            <a:srcRect/>
            <a:stretch>
              <a:fillRect/>
            </a:stretch>
          </p:blipFill>
          <p:spPr bwMode="auto">
            <a:xfrm>
              <a:off x="6302" y="9335"/>
              <a:ext cx="1080" cy="888"/>
            </a:xfrm>
            <a:prstGeom prst="rect">
              <a:avLst/>
            </a:prstGeom>
            <a:noFill/>
          </p:spPr>
        </p:pic>
        <p:pic>
          <p:nvPicPr>
            <p:cNvPr id="14" name="Picture 20" descr="BOOK2"/>
            <p:cNvPicPr>
              <a:picLocks noChangeAspect="1" noChangeArrowheads="1"/>
            </p:cNvPicPr>
            <p:nvPr/>
          </p:nvPicPr>
          <p:blipFill>
            <a:blip r:embed="rId9"/>
            <a:srcRect/>
            <a:stretch>
              <a:fillRect/>
            </a:stretch>
          </p:blipFill>
          <p:spPr bwMode="auto">
            <a:xfrm>
              <a:off x="6014" y="10122"/>
              <a:ext cx="1260" cy="900"/>
            </a:xfrm>
            <a:prstGeom prst="rect">
              <a:avLst/>
            </a:prstGeom>
            <a:noFill/>
          </p:spPr>
        </p:pic>
        <p:pic>
          <p:nvPicPr>
            <p:cNvPr id="16" name="Picture 21" descr="BOOK1"/>
            <p:cNvPicPr>
              <a:picLocks noChangeAspect="1" noChangeArrowheads="1"/>
            </p:cNvPicPr>
            <p:nvPr/>
          </p:nvPicPr>
          <p:blipFill>
            <a:blip r:embed="rId10"/>
            <a:srcRect/>
            <a:stretch>
              <a:fillRect/>
            </a:stretch>
          </p:blipFill>
          <p:spPr bwMode="auto">
            <a:xfrm>
              <a:off x="5842" y="9848"/>
              <a:ext cx="1635" cy="795"/>
            </a:xfrm>
            <a:prstGeom prst="rect">
              <a:avLst/>
            </a:prstGeom>
            <a:noFill/>
          </p:spPr>
        </p:pic>
        <p:pic>
          <p:nvPicPr>
            <p:cNvPr id="19" name="Picture 22" descr="QUILLPEN"/>
            <p:cNvPicPr>
              <a:picLocks noChangeAspect="1" noChangeArrowheads="1"/>
            </p:cNvPicPr>
            <p:nvPr/>
          </p:nvPicPr>
          <p:blipFill>
            <a:blip r:embed="rId11"/>
            <a:srcRect/>
            <a:stretch>
              <a:fillRect/>
            </a:stretch>
          </p:blipFill>
          <p:spPr bwMode="auto">
            <a:xfrm>
              <a:off x="5615" y="9336"/>
              <a:ext cx="702" cy="1396"/>
            </a:xfrm>
            <a:prstGeom prst="rect">
              <a:avLst/>
            </a:prstGeom>
            <a:noFill/>
          </p:spPr>
        </p:pic>
        <p:sp>
          <p:nvSpPr>
            <p:cNvPr id="20" name="Text Box 23"/>
            <p:cNvSpPr txBox="1">
              <a:spLocks noChangeArrowheads="1"/>
            </p:cNvSpPr>
            <p:nvPr/>
          </p:nvSpPr>
          <p:spPr bwMode="auto">
            <a:xfrm>
              <a:off x="5867" y="9897"/>
              <a:ext cx="9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100"/>
                </a:spcBef>
                <a:spcAft>
                  <a:spcPts val="600"/>
                </a:spcAft>
                <a:buClrTx/>
                <a:buSzTx/>
                <a:buFontTx/>
                <a:buNone/>
                <a:tabLst/>
              </a:pPr>
              <a:r>
                <a:rPr kumimoji="0" 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Text Box 24"/>
            <p:cNvSpPr txBox="1">
              <a:spLocks noChangeArrowheads="1"/>
            </p:cNvSpPr>
            <p:nvPr/>
          </p:nvSpPr>
          <p:spPr bwMode="auto">
            <a:xfrm>
              <a:off x="6665" y="9863"/>
              <a:ext cx="577" cy="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WordArt 25"/>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rtl="0"/>
              <a:r>
                <a:rPr lang="en-US" sz="3600" b="1" kern="10" spc="0" dirty="0" smtClean="0">
                  <a:ln w="9525">
                    <a:noFill/>
                    <a:round/>
                    <a:headEnd/>
                    <a:tailEnd/>
                  </a:ln>
                  <a:solidFill>
                    <a:srgbClr val="FFFFFF"/>
                  </a:solidFill>
                  <a:effectLst/>
                  <a:latin typeface="Times New Roman" panose="02020603050405020304" pitchFamily="18" charset="0"/>
                  <a:cs typeface="Times New Roman" panose="02020603050405020304" pitchFamily="18" charset="0"/>
                </a:rPr>
                <a:t>NÀM </a:t>
              </a:r>
              <a:endParaRPr lang="en-US" sz="3600" b="1" kern="10" spc="0" dirty="0">
                <a:ln w="9525">
                  <a:noFill/>
                  <a:round/>
                  <a:headEnd/>
                  <a:tailEnd/>
                </a:ln>
                <a:solidFill>
                  <a:srgbClr val="FFFFFF"/>
                </a:solidFill>
                <a:effectLst/>
                <a:latin typeface="Times New Roman" panose="02020603050405020304" pitchFamily="18" charset="0"/>
                <a:cs typeface="Times New Roman" panose="02020603050405020304" pitchFamily="18" charset="0"/>
              </a:endParaRPr>
            </a:p>
          </p:txBody>
        </p:sp>
        <p:sp>
          <p:nvSpPr>
            <p:cNvPr id="23" name="Text Box 26"/>
            <p:cNvSpPr txBox="1">
              <a:spLocks noChangeArrowheads="1"/>
            </p:cNvSpPr>
            <p:nvPr/>
          </p:nvSpPr>
          <p:spPr bwMode="auto">
            <a:xfrm>
              <a:off x="6623" y="10049"/>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grpSp>
      <p:pic>
        <p:nvPicPr>
          <p:cNvPr id="24" name="Picture 28" descr="204"/>
          <p:cNvPicPr>
            <a:picLocks noChangeAspect="1" noChangeArrowheads="1"/>
          </p:cNvPicPr>
          <p:nvPr/>
        </p:nvPicPr>
        <p:blipFill>
          <a:blip r:embed="rId12"/>
          <a:srcRect/>
          <a:stretch>
            <a:fillRect/>
          </a:stretch>
        </p:blipFill>
        <p:spPr bwMode="auto">
          <a:xfrm flipH="1">
            <a:off x="8605831" y="4616815"/>
            <a:ext cx="538169" cy="2241185"/>
          </a:xfrm>
          <a:prstGeom prst="rect">
            <a:avLst/>
          </a:prstGeom>
          <a:noFill/>
        </p:spPr>
      </p:pic>
      <p:sp>
        <p:nvSpPr>
          <p:cNvPr id="25" name="Rectangle 24"/>
          <p:cNvSpPr/>
          <p:nvPr/>
        </p:nvSpPr>
        <p:spPr>
          <a:xfrm>
            <a:off x="3733800" y="152400"/>
            <a:ext cx="2971800" cy="646331"/>
          </a:xfrm>
          <a:prstGeom prst="rect">
            <a:avLst/>
          </a:prstGeom>
          <a:noFill/>
        </p:spPr>
        <p:txBody>
          <a:bodyPr wrap="square" lIns="91440" tIns="45720" rIns="91440" bIns="45720">
            <a:spAutoFit/>
          </a:bodyPr>
          <a:lstStyle/>
          <a:p>
            <a:r>
              <a:rPr lang="en-US" sz="3600" b="1" dirty="0">
                <a:solidFill>
                  <a:srgbClr val="FF0000"/>
                </a:solidFill>
                <a:latin typeface="Times New Roman" panose="02020603050405020304" pitchFamily="18" charset="0"/>
                <a:cs typeface="Times New Roman" panose="02020603050405020304" pitchFamily="18" charset="0"/>
              </a:rPr>
              <a:t>THẾ NĂNG</a:t>
            </a:r>
          </a:p>
        </p:txBody>
      </p:sp>
      <p:sp>
        <p:nvSpPr>
          <p:cNvPr id="26" name="Oval 25"/>
          <p:cNvSpPr/>
          <p:nvPr/>
        </p:nvSpPr>
        <p:spPr>
          <a:xfrm>
            <a:off x="1600200" y="152400"/>
            <a:ext cx="2057400" cy="76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26:</a:t>
            </a:r>
          </a:p>
        </p:txBody>
      </p:sp>
      <p:sp>
        <p:nvSpPr>
          <p:cNvPr id="27" name="Rectangle 26"/>
          <p:cNvSpPr/>
          <p:nvPr/>
        </p:nvSpPr>
        <p:spPr>
          <a:xfrm>
            <a:off x="609600" y="4191000"/>
            <a:ext cx="1143000" cy="646331"/>
          </a:xfrm>
          <a:prstGeom prst="rect">
            <a:avLst/>
          </a:prstGeom>
          <a:noFill/>
        </p:spPr>
        <p:txBody>
          <a:bodyPr wrap="square" lIns="91440" tIns="45720" rIns="91440" bIns="45720">
            <a:spAutoFit/>
          </a:bodyPr>
          <a:lstStyle/>
          <a:p>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C3:</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sp>
        <p:nvSpPr>
          <p:cNvPr id="29" name="Freeform 28"/>
          <p:cNvSpPr/>
          <p:nvPr/>
        </p:nvSpPr>
        <p:spPr>
          <a:xfrm>
            <a:off x="1524000" y="2133600"/>
            <a:ext cx="2339715" cy="1730115"/>
          </a:xfrm>
          <a:custGeom>
            <a:avLst/>
            <a:gdLst>
              <a:gd name="connsiteX0" fmla="*/ 0 w 3177915"/>
              <a:gd name="connsiteY0" fmla="*/ 2415915 h 2415915"/>
              <a:gd name="connsiteX1" fmla="*/ 944381 w 3177915"/>
              <a:gd name="connsiteY1" fmla="*/ 347272 h 2415915"/>
              <a:gd name="connsiteX2" fmla="*/ 1753850 w 3177915"/>
              <a:gd name="connsiteY2" fmla="*/ 332282 h 2415915"/>
              <a:gd name="connsiteX3" fmla="*/ 2458387 w 3177915"/>
              <a:gd name="connsiteY3" fmla="*/ 1261672 h 2415915"/>
              <a:gd name="connsiteX4" fmla="*/ 3177915 w 3177915"/>
              <a:gd name="connsiteY4" fmla="*/ 2415915 h 241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915" h="2415915">
                <a:moveTo>
                  <a:pt x="0" y="2415915"/>
                </a:moveTo>
                <a:cubicBezTo>
                  <a:pt x="326036" y="1555229"/>
                  <a:pt x="652073" y="694544"/>
                  <a:pt x="944381" y="347272"/>
                </a:cubicBezTo>
                <a:cubicBezTo>
                  <a:pt x="1236689" y="0"/>
                  <a:pt x="1501516" y="179882"/>
                  <a:pt x="1753850" y="332282"/>
                </a:cubicBezTo>
                <a:cubicBezTo>
                  <a:pt x="2006184" y="484682"/>
                  <a:pt x="2221043" y="914400"/>
                  <a:pt x="2458387" y="1261672"/>
                </a:cubicBezTo>
                <a:cubicBezTo>
                  <a:pt x="2695731" y="1608944"/>
                  <a:pt x="2936823" y="2012429"/>
                  <a:pt x="3177915" y="2415915"/>
                </a:cubicBezTo>
              </a:path>
            </a:pathLst>
          </a:custGeom>
        </p:spPr>
        <p:style>
          <a:lnRef idx="1">
            <a:schemeClr val="accent1"/>
          </a:lnRef>
          <a:fillRef idx="1002">
            <a:schemeClr val="l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rot="5400000" flipH="1" flipV="1">
            <a:off x="2095500" y="1790700"/>
            <a:ext cx="838200" cy="1588"/>
          </a:xfrm>
          <a:prstGeom prst="line">
            <a:avLst/>
          </a:prstGeom>
          <a:ln w="28575">
            <a:solidFill>
              <a:srgbClr val="1822E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14600" y="2209800"/>
            <a:ext cx="1752600" cy="1588"/>
          </a:xfrm>
          <a:prstGeom prst="line">
            <a:avLst/>
          </a:prstGeom>
          <a:ln>
            <a:solidFill>
              <a:srgbClr val="1822E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429794" y="3047206"/>
            <a:ext cx="1676400" cy="1588"/>
          </a:xfrm>
          <a:prstGeom prst="line">
            <a:avLst/>
          </a:prstGeom>
          <a:ln w="28575">
            <a:solidFill>
              <a:srgbClr val="1822EE"/>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10000" y="3886200"/>
            <a:ext cx="1295400" cy="1588"/>
          </a:xfrm>
          <a:prstGeom prst="line">
            <a:avLst/>
          </a:prstGeom>
          <a:ln>
            <a:solidFill>
              <a:srgbClr val="1822EE"/>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057400" y="1143000"/>
            <a:ext cx="381000" cy="523220"/>
          </a:xfrm>
          <a:prstGeom prst="rect">
            <a:avLst/>
          </a:prstGeom>
          <a:noFill/>
        </p:spPr>
        <p:txBody>
          <a:bodyPr wrap="square" rtlCol="0">
            <a:spAutoFit/>
          </a:bodyPr>
          <a:lstStyle/>
          <a:p>
            <a:r>
              <a:rPr lang="en-US" sz="2800" dirty="0" smtClean="0">
                <a:solidFill>
                  <a:srgbClr val="1822EE"/>
                </a:solidFill>
                <a:latin typeface="Times New Roman" panose="02020603050405020304" pitchFamily="18" charset="0"/>
                <a:cs typeface="Times New Roman" panose="02020603050405020304" pitchFamily="18" charset="0"/>
              </a:rPr>
              <a:t>A</a:t>
            </a:r>
            <a:endParaRPr lang="en-US" sz="2800" dirty="0">
              <a:solidFill>
                <a:srgbClr val="1822EE"/>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2057400" y="1828800"/>
            <a:ext cx="381000" cy="523220"/>
          </a:xfrm>
          <a:prstGeom prst="rect">
            <a:avLst/>
          </a:prstGeom>
          <a:noFill/>
        </p:spPr>
        <p:txBody>
          <a:bodyPr wrap="square" rtlCol="0">
            <a:spAutoFit/>
          </a:bodyPr>
          <a:lstStyle/>
          <a:p>
            <a:r>
              <a:rPr lang="en-US" sz="2800" dirty="0" smtClean="0">
                <a:solidFill>
                  <a:srgbClr val="1822EE"/>
                </a:solidFill>
                <a:latin typeface="Times New Roman" panose="02020603050405020304" pitchFamily="18" charset="0"/>
                <a:cs typeface="Times New Roman" panose="02020603050405020304" pitchFamily="18" charset="0"/>
              </a:rPr>
              <a:t>O</a:t>
            </a:r>
            <a:endParaRPr lang="en-US" sz="2800" dirty="0">
              <a:solidFill>
                <a:srgbClr val="1822EE"/>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4343400" y="3429000"/>
            <a:ext cx="381000" cy="523220"/>
          </a:xfrm>
          <a:prstGeom prst="rect">
            <a:avLst/>
          </a:prstGeom>
          <a:noFill/>
        </p:spPr>
        <p:txBody>
          <a:bodyPr wrap="square" rtlCol="0">
            <a:spAutoFit/>
          </a:bodyPr>
          <a:lstStyle/>
          <a:p>
            <a:r>
              <a:rPr lang="en-US" sz="2800" dirty="0" smtClean="0">
                <a:solidFill>
                  <a:srgbClr val="1822EE"/>
                </a:solidFill>
                <a:latin typeface="Times New Roman" panose="02020603050405020304" pitchFamily="18" charset="0"/>
                <a:cs typeface="Times New Roman" panose="02020603050405020304" pitchFamily="18" charset="0"/>
              </a:rPr>
              <a:t>B</a:t>
            </a:r>
            <a:endParaRPr lang="en-US" sz="2800" dirty="0">
              <a:solidFill>
                <a:srgbClr val="1822EE"/>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1524000" y="4267200"/>
            <a:ext cx="3962400" cy="523220"/>
          </a:xfrm>
          <a:prstGeom prst="rect">
            <a:avLst/>
          </a:prstGeom>
          <a:noFill/>
        </p:spPr>
        <p:txBody>
          <a:bodyPr wrap="square" rtlCol="0">
            <a:spAutoFit/>
          </a:bodyPr>
          <a:lstStyle/>
          <a:p>
            <a:r>
              <a:rPr lang="en-US" sz="2800" dirty="0" err="1">
                <a:solidFill>
                  <a:srgbClr val="1822EE"/>
                </a:solidFill>
              </a:rPr>
              <a:t>Chọn</a:t>
            </a:r>
            <a:r>
              <a:rPr lang="en-US" sz="2800" dirty="0">
                <a:solidFill>
                  <a:srgbClr val="1822EE"/>
                </a:solidFill>
              </a:rPr>
              <a:t> </a:t>
            </a:r>
            <a:r>
              <a:rPr lang="en-US" sz="2800" dirty="0" err="1">
                <a:solidFill>
                  <a:srgbClr val="1822EE"/>
                </a:solidFill>
              </a:rPr>
              <a:t>gốc</a:t>
            </a:r>
            <a:r>
              <a:rPr lang="en-US" sz="2800" dirty="0">
                <a:solidFill>
                  <a:srgbClr val="1822EE"/>
                </a:solidFill>
              </a:rPr>
              <a:t> </a:t>
            </a:r>
            <a:r>
              <a:rPr lang="en-US" sz="2800" dirty="0" err="1">
                <a:solidFill>
                  <a:srgbClr val="1822EE"/>
                </a:solidFill>
              </a:rPr>
              <a:t>thế</a:t>
            </a:r>
            <a:r>
              <a:rPr lang="en-US" sz="2800" dirty="0">
                <a:solidFill>
                  <a:srgbClr val="1822EE"/>
                </a:solidFill>
              </a:rPr>
              <a:t> </a:t>
            </a:r>
            <a:r>
              <a:rPr lang="en-US" sz="2800" dirty="0" err="1">
                <a:solidFill>
                  <a:srgbClr val="1822EE"/>
                </a:solidFill>
              </a:rPr>
              <a:t>năng</a:t>
            </a:r>
            <a:r>
              <a:rPr lang="en-US" sz="2800" dirty="0">
                <a:solidFill>
                  <a:srgbClr val="1822EE"/>
                </a:solidFill>
              </a:rPr>
              <a:t> </a:t>
            </a:r>
            <a:r>
              <a:rPr lang="en-US" sz="2800" dirty="0" err="1">
                <a:solidFill>
                  <a:srgbClr val="1822EE"/>
                </a:solidFill>
              </a:rPr>
              <a:t>tại</a:t>
            </a:r>
            <a:r>
              <a:rPr lang="en-US" sz="2800" dirty="0">
                <a:solidFill>
                  <a:srgbClr val="1822EE"/>
                </a:solidFill>
              </a:rPr>
              <a:t> O.</a:t>
            </a:r>
          </a:p>
        </p:txBody>
      </p:sp>
      <p:sp>
        <p:nvSpPr>
          <p:cNvPr id="44" name="TextBox 43"/>
          <p:cNvSpPr txBox="1"/>
          <p:nvPr/>
        </p:nvSpPr>
        <p:spPr>
          <a:xfrm>
            <a:off x="1524000" y="4800600"/>
            <a:ext cx="1371600" cy="523220"/>
          </a:xfrm>
          <a:prstGeom prst="rect">
            <a:avLst/>
          </a:prstGeom>
          <a:noFill/>
        </p:spPr>
        <p:txBody>
          <a:bodyPr wrap="square" rtlCol="0">
            <a:spAutoFit/>
          </a:bodyPr>
          <a:lstStyle/>
          <a:p>
            <a:r>
              <a:rPr lang="en-US" sz="2800" dirty="0">
                <a:solidFill>
                  <a:srgbClr val="1822EE"/>
                </a:solidFill>
              </a:rPr>
              <a:t>- </a:t>
            </a:r>
            <a:r>
              <a:rPr lang="en-US" sz="2800" dirty="0" err="1">
                <a:solidFill>
                  <a:srgbClr val="1822EE"/>
                </a:solidFill>
              </a:rPr>
              <a:t>Tại</a:t>
            </a:r>
            <a:r>
              <a:rPr lang="en-US" sz="2800" dirty="0">
                <a:solidFill>
                  <a:srgbClr val="1822EE"/>
                </a:solidFill>
              </a:rPr>
              <a:t> O: </a:t>
            </a:r>
          </a:p>
        </p:txBody>
      </p:sp>
      <p:sp>
        <p:nvSpPr>
          <p:cNvPr id="45" name="TextBox 44"/>
          <p:cNvSpPr txBox="1"/>
          <p:nvPr/>
        </p:nvSpPr>
        <p:spPr>
          <a:xfrm>
            <a:off x="1524000" y="5334000"/>
            <a:ext cx="1371600" cy="523220"/>
          </a:xfrm>
          <a:prstGeom prst="rect">
            <a:avLst/>
          </a:prstGeom>
          <a:noFill/>
        </p:spPr>
        <p:txBody>
          <a:bodyPr wrap="square" rtlCol="0">
            <a:spAutoFit/>
          </a:bodyPr>
          <a:lstStyle/>
          <a:p>
            <a:r>
              <a:rPr lang="en-US" sz="2800" dirty="0">
                <a:solidFill>
                  <a:srgbClr val="1822EE"/>
                </a:solidFill>
              </a:rPr>
              <a:t>- </a:t>
            </a:r>
            <a:r>
              <a:rPr lang="en-US" sz="2800" dirty="0" err="1">
                <a:solidFill>
                  <a:srgbClr val="1822EE"/>
                </a:solidFill>
              </a:rPr>
              <a:t>Tại</a:t>
            </a:r>
            <a:r>
              <a:rPr lang="en-US" sz="2800" dirty="0">
                <a:solidFill>
                  <a:srgbClr val="1822EE"/>
                </a:solidFill>
              </a:rPr>
              <a:t> A: </a:t>
            </a:r>
          </a:p>
        </p:txBody>
      </p:sp>
      <p:sp>
        <p:nvSpPr>
          <p:cNvPr id="46" name="TextBox 45"/>
          <p:cNvSpPr txBox="1"/>
          <p:nvPr/>
        </p:nvSpPr>
        <p:spPr>
          <a:xfrm>
            <a:off x="1524000" y="5867400"/>
            <a:ext cx="1371600" cy="523220"/>
          </a:xfrm>
          <a:prstGeom prst="rect">
            <a:avLst/>
          </a:prstGeom>
          <a:noFill/>
        </p:spPr>
        <p:txBody>
          <a:bodyPr wrap="square" rtlCol="0">
            <a:spAutoFit/>
          </a:bodyPr>
          <a:lstStyle/>
          <a:p>
            <a:r>
              <a:rPr lang="en-US" sz="2800" dirty="0">
                <a:solidFill>
                  <a:srgbClr val="1822EE"/>
                </a:solidFill>
              </a:rPr>
              <a:t>- </a:t>
            </a:r>
            <a:r>
              <a:rPr lang="en-US" sz="2800" dirty="0" err="1">
                <a:solidFill>
                  <a:srgbClr val="1822EE"/>
                </a:solidFill>
              </a:rPr>
              <a:t>Tại</a:t>
            </a:r>
            <a:r>
              <a:rPr lang="en-US" sz="2800" dirty="0">
                <a:solidFill>
                  <a:srgbClr val="1822EE"/>
                </a:solidFill>
              </a:rPr>
              <a:t> B: </a:t>
            </a:r>
          </a:p>
        </p:txBody>
      </p:sp>
      <p:sp>
        <p:nvSpPr>
          <p:cNvPr id="47" name="TextBox 46"/>
          <p:cNvSpPr txBox="1"/>
          <p:nvPr/>
        </p:nvSpPr>
        <p:spPr>
          <a:xfrm>
            <a:off x="2819400" y="4800600"/>
            <a:ext cx="2590800" cy="523220"/>
          </a:xfrm>
          <a:prstGeom prst="rect">
            <a:avLst/>
          </a:prstGeom>
          <a:noFill/>
        </p:spPr>
        <p:txBody>
          <a:bodyPr wrap="square" rtlCol="0">
            <a:spAutoFit/>
          </a:bodyPr>
          <a:lstStyle/>
          <a:p>
            <a:r>
              <a:rPr lang="en-US" sz="2800" dirty="0" smtClean="0">
                <a:solidFill>
                  <a:srgbClr val="1822EE"/>
                </a:solidFill>
                <a:latin typeface="Times New Roman" panose="02020603050405020304" pitchFamily="18" charset="0"/>
                <a:cs typeface="Times New Roman" panose="02020603050405020304" pitchFamily="18" charset="0"/>
              </a:rPr>
              <a:t>W</a:t>
            </a:r>
            <a:r>
              <a:rPr lang="en-US" sz="2800" baseline="-25000" dirty="0" smtClean="0">
                <a:solidFill>
                  <a:srgbClr val="1822EE"/>
                </a:solidFill>
                <a:latin typeface="Times New Roman" panose="02020603050405020304" pitchFamily="18" charset="0"/>
                <a:cs typeface="Times New Roman" panose="02020603050405020304" pitchFamily="18" charset="0"/>
              </a:rPr>
              <a:t>t</a:t>
            </a:r>
            <a:r>
              <a:rPr lang="en-US" sz="2800" dirty="0" smtClean="0">
                <a:solidFill>
                  <a:srgbClr val="1822EE"/>
                </a:solidFill>
                <a:latin typeface="Times New Roman" panose="02020603050405020304" pitchFamily="18" charset="0"/>
                <a:cs typeface="Times New Roman" panose="02020603050405020304" pitchFamily="18" charset="0"/>
              </a:rPr>
              <a:t>(O) = 0</a:t>
            </a:r>
            <a:endParaRPr lang="en-US" sz="2800" dirty="0">
              <a:solidFill>
                <a:srgbClr val="1822EE"/>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2819400" y="5334000"/>
            <a:ext cx="2133600" cy="523220"/>
          </a:xfrm>
          <a:prstGeom prst="rect">
            <a:avLst/>
          </a:prstGeom>
          <a:noFill/>
        </p:spPr>
        <p:txBody>
          <a:bodyPr wrap="square" rtlCol="0">
            <a:spAutoFit/>
          </a:bodyPr>
          <a:lstStyle/>
          <a:p>
            <a:r>
              <a:rPr lang="en-US" sz="2800" dirty="0" smtClean="0">
                <a:solidFill>
                  <a:srgbClr val="1822EE"/>
                </a:solidFill>
                <a:latin typeface="Times New Roman" panose="02020603050405020304" pitchFamily="18" charset="0"/>
                <a:cs typeface="Times New Roman" panose="02020603050405020304" pitchFamily="18" charset="0"/>
              </a:rPr>
              <a:t>W</a:t>
            </a:r>
            <a:r>
              <a:rPr lang="en-US" sz="2800" baseline="-25000" dirty="0" smtClean="0">
                <a:solidFill>
                  <a:srgbClr val="1822EE"/>
                </a:solidFill>
                <a:latin typeface="Times New Roman" panose="02020603050405020304" pitchFamily="18" charset="0"/>
                <a:cs typeface="Times New Roman" panose="02020603050405020304" pitchFamily="18" charset="0"/>
              </a:rPr>
              <a:t>t</a:t>
            </a:r>
            <a:r>
              <a:rPr lang="en-US" sz="2800" dirty="0" smtClean="0">
                <a:solidFill>
                  <a:srgbClr val="1822EE"/>
                </a:solidFill>
                <a:latin typeface="Times New Roman" panose="02020603050405020304" pitchFamily="18" charset="0"/>
                <a:cs typeface="Times New Roman" panose="02020603050405020304" pitchFamily="18" charset="0"/>
              </a:rPr>
              <a:t>(A) &gt; 0</a:t>
            </a:r>
            <a:endParaRPr lang="en-US" sz="2800" dirty="0">
              <a:solidFill>
                <a:srgbClr val="1822EE"/>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2819400" y="5867400"/>
            <a:ext cx="2057400" cy="523220"/>
          </a:xfrm>
          <a:prstGeom prst="rect">
            <a:avLst/>
          </a:prstGeom>
          <a:noFill/>
        </p:spPr>
        <p:txBody>
          <a:bodyPr wrap="square" rtlCol="0">
            <a:spAutoFit/>
          </a:bodyPr>
          <a:lstStyle/>
          <a:p>
            <a:r>
              <a:rPr lang="en-US" sz="2800" dirty="0" smtClean="0">
                <a:solidFill>
                  <a:srgbClr val="1822EE"/>
                </a:solidFill>
                <a:latin typeface="Times New Roman" panose="02020603050405020304" pitchFamily="18" charset="0"/>
                <a:cs typeface="Times New Roman" panose="02020603050405020304" pitchFamily="18" charset="0"/>
              </a:rPr>
              <a:t>W</a:t>
            </a:r>
            <a:r>
              <a:rPr lang="en-US" sz="2800" baseline="-25000" dirty="0" smtClean="0">
                <a:solidFill>
                  <a:srgbClr val="1822EE"/>
                </a:solidFill>
                <a:latin typeface="Times New Roman" panose="02020603050405020304" pitchFamily="18" charset="0"/>
                <a:cs typeface="Times New Roman" panose="02020603050405020304" pitchFamily="18" charset="0"/>
              </a:rPr>
              <a:t>t</a:t>
            </a:r>
            <a:r>
              <a:rPr lang="en-US" sz="2800" dirty="0" smtClean="0">
                <a:solidFill>
                  <a:srgbClr val="1822EE"/>
                </a:solidFill>
                <a:latin typeface="Times New Roman" panose="02020603050405020304" pitchFamily="18" charset="0"/>
                <a:cs typeface="Times New Roman" panose="02020603050405020304" pitchFamily="18" charset="0"/>
              </a:rPr>
              <a:t>(B) &lt; 0</a:t>
            </a:r>
            <a:endParaRPr lang="en-US" sz="2800" dirty="0">
              <a:solidFill>
                <a:srgbClr val="1822EE"/>
              </a:solidFill>
              <a:latin typeface="Times New Roman" panose="02020603050405020304" pitchFamily="18" charset="0"/>
              <a:cs typeface="Times New Roman" panose="02020603050405020304"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800" decel="100000"/>
                                        <p:tgtEl>
                                          <p:spTgt spid="27"/>
                                        </p:tgtEl>
                                      </p:cBhvr>
                                    </p:animEffect>
                                    <p:anim calcmode="lin" valueType="num">
                                      <p:cBhvr>
                                        <p:cTn id="8" dur="800" decel="100000" fill="hold"/>
                                        <p:tgtEl>
                                          <p:spTgt spid="27"/>
                                        </p:tgtEl>
                                        <p:attrNameLst>
                                          <p:attrName>style.rotation</p:attrName>
                                        </p:attrNameLst>
                                      </p:cBhvr>
                                      <p:tavLst>
                                        <p:tav tm="0">
                                          <p:val>
                                            <p:fltVal val="-90"/>
                                          </p:val>
                                        </p:tav>
                                        <p:tav tm="100000">
                                          <p:val>
                                            <p:fltVal val="0"/>
                                          </p:val>
                                        </p:tav>
                                      </p:tavLst>
                                    </p:anim>
                                    <p:anim calcmode="lin" valueType="num">
                                      <p:cBhvr>
                                        <p:cTn id="9" dur="800" decel="100000" fill="hold"/>
                                        <p:tgtEl>
                                          <p:spTgt spid="27"/>
                                        </p:tgtEl>
                                        <p:attrNameLst>
                                          <p:attrName>ppt_x</p:attrName>
                                        </p:attrNameLst>
                                      </p:cBhvr>
                                      <p:tavLst>
                                        <p:tav tm="0">
                                          <p:val>
                                            <p:strVal val="#ppt_x+0.4"/>
                                          </p:val>
                                        </p:tav>
                                        <p:tav tm="100000">
                                          <p:val>
                                            <p:strVal val="#ppt_x-0.05"/>
                                          </p:val>
                                        </p:tav>
                                      </p:tavLst>
                                    </p:anim>
                                    <p:anim calcmode="lin" valueType="num">
                                      <p:cBhvr>
                                        <p:cTn id="10" dur="800" decel="100000" fill="hold"/>
                                        <p:tgtEl>
                                          <p:spTgt spid="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par>
                                <p:cTn id="18" presetID="5" presetClass="entr" presetSubtype="1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checkerboard(across)">
                                      <p:cBhvr>
                                        <p:cTn id="20" dur="500"/>
                                        <p:tgtEl>
                                          <p:spTgt spid="31"/>
                                        </p:tgtEl>
                                      </p:cBhvr>
                                    </p:animEffect>
                                  </p:childTnLst>
                                </p:cTn>
                              </p:par>
                              <p:par>
                                <p:cTn id="21" presetID="5" presetClass="entr" presetSubtype="1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heckerboard(across)">
                                      <p:cBhvr>
                                        <p:cTn id="23" dur="500"/>
                                        <p:tgtEl>
                                          <p:spTgt spid="33"/>
                                        </p:tgtEl>
                                      </p:cBhvr>
                                    </p:animEffect>
                                  </p:childTnLst>
                                </p:cTn>
                              </p:par>
                              <p:par>
                                <p:cTn id="24" presetID="5" presetClass="entr" presetSubtype="1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checkerboard(across)">
                                      <p:cBhvr>
                                        <p:cTn id="26" dur="500"/>
                                        <p:tgtEl>
                                          <p:spTgt spid="34"/>
                                        </p:tgtEl>
                                      </p:cBhvr>
                                    </p:animEffect>
                                  </p:childTnLst>
                                </p:cTn>
                              </p:par>
                              <p:par>
                                <p:cTn id="27" presetID="5" presetClass="entr" presetSubtype="1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checkerboard(across)">
                                      <p:cBhvr>
                                        <p:cTn id="29" dur="500"/>
                                        <p:tgtEl>
                                          <p:spTgt spid="3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checkerboard(across)">
                                      <p:cBhvr>
                                        <p:cTn id="32" dur="500"/>
                                        <p:tgtEl>
                                          <p:spTgt spid="40"/>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checkerboard(across)">
                                      <p:cBhvr>
                                        <p:cTn id="35" dur="500"/>
                                        <p:tgtEl>
                                          <p:spTgt spid="4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checkerboard(across)">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heckerboard(across)">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checkerboard(across)">
                                      <p:cBhvr>
                                        <p:cTn id="48" dur="500"/>
                                        <p:tgtEl>
                                          <p:spTgt spid="44"/>
                                        </p:tgtEl>
                                      </p:cBhvr>
                                    </p:animEffect>
                                  </p:childTnLst>
                                </p:cTn>
                              </p:par>
                            </p:childTnLst>
                          </p:cTn>
                        </p:par>
                        <p:par>
                          <p:cTn id="49" fill="hold">
                            <p:stCondLst>
                              <p:cond delay="500"/>
                            </p:stCondLst>
                            <p:childTnLst>
                              <p:par>
                                <p:cTn id="50" presetID="5" presetClass="entr" presetSubtype="10"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checkerboard(across)">
                                      <p:cBhvr>
                                        <p:cTn id="52" dur="500"/>
                                        <p:tgtEl>
                                          <p:spTgt spid="45"/>
                                        </p:tgtEl>
                                      </p:cBhvr>
                                    </p:animEffect>
                                  </p:childTnLst>
                                </p:cTn>
                              </p:par>
                            </p:childTnLst>
                          </p:cTn>
                        </p:par>
                        <p:par>
                          <p:cTn id="53" fill="hold">
                            <p:stCondLst>
                              <p:cond delay="1000"/>
                            </p:stCondLst>
                            <p:childTnLst>
                              <p:par>
                                <p:cTn id="54" presetID="5" presetClass="entr" presetSubtype="1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checkerboard(across)">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checkerboard(across)">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checkerboard(across)">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checkerboard(across)">
                                      <p:cBhvr>
                                        <p:cTn id="7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40" grpId="0"/>
      <p:bldP spid="41" grpId="0"/>
      <p:bldP spid="42" grpId="0"/>
      <p:bldP spid="43" grpId="0"/>
      <p:bldP spid="44" grpId="0"/>
      <p:bldP spid="45" grpId="0"/>
      <p:bldP spid="46" grpId="0"/>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229600" cy="4525963"/>
          </a:xfrm>
        </p:spPr>
        <p:txBody>
          <a:bodyPr>
            <a:normAutofit/>
          </a:bodyPr>
          <a:lstStyle/>
          <a:p>
            <a:pPr marL="0" indent="0">
              <a:buNone/>
            </a:pP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tuabin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gạo</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51" y="76200"/>
            <a:ext cx="8839200" cy="5029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51" y="76200"/>
            <a:ext cx="8843749" cy="5257800"/>
          </a:xfrm>
          <a:prstGeom prst="rect">
            <a:avLst/>
          </a:prstGeom>
        </p:spPr>
      </p:pic>
    </p:spTree>
    <p:extLst>
      <p:ext uri="{BB962C8B-B14F-4D97-AF65-F5344CB8AC3E}">
        <p14:creationId xmlns:p14="http://schemas.microsoft.com/office/powerpoint/2010/main" val="77874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143000"/>
          </a:xfrm>
        </p:spPr>
        <p:txBody>
          <a:bodyPr>
            <a:normAutofit/>
          </a:bodyPr>
          <a:lstStyle/>
          <a:p>
            <a:pPr algn="l"/>
            <a:r>
              <a:rPr lang="en-US" sz="2400" dirty="0" err="1">
                <a:solidFill>
                  <a:srgbClr val="1822EE"/>
                </a:solidFill>
                <a:latin typeface="Times New Roman" panose="02020603050405020304" pitchFamily="18" charset="0"/>
                <a:cs typeface="Times New Roman" panose="02020603050405020304" pitchFamily="18" charset="0"/>
              </a:rPr>
              <a:t>Công</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suất</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của</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một</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nhà</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máy</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thuỷ</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điện</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được</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xác</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định</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bởi</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công</a:t>
            </a:r>
            <a:r>
              <a:rPr lang="en-US" sz="2400" dirty="0">
                <a:solidFill>
                  <a:srgbClr val="1822EE"/>
                </a:solidFill>
                <a:latin typeface="Times New Roman" panose="02020603050405020304" pitchFamily="18" charset="0"/>
                <a:cs typeface="Times New Roman" panose="02020603050405020304" pitchFamily="18" charset="0"/>
              </a:rPr>
              <a:t> </a:t>
            </a:r>
            <a:r>
              <a:rPr lang="en-US" sz="2400" dirty="0" err="1">
                <a:solidFill>
                  <a:srgbClr val="1822EE"/>
                </a:solidFill>
                <a:latin typeface="Times New Roman" panose="02020603050405020304" pitchFamily="18" charset="0"/>
                <a:cs typeface="Times New Roman" panose="02020603050405020304" pitchFamily="18" charset="0"/>
              </a:rPr>
              <a:t>thức</a:t>
            </a:r>
            <a:endParaRPr lang="en-US" sz="2400" dirty="0">
              <a:solidFill>
                <a:srgbClr val="1822EE"/>
              </a:solidFill>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54591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975288748"/>
              </p:ext>
            </p:extLst>
          </p:nvPr>
        </p:nvGraphicFramePr>
        <p:xfrm>
          <a:off x="1600200" y="990600"/>
          <a:ext cx="1130490" cy="759838"/>
        </p:xfrm>
        <a:graphic>
          <a:graphicData uri="http://schemas.openxmlformats.org/presentationml/2006/ole">
            <mc:AlternateContent xmlns:mc="http://schemas.openxmlformats.org/markup-compatibility/2006">
              <mc:Choice xmlns:v="urn:schemas-microsoft-com:vml" Requires="v">
                <p:oleObj spid="_x0000_s37902" name="Equation" r:id="rId3" imgW="583920" imgH="393480" progId="Equation.DSMT4">
                  <p:embed/>
                </p:oleObj>
              </mc:Choice>
              <mc:Fallback>
                <p:oleObj name="Equation" r:id="rId3" imgW="583920" imgH="393480" progId="Equation.DSMT4">
                  <p:embed/>
                  <p:pic>
                    <p:nvPicPr>
                      <p:cNvPr id="0" name="Object 4"/>
                      <p:cNvPicPr>
                        <a:picLocks noChangeAspect="1" noChangeArrowheads="1"/>
                      </p:cNvPicPr>
                      <p:nvPr/>
                    </p:nvPicPr>
                    <p:blipFill>
                      <a:blip r:embed="rId4"/>
                      <a:srcRect/>
                      <a:stretch>
                        <a:fillRect/>
                      </a:stretch>
                    </p:blipFill>
                    <p:spPr bwMode="auto">
                      <a:xfrm>
                        <a:off x="1600200" y="990600"/>
                        <a:ext cx="1130490" cy="759838"/>
                      </a:xfrm>
                      <a:prstGeom prst="rect">
                        <a:avLst/>
                      </a:prstGeom>
                      <a:noFill/>
                    </p:spPr>
                  </p:pic>
                </p:oleObj>
              </mc:Fallback>
            </mc:AlternateContent>
          </a:graphicData>
        </a:graphic>
      </p:graphicFrame>
      <p:sp>
        <p:nvSpPr>
          <p:cNvPr id="9" name="Rectangle 8"/>
          <p:cNvSpPr/>
          <p:nvPr/>
        </p:nvSpPr>
        <p:spPr>
          <a:xfrm>
            <a:off x="3124200" y="990600"/>
            <a:ext cx="5562600" cy="579967"/>
          </a:xfrm>
          <a:prstGeom prst="rect">
            <a:avLst/>
          </a:prstGeom>
        </p:spPr>
        <p:txBody>
          <a:bodyPr wrap="square">
            <a:spAutoFit/>
          </a:bodyPr>
          <a:lstStyle/>
          <a:p>
            <a:pPr algn="just">
              <a:lnSpc>
                <a:spcPct val="150000"/>
              </a:lnSpc>
            </a:pPr>
            <a:r>
              <a:rPr lang="en-US" sz="2400" dirty="0" err="1">
                <a:solidFill>
                  <a:srgbClr val="1822EE"/>
                </a:solidFill>
                <a:latin typeface="Times New Roman" panose="02020603050405020304" pitchFamily="18" charset="0"/>
                <a:ea typeface="Times New Roman" panose="02020603050405020304" pitchFamily="18" charset="0"/>
              </a:rPr>
              <a:t>trong</a:t>
            </a:r>
            <a:r>
              <a:rPr lang="en-US" sz="2400" dirty="0">
                <a:solidFill>
                  <a:srgbClr val="1822EE"/>
                </a:solidFill>
                <a:latin typeface="Times New Roman" panose="02020603050405020304" pitchFamily="18" charset="0"/>
                <a:ea typeface="Times New Roman" panose="02020603050405020304" pitchFamily="18" charset="0"/>
              </a:rPr>
              <a:t> </a:t>
            </a:r>
            <a:r>
              <a:rPr lang="en-US" sz="2400" dirty="0" err="1">
                <a:solidFill>
                  <a:srgbClr val="1822EE"/>
                </a:solidFill>
                <a:latin typeface="Times New Roman" panose="02020603050405020304" pitchFamily="18" charset="0"/>
                <a:ea typeface="Times New Roman" panose="02020603050405020304" pitchFamily="18" charset="0"/>
              </a:rPr>
              <a:t>đó</a:t>
            </a:r>
            <a:r>
              <a:rPr lang="en-US" sz="2400" dirty="0">
                <a:solidFill>
                  <a:srgbClr val="1822EE"/>
                </a:solidFill>
                <a:latin typeface="Times New Roman" panose="02020603050405020304" pitchFamily="18" charset="0"/>
                <a:ea typeface="Times New Roman" panose="02020603050405020304" pitchFamily="18" charset="0"/>
              </a:rPr>
              <a:t> h </a:t>
            </a:r>
            <a:r>
              <a:rPr lang="en-US" sz="2400" dirty="0" err="1">
                <a:solidFill>
                  <a:srgbClr val="1822EE"/>
                </a:solidFill>
                <a:latin typeface="Times New Roman" panose="02020603050405020304" pitchFamily="18" charset="0"/>
                <a:ea typeface="Times New Roman" panose="02020603050405020304" pitchFamily="18" charset="0"/>
              </a:rPr>
              <a:t>là</a:t>
            </a:r>
            <a:r>
              <a:rPr lang="en-US" sz="2400" dirty="0">
                <a:solidFill>
                  <a:srgbClr val="1822EE"/>
                </a:solidFill>
                <a:latin typeface="Times New Roman" panose="02020603050405020304" pitchFamily="18" charset="0"/>
                <a:ea typeface="Times New Roman" panose="02020603050405020304" pitchFamily="18" charset="0"/>
              </a:rPr>
              <a:t> </a:t>
            </a:r>
            <a:r>
              <a:rPr lang="en-US" sz="2400" dirty="0" err="1">
                <a:solidFill>
                  <a:srgbClr val="1822EE"/>
                </a:solidFill>
                <a:latin typeface="Times New Roman" panose="02020603050405020304" pitchFamily="18" charset="0"/>
                <a:ea typeface="Times New Roman" panose="02020603050405020304" pitchFamily="18" charset="0"/>
              </a:rPr>
              <a:t>chiều</a:t>
            </a:r>
            <a:r>
              <a:rPr lang="en-US" sz="2400" dirty="0">
                <a:solidFill>
                  <a:srgbClr val="1822EE"/>
                </a:solidFill>
                <a:latin typeface="Times New Roman" panose="02020603050405020304" pitchFamily="18" charset="0"/>
                <a:ea typeface="Times New Roman" panose="02020603050405020304" pitchFamily="18" charset="0"/>
              </a:rPr>
              <a:t> </a:t>
            </a:r>
            <a:r>
              <a:rPr lang="en-US" sz="2400" dirty="0" err="1">
                <a:solidFill>
                  <a:srgbClr val="1822EE"/>
                </a:solidFill>
                <a:latin typeface="Times New Roman" panose="02020603050405020304" pitchFamily="18" charset="0"/>
                <a:ea typeface="Times New Roman" panose="02020603050405020304" pitchFamily="18" charset="0"/>
              </a:rPr>
              <a:t>cao</a:t>
            </a:r>
            <a:r>
              <a:rPr lang="en-US" sz="2400" dirty="0">
                <a:solidFill>
                  <a:srgbClr val="1822EE"/>
                </a:solidFill>
                <a:latin typeface="Times New Roman" panose="02020603050405020304" pitchFamily="18" charset="0"/>
                <a:ea typeface="Times New Roman" panose="02020603050405020304" pitchFamily="18" charset="0"/>
              </a:rPr>
              <a:t> </a:t>
            </a:r>
            <a:r>
              <a:rPr lang="en-US" sz="2400" dirty="0" err="1">
                <a:solidFill>
                  <a:srgbClr val="1822EE"/>
                </a:solidFill>
                <a:latin typeface="Times New Roman" panose="02020603050405020304" pitchFamily="18" charset="0"/>
                <a:ea typeface="Times New Roman" panose="02020603050405020304" pitchFamily="18" charset="0"/>
              </a:rPr>
              <a:t>của</a:t>
            </a:r>
            <a:r>
              <a:rPr lang="en-US" sz="2400" dirty="0">
                <a:solidFill>
                  <a:srgbClr val="1822EE"/>
                </a:solidFill>
                <a:latin typeface="Times New Roman" panose="02020603050405020304" pitchFamily="18" charset="0"/>
                <a:ea typeface="Times New Roman" panose="02020603050405020304" pitchFamily="18" charset="0"/>
              </a:rPr>
              <a:t> </a:t>
            </a:r>
            <a:r>
              <a:rPr lang="en-US" sz="2400" dirty="0" err="1">
                <a:solidFill>
                  <a:srgbClr val="1822EE"/>
                </a:solidFill>
                <a:latin typeface="Times New Roman" panose="02020603050405020304" pitchFamily="18" charset="0"/>
                <a:ea typeface="Times New Roman" panose="02020603050405020304" pitchFamily="18" charset="0"/>
              </a:rPr>
              <a:t>thác</a:t>
            </a:r>
            <a:r>
              <a:rPr lang="en-US" sz="2400" dirty="0">
                <a:solidFill>
                  <a:srgbClr val="1822EE"/>
                </a:solidFill>
                <a:latin typeface="Times New Roman" panose="02020603050405020304" pitchFamily="18" charset="0"/>
                <a:ea typeface="Times New Roman" panose="02020603050405020304" pitchFamily="18" charset="0"/>
              </a:rPr>
              <a:t> </a:t>
            </a:r>
            <a:r>
              <a:rPr lang="en-US" sz="2400" dirty="0" err="1">
                <a:solidFill>
                  <a:srgbClr val="1822EE"/>
                </a:solidFill>
                <a:latin typeface="Times New Roman" panose="02020603050405020304" pitchFamily="18" charset="0"/>
                <a:ea typeface="Times New Roman" panose="02020603050405020304" pitchFamily="18" charset="0"/>
              </a:rPr>
              <a:t>nước</a:t>
            </a:r>
            <a:r>
              <a:rPr lang="en-US" sz="2400" dirty="0">
                <a:solidFill>
                  <a:srgbClr val="1822EE"/>
                </a:solidFill>
                <a:latin typeface="Times New Roman" panose="02020603050405020304" pitchFamily="18" charset="0"/>
                <a:ea typeface="Times New Roman" panose="02020603050405020304" pitchFamily="18" charset="0"/>
              </a:rPr>
              <a:t>. </a:t>
            </a:r>
            <a:endParaRPr lang="en-US" sz="2400" dirty="0">
              <a:solidFill>
                <a:srgbClr val="1822EE"/>
              </a:solidFill>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94721"/>
            <a:ext cx="9067800" cy="4863279"/>
          </a:xfrm>
          <a:prstGeom prst="rect">
            <a:avLst/>
          </a:prstGeom>
        </p:spPr>
      </p:pic>
    </p:spTree>
    <p:extLst>
      <p:ext uri="{BB962C8B-B14F-4D97-AF65-F5344CB8AC3E}">
        <p14:creationId xmlns:p14="http://schemas.microsoft.com/office/powerpoint/2010/main" val="1105900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562599"/>
            <a:ext cx="8229600" cy="4525963"/>
          </a:xfrm>
        </p:spPr>
        <p:txBody>
          <a:bodyPr>
            <a:normAutofit/>
          </a:bodyPr>
          <a:lstStyle/>
          <a:p>
            <a:pPr marL="0" indent="0">
              <a:buNone/>
            </a:pP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5625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5625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3998" cy="55625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5562599"/>
          </a:xfrm>
          <a:prstGeom prst="rect">
            <a:avLst/>
          </a:prstGeom>
        </p:spPr>
      </p:pic>
    </p:spTree>
    <p:extLst>
      <p:ext uri="{BB962C8B-B14F-4D97-AF65-F5344CB8AC3E}">
        <p14:creationId xmlns:p14="http://schemas.microsoft.com/office/powerpoint/2010/main" val="168214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US" sz="2400" b="1" dirty="0" err="1">
                <a:solidFill>
                  <a:srgbClr val="7030A0"/>
                </a:solidFill>
                <a:latin typeface="Times New Roman" panose="02020603050405020304" pitchFamily="18" charset="0"/>
                <a:cs typeface="Times New Roman" panose="02020603050405020304" pitchFamily="18" charset="0"/>
              </a:rPr>
              <a:t>Cách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khắc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phục</a:t>
            </a:r>
            <a:endParaRPr lang="en-US" sz="2400" b="1" dirty="0">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94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9144000" cy="5943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0"/>
            <a:ext cx="9144000" cy="5943600"/>
          </a:xfrm>
          <a:prstGeom prst="rect">
            <a:avLst/>
          </a:prstGeom>
        </p:spPr>
      </p:pic>
    </p:spTree>
    <p:extLst>
      <p:ext uri="{BB962C8B-B14F-4D97-AF65-F5344CB8AC3E}">
        <p14:creationId xmlns:p14="http://schemas.microsoft.com/office/powerpoint/2010/main" val="294125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33316" y="1446071"/>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lịch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gắn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5104"/>
            <a:ext cx="8839200" cy="6553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 y="60277"/>
            <a:ext cx="9144000" cy="6858000"/>
          </a:xfrm>
          <a:prstGeom prst="rect">
            <a:avLst/>
          </a:prstGeom>
        </p:spPr>
      </p:pic>
    </p:spTree>
    <p:extLst>
      <p:ext uri="{BB962C8B-B14F-4D97-AF65-F5344CB8AC3E}">
        <p14:creationId xmlns:p14="http://schemas.microsoft.com/office/powerpoint/2010/main" val="4088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600" y="609600"/>
            <a:ext cx="179882" cy="3417757"/>
          </a:xfrm>
          <a:custGeom>
            <a:avLst/>
            <a:gdLst>
              <a:gd name="connsiteX0" fmla="*/ 82445 w 252334"/>
              <a:gd name="connsiteY0" fmla="*/ 0 h 3417757"/>
              <a:gd name="connsiteX1" fmla="*/ 202367 w 252334"/>
              <a:gd name="connsiteY1" fmla="*/ 374754 h 3417757"/>
              <a:gd name="connsiteX2" fmla="*/ 7495 w 252334"/>
              <a:gd name="connsiteY2" fmla="*/ 734518 h 3417757"/>
              <a:gd name="connsiteX3" fmla="*/ 202367 w 252334"/>
              <a:gd name="connsiteY3" fmla="*/ 1199213 h 3417757"/>
              <a:gd name="connsiteX4" fmla="*/ 7495 w 252334"/>
              <a:gd name="connsiteY4" fmla="*/ 1948721 h 3417757"/>
              <a:gd name="connsiteX5" fmla="*/ 247337 w 252334"/>
              <a:gd name="connsiteY5" fmla="*/ 2758190 h 3417757"/>
              <a:gd name="connsiteX6" fmla="*/ 37475 w 252334"/>
              <a:gd name="connsiteY6" fmla="*/ 3417757 h 3417757"/>
              <a:gd name="connsiteX7" fmla="*/ 37475 w 252334"/>
              <a:gd name="connsiteY7" fmla="*/ 3417757 h 341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34" h="3417757">
                <a:moveTo>
                  <a:pt x="82445" y="0"/>
                </a:moveTo>
                <a:cubicBezTo>
                  <a:pt x="148652" y="126167"/>
                  <a:pt x="214859" y="252334"/>
                  <a:pt x="202367" y="374754"/>
                </a:cubicBezTo>
                <a:cubicBezTo>
                  <a:pt x="189875" y="497174"/>
                  <a:pt x="7495" y="597108"/>
                  <a:pt x="7495" y="734518"/>
                </a:cubicBezTo>
                <a:cubicBezTo>
                  <a:pt x="7495" y="871928"/>
                  <a:pt x="202367" y="996846"/>
                  <a:pt x="202367" y="1199213"/>
                </a:cubicBezTo>
                <a:cubicBezTo>
                  <a:pt x="202367" y="1401580"/>
                  <a:pt x="0" y="1688892"/>
                  <a:pt x="7495" y="1948721"/>
                </a:cubicBezTo>
                <a:cubicBezTo>
                  <a:pt x="14990" y="2208550"/>
                  <a:pt x="242340" y="2513351"/>
                  <a:pt x="247337" y="2758190"/>
                </a:cubicBezTo>
                <a:cubicBezTo>
                  <a:pt x="252334" y="3003029"/>
                  <a:pt x="37475" y="3417757"/>
                  <a:pt x="37475" y="3417757"/>
                </a:cubicBezTo>
                <a:lnTo>
                  <a:pt x="37475" y="3417757"/>
                </a:lnTo>
              </a:path>
            </a:pathLst>
          </a:custGeom>
          <a:blipFill>
            <a:blip r:embed="rId3"/>
            <a:tile tx="0" ty="0" sx="100000" sy="100000" flip="none" algn="tl"/>
          </a:blip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28600" y="685800"/>
            <a:ext cx="152400" cy="3028013"/>
          </a:xfrm>
          <a:custGeom>
            <a:avLst/>
            <a:gdLst>
              <a:gd name="connsiteX0" fmla="*/ 149901 w 254832"/>
              <a:gd name="connsiteY0" fmla="*/ 0 h 3028013"/>
              <a:gd name="connsiteX1" fmla="*/ 29980 w 254832"/>
              <a:gd name="connsiteY1" fmla="*/ 209862 h 3028013"/>
              <a:gd name="connsiteX2" fmla="*/ 29980 w 254832"/>
              <a:gd name="connsiteY2" fmla="*/ 209862 h 3028013"/>
              <a:gd name="connsiteX3" fmla="*/ 224852 w 254832"/>
              <a:gd name="connsiteY3" fmla="*/ 809468 h 3028013"/>
              <a:gd name="connsiteX4" fmla="*/ 0 w 254832"/>
              <a:gd name="connsiteY4" fmla="*/ 1379095 h 3028013"/>
              <a:gd name="connsiteX5" fmla="*/ 224852 w 254832"/>
              <a:gd name="connsiteY5" fmla="*/ 1918741 h 3028013"/>
              <a:gd name="connsiteX6" fmla="*/ 29980 w 254832"/>
              <a:gd name="connsiteY6" fmla="*/ 2503357 h 3028013"/>
              <a:gd name="connsiteX7" fmla="*/ 254832 w 254832"/>
              <a:gd name="connsiteY7" fmla="*/ 3028013 h 3028013"/>
              <a:gd name="connsiteX8" fmla="*/ 254832 w 254832"/>
              <a:gd name="connsiteY8" fmla="*/ 3028013 h 302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832" h="3028013">
                <a:moveTo>
                  <a:pt x="149901" y="0"/>
                </a:moveTo>
                <a:lnTo>
                  <a:pt x="29980" y="209862"/>
                </a:lnTo>
                <a:lnTo>
                  <a:pt x="29980" y="209862"/>
                </a:lnTo>
                <a:cubicBezTo>
                  <a:pt x="62459" y="309796"/>
                  <a:pt x="229849" y="614596"/>
                  <a:pt x="224852" y="809468"/>
                </a:cubicBezTo>
                <a:cubicBezTo>
                  <a:pt x="219855" y="1004340"/>
                  <a:pt x="0" y="1194216"/>
                  <a:pt x="0" y="1379095"/>
                </a:cubicBezTo>
                <a:cubicBezTo>
                  <a:pt x="0" y="1563974"/>
                  <a:pt x="219855" y="1731364"/>
                  <a:pt x="224852" y="1918741"/>
                </a:cubicBezTo>
                <a:cubicBezTo>
                  <a:pt x="229849" y="2106118"/>
                  <a:pt x="24983" y="2318478"/>
                  <a:pt x="29980" y="2503357"/>
                </a:cubicBezTo>
                <a:cubicBezTo>
                  <a:pt x="34977" y="2688236"/>
                  <a:pt x="254832" y="3028013"/>
                  <a:pt x="254832" y="3028013"/>
                </a:cubicBezTo>
                <a:lnTo>
                  <a:pt x="254832" y="3028013"/>
                </a:lnTo>
              </a:path>
            </a:pathLst>
          </a:custGeom>
          <a:blipFill>
            <a:blip r:embed="rId4"/>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descr="http://files.myopera.com/Lintyna/blog/0080.gif"/>
          <p:cNvPicPr>
            <a:picLocks noChangeAspect="1" noChangeArrowheads="1" noCrop="1"/>
          </p:cNvPicPr>
          <p:nvPr/>
        </p:nvPicPr>
        <p:blipFill>
          <a:blip r:embed="rId5" cstate="print"/>
          <a:srcRect/>
          <a:stretch>
            <a:fillRect/>
          </a:stretch>
        </p:blipFill>
        <p:spPr bwMode="auto">
          <a:xfrm>
            <a:off x="0" y="0"/>
            <a:ext cx="914400" cy="878889"/>
          </a:xfrm>
          <a:prstGeom prst="rect">
            <a:avLst/>
          </a:prstGeom>
          <a:noFill/>
        </p:spPr>
      </p:pic>
      <p:sp>
        <p:nvSpPr>
          <p:cNvPr id="17" name="Freeform 16"/>
          <p:cNvSpPr/>
          <p:nvPr/>
        </p:nvSpPr>
        <p:spPr>
          <a:xfrm>
            <a:off x="609600" y="228600"/>
            <a:ext cx="2503357" cy="169888"/>
          </a:xfrm>
          <a:custGeom>
            <a:avLst/>
            <a:gdLst>
              <a:gd name="connsiteX0" fmla="*/ 0 w 2503357"/>
              <a:gd name="connsiteY0" fmla="*/ 32478 h 169888"/>
              <a:gd name="connsiteX1" fmla="*/ 329783 w 2503357"/>
              <a:gd name="connsiteY1" fmla="*/ 152400 h 169888"/>
              <a:gd name="connsiteX2" fmla="*/ 764498 w 2503357"/>
              <a:gd name="connsiteY2" fmla="*/ 2498 h 169888"/>
              <a:gd name="connsiteX3" fmla="*/ 1304144 w 2503357"/>
              <a:gd name="connsiteY3" fmla="*/ 167390 h 169888"/>
              <a:gd name="connsiteX4" fmla="*/ 1828800 w 2503357"/>
              <a:gd name="connsiteY4" fmla="*/ 17488 h 169888"/>
              <a:gd name="connsiteX5" fmla="*/ 2503357 w 2503357"/>
              <a:gd name="connsiteY5" fmla="*/ 152400 h 169888"/>
              <a:gd name="connsiteX6" fmla="*/ 2503357 w 2503357"/>
              <a:gd name="connsiteY6" fmla="*/ 152400 h 169888"/>
              <a:gd name="connsiteX7" fmla="*/ 2503357 w 2503357"/>
              <a:gd name="connsiteY7" fmla="*/ 152400 h 1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357" h="169888">
                <a:moveTo>
                  <a:pt x="0" y="32478"/>
                </a:moveTo>
                <a:cubicBezTo>
                  <a:pt x="101183" y="94937"/>
                  <a:pt x="202367" y="157397"/>
                  <a:pt x="329783" y="152400"/>
                </a:cubicBezTo>
                <a:cubicBezTo>
                  <a:pt x="457199" y="147403"/>
                  <a:pt x="602105" y="0"/>
                  <a:pt x="764498" y="2498"/>
                </a:cubicBezTo>
                <a:cubicBezTo>
                  <a:pt x="926891" y="4996"/>
                  <a:pt x="1126760" y="164892"/>
                  <a:pt x="1304144" y="167390"/>
                </a:cubicBezTo>
                <a:cubicBezTo>
                  <a:pt x="1481528" y="169888"/>
                  <a:pt x="1628931" y="19986"/>
                  <a:pt x="1828800" y="17488"/>
                </a:cubicBezTo>
                <a:cubicBezTo>
                  <a:pt x="2028669" y="14990"/>
                  <a:pt x="2503357" y="152400"/>
                  <a:pt x="2503357" y="152400"/>
                </a:cubicBezTo>
                <a:lnTo>
                  <a:pt x="2503357" y="152400"/>
                </a:lnTo>
                <a:lnTo>
                  <a:pt x="2503357" y="152400"/>
                </a:lnTo>
              </a:path>
            </a:pathLst>
          </a:custGeom>
          <a:blipFill>
            <a:blip r:embed="rId4"/>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62000" y="228600"/>
            <a:ext cx="2071141" cy="228600"/>
          </a:xfrm>
          <a:custGeom>
            <a:avLst/>
            <a:gdLst>
              <a:gd name="connsiteX0" fmla="*/ 0 w 2071141"/>
              <a:gd name="connsiteY0" fmla="*/ 0 h 224852"/>
              <a:gd name="connsiteX1" fmla="*/ 659567 w 2071141"/>
              <a:gd name="connsiteY1" fmla="*/ 164892 h 224852"/>
              <a:gd name="connsiteX2" fmla="*/ 1379095 w 2071141"/>
              <a:gd name="connsiteY2" fmla="*/ 29980 h 224852"/>
              <a:gd name="connsiteX3" fmla="*/ 1963711 w 2071141"/>
              <a:gd name="connsiteY3" fmla="*/ 194872 h 224852"/>
              <a:gd name="connsiteX4" fmla="*/ 2023672 w 2071141"/>
              <a:gd name="connsiteY4" fmla="*/ 209862 h 22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141" h="224852">
                <a:moveTo>
                  <a:pt x="0" y="0"/>
                </a:moveTo>
                <a:cubicBezTo>
                  <a:pt x="214859" y="79947"/>
                  <a:pt x="429718" y="159895"/>
                  <a:pt x="659567" y="164892"/>
                </a:cubicBezTo>
                <a:cubicBezTo>
                  <a:pt x="889416" y="169889"/>
                  <a:pt x="1161738" y="24983"/>
                  <a:pt x="1379095" y="29980"/>
                </a:cubicBezTo>
                <a:cubicBezTo>
                  <a:pt x="1596452" y="34977"/>
                  <a:pt x="1856282" y="164892"/>
                  <a:pt x="1963711" y="194872"/>
                </a:cubicBezTo>
                <a:cubicBezTo>
                  <a:pt x="2071141" y="224852"/>
                  <a:pt x="2047406" y="217357"/>
                  <a:pt x="2023672" y="209862"/>
                </a:cubicBezTo>
              </a:path>
            </a:pathLst>
          </a:custGeom>
          <a:blipFill>
            <a:blip r:embed="rId6"/>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7"/>
          <p:cNvGrpSpPr>
            <a:grpSpLocks/>
          </p:cNvGrpSpPr>
          <p:nvPr/>
        </p:nvGrpSpPr>
        <p:grpSpPr bwMode="auto">
          <a:xfrm>
            <a:off x="0" y="6324600"/>
            <a:ext cx="762000" cy="533400"/>
            <a:chOff x="5225" y="9335"/>
            <a:chExt cx="2520" cy="1750"/>
          </a:xfrm>
        </p:grpSpPr>
        <p:sp>
          <p:nvSpPr>
            <p:cNvPr id="12" name="AutoShape 18" descr="2"/>
            <p:cNvSpPr>
              <a:spLocks noChangeArrowheads="1"/>
            </p:cNvSpPr>
            <p:nvPr/>
          </p:nvSpPr>
          <p:spPr bwMode="auto">
            <a:xfrm>
              <a:off x="5225" y="10185"/>
              <a:ext cx="2520" cy="900"/>
            </a:xfrm>
            <a:prstGeom prst="wave">
              <a:avLst>
                <a:gd name="adj1" fmla="val 20644"/>
                <a:gd name="adj2" fmla="val 0"/>
              </a:avLst>
            </a:prstGeom>
            <a:blipFill dpi="0" rotWithShape="0">
              <a:blip r:embed="rId7" cstate="print"/>
              <a:srcRect/>
              <a:stretch>
                <a:fillRect/>
              </a:stretch>
            </a:blipFill>
            <a:ln w="9525">
              <a:noFill/>
              <a:round/>
              <a:headEnd/>
              <a:tailEnd/>
            </a:ln>
            <a:effectLst>
              <a:outerShdw dist="107763" dir="2700000" algn="ctr" rotWithShape="0">
                <a:srgbClr val="C0C0C0"/>
              </a:outerShdw>
            </a:effectLst>
          </p:spPr>
          <p:txBody>
            <a:bodyPr vert="horz" wrap="square" lIns="91440" tIns="45720" rIns="91440" bIns="45720" numCol="1" anchor="t" anchorCtr="0" compatLnSpc="1">
              <a:prstTxWarp prst="textNoShape">
                <a:avLst/>
              </a:prstTxWarp>
            </a:bodyPr>
            <a:lstStyle/>
            <a:p>
              <a:endParaRPr lang="en-US"/>
            </a:p>
          </p:txBody>
        </p:sp>
        <p:pic>
          <p:nvPicPr>
            <p:cNvPr id="13" name="Picture 19" descr="cosmoS"/>
            <p:cNvPicPr>
              <a:picLocks noChangeAspect="1" noChangeArrowheads="1"/>
            </p:cNvPicPr>
            <p:nvPr/>
          </p:nvPicPr>
          <p:blipFill>
            <a:blip r:embed="rId8"/>
            <a:srcRect/>
            <a:stretch>
              <a:fillRect/>
            </a:stretch>
          </p:blipFill>
          <p:spPr bwMode="auto">
            <a:xfrm>
              <a:off x="6302" y="9335"/>
              <a:ext cx="1080" cy="888"/>
            </a:xfrm>
            <a:prstGeom prst="rect">
              <a:avLst/>
            </a:prstGeom>
            <a:noFill/>
          </p:spPr>
        </p:pic>
        <p:pic>
          <p:nvPicPr>
            <p:cNvPr id="14" name="Picture 20" descr="BOOK2"/>
            <p:cNvPicPr>
              <a:picLocks noChangeAspect="1" noChangeArrowheads="1"/>
            </p:cNvPicPr>
            <p:nvPr/>
          </p:nvPicPr>
          <p:blipFill>
            <a:blip r:embed="rId9"/>
            <a:srcRect/>
            <a:stretch>
              <a:fillRect/>
            </a:stretch>
          </p:blipFill>
          <p:spPr bwMode="auto">
            <a:xfrm>
              <a:off x="6014" y="10122"/>
              <a:ext cx="1260" cy="900"/>
            </a:xfrm>
            <a:prstGeom prst="rect">
              <a:avLst/>
            </a:prstGeom>
            <a:noFill/>
          </p:spPr>
        </p:pic>
        <p:pic>
          <p:nvPicPr>
            <p:cNvPr id="16" name="Picture 21" descr="BOOK1"/>
            <p:cNvPicPr>
              <a:picLocks noChangeAspect="1" noChangeArrowheads="1"/>
            </p:cNvPicPr>
            <p:nvPr/>
          </p:nvPicPr>
          <p:blipFill>
            <a:blip r:embed="rId10"/>
            <a:srcRect/>
            <a:stretch>
              <a:fillRect/>
            </a:stretch>
          </p:blipFill>
          <p:spPr bwMode="auto">
            <a:xfrm>
              <a:off x="5842" y="9848"/>
              <a:ext cx="1635" cy="795"/>
            </a:xfrm>
            <a:prstGeom prst="rect">
              <a:avLst/>
            </a:prstGeom>
            <a:noFill/>
          </p:spPr>
        </p:pic>
        <p:pic>
          <p:nvPicPr>
            <p:cNvPr id="19" name="Picture 22" descr="QUILLPEN"/>
            <p:cNvPicPr>
              <a:picLocks noChangeAspect="1" noChangeArrowheads="1"/>
            </p:cNvPicPr>
            <p:nvPr/>
          </p:nvPicPr>
          <p:blipFill>
            <a:blip r:embed="rId11"/>
            <a:srcRect/>
            <a:stretch>
              <a:fillRect/>
            </a:stretch>
          </p:blipFill>
          <p:spPr bwMode="auto">
            <a:xfrm>
              <a:off x="5615" y="9336"/>
              <a:ext cx="702" cy="1396"/>
            </a:xfrm>
            <a:prstGeom prst="rect">
              <a:avLst/>
            </a:prstGeom>
            <a:noFill/>
          </p:spPr>
        </p:pic>
        <p:sp>
          <p:nvSpPr>
            <p:cNvPr id="20" name="Text Box 23"/>
            <p:cNvSpPr txBox="1">
              <a:spLocks noChangeArrowheads="1"/>
            </p:cNvSpPr>
            <p:nvPr/>
          </p:nvSpPr>
          <p:spPr bwMode="auto">
            <a:xfrm>
              <a:off x="5867" y="9897"/>
              <a:ext cx="9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100"/>
                </a:spcBef>
                <a:spcAft>
                  <a:spcPts val="600"/>
                </a:spcAft>
                <a:buClrTx/>
                <a:buSzTx/>
                <a:buFontTx/>
                <a:buNone/>
                <a:tabLst/>
              </a:pPr>
              <a:r>
                <a:rPr kumimoji="0" lang="en-US" sz="800" b="1" i="0" u="none" strike="noStrike" cap="none" normalizeH="0" baseline="0" smtClean="0">
                  <a:ln>
                    <a:noFill/>
                  </a:ln>
                  <a:solidFill>
                    <a:schemeClr val="tx1"/>
                  </a:solidFill>
                  <a:effectLst/>
                  <a:latin typeface="VNbangkok"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24"/>
            <p:cNvSpPr txBox="1">
              <a:spLocks noChangeArrowheads="1"/>
            </p:cNvSpPr>
            <p:nvPr/>
          </p:nvSpPr>
          <p:spPr bwMode="auto">
            <a:xfrm>
              <a:off x="6665" y="9863"/>
              <a:ext cx="577" cy="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WordArt 25"/>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rtl="0"/>
              <a:r>
                <a:rPr lang="en-US" sz="3600" b="1" kern="10" spc="0" dirty="0" smtClean="0">
                  <a:ln w="9525">
                    <a:noFill/>
                    <a:round/>
                    <a:headEnd/>
                    <a:tailEnd/>
                  </a:ln>
                  <a:solidFill>
                    <a:srgbClr val="FFFFFF"/>
                  </a:solidFill>
                  <a:effectLst/>
                  <a:latin typeface="VNbritannic"/>
                </a:rPr>
                <a:t>NÀM </a:t>
              </a:r>
              <a:endParaRPr lang="en-US" sz="3600" b="1" kern="10" spc="0" dirty="0">
                <a:ln w="9525">
                  <a:noFill/>
                  <a:round/>
                  <a:headEnd/>
                  <a:tailEnd/>
                </a:ln>
                <a:solidFill>
                  <a:srgbClr val="FFFFFF"/>
                </a:solidFill>
                <a:effectLst/>
                <a:latin typeface="VNbritannic"/>
              </a:endParaRPr>
            </a:p>
          </p:txBody>
        </p:sp>
        <p:sp>
          <p:nvSpPr>
            <p:cNvPr id="23" name="Text Box 26"/>
            <p:cNvSpPr txBox="1">
              <a:spLocks noChangeArrowheads="1"/>
            </p:cNvSpPr>
            <p:nvPr/>
          </p:nvSpPr>
          <p:spPr bwMode="auto">
            <a:xfrm>
              <a:off x="6623" y="10049"/>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4" name="Picture 28" descr="204"/>
          <p:cNvPicPr>
            <a:picLocks noChangeAspect="1" noChangeArrowheads="1"/>
          </p:cNvPicPr>
          <p:nvPr/>
        </p:nvPicPr>
        <p:blipFill>
          <a:blip r:embed="rId12" cstate="print"/>
          <a:srcRect/>
          <a:stretch>
            <a:fillRect/>
          </a:stretch>
        </p:blipFill>
        <p:spPr bwMode="auto">
          <a:xfrm flipH="1">
            <a:off x="8832939" y="5562600"/>
            <a:ext cx="311060" cy="1295400"/>
          </a:xfrm>
          <a:prstGeom prst="rect">
            <a:avLst/>
          </a:prstGeom>
          <a:noFill/>
        </p:spPr>
      </p:pic>
      <p:sp>
        <p:nvSpPr>
          <p:cNvPr id="25" name="Rectangle 24"/>
          <p:cNvSpPr/>
          <p:nvPr/>
        </p:nvSpPr>
        <p:spPr>
          <a:xfrm>
            <a:off x="3733800" y="152400"/>
            <a:ext cx="2971800" cy="646331"/>
          </a:xfrm>
          <a:prstGeom prst="rect">
            <a:avLst/>
          </a:prstGeom>
          <a:noFill/>
        </p:spPr>
        <p:txBody>
          <a:bodyPr wrap="square" lIns="91440" tIns="45720" rIns="91440" bIns="45720">
            <a:spAutoFit/>
          </a:bodyPr>
          <a:lstStyle/>
          <a:p>
            <a:r>
              <a:rPr lang="en-US" sz="3600" b="1" dirty="0">
                <a:solidFill>
                  <a:srgbClr val="FF0000"/>
                </a:solidFill>
              </a:rPr>
              <a:t>THẾ NĂNG</a:t>
            </a:r>
          </a:p>
        </p:txBody>
      </p:sp>
      <p:sp>
        <p:nvSpPr>
          <p:cNvPr id="26" name="Oval 25"/>
          <p:cNvSpPr/>
          <p:nvPr/>
        </p:nvSpPr>
        <p:spPr>
          <a:xfrm>
            <a:off x="1600200" y="152400"/>
            <a:ext cx="2057400" cy="76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2800" dirty="0" err="1"/>
              <a:t>Bài</a:t>
            </a:r>
            <a:r>
              <a:rPr lang="en-US" sz="2800" dirty="0"/>
              <a:t> 26:</a:t>
            </a:r>
          </a:p>
        </p:txBody>
      </p:sp>
      <p:sp>
        <p:nvSpPr>
          <p:cNvPr id="27" name="TextBox 26"/>
          <p:cNvSpPr txBox="1"/>
          <p:nvPr/>
        </p:nvSpPr>
        <p:spPr>
          <a:xfrm>
            <a:off x="533400" y="990600"/>
            <a:ext cx="8305800" cy="954107"/>
          </a:xfrm>
          <a:prstGeom prst="rect">
            <a:avLst/>
          </a:prstGeom>
          <a:noFill/>
        </p:spPr>
        <p:txBody>
          <a:bodyPr wrap="square" rtlCol="0">
            <a:spAutoFit/>
          </a:bodyPr>
          <a:lstStyle/>
          <a:p>
            <a:r>
              <a:rPr lang="en-US" sz="2800" b="1" u="sng" dirty="0">
                <a:solidFill>
                  <a:srgbClr val="FF0000"/>
                </a:solidFill>
              </a:rPr>
              <a:t>3. </a:t>
            </a:r>
            <a:r>
              <a:rPr lang="en-US" sz="2800" b="1" u="sng" dirty="0" err="1">
                <a:solidFill>
                  <a:srgbClr val="FF0000"/>
                </a:solidFill>
              </a:rPr>
              <a:t>Liên</a:t>
            </a:r>
            <a:r>
              <a:rPr lang="en-US" sz="2800" b="1" u="sng" dirty="0">
                <a:solidFill>
                  <a:srgbClr val="FF0000"/>
                </a:solidFill>
              </a:rPr>
              <a:t> </a:t>
            </a:r>
            <a:r>
              <a:rPr lang="en-US" sz="2800" b="1" u="sng" dirty="0" err="1">
                <a:solidFill>
                  <a:srgbClr val="FF0000"/>
                </a:solidFill>
              </a:rPr>
              <a:t>hệ</a:t>
            </a:r>
            <a:r>
              <a:rPr lang="en-US" sz="2800" b="1" u="sng" dirty="0">
                <a:solidFill>
                  <a:srgbClr val="FF0000"/>
                </a:solidFill>
              </a:rPr>
              <a:t> </a:t>
            </a:r>
            <a:r>
              <a:rPr lang="en-US" sz="2800" b="1" u="sng" dirty="0" err="1">
                <a:solidFill>
                  <a:srgbClr val="FF0000"/>
                </a:solidFill>
              </a:rPr>
              <a:t>giữa</a:t>
            </a:r>
            <a:r>
              <a:rPr lang="en-US" sz="2800" b="1" u="sng" dirty="0">
                <a:solidFill>
                  <a:srgbClr val="FF0000"/>
                </a:solidFill>
              </a:rPr>
              <a:t> </a:t>
            </a:r>
            <a:r>
              <a:rPr lang="en-US" sz="2800" b="1" u="sng" dirty="0" err="1">
                <a:solidFill>
                  <a:srgbClr val="FF0000"/>
                </a:solidFill>
              </a:rPr>
              <a:t>biến</a:t>
            </a:r>
            <a:r>
              <a:rPr lang="en-US" sz="2800" b="1" u="sng" dirty="0">
                <a:solidFill>
                  <a:srgbClr val="FF0000"/>
                </a:solidFill>
              </a:rPr>
              <a:t> </a:t>
            </a:r>
            <a:r>
              <a:rPr lang="en-US" sz="2800" b="1" u="sng" dirty="0" err="1">
                <a:solidFill>
                  <a:srgbClr val="FF0000"/>
                </a:solidFill>
              </a:rPr>
              <a:t>thiên</a:t>
            </a:r>
            <a:r>
              <a:rPr lang="en-US" sz="2800" b="1" u="sng" dirty="0">
                <a:solidFill>
                  <a:srgbClr val="FF0000"/>
                </a:solidFill>
              </a:rPr>
              <a:t> </a:t>
            </a:r>
            <a:r>
              <a:rPr lang="en-US" sz="2800" b="1" u="sng" dirty="0" err="1">
                <a:solidFill>
                  <a:srgbClr val="FF0000"/>
                </a:solidFill>
              </a:rPr>
              <a:t>thế</a:t>
            </a:r>
            <a:r>
              <a:rPr lang="en-US" sz="2800" b="1" u="sng" dirty="0">
                <a:solidFill>
                  <a:srgbClr val="FF0000"/>
                </a:solidFill>
              </a:rPr>
              <a:t> </a:t>
            </a:r>
            <a:r>
              <a:rPr lang="en-US" sz="2800" b="1" u="sng" dirty="0" err="1">
                <a:solidFill>
                  <a:srgbClr val="FF0000"/>
                </a:solidFill>
              </a:rPr>
              <a:t>năng</a:t>
            </a:r>
            <a:r>
              <a:rPr lang="en-US" sz="2800" b="1" u="sng" dirty="0">
                <a:solidFill>
                  <a:srgbClr val="FF0000"/>
                </a:solidFill>
              </a:rPr>
              <a:t> </a:t>
            </a:r>
            <a:r>
              <a:rPr lang="en-US" sz="2800" b="1" u="sng" dirty="0" err="1">
                <a:solidFill>
                  <a:srgbClr val="FF0000"/>
                </a:solidFill>
              </a:rPr>
              <a:t>và</a:t>
            </a:r>
            <a:r>
              <a:rPr lang="en-US" sz="2800" b="1" u="sng" dirty="0">
                <a:solidFill>
                  <a:srgbClr val="FF0000"/>
                </a:solidFill>
              </a:rPr>
              <a:t> </a:t>
            </a:r>
            <a:r>
              <a:rPr lang="en-US" sz="2800" b="1" u="sng" dirty="0" err="1">
                <a:solidFill>
                  <a:srgbClr val="FF0000"/>
                </a:solidFill>
              </a:rPr>
              <a:t>công</a:t>
            </a:r>
            <a:r>
              <a:rPr lang="en-US" sz="2800" b="1" u="sng" dirty="0">
                <a:solidFill>
                  <a:srgbClr val="FF0000"/>
                </a:solidFill>
              </a:rPr>
              <a:t> </a:t>
            </a:r>
            <a:r>
              <a:rPr lang="en-US" sz="2800" b="1" u="sng" dirty="0" err="1">
                <a:solidFill>
                  <a:srgbClr val="FF0000"/>
                </a:solidFill>
              </a:rPr>
              <a:t>của</a:t>
            </a:r>
            <a:r>
              <a:rPr lang="en-US" sz="2800" b="1" u="sng" dirty="0">
                <a:solidFill>
                  <a:srgbClr val="FF0000"/>
                </a:solidFill>
              </a:rPr>
              <a:t> </a:t>
            </a:r>
            <a:r>
              <a:rPr lang="en-US" sz="2800" b="1" u="sng" dirty="0" err="1">
                <a:solidFill>
                  <a:srgbClr val="FF0000"/>
                </a:solidFill>
              </a:rPr>
              <a:t>trọng</a:t>
            </a:r>
            <a:r>
              <a:rPr lang="en-US" sz="2800" b="1" u="sng" dirty="0">
                <a:solidFill>
                  <a:srgbClr val="FF0000"/>
                </a:solidFill>
              </a:rPr>
              <a:t> </a:t>
            </a:r>
            <a:r>
              <a:rPr lang="en-US" sz="2800" b="1" u="sng" dirty="0" err="1">
                <a:solidFill>
                  <a:srgbClr val="FF0000"/>
                </a:solidFill>
              </a:rPr>
              <a:t>lực</a:t>
            </a:r>
            <a:r>
              <a:rPr lang="en-US" sz="2800" b="1" u="sng" dirty="0">
                <a:solidFill>
                  <a:srgbClr val="FF0000"/>
                </a:solidFill>
              </a:rPr>
              <a:t>: </a:t>
            </a:r>
            <a:r>
              <a:rPr lang="en-US" sz="2800" u="sng" dirty="0">
                <a:solidFill>
                  <a:srgbClr val="FF0000"/>
                </a:solidFill>
              </a:rPr>
              <a:t>(</a:t>
            </a:r>
            <a:r>
              <a:rPr lang="en-US" sz="2800" u="sng" dirty="0" err="1">
                <a:solidFill>
                  <a:srgbClr val="FF0000"/>
                </a:solidFill>
              </a:rPr>
              <a:t>Đọc</a:t>
            </a:r>
            <a:r>
              <a:rPr lang="en-US" sz="2800" u="sng" dirty="0">
                <a:solidFill>
                  <a:srgbClr val="FF0000"/>
                </a:solidFill>
              </a:rPr>
              <a:t> </a:t>
            </a:r>
            <a:r>
              <a:rPr lang="en-US" sz="2800" u="sng" dirty="0" err="1">
                <a:solidFill>
                  <a:srgbClr val="FF0000"/>
                </a:solidFill>
              </a:rPr>
              <a:t>thêm</a:t>
            </a:r>
            <a:r>
              <a:rPr lang="en-US" sz="2800" u="sng" dirty="0">
                <a:solidFill>
                  <a:srgbClr val="FF0000"/>
                </a:solidFill>
              </a:rPr>
              <a:t>)</a:t>
            </a:r>
          </a:p>
        </p:txBody>
      </p:sp>
      <p:sp>
        <p:nvSpPr>
          <p:cNvPr id="28" name="TextBox 27"/>
          <p:cNvSpPr txBox="1"/>
          <p:nvPr/>
        </p:nvSpPr>
        <p:spPr>
          <a:xfrm>
            <a:off x="609600" y="1981200"/>
            <a:ext cx="4648200" cy="523220"/>
          </a:xfrm>
          <a:prstGeom prst="rect">
            <a:avLst/>
          </a:prstGeom>
          <a:noFill/>
        </p:spPr>
        <p:txBody>
          <a:bodyPr wrap="square" rtlCol="0">
            <a:spAutoFit/>
          </a:bodyPr>
          <a:lstStyle/>
          <a:p>
            <a:r>
              <a:rPr lang="en-US" sz="2800" dirty="0" err="1" smtClean="0">
                <a:solidFill>
                  <a:srgbClr val="1822EE"/>
                </a:solidFill>
                <a:latin typeface="VNI-Helve-Condense" pitchFamily="2" charset="0"/>
              </a:rPr>
              <a:t>Vaät</a:t>
            </a:r>
            <a:r>
              <a:rPr lang="en-US" sz="2800" dirty="0" smtClean="0">
                <a:solidFill>
                  <a:srgbClr val="1822EE"/>
                </a:solidFill>
                <a:latin typeface="VNI-Helve-Condense" pitchFamily="2" charset="0"/>
              </a:rPr>
              <a:t> </a:t>
            </a:r>
            <a:r>
              <a:rPr lang="en-US" sz="2800" dirty="0" err="1" smtClean="0">
                <a:solidFill>
                  <a:srgbClr val="1822EE"/>
                </a:solidFill>
                <a:latin typeface="VNI-Helve-Condense" pitchFamily="2" charset="0"/>
              </a:rPr>
              <a:t>töø</a:t>
            </a:r>
            <a:r>
              <a:rPr lang="en-US" sz="2800" dirty="0" smtClean="0">
                <a:solidFill>
                  <a:srgbClr val="1822EE"/>
                </a:solidFill>
                <a:latin typeface="VNI-Helve-Condense" pitchFamily="2" charset="0"/>
              </a:rPr>
              <a:t> </a:t>
            </a:r>
            <a:r>
              <a:rPr lang="en-US" sz="2800" dirty="0" err="1" smtClean="0">
                <a:solidFill>
                  <a:srgbClr val="1822EE"/>
                </a:solidFill>
                <a:latin typeface="VNI-Helve-Condense" pitchFamily="2" charset="0"/>
              </a:rPr>
              <a:t>vò</a:t>
            </a:r>
            <a:r>
              <a:rPr lang="en-US" sz="2800" dirty="0" smtClean="0">
                <a:solidFill>
                  <a:srgbClr val="1822EE"/>
                </a:solidFill>
                <a:latin typeface="VNI-Helve-Condense" pitchFamily="2" charset="0"/>
              </a:rPr>
              <a:t> </a:t>
            </a:r>
            <a:r>
              <a:rPr lang="en-US" sz="2800" dirty="0" err="1" smtClean="0">
                <a:solidFill>
                  <a:srgbClr val="1822EE"/>
                </a:solidFill>
                <a:latin typeface="VNI-Helve-Condense" pitchFamily="2" charset="0"/>
              </a:rPr>
              <a:t>trí</a:t>
            </a:r>
            <a:r>
              <a:rPr lang="en-US" sz="2800" dirty="0" smtClean="0">
                <a:solidFill>
                  <a:srgbClr val="1822EE"/>
                </a:solidFill>
                <a:latin typeface="VNI-Helve-Condense" pitchFamily="2" charset="0"/>
              </a:rPr>
              <a:t> M </a:t>
            </a:r>
            <a:r>
              <a:rPr lang="en-US" sz="2800" dirty="0" err="1" smtClean="0">
                <a:solidFill>
                  <a:srgbClr val="1822EE"/>
                </a:solidFill>
                <a:latin typeface="VNI-Helve-Condense" pitchFamily="2" charset="0"/>
              </a:rPr>
              <a:t>ñeán</a:t>
            </a:r>
            <a:r>
              <a:rPr lang="en-US" sz="2800" dirty="0" smtClean="0">
                <a:solidFill>
                  <a:srgbClr val="1822EE"/>
                </a:solidFill>
                <a:latin typeface="VNI-Helve-Condense" pitchFamily="2" charset="0"/>
              </a:rPr>
              <a:t> </a:t>
            </a:r>
            <a:r>
              <a:rPr lang="en-US" sz="2800" dirty="0" err="1" smtClean="0">
                <a:solidFill>
                  <a:srgbClr val="1822EE"/>
                </a:solidFill>
                <a:latin typeface="VNI-Helve-Condense" pitchFamily="2" charset="0"/>
              </a:rPr>
              <a:t>vò</a:t>
            </a:r>
            <a:r>
              <a:rPr lang="en-US" sz="2800" dirty="0" smtClean="0">
                <a:solidFill>
                  <a:srgbClr val="1822EE"/>
                </a:solidFill>
                <a:latin typeface="VNI-Helve-Condense" pitchFamily="2" charset="0"/>
              </a:rPr>
              <a:t> </a:t>
            </a:r>
            <a:r>
              <a:rPr lang="en-US" sz="2800" dirty="0" err="1" smtClean="0">
                <a:solidFill>
                  <a:srgbClr val="1822EE"/>
                </a:solidFill>
                <a:latin typeface="VNI-Helve-Condense" pitchFamily="2" charset="0"/>
              </a:rPr>
              <a:t>trí</a:t>
            </a:r>
            <a:r>
              <a:rPr lang="en-US" sz="2800" dirty="0" smtClean="0">
                <a:solidFill>
                  <a:srgbClr val="1822EE"/>
                </a:solidFill>
                <a:latin typeface="VNI-Helve-Condense" pitchFamily="2" charset="0"/>
              </a:rPr>
              <a:t> N:</a:t>
            </a:r>
            <a:endParaRPr lang="en-US" sz="2800" dirty="0">
              <a:solidFill>
                <a:srgbClr val="1822EE"/>
              </a:solidFill>
              <a:latin typeface="VNI-Helve-Condense" pitchFamily="2" charset="0"/>
            </a:endParaRPr>
          </a:p>
        </p:txBody>
      </p:sp>
      <p:sp>
        <p:nvSpPr>
          <p:cNvPr id="29" name="TextBox 28"/>
          <p:cNvSpPr txBox="1"/>
          <p:nvPr/>
        </p:nvSpPr>
        <p:spPr>
          <a:xfrm>
            <a:off x="838200" y="2743200"/>
            <a:ext cx="4191000" cy="523220"/>
          </a:xfrm>
          <a:prstGeom prst="rect">
            <a:avLst/>
          </a:prstGeom>
          <a:noFill/>
        </p:spPr>
        <p:txBody>
          <a:bodyPr wrap="square" rtlCol="0">
            <a:spAutoFit/>
          </a:bodyPr>
          <a:lstStyle/>
          <a:p>
            <a:r>
              <a:rPr lang="en-US" sz="2800" dirty="0" err="1" smtClean="0">
                <a:solidFill>
                  <a:srgbClr val="1822EE"/>
                </a:solidFill>
                <a:latin typeface="VNI-Helve-Condense" pitchFamily="2" charset="0"/>
              </a:rPr>
              <a:t>A</a:t>
            </a:r>
            <a:r>
              <a:rPr lang="en-US" sz="2800" baseline="-25000" dirty="0" err="1" smtClean="0">
                <a:solidFill>
                  <a:srgbClr val="1822EE"/>
                </a:solidFill>
                <a:latin typeface="VNI-Helve-Condense" pitchFamily="2" charset="0"/>
              </a:rPr>
              <a:t>p</a:t>
            </a:r>
            <a:r>
              <a:rPr lang="en-US" sz="2800" baseline="-25000" dirty="0" smtClean="0">
                <a:solidFill>
                  <a:srgbClr val="1822EE"/>
                </a:solidFill>
                <a:latin typeface="VNI-Helve-Condense" pitchFamily="2" charset="0"/>
              </a:rPr>
              <a:t>(MN</a:t>
            </a:r>
            <a:r>
              <a:rPr lang="en-US" sz="2800" dirty="0" smtClean="0">
                <a:solidFill>
                  <a:srgbClr val="1822EE"/>
                </a:solidFill>
                <a:latin typeface="VNI-Helve-Condense" pitchFamily="2" charset="0"/>
              </a:rPr>
              <a:t>) = </a:t>
            </a:r>
            <a:r>
              <a:rPr lang="en-US" sz="2800" dirty="0" err="1" smtClean="0">
                <a:solidFill>
                  <a:srgbClr val="1822EE"/>
                </a:solidFill>
                <a:latin typeface="VNI-Helve-Condense" pitchFamily="2" charset="0"/>
              </a:rPr>
              <a:t>W</a:t>
            </a:r>
            <a:r>
              <a:rPr lang="en-US" sz="2800" baseline="-25000" dirty="0" err="1" smtClean="0">
                <a:solidFill>
                  <a:srgbClr val="1822EE"/>
                </a:solidFill>
                <a:latin typeface="VNI-Helve-Condense" pitchFamily="2" charset="0"/>
              </a:rPr>
              <a:t>t</a:t>
            </a:r>
            <a:r>
              <a:rPr lang="en-US" sz="2800" baseline="-25000" dirty="0" smtClean="0">
                <a:solidFill>
                  <a:srgbClr val="1822EE"/>
                </a:solidFill>
                <a:latin typeface="VNI-Helve-Condense" pitchFamily="2" charset="0"/>
              </a:rPr>
              <a:t>(M)</a:t>
            </a:r>
            <a:r>
              <a:rPr lang="en-US" sz="2800" dirty="0" smtClean="0">
                <a:solidFill>
                  <a:srgbClr val="1822EE"/>
                </a:solidFill>
                <a:latin typeface="VNI-Helve-Condense" pitchFamily="2" charset="0"/>
              </a:rPr>
              <a:t> – </a:t>
            </a:r>
            <a:r>
              <a:rPr lang="en-US" sz="2800" dirty="0" err="1" smtClean="0">
                <a:solidFill>
                  <a:srgbClr val="1822EE"/>
                </a:solidFill>
                <a:latin typeface="VNI-Helve-Condense" pitchFamily="2" charset="0"/>
              </a:rPr>
              <a:t>W</a:t>
            </a:r>
            <a:r>
              <a:rPr lang="en-US" sz="2800" baseline="-25000" dirty="0" err="1" smtClean="0">
                <a:solidFill>
                  <a:srgbClr val="1822EE"/>
                </a:solidFill>
                <a:latin typeface="VNI-Helve-Condense" pitchFamily="2" charset="0"/>
              </a:rPr>
              <a:t>t</a:t>
            </a:r>
            <a:r>
              <a:rPr lang="en-US" sz="2800" baseline="-25000" dirty="0" smtClean="0">
                <a:solidFill>
                  <a:srgbClr val="1822EE"/>
                </a:solidFill>
                <a:latin typeface="VNI-Helve-Condense" pitchFamily="2" charset="0"/>
              </a:rPr>
              <a:t>(N)</a:t>
            </a:r>
            <a:endParaRPr lang="en-US" sz="2800" dirty="0">
              <a:solidFill>
                <a:srgbClr val="1822EE"/>
              </a:solidFill>
              <a:latin typeface="VNI-Helve-Condense" pitchFamily="2" charset="0"/>
            </a:endParaRPr>
          </a:p>
        </p:txBody>
      </p:sp>
      <p:sp>
        <p:nvSpPr>
          <p:cNvPr id="71" name="Rectangle 70"/>
          <p:cNvSpPr/>
          <p:nvPr/>
        </p:nvSpPr>
        <p:spPr>
          <a:xfrm>
            <a:off x="5182394" y="4876006"/>
            <a:ext cx="3505200" cy="45719"/>
          </a:xfrm>
          <a:prstGeom prst="rect">
            <a:avLst/>
          </a:prstGeom>
          <a:blipFill>
            <a:blip r:embed="rId13"/>
            <a:tile tx="0" ty="0" sx="100000" sy="100000" flip="none" algn="tl"/>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rot="5400000" flipH="1" flipV="1">
            <a:off x="4344194" y="3504406"/>
            <a:ext cx="2743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4" name="Object 73"/>
          <p:cNvGraphicFramePr>
            <a:graphicFrameLocks noChangeAspect="1"/>
          </p:cNvGraphicFramePr>
          <p:nvPr/>
        </p:nvGraphicFramePr>
        <p:xfrm>
          <a:off x="5334794" y="2056606"/>
          <a:ext cx="209550" cy="273050"/>
        </p:xfrm>
        <a:graphic>
          <a:graphicData uri="http://schemas.openxmlformats.org/presentationml/2006/ole">
            <mc:AlternateContent xmlns:mc="http://schemas.openxmlformats.org/markup-compatibility/2006">
              <mc:Choice xmlns:v="urn:schemas-microsoft-com:vml" Requires="v">
                <p:oleObj spid="_x0000_s20608" name="Equation" r:id="rId14" imgW="139680" imgH="152280" progId="Equation.DSMT4">
                  <p:embed/>
                </p:oleObj>
              </mc:Choice>
              <mc:Fallback>
                <p:oleObj name="Equation" r:id="rId14" imgW="139680" imgH="1522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794" y="2056606"/>
                        <a:ext cx="209550"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Freeform 74"/>
          <p:cNvSpPr/>
          <p:nvPr/>
        </p:nvSpPr>
        <p:spPr>
          <a:xfrm>
            <a:off x="6629400" y="2667000"/>
            <a:ext cx="1379096" cy="1229194"/>
          </a:xfrm>
          <a:custGeom>
            <a:avLst/>
            <a:gdLst>
              <a:gd name="connsiteX0" fmla="*/ 0 w 1379096"/>
              <a:gd name="connsiteY0" fmla="*/ 0 h 1229194"/>
              <a:gd name="connsiteX1" fmla="*/ 719528 w 1379096"/>
              <a:gd name="connsiteY1" fmla="*/ 299804 h 1229194"/>
              <a:gd name="connsiteX2" fmla="*/ 1109273 w 1379096"/>
              <a:gd name="connsiteY2" fmla="*/ 704538 h 1229194"/>
              <a:gd name="connsiteX3" fmla="*/ 1379096 w 1379096"/>
              <a:gd name="connsiteY3" fmla="*/ 1229194 h 1229194"/>
            </a:gdLst>
            <a:ahLst/>
            <a:cxnLst>
              <a:cxn ang="0">
                <a:pos x="connsiteX0" y="connsiteY0"/>
              </a:cxn>
              <a:cxn ang="0">
                <a:pos x="connsiteX1" y="connsiteY1"/>
              </a:cxn>
              <a:cxn ang="0">
                <a:pos x="connsiteX2" y="connsiteY2"/>
              </a:cxn>
              <a:cxn ang="0">
                <a:pos x="connsiteX3" y="connsiteY3"/>
              </a:cxn>
            </a:cxnLst>
            <a:rect l="l" t="t" r="r" b="b"/>
            <a:pathLst>
              <a:path w="1379096" h="1229194">
                <a:moveTo>
                  <a:pt x="0" y="0"/>
                </a:moveTo>
                <a:cubicBezTo>
                  <a:pt x="267324" y="91190"/>
                  <a:pt x="534649" y="182381"/>
                  <a:pt x="719528" y="299804"/>
                </a:cubicBezTo>
                <a:cubicBezTo>
                  <a:pt x="904407" y="417227"/>
                  <a:pt x="999345" y="549640"/>
                  <a:pt x="1109273" y="704538"/>
                </a:cubicBezTo>
                <a:cubicBezTo>
                  <a:pt x="1219201" y="859436"/>
                  <a:pt x="1299148" y="1044315"/>
                  <a:pt x="1379096" y="1229194"/>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76" name="Object 75"/>
          <p:cNvGraphicFramePr>
            <a:graphicFrameLocks noChangeAspect="1"/>
          </p:cNvGraphicFramePr>
          <p:nvPr/>
        </p:nvGraphicFramePr>
        <p:xfrm>
          <a:off x="6515100" y="2286000"/>
          <a:ext cx="285750" cy="271463"/>
        </p:xfrm>
        <a:graphic>
          <a:graphicData uri="http://schemas.openxmlformats.org/presentationml/2006/ole">
            <mc:AlternateContent xmlns:mc="http://schemas.openxmlformats.org/markup-compatibility/2006">
              <mc:Choice xmlns:v="urn:schemas-microsoft-com:vml" Requires="v">
                <p:oleObj spid="_x0000_s20609" name="Equation" r:id="rId16" imgW="190440" imgH="152280" progId="Equation.DSMT4">
                  <p:embed/>
                </p:oleObj>
              </mc:Choice>
              <mc:Fallback>
                <p:oleObj name="Equation" r:id="rId16" imgW="190440" imgH="15228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5100" y="2286000"/>
                        <a:ext cx="285750"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Object 76"/>
          <p:cNvGraphicFramePr>
            <a:graphicFrameLocks noChangeAspect="1"/>
          </p:cNvGraphicFramePr>
          <p:nvPr/>
        </p:nvGraphicFramePr>
        <p:xfrm>
          <a:off x="8134350" y="3798888"/>
          <a:ext cx="247650" cy="295275"/>
        </p:xfrm>
        <a:graphic>
          <a:graphicData uri="http://schemas.openxmlformats.org/presentationml/2006/ole">
            <mc:AlternateContent xmlns:mc="http://schemas.openxmlformats.org/markup-compatibility/2006">
              <mc:Choice xmlns:v="urn:schemas-microsoft-com:vml" Requires="v">
                <p:oleObj spid="_x0000_s20610" name="Equation" r:id="rId18" imgW="164880" imgH="164880" progId="Equation.DSMT4">
                  <p:embed/>
                </p:oleObj>
              </mc:Choice>
              <mc:Fallback>
                <p:oleObj name="Equation" r:id="rId18" imgW="164880" imgH="16488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34350" y="3798888"/>
                        <a:ext cx="2476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9" name="Straight Connector 78"/>
          <p:cNvCxnSpPr/>
          <p:nvPr/>
        </p:nvCxnSpPr>
        <p:spPr>
          <a:xfrm>
            <a:off x="5715000" y="3886200"/>
            <a:ext cx="2286000" cy="1588"/>
          </a:xfrm>
          <a:prstGeom prst="line">
            <a:avLst/>
          </a:prstGeom>
          <a:ln>
            <a:solidFill>
              <a:srgbClr val="1822EE"/>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715000" y="2667000"/>
            <a:ext cx="914400" cy="1588"/>
          </a:xfrm>
          <a:prstGeom prst="line">
            <a:avLst/>
          </a:prstGeom>
          <a:ln>
            <a:solidFill>
              <a:srgbClr val="1822EE"/>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4" name="Object 83"/>
          <p:cNvGraphicFramePr>
            <a:graphicFrameLocks noChangeAspect="1"/>
          </p:cNvGraphicFramePr>
          <p:nvPr/>
        </p:nvGraphicFramePr>
        <p:xfrm>
          <a:off x="5381625" y="2359025"/>
          <a:ext cx="266700" cy="431800"/>
        </p:xfrm>
        <a:graphic>
          <a:graphicData uri="http://schemas.openxmlformats.org/presentationml/2006/ole">
            <mc:AlternateContent xmlns:mc="http://schemas.openxmlformats.org/markup-compatibility/2006">
              <mc:Choice xmlns:v="urn:schemas-microsoft-com:vml" Requires="v">
                <p:oleObj spid="_x0000_s20611" name="Equation" r:id="rId20" imgW="177480" imgH="241200" progId="Equation.DSMT4">
                  <p:embed/>
                </p:oleObj>
              </mc:Choice>
              <mc:Fallback>
                <p:oleObj name="Equation" r:id="rId20" imgW="177480" imgH="2412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81625" y="2359025"/>
                        <a:ext cx="266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 name="Object 84"/>
          <p:cNvGraphicFramePr>
            <a:graphicFrameLocks noChangeAspect="1"/>
          </p:cNvGraphicFramePr>
          <p:nvPr/>
        </p:nvGraphicFramePr>
        <p:xfrm>
          <a:off x="5400675" y="3505200"/>
          <a:ext cx="285750" cy="431800"/>
        </p:xfrm>
        <a:graphic>
          <a:graphicData uri="http://schemas.openxmlformats.org/presentationml/2006/ole">
            <mc:AlternateContent xmlns:mc="http://schemas.openxmlformats.org/markup-compatibility/2006">
              <mc:Choice xmlns:v="urn:schemas-microsoft-com:vml" Requires="v">
                <p:oleObj spid="_x0000_s20612" name="Equation" r:id="rId22" imgW="190440" imgH="241200" progId="Equation.DSMT4">
                  <p:embed/>
                </p:oleObj>
              </mc:Choice>
              <mc:Fallback>
                <p:oleObj name="Equation" r:id="rId22" imgW="190440" imgH="24120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00675" y="3505200"/>
                        <a:ext cx="28575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 name="Rectangle 88"/>
          <p:cNvSpPr/>
          <p:nvPr/>
        </p:nvSpPr>
        <p:spPr>
          <a:xfrm>
            <a:off x="7239000" y="2895600"/>
            <a:ext cx="1524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1" name="Straight Arrow Connector 90"/>
          <p:cNvCxnSpPr/>
          <p:nvPr/>
        </p:nvCxnSpPr>
        <p:spPr>
          <a:xfrm rot="16200000" flipH="1">
            <a:off x="7011194" y="3352006"/>
            <a:ext cx="609600" cy="1588"/>
          </a:xfrm>
          <a:prstGeom prst="straightConnector1">
            <a:avLst/>
          </a:prstGeom>
          <a:ln w="28575">
            <a:solidFill>
              <a:srgbClr val="1822EE"/>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2" name="Object 91"/>
          <p:cNvGraphicFramePr>
            <a:graphicFrameLocks noChangeAspect="1"/>
          </p:cNvGraphicFramePr>
          <p:nvPr/>
        </p:nvGraphicFramePr>
        <p:xfrm>
          <a:off x="6953250" y="3200400"/>
          <a:ext cx="190500" cy="454025"/>
        </p:xfrm>
        <a:graphic>
          <a:graphicData uri="http://schemas.openxmlformats.org/presentationml/2006/ole">
            <mc:AlternateContent xmlns:mc="http://schemas.openxmlformats.org/markup-compatibility/2006">
              <mc:Choice xmlns:v="urn:schemas-microsoft-com:vml" Requires="v">
                <p:oleObj spid="_x0000_s20613" name="Equation" r:id="rId24" imgW="126720" imgH="253800" progId="Equation.DSMT4">
                  <p:embed/>
                </p:oleObj>
              </mc:Choice>
              <mc:Fallback>
                <p:oleObj name="Equation" r:id="rId24" imgW="126720" imgH="253800" progId="Equation.DSMT4">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53250" y="3200400"/>
                        <a:ext cx="19050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699330" y="4177605"/>
            <a:ext cx="4191000" cy="1384995"/>
          </a:xfrm>
          <a:prstGeom prst="rect">
            <a:avLst/>
          </a:prstGeom>
          <a:noFill/>
        </p:spPr>
        <p:txBody>
          <a:bodyPr wrap="square" rtlCol="0">
            <a:spAutoFit/>
          </a:bodyPr>
          <a:lstStyle/>
          <a:p>
            <a:r>
              <a:rPr lang="pt-BR" sz="2800" dirty="0">
                <a:latin typeface="Times New Roman" panose="02020603050405020304" pitchFamily="18" charset="0"/>
                <a:cs typeface="Times New Roman" panose="02020603050405020304" pitchFamily="18" charset="0"/>
              </a:rPr>
              <a:t>giải thích </a:t>
            </a:r>
            <a:r>
              <a:rPr lang="pt-BR" sz="2800" dirty="0" smtClean="0">
                <a:latin typeface="Times New Roman" panose="02020603050405020304" pitchFamily="18" charset="0"/>
                <a:cs typeface="Times New Roman" panose="02020603050405020304" pitchFamily="18" charset="0"/>
              </a:rPr>
              <a:t>cơ </a:t>
            </a:r>
            <a:r>
              <a:rPr lang="pt-BR" sz="2800" dirty="0">
                <a:latin typeface="Times New Roman" panose="02020603050405020304" pitchFamily="18" charset="0"/>
                <a:cs typeface="Times New Roman" panose="02020603050405020304" pitchFamily="18" charset="0"/>
              </a:rPr>
              <a:t>sở khoa học của câu thành ngữ “Nước chảy chỗ trũng</a:t>
            </a:r>
            <a:r>
              <a:rPr lang="pt-BR"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heckerboard(across)">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143000" y="3124200"/>
            <a:ext cx="7162800" cy="838200"/>
            <a:chOff x="384" y="1344"/>
            <a:chExt cx="3072" cy="381"/>
          </a:xfrm>
        </p:grpSpPr>
        <p:sp>
          <p:nvSpPr>
            <p:cNvPr id="31748" name="AutoShape 4"/>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sz="2800" b="1" dirty="0" err="1" smtClean="0">
                  <a:solidFill>
                    <a:srgbClr val="000066"/>
                  </a:solidFill>
                  <a:latin typeface="VNI-Helve-Condense" pitchFamily="2" charset="0"/>
                  <a:cs typeface="Arial" charset="0"/>
                </a:rPr>
                <a:t>thôøi</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gian</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rôi</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baèng</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nhau</a:t>
              </a:r>
              <a:r>
                <a:rPr lang="en-US" sz="2800" b="1" dirty="0" smtClean="0">
                  <a:solidFill>
                    <a:srgbClr val="000066"/>
                  </a:solidFill>
                  <a:latin typeface="VNI-Helve-Condense" pitchFamily="2" charset="0"/>
                  <a:cs typeface="Arial" charset="0"/>
                </a:rPr>
                <a:t>.</a:t>
              </a:r>
              <a:endParaRPr lang="en-US" sz="2800" b="1" dirty="0">
                <a:solidFill>
                  <a:srgbClr val="000066"/>
                </a:solidFill>
                <a:latin typeface="VNI-Helve-Condense" pitchFamily="2" charset="0"/>
                <a:cs typeface="Arial" charset="0"/>
              </a:endParaRPr>
            </a:p>
          </p:txBody>
        </p:sp>
        <p:sp>
          <p:nvSpPr>
            <p:cNvPr id="31749" name="AutoShape 5"/>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31750" name="Freeform 6"/>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31751" name="Text Box 7"/>
            <p:cNvSpPr txBox="1">
              <a:spLocks noChangeArrowheads="1"/>
            </p:cNvSpPr>
            <p:nvPr/>
          </p:nvSpPr>
          <p:spPr bwMode="gray">
            <a:xfrm>
              <a:off x="646" y="1373"/>
              <a:ext cx="189" cy="23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eaLnBrk="0" hangingPunct="0">
                <a:defRPr/>
              </a:pPr>
              <a:r>
                <a:rPr lang="en-US" sz="2800" b="1">
                  <a:solidFill>
                    <a:srgbClr val="FF0000"/>
                  </a:solidFill>
                  <a:effectLst>
                    <a:outerShdw blurRad="38100" dist="38100" dir="2700000" algn="tl">
                      <a:srgbClr val="C0C0C0"/>
                    </a:outerShdw>
                  </a:effectLst>
                  <a:latin typeface="Arial" charset="0"/>
                  <a:cs typeface="Arial" charset="0"/>
                </a:rPr>
                <a:t>B</a:t>
              </a:r>
            </a:p>
          </p:txBody>
        </p:sp>
        <p:sp>
          <p:nvSpPr>
            <p:cNvPr id="11369" name="Text Box 8"/>
            <p:cNvSpPr txBox="1">
              <a:spLocks noChangeArrowheads="1"/>
            </p:cNvSpPr>
            <p:nvPr/>
          </p:nvSpPr>
          <p:spPr bwMode="gray">
            <a:xfrm>
              <a:off x="1124" y="1404"/>
              <a:ext cx="2258" cy="167"/>
            </a:xfrm>
            <a:prstGeom prst="rect">
              <a:avLst/>
            </a:prstGeom>
            <a:noFill/>
            <a:ln w="9525" algn="ctr">
              <a:noFill/>
              <a:miter lim="800000"/>
              <a:headEnd/>
              <a:tailEnd/>
            </a:ln>
          </p:spPr>
          <p:txBody>
            <a:bodyPr>
              <a:spAutoFit/>
            </a:bodyPr>
            <a:lstStyle/>
            <a:p>
              <a:pPr eaLnBrk="0" hangingPunct="0"/>
              <a:endParaRPr lang="vi-VN" sz="1800" b="1">
                <a:solidFill>
                  <a:srgbClr val="000066"/>
                </a:solidFill>
                <a:latin typeface="Arial" charset="0"/>
                <a:cs typeface="Arial" charset="0"/>
              </a:endParaRPr>
            </a:p>
          </p:txBody>
        </p:sp>
      </p:grpSp>
      <p:grpSp>
        <p:nvGrpSpPr>
          <p:cNvPr id="3" name="Group 9"/>
          <p:cNvGrpSpPr>
            <a:grpSpLocks/>
          </p:cNvGrpSpPr>
          <p:nvPr/>
        </p:nvGrpSpPr>
        <p:grpSpPr bwMode="auto">
          <a:xfrm>
            <a:off x="1143000" y="4114800"/>
            <a:ext cx="7239000" cy="681038"/>
            <a:chOff x="384" y="1344"/>
            <a:chExt cx="3072" cy="381"/>
          </a:xfrm>
        </p:grpSpPr>
        <p:sp>
          <p:nvSpPr>
            <p:cNvPr id="31754" name="AutoShape 10"/>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eaLnBrk="0" hangingPunct="0">
                <a:defRPr/>
              </a:pP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coâng</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cuûa</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troïng</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löïc</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baèng</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nhau</a:t>
              </a:r>
              <a:endParaRPr lang="en-US" sz="2800" b="1" dirty="0">
                <a:solidFill>
                  <a:srgbClr val="000066"/>
                </a:solidFill>
                <a:latin typeface="VNI-Helve-Condense" pitchFamily="2" charset="0"/>
                <a:cs typeface="Arial" charset="0"/>
              </a:endParaRPr>
            </a:p>
          </p:txBody>
        </p:sp>
        <p:sp>
          <p:nvSpPr>
            <p:cNvPr id="31755" name="AutoShape 11"/>
            <p:cNvSpPr>
              <a:spLocks noChangeArrowheads="1"/>
            </p:cNvSpPr>
            <p:nvPr/>
          </p:nvSpPr>
          <p:spPr bwMode="gray">
            <a:xfrm>
              <a:off x="451" y="1379"/>
              <a:ext cx="592" cy="314"/>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31756" name="Freeform 12"/>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31757" name="Text Box 13"/>
            <p:cNvSpPr txBox="1">
              <a:spLocks noChangeArrowheads="1"/>
            </p:cNvSpPr>
            <p:nvPr/>
          </p:nvSpPr>
          <p:spPr bwMode="gray">
            <a:xfrm>
              <a:off x="649" y="1373"/>
              <a:ext cx="187" cy="29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r" eaLnBrk="0" hangingPunct="0">
                <a:defRPr/>
              </a:pPr>
              <a:r>
                <a:rPr lang="en-US" sz="2800" b="1">
                  <a:solidFill>
                    <a:srgbClr val="FF0000"/>
                  </a:solidFill>
                  <a:effectLst>
                    <a:outerShdw blurRad="38100" dist="38100" dir="2700000" algn="tl">
                      <a:srgbClr val="C0C0C0"/>
                    </a:outerShdw>
                  </a:effectLst>
                  <a:latin typeface="Arial" charset="0"/>
                  <a:cs typeface="Arial" charset="0"/>
                </a:rPr>
                <a:t>C</a:t>
              </a:r>
            </a:p>
          </p:txBody>
        </p:sp>
        <p:sp>
          <p:nvSpPr>
            <p:cNvPr id="11364" name="Text Box 14"/>
            <p:cNvSpPr txBox="1">
              <a:spLocks noChangeArrowheads="1"/>
            </p:cNvSpPr>
            <p:nvPr/>
          </p:nvSpPr>
          <p:spPr bwMode="gray">
            <a:xfrm>
              <a:off x="1124" y="1404"/>
              <a:ext cx="2258" cy="189"/>
            </a:xfrm>
            <a:prstGeom prst="rect">
              <a:avLst/>
            </a:prstGeom>
            <a:noFill/>
            <a:ln w="9525" algn="ctr">
              <a:noFill/>
              <a:miter lim="800000"/>
              <a:headEnd/>
              <a:tailEnd/>
            </a:ln>
          </p:spPr>
          <p:txBody>
            <a:bodyPr>
              <a:spAutoFit/>
            </a:bodyPr>
            <a:lstStyle/>
            <a:p>
              <a:pPr eaLnBrk="0" hangingPunct="0"/>
              <a:endParaRPr lang="vi-VN" sz="1600" b="1">
                <a:latin typeface="Arial" charset="0"/>
                <a:cs typeface="Arial" charset="0"/>
              </a:endParaRPr>
            </a:p>
          </p:txBody>
        </p:sp>
      </p:grpSp>
      <p:grpSp>
        <p:nvGrpSpPr>
          <p:cNvPr id="4" name="Group 15"/>
          <p:cNvGrpSpPr>
            <a:grpSpLocks/>
          </p:cNvGrpSpPr>
          <p:nvPr/>
        </p:nvGrpSpPr>
        <p:grpSpPr bwMode="auto">
          <a:xfrm>
            <a:off x="1143000" y="5029200"/>
            <a:ext cx="7162800" cy="685800"/>
            <a:chOff x="384" y="1344"/>
            <a:chExt cx="3072" cy="381"/>
          </a:xfrm>
        </p:grpSpPr>
        <p:sp>
          <p:nvSpPr>
            <p:cNvPr id="31760" name="AutoShape 1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eaLnBrk="0" hangingPunct="0">
                <a:defRPr/>
              </a:pP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gia</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toác</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rôi</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baèng</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nhau</a:t>
              </a:r>
              <a:r>
                <a:rPr lang="en-US" sz="2800" b="1" dirty="0" smtClean="0">
                  <a:solidFill>
                    <a:srgbClr val="000066"/>
                  </a:solidFill>
                  <a:latin typeface="VNI-Helve-Condense" pitchFamily="2" charset="0"/>
                  <a:cs typeface="Arial" charset="0"/>
                </a:rPr>
                <a:t>.</a:t>
              </a:r>
              <a:endParaRPr lang="en-US" sz="2800" b="1" dirty="0">
                <a:solidFill>
                  <a:srgbClr val="000066"/>
                </a:solidFill>
                <a:latin typeface="VNI-Helve-Condense" pitchFamily="2" charset="0"/>
                <a:cs typeface="Arial" charset="0"/>
              </a:endParaRPr>
            </a:p>
          </p:txBody>
        </p:sp>
        <p:sp>
          <p:nvSpPr>
            <p:cNvPr id="31761" name="AutoShape 17"/>
            <p:cNvSpPr>
              <a:spLocks noChangeArrowheads="1"/>
            </p:cNvSpPr>
            <p:nvPr/>
          </p:nvSpPr>
          <p:spPr bwMode="gray">
            <a:xfrm>
              <a:off x="451" y="1379"/>
              <a:ext cx="592" cy="310"/>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31762" name="Freeform 1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31763" name="Text Box 19"/>
            <p:cNvSpPr txBox="1">
              <a:spLocks noChangeArrowheads="1"/>
            </p:cNvSpPr>
            <p:nvPr/>
          </p:nvSpPr>
          <p:spPr bwMode="gray">
            <a:xfrm>
              <a:off x="647" y="1373"/>
              <a:ext cx="190" cy="28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cs typeface="Arial" charset="0"/>
                </a:rPr>
                <a:t>D</a:t>
              </a:r>
            </a:p>
          </p:txBody>
        </p:sp>
        <p:sp>
          <p:nvSpPr>
            <p:cNvPr id="11359" name="Text Box 20"/>
            <p:cNvSpPr txBox="1">
              <a:spLocks noChangeArrowheads="1"/>
            </p:cNvSpPr>
            <p:nvPr/>
          </p:nvSpPr>
          <p:spPr bwMode="gray">
            <a:xfrm>
              <a:off x="1124" y="1404"/>
              <a:ext cx="2258" cy="204"/>
            </a:xfrm>
            <a:prstGeom prst="rect">
              <a:avLst/>
            </a:prstGeom>
            <a:noFill/>
            <a:ln w="9525" algn="ctr">
              <a:noFill/>
              <a:miter lim="800000"/>
              <a:headEnd/>
              <a:tailEnd/>
            </a:ln>
          </p:spPr>
          <p:txBody>
            <a:bodyPr>
              <a:spAutoFit/>
            </a:bodyPr>
            <a:lstStyle/>
            <a:p>
              <a:pPr eaLnBrk="0" hangingPunct="0"/>
              <a:endParaRPr lang="vi-VN" sz="1800" b="1">
                <a:latin typeface="Arial" charset="0"/>
                <a:cs typeface="Arial" charset="0"/>
              </a:endParaRPr>
            </a:p>
          </p:txBody>
        </p:sp>
      </p:grpSp>
      <p:grpSp>
        <p:nvGrpSpPr>
          <p:cNvPr id="5" name="Group 21"/>
          <p:cNvGrpSpPr>
            <a:grpSpLocks/>
          </p:cNvGrpSpPr>
          <p:nvPr/>
        </p:nvGrpSpPr>
        <p:grpSpPr bwMode="auto">
          <a:xfrm>
            <a:off x="539750" y="2044700"/>
            <a:ext cx="328822" cy="4264025"/>
            <a:chOff x="48" y="768"/>
            <a:chExt cx="183" cy="2075"/>
          </a:xfrm>
        </p:grpSpPr>
        <p:grpSp>
          <p:nvGrpSpPr>
            <p:cNvPr id="6" name="Group 22"/>
            <p:cNvGrpSpPr>
              <a:grpSpLocks/>
            </p:cNvGrpSpPr>
            <p:nvPr/>
          </p:nvGrpSpPr>
          <p:grpSpPr bwMode="auto">
            <a:xfrm rot="5400000">
              <a:off x="-879" y="1752"/>
              <a:ext cx="2064" cy="96"/>
              <a:chOff x="0" y="1896"/>
              <a:chExt cx="5760" cy="120"/>
            </a:xfrm>
          </p:grpSpPr>
          <p:sp>
            <p:nvSpPr>
              <p:cNvPr id="11353" name="Rectangle 2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p>
            </p:txBody>
          </p:sp>
          <p:sp>
            <p:nvSpPr>
              <p:cNvPr id="11354" name="Rectangle 2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p>
            </p:txBody>
          </p:sp>
        </p:grpSp>
        <p:grpSp>
          <p:nvGrpSpPr>
            <p:cNvPr id="7" name="Group 25"/>
            <p:cNvGrpSpPr>
              <a:grpSpLocks/>
            </p:cNvGrpSpPr>
            <p:nvPr/>
          </p:nvGrpSpPr>
          <p:grpSpPr bwMode="auto">
            <a:xfrm rot="5400000">
              <a:off x="58" y="2670"/>
              <a:ext cx="173" cy="173"/>
              <a:chOff x="1871" y="1824"/>
              <a:chExt cx="2015" cy="1823"/>
            </a:xfrm>
          </p:grpSpPr>
          <p:sp>
            <p:nvSpPr>
              <p:cNvPr id="31770" name="AutoShape 26"/>
              <p:cNvSpPr>
                <a:spLocks noChangeArrowheads="1"/>
              </p:cNvSpPr>
              <p:nvPr/>
            </p:nvSpPr>
            <p:spPr bwMode="gray">
              <a:xfrm rot="16200000" flipH="1">
                <a:off x="1821" y="2544"/>
                <a:ext cx="307"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771" name="AutoShape 27"/>
              <p:cNvSpPr>
                <a:spLocks noChangeArrowheads="1"/>
              </p:cNvSpPr>
              <p:nvPr/>
            </p:nvSpPr>
            <p:spPr bwMode="gray">
              <a:xfrm rot="5400000" flipH="1">
                <a:off x="3629" y="2516"/>
                <a:ext cx="307"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772" name="AutoShape 28"/>
              <p:cNvSpPr>
                <a:spLocks noChangeArrowheads="1"/>
              </p:cNvSpPr>
              <p:nvPr/>
            </p:nvSpPr>
            <p:spPr bwMode="gray">
              <a:xfrm rot="10800000" flipH="1">
                <a:off x="2726" y="3442"/>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347" name="Oval 2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348" name="Oval 3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775" name="Oval 31"/>
              <p:cNvSpPr>
                <a:spLocks noChangeArrowheads="1"/>
              </p:cNvSpPr>
              <p:nvPr/>
            </p:nvSpPr>
            <p:spPr bwMode="gray">
              <a:xfrm>
                <a:off x="2248" y="2005"/>
                <a:ext cx="1269"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350" name="Oval 32"/>
              <p:cNvSpPr>
                <a:spLocks noChangeArrowheads="1"/>
              </p:cNvSpPr>
              <p:nvPr/>
            </p:nvSpPr>
            <p:spPr bwMode="gray">
              <a:xfrm>
                <a:off x="2254" y="1999"/>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777" name="Oval 33"/>
              <p:cNvSpPr>
                <a:spLocks noChangeArrowheads="1"/>
              </p:cNvSpPr>
              <p:nvPr/>
            </p:nvSpPr>
            <p:spPr bwMode="gray">
              <a:xfrm>
                <a:off x="2339" y="2084"/>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352" name="Oval 34"/>
              <p:cNvSpPr>
                <a:spLocks noChangeArrowheads="1"/>
              </p:cNvSpPr>
              <p:nvPr/>
            </p:nvSpPr>
            <p:spPr bwMode="gray">
              <a:xfrm>
                <a:off x="2337" y="2082"/>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8" name="Group 35"/>
            <p:cNvGrpSpPr>
              <a:grpSpLocks/>
            </p:cNvGrpSpPr>
            <p:nvPr/>
          </p:nvGrpSpPr>
          <p:grpSpPr bwMode="auto">
            <a:xfrm rot="5400000">
              <a:off x="48" y="1723"/>
              <a:ext cx="173" cy="173"/>
              <a:chOff x="1870" y="1824"/>
              <a:chExt cx="2015" cy="1821"/>
            </a:xfrm>
          </p:grpSpPr>
          <p:sp>
            <p:nvSpPr>
              <p:cNvPr id="31780" name="AutoShape 36"/>
              <p:cNvSpPr>
                <a:spLocks noChangeArrowheads="1"/>
              </p:cNvSpPr>
              <p:nvPr/>
            </p:nvSpPr>
            <p:spPr bwMode="gray">
              <a:xfrm rot="16200000" flipH="1">
                <a:off x="1820" y="2542"/>
                <a:ext cx="307"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781" name="AutoShape 37"/>
              <p:cNvSpPr>
                <a:spLocks noChangeArrowheads="1"/>
              </p:cNvSpPr>
              <p:nvPr/>
            </p:nvSpPr>
            <p:spPr bwMode="gray">
              <a:xfrm rot="5400000" flipH="1">
                <a:off x="3628" y="2514"/>
                <a:ext cx="307"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782" name="AutoShape 38"/>
              <p:cNvSpPr>
                <a:spLocks noChangeArrowheads="1"/>
              </p:cNvSpPr>
              <p:nvPr/>
            </p:nvSpPr>
            <p:spPr bwMode="gray">
              <a:xfrm rot="10800000" flipH="1">
                <a:off x="2725"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338" name="Oval 3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339" name="Oval 4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785" name="Oval 41"/>
              <p:cNvSpPr>
                <a:spLocks noChangeArrowheads="1"/>
              </p:cNvSpPr>
              <p:nvPr/>
            </p:nvSpPr>
            <p:spPr bwMode="gray">
              <a:xfrm>
                <a:off x="2246" y="2001"/>
                <a:ext cx="1269"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341" name="Oval 4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787" name="Oval 43"/>
              <p:cNvSpPr>
                <a:spLocks noChangeArrowheads="1"/>
              </p:cNvSpPr>
              <p:nvPr/>
            </p:nvSpPr>
            <p:spPr bwMode="gray">
              <a:xfrm>
                <a:off x="2338"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343" name="Oval 4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grpSp>
        <p:nvGrpSpPr>
          <p:cNvPr id="9" name="Group 45"/>
          <p:cNvGrpSpPr>
            <a:grpSpLocks/>
          </p:cNvGrpSpPr>
          <p:nvPr/>
        </p:nvGrpSpPr>
        <p:grpSpPr bwMode="auto">
          <a:xfrm>
            <a:off x="1219200" y="2133600"/>
            <a:ext cx="7086600" cy="750888"/>
            <a:chOff x="384" y="1344"/>
            <a:chExt cx="3072" cy="381"/>
          </a:xfrm>
        </p:grpSpPr>
        <p:sp>
          <p:nvSpPr>
            <p:cNvPr id="31790" name="AutoShape 4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ñoä</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lôùn</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vaän</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toác</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chaïm</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ñaát</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baèng</a:t>
              </a:r>
              <a:r>
                <a:rPr lang="en-US" sz="2800" b="1" dirty="0" smtClean="0">
                  <a:solidFill>
                    <a:srgbClr val="000066"/>
                  </a:solidFill>
                  <a:latin typeface="VNI-Helve-Condense" pitchFamily="2" charset="0"/>
                  <a:cs typeface="Arial" charset="0"/>
                </a:rPr>
                <a:t> </a:t>
              </a:r>
              <a:r>
                <a:rPr lang="en-US" sz="2800" b="1" dirty="0" err="1" smtClean="0">
                  <a:solidFill>
                    <a:srgbClr val="000066"/>
                  </a:solidFill>
                  <a:latin typeface="VNI-Helve-Condense" pitchFamily="2" charset="0"/>
                  <a:cs typeface="Arial" charset="0"/>
                </a:rPr>
                <a:t>nhau</a:t>
              </a:r>
              <a:endParaRPr lang="en-US" sz="2800" b="1" dirty="0">
                <a:solidFill>
                  <a:srgbClr val="000066"/>
                </a:solidFill>
                <a:latin typeface="VNI-Helve-Condense" pitchFamily="2" charset="0"/>
                <a:cs typeface="Arial" charset="0"/>
              </a:endParaRPr>
            </a:p>
          </p:txBody>
        </p:sp>
        <p:sp>
          <p:nvSpPr>
            <p:cNvPr id="31791" name="AutoShape 47"/>
            <p:cNvSpPr>
              <a:spLocks noChangeArrowheads="1"/>
            </p:cNvSpPr>
            <p:nvPr/>
          </p:nvSpPr>
          <p:spPr bwMode="gray">
            <a:xfrm>
              <a:off x="451" y="1379"/>
              <a:ext cx="561" cy="313"/>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31792" name="Freeform 4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31793" name="Text Box 49"/>
            <p:cNvSpPr txBox="1">
              <a:spLocks noChangeArrowheads="1"/>
            </p:cNvSpPr>
            <p:nvPr/>
          </p:nvSpPr>
          <p:spPr bwMode="gray">
            <a:xfrm>
              <a:off x="648" y="1373"/>
              <a:ext cx="189" cy="26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cs typeface="Arial" charset="0"/>
                </a:rPr>
                <a:t>A</a:t>
              </a:r>
            </a:p>
          </p:txBody>
        </p:sp>
        <p:sp>
          <p:nvSpPr>
            <p:cNvPr id="11331" name="Text Box 50"/>
            <p:cNvSpPr txBox="1">
              <a:spLocks noChangeArrowheads="1"/>
            </p:cNvSpPr>
            <p:nvPr/>
          </p:nvSpPr>
          <p:spPr bwMode="gray">
            <a:xfrm>
              <a:off x="1124" y="1404"/>
              <a:ext cx="2258" cy="186"/>
            </a:xfrm>
            <a:prstGeom prst="rect">
              <a:avLst/>
            </a:prstGeom>
            <a:noFill/>
            <a:ln w="9525" algn="ctr">
              <a:noFill/>
              <a:miter lim="800000"/>
              <a:headEnd/>
              <a:tailEnd/>
            </a:ln>
          </p:spPr>
          <p:txBody>
            <a:bodyPr>
              <a:spAutoFit/>
            </a:bodyPr>
            <a:lstStyle/>
            <a:p>
              <a:pPr eaLnBrk="0" hangingPunct="0"/>
              <a:endParaRPr lang="vi-VN" sz="1800" b="1">
                <a:latin typeface="Arial" charset="0"/>
                <a:cs typeface="Arial" charset="0"/>
              </a:endParaRPr>
            </a:p>
          </p:txBody>
        </p:sp>
      </p:grpSp>
      <p:sp>
        <p:nvSpPr>
          <p:cNvPr id="31795" name="AutoShape 51">
            <a:hlinkClick r:id="" action="ppaction://noaction" highlightClick="1"/>
          </p:cNvPr>
          <p:cNvSpPr>
            <a:spLocks noChangeArrowheads="1"/>
          </p:cNvSpPr>
          <p:nvPr/>
        </p:nvSpPr>
        <p:spPr bwMode="auto">
          <a:xfrm>
            <a:off x="8610600" y="5715000"/>
            <a:ext cx="457200" cy="457200"/>
          </a:xfrm>
          <a:prstGeom prst="actionButtonInformation">
            <a:avLst/>
          </a:prstGeom>
          <a:solidFill>
            <a:schemeClr val="accent1"/>
          </a:solidFill>
          <a:ln w="9525">
            <a:noFill/>
            <a:miter lim="800000"/>
            <a:headEnd/>
            <a:tailEnd/>
          </a:ln>
        </p:spPr>
        <p:txBody>
          <a:bodyPr wrap="none" anchor="ctr"/>
          <a:lstStyle/>
          <a:p>
            <a:endParaRPr lang="en-US"/>
          </a:p>
        </p:txBody>
      </p:sp>
      <p:grpSp>
        <p:nvGrpSpPr>
          <p:cNvPr id="10" name="Group 52"/>
          <p:cNvGrpSpPr>
            <a:grpSpLocks/>
          </p:cNvGrpSpPr>
          <p:nvPr/>
        </p:nvGrpSpPr>
        <p:grpSpPr bwMode="auto">
          <a:xfrm>
            <a:off x="1298575" y="4181475"/>
            <a:ext cx="6784975" cy="619125"/>
            <a:chOff x="482" y="3648"/>
            <a:chExt cx="4274" cy="313"/>
          </a:xfrm>
        </p:grpSpPr>
        <p:sp>
          <p:nvSpPr>
            <p:cNvPr id="31798" name="AutoShape 54"/>
            <p:cNvSpPr>
              <a:spLocks noChangeArrowheads="1"/>
            </p:cNvSpPr>
            <p:nvPr/>
          </p:nvSpPr>
          <p:spPr bwMode="gray">
            <a:xfrm>
              <a:off x="482" y="3649"/>
              <a:ext cx="870" cy="312"/>
            </a:xfrm>
            <a:prstGeom prst="roundRect">
              <a:avLst>
                <a:gd name="adj" fmla="val 11921"/>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endParaRPr lang="en-US"/>
            </a:p>
          </p:txBody>
        </p:sp>
        <p:sp>
          <p:nvSpPr>
            <p:cNvPr id="31799" name="Freeform 55"/>
            <p:cNvSpPr>
              <a:spLocks/>
            </p:cNvSpPr>
            <p:nvPr/>
          </p:nvSpPr>
          <p:spPr bwMode="gray">
            <a:xfrm>
              <a:off x="537" y="3669"/>
              <a:ext cx="433" cy="15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en-US"/>
            </a:p>
          </p:txBody>
        </p:sp>
        <p:sp>
          <p:nvSpPr>
            <p:cNvPr id="31800" name="Text Box 56"/>
            <p:cNvSpPr txBox="1">
              <a:spLocks noChangeArrowheads="1"/>
            </p:cNvSpPr>
            <p:nvPr/>
          </p:nvSpPr>
          <p:spPr bwMode="gray">
            <a:xfrm>
              <a:off x="705" y="3648"/>
              <a:ext cx="340" cy="26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eaLnBrk="0" hangingPunct="0">
                <a:defRPr/>
              </a:pPr>
              <a:r>
                <a:rPr lang="en-US" sz="2800" b="1">
                  <a:solidFill>
                    <a:srgbClr val="FF0000"/>
                  </a:solidFill>
                  <a:effectLst>
                    <a:outerShdw blurRad="38100" dist="38100" dir="2700000" algn="tl">
                      <a:srgbClr val="C0C0C0"/>
                    </a:outerShdw>
                  </a:effectLst>
                  <a:latin typeface="Arial" charset="0"/>
                  <a:cs typeface="Arial" charset="0"/>
                </a:rPr>
                <a:t> C</a:t>
              </a:r>
            </a:p>
          </p:txBody>
        </p:sp>
        <p:sp>
          <p:nvSpPr>
            <p:cNvPr id="11326" name="Text Box 57"/>
            <p:cNvSpPr txBox="1">
              <a:spLocks noChangeArrowheads="1"/>
            </p:cNvSpPr>
            <p:nvPr/>
          </p:nvSpPr>
          <p:spPr bwMode="gray">
            <a:xfrm>
              <a:off x="1440" y="3696"/>
              <a:ext cx="3316" cy="231"/>
            </a:xfrm>
            <a:prstGeom prst="rect">
              <a:avLst/>
            </a:prstGeom>
            <a:noFill/>
            <a:ln w="9525" algn="ctr">
              <a:noFill/>
              <a:miter lim="800000"/>
              <a:headEnd/>
              <a:tailEnd/>
            </a:ln>
          </p:spPr>
          <p:txBody>
            <a:bodyPr>
              <a:spAutoFit/>
            </a:bodyPr>
            <a:lstStyle/>
            <a:p>
              <a:pPr algn="ctr" eaLnBrk="0" hangingPunct="0"/>
              <a:endParaRPr lang="vi-VN">
                <a:solidFill>
                  <a:srgbClr val="0033CC"/>
                </a:solidFill>
                <a:latin typeface="Arial" charset="0"/>
                <a:cs typeface="Arial" charset="0"/>
              </a:endParaRPr>
            </a:p>
          </p:txBody>
        </p:sp>
      </p:grpSp>
      <p:grpSp>
        <p:nvGrpSpPr>
          <p:cNvPr id="11" name="Group 58"/>
          <p:cNvGrpSpPr>
            <a:grpSpLocks/>
          </p:cNvGrpSpPr>
          <p:nvPr/>
        </p:nvGrpSpPr>
        <p:grpSpPr bwMode="auto">
          <a:xfrm rot="5400000">
            <a:off x="600869" y="2112169"/>
            <a:ext cx="992187" cy="930275"/>
            <a:chOff x="1872" y="1824"/>
            <a:chExt cx="2014" cy="1821"/>
          </a:xfrm>
        </p:grpSpPr>
        <p:sp>
          <p:nvSpPr>
            <p:cNvPr id="31803" name="AutoShape 59"/>
            <p:cNvSpPr>
              <a:spLocks noChangeArrowheads="1"/>
            </p:cNvSpPr>
            <p:nvPr/>
          </p:nvSpPr>
          <p:spPr bwMode="gray">
            <a:xfrm rot="16200000" flipH="1">
              <a:off x="1821"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04" name="AutoShape 60"/>
            <p:cNvSpPr>
              <a:spLocks noChangeArrowheads="1"/>
            </p:cNvSpPr>
            <p:nvPr/>
          </p:nvSpPr>
          <p:spPr bwMode="gray">
            <a:xfrm rot="5400000" flipH="1">
              <a:off x="3629" y="249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05" name="AutoShape 6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317"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318" name="Oval 6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808" name="Oval 64"/>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320" name="Oval 6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810" name="Oval 66"/>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322" name="Oval 6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2" name="Group 68"/>
          <p:cNvGrpSpPr>
            <a:grpSpLocks/>
          </p:cNvGrpSpPr>
          <p:nvPr/>
        </p:nvGrpSpPr>
        <p:grpSpPr bwMode="auto">
          <a:xfrm rot="5400000">
            <a:off x="600869" y="3058319"/>
            <a:ext cx="992187" cy="930275"/>
            <a:chOff x="1872" y="1824"/>
            <a:chExt cx="2014" cy="1821"/>
          </a:xfrm>
        </p:grpSpPr>
        <p:sp>
          <p:nvSpPr>
            <p:cNvPr id="31813" name="AutoShape 69"/>
            <p:cNvSpPr>
              <a:spLocks noChangeArrowheads="1"/>
            </p:cNvSpPr>
            <p:nvPr/>
          </p:nvSpPr>
          <p:spPr bwMode="gray">
            <a:xfrm rot="16200000" flipH="1">
              <a:off x="1821"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14" name="AutoShape 70"/>
            <p:cNvSpPr>
              <a:spLocks noChangeArrowheads="1"/>
            </p:cNvSpPr>
            <p:nvPr/>
          </p:nvSpPr>
          <p:spPr bwMode="gray">
            <a:xfrm rot="5400000" flipH="1">
              <a:off x="3629" y="249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15" name="AutoShape 7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308" name="Oval 7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309" name="Oval 7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818" name="Oval 74"/>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311" name="Oval 7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820" name="Oval 76"/>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313" name="Oval 7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3" name="Group 78"/>
          <p:cNvGrpSpPr>
            <a:grpSpLocks/>
          </p:cNvGrpSpPr>
          <p:nvPr/>
        </p:nvGrpSpPr>
        <p:grpSpPr bwMode="auto">
          <a:xfrm rot="5400000">
            <a:off x="600869" y="3993356"/>
            <a:ext cx="992188" cy="930275"/>
            <a:chOff x="1872" y="1824"/>
            <a:chExt cx="2014" cy="1821"/>
          </a:xfrm>
        </p:grpSpPr>
        <p:sp>
          <p:nvSpPr>
            <p:cNvPr id="31823" name="AutoShape 79"/>
            <p:cNvSpPr>
              <a:spLocks noChangeArrowheads="1"/>
            </p:cNvSpPr>
            <p:nvPr/>
          </p:nvSpPr>
          <p:spPr bwMode="gray">
            <a:xfrm rot="16200000" flipH="1">
              <a:off x="1821"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24" name="AutoShape 80"/>
            <p:cNvSpPr>
              <a:spLocks noChangeArrowheads="1"/>
            </p:cNvSpPr>
            <p:nvPr/>
          </p:nvSpPr>
          <p:spPr bwMode="gray">
            <a:xfrm rot="5400000" flipH="1">
              <a:off x="3629" y="249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25" name="AutoShape 8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299" name="Oval 8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300" name="Oval 8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828" name="Oval 84"/>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302" name="Oval 8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830" name="Oval 86"/>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304" name="Oval 8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4" name="Group 88"/>
          <p:cNvGrpSpPr>
            <a:grpSpLocks/>
          </p:cNvGrpSpPr>
          <p:nvPr/>
        </p:nvGrpSpPr>
        <p:grpSpPr bwMode="auto">
          <a:xfrm rot="5400000">
            <a:off x="578644" y="4906169"/>
            <a:ext cx="992187" cy="930275"/>
            <a:chOff x="1872" y="1824"/>
            <a:chExt cx="2014" cy="1821"/>
          </a:xfrm>
        </p:grpSpPr>
        <p:sp>
          <p:nvSpPr>
            <p:cNvPr id="31833" name="AutoShape 89"/>
            <p:cNvSpPr>
              <a:spLocks noChangeArrowheads="1"/>
            </p:cNvSpPr>
            <p:nvPr/>
          </p:nvSpPr>
          <p:spPr bwMode="gray">
            <a:xfrm rot="16200000" flipH="1">
              <a:off x="1821"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34" name="AutoShape 90"/>
            <p:cNvSpPr>
              <a:spLocks noChangeArrowheads="1"/>
            </p:cNvSpPr>
            <p:nvPr/>
          </p:nvSpPr>
          <p:spPr bwMode="gray">
            <a:xfrm rot="5400000" flipH="1">
              <a:off x="3629" y="249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35" name="AutoShape 9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290" name="Oval 9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291" name="Oval 9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838" name="Oval 94"/>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293" name="Oval 9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840" name="Oval 96"/>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295" name="Oval 9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pic>
        <p:nvPicPr>
          <p:cNvPr id="31843" name="Picture 99">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8610600" y="5181600"/>
            <a:ext cx="457200" cy="457200"/>
          </a:xfrm>
          <a:prstGeom prst="rect">
            <a:avLst/>
          </a:prstGeom>
          <a:noFill/>
          <a:ln w="9525">
            <a:noFill/>
            <a:miter lim="800000"/>
            <a:headEnd/>
            <a:tailEnd/>
          </a:ln>
        </p:spPr>
      </p:pic>
      <p:sp>
        <p:nvSpPr>
          <p:cNvPr id="31844" name="AutoShape 100"/>
          <p:cNvSpPr>
            <a:spLocks noChangeArrowheads="1"/>
          </p:cNvSpPr>
          <p:nvPr/>
        </p:nvSpPr>
        <p:spPr bwMode="gray">
          <a:xfrm>
            <a:off x="457200" y="457200"/>
            <a:ext cx="8077200" cy="1565275"/>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Chæ</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ra</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caâu</a:t>
            </a:r>
            <a:r>
              <a:rPr lang="en-US" sz="2800" b="1" dirty="0" smtClean="0">
                <a:solidFill>
                  <a:srgbClr val="FF0000"/>
                </a:solidFill>
                <a:latin typeface="VNI-Times" pitchFamily="2" charset="0"/>
                <a:cs typeface="Arial" charset="0"/>
              </a:rPr>
              <a:t> </a:t>
            </a:r>
            <a:r>
              <a:rPr lang="en-US" sz="2800" b="1" dirty="0" err="1" smtClean="0">
                <a:solidFill>
                  <a:srgbClr val="FF0000"/>
                </a:solidFill>
                <a:latin typeface="VNI-Times" pitchFamily="2" charset="0"/>
                <a:cs typeface="Arial" charset="0"/>
              </a:rPr>
              <a:t>sai</a:t>
            </a:r>
            <a:r>
              <a:rPr lang="en-US" sz="2800" b="1" dirty="0" smtClean="0">
                <a:solidFill>
                  <a:srgbClr val="000066"/>
                </a:solidFill>
                <a:latin typeface="VNI-Times" pitchFamily="2" charset="0"/>
                <a:cs typeface="Arial" charset="0"/>
              </a:rPr>
              <a:t>.</a:t>
            </a:r>
          </a:p>
          <a:p>
            <a:pPr>
              <a:defRPr/>
            </a:pPr>
            <a:r>
              <a:rPr lang="en-US" sz="2800" b="1" dirty="0" err="1" smtClean="0">
                <a:solidFill>
                  <a:srgbClr val="000066"/>
                </a:solidFill>
                <a:latin typeface="VNI-Times" pitchFamily="2" charset="0"/>
                <a:cs typeface="Arial" charset="0"/>
              </a:rPr>
              <a:t>Khi</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moät</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vaät</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töø</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ñoä</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cao</a:t>
            </a:r>
            <a:r>
              <a:rPr lang="en-US" sz="2800" b="1" dirty="0" smtClean="0">
                <a:solidFill>
                  <a:srgbClr val="000066"/>
                </a:solidFill>
                <a:latin typeface="VNI-Times" pitchFamily="2" charset="0"/>
                <a:cs typeface="Arial" charset="0"/>
              </a:rPr>
              <a:t> z, </a:t>
            </a:r>
            <a:r>
              <a:rPr lang="en-US" sz="2800" b="1" dirty="0" err="1" smtClean="0">
                <a:solidFill>
                  <a:srgbClr val="000066"/>
                </a:solidFill>
                <a:latin typeface="VNI-Times" pitchFamily="2" charset="0"/>
                <a:cs typeface="Arial" charset="0"/>
              </a:rPr>
              <a:t>vôùi</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cuøng</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vaän</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toác</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ñaàu</a:t>
            </a:r>
            <a:r>
              <a:rPr lang="en-US" sz="2800" b="1" dirty="0" smtClean="0">
                <a:solidFill>
                  <a:srgbClr val="000066"/>
                </a:solidFill>
                <a:latin typeface="VNI-Times" pitchFamily="2" charset="0"/>
                <a:cs typeface="Arial" charset="0"/>
              </a:rPr>
              <a:t>, </a:t>
            </a:r>
          </a:p>
          <a:p>
            <a:pPr>
              <a:defRPr/>
            </a:pPr>
            <a:r>
              <a:rPr lang="en-US" sz="2800" b="1" dirty="0" smtClean="0">
                <a:solidFill>
                  <a:srgbClr val="000066"/>
                </a:solidFill>
                <a:latin typeface="VNI-Times" pitchFamily="2" charset="0"/>
                <a:cs typeface="Arial" charset="0"/>
              </a:rPr>
              <a:t>Bay </a:t>
            </a:r>
            <a:r>
              <a:rPr lang="en-US" sz="2800" b="1" dirty="0" err="1" smtClean="0">
                <a:solidFill>
                  <a:srgbClr val="000066"/>
                </a:solidFill>
                <a:latin typeface="VNI-Times" pitchFamily="2" charset="0"/>
                <a:cs typeface="Arial" charset="0"/>
              </a:rPr>
              <a:t>xuoáng</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ñaát</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theo</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nhöõng</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ñöôøng</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khaùc</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nhau</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thì</a:t>
            </a:r>
            <a:endParaRPr lang="vi-VN" sz="2800" b="1" dirty="0">
              <a:solidFill>
                <a:srgbClr val="000066"/>
              </a:solidFill>
              <a:latin typeface="Arial" charset="0"/>
              <a:cs typeface="Arial" charset="0"/>
            </a:endParaRPr>
          </a:p>
        </p:txBody>
      </p:sp>
      <p:sp>
        <p:nvSpPr>
          <p:cNvPr id="11282" name="Text Box 101"/>
          <p:cNvSpPr txBox="1">
            <a:spLocks noChangeArrowheads="1"/>
          </p:cNvSpPr>
          <p:nvPr/>
        </p:nvSpPr>
        <p:spPr bwMode="auto">
          <a:xfrm>
            <a:off x="228600" y="152400"/>
            <a:ext cx="1447800" cy="646331"/>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3600" b="1" dirty="0" err="1" smtClean="0">
                <a:solidFill>
                  <a:srgbClr val="00FF00"/>
                </a:solidFill>
                <a:latin typeface="VNI-Brush" pitchFamily="2" charset="0"/>
                <a:cs typeface="Arial" charset="0"/>
              </a:rPr>
              <a:t>Caâu</a:t>
            </a:r>
            <a:r>
              <a:rPr lang="en-US" sz="3600" b="1" dirty="0" smtClean="0">
                <a:solidFill>
                  <a:srgbClr val="00FF00"/>
                </a:solidFill>
                <a:latin typeface="VNI-Brush" pitchFamily="2" charset="0"/>
                <a:cs typeface="Arial" charset="0"/>
              </a:rPr>
              <a:t> 1</a:t>
            </a:r>
            <a:endParaRPr lang="vi-VN" sz="3600" b="1" dirty="0">
              <a:solidFill>
                <a:srgbClr val="00FF00"/>
              </a:solidFill>
              <a:latin typeface="Arial" charset="0"/>
              <a:cs typeface="Arial" charset="0"/>
            </a:endParaRPr>
          </a:p>
        </p:txBody>
      </p:sp>
      <p:sp>
        <p:nvSpPr>
          <p:cNvPr id="11283" name="Line 102"/>
          <p:cNvSpPr>
            <a:spLocks noChangeShapeType="1"/>
          </p:cNvSpPr>
          <p:nvPr/>
        </p:nvSpPr>
        <p:spPr bwMode="auto">
          <a:xfrm>
            <a:off x="9144000" y="0"/>
            <a:ext cx="0" cy="6858000"/>
          </a:xfrm>
          <a:prstGeom prst="line">
            <a:avLst/>
          </a:prstGeom>
          <a:noFill/>
          <a:ln w="57150">
            <a:solidFill>
              <a:schemeClr val="accent2"/>
            </a:solidFill>
            <a:round/>
            <a:headEnd/>
            <a:tailEnd/>
          </a:ln>
        </p:spPr>
        <p:txBody>
          <a:bodyPr/>
          <a:lstStyle/>
          <a:p>
            <a:endParaRPr lang="en-US"/>
          </a:p>
        </p:txBody>
      </p:sp>
      <p:sp>
        <p:nvSpPr>
          <p:cNvPr id="11284" name="Line 103"/>
          <p:cNvSpPr>
            <a:spLocks noChangeShapeType="1"/>
          </p:cNvSpPr>
          <p:nvPr/>
        </p:nvSpPr>
        <p:spPr bwMode="auto">
          <a:xfrm>
            <a:off x="9525" y="6858000"/>
            <a:ext cx="9144000" cy="0"/>
          </a:xfrm>
          <a:prstGeom prst="line">
            <a:avLst/>
          </a:prstGeom>
          <a:noFill/>
          <a:ln w="57150">
            <a:solidFill>
              <a:schemeClr val="accent2"/>
            </a:solidFill>
            <a:round/>
            <a:headEnd/>
            <a:tailEnd/>
          </a:ln>
        </p:spPr>
        <p:txBody>
          <a:bodyPr/>
          <a:lstStyle/>
          <a:p>
            <a:endParaRPr lang="en-US"/>
          </a:p>
        </p:txBody>
      </p:sp>
      <p:sp>
        <p:nvSpPr>
          <p:cNvPr id="11285" name="Line 104"/>
          <p:cNvSpPr>
            <a:spLocks noChangeShapeType="1"/>
          </p:cNvSpPr>
          <p:nvPr/>
        </p:nvSpPr>
        <p:spPr bwMode="auto">
          <a:xfrm>
            <a:off x="9525" y="0"/>
            <a:ext cx="9144000" cy="0"/>
          </a:xfrm>
          <a:prstGeom prst="line">
            <a:avLst/>
          </a:prstGeom>
          <a:noFill/>
          <a:ln w="57150">
            <a:solidFill>
              <a:schemeClr val="accent2"/>
            </a:solidFill>
            <a:round/>
            <a:headEnd/>
            <a:tailEnd/>
          </a:ln>
        </p:spPr>
        <p:txBody>
          <a:bodyPr/>
          <a:lstStyle/>
          <a:p>
            <a:endParaRPr lang="en-US"/>
          </a:p>
        </p:txBody>
      </p:sp>
      <p:sp>
        <p:nvSpPr>
          <p:cNvPr id="11286" name="Line 105"/>
          <p:cNvSpPr>
            <a:spLocks noChangeShapeType="1"/>
          </p:cNvSpPr>
          <p:nvPr/>
        </p:nvSpPr>
        <p:spPr bwMode="auto">
          <a:xfrm>
            <a:off x="9525" y="-20638"/>
            <a:ext cx="0" cy="6858001"/>
          </a:xfrm>
          <a:prstGeom prst="line">
            <a:avLst/>
          </a:prstGeom>
          <a:noFill/>
          <a:ln w="57150">
            <a:solidFill>
              <a:schemeClr val="accent2"/>
            </a:solidFill>
            <a:round/>
            <a:headEnd/>
            <a:tailEnd/>
          </a:ln>
        </p:spPr>
        <p:txBody>
          <a:bodyPr/>
          <a:lstStyle/>
          <a:p>
            <a:endParaRPr lang="en-US"/>
          </a:p>
        </p:txBody>
      </p:sp>
      <p:pic>
        <p:nvPicPr>
          <p:cNvPr id="106" name="Picture 98" descr="Cau hoi"/>
          <p:cNvPicPr>
            <a:picLocks noChangeAspect="1" noChangeArrowheads="1" noCrop="1"/>
          </p:cNvPicPr>
          <p:nvPr/>
        </p:nvPicPr>
        <p:blipFill>
          <a:blip r:embed="rId7"/>
          <a:srcRect/>
          <a:stretch>
            <a:fillRect/>
          </a:stretch>
        </p:blipFill>
        <p:spPr bwMode="auto">
          <a:xfrm>
            <a:off x="8064500" y="0"/>
            <a:ext cx="1079500" cy="989013"/>
          </a:xfrm>
          <a:prstGeom prst="rect">
            <a:avLst/>
          </a:prstGeom>
          <a:noFill/>
          <a:ln w="9525">
            <a:noFill/>
            <a:miter lim="800000"/>
            <a:headEnd/>
            <a:tailEnd/>
          </a:ln>
        </p:spPr>
      </p:pic>
      <p:sp>
        <p:nvSpPr>
          <p:cNvPr id="105" name="Oval 104"/>
          <p:cNvSpPr/>
          <p:nvPr/>
        </p:nvSpPr>
        <p:spPr>
          <a:xfrm>
            <a:off x="914400" y="3276600"/>
            <a:ext cx="457200" cy="457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solidFill>
                  <a:schemeClr val="tx1"/>
                </a:solidFill>
                <a:latin typeface="VNI-Times" pitchFamily="2" charset="0"/>
              </a:rPr>
              <a:t>S</a:t>
            </a:r>
            <a:endParaRPr lang="en-US" sz="3200" dirty="0">
              <a:solidFill>
                <a:schemeClr val="tx1"/>
              </a:solidFill>
              <a:latin typeface="VNI-Times"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17"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ppt_w/2"/>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childTnLst>
                          </p:cTn>
                        </p:par>
                        <p:par>
                          <p:cTn id="29" fill="hold">
                            <p:stCondLst>
                              <p:cond delay="2000"/>
                            </p:stCondLst>
                            <p:childTnLst>
                              <p:par>
                                <p:cTn id="30" presetID="17"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ppt_x</p:attrName>
                                        </p:attrNameLst>
                                      </p:cBhvr>
                                      <p:tavLst>
                                        <p:tav tm="0">
                                          <p:val>
                                            <p:strVal val="#ppt_x-#ppt_w/2"/>
                                          </p:val>
                                        </p:tav>
                                        <p:tav tm="100000">
                                          <p:val>
                                            <p:strVal val="#ppt_x"/>
                                          </p:val>
                                        </p:tav>
                                      </p:tavLst>
                                    </p:anim>
                                    <p:anim calcmode="lin" valueType="num">
                                      <p:cBhvr>
                                        <p:cTn id="33" dur="500" fill="hold"/>
                                        <p:tgtEl>
                                          <p:spTgt spid="2"/>
                                        </p:tgtEl>
                                        <p:attrNameLst>
                                          <p:attrName>ppt_y</p:attrName>
                                        </p:attrNameLst>
                                      </p:cBhvr>
                                      <p:tavLst>
                                        <p:tav tm="0">
                                          <p:val>
                                            <p:strVal val="#ppt_y"/>
                                          </p:val>
                                        </p:tav>
                                        <p:tav tm="100000">
                                          <p:val>
                                            <p:strVal val="#ppt_y"/>
                                          </p:val>
                                        </p:tav>
                                      </p:tavLst>
                                    </p:anim>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strVal val="#ppt_h"/>
                                          </p:val>
                                        </p:tav>
                                        <p:tav tm="100000">
                                          <p:val>
                                            <p:strVal val="#ppt_h"/>
                                          </p:val>
                                        </p:tav>
                                      </p:tavLst>
                                    </p:anim>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 calcmode="lin" valueType="num">
                                      <p:cBhvr>
                                        <p:cTn id="41" dur="500" fill="hold"/>
                                        <p:tgtEl>
                                          <p:spTgt spid="13"/>
                                        </p:tgtEl>
                                        <p:attrNameLst>
                                          <p:attrName>style.rotation</p:attrName>
                                        </p:attrNameLst>
                                      </p:cBhvr>
                                      <p:tavLst>
                                        <p:tav tm="0">
                                          <p:val>
                                            <p:fltVal val="360"/>
                                          </p:val>
                                        </p:tav>
                                        <p:tav tm="100000">
                                          <p:val>
                                            <p:fltVal val="0"/>
                                          </p:val>
                                        </p:tav>
                                      </p:tavLst>
                                    </p:anim>
                                    <p:animEffect transition="in" filter="fade">
                                      <p:cBhvr>
                                        <p:cTn id="42" dur="500"/>
                                        <p:tgtEl>
                                          <p:spTgt spid="13"/>
                                        </p:tgtEl>
                                      </p:cBhvr>
                                    </p:animEffect>
                                  </p:childTnLst>
                                </p:cTn>
                              </p:par>
                            </p:childTnLst>
                          </p:cTn>
                        </p:par>
                        <p:par>
                          <p:cTn id="43" fill="hold">
                            <p:stCondLst>
                              <p:cond delay="3000"/>
                            </p:stCondLst>
                            <p:childTnLst>
                              <p:par>
                                <p:cTn id="44" presetID="17" presetClass="entr" presetSubtype="8"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ppt_x</p:attrName>
                                        </p:attrNameLst>
                                      </p:cBhvr>
                                      <p:tavLst>
                                        <p:tav tm="0">
                                          <p:val>
                                            <p:strVal val="#ppt_x-#ppt_w/2"/>
                                          </p:val>
                                        </p:tav>
                                        <p:tav tm="100000">
                                          <p:val>
                                            <p:strVal val="#ppt_x"/>
                                          </p:val>
                                        </p:tav>
                                      </p:tavLst>
                                    </p:anim>
                                    <p:anim calcmode="lin" valueType="num">
                                      <p:cBhvr>
                                        <p:cTn id="47" dur="500" fill="hold"/>
                                        <p:tgtEl>
                                          <p:spTgt spid="3"/>
                                        </p:tgtEl>
                                        <p:attrNameLst>
                                          <p:attrName>ppt_y</p:attrName>
                                        </p:attrNameLst>
                                      </p:cBhvr>
                                      <p:tavLst>
                                        <p:tav tm="0">
                                          <p:val>
                                            <p:strVal val="#ppt_y"/>
                                          </p:val>
                                        </p:tav>
                                        <p:tav tm="100000">
                                          <p:val>
                                            <p:strVal val="#ppt_y"/>
                                          </p:val>
                                        </p:tav>
                                      </p:tavLst>
                                    </p:anim>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strVal val="#ppt_h"/>
                                          </p:val>
                                        </p:tav>
                                        <p:tav tm="100000">
                                          <p:val>
                                            <p:strVal val="#ppt_h"/>
                                          </p:val>
                                        </p:tav>
                                      </p:tavLst>
                                    </p:anim>
                                  </p:childTnLst>
                                </p:cTn>
                              </p:par>
                            </p:childTnLst>
                          </p:cTn>
                        </p:par>
                        <p:par>
                          <p:cTn id="50" fill="hold">
                            <p:stCondLst>
                              <p:cond delay="35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4000"/>
                            </p:stCondLst>
                            <p:childTnLst>
                              <p:par>
                                <p:cTn id="58" presetID="3" presetClass="entr" presetSubtype="10" fill="hold" grpId="0" nodeType="afterEffect">
                                  <p:stCondLst>
                                    <p:cond delay="0"/>
                                  </p:stCondLst>
                                  <p:childTnLst>
                                    <p:set>
                                      <p:cBhvr>
                                        <p:cTn id="59" dur="1" fill="hold">
                                          <p:stCondLst>
                                            <p:cond delay="0"/>
                                          </p:stCondLst>
                                        </p:cTn>
                                        <p:tgtEl>
                                          <p:spTgt spid="31795"/>
                                        </p:tgtEl>
                                        <p:attrNameLst>
                                          <p:attrName>style.visibility</p:attrName>
                                        </p:attrNameLst>
                                      </p:cBhvr>
                                      <p:to>
                                        <p:strVal val="visible"/>
                                      </p:to>
                                    </p:set>
                                    <p:animEffect transition="in" filter="blinds(horizontal)">
                                      <p:cBhvr>
                                        <p:cTn id="60" dur="500"/>
                                        <p:tgtEl>
                                          <p:spTgt spid="31795"/>
                                        </p:tgtEl>
                                      </p:cBhvr>
                                    </p:animEffect>
                                  </p:childTnLst>
                                </p:cTn>
                              </p:par>
                            </p:childTnLst>
                          </p:cTn>
                        </p:par>
                        <p:par>
                          <p:cTn id="61" fill="hold">
                            <p:stCondLst>
                              <p:cond delay="4500"/>
                            </p:stCondLst>
                            <p:childTnLst>
                              <p:par>
                                <p:cTn id="62" presetID="17" presetClass="entr" presetSubtype="8"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ppt_x</p:attrName>
                                        </p:attrNameLst>
                                      </p:cBhvr>
                                      <p:tavLst>
                                        <p:tav tm="0">
                                          <p:val>
                                            <p:strVal val="#ppt_x-#ppt_w/2"/>
                                          </p:val>
                                        </p:tav>
                                        <p:tav tm="100000">
                                          <p:val>
                                            <p:strVal val="#ppt_x"/>
                                          </p:val>
                                        </p:tav>
                                      </p:tavLst>
                                    </p:anim>
                                    <p:anim calcmode="lin" valueType="num">
                                      <p:cBhvr>
                                        <p:cTn id="65" dur="500" fill="hold"/>
                                        <p:tgtEl>
                                          <p:spTgt spid="4"/>
                                        </p:tgtEl>
                                        <p:attrNameLst>
                                          <p:attrName>ppt_y</p:attrName>
                                        </p:attrNameLst>
                                      </p:cBhvr>
                                      <p:tavLst>
                                        <p:tav tm="0">
                                          <p:val>
                                            <p:strVal val="#ppt_y"/>
                                          </p:val>
                                        </p:tav>
                                        <p:tav tm="100000">
                                          <p:val>
                                            <p:strVal val="#ppt_y"/>
                                          </p:val>
                                        </p:tav>
                                      </p:tavLst>
                                    </p:anim>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strVal val="#ppt_h"/>
                                          </p:val>
                                        </p:tav>
                                        <p:tav tm="100000">
                                          <p:val>
                                            <p:strVal val="#ppt_h"/>
                                          </p:val>
                                        </p:tav>
                                      </p:tavLst>
                                    </p:anim>
                                  </p:childTnLst>
                                </p:cTn>
                              </p:par>
                            </p:childTnLst>
                          </p:cTn>
                        </p:par>
                        <p:par>
                          <p:cTn id="68" fill="hold">
                            <p:stCondLst>
                              <p:cond delay="5000"/>
                            </p:stCondLst>
                            <p:childTnLst>
                              <p:par>
                                <p:cTn id="69" presetID="22" presetClass="entr" presetSubtype="1" fill="hold" nodeType="after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wipe(up)">
                                      <p:cBhvr>
                                        <p:cTn id="71" dur="500"/>
                                        <p:tgtEl>
                                          <p:spTgt spid="106"/>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105"/>
                                        </p:tgtEl>
                                        <p:attrNameLst>
                                          <p:attrName>style.visibility</p:attrName>
                                        </p:attrNameLst>
                                      </p:cBhvr>
                                      <p:to>
                                        <p:strVal val="visible"/>
                                      </p:to>
                                    </p:set>
                                    <p:animEffect transition="in" filter="checkerboard(across)">
                                      <p:cBhvr>
                                        <p:cTn id="76" dur="500"/>
                                        <p:tgtEl>
                                          <p:spTgt spid="105"/>
                                        </p:tgtEl>
                                      </p:cBhvr>
                                    </p:animEffect>
                                  </p:childTnLst>
                                </p:cTn>
                              </p:par>
                            </p:childTnLst>
                          </p:cTn>
                        </p:par>
                        <p:par>
                          <p:cTn id="77" fill="hold">
                            <p:stCondLst>
                              <p:cond delay="500"/>
                            </p:stCondLst>
                            <p:childTnLst>
                              <p:par>
                                <p:cTn id="78" presetID="6" presetClass="emph" presetSubtype="0" repeatCount="indefinite" fill="hold" grpId="1" nodeType="afterEffect">
                                  <p:stCondLst>
                                    <p:cond delay="0"/>
                                  </p:stCondLst>
                                  <p:childTnLst>
                                    <p:animScale>
                                      <p:cBhvr>
                                        <p:cTn id="79" dur="2000" fill="hold"/>
                                        <p:tgtEl>
                                          <p:spTgt spid="1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31795"/>
                    </p:tgtEl>
                  </p:cond>
                </p:stCondLst>
                <p:endSync evt="end" delay="0">
                  <p:rtn val="all"/>
                </p:endSync>
                <p:childTnLst>
                  <p:par>
                    <p:cTn id="81" fill="hold">
                      <p:stCondLst>
                        <p:cond delay="0"/>
                      </p:stCondLst>
                      <p:childTnLst>
                        <p:par>
                          <p:cTn id="82" fill="hold">
                            <p:stCondLst>
                              <p:cond delay="0"/>
                            </p:stCondLst>
                            <p:childTnLst>
                              <p:par>
                                <p:cTn id="83" presetID="11" presetClass="entr" presetSubtype="0" repeatCount="indefinite" fill="hold" nodeType="clickEffect">
                                  <p:stCondLst>
                                    <p:cond delay="0"/>
                                  </p:stCondLst>
                                  <p:childTnLst>
                                    <p:set>
                                      <p:cBhvr>
                                        <p:cTn id="84" dur="1000">
                                          <p:stCondLst>
                                            <p:cond delay="0"/>
                                          </p:stCondLst>
                                        </p:cTn>
                                        <p:tgtEl>
                                          <p:spTgt spid="10"/>
                                        </p:tgtEl>
                                        <p:attrNameLst>
                                          <p:attrName>style.visibility</p:attrName>
                                        </p:attrNameLst>
                                      </p:cBhvr>
                                      <p:to>
                                        <p:strVal val="visible"/>
                                      </p:to>
                                    </p:set>
                                  </p:childTnLst>
                                  <p:subTnLst>
                                    <p:audio>
                                      <p:cMediaNode vol="100000">
                                        <p:cTn display="0" masterRel="sameClick">
                                          <p:stCondLst>
                                            <p:cond evt="begin" delay="0">
                                              <p:tn val="83"/>
                                            </p:cond>
                                          </p:stCondLst>
                                          <p:endCondLst>
                                            <p:cond evt="onStopAudio" delay="0">
                                              <p:tgtEl>
                                                <p:sldTgt/>
                                              </p:tgtEl>
                                            </p:cond>
                                          </p:endCondLst>
                                        </p:cTn>
                                        <p:tgtEl>
                                          <p:sndTgt r:embed="rId5" name="Xem ket qua.WAV"/>
                                        </p:tgtEl>
                                      </p:cMediaNode>
                                    </p:audio>
                                  </p:subTnLst>
                                </p:cTn>
                              </p:par>
                            </p:childTnLst>
                          </p:cTn>
                        </p:par>
                        <p:par>
                          <p:cTn id="85" fill="hold">
                            <p:stCondLst>
                              <p:cond delay="1000"/>
                            </p:stCondLst>
                            <p:childTnLst>
                              <p:par>
                                <p:cTn id="86" presetID="1" presetClass="mediacall" presetSubtype="0" fill="hold" nodeType="afterEffect">
                                  <p:stCondLst>
                                    <p:cond delay="0"/>
                                  </p:stCondLst>
                                  <p:childTnLst>
                                    <p:cmd type="call" cmd="playFrom(0.0)">
                                      <p:cBhvr>
                                        <p:cTn id="87" dur="3760" fill="hold"/>
                                        <p:tgtEl>
                                          <p:spTgt spid="31843"/>
                                        </p:tgtEl>
                                      </p:cBhvr>
                                    </p:cmd>
                                  </p:childTnLst>
                                </p:cTn>
                              </p:par>
                            </p:childTnLst>
                          </p:cTn>
                        </p:par>
                      </p:childTnLst>
                    </p:cTn>
                  </p:par>
                </p:childTnLst>
              </p:cTn>
              <p:nextCondLst>
                <p:cond evt="onClick" delay="0">
                  <p:tgtEl>
                    <p:spTgt spid="31795"/>
                  </p:tgtEl>
                </p:cond>
              </p:nextCondLst>
            </p:seq>
            <p:audio>
              <p:cMediaNode vol="80000" showWhenStopped="0">
                <p:cTn id="88" fill="hold" display="0">
                  <p:stCondLst>
                    <p:cond delay="indefinite"/>
                  </p:stCondLst>
                  <p:endCondLst>
                    <p:cond evt="onNext" delay="0">
                      <p:tgtEl>
                        <p:sldTgt/>
                      </p:tgtEl>
                    </p:cond>
                    <p:cond evt="onPrev" delay="0">
                      <p:tgtEl>
                        <p:sldTgt/>
                      </p:tgtEl>
                    </p:cond>
                    <p:cond evt="onStopAudio" delay="0">
                      <p:tgtEl>
                        <p:sldTgt/>
                      </p:tgtEl>
                    </p:cond>
                  </p:endCondLst>
                </p:cTn>
                <p:tgtEl>
                  <p:spTgt spid="31843"/>
                </p:tgtEl>
              </p:cMediaNode>
            </p:audio>
          </p:childTnLst>
        </p:cTn>
      </p:par>
    </p:tnLst>
    <p:bldLst>
      <p:bldP spid="31795" grpId="0" animBg="1"/>
      <p:bldP spid="105" grpId="0" animBg="1"/>
      <p:bldP spid="10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143000" y="3124200"/>
            <a:ext cx="7162800" cy="838200"/>
            <a:chOff x="384" y="1344"/>
            <a:chExt cx="3072" cy="381"/>
          </a:xfrm>
        </p:grpSpPr>
        <p:sp>
          <p:nvSpPr>
            <p:cNvPr id="31748" name="AutoShape 4"/>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r>
                <a:rPr lang="en-US" sz="2800" b="1" dirty="0" smtClean="0">
                  <a:solidFill>
                    <a:srgbClr val="000066"/>
                  </a:solidFill>
                  <a:latin typeface="VNI-Helve-Condense" pitchFamily="2" charset="0"/>
                  <a:cs typeface="Arial" charset="0"/>
                </a:rPr>
                <a:t>              1,0m.</a:t>
              </a:r>
              <a:endParaRPr lang="en-US" sz="2800" b="1" dirty="0">
                <a:solidFill>
                  <a:srgbClr val="000066"/>
                </a:solidFill>
                <a:latin typeface="VNI-Helve-Condense" pitchFamily="2" charset="0"/>
                <a:cs typeface="Arial" charset="0"/>
              </a:endParaRPr>
            </a:p>
          </p:txBody>
        </p:sp>
        <p:sp>
          <p:nvSpPr>
            <p:cNvPr id="31749" name="AutoShape 5"/>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31750" name="Freeform 6"/>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31751" name="Text Box 7"/>
            <p:cNvSpPr txBox="1">
              <a:spLocks noChangeArrowheads="1"/>
            </p:cNvSpPr>
            <p:nvPr/>
          </p:nvSpPr>
          <p:spPr bwMode="gray">
            <a:xfrm>
              <a:off x="646" y="1373"/>
              <a:ext cx="189" cy="23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eaLnBrk="0" hangingPunct="0">
                <a:defRPr/>
              </a:pPr>
              <a:r>
                <a:rPr lang="en-US" sz="2800" b="1">
                  <a:solidFill>
                    <a:srgbClr val="FF0000"/>
                  </a:solidFill>
                  <a:effectLst>
                    <a:outerShdw blurRad="38100" dist="38100" dir="2700000" algn="tl">
                      <a:srgbClr val="C0C0C0"/>
                    </a:outerShdw>
                  </a:effectLst>
                  <a:latin typeface="Arial" charset="0"/>
                  <a:cs typeface="Arial" charset="0"/>
                </a:rPr>
                <a:t>B</a:t>
              </a:r>
            </a:p>
          </p:txBody>
        </p:sp>
        <p:sp>
          <p:nvSpPr>
            <p:cNvPr id="11369" name="Text Box 8"/>
            <p:cNvSpPr txBox="1">
              <a:spLocks noChangeArrowheads="1"/>
            </p:cNvSpPr>
            <p:nvPr/>
          </p:nvSpPr>
          <p:spPr bwMode="gray">
            <a:xfrm>
              <a:off x="1124" y="1404"/>
              <a:ext cx="2258" cy="167"/>
            </a:xfrm>
            <a:prstGeom prst="rect">
              <a:avLst/>
            </a:prstGeom>
            <a:noFill/>
            <a:ln w="9525" algn="ctr">
              <a:noFill/>
              <a:miter lim="800000"/>
              <a:headEnd/>
              <a:tailEnd/>
            </a:ln>
          </p:spPr>
          <p:txBody>
            <a:bodyPr>
              <a:spAutoFit/>
            </a:bodyPr>
            <a:lstStyle/>
            <a:p>
              <a:pPr eaLnBrk="0" hangingPunct="0"/>
              <a:endParaRPr lang="vi-VN" sz="1800" b="1">
                <a:solidFill>
                  <a:srgbClr val="000066"/>
                </a:solidFill>
                <a:latin typeface="Arial" charset="0"/>
                <a:cs typeface="Arial" charset="0"/>
              </a:endParaRPr>
            </a:p>
          </p:txBody>
        </p:sp>
      </p:grpSp>
      <p:grpSp>
        <p:nvGrpSpPr>
          <p:cNvPr id="3" name="Group 9"/>
          <p:cNvGrpSpPr>
            <a:grpSpLocks/>
          </p:cNvGrpSpPr>
          <p:nvPr/>
        </p:nvGrpSpPr>
        <p:grpSpPr bwMode="auto">
          <a:xfrm>
            <a:off x="1143000" y="4114800"/>
            <a:ext cx="7239000" cy="681038"/>
            <a:chOff x="384" y="1344"/>
            <a:chExt cx="3072" cy="381"/>
          </a:xfrm>
        </p:grpSpPr>
        <p:sp>
          <p:nvSpPr>
            <p:cNvPr id="31754" name="AutoShape 10"/>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eaLnBrk="0" hangingPunct="0">
                <a:defRPr/>
              </a:pPr>
              <a:r>
                <a:rPr lang="en-US" sz="2800" b="1" dirty="0" smtClean="0">
                  <a:solidFill>
                    <a:srgbClr val="000066"/>
                  </a:solidFill>
                  <a:latin typeface="VNI-Helve-Condense" pitchFamily="2" charset="0"/>
                  <a:cs typeface="Arial" charset="0"/>
                </a:rPr>
                <a:t>              9,8m.</a:t>
              </a:r>
              <a:endParaRPr lang="en-US" sz="2800" b="1" dirty="0">
                <a:solidFill>
                  <a:srgbClr val="000066"/>
                </a:solidFill>
                <a:latin typeface="VNI-Helve-Condense" pitchFamily="2" charset="0"/>
                <a:cs typeface="Arial" charset="0"/>
              </a:endParaRPr>
            </a:p>
          </p:txBody>
        </p:sp>
        <p:sp>
          <p:nvSpPr>
            <p:cNvPr id="31755" name="AutoShape 11"/>
            <p:cNvSpPr>
              <a:spLocks noChangeArrowheads="1"/>
            </p:cNvSpPr>
            <p:nvPr/>
          </p:nvSpPr>
          <p:spPr bwMode="gray">
            <a:xfrm>
              <a:off x="451" y="1379"/>
              <a:ext cx="592" cy="314"/>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31756" name="Freeform 12"/>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31757" name="Text Box 13"/>
            <p:cNvSpPr txBox="1">
              <a:spLocks noChangeArrowheads="1"/>
            </p:cNvSpPr>
            <p:nvPr/>
          </p:nvSpPr>
          <p:spPr bwMode="gray">
            <a:xfrm>
              <a:off x="649" y="1373"/>
              <a:ext cx="187" cy="29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r" eaLnBrk="0" hangingPunct="0">
                <a:defRPr/>
              </a:pPr>
              <a:r>
                <a:rPr lang="en-US" sz="2800" b="1">
                  <a:solidFill>
                    <a:srgbClr val="FF0000"/>
                  </a:solidFill>
                  <a:effectLst>
                    <a:outerShdw blurRad="38100" dist="38100" dir="2700000" algn="tl">
                      <a:srgbClr val="C0C0C0"/>
                    </a:outerShdw>
                  </a:effectLst>
                  <a:latin typeface="Arial" charset="0"/>
                  <a:cs typeface="Arial" charset="0"/>
                </a:rPr>
                <a:t>C</a:t>
              </a:r>
            </a:p>
          </p:txBody>
        </p:sp>
        <p:sp>
          <p:nvSpPr>
            <p:cNvPr id="11364" name="Text Box 14"/>
            <p:cNvSpPr txBox="1">
              <a:spLocks noChangeArrowheads="1"/>
            </p:cNvSpPr>
            <p:nvPr/>
          </p:nvSpPr>
          <p:spPr bwMode="gray">
            <a:xfrm>
              <a:off x="1124" y="1404"/>
              <a:ext cx="2258" cy="189"/>
            </a:xfrm>
            <a:prstGeom prst="rect">
              <a:avLst/>
            </a:prstGeom>
            <a:noFill/>
            <a:ln w="9525" algn="ctr">
              <a:noFill/>
              <a:miter lim="800000"/>
              <a:headEnd/>
              <a:tailEnd/>
            </a:ln>
          </p:spPr>
          <p:txBody>
            <a:bodyPr>
              <a:spAutoFit/>
            </a:bodyPr>
            <a:lstStyle/>
            <a:p>
              <a:pPr eaLnBrk="0" hangingPunct="0"/>
              <a:endParaRPr lang="vi-VN" sz="1600" b="1">
                <a:latin typeface="Arial" charset="0"/>
                <a:cs typeface="Arial" charset="0"/>
              </a:endParaRPr>
            </a:p>
          </p:txBody>
        </p:sp>
      </p:grpSp>
      <p:grpSp>
        <p:nvGrpSpPr>
          <p:cNvPr id="4" name="Group 15"/>
          <p:cNvGrpSpPr>
            <a:grpSpLocks/>
          </p:cNvGrpSpPr>
          <p:nvPr/>
        </p:nvGrpSpPr>
        <p:grpSpPr bwMode="auto">
          <a:xfrm>
            <a:off x="1143000" y="5029200"/>
            <a:ext cx="7162800" cy="685800"/>
            <a:chOff x="384" y="1344"/>
            <a:chExt cx="3072" cy="381"/>
          </a:xfrm>
        </p:grpSpPr>
        <p:sp>
          <p:nvSpPr>
            <p:cNvPr id="31760" name="AutoShape 1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eaLnBrk="0" hangingPunct="0">
                <a:defRPr/>
              </a:pPr>
              <a:r>
                <a:rPr lang="en-US" sz="2800" b="1" dirty="0" smtClean="0">
                  <a:solidFill>
                    <a:srgbClr val="000066"/>
                  </a:solidFill>
                  <a:latin typeface="VNI-Helve-Condense" pitchFamily="2" charset="0"/>
                  <a:cs typeface="Arial" charset="0"/>
                </a:rPr>
                <a:t>              32m.</a:t>
              </a:r>
              <a:endParaRPr lang="en-US" sz="2800" b="1" dirty="0">
                <a:solidFill>
                  <a:srgbClr val="000066"/>
                </a:solidFill>
                <a:latin typeface="VNI-Helve-Condense" pitchFamily="2" charset="0"/>
                <a:cs typeface="Arial" charset="0"/>
              </a:endParaRPr>
            </a:p>
          </p:txBody>
        </p:sp>
        <p:sp>
          <p:nvSpPr>
            <p:cNvPr id="31761" name="AutoShape 17"/>
            <p:cNvSpPr>
              <a:spLocks noChangeArrowheads="1"/>
            </p:cNvSpPr>
            <p:nvPr/>
          </p:nvSpPr>
          <p:spPr bwMode="gray">
            <a:xfrm>
              <a:off x="451" y="1379"/>
              <a:ext cx="592" cy="310"/>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31762" name="Freeform 1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31763" name="Text Box 19"/>
            <p:cNvSpPr txBox="1">
              <a:spLocks noChangeArrowheads="1"/>
            </p:cNvSpPr>
            <p:nvPr/>
          </p:nvSpPr>
          <p:spPr bwMode="gray">
            <a:xfrm>
              <a:off x="647" y="1373"/>
              <a:ext cx="190" cy="28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cs typeface="Arial" charset="0"/>
                </a:rPr>
                <a:t>D</a:t>
              </a:r>
            </a:p>
          </p:txBody>
        </p:sp>
        <p:sp>
          <p:nvSpPr>
            <p:cNvPr id="11359" name="Text Box 20"/>
            <p:cNvSpPr txBox="1">
              <a:spLocks noChangeArrowheads="1"/>
            </p:cNvSpPr>
            <p:nvPr/>
          </p:nvSpPr>
          <p:spPr bwMode="gray">
            <a:xfrm>
              <a:off x="1124" y="1404"/>
              <a:ext cx="2258" cy="204"/>
            </a:xfrm>
            <a:prstGeom prst="rect">
              <a:avLst/>
            </a:prstGeom>
            <a:noFill/>
            <a:ln w="9525" algn="ctr">
              <a:noFill/>
              <a:miter lim="800000"/>
              <a:headEnd/>
              <a:tailEnd/>
            </a:ln>
          </p:spPr>
          <p:txBody>
            <a:bodyPr>
              <a:spAutoFit/>
            </a:bodyPr>
            <a:lstStyle/>
            <a:p>
              <a:pPr eaLnBrk="0" hangingPunct="0"/>
              <a:endParaRPr lang="vi-VN" sz="1800" b="1">
                <a:latin typeface="Arial" charset="0"/>
                <a:cs typeface="Arial" charset="0"/>
              </a:endParaRPr>
            </a:p>
          </p:txBody>
        </p:sp>
      </p:grpSp>
      <p:grpSp>
        <p:nvGrpSpPr>
          <p:cNvPr id="5" name="Group 21"/>
          <p:cNvGrpSpPr>
            <a:grpSpLocks/>
          </p:cNvGrpSpPr>
          <p:nvPr/>
        </p:nvGrpSpPr>
        <p:grpSpPr bwMode="auto">
          <a:xfrm>
            <a:off x="539750" y="2044700"/>
            <a:ext cx="327025" cy="4264025"/>
            <a:chOff x="48" y="768"/>
            <a:chExt cx="182" cy="2075"/>
          </a:xfrm>
        </p:grpSpPr>
        <p:grpSp>
          <p:nvGrpSpPr>
            <p:cNvPr id="6" name="Group 22"/>
            <p:cNvGrpSpPr>
              <a:grpSpLocks/>
            </p:cNvGrpSpPr>
            <p:nvPr/>
          </p:nvGrpSpPr>
          <p:grpSpPr bwMode="auto">
            <a:xfrm rot="5400000">
              <a:off x="-879" y="1752"/>
              <a:ext cx="2064" cy="96"/>
              <a:chOff x="0" y="1896"/>
              <a:chExt cx="5760" cy="120"/>
            </a:xfrm>
          </p:grpSpPr>
          <p:sp>
            <p:nvSpPr>
              <p:cNvPr id="11353" name="Rectangle 2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p>
            </p:txBody>
          </p:sp>
          <p:sp>
            <p:nvSpPr>
              <p:cNvPr id="11354" name="Rectangle 2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p>
            </p:txBody>
          </p:sp>
        </p:grpSp>
        <p:grpSp>
          <p:nvGrpSpPr>
            <p:cNvPr id="7" name="Group 25"/>
            <p:cNvGrpSpPr>
              <a:grpSpLocks/>
            </p:cNvGrpSpPr>
            <p:nvPr/>
          </p:nvGrpSpPr>
          <p:grpSpPr bwMode="auto">
            <a:xfrm rot="5400000">
              <a:off x="57" y="2670"/>
              <a:ext cx="173" cy="173"/>
              <a:chOff x="1872" y="1824"/>
              <a:chExt cx="2014" cy="1821"/>
            </a:xfrm>
          </p:grpSpPr>
          <p:sp>
            <p:nvSpPr>
              <p:cNvPr id="31770" name="AutoShape 26"/>
              <p:cNvSpPr>
                <a:spLocks noChangeArrowheads="1"/>
              </p:cNvSpPr>
              <p:nvPr/>
            </p:nvSpPr>
            <p:spPr bwMode="gray">
              <a:xfrm rot="16200000" flipH="1">
                <a:off x="1821" y="2544"/>
                <a:ext cx="307"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771" name="AutoShape 27"/>
              <p:cNvSpPr>
                <a:spLocks noChangeArrowheads="1"/>
              </p:cNvSpPr>
              <p:nvPr/>
            </p:nvSpPr>
            <p:spPr bwMode="gray">
              <a:xfrm rot="5400000" flipH="1">
                <a:off x="3629" y="2516"/>
                <a:ext cx="307"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772" name="AutoShape 28"/>
              <p:cNvSpPr>
                <a:spLocks noChangeArrowheads="1"/>
              </p:cNvSpPr>
              <p:nvPr/>
            </p:nvSpPr>
            <p:spPr bwMode="gray">
              <a:xfrm rot="10800000" flipH="1">
                <a:off x="2726" y="3442"/>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347" name="Oval 2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348" name="Oval 3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775" name="Oval 31"/>
              <p:cNvSpPr>
                <a:spLocks noChangeArrowheads="1"/>
              </p:cNvSpPr>
              <p:nvPr/>
            </p:nvSpPr>
            <p:spPr bwMode="gray">
              <a:xfrm>
                <a:off x="2249" y="2001"/>
                <a:ext cx="1268"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350" name="Oval 3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777" name="Oval 33"/>
              <p:cNvSpPr>
                <a:spLocks noChangeArrowheads="1"/>
              </p:cNvSpPr>
              <p:nvPr/>
            </p:nvSpPr>
            <p:spPr bwMode="gray">
              <a:xfrm>
                <a:off x="2339" y="2084"/>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352" name="Oval 3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8" name="Group 35"/>
            <p:cNvGrpSpPr>
              <a:grpSpLocks/>
            </p:cNvGrpSpPr>
            <p:nvPr/>
          </p:nvGrpSpPr>
          <p:grpSpPr bwMode="auto">
            <a:xfrm rot="5400000">
              <a:off x="48" y="1723"/>
              <a:ext cx="173" cy="173"/>
              <a:chOff x="1872" y="1824"/>
              <a:chExt cx="2014" cy="1821"/>
            </a:xfrm>
          </p:grpSpPr>
          <p:sp>
            <p:nvSpPr>
              <p:cNvPr id="31780" name="AutoShape 36"/>
              <p:cNvSpPr>
                <a:spLocks noChangeArrowheads="1"/>
              </p:cNvSpPr>
              <p:nvPr/>
            </p:nvSpPr>
            <p:spPr bwMode="gray">
              <a:xfrm rot="16200000" flipH="1">
                <a:off x="1820" y="2542"/>
                <a:ext cx="307"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781" name="AutoShape 37"/>
              <p:cNvSpPr>
                <a:spLocks noChangeArrowheads="1"/>
              </p:cNvSpPr>
              <p:nvPr/>
            </p:nvSpPr>
            <p:spPr bwMode="gray">
              <a:xfrm rot="5400000" flipH="1">
                <a:off x="3628" y="2514"/>
                <a:ext cx="307"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782" name="AutoShape 38"/>
              <p:cNvSpPr>
                <a:spLocks noChangeArrowheads="1"/>
              </p:cNvSpPr>
              <p:nvPr/>
            </p:nvSpPr>
            <p:spPr bwMode="gray">
              <a:xfrm rot="10800000" flipH="1">
                <a:off x="2725"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338" name="Oval 3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339" name="Oval 4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785" name="Oval 41"/>
              <p:cNvSpPr>
                <a:spLocks noChangeArrowheads="1"/>
              </p:cNvSpPr>
              <p:nvPr/>
            </p:nvSpPr>
            <p:spPr bwMode="gray">
              <a:xfrm>
                <a:off x="2248" y="1999"/>
                <a:ext cx="1268"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341" name="Oval 4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787" name="Oval 43"/>
              <p:cNvSpPr>
                <a:spLocks noChangeArrowheads="1"/>
              </p:cNvSpPr>
              <p:nvPr/>
            </p:nvSpPr>
            <p:spPr bwMode="gray">
              <a:xfrm>
                <a:off x="2338"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343" name="Oval 4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grpSp>
        <p:nvGrpSpPr>
          <p:cNvPr id="9" name="Group 45"/>
          <p:cNvGrpSpPr>
            <a:grpSpLocks/>
          </p:cNvGrpSpPr>
          <p:nvPr/>
        </p:nvGrpSpPr>
        <p:grpSpPr bwMode="auto">
          <a:xfrm>
            <a:off x="1219200" y="2133600"/>
            <a:ext cx="7086600" cy="750888"/>
            <a:chOff x="384" y="1344"/>
            <a:chExt cx="3072" cy="381"/>
          </a:xfrm>
        </p:grpSpPr>
        <p:sp>
          <p:nvSpPr>
            <p:cNvPr id="31790" name="AutoShape 4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r>
                <a:rPr lang="en-US" sz="2800" b="1" dirty="0" smtClean="0">
                  <a:solidFill>
                    <a:srgbClr val="000066"/>
                  </a:solidFill>
                  <a:latin typeface="VNI-Helve-Condense" pitchFamily="2" charset="0"/>
                  <a:cs typeface="Arial" charset="0"/>
                </a:rPr>
                <a:t>            0,102m.</a:t>
              </a:r>
              <a:endParaRPr lang="en-US" sz="2800" b="1" dirty="0">
                <a:solidFill>
                  <a:srgbClr val="000066"/>
                </a:solidFill>
                <a:latin typeface="VNI-Helve-Condense" pitchFamily="2" charset="0"/>
                <a:cs typeface="Arial" charset="0"/>
              </a:endParaRPr>
            </a:p>
          </p:txBody>
        </p:sp>
        <p:sp>
          <p:nvSpPr>
            <p:cNvPr id="31791" name="AutoShape 47"/>
            <p:cNvSpPr>
              <a:spLocks noChangeArrowheads="1"/>
            </p:cNvSpPr>
            <p:nvPr/>
          </p:nvSpPr>
          <p:spPr bwMode="gray">
            <a:xfrm>
              <a:off x="451" y="1379"/>
              <a:ext cx="561" cy="313"/>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31792" name="Freeform 4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31793" name="Text Box 49"/>
            <p:cNvSpPr txBox="1">
              <a:spLocks noChangeArrowheads="1"/>
            </p:cNvSpPr>
            <p:nvPr/>
          </p:nvSpPr>
          <p:spPr bwMode="gray">
            <a:xfrm>
              <a:off x="648" y="1373"/>
              <a:ext cx="189" cy="26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cs typeface="Arial" charset="0"/>
                </a:rPr>
                <a:t>A</a:t>
              </a:r>
            </a:p>
          </p:txBody>
        </p:sp>
        <p:sp>
          <p:nvSpPr>
            <p:cNvPr id="11331" name="Text Box 50"/>
            <p:cNvSpPr txBox="1">
              <a:spLocks noChangeArrowheads="1"/>
            </p:cNvSpPr>
            <p:nvPr/>
          </p:nvSpPr>
          <p:spPr bwMode="gray">
            <a:xfrm>
              <a:off x="1124" y="1404"/>
              <a:ext cx="2258" cy="186"/>
            </a:xfrm>
            <a:prstGeom prst="rect">
              <a:avLst/>
            </a:prstGeom>
            <a:noFill/>
            <a:ln w="9525" algn="ctr">
              <a:noFill/>
              <a:miter lim="800000"/>
              <a:headEnd/>
              <a:tailEnd/>
            </a:ln>
          </p:spPr>
          <p:txBody>
            <a:bodyPr>
              <a:spAutoFit/>
            </a:bodyPr>
            <a:lstStyle/>
            <a:p>
              <a:pPr eaLnBrk="0" hangingPunct="0"/>
              <a:endParaRPr lang="vi-VN" sz="1800" b="1">
                <a:latin typeface="Arial" charset="0"/>
                <a:cs typeface="Arial" charset="0"/>
              </a:endParaRPr>
            </a:p>
          </p:txBody>
        </p:sp>
      </p:grpSp>
      <p:sp>
        <p:nvSpPr>
          <p:cNvPr id="31795" name="AutoShape 51">
            <a:hlinkClick r:id="" action="ppaction://noaction" highlightClick="1"/>
          </p:cNvPr>
          <p:cNvSpPr>
            <a:spLocks noChangeArrowheads="1"/>
          </p:cNvSpPr>
          <p:nvPr/>
        </p:nvSpPr>
        <p:spPr bwMode="auto">
          <a:xfrm>
            <a:off x="8610600" y="5715000"/>
            <a:ext cx="457200" cy="457200"/>
          </a:xfrm>
          <a:prstGeom prst="actionButtonInformation">
            <a:avLst/>
          </a:prstGeom>
          <a:solidFill>
            <a:schemeClr val="accent1"/>
          </a:solidFill>
          <a:ln w="9525">
            <a:noFill/>
            <a:miter lim="800000"/>
            <a:headEnd/>
            <a:tailEnd/>
          </a:ln>
        </p:spPr>
        <p:txBody>
          <a:bodyPr wrap="none" anchor="ctr"/>
          <a:lstStyle/>
          <a:p>
            <a:endParaRPr lang="en-US"/>
          </a:p>
        </p:txBody>
      </p:sp>
      <p:grpSp>
        <p:nvGrpSpPr>
          <p:cNvPr id="10" name="Group 52"/>
          <p:cNvGrpSpPr>
            <a:grpSpLocks/>
          </p:cNvGrpSpPr>
          <p:nvPr/>
        </p:nvGrpSpPr>
        <p:grpSpPr bwMode="auto">
          <a:xfrm>
            <a:off x="1298575" y="4181475"/>
            <a:ext cx="6784975" cy="619125"/>
            <a:chOff x="482" y="3648"/>
            <a:chExt cx="4274" cy="313"/>
          </a:xfrm>
        </p:grpSpPr>
        <p:sp>
          <p:nvSpPr>
            <p:cNvPr id="31798" name="AutoShape 54"/>
            <p:cNvSpPr>
              <a:spLocks noChangeArrowheads="1"/>
            </p:cNvSpPr>
            <p:nvPr/>
          </p:nvSpPr>
          <p:spPr bwMode="gray">
            <a:xfrm>
              <a:off x="482" y="3649"/>
              <a:ext cx="870" cy="312"/>
            </a:xfrm>
            <a:prstGeom prst="roundRect">
              <a:avLst>
                <a:gd name="adj" fmla="val 11921"/>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endParaRPr lang="en-US"/>
            </a:p>
          </p:txBody>
        </p:sp>
        <p:sp>
          <p:nvSpPr>
            <p:cNvPr id="31799" name="Freeform 55"/>
            <p:cNvSpPr>
              <a:spLocks/>
            </p:cNvSpPr>
            <p:nvPr/>
          </p:nvSpPr>
          <p:spPr bwMode="gray">
            <a:xfrm>
              <a:off x="537" y="3669"/>
              <a:ext cx="433" cy="15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en-US"/>
            </a:p>
          </p:txBody>
        </p:sp>
        <p:sp>
          <p:nvSpPr>
            <p:cNvPr id="31800" name="Text Box 56"/>
            <p:cNvSpPr txBox="1">
              <a:spLocks noChangeArrowheads="1"/>
            </p:cNvSpPr>
            <p:nvPr/>
          </p:nvSpPr>
          <p:spPr bwMode="gray">
            <a:xfrm>
              <a:off x="705" y="3648"/>
              <a:ext cx="340" cy="26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eaLnBrk="0" hangingPunct="0">
                <a:defRPr/>
              </a:pPr>
              <a:r>
                <a:rPr lang="en-US" sz="2800" b="1">
                  <a:solidFill>
                    <a:srgbClr val="FF0000"/>
                  </a:solidFill>
                  <a:effectLst>
                    <a:outerShdw blurRad="38100" dist="38100" dir="2700000" algn="tl">
                      <a:srgbClr val="C0C0C0"/>
                    </a:outerShdw>
                  </a:effectLst>
                  <a:latin typeface="Arial" charset="0"/>
                  <a:cs typeface="Arial" charset="0"/>
                </a:rPr>
                <a:t> C</a:t>
              </a:r>
            </a:p>
          </p:txBody>
        </p:sp>
        <p:sp>
          <p:nvSpPr>
            <p:cNvPr id="11326" name="Text Box 57"/>
            <p:cNvSpPr txBox="1">
              <a:spLocks noChangeArrowheads="1"/>
            </p:cNvSpPr>
            <p:nvPr/>
          </p:nvSpPr>
          <p:spPr bwMode="gray">
            <a:xfrm>
              <a:off x="1440" y="3696"/>
              <a:ext cx="3316" cy="231"/>
            </a:xfrm>
            <a:prstGeom prst="rect">
              <a:avLst/>
            </a:prstGeom>
            <a:noFill/>
            <a:ln w="9525" algn="ctr">
              <a:noFill/>
              <a:miter lim="800000"/>
              <a:headEnd/>
              <a:tailEnd/>
            </a:ln>
          </p:spPr>
          <p:txBody>
            <a:bodyPr>
              <a:spAutoFit/>
            </a:bodyPr>
            <a:lstStyle/>
            <a:p>
              <a:pPr algn="ctr" eaLnBrk="0" hangingPunct="0"/>
              <a:endParaRPr lang="vi-VN">
                <a:solidFill>
                  <a:srgbClr val="0033CC"/>
                </a:solidFill>
                <a:latin typeface="Arial" charset="0"/>
                <a:cs typeface="Arial" charset="0"/>
              </a:endParaRPr>
            </a:p>
          </p:txBody>
        </p:sp>
      </p:grpSp>
      <p:grpSp>
        <p:nvGrpSpPr>
          <p:cNvPr id="11" name="Group 58"/>
          <p:cNvGrpSpPr>
            <a:grpSpLocks/>
          </p:cNvGrpSpPr>
          <p:nvPr/>
        </p:nvGrpSpPr>
        <p:grpSpPr bwMode="auto">
          <a:xfrm rot="5400000">
            <a:off x="600869" y="2112169"/>
            <a:ext cx="992187" cy="930275"/>
            <a:chOff x="1872" y="1824"/>
            <a:chExt cx="2014" cy="1821"/>
          </a:xfrm>
        </p:grpSpPr>
        <p:sp>
          <p:nvSpPr>
            <p:cNvPr id="31803" name="AutoShape 59"/>
            <p:cNvSpPr>
              <a:spLocks noChangeArrowheads="1"/>
            </p:cNvSpPr>
            <p:nvPr/>
          </p:nvSpPr>
          <p:spPr bwMode="gray">
            <a:xfrm rot="16200000" flipH="1">
              <a:off x="1821"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04" name="AutoShape 60"/>
            <p:cNvSpPr>
              <a:spLocks noChangeArrowheads="1"/>
            </p:cNvSpPr>
            <p:nvPr/>
          </p:nvSpPr>
          <p:spPr bwMode="gray">
            <a:xfrm rot="5400000" flipH="1">
              <a:off x="3629" y="249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05" name="AutoShape 6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317"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318" name="Oval 6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808" name="Oval 64"/>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320" name="Oval 6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810" name="Oval 66"/>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322" name="Oval 6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2" name="Group 68"/>
          <p:cNvGrpSpPr>
            <a:grpSpLocks/>
          </p:cNvGrpSpPr>
          <p:nvPr/>
        </p:nvGrpSpPr>
        <p:grpSpPr bwMode="auto">
          <a:xfrm rot="5400000">
            <a:off x="600869" y="3058319"/>
            <a:ext cx="992187" cy="930275"/>
            <a:chOff x="1872" y="1824"/>
            <a:chExt cx="2014" cy="1821"/>
          </a:xfrm>
        </p:grpSpPr>
        <p:sp>
          <p:nvSpPr>
            <p:cNvPr id="31813" name="AutoShape 69"/>
            <p:cNvSpPr>
              <a:spLocks noChangeArrowheads="1"/>
            </p:cNvSpPr>
            <p:nvPr/>
          </p:nvSpPr>
          <p:spPr bwMode="gray">
            <a:xfrm rot="16200000" flipH="1">
              <a:off x="1821"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14" name="AutoShape 70"/>
            <p:cNvSpPr>
              <a:spLocks noChangeArrowheads="1"/>
            </p:cNvSpPr>
            <p:nvPr/>
          </p:nvSpPr>
          <p:spPr bwMode="gray">
            <a:xfrm rot="5400000" flipH="1">
              <a:off x="3629" y="249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15" name="AutoShape 7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308" name="Oval 7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309" name="Oval 7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818" name="Oval 74"/>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311" name="Oval 7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820" name="Oval 76"/>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313" name="Oval 7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3" name="Group 78"/>
          <p:cNvGrpSpPr>
            <a:grpSpLocks/>
          </p:cNvGrpSpPr>
          <p:nvPr/>
        </p:nvGrpSpPr>
        <p:grpSpPr bwMode="auto">
          <a:xfrm rot="5400000">
            <a:off x="600869" y="3993356"/>
            <a:ext cx="992188" cy="930275"/>
            <a:chOff x="1872" y="1824"/>
            <a:chExt cx="2014" cy="1821"/>
          </a:xfrm>
        </p:grpSpPr>
        <p:sp>
          <p:nvSpPr>
            <p:cNvPr id="31823" name="AutoShape 79"/>
            <p:cNvSpPr>
              <a:spLocks noChangeArrowheads="1"/>
            </p:cNvSpPr>
            <p:nvPr/>
          </p:nvSpPr>
          <p:spPr bwMode="gray">
            <a:xfrm rot="16200000" flipH="1">
              <a:off x="1821"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24" name="AutoShape 80"/>
            <p:cNvSpPr>
              <a:spLocks noChangeArrowheads="1"/>
            </p:cNvSpPr>
            <p:nvPr/>
          </p:nvSpPr>
          <p:spPr bwMode="gray">
            <a:xfrm rot="5400000" flipH="1">
              <a:off x="3629" y="249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25" name="AutoShape 8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299" name="Oval 8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300" name="Oval 8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828" name="Oval 84"/>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302" name="Oval 8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830" name="Oval 86"/>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304" name="Oval 8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4" name="Group 88"/>
          <p:cNvGrpSpPr>
            <a:grpSpLocks/>
          </p:cNvGrpSpPr>
          <p:nvPr/>
        </p:nvGrpSpPr>
        <p:grpSpPr bwMode="auto">
          <a:xfrm rot="5400000">
            <a:off x="578644" y="4906169"/>
            <a:ext cx="992187" cy="930275"/>
            <a:chOff x="1872" y="1824"/>
            <a:chExt cx="2014" cy="1821"/>
          </a:xfrm>
        </p:grpSpPr>
        <p:sp>
          <p:nvSpPr>
            <p:cNvPr id="31833" name="AutoShape 89"/>
            <p:cNvSpPr>
              <a:spLocks noChangeArrowheads="1"/>
            </p:cNvSpPr>
            <p:nvPr/>
          </p:nvSpPr>
          <p:spPr bwMode="gray">
            <a:xfrm rot="16200000" flipH="1">
              <a:off x="1821"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34" name="AutoShape 90"/>
            <p:cNvSpPr>
              <a:spLocks noChangeArrowheads="1"/>
            </p:cNvSpPr>
            <p:nvPr/>
          </p:nvSpPr>
          <p:spPr bwMode="gray">
            <a:xfrm rot="5400000" flipH="1">
              <a:off x="3629" y="249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31835" name="AutoShape 9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290" name="Oval 9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291" name="Oval 9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1838" name="Oval 94"/>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293" name="Oval 9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31840" name="Oval 96"/>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295" name="Oval 9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pic>
        <p:nvPicPr>
          <p:cNvPr id="31843" name="Picture 99">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7"/>
          <a:srcRect/>
          <a:stretch>
            <a:fillRect/>
          </a:stretch>
        </p:blipFill>
        <p:spPr bwMode="auto">
          <a:xfrm>
            <a:off x="8610600" y="5181600"/>
            <a:ext cx="457200" cy="457200"/>
          </a:xfrm>
          <a:prstGeom prst="rect">
            <a:avLst/>
          </a:prstGeom>
          <a:noFill/>
          <a:ln w="9525">
            <a:noFill/>
            <a:miter lim="800000"/>
            <a:headEnd/>
            <a:tailEnd/>
          </a:ln>
        </p:spPr>
      </p:pic>
      <p:sp>
        <p:nvSpPr>
          <p:cNvPr id="31844" name="AutoShape 100"/>
          <p:cNvSpPr>
            <a:spLocks noChangeArrowheads="1"/>
          </p:cNvSpPr>
          <p:nvPr/>
        </p:nvSpPr>
        <p:spPr bwMode="gray">
          <a:xfrm>
            <a:off x="457200" y="457200"/>
            <a:ext cx="8077200" cy="1565275"/>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Moät</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vaät</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coù</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khoái</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löôïng</a:t>
            </a:r>
            <a:r>
              <a:rPr lang="en-US" sz="2800" b="1" dirty="0" smtClean="0">
                <a:solidFill>
                  <a:srgbClr val="000066"/>
                </a:solidFill>
                <a:latin typeface="VNI-Times" pitchFamily="2" charset="0"/>
                <a:cs typeface="Arial" charset="0"/>
              </a:rPr>
              <a:t> 1,0kg </a:t>
            </a:r>
            <a:r>
              <a:rPr lang="en-US" sz="2800" b="1" dirty="0" err="1" smtClean="0">
                <a:solidFill>
                  <a:srgbClr val="000066"/>
                </a:solidFill>
                <a:latin typeface="VNI-Times" pitchFamily="2" charset="0"/>
                <a:cs typeface="Arial" charset="0"/>
              </a:rPr>
              <a:t>coù</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theá</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naêng</a:t>
            </a:r>
            <a:endParaRPr lang="en-US" sz="2800" b="1" dirty="0" smtClean="0">
              <a:solidFill>
                <a:srgbClr val="000066"/>
              </a:solidFill>
              <a:latin typeface="VNI-Times" pitchFamily="2" charset="0"/>
              <a:cs typeface="Arial" charset="0"/>
            </a:endParaRPr>
          </a:p>
          <a:p>
            <a:pPr>
              <a:defRPr/>
            </a:pPr>
            <a:r>
              <a:rPr lang="en-US" sz="2800" b="1" dirty="0" smtClean="0">
                <a:solidFill>
                  <a:srgbClr val="000066"/>
                </a:solidFill>
                <a:latin typeface="VNI-Times" pitchFamily="2" charset="0"/>
                <a:cs typeface="Arial" charset="0"/>
              </a:rPr>
              <a:t> 1,0J . </a:t>
            </a:r>
            <a:r>
              <a:rPr lang="en-US" sz="2800" b="1" dirty="0" err="1" smtClean="0">
                <a:solidFill>
                  <a:srgbClr val="000066"/>
                </a:solidFill>
                <a:latin typeface="VNI-Times" pitchFamily="2" charset="0"/>
                <a:cs typeface="Arial" charset="0"/>
              </a:rPr>
              <a:t>Ñoái</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vôùi</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maët</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ñaát</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Laáy</a:t>
            </a:r>
            <a:r>
              <a:rPr lang="en-US" sz="2800" b="1" dirty="0" smtClean="0">
                <a:solidFill>
                  <a:srgbClr val="000066"/>
                </a:solidFill>
                <a:latin typeface="VNI-Times" pitchFamily="2" charset="0"/>
                <a:cs typeface="Arial" charset="0"/>
              </a:rPr>
              <a:t> g = 9,8m/s</a:t>
            </a:r>
            <a:r>
              <a:rPr lang="en-US" sz="2800" b="1" baseline="30000" dirty="0" smtClean="0">
                <a:solidFill>
                  <a:srgbClr val="000066"/>
                </a:solidFill>
                <a:latin typeface="VNI-Times" pitchFamily="2" charset="0"/>
                <a:cs typeface="Arial" charset="0"/>
              </a:rPr>
              <a:t>2</a:t>
            </a:r>
            <a:r>
              <a:rPr lang="en-US" sz="2800" b="1" dirty="0" smtClean="0">
                <a:solidFill>
                  <a:srgbClr val="000066"/>
                </a:solidFill>
                <a:latin typeface="VNI-Times" pitchFamily="2" charset="0"/>
                <a:cs typeface="Arial" charset="0"/>
              </a:rPr>
              <a:t> . </a:t>
            </a:r>
          </a:p>
          <a:p>
            <a:pPr>
              <a:defRPr/>
            </a:pP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Khi</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ñoù</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vaät</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ôû</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ñoä</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cao</a:t>
            </a:r>
            <a:r>
              <a:rPr lang="en-US" sz="2800" b="1" dirty="0" smtClean="0">
                <a:solidFill>
                  <a:srgbClr val="000066"/>
                </a:solidFill>
                <a:latin typeface="VNI-Times" pitchFamily="2" charset="0"/>
                <a:cs typeface="Arial" charset="0"/>
              </a:rPr>
              <a:t> </a:t>
            </a:r>
            <a:r>
              <a:rPr lang="en-US" sz="2800" b="1" dirty="0" err="1" smtClean="0">
                <a:solidFill>
                  <a:srgbClr val="000066"/>
                </a:solidFill>
                <a:latin typeface="VNI-Times" pitchFamily="2" charset="0"/>
                <a:cs typeface="Arial" charset="0"/>
              </a:rPr>
              <a:t>laø</a:t>
            </a:r>
            <a:r>
              <a:rPr lang="en-US" sz="2800" b="1" dirty="0" smtClean="0">
                <a:solidFill>
                  <a:srgbClr val="000066"/>
                </a:solidFill>
                <a:latin typeface="VNI-Times" pitchFamily="2" charset="0"/>
                <a:cs typeface="Arial" charset="0"/>
              </a:rPr>
              <a:t>:</a:t>
            </a:r>
            <a:endParaRPr lang="vi-VN" sz="2800" b="1" dirty="0">
              <a:solidFill>
                <a:srgbClr val="000066"/>
              </a:solidFill>
              <a:latin typeface="Arial" charset="0"/>
              <a:cs typeface="Arial" charset="0"/>
            </a:endParaRPr>
          </a:p>
        </p:txBody>
      </p:sp>
      <p:sp>
        <p:nvSpPr>
          <p:cNvPr id="11282" name="Text Box 101"/>
          <p:cNvSpPr txBox="1">
            <a:spLocks noChangeArrowheads="1"/>
          </p:cNvSpPr>
          <p:nvPr/>
        </p:nvSpPr>
        <p:spPr bwMode="auto">
          <a:xfrm>
            <a:off x="228600" y="152400"/>
            <a:ext cx="1447800" cy="646331"/>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3600" b="1" dirty="0" err="1" smtClean="0">
                <a:solidFill>
                  <a:srgbClr val="00FF00"/>
                </a:solidFill>
                <a:latin typeface="VNI-Brush" pitchFamily="2" charset="0"/>
                <a:cs typeface="Arial" charset="0"/>
              </a:rPr>
              <a:t>Caâu</a:t>
            </a:r>
            <a:r>
              <a:rPr lang="en-US" sz="3600" b="1" dirty="0" smtClean="0">
                <a:solidFill>
                  <a:srgbClr val="00FF00"/>
                </a:solidFill>
                <a:latin typeface="VNI-Brush" pitchFamily="2" charset="0"/>
                <a:cs typeface="Arial" charset="0"/>
              </a:rPr>
              <a:t> 2</a:t>
            </a:r>
            <a:endParaRPr lang="vi-VN" sz="3600" b="1" dirty="0">
              <a:solidFill>
                <a:srgbClr val="00FF00"/>
              </a:solidFill>
              <a:latin typeface="Arial" charset="0"/>
              <a:cs typeface="Arial" charset="0"/>
            </a:endParaRPr>
          </a:p>
        </p:txBody>
      </p:sp>
      <p:sp>
        <p:nvSpPr>
          <p:cNvPr id="11283" name="Line 102"/>
          <p:cNvSpPr>
            <a:spLocks noChangeShapeType="1"/>
          </p:cNvSpPr>
          <p:nvPr/>
        </p:nvSpPr>
        <p:spPr bwMode="auto">
          <a:xfrm>
            <a:off x="9144000" y="0"/>
            <a:ext cx="0" cy="6858000"/>
          </a:xfrm>
          <a:prstGeom prst="line">
            <a:avLst/>
          </a:prstGeom>
          <a:noFill/>
          <a:ln w="57150">
            <a:solidFill>
              <a:schemeClr val="accent2"/>
            </a:solidFill>
            <a:round/>
            <a:headEnd/>
            <a:tailEnd/>
          </a:ln>
        </p:spPr>
        <p:txBody>
          <a:bodyPr/>
          <a:lstStyle/>
          <a:p>
            <a:endParaRPr lang="en-US"/>
          </a:p>
        </p:txBody>
      </p:sp>
      <p:sp>
        <p:nvSpPr>
          <p:cNvPr id="11284" name="Line 103"/>
          <p:cNvSpPr>
            <a:spLocks noChangeShapeType="1"/>
          </p:cNvSpPr>
          <p:nvPr/>
        </p:nvSpPr>
        <p:spPr bwMode="auto">
          <a:xfrm>
            <a:off x="9525" y="6858000"/>
            <a:ext cx="9144000" cy="0"/>
          </a:xfrm>
          <a:prstGeom prst="line">
            <a:avLst/>
          </a:prstGeom>
          <a:noFill/>
          <a:ln w="57150">
            <a:solidFill>
              <a:schemeClr val="accent2"/>
            </a:solidFill>
            <a:round/>
            <a:headEnd/>
            <a:tailEnd/>
          </a:ln>
        </p:spPr>
        <p:txBody>
          <a:bodyPr/>
          <a:lstStyle/>
          <a:p>
            <a:endParaRPr lang="en-US"/>
          </a:p>
        </p:txBody>
      </p:sp>
      <p:sp>
        <p:nvSpPr>
          <p:cNvPr id="11285" name="Line 104"/>
          <p:cNvSpPr>
            <a:spLocks noChangeShapeType="1"/>
          </p:cNvSpPr>
          <p:nvPr/>
        </p:nvSpPr>
        <p:spPr bwMode="auto">
          <a:xfrm>
            <a:off x="9525" y="0"/>
            <a:ext cx="9144000" cy="0"/>
          </a:xfrm>
          <a:prstGeom prst="line">
            <a:avLst/>
          </a:prstGeom>
          <a:noFill/>
          <a:ln w="57150">
            <a:solidFill>
              <a:schemeClr val="accent2"/>
            </a:solidFill>
            <a:round/>
            <a:headEnd/>
            <a:tailEnd/>
          </a:ln>
        </p:spPr>
        <p:txBody>
          <a:bodyPr/>
          <a:lstStyle/>
          <a:p>
            <a:endParaRPr lang="en-US"/>
          </a:p>
        </p:txBody>
      </p:sp>
      <p:sp>
        <p:nvSpPr>
          <p:cNvPr id="11286" name="Line 105"/>
          <p:cNvSpPr>
            <a:spLocks noChangeShapeType="1"/>
          </p:cNvSpPr>
          <p:nvPr/>
        </p:nvSpPr>
        <p:spPr bwMode="auto">
          <a:xfrm>
            <a:off x="9525" y="-20638"/>
            <a:ext cx="0" cy="6858001"/>
          </a:xfrm>
          <a:prstGeom prst="line">
            <a:avLst/>
          </a:prstGeom>
          <a:noFill/>
          <a:ln w="57150">
            <a:solidFill>
              <a:schemeClr val="accent2"/>
            </a:solidFill>
            <a:round/>
            <a:headEnd/>
            <a:tailEnd/>
          </a:ln>
        </p:spPr>
        <p:txBody>
          <a:bodyPr/>
          <a:lstStyle/>
          <a:p>
            <a:endParaRPr lang="en-US"/>
          </a:p>
        </p:txBody>
      </p:sp>
      <p:pic>
        <p:nvPicPr>
          <p:cNvPr id="106" name="Picture 98" descr="Cau hoi"/>
          <p:cNvPicPr>
            <a:picLocks noChangeAspect="1" noChangeArrowheads="1" noCrop="1"/>
          </p:cNvPicPr>
          <p:nvPr/>
        </p:nvPicPr>
        <p:blipFill>
          <a:blip r:embed="rId8"/>
          <a:srcRect/>
          <a:stretch>
            <a:fillRect/>
          </a:stretch>
        </p:blipFill>
        <p:spPr bwMode="auto">
          <a:xfrm>
            <a:off x="8064500" y="0"/>
            <a:ext cx="1079500" cy="989013"/>
          </a:xfrm>
          <a:prstGeom prst="rect">
            <a:avLst/>
          </a:prstGeom>
          <a:noFill/>
          <a:ln w="9525">
            <a:noFill/>
            <a:miter lim="800000"/>
            <a:headEnd/>
            <a:tailEnd/>
          </a:ln>
        </p:spPr>
      </p:pic>
      <p:graphicFrame>
        <p:nvGraphicFramePr>
          <p:cNvPr id="105" name="Object 104"/>
          <p:cNvGraphicFramePr>
            <a:graphicFrameLocks noChangeAspect="1"/>
          </p:cNvGraphicFramePr>
          <p:nvPr/>
        </p:nvGraphicFramePr>
        <p:xfrm>
          <a:off x="1828800" y="5943600"/>
          <a:ext cx="1632284" cy="469900"/>
        </p:xfrm>
        <a:graphic>
          <a:graphicData uri="http://schemas.openxmlformats.org/presentationml/2006/ole">
            <mc:AlternateContent xmlns:mc="http://schemas.openxmlformats.org/markup-compatibility/2006">
              <mc:Choice xmlns:v="urn:schemas-microsoft-com:vml" Requires="v">
                <p:oleObj spid="_x0000_s22584" name="Equation" r:id="rId9" imgW="838080" imgH="241200" progId="Equation.DSMT4">
                  <p:embed/>
                </p:oleObj>
              </mc:Choice>
              <mc:Fallback>
                <p:oleObj name="Equation" r:id="rId9" imgW="838080" imgH="241200" progId="Equation.DSMT4">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5943600"/>
                        <a:ext cx="1632284"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 name="Object 108"/>
          <p:cNvGraphicFramePr>
            <a:graphicFrameLocks noChangeAspect="1"/>
          </p:cNvGraphicFramePr>
          <p:nvPr/>
        </p:nvGraphicFramePr>
        <p:xfrm>
          <a:off x="3505200" y="5791200"/>
          <a:ext cx="1185863" cy="865188"/>
        </p:xfrm>
        <a:graphic>
          <a:graphicData uri="http://schemas.openxmlformats.org/presentationml/2006/ole">
            <mc:AlternateContent xmlns:mc="http://schemas.openxmlformats.org/markup-compatibility/2006">
              <mc:Choice xmlns:v="urn:schemas-microsoft-com:vml" Requires="v">
                <p:oleObj spid="_x0000_s22585" name="Equation" r:id="rId11" imgW="609480" imgH="444240" progId="Equation.DSMT4">
                  <p:embed/>
                </p:oleObj>
              </mc:Choice>
              <mc:Fallback>
                <p:oleObj name="Equation" r:id="rId11" imgW="609480" imgH="444240"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5791200"/>
                        <a:ext cx="1185863"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 name="Object 109"/>
          <p:cNvGraphicFramePr>
            <a:graphicFrameLocks noChangeAspect="1"/>
          </p:cNvGraphicFramePr>
          <p:nvPr>
            <p:extLst>
              <p:ext uri="{D42A27DB-BD31-4B8C-83A1-F6EECF244321}">
                <p14:modId xmlns:p14="http://schemas.microsoft.com/office/powerpoint/2010/main" val="3761053405"/>
              </p:ext>
            </p:extLst>
          </p:nvPr>
        </p:nvGraphicFramePr>
        <p:xfrm>
          <a:off x="4800600" y="5791200"/>
          <a:ext cx="1754187" cy="839788"/>
        </p:xfrm>
        <a:graphic>
          <a:graphicData uri="http://schemas.openxmlformats.org/presentationml/2006/ole">
            <mc:AlternateContent xmlns:mc="http://schemas.openxmlformats.org/markup-compatibility/2006">
              <mc:Choice xmlns:v="urn:schemas-microsoft-com:vml" Requires="v">
                <p:oleObj spid="_x0000_s22586" name="Equation" r:id="rId13" imgW="901440" imgH="431640" progId="Equation.DSMT4">
                  <p:embed/>
                </p:oleObj>
              </mc:Choice>
              <mc:Fallback>
                <p:oleObj name="Equation" r:id="rId13" imgW="901440" imgH="431640" progId="Equation.DSMT4">
                  <p:embed/>
                  <p:pic>
                    <p:nvPicPr>
                      <p:cNvPr id="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5791200"/>
                        <a:ext cx="1754187"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17"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ppt_w/2"/>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childTnLst>
                          </p:cTn>
                        </p:par>
                        <p:par>
                          <p:cTn id="29" fill="hold">
                            <p:stCondLst>
                              <p:cond delay="2000"/>
                            </p:stCondLst>
                            <p:childTnLst>
                              <p:par>
                                <p:cTn id="30" presetID="17"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ppt_x</p:attrName>
                                        </p:attrNameLst>
                                      </p:cBhvr>
                                      <p:tavLst>
                                        <p:tav tm="0">
                                          <p:val>
                                            <p:strVal val="#ppt_x-#ppt_w/2"/>
                                          </p:val>
                                        </p:tav>
                                        <p:tav tm="100000">
                                          <p:val>
                                            <p:strVal val="#ppt_x"/>
                                          </p:val>
                                        </p:tav>
                                      </p:tavLst>
                                    </p:anim>
                                    <p:anim calcmode="lin" valueType="num">
                                      <p:cBhvr>
                                        <p:cTn id="33" dur="500" fill="hold"/>
                                        <p:tgtEl>
                                          <p:spTgt spid="2"/>
                                        </p:tgtEl>
                                        <p:attrNameLst>
                                          <p:attrName>ppt_y</p:attrName>
                                        </p:attrNameLst>
                                      </p:cBhvr>
                                      <p:tavLst>
                                        <p:tav tm="0">
                                          <p:val>
                                            <p:strVal val="#ppt_y"/>
                                          </p:val>
                                        </p:tav>
                                        <p:tav tm="100000">
                                          <p:val>
                                            <p:strVal val="#ppt_y"/>
                                          </p:val>
                                        </p:tav>
                                      </p:tavLst>
                                    </p:anim>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strVal val="#ppt_h"/>
                                          </p:val>
                                        </p:tav>
                                        <p:tav tm="100000">
                                          <p:val>
                                            <p:strVal val="#ppt_h"/>
                                          </p:val>
                                        </p:tav>
                                      </p:tavLst>
                                    </p:anim>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 calcmode="lin" valueType="num">
                                      <p:cBhvr>
                                        <p:cTn id="41" dur="500" fill="hold"/>
                                        <p:tgtEl>
                                          <p:spTgt spid="13"/>
                                        </p:tgtEl>
                                        <p:attrNameLst>
                                          <p:attrName>style.rotation</p:attrName>
                                        </p:attrNameLst>
                                      </p:cBhvr>
                                      <p:tavLst>
                                        <p:tav tm="0">
                                          <p:val>
                                            <p:fltVal val="360"/>
                                          </p:val>
                                        </p:tav>
                                        <p:tav tm="100000">
                                          <p:val>
                                            <p:fltVal val="0"/>
                                          </p:val>
                                        </p:tav>
                                      </p:tavLst>
                                    </p:anim>
                                    <p:animEffect transition="in" filter="fade">
                                      <p:cBhvr>
                                        <p:cTn id="42" dur="500"/>
                                        <p:tgtEl>
                                          <p:spTgt spid="13"/>
                                        </p:tgtEl>
                                      </p:cBhvr>
                                    </p:animEffect>
                                  </p:childTnLst>
                                </p:cTn>
                              </p:par>
                            </p:childTnLst>
                          </p:cTn>
                        </p:par>
                        <p:par>
                          <p:cTn id="43" fill="hold">
                            <p:stCondLst>
                              <p:cond delay="3000"/>
                            </p:stCondLst>
                            <p:childTnLst>
                              <p:par>
                                <p:cTn id="44" presetID="17" presetClass="entr" presetSubtype="8"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ppt_x</p:attrName>
                                        </p:attrNameLst>
                                      </p:cBhvr>
                                      <p:tavLst>
                                        <p:tav tm="0">
                                          <p:val>
                                            <p:strVal val="#ppt_x-#ppt_w/2"/>
                                          </p:val>
                                        </p:tav>
                                        <p:tav tm="100000">
                                          <p:val>
                                            <p:strVal val="#ppt_x"/>
                                          </p:val>
                                        </p:tav>
                                      </p:tavLst>
                                    </p:anim>
                                    <p:anim calcmode="lin" valueType="num">
                                      <p:cBhvr>
                                        <p:cTn id="47" dur="500" fill="hold"/>
                                        <p:tgtEl>
                                          <p:spTgt spid="3"/>
                                        </p:tgtEl>
                                        <p:attrNameLst>
                                          <p:attrName>ppt_y</p:attrName>
                                        </p:attrNameLst>
                                      </p:cBhvr>
                                      <p:tavLst>
                                        <p:tav tm="0">
                                          <p:val>
                                            <p:strVal val="#ppt_y"/>
                                          </p:val>
                                        </p:tav>
                                        <p:tav tm="100000">
                                          <p:val>
                                            <p:strVal val="#ppt_y"/>
                                          </p:val>
                                        </p:tav>
                                      </p:tavLst>
                                    </p:anim>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strVal val="#ppt_h"/>
                                          </p:val>
                                        </p:tav>
                                        <p:tav tm="100000">
                                          <p:val>
                                            <p:strVal val="#ppt_h"/>
                                          </p:val>
                                        </p:tav>
                                      </p:tavLst>
                                    </p:anim>
                                  </p:childTnLst>
                                </p:cTn>
                              </p:par>
                            </p:childTnLst>
                          </p:cTn>
                        </p:par>
                        <p:par>
                          <p:cTn id="50" fill="hold">
                            <p:stCondLst>
                              <p:cond delay="35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4000"/>
                            </p:stCondLst>
                            <p:childTnLst>
                              <p:par>
                                <p:cTn id="58" presetID="3" presetClass="entr" presetSubtype="10" fill="hold" grpId="0" nodeType="afterEffect">
                                  <p:stCondLst>
                                    <p:cond delay="0"/>
                                  </p:stCondLst>
                                  <p:childTnLst>
                                    <p:set>
                                      <p:cBhvr>
                                        <p:cTn id="59" dur="1" fill="hold">
                                          <p:stCondLst>
                                            <p:cond delay="0"/>
                                          </p:stCondLst>
                                        </p:cTn>
                                        <p:tgtEl>
                                          <p:spTgt spid="31795"/>
                                        </p:tgtEl>
                                        <p:attrNameLst>
                                          <p:attrName>style.visibility</p:attrName>
                                        </p:attrNameLst>
                                      </p:cBhvr>
                                      <p:to>
                                        <p:strVal val="visible"/>
                                      </p:to>
                                    </p:set>
                                    <p:animEffect transition="in" filter="blinds(horizontal)">
                                      <p:cBhvr>
                                        <p:cTn id="60" dur="500"/>
                                        <p:tgtEl>
                                          <p:spTgt spid="31795"/>
                                        </p:tgtEl>
                                      </p:cBhvr>
                                    </p:animEffect>
                                  </p:childTnLst>
                                </p:cTn>
                              </p:par>
                            </p:childTnLst>
                          </p:cTn>
                        </p:par>
                        <p:par>
                          <p:cTn id="61" fill="hold">
                            <p:stCondLst>
                              <p:cond delay="4500"/>
                            </p:stCondLst>
                            <p:childTnLst>
                              <p:par>
                                <p:cTn id="62" presetID="17" presetClass="entr" presetSubtype="8"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ppt_x</p:attrName>
                                        </p:attrNameLst>
                                      </p:cBhvr>
                                      <p:tavLst>
                                        <p:tav tm="0">
                                          <p:val>
                                            <p:strVal val="#ppt_x-#ppt_w/2"/>
                                          </p:val>
                                        </p:tav>
                                        <p:tav tm="100000">
                                          <p:val>
                                            <p:strVal val="#ppt_x"/>
                                          </p:val>
                                        </p:tav>
                                      </p:tavLst>
                                    </p:anim>
                                    <p:anim calcmode="lin" valueType="num">
                                      <p:cBhvr>
                                        <p:cTn id="65" dur="500" fill="hold"/>
                                        <p:tgtEl>
                                          <p:spTgt spid="4"/>
                                        </p:tgtEl>
                                        <p:attrNameLst>
                                          <p:attrName>ppt_y</p:attrName>
                                        </p:attrNameLst>
                                      </p:cBhvr>
                                      <p:tavLst>
                                        <p:tav tm="0">
                                          <p:val>
                                            <p:strVal val="#ppt_y"/>
                                          </p:val>
                                        </p:tav>
                                        <p:tav tm="100000">
                                          <p:val>
                                            <p:strVal val="#ppt_y"/>
                                          </p:val>
                                        </p:tav>
                                      </p:tavLst>
                                    </p:anim>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strVal val="#ppt_h"/>
                                          </p:val>
                                        </p:tav>
                                        <p:tav tm="100000">
                                          <p:val>
                                            <p:strVal val="#ppt_h"/>
                                          </p:val>
                                        </p:tav>
                                      </p:tavLst>
                                    </p:anim>
                                  </p:childTnLst>
                                </p:cTn>
                              </p:par>
                            </p:childTnLst>
                          </p:cTn>
                        </p:par>
                        <p:par>
                          <p:cTn id="68" fill="hold">
                            <p:stCondLst>
                              <p:cond delay="5000"/>
                            </p:stCondLst>
                            <p:childTnLst>
                              <p:par>
                                <p:cTn id="69" presetID="22" presetClass="entr" presetSubtype="1" fill="hold" nodeType="after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wipe(up)">
                                      <p:cBhvr>
                                        <p:cTn id="71" dur="500"/>
                                        <p:tgtEl>
                                          <p:spTgt spid="106"/>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repeatCount="indefinite" fill="hold" nodeType="clickEffect">
                                  <p:stCondLst>
                                    <p:cond delay="0"/>
                                  </p:stCondLst>
                                  <p:childTnLst>
                                    <p:animRot by="21600000">
                                      <p:cBhvr>
                                        <p:cTn id="75" dur="2000" fill="hold"/>
                                        <p:tgtEl>
                                          <p:spTgt spid="11"/>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05"/>
                                        </p:tgtEl>
                                        <p:attrNameLst>
                                          <p:attrName>style.visibility</p:attrName>
                                        </p:attrNameLst>
                                      </p:cBhvr>
                                      <p:to>
                                        <p:strVal val="visible"/>
                                      </p:to>
                                    </p:set>
                                    <p:anim calcmode="lin" valueType="num">
                                      <p:cBhvr additive="base">
                                        <p:cTn id="80" dur="500" fill="hold"/>
                                        <p:tgtEl>
                                          <p:spTgt spid="105"/>
                                        </p:tgtEl>
                                        <p:attrNameLst>
                                          <p:attrName>ppt_x</p:attrName>
                                        </p:attrNameLst>
                                      </p:cBhvr>
                                      <p:tavLst>
                                        <p:tav tm="0">
                                          <p:val>
                                            <p:strVal val="#ppt_x"/>
                                          </p:val>
                                        </p:tav>
                                        <p:tav tm="100000">
                                          <p:val>
                                            <p:strVal val="#ppt_x"/>
                                          </p:val>
                                        </p:tav>
                                      </p:tavLst>
                                    </p:anim>
                                    <p:anim calcmode="lin" valueType="num">
                                      <p:cBhvr additive="base">
                                        <p:cTn id="81"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09"/>
                                        </p:tgtEl>
                                        <p:attrNameLst>
                                          <p:attrName>style.visibility</p:attrName>
                                        </p:attrNameLst>
                                      </p:cBhvr>
                                      <p:to>
                                        <p:strVal val="visible"/>
                                      </p:to>
                                    </p:set>
                                    <p:anim calcmode="lin" valueType="num">
                                      <p:cBhvr additive="base">
                                        <p:cTn id="86" dur="500" fill="hold"/>
                                        <p:tgtEl>
                                          <p:spTgt spid="109"/>
                                        </p:tgtEl>
                                        <p:attrNameLst>
                                          <p:attrName>ppt_x</p:attrName>
                                        </p:attrNameLst>
                                      </p:cBhvr>
                                      <p:tavLst>
                                        <p:tav tm="0">
                                          <p:val>
                                            <p:strVal val="#ppt_x"/>
                                          </p:val>
                                        </p:tav>
                                        <p:tav tm="100000">
                                          <p:val>
                                            <p:strVal val="#ppt_x"/>
                                          </p:val>
                                        </p:tav>
                                      </p:tavLst>
                                    </p:anim>
                                    <p:anim calcmode="lin" valueType="num">
                                      <p:cBhvr additive="base">
                                        <p:cTn id="87"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10"/>
                                        </p:tgtEl>
                                        <p:attrNameLst>
                                          <p:attrName>style.visibility</p:attrName>
                                        </p:attrNameLst>
                                      </p:cBhvr>
                                      <p:to>
                                        <p:strVal val="visible"/>
                                      </p:to>
                                    </p:set>
                                    <p:anim calcmode="lin" valueType="num">
                                      <p:cBhvr additive="base">
                                        <p:cTn id="92" dur="500" fill="hold"/>
                                        <p:tgtEl>
                                          <p:spTgt spid="110"/>
                                        </p:tgtEl>
                                        <p:attrNameLst>
                                          <p:attrName>ppt_x</p:attrName>
                                        </p:attrNameLst>
                                      </p:cBhvr>
                                      <p:tavLst>
                                        <p:tav tm="0">
                                          <p:val>
                                            <p:strVal val="#ppt_x"/>
                                          </p:val>
                                        </p:tav>
                                        <p:tav tm="100000">
                                          <p:val>
                                            <p:strVal val="#ppt_x"/>
                                          </p:val>
                                        </p:tav>
                                      </p:tavLst>
                                    </p:anim>
                                    <p:anim calcmode="lin" valueType="num">
                                      <p:cBhvr additive="base">
                                        <p:cTn id="9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4" restart="whenNotActive" fill="hold" evtFilter="cancelBubble" nodeType="interactiveSeq">
                <p:stCondLst>
                  <p:cond evt="onClick" delay="0">
                    <p:tgtEl>
                      <p:spTgt spid="31795"/>
                    </p:tgtEl>
                  </p:cond>
                </p:stCondLst>
                <p:endSync evt="end" delay="0">
                  <p:rtn val="all"/>
                </p:endSync>
                <p:childTnLst>
                  <p:par>
                    <p:cTn id="95" fill="hold">
                      <p:stCondLst>
                        <p:cond delay="0"/>
                      </p:stCondLst>
                      <p:childTnLst>
                        <p:par>
                          <p:cTn id="96" fill="hold">
                            <p:stCondLst>
                              <p:cond delay="0"/>
                            </p:stCondLst>
                            <p:childTnLst>
                              <p:par>
                                <p:cTn id="97" presetID="11" presetClass="entr" presetSubtype="0" repeatCount="indefinite" fill="hold" nodeType="clickEffect">
                                  <p:stCondLst>
                                    <p:cond delay="0"/>
                                  </p:stCondLst>
                                  <p:childTnLst>
                                    <p:set>
                                      <p:cBhvr>
                                        <p:cTn id="98" dur="1000">
                                          <p:stCondLst>
                                            <p:cond delay="0"/>
                                          </p:stCondLst>
                                        </p:cTn>
                                        <p:tgtEl>
                                          <p:spTgt spid="10"/>
                                        </p:tgtEl>
                                        <p:attrNameLst>
                                          <p:attrName>style.visibility</p:attrName>
                                        </p:attrNameLst>
                                      </p:cBhvr>
                                      <p:to>
                                        <p:strVal val="visible"/>
                                      </p:to>
                                    </p:set>
                                  </p:childTnLst>
                                  <p:subTnLst>
                                    <p:audio>
                                      <p:cMediaNode vol="100000">
                                        <p:cTn display="0" masterRel="sameClick">
                                          <p:stCondLst>
                                            <p:cond evt="begin" delay="0">
                                              <p:tn val="97"/>
                                            </p:cond>
                                          </p:stCondLst>
                                          <p:endCondLst>
                                            <p:cond evt="onStopAudio" delay="0">
                                              <p:tgtEl>
                                                <p:sldTgt/>
                                              </p:tgtEl>
                                            </p:cond>
                                          </p:endCondLst>
                                        </p:cTn>
                                        <p:tgtEl>
                                          <p:sndTgt r:embed="rId6" name="Xem ket qua.WAV"/>
                                        </p:tgtEl>
                                      </p:cMediaNode>
                                    </p:audio>
                                  </p:subTnLst>
                                </p:cTn>
                              </p:par>
                            </p:childTnLst>
                          </p:cTn>
                        </p:par>
                        <p:par>
                          <p:cTn id="99" fill="hold">
                            <p:stCondLst>
                              <p:cond delay="1000"/>
                            </p:stCondLst>
                            <p:childTnLst>
                              <p:par>
                                <p:cTn id="100" presetID="1" presetClass="mediacall" presetSubtype="0" fill="hold" nodeType="afterEffect">
                                  <p:stCondLst>
                                    <p:cond delay="0"/>
                                  </p:stCondLst>
                                  <p:childTnLst>
                                    <p:cmd type="call" cmd="playFrom(0.0)">
                                      <p:cBhvr>
                                        <p:cTn id="101" dur="3759" fill="hold"/>
                                        <p:tgtEl>
                                          <p:spTgt spid="31843"/>
                                        </p:tgtEl>
                                      </p:cBhvr>
                                    </p:cmd>
                                  </p:childTnLst>
                                </p:cTn>
                              </p:par>
                            </p:childTnLst>
                          </p:cTn>
                        </p:par>
                      </p:childTnLst>
                    </p:cTn>
                  </p:par>
                </p:childTnLst>
              </p:cTn>
              <p:nextCondLst>
                <p:cond evt="onClick" delay="0">
                  <p:tgtEl>
                    <p:spTgt spid="31795"/>
                  </p:tgtEl>
                </p:cond>
              </p:nextCondLst>
            </p:seq>
            <p:audio>
              <p:cMediaNode vol="80000" showWhenStopped="0">
                <p:cTn id="102" fill="hold" display="0">
                  <p:stCondLst>
                    <p:cond delay="indefinite"/>
                  </p:stCondLst>
                  <p:endCondLst>
                    <p:cond evt="onNext" delay="0">
                      <p:tgtEl>
                        <p:sldTgt/>
                      </p:tgtEl>
                    </p:cond>
                    <p:cond evt="onPrev" delay="0">
                      <p:tgtEl>
                        <p:sldTgt/>
                      </p:tgtEl>
                    </p:cond>
                    <p:cond evt="onStopAudio" delay="0">
                      <p:tgtEl>
                        <p:sldTgt/>
                      </p:tgtEl>
                    </p:cond>
                  </p:endCondLst>
                </p:cTn>
                <p:tgtEl>
                  <p:spTgt spid="31843"/>
                </p:tgtEl>
              </p:cMediaNode>
            </p:audio>
          </p:childTnLst>
        </p:cTn>
      </p:par>
    </p:tnLst>
    <p:bldLst>
      <p:bldP spid="317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lò</a:t>
            </a:r>
            <a:r>
              <a:rPr lang="en-US" sz="2800" dirty="0" smtClean="0">
                <a:latin typeface="Times New Roman" panose="02020603050405020304" pitchFamily="18" charset="0"/>
                <a:cs typeface="Times New Roman" panose="02020603050405020304" pitchFamily="18" charset="0"/>
              </a:rPr>
              <a:t> xo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54403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220200" cy="54403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220200" cy="6829566"/>
          </a:xfrm>
          <a:prstGeom prst="rect">
            <a:avLst/>
          </a:prstGeom>
        </p:spPr>
      </p:pic>
    </p:spTree>
    <p:extLst>
      <p:ext uri="{BB962C8B-B14F-4D97-AF65-F5344CB8AC3E}">
        <p14:creationId xmlns:p14="http://schemas.microsoft.com/office/powerpoint/2010/main" val="310104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xit" presetSubtype="32" fill="hold" grpId="0" nodeType="clickEffect">
                                  <p:stCondLst>
                                    <p:cond delay="0"/>
                                  </p:stCondLst>
                                  <p:childTnLst>
                                    <p:animEffect transition="out" filter="box(out)">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572000" y="381000"/>
            <a:ext cx="4114800" cy="1524000"/>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a:t>
            </a:r>
          </a:p>
        </p:txBody>
      </p:sp>
      <p:pic>
        <p:nvPicPr>
          <p:cNvPr id="4" name="Picture 9"/>
          <p:cNvPicPr>
            <a:picLocks noChangeAspect="1" noChangeArrowheads="1"/>
          </p:cNvPicPr>
          <p:nvPr/>
        </p:nvPicPr>
        <p:blipFill>
          <a:blip r:embed="rId2"/>
          <a:srcRect/>
          <a:stretch>
            <a:fillRect/>
          </a:stretch>
        </p:blipFill>
        <p:spPr bwMode="auto">
          <a:xfrm>
            <a:off x="1447800" y="533400"/>
            <a:ext cx="1219200" cy="1058448"/>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1600200" y="3048000"/>
            <a:ext cx="457200" cy="863600"/>
          </a:xfrm>
          <a:prstGeom prst="rect">
            <a:avLst/>
          </a:prstGeom>
          <a:noFill/>
          <a:ln w="9525">
            <a:noFill/>
            <a:miter lim="800000"/>
            <a:headEnd/>
            <a:tailEnd/>
          </a:ln>
          <a:effectLst/>
        </p:spPr>
      </p:pic>
      <p:sp>
        <p:nvSpPr>
          <p:cNvPr id="7" name="Cube 6"/>
          <p:cNvSpPr/>
          <p:nvPr/>
        </p:nvSpPr>
        <p:spPr>
          <a:xfrm>
            <a:off x="990600" y="3733800"/>
            <a:ext cx="3581400" cy="914400"/>
          </a:xfrm>
          <a:prstGeom prst="cube">
            <a:avLst>
              <a:gd name="adj" fmla="val 30253"/>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p:cNvPicPr>
            <a:picLocks noChangeAspect="1" noChangeArrowheads="1"/>
          </p:cNvPicPr>
          <p:nvPr/>
        </p:nvPicPr>
        <p:blipFill>
          <a:blip r:embed="rId5"/>
          <a:srcRect/>
          <a:stretch>
            <a:fillRect/>
          </a:stretch>
        </p:blipFill>
        <p:spPr bwMode="auto">
          <a:xfrm>
            <a:off x="1524000" y="685800"/>
            <a:ext cx="592667" cy="762000"/>
          </a:xfrm>
          <a:prstGeom prst="rect">
            <a:avLst/>
          </a:prstGeom>
          <a:noFill/>
          <a:ln w="9525">
            <a:noFill/>
            <a:miter lim="800000"/>
            <a:headEnd/>
            <a:tailEnd/>
          </a:ln>
          <a:effectLst/>
        </p:spPr>
      </p:pic>
      <p:cxnSp>
        <p:nvCxnSpPr>
          <p:cNvPr id="10" name="Straight Arrow Connector 9"/>
          <p:cNvCxnSpPr/>
          <p:nvPr/>
        </p:nvCxnSpPr>
        <p:spPr>
          <a:xfrm rot="5400000" flipH="1" flipV="1">
            <a:off x="-419100" y="2171700"/>
            <a:ext cx="3429000" cy="1588"/>
          </a:xfrm>
          <a:prstGeom prst="straightConnector1">
            <a:avLst/>
          </a:prstGeom>
          <a:ln w="28575">
            <a:solidFill>
              <a:srgbClr val="1822EE"/>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609600"/>
            <a:ext cx="457200" cy="584775"/>
          </a:xfrm>
          <a:prstGeom prst="rect">
            <a:avLst/>
          </a:prstGeom>
          <a:noFill/>
        </p:spPr>
        <p:txBody>
          <a:bodyPr wrap="square" rtlCol="0">
            <a:spAutoFit/>
          </a:bodyPr>
          <a:lstStyle/>
          <a:p>
            <a:r>
              <a:rPr lang="en-US" sz="3200" dirty="0" smtClean="0">
                <a:solidFill>
                  <a:srgbClr val="1822EE"/>
                </a:solidFill>
                <a:latin typeface="VNI-Times" pitchFamily="2" charset="0"/>
              </a:rPr>
              <a:t>Z</a:t>
            </a:r>
            <a:endParaRPr lang="en-US" sz="3200" dirty="0">
              <a:solidFill>
                <a:srgbClr val="1822EE"/>
              </a:solidFill>
              <a:latin typeface="VNI-Times" pitchFamily="2" charset="0"/>
            </a:endParaRPr>
          </a:p>
        </p:txBody>
      </p:sp>
      <p:sp>
        <p:nvSpPr>
          <p:cNvPr id="12" name="TextBox 11"/>
          <p:cNvSpPr txBox="1"/>
          <p:nvPr/>
        </p:nvSpPr>
        <p:spPr>
          <a:xfrm>
            <a:off x="609600" y="5181600"/>
            <a:ext cx="7696200" cy="1077218"/>
          </a:xfrm>
          <a:prstGeom prst="rect">
            <a:avLst/>
          </a:prstGeom>
          <a:noFill/>
        </p:spPr>
        <p:txBody>
          <a:bodyPr wrap="square" rtlCol="0">
            <a:spAutoFit/>
          </a:bodyPr>
          <a:lstStyle/>
          <a:p>
            <a:r>
              <a:rPr lang="vi-VN" sz="3200" dirty="0">
                <a:solidFill>
                  <a:srgbClr val="1822EE"/>
                </a:solidFill>
                <a:latin typeface="+mj-lt"/>
              </a:rPr>
              <a:t>Vật nặng được đưa lên một độ cao Z, vật có mang năng lượng không? Vì sao?</a:t>
            </a:r>
          </a:p>
        </p:txBody>
      </p:sp>
      <p:pic>
        <p:nvPicPr>
          <p:cNvPr id="13" name="Picture 7"/>
          <p:cNvPicPr>
            <a:picLocks noChangeAspect="1" noChangeArrowheads="1"/>
          </p:cNvPicPr>
          <p:nvPr/>
        </p:nvPicPr>
        <p:blipFill>
          <a:blip r:embed="rId6"/>
          <a:srcRect/>
          <a:stretch>
            <a:fillRect/>
          </a:stretch>
        </p:blipFill>
        <p:spPr bwMode="auto">
          <a:xfrm>
            <a:off x="1447800" y="533400"/>
            <a:ext cx="1295400" cy="1167459"/>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3.05556E-6 -2.19653E-6 L 0.00018 0.24 " pathEditMode="relative" ptsTypes="AA">
                                      <p:cBhvr>
                                        <p:cTn id="16" dur="2000" fill="hold"/>
                                        <p:tgtEl>
                                          <p:spTgt spid="8"/>
                                        </p:tgtEl>
                                        <p:attrNameLst>
                                          <p:attrName>ppt_x</p:attrName>
                                          <p:attrName>ppt_y</p:attrName>
                                        </p:attrNameLst>
                                      </p:cBhvr>
                                    </p:animMotion>
                                  </p:childTnLst>
                                </p:cTn>
                              </p:par>
                              <p:par>
                                <p:cTn id="17" presetID="53" presetClass="exit" presetSubtype="0" fill="hold" nodeType="withEffect">
                                  <p:stCondLst>
                                    <p:cond delay="0"/>
                                  </p:stCondLst>
                                  <p:childTnLst>
                                    <p:anim calcmode="lin" valueType="num">
                                      <p:cBhvr>
                                        <p:cTn id="18" dur="500"/>
                                        <p:tgtEl>
                                          <p:spTgt spid="13"/>
                                        </p:tgtEl>
                                        <p:attrNameLst>
                                          <p:attrName>ppt_w</p:attrName>
                                        </p:attrNameLst>
                                      </p:cBhvr>
                                      <p:tavLst>
                                        <p:tav tm="0">
                                          <p:val>
                                            <p:strVal val="ppt_w"/>
                                          </p:val>
                                        </p:tav>
                                        <p:tav tm="100000">
                                          <p:val>
                                            <p:fltVal val="0"/>
                                          </p:val>
                                        </p:tav>
                                      </p:tavLst>
                                    </p:anim>
                                    <p:anim calcmode="lin" valueType="num">
                                      <p:cBhvr>
                                        <p:cTn id="19" dur="500"/>
                                        <p:tgtEl>
                                          <p:spTgt spid="13"/>
                                        </p:tgtEl>
                                        <p:attrNameLst>
                                          <p:attrName>ppt_h</p:attrName>
                                        </p:attrNameLst>
                                      </p:cBhvr>
                                      <p:tavLst>
                                        <p:tav tm="0">
                                          <p:val>
                                            <p:strVal val="ppt_h"/>
                                          </p:val>
                                        </p:tav>
                                        <p:tav tm="100000">
                                          <p:val>
                                            <p:fltVal val="0"/>
                                          </p:val>
                                        </p:tav>
                                      </p:tavLst>
                                    </p:anim>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2000"/>
                            </p:stCondLst>
                            <p:childTnLst>
                              <p:par>
                                <p:cTn id="23" presetID="0" presetClass="path" presetSubtype="0" accel="50000" decel="50000" fill="hold" nodeType="afterEffect">
                                  <p:stCondLst>
                                    <p:cond delay="0"/>
                                  </p:stCondLst>
                                  <p:childTnLst>
                                    <p:animMotion origin="layout" path="M 0.00017 0.24 L 0.00173 0.28601 " pathEditMode="relative" rAng="0" ptsTypes="AA">
                                      <p:cBhvr>
                                        <p:cTn id="24" dur="2000" fill="hold"/>
                                        <p:tgtEl>
                                          <p:spTgt spid="8"/>
                                        </p:tgtEl>
                                        <p:attrNameLst>
                                          <p:attrName>ppt_x</p:attrName>
                                          <p:attrName>ppt_y</p:attrName>
                                        </p:attrNameLst>
                                      </p:cBhvr>
                                      <p:rCtr x="100" y="2300"/>
                                    </p:animMotion>
                                  </p:childTnLst>
                                </p:cTn>
                              </p:par>
                              <p:par>
                                <p:cTn id="25" presetID="0" presetClass="path" presetSubtype="0" accel="50000" decel="50000" fill="hold" nodeType="withEffect">
                                  <p:stCondLst>
                                    <p:cond delay="0"/>
                                  </p:stCondLst>
                                  <p:childTnLst>
                                    <p:animMotion origin="layout" path="M 0 0 L 0.00156 0.04601 " pathEditMode="relative" ptsTypes="AA">
                                      <p:cBhvr>
                                        <p:cTn id="2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600" y="609600"/>
            <a:ext cx="179882" cy="3417757"/>
          </a:xfrm>
          <a:custGeom>
            <a:avLst/>
            <a:gdLst>
              <a:gd name="connsiteX0" fmla="*/ 82445 w 252334"/>
              <a:gd name="connsiteY0" fmla="*/ 0 h 3417757"/>
              <a:gd name="connsiteX1" fmla="*/ 202367 w 252334"/>
              <a:gd name="connsiteY1" fmla="*/ 374754 h 3417757"/>
              <a:gd name="connsiteX2" fmla="*/ 7495 w 252334"/>
              <a:gd name="connsiteY2" fmla="*/ 734518 h 3417757"/>
              <a:gd name="connsiteX3" fmla="*/ 202367 w 252334"/>
              <a:gd name="connsiteY3" fmla="*/ 1199213 h 3417757"/>
              <a:gd name="connsiteX4" fmla="*/ 7495 w 252334"/>
              <a:gd name="connsiteY4" fmla="*/ 1948721 h 3417757"/>
              <a:gd name="connsiteX5" fmla="*/ 247337 w 252334"/>
              <a:gd name="connsiteY5" fmla="*/ 2758190 h 3417757"/>
              <a:gd name="connsiteX6" fmla="*/ 37475 w 252334"/>
              <a:gd name="connsiteY6" fmla="*/ 3417757 h 3417757"/>
              <a:gd name="connsiteX7" fmla="*/ 37475 w 252334"/>
              <a:gd name="connsiteY7" fmla="*/ 3417757 h 341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34" h="3417757">
                <a:moveTo>
                  <a:pt x="82445" y="0"/>
                </a:moveTo>
                <a:cubicBezTo>
                  <a:pt x="148652" y="126167"/>
                  <a:pt x="214859" y="252334"/>
                  <a:pt x="202367" y="374754"/>
                </a:cubicBezTo>
                <a:cubicBezTo>
                  <a:pt x="189875" y="497174"/>
                  <a:pt x="7495" y="597108"/>
                  <a:pt x="7495" y="734518"/>
                </a:cubicBezTo>
                <a:cubicBezTo>
                  <a:pt x="7495" y="871928"/>
                  <a:pt x="202367" y="996846"/>
                  <a:pt x="202367" y="1199213"/>
                </a:cubicBezTo>
                <a:cubicBezTo>
                  <a:pt x="202367" y="1401580"/>
                  <a:pt x="0" y="1688892"/>
                  <a:pt x="7495" y="1948721"/>
                </a:cubicBezTo>
                <a:cubicBezTo>
                  <a:pt x="14990" y="2208550"/>
                  <a:pt x="242340" y="2513351"/>
                  <a:pt x="247337" y="2758190"/>
                </a:cubicBezTo>
                <a:cubicBezTo>
                  <a:pt x="252334" y="3003029"/>
                  <a:pt x="37475" y="3417757"/>
                  <a:pt x="37475" y="3417757"/>
                </a:cubicBezTo>
                <a:lnTo>
                  <a:pt x="37475" y="3417757"/>
                </a:lnTo>
              </a:path>
            </a:pathLst>
          </a:custGeom>
          <a:blipFill>
            <a:blip r:embed="rId3"/>
            <a:tile tx="0" ty="0" sx="100000" sy="100000" flip="none" algn="tl"/>
          </a:blip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Freeform 8"/>
          <p:cNvSpPr/>
          <p:nvPr/>
        </p:nvSpPr>
        <p:spPr>
          <a:xfrm>
            <a:off x="228600" y="685800"/>
            <a:ext cx="152400" cy="3028013"/>
          </a:xfrm>
          <a:custGeom>
            <a:avLst/>
            <a:gdLst>
              <a:gd name="connsiteX0" fmla="*/ 149901 w 254832"/>
              <a:gd name="connsiteY0" fmla="*/ 0 h 3028013"/>
              <a:gd name="connsiteX1" fmla="*/ 29980 w 254832"/>
              <a:gd name="connsiteY1" fmla="*/ 209862 h 3028013"/>
              <a:gd name="connsiteX2" fmla="*/ 29980 w 254832"/>
              <a:gd name="connsiteY2" fmla="*/ 209862 h 3028013"/>
              <a:gd name="connsiteX3" fmla="*/ 224852 w 254832"/>
              <a:gd name="connsiteY3" fmla="*/ 809468 h 3028013"/>
              <a:gd name="connsiteX4" fmla="*/ 0 w 254832"/>
              <a:gd name="connsiteY4" fmla="*/ 1379095 h 3028013"/>
              <a:gd name="connsiteX5" fmla="*/ 224852 w 254832"/>
              <a:gd name="connsiteY5" fmla="*/ 1918741 h 3028013"/>
              <a:gd name="connsiteX6" fmla="*/ 29980 w 254832"/>
              <a:gd name="connsiteY6" fmla="*/ 2503357 h 3028013"/>
              <a:gd name="connsiteX7" fmla="*/ 254832 w 254832"/>
              <a:gd name="connsiteY7" fmla="*/ 3028013 h 3028013"/>
              <a:gd name="connsiteX8" fmla="*/ 254832 w 254832"/>
              <a:gd name="connsiteY8" fmla="*/ 3028013 h 302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832" h="3028013">
                <a:moveTo>
                  <a:pt x="149901" y="0"/>
                </a:moveTo>
                <a:lnTo>
                  <a:pt x="29980" y="209862"/>
                </a:lnTo>
                <a:lnTo>
                  <a:pt x="29980" y="209862"/>
                </a:lnTo>
                <a:cubicBezTo>
                  <a:pt x="62459" y="309796"/>
                  <a:pt x="229849" y="614596"/>
                  <a:pt x="224852" y="809468"/>
                </a:cubicBezTo>
                <a:cubicBezTo>
                  <a:pt x="219855" y="1004340"/>
                  <a:pt x="0" y="1194216"/>
                  <a:pt x="0" y="1379095"/>
                </a:cubicBezTo>
                <a:cubicBezTo>
                  <a:pt x="0" y="1563974"/>
                  <a:pt x="219855" y="1731364"/>
                  <a:pt x="224852" y="1918741"/>
                </a:cubicBezTo>
                <a:cubicBezTo>
                  <a:pt x="229849" y="2106118"/>
                  <a:pt x="24983" y="2318478"/>
                  <a:pt x="29980" y="2503357"/>
                </a:cubicBezTo>
                <a:cubicBezTo>
                  <a:pt x="34977" y="2688236"/>
                  <a:pt x="254832" y="3028013"/>
                  <a:pt x="254832" y="3028013"/>
                </a:cubicBezTo>
                <a:lnTo>
                  <a:pt x="254832" y="3028013"/>
                </a:lnTo>
              </a:path>
            </a:pathLst>
          </a:custGeom>
          <a:blipFill>
            <a:blip r:embed="rId4"/>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descr="http://files.myopera.com/Lintyna/blog/0080.gif"/>
          <p:cNvPicPr>
            <a:picLocks noChangeAspect="1" noChangeArrowheads="1" noCrop="1"/>
          </p:cNvPicPr>
          <p:nvPr/>
        </p:nvPicPr>
        <p:blipFill>
          <a:blip r:embed="rId5" cstate="print"/>
          <a:srcRect/>
          <a:stretch>
            <a:fillRect/>
          </a:stretch>
        </p:blipFill>
        <p:spPr bwMode="auto">
          <a:xfrm>
            <a:off x="0" y="0"/>
            <a:ext cx="914400" cy="878889"/>
          </a:xfrm>
          <a:prstGeom prst="rect">
            <a:avLst/>
          </a:prstGeom>
          <a:noFill/>
        </p:spPr>
      </p:pic>
      <p:sp>
        <p:nvSpPr>
          <p:cNvPr id="17" name="Freeform 16"/>
          <p:cNvSpPr/>
          <p:nvPr/>
        </p:nvSpPr>
        <p:spPr>
          <a:xfrm>
            <a:off x="609600" y="228600"/>
            <a:ext cx="2503357" cy="169888"/>
          </a:xfrm>
          <a:custGeom>
            <a:avLst/>
            <a:gdLst>
              <a:gd name="connsiteX0" fmla="*/ 0 w 2503357"/>
              <a:gd name="connsiteY0" fmla="*/ 32478 h 169888"/>
              <a:gd name="connsiteX1" fmla="*/ 329783 w 2503357"/>
              <a:gd name="connsiteY1" fmla="*/ 152400 h 169888"/>
              <a:gd name="connsiteX2" fmla="*/ 764498 w 2503357"/>
              <a:gd name="connsiteY2" fmla="*/ 2498 h 169888"/>
              <a:gd name="connsiteX3" fmla="*/ 1304144 w 2503357"/>
              <a:gd name="connsiteY3" fmla="*/ 167390 h 169888"/>
              <a:gd name="connsiteX4" fmla="*/ 1828800 w 2503357"/>
              <a:gd name="connsiteY4" fmla="*/ 17488 h 169888"/>
              <a:gd name="connsiteX5" fmla="*/ 2503357 w 2503357"/>
              <a:gd name="connsiteY5" fmla="*/ 152400 h 169888"/>
              <a:gd name="connsiteX6" fmla="*/ 2503357 w 2503357"/>
              <a:gd name="connsiteY6" fmla="*/ 152400 h 169888"/>
              <a:gd name="connsiteX7" fmla="*/ 2503357 w 2503357"/>
              <a:gd name="connsiteY7" fmla="*/ 152400 h 1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357" h="169888">
                <a:moveTo>
                  <a:pt x="0" y="32478"/>
                </a:moveTo>
                <a:cubicBezTo>
                  <a:pt x="101183" y="94937"/>
                  <a:pt x="202367" y="157397"/>
                  <a:pt x="329783" y="152400"/>
                </a:cubicBezTo>
                <a:cubicBezTo>
                  <a:pt x="457199" y="147403"/>
                  <a:pt x="602105" y="0"/>
                  <a:pt x="764498" y="2498"/>
                </a:cubicBezTo>
                <a:cubicBezTo>
                  <a:pt x="926891" y="4996"/>
                  <a:pt x="1126760" y="164892"/>
                  <a:pt x="1304144" y="167390"/>
                </a:cubicBezTo>
                <a:cubicBezTo>
                  <a:pt x="1481528" y="169888"/>
                  <a:pt x="1628931" y="19986"/>
                  <a:pt x="1828800" y="17488"/>
                </a:cubicBezTo>
                <a:cubicBezTo>
                  <a:pt x="2028669" y="14990"/>
                  <a:pt x="2503357" y="152400"/>
                  <a:pt x="2503357" y="152400"/>
                </a:cubicBezTo>
                <a:lnTo>
                  <a:pt x="2503357" y="152400"/>
                </a:lnTo>
                <a:lnTo>
                  <a:pt x="2503357" y="152400"/>
                </a:lnTo>
              </a:path>
            </a:pathLst>
          </a:custGeom>
          <a:blipFill>
            <a:blip r:embed="rId4"/>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Freeform 17"/>
          <p:cNvSpPr/>
          <p:nvPr/>
        </p:nvSpPr>
        <p:spPr>
          <a:xfrm>
            <a:off x="762000" y="228600"/>
            <a:ext cx="2071141" cy="228600"/>
          </a:xfrm>
          <a:custGeom>
            <a:avLst/>
            <a:gdLst>
              <a:gd name="connsiteX0" fmla="*/ 0 w 2071141"/>
              <a:gd name="connsiteY0" fmla="*/ 0 h 224852"/>
              <a:gd name="connsiteX1" fmla="*/ 659567 w 2071141"/>
              <a:gd name="connsiteY1" fmla="*/ 164892 h 224852"/>
              <a:gd name="connsiteX2" fmla="*/ 1379095 w 2071141"/>
              <a:gd name="connsiteY2" fmla="*/ 29980 h 224852"/>
              <a:gd name="connsiteX3" fmla="*/ 1963711 w 2071141"/>
              <a:gd name="connsiteY3" fmla="*/ 194872 h 224852"/>
              <a:gd name="connsiteX4" fmla="*/ 2023672 w 2071141"/>
              <a:gd name="connsiteY4" fmla="*/ 209862 h 22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141" h="224852">
                <a:moveTo>
                  <a:pt x="0" y="0"/>
                </a:moveTo>
                <a:cubicBezTo>
                  <a:pt x="214859" y="79947"/>
                  <a:pt x="429718" y="159895"/>
                  <a:pt x="659567" y="164892"/>
                </a:cubicBezTo>
                <a:cubicBezTo>
                  <a:pt x="889416" y="169889"/>
                  <a:pt x="1161738" y="24983"/>
                  <a:pt x="1379095" y="29980"/>
                </a:cubicBezTo>
                <a:cubicBezTo>
                  <a:pt x="1596452" y="34977"/>
                  <a:pt x="1856282" y="164892"/>
                  <a:pt x="1963711" y="194872"/>
                </a:cubicBezTo>
                <a:cubicBezTo>
                  <a:pt x="2071141" y="224852"/>
                  <a:pt x="2047406" y="217357"/>
                  <a:pt x="2023672" y="209862"/>
                </a:cubicBezTo>
              </a:path>
            </a:pathLst>
          </a:custGeom>
          <a:blipFill>
            <a:blip r:embed="rId6"/>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 name="Group 17"/>
          <p:cNvGrpSpPr>
            <a:grpSpLocks/>
          </p:cNvGrpSpPr>
          <p:nvPr/>
        </p:nvGrpSpPr>
        <p:grpSpPr bwMode="auto">
          <a:xfrm>
            <a:off x="0" y="6324600"/>
            <a:ext cx="762000" cy="533400"/>
            <a:chOff x="5225" y="9335"/>
            <a:chExt cx="2520" cy="1750"/>
          </a:xfrm>
        </p:grpSpPr>
        <p:sp>
          <p:nvSpPr>
            <p:cNvPr id="12" name="AutoShape 18" descr="2"/>
            <p:cNvSpPr>
              <a:spLocks noChangeArrowheads="1"/>
            </p:cNvSpPr>
            <p:nvPr/>
          </p:nvSpPr>
          <p:spPr bwMode="auto">
            <a:xfrm>
              <a:off x="5225" y="10185"/>
              <a:ext cx="2520" cy="900"/>
            </a:xfrm>
            <a:prstGeom prst="wave">
              <a:avLst>
                <a:gd name="adj1" fmla="val 20644"/>
                <a:gd name="adj2" fmla="val 0"/>
              </a:avLst>
            </a:prstGeom>
            <a:blipFill dpi="0" rotWithShape="0">
              <a:blip r:embed="rId7" cstate="print"/>
              <a:srcRect/>
              <a:stretch>
                <a:fillRect/>
              </a:stretch>
            </a:blipFill>
            <a:ln w="9525">
              <a:noFill/>
              <a:round/>
              <a:headEnd/>
              <a:tailEnd/>
            </a:ln>
            <a:effectLst>
              <a:outerShdw dist="107763" dir="2700000" algn="ctr" rotWithShape="0">
                <a:srgbClr val="C0C0C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13" name="Picture 19" descr="cosmoS"/>
            <p:cNvPicPr>
              <a:picLocks noChangeAspect="1" noChangeArrowheads="1"/>
            </p:cNvPicPr>
            <p:nvPr/>
          </p:nvPicPr>
          <p:blipFill>
            <a:blip r:embed="rId8"/>
            <a:srcRect/>
            <a:stretch>
              <a:fillRect/>
            </a:stretch>
          </p:blipFill>
          <p:spPr bwMode="auto">
            <a:xfrm>
              <a:off x="6302" y="9335"/>
              <a:ext cx="1080" cy="888"/>
            </a:xfrm>
            <a:prstGeom prst="rect">
              <a:avLst/>
            </a:prstGeom>
            <a:noFill/>
          </p:spPr>
        </p:pic>
        <p:pic>
          <p:nvPicPr>
            <p:cNvPr id="14" name="Picture 20" descr="BOOK2"/>
            <p:cNvPicPr>
              <a:picLocks noChangeAspect="1" noChangeArrowheads="1"/>
            </p:cNvPicPr>
            <p:nvPr/>
          </p:nvPicPr>
          <p:blipFill>
            <a:blip r:embed="rId9"/>
            <a:srcRect/>
            <a:stretch>
              <a:fillRect/>
            </a:stretch>
          </p:blipFill>
          <p:spPr bwMode="auto">
            <a:xfrm>
              <a:off x="6014" y="10122"/>
              <a:ext cx="1260" cy="900"/>
            </a:xfrm>
            <a:prstGeom prst="rect">
              <a:avLst/>
            </a:prstGeom>
            <a:noFill/>
          </p:spPr>
        </p:pic>
        <p:pic>
          <p:nvPicPr>
            <p:cNvPr id="16" name="Picture 21" descr="BOOK1"/>
            <p:cNvPicPr>
              <a:picLocks noChangeAspect="1" noChangeArrowheads="1"/>
            </p:cNvPicPr>
            <p:nvPr/>
          </p:nvPicPr>
          <p:blipFill>
            <a:blip r:embed="rId10"/>
            <a:srcRect/>
            <a:stretch>
              <a:fillRect/>
            </a:stretch>
          </p:blipFill>
          <p:spPr bwMode="auto">
            <a:xfrm>
              <a:off x="5842" y="9848"/>
              <a:ext cx="1635" cy="795"/>
            </a:xfrm>
            <a:prstGeom prst="rect">
              <a:avLst/>
            </a:prstGeom>
            <a:noFill/>
          </p:spPr>
        </p:pic>
        <p:pic>
          <p:nvPicPr>
            <p:cNvPr id="19" name="Picture 22" descr="QUILLPEN"/>
            <p:cNvPicPr>
              <a:picLocks noChangeAspect="1" noChangeArrowheads="1"/>
            </p:cNvPicPr>
            <p:nvPr/>
          </p:nvPicPr>
          <p:blipFill>
            <a:blip r:embed="rId11"/>
            <a:srcRect/>
            <a:stretch>
              <a:fillRect/>
            </a:stretch>
          </p:blipFill>
          <p:spPr bwMode="auto">
            <a:xfrm>
              <a:off x="5615" y="9336"/>
              <a:ext cx="702" cy="1396"/>
            </a:xfrm>
            <a:prstGeom prst="rect">
              <a:avLst/>
            </a:prstGeom>
            <a:noFill/>
          </p:spPr>
        </p:pic>
        <p:sp>
          <p:nvSpPr>
            <p:cNvPr id="20" name="Text Box 23"/>
            <p:cNvSpPr txBox="1">
              <a:spLocks noChangeArrowheads="1"/>
            </p:cNvSpPr>
            <p:nvPr/>
          </p:nvSpPr>
          <p:spPr bwMode="auto">
            <a:xfrm>
              <a:off x="5867" y="9897"/>
              <a:ext cx="9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100"/>
                </a:spcBef>
                <a:spcAft>
                  <a:spcPts val="600"/>
                </a:spcAft>
                <a:buClrTx/>
                <a:buSzTx/>
                <a:buFontTx/>
                <a:buNone/>
                <a:tabLst/>
              </a:pPr>
              <a:r>
                <a:rPr kumimoji="0" 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Text Box 24"/>
            <p:cNvSpPr txBox="1">
              <a:spLocks noChangeArrowheads="1"/>
            </p:cNvSpPr>
            <p:nvPr/>
          </p:nvSpPr>
          <p:spPr bwMode="auto">
            <a:xfrm>
              <a:off x="6665" y="9863"/>
              <a:ext cx="577" cy="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WordArt 25"/>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rtl="0"/>
              <a:r>
                <a:rPr lang="en-US" sz="3600" b="1" kern="10" spc="0" dirty="0" smtClean="0">
                  <a:ln w="9525">
                    <a:noFill/>
                    <a:round/>
                    <a:headEnd/>
                    <a:tailEnd/>
                  </a:ln>
                  <a:solidFill>
                    <a:srgbClr val="FFFFFF"/>
                  </a:solidFill>
                  <a:effectLst/>
                  <a:latin typeface="Times New Roman" panose="02020603050405020304" pitchFamily="18" charset="0"/>
                  <a:cs typeface="Times New Roman" panose="02020603050405020304" pitchFamily="18" charset="0"/>
                </a:rPr>
                <a:t>NÀM </a:t>
              </a:r>
              <a:endParaRPr lang="en-US" sz="3600" b="1" kern="10" spc="0" dirty="0">
                <a:ln w="9525">
                  <a:noFill/>
                  <a:round/>
                  <a:headEnd/>
                  <a:tailEnd/>
                </a:ln>
                <a:solidFill>
                  <a:srgbClr val="FFFFFF"/>
                </a:solidFill>
                <a:effectLst/>
                <a:latin typeface="Times New Roman" panose="02020603050405020304" pitchFamily="18" charset="0"/>
                <a:cs typeface="Times New Roman" panose="02020603050405020304" pitchFamily="18" charset="0"/>
              </a:endParaRPr>
            </a:p>
          </p:txBody>
        </p:sp>
        <p:sp>
          <p:nvSpPr>
            <p:cNvPr id="23" name="Text Box 26"/>
            <p:cNvSpPr txBox="1">
              <a:spLocks noChangeArrowheads="1"/>
            </p:cNvSpPr>
            <p:nvPr/>
          </p:nvSpPr>
          <p:spPr bwMode="auto">
            <a:xfrm>
              <a:off x="6623" y="10049"/>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grpSp>
      <p:pic>
        <p:nvPicPr>
          <p:cNvPr id="24" name="Picture 28" descr="204"/>
          <p:cNvPicPr>
            <a:picLocks noChangeAspect="1" noChangeArrowheads="1"/>
          </p:cNvPicPr>
          <p:nvPr/>
        </p:nvPicPr>
        <p:blipFill>
          <a:blip r:embed="rId12" cstate="print"/>
          <a:srcRect/>
          <a:stretch>
            <a:fillRect/>
          </a:stretch>
        </p:blipFill>
        <p:spPr bwMode="auto">
          <a:xfrm flipH="1">
            <a:off x="8832939" y="5562600"/>
            <a:ext cx="311060" cy="1295400"/>
          </a:xfrm>
          <a:prstGeom prst="rect">
            <a:avLst/>
          </a:prstGeom>
          <a:noFill/>
        </p:spPr>
      </p:pic>
      <p:sp>
        <p:nvSpPr>
          <p:cNvPr id="25" name="Rectangle 24"/>
          <p:cNvSpPr/>
          <p:nvPr/>
        </p:nvSpPr>
        <p:spPr>
          <a:xfrm>
            <a:off x="3733800" y="152400"/>
            <a:ext cx="4876800" cy="646331"/>
          </a:xfrm>
          <a:prstGeom prst="rect">
            <a:avLst/>
          </a:prstGeom>
          <a:noFill/>
        </p:spPr>
        <p:txBody>
          <a:bodyPr wrap="square" lIns="91440" tIns="45720" rIns="91440" bIns="45720">
            <a:spAutoFit/>
          </a:bodyPr>
          <a:lstStyle/>
          <a:p>
            <a:r>
              <a:rPr lang="en-US" sz="3600" b="1" dirty="0">
                <a:solidFill>
                  <a:srgbClr val="FF0000"/>
                </a:solidFill>
                <a:latin typeface="Times New Roman" panose="02020603050405020304" pitchFamily="18" charset="0"/>
                <a:cs typeface="Times New Roman" panose="02020603050405020304" pitchFamily="18" charset="0"/>
              </a:rPr>
              <a:t>THẾ NĂNG</a:t>
            </a:r>
          </a:p>
        </p:txBody>
      </p:sp>
      <p:sp>
        <p:nvSpPr>
          <p:cNvPr id="26" name="Oval 25"/>
          <p:cNvSpPr/>
          <p:nvPr/>
        </p:nvSpPr>
        <p:spPr>
          <a:xfrm>
            <a:off x="1600200" y="152400"/>
            <a:ext cx="2057400" cy="76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26:</a:t>
            </a:r>
          </a:p>
        </p:txBody>
      </p:sp>
      <p:sp>
        <p:nvSpPr>
          <p:cNvPr id="30" name="TextBox 29"/>
          <p:cNvSpPr txBox="1"/>
          <p:nvPr/>
        </p:nvSpPr>
        <p:spPr>
          <a:xfrm>
            <a:off x="533400" y="914400"/>
            <a:ext cx="4800600" cy="523220"/>
          </a:xfrm>
          <a:prstGeom prst="rect">
            <a:avLst/>
          </a:prstGeom>
          <a:noFill/>
        </p:spPr>
        <p:txBody>
          <a:bodyPr wrap="squar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II- THẾ NĂNG ĐÀN HỒI.</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762000" y="1295400"/>
            <a:ext cx="4191000" cy="523220"/>
          </a:xfrm>
          <a:prstGeom prst="rect">
            <a:avLst/>
          </a:prstGeom>
          <a:noFill/>
        </p:spPr>
        <p:txBody>
          <a:bodyPr wrap="squar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1. </a:t>
            </a:r>
            <a:r>
              <a:rPr lang="en-US" sz="2800" b="1" u="sng" dirty="0" err="1">
                <a:solidFill>
                  <a:srgbClr val="FF0000"/>
                </a:solidFill>
                <a:latin typeface="Times New Roman" panose="02020603050405020304" pitchFamily="18" charset="0"/>
                <a:cs typeface="Times New Roman" panose="02020603050405020304" pitchFamily="18" charset="0"/>
              </a:rPr>
              <a:t>Công</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của</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lực</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đàn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hồi</a:t>
            </a:r>
            <a:r>
              <a:rPr lang="en-US" sz="2800" b="1" u="sng" dirty="0">
                <a:solidFill>
                  <a:srgbClr val="FF0000"/>
                </a:solidFill>
                <a:latin typeface="Times New Roman" panose="02020603050405020304" pitchFamily="18" charset="0"/>
                <a:cs typeface="Times New Roman" panose="02020603050405020304" pitchFamily="18" charset="0"/>
              </a:rPr>
              <a:t>.</a:t>
            </a:r>
          </a:p>
        </p:txBody>
      </p:sp>
      <p:grpSp>
        <p:nvGrpSpPr>
          <p:cNvPr id="3" name="Group 1"/>
          <p:cNvGrpSpPr>
            <a:grpSpLocks noChangeAspect="1"/>
          </p:cNvGrpSpPr>
          <p:nvPr/>
        </p:nvGrpSpPr>
        <p:grpSpPr bwMode="auto">
          <a:xfrm>
            <a:off x="1447800" y="2819400"/>
            <a:ext cx="5988477" cy="515938"/>
            <a:chOff x="2445" y="154"/>
            <a:chExt cx="5112" cy="440"/>
          </a:xfrm>
        </p:grpSpPr>
        <p:sp>
          <p:nvSpPr>
            <p:cNvPr id="34" name="AutoShape 3"/>
            <p:cNvSpPr>
              <a:spLocks noChangeAspect="1" noChangeArrowheads="1" noTextEdit="1"/>
            </p:cNvSpPr>
            <p:nvPr/>
          </p:nvSpPr>
          <p:spPr bwMode="auto">
            <a:xfrm>
              <a:off x="2445" y="154"/>
              <a:ext cx="5112" cy="440"/>
            </a:xfrm>
            <a:prstGeom prst="rect">
              <a:avLst/>
            </a:prstGeom>
            <a:noFill/>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35" name="Picture 2"/>
            <p:cNvPicPr>
              <a:picLocks noChangeAspect="1" noChangeArrowheads="1"/>
            </p:cNvPicPr>
            <p:nvPr/>
          </p:nvPicPr>
          <p:blipFill>
            <a:blip r:embed="rId13" cstate="print"/>
            <a:srcRect/>
            <a:stretch>
              <a:fillRect/>
            </a:stretch>
          </p:blipFill>
          <p:spPr bwMode="auto">
            <a:xfrm>
              <a:off x="4993" y="154"/>
              <a:ext cx="2564" cy="440"/>
            </a:xfrm>
            <a:prstGeom prst="rect">
              <a:avLst/>
            </a:prstGeom>
            <a:noFill/>
          </p:spPr>
        </p:pic>
      </p:grpSp>
      <p:cxnSp>
        <p:nvCxnSpPr>
          <p:cNvPr id="38" name="Straight Connector 37"/>
          <p:cNvCxnSpPr/>
          <p:nvPr/>
        </p:nvCxnSpPr>
        <p:spPr>
          <a:xfrm>
            <a:off x="3886200" y="3352800"/>
            <a:ext cx="5257800" cy="1588"/>
          </a:xfrm>
          <a:prstGeom prst="line">
            <a:avLst/>
          </a:prstGeom>
          <a:ln w="28575">
            <a:solidFill>
              <a:srgbClr val="1822EE"/>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049294" y="3466306"/>
            <a:ext cx="228600" cy="1588"/>
          </a:xfrm>
          <a:prstGeom prst="line">
            <a:avLst/>
          </a:prstGeom>
          <a:ln w="28575">
            <a:solidFill>
              <a:srgbClr val="1822EE"/>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72000" y="3505200"/>
            <a:ext cx="2590800" cy="1588"/>
          </a:xfrm>
          <a:prstGeom prst="line">
            <a:avLst/>
          </a:prstGeom>
          <a:ln>
            <a:solidFill>
              <a:srgbClr val="1822EE"/>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72000" y="3962400"/>
            <a:ext cx="3962400" cy="1588"/>
          </a:xfrm>
          <a:prstGeom prst="line">
            <a:avLst/>
          </a:prstGeom>
          <a:ln>
            <a:solidFill>
              <a:srgbClr val="1822EE"/>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077494" y="3771106"/>
            <a:ext cx="990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8039894" y="3847306"/>
            <a:ext cx="990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57" name="Object 56"/>
          <p:cNvGraphicFramePr>
            <a:graphicFrameLocks noChangeAspect="1"/>
          </p:cNvGraphicFramePr>
          <p:nvPr>
            <p:extLst>
              <p:ext uri="{D42A27DB-BD31-4B8C-83A1-F6EECF244321}">
                <p14:modId xmlns:p14="http://schemas.microsoft.com/office/powerpoint/2010/main" val="2867828173"/>
              </p:ext>
            </p:extLst>
          </p:nvPr>
        </p:nvGraphicFramePr>
        <p:xfrm>
          <a:off x="6096000" y="3962400"/>
          <a:ext cx="840874" cy="469900"/>
        </p:xfrm>
        <a:graphic>
          <a:graphicData uri="http://schemas.openxmlformats.org/presentationml/2006/ole">
            <mc:AlternateContent xmlns:mc="http://schemas.openxmlformats.org/markup-compatibility/2006">
              <mc:Choice xmlns:v="urn:schemas-microsoft-com:vml" Requires="v">
                <p:oleObj spid="_x0000_s23674" name="Equation" r:id="rId14" imgW="431640" imgH="241200" progId="Equation.DSMT4">
                  <p:embed/>
                </p:oleObj>
              </mc:Choice>
              <mc:Fallback>
                <p:oleObj name="Equation" r:id="rId14" imgW="431640" imgH="241200" progId="Equation.DSMT4">
                  <p:embed/>
                  <p:pic>
                    <p:nvPicPr>
                      <p:cNvPr id="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3962400"/>
                        <a:ext cx="840874"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3190245536"/>
              </p:ext>
            </p:extLst>
          </p:nvPr>
        </p:nvGraphicFramePr>
        <p:xfrm>
          <a:off x="5562600" y="3429000"/>
          <a:ext cx="271462" cy="469900"/>
        </p:xfrm>
        <a:graphic>
          <a:graphicData uri="http://schemas.openxmlformats.org/presentationml/2006/ole">
            <mc:AlternateContent xmlns:mc="http://schemas.openxmlformats.org/markup-compatibility/2006">
              <mc:Choice xmlns:v="urn:schemas-microsoft-com:vml" Requires="v">
                <p:oleObj spid="_x0000_s23675" name="Equation" r:id="rId16" imgW="139680" imgH="241200" progId="Equation.DSMT4">
                  <p:embed/>
                </p:oleObj>
              </mc:Choice>
              <mc:Fallback>
                <p:oleObj name="Equation" r:id="rId16" imgW="139680" imgH="241200" progId="Equation.DSMT4">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62600" y="3429000"/>
                        <a:ext cx="27146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0" name="Straight Arrow Connector 59"/>
          <p:cNvCxnSpPr/>
          <p:nvPr/>
        </p:nvCxnSpPr>
        <p:spPr>
          <a:xfrm rot="10800000">
            <a:off x="7239000" y="3124200"/>
            <a:ext cx="1143000" cy="1588"/>
          </a:xfrm>
          <a:prstGeom prst="straightConnector1">
            <a:avLst/>
          </a:prstGeom>
          <a:ln w="28575">
            <a:solidFill>
              <a:srgbClr val="1822EE"/>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 name="Object 60"/>
          <p:cNvGraphicFramePr>
            <a:graphicFrameLocks noChangeAspect="1"/>
          </p:cNvGraphicFramePr>
          <p:nvPr>
            <p:extLst>
              <p:ext uri="{D42A27DB-BD31-4B8C-83A1-F6EECF244321}">
                <p14:modId xmlns:p14="http://schemas.microsoft.com/office/powerpoint/2010/main" val="4228688854"/>
              </p:ext>
            </p:extLst>
          </p:nvPr>
        </p:nvGraphicFramePr>
        <p:xfrm>
          <a:off x="7543800" y="2514600"/>
          <a:ext cx="271462" cy="419100"/>
        </p:xfrm>
        <a:graphic>
          <a:graphicData uri="http://schemas.openxmlformats.org/presentationml/2006/ole">
            <mc:AlternateContent xmlns:mc="http://schemas.openxmlformats.org/markup-compatibility/2006">
              <mc:Choice xmlns:v="urn:schemas-microsoft-com:vml" Requires="v">
                <p:oleObj spid="_x0000_s23676" name="Equation" r:id="rId18" imgW="139680" imgH="215640" progId="Equation.DSMT4">
                  <p:embed/>
                </p:oleObj>
              </mc:Choice>
              <mc:Fallback>
                <p:oleObj name="Equation" r:id="rId18" imgW="139680" imgH="215640" progId="Equation.DSMT4">
                  <p:embed/>
                  <p:pic>
                    <p:nvPicPr>
                      <p:cNvPr id="0"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43800" y="2514600"/>
                        <a:ext cx="27146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2" name="Straight Connector 61"/>
          <p:cNvCxnSpPr/>
          <p:nvPr/>
        </p:nvCxnSpPr>
        <p:spPr>
          <a:xfrm>
            <a:off x="7162800" y="3505200"/>
            <a:ext cx="1371600" cy="1588"/>
          </a:xfrm>
          <a:prstGeom prst="line">
            <a:avLst/>
          </a:prstGeom>
          <a:ln>
            <a:solidFill>
              <a:srgbClr val="1822EE"/>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64" name="Object 63"/>
          <p:cNvGraphicFramePr>
            <a:graphicFrameLocks noChangeAspect="1"/>
          </p:cNvGraphicFramePr>
          <p:nvPr>
            <p:extLst>
              <p:ext uri="{D42A27DB-BD31-4B8C-83A1-F6EECF244321}">
                <p14:modId xmlns:p14="http://schemas.microsoft.com/office/powerpoint/2010/main" val="3634914332"/>
              </p:ext>
            </p:extLst>
          </p:nvPr>
        </p:nvGraphicFramePr>
        <p:xfrm>
          <a:off x="7696200" y="3505200"/>
          <a:ext cx="371475" cy="322263"/>
        </p:xfrm>
        <a:graphic>
          <a:graphicData uri="http://schemas.openxmlformats.org/presentationml/2006/ole">
            <mc:AlternateContent xmlns:mc="http://schemas.openxmlformats.org/markup-compatibility/2006">
              <mc:Choice xmlns:v="urn:schemas-microsoft-com:vml" Requires="v">
                <p:oleObj spid="_x0000_s23677" name="Equation" r:id="rId20" imgW="190440" imgH="164880" progId="Equation.DSMT4">
                  <p:embed/>
                </p:oleObj>
              </mc:Choice>
              <mc:Fallback>
                <p:oleObj name="Equation" r:id="rId20" imgW="190440" imgH="164880" progId="Equation.DSMT4">
                  <p:embed/>
                  <p:pic>
                    <p:nvPicPr>
                      <p:cNvPr id="0"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96200" y="3505200"/>
                        <a:ext cx="37147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3291700501"/>
              </p:ext>
            </p:extLst>
          </p:nvPr>
        </p:nvGraphicFramePr>
        <p:xfrm>
          <a:off x="1371600" y="2971800"/>
          <a:ext cx="1582737" cy="815975"/>
        </p:xfrm>
        <a:graphic>
          <a:graphicData uri="http://schemas.openxmlformats.org/presentationml/2006/ole">
            <mc:AlternateContent xmlns:mc="http://schemas.openxmlformats.org/markup-compatibility/2006">
              <mc:Choice xmlns:v="urn:schemas-microsoft-com:vml" Requires="v">
                <p:oleObj spid="_x0000_s23678" name="Equation" r:id="rId22" imgW="812520" imgH="419040" progId="Equation.DSMT4">
                  <p:embed/>
                </p:oleObj>
              </mc:Choice>
              <mc:Fallback>
                <p:oleObj name="Equation" r:id="rId22" imgW="812520" imgH="419040" progId="Equation.DSMT4">
                  <p:embed/>
                  <p:pic>
                    <p:nvPicPr>
                      <p:cNvPr id="0" name="Picture 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71600" y="2971800"/>
                        <a:ext cx="1582737"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Frame 65"/>
          <p:cNvSpPr/>
          <p:nvPr/>
        </p:nvSpPr>
        <p:spPr>
          <a:xfrm>
            <a:off x="1295400" y="2971800"/>
            <a:ext cx="1752600" cy="914400"/>
          </a:xfrm>
          <a:prstGeom prst="frame">
            <a:avLst>
              <a:gd name="adj1" fmla="val 0"/>
            </a:avLst>
          </a:prstGeom>
          <a:ln>
            <a:solidFill>
              <a:srgbClr val="1822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67" name="TextBox 66"/>
          <p:cNvSpPr txBox="1"/>
          <p:nvPr/>
        </p:nvSpPr>
        <p:spPr>
          <a:xfrm>
            <a:off x="838200" y="3962400"/>
            <a:ext cx="3505200" cy="523220"/>
          </a:xfrm>
          <a:prstGeom prst="rect">
            <a:avLst/>
          </a:prstGeom>
          <a:noFill/>
        </p:spPr>
        <p:txBody>
          <a:bodyPr wrap="square" rtlCol="0">
            <a:spAutoFit/>
          </a:bodyPr>
          <a:lstStyle/>
          <a:p>
            <a:r>
              <a:rPr lang="en-US" sz="2800" b="1" u="sng" dirty="0">
                <a:solidFill>
                  <a:srgbClr val="FF0000"/>
                </a:solidFill>
              </a:rPr>
              <a:t>2. </a:t>
            </a:r>
            <a:r>
              <a:rPr lang="en-US" sz="2800" b="1" u="sng" dirty="0" err="1">
                <a:solidFill>
                  <a:srgbClr val="FF0000"/>
                </a:solidFill>
              </a:rPr>
              <a:t>Thế</a:t>
            </a:r>
            <a:r>
              <a:rPr lang="en-US" sz="2800" b="1" u="sng" dirty="0">
                <a:solidFill>
                  <a:srgbClr val="FF0000"/>
                </a:solidFill>
              </a:rPr>
              <a:t> </a:t>
            </a:r>
            <a:r>
              <a:rPr lang="en-US" sz="2800" b="1" u="sng" dirty="0" err="1">
                <a:solidFill>
                  <a:srgbClr val="FF0000"/>
                </a:solidFill>
              </a:rPr>
              <a:t>năng</a:t>
            </a:r>
            <a:r>
              <a:rPr lang="en-US" sz="2800" b="1" u="sng" dirty="0">
                <a:solidFill>
                  <a:srgbClr val="FF0000"/>
                </a:solidFill>
              </a:rPr>
              <a:t> </a:t>
            </a:r>
            <a:r>
              <a:rPr lang="en-US" sz="2800" b="1" u="sng" dirty="0" err="1">
                <a:solidFill>
                  <a:srgbClr val="FF0000"/>
                </a:solidFill>
              </a:rPr>
              <a:t>đàn</a:t>
            </a:r>
            <a:r>
              <a:rPr lang="en-US" sz="2800" b="1" u="sng" dirty="0">
                <a:solidFill>
                  <a:srgbClr val="FF0000"/>
                </a:solidFill>
              </a:rPr>
              <a:t> </a:t>
            </a:r>
            <a:r>
              <a:rPr lang="en-US" sz="2800" b="1" u="sng" dirty="0" err="1">
                <a:solidFill>
                  <a:srgbClr val="FF0000"/>
                </a:solidFill>
              </a:rPr>
              <a:t>hồi</a:t>
            </a:r>
            <a:r>
              <a:rPr lang="en-US" sz="2800" b="1" u="sng" dirty="0">
                <a:solidFill>
                  <a:srgbClr val="FF0000"/>
                </a:solidFill>
              </a:rPr>
              <a:t>.</a:t>
            </a:r>
          </a:p>
        </p:txBody>
      </p:sp>
      <p:graphicFrame>
        <p:nvGraphicFramePr>
          <p:cNvPr id="68" name="Object 67"/>
          <p:cNvGraphicFramePr>
            <a:graphicFrameLocks noChangeAspect="1"/>
          </p:cNvGraphicFramePr>
          <p:nvPr>
            <p:extLst>
              <p:ext uri="{D42A27DB-BD31-4B8C-83A1-F6EECF244321}">
                <p14:modId xmlns:p14="http://schemas.microsoft.com/office/powerpoint/2010/main" val="2786712636"/>
              </p:ext>
            </p:extLst>
          </p:nvPr>
        </p:nvGraphicFramePr>
        <p:xfrm>
          <a:off x="3671888" y="5791200"/>
          <a:ext cx="1706562" cy="815975"/>
        </p:xfrm>
        <a:graphic>
          <a:graphicData uri="http://schemas.openxmlformats.org/presentationml/2006/ole">
            <mc:AlternateContent xmlns:mc="http://schemas.openxmlformats.org/markup-compatibility/2006">
              <mc:Choice xmlns:v="urn:schemas-microsoft-com:vml" Requires="v">
                <p:oleObj spid="_x0000_s23679" name="Equation" r:id="rId24" imgW="876240" imgH="419040" progId="Equation.DSMT4">
                  <p:embed/>
                </p:oleObj>
              </mc:Choice>
              <mc:Fallback>
                <p:oleObj name="Equation" r:id="rId24" imgW="876240" imgH="419040" progId="Equation.DSMT4">
                  <p:embed/>
                  <p:pic>
                    <p:nvPicPr>
                      <p:cNvPr id="0" name="Picture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71888" y="5791200"/>
                        <a:ext cx="1706562"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 name="Frame 68"/>
          <p:cNvSpPr/>
          <p:nvPr/>
        </p:nvSpPr>
        <p:spPr>
          <a:xfrm>
            <a:off x="3657600" y="5791200"/>
            <a:ext cx="1752600" cy="914400"/>
          </a:xfrm>
          <a:prstGeom prst="frame">
            <a:avLst>
              <a:gd name="adj1" fmla="val 0"/>
            </a:avLst>
          </a:prstGeom>
          <a:ln>
            <a:solidFill>
              <a:srgbClr val="1822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685800" y="4495800"/>
            <a:ext cx="8077200" cy="1077218"/>
          </a:xfrm>
          <a:prstGeom prst="rect">
            <a:avLst/>
          </a:prstGeom>
          <a:noFill/>
        </p:spPr>
        <p:txBody>
          <a:bodyPr wrap="square" rtlCol="0">
            <a:spAutoFit/>
          </a:bodyPr>
          <a:lstStyle/>
          <a:p>
            <a:r>
              <a:rPr lang="vi-VN" sz="3200" dirty="0">
                <a:solidFill>
                  <a:srgbClr val="1822EE"/>
                </a:solidFill>
              </a:rPr>
              <a:t>Thế năng đàn hồi là dạng năng lượng vật có được do vật bị biến dạng đàn hồi.  </a:t>
            </a:r>
          </a:p>
        </p:txBody>
      </p:sp>
      <p:sp>
        <p:nvSpPr>
          <p:cNvPr id="44" name="TextBox 43"/>
          <p:cNvSpPr txBox="1"/>
          <p:nvPr/>
        </p:nvSpPr>
        <p:spPr>
          <a:xfrm>
            <a:off x="533400" y="1752600"/>
            <a:ext cx="8077200" cy="954107"/>
          </a:xfrm>
          <a:prstGeom prst="rect">
            <a:avLst/>
          </a:prstGeom>
          <a:noFill/>
        </p:spPr>
        <p:txBody>
          <a:bodyPr wrap="square" rtlCol="0">
            <a:spAutoFit/>
          </a:bodyPr>
          <a:lstStyle/>
          <a:p>
            <a:r>
              <a:rPr lang="en-US" sz="2800" dirty="0" err="1" smtClean="0">
                <a:solidFill>
                  <a:srgbClr val="1822EE"/>
                </a:solidFill>
              </a:rPr>
              <a:t>Khi</a:t>
            </a:r>
            <a:r>
              <a:rPr lang="en-US" sz="2800" dirty="0" smtClean="0">
                <a:solidFill>
                  <a:srgbClr val="1822EE"/>
                </a:solidFill>
              </a:rPr>
              <a:t> </a:t>
            </a:r>
            <a:r>
              <a:rPr lang="en-US" sz="2800" dirty="0" err="1" smtClean="0">
                <a:solidFill>
                  <a:srgbClr val="1822EE"/>
                </a:solidFill>
              </a:rPr>
              <a:t>đưa</a:t>
            </a:r>
            <a:r>
              <a:rPr lang="en-US" sz="2800" dirty="0" smtClean="0">
                <a:solidFill>
                  <a:srgbClr val="1822EE"/>
                </a:solidFill>
              </a:rPr>
              <a:t> </a:t>
            </a:r>
            <a:r>
              <a:rPr lang="en-US" sz="2800" dirty="0" err="1" smtClean="0">
                <a:solidFill>
                  <a:srgbClr val="1822EE"/>
                </a:solidFill>
              </a:rPr>
              <a:t>lò</a:t>
            </a:r>
            <a:r>
              <a:rPr lang="en-US" sz="2800" smtClean="0">
                <a:solidFill>
                  <a:srgbClr val="1822EE"/>
                </a:solidFill>
              </a:rPr>
              <a:t> </a:t>
            </a:r>
            <a:r>
              <a:rPr lang="en-US" sz="2800" smtClean="0">
                <a:solidFill>
                  <a:srgbClr val="1822EE"/>
                </a:solidFill>
              </a:rPr>
              <a:t>xo từ</a:t>
            </a:r>
            <a:r>
              <a:rPr lang="en-US" sz="2800" dirty="0" smtClean="0">
                <a:solidFill>
                  <a:srgbClr val="1822EE"/>
                </a:solidFill>
              </a:rPr>
              <a:t> </a:t>
            </a:r>
            <a:r>
              <a:rPr lang="en-US" sz="2800" dirty="0" err="1">
                <a:solidFill>
                  <a:srgbClr val="1822EE"/>
                </a:solidFill>
              </a:rPr>
              <a:t>trạng</a:t>
            </a:r>
            <a:r>
              <a:rPr lang="en-US" sz="2800" dirty="0">
                <a:solidFill>
                  <a:srgbClr val="1822EE"/>
                </a:solidFill>
              </a:rPr>
              <a:t> </a:t>
            </a:r>
            <a:r>
              <a:rPr lang="en-US" sz="2800" dirty="0" err="1">
                <a:solidFill>
                  <a:srgbClr val="1822EE"/>
                </a:solidFill>
              </a:rPr>
              <a:t>thái</a:t>
            </a:r>
            <a:r>
              <a:rPr lang="en-US" sz="2800" dirty="0">
                <a:solidFill>
                  <a:srgbClr val="1822EE"/>
                </a:solidFill>
              </a:rPr>
              <a:t> </a:t>
            </a:r>
            <a:r>
              <a:rPr lang="en-US" sz="2800" dirty="0" err="1">
                <a:solidFill>
                  <a:srgbClr val="1822EE"/>
                </a:solidFill>
              </a:rPr>
              <a:t>biến</a:t>
            </a:r>
            <a:r>
              <a:rPr lang="en-US" sz="2800" dirty="0">
                <a:solidFill>
                  <a:srgbClr val="1822EE"/>
                </a:solidFill>
              </a:rPr>
              <a:t> </a:t>
            </a:r>
            <a:r>
              <a:rPr lang="en-US" sz="2800" dirty="0" err="1">
                <a:solidFill>
                  <a:srgbClr val="1822EE"/>
                </a:solidFill>
              </a:rPr>
              <a:t>dạng</a:t>
            </a:r>
            <a:r>
              <a:rPr lang="en-US" sz="2800" dirty="0">
                <a:solidFill>
                  <a:srgbClr val="1822EE"/>
                </a:solidFill>
              </a:rPr>
              <a:t> </a:t>
            </a:r>
            <a:r>
              <a:rPr lang="en-US" sz="2800" dirty="0" err="1">
                <a:solidFill>
                  <a:srgbClr val="1822EE"/>
                </a:solidFill>
              </a:rPr>
              <a:t>về</a:t>
            </a:r>
            <a:r>
              <a:rPr lang="en-US" sz="2800" dirty="0">
                <a:solidFill>
                  <a:srgbClr val="1822EE"/>
                </a:solidFill>
              </a:rPr>
              <a:t> </a:t>
            </a:r>
            <a:r>
              <a:rPr lang="en-US" sz="2800" dirty="0" err="1" smtClean="0">
                <a:solidFill>
                  <a:srgbClr val="1822EE"/>
                </a:solidFill>
              </a:rPr>
              <a:t>trạng</a:t>
            </a:r>
            <a:r>
              <a:rPr lang="en-US" sz="2800" dirty="0" smtClean="0">
                <a:solidFill>
                  <a:srgbClr val="1822EE"/>
                </a:solidFill>
              </a:rPr>
              <a:t> </a:t>
            </a:r>
            <a:r>
              <a:rPr lang="en-US" sz="2800" dirty="0" err="1" smtClean="0">
                <a:solidFill>
                  <a:srgbClr val="1822EE"/>
                </a:solidFill>
              </a:rPr>
              <a:t>thái</a:t>
            </a:r>
            <a:r>
              <a:rPr lang="en-US" sz="2800" dirty="0" smtClean="0">
                <a:solidFill>
                  <a:srgbClr val="1822EE"/>
                </a:solidFill>
              </a:rPr>
              <a:t> </a:t>
            </a:r>
            <a:r>
              <a:rPr lang="en-US" sz="2800" dirty="0" err="1">
                <a:solidFill>
                  <a:srgbClr val="1822EE"/>
                </a:solidFill>
              </a:rPr>
              <a:t>không</a:t>
            </a:r>
            <a:r>
              <a:rPr lang="en-US" sz="2800" dirty="0">
                <a:solidFill>
                  <a:srgbClr val="1822EE"/>
                </a:solidFill>
              </a:rPr>
              <a:t> </a:t>
            </a:r>
            <a:r>
              <a:rPr lang="en-US" sz="2800" dirty="0" err="1">
                <a:solidFill>
                  <a:srgbClr val="1822EE"/>
                </a:solidFill>
              </a:rPr>
              <a:t>biến</a:t>
            </a:r>
            <a:r>
              <a:rPr lang="en-US" sz="2800" dirty="0">
                <a:solidFill>
                  <a:srgbClr val="1822EE"/>
                </a:solidFill>
              </a:rPr>
              <a:t> </a:t>
            </a:r>
            <a:r>
              <a:rPr lang="en-US" sz="2800" dirty="0" err="1">
                <a:solidFill>
                  <a:srgbClr val="1822EE"/>
                </a:solidFill>
              </a:rPr>
              <a:t>dạng</a:t>
            </a:r>
            <a:r>
              <a:rPr lang="en-US" sz="2800" dirty="0">
                <a:solidFill>
                  <a:srgbClr val="1822EE"/>
                </a:solidFill>
              </a:rPr>
              <a:t>, </a:t>
            </a:r>
            <a:r>
              <a:rPr lang="en-US" sz="2800" dirty="0" err="1">
                <a:solidFill>
                  <a:srgbClr val="1822EE"/>
                </a:solidFill>
              </a:rPr>
              <a:t>công</a:t>
            </a:r>
            <a:r>
              <a:rPr lang="en-US" sz="2800" dirty="0">
                <a:solidFill>
                  <a:srgbClr val="1822EE"/>
                </a:solidFill>
              </a:rPr>
              <a:t> </a:t>
            </a:r>
            <a:r>
              <a:rPr lang="en-US" sz="2800" dirty="0" err="1">
                <a:solidFill>
                  <a:srgbClr val="1822EE"/>
                </a:solidFill>
              </a:rPr>
              <a:t>của</a:t>
            </a:r>
            <a:r>
              <a:rPr lang="en-US" sz="2800" dirty="0">
                <a:solidFill>
                  <a:srgbClr val="1822EE"/>
                </a:solidFill>
              </a:rPr>
              <a:t> </a:t>
            </a:r>
            <a:r>
              <a:rPr lang="en-US" sz="2800" dirty="0" err="1">
                <a:solidFill>
                  <a:srgbClr val="1822EE"/>
                </a:solidFill>
              </a:rPr>
              <a:t>lực</a:t>
            </a:r>
            <a:r>
              <a:rPr lang="en-US" sz="2800" dirty="0">
                <a:solidFill>
                  <a:srgbClr val="1822EE"/>
                </a:solidFill>
              </a:rPr>
              <a:t> </a:t>
            </a:r>
            <a:r>
              <a:rPr lang="en-US" sz="2800" dirty="0" err="1">
                <a:solidFill>
                  <a:srgbClr val="1822EE"/>
                </a:solidFill>
              </a:rPr>
              <a:t>đàn</a:t>
            </a:r>
            <a:r>
              <a:rPr lang="en-US" sz="2800" dirty="0">
                <a:solidFill>
                  <a:srgbClr val="1822EE"/>
                </a:solidFill>
              </a:rPr>
              <a:t> </a:t>
            </a:r>
            <a:r>
              <a:rPr lang="en-US" sz="2800" dirty="0" err="1">
                <a:solidFill>
                  <a:srgbClr val="1822EE"/>
                </a:solidFill>
              </a:rPr>
              <a:t>hồi</a:t>
            </a:r>
            <a:r>
              <a:rPr lang="en-US" sz="2800" dirty="0">
                <a:solidFill>
                  <a:srgbClr val="1822EE"/>
                </a:solidFill>
              </a:rPr>
              <a:t> </a:t>
            </a:r>
            <a:r>
              <a:rPr lang="en-US" sz="2800" dirty="0" err="1">
                <a:solidFill>
                  <a:srgbClr val="1822EE"/>
                </a:solidFill>
              </a:rPr>
              <a:t>thực</a:t>
            </a:r>
            <a:r>
              <a:rPr lang="en-US" sz="2800" dirty="0">
                <a:solidFill>
                  <a:srgbClr val="1822EE"/>
                </a:solidFill>
              </a:rPr>
              <a:t> </a:t>
            </a:r>
            <a:r>
              <a:rPr lang="en-US" sz="2800" dirty="0" err="1">
                <a:solidFill>
                  <a:srgbClr val="1822EE"/>
                </a:solidFill>
              </a:rPr>
              <a:t>hiện</a:t>
            </a:r>
            <a:r>
              <a:rPr lang="en-US" sz="2800" dirty="0">
                <a:solidFill>
                  <a:srgbClr val="1822EE"/>
                </a:solidFill>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heckerboard(across)">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par>
                                <p:cTn id="18" presetID="5" presetClass="entr" presetSubtype="1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checkerboard(across)">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checkerboard(across)">
                                      <p:cBhvr>
                                        <p:cTn id="25" dur="500"/>
                                        <p:tgtEl>
                                          <p:spTgt spid="51"/>
                                        </p:tgtEl>
                                      </p:cBhvr>
                                    </p:animEffect>
                                  </p:childTnLst>
                                </p:cTn>
                              </p:par>
                              <p:par>
                                <p:cTn id="26" presetID="5" presetClass="entr" presetSubtype="1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heckerboard(across)">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checkerboard(across)">
                                      <p:cBhvr>
                                        <p:cTn id="33" dur="500"/>
                                        <p:tgtEl>
                                          <p:spTgt spid="43"/>
                                        </p:tgtEl>
                                      </p:cBhvr>
                                    </p:animEffect>
                                  </p:childTnLst>
                                </p:cTn>
                              </p:par>
                              <p:par>
                                <p:cTn id="34" presetID="5" presetClass="entr" presetSubtype="10"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checkerboard(across)">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2000" fill="hold"/>
                                        <p:tgtEl>
                                          <p:spTgt spid="3"/>
                                        </p:tgtEl>
                                      </p:cBhvr>
                                      <p:by x="150000" y="100000"/>
                                    </p:animScale>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checkerboard(across)">
                                      <p:cBhvr>
                                        <p:cTn id="45" dur="500"/>
                                        <p:tgtEl>
                                          <p:spTgt spid="60"/>
                                        </p:tgtEl>
                                      </p:cBhvr>
                                    </p:animEffect>
                                  </p:childTnLst>
                                </p:cTn>
                              </p:par>
                              <p:par>
                                <p:cTn id="46" presetID="5" presetClass="entr" presetSubtype="10"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checkerboard(across)">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checkerboard(across)">
                                      <p:cBhvr>
                                        <p:cTn id="53" dur="500"/>
                                        <p:tgtEl>
                                          <p:spTgt spid="53"/>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checkerboard(across)">
                                      <p:cBhvr>
                                        <p:cTn id="58" dur="500"/>
                                        <p:tgtEl>
                                          <p:spTgt spid="62"/>
                                        </p:tgtEl>
                                      </p:cBhvr>
                                    </p:animEffect>
                                  </p:childTnLst>
                                </p:cTn>
                              </p:par>
                              <p:par>
                                <p:cTn id="59" presetID="5" presetClass="entr" presetSubtype="1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checkerboard(across)">
                                      <p:cBhvr>
                                        <p:cTn id="61" dur="500"/>
                                        <p:tgtEl>
                                          <p:spTgt spid="64"/>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checkerboard(across)">
                                      <p:cBhvr>
                                        <p:cTn id="66" dur="500"/>
                                        <p:tgtEl>
                                          <p:spTgt spid="45"/>
                                        </p:tgtEl>
                                      </p:cBhvr>
                                    </p:animEffect>
                                  </p:childTnLst>
                                </p:cTn>
                              </p:par>
                              <p:par>
                                <p:cTn id="67" presetID="5" presetClass="entr" presetSubtype="1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checkerboard(across)">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checkerboard(across)">
                                      <p:cBhvr>
                                        <p:cTn id="80" dur="500"/>
                                        <p:tgtEl>
                                          <p:spTgt spid="6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wipe(down)">
                                      <p:cBhvr>
                                        <p:cTn id="85" dur="500"/>
                                        <p:tgtEl>
                                          <p:spTgt spid="66"/>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checkerboard(across)">
                                      <p:cBhvr>
                                        <p:cTn id="90" dur="500"/>
                                        <p:tgtEl>
                                          <p:spTgt spid="67"/>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fill="hold"/>
                                        <p:tgtEl>
                                          <p:spTgt spid="48"/>
                                        </p:tgtEl>
                                        <p:attrNameLst>
                                          <p:attrName>ppt_x</p:attrName>
                                        </p:attrNameLst>
                                      </p:cBhvr>
                                      <p:tavLst>
                                        <p:tav tm="0">
                                          <p:val>
                                            <p:strVal val="#ppt_x"/>
                                          </p:val>
                                        </p:tav>
                                        <p:tav tm="100000">
                                          <p:val>
                                            <p:strVal val="#ppt_x"/>
                                          </p:val>
                                        </p:tav>
                                      </p:tavLst>
                                    </p:anim>
                                    <p:anim calcmode="lin" valueType="num">
                                      <p:cBhvr additive="base">
                                        <p:cTn id="9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nodeType="click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checkerboard(across)">
                                      <p:cBhvr>
                                        <p:cTn id="101" dur="500"/>
                                        <p:tgtEl>
                                          <p:spTgt spid="6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wipe(down)">
                                      <p:cBhvr>
                                        <p:cTn id="10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66" grpId="0" animBg="1"/>
      <p:bldP spid="67" grpId="0"/>
      <p:bldP spid="69" grpId="0" animBg="1"/>
      <p:bldP spid="48"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600" y="609600"/>
            <a:ext cx="179882" cy="3417757"/>
          </a:xfrm>
          <a:custGeom>
            <a:avLst/>
            <a:gdLst>
              <a:gd name="connsiteX0" fmla="*/ 82445 w 252334"/>
              <a:gd name="connsiteY0" fmla="*/ 0 h 3417757"/>
              <a:gd name="connsiteX1" fmla="*/ 202367 w 252334"/>
              <a:gd name="connsiteY1" fmla="*/ 374754 h 3417757"/>
              <a:gd name="connsiteX2" fmla="*/ 7495 w 252334"/>
              <a:gd name="connsiteY2" fmla="*/ 734518 h 3417757"/>
              <a:gd name="connsiteX3" fmla="*/ 202367 w 252334"/>
              <a:gd name="connsiteY3" fmla="*/ 1199213 h 3417757"/>
              <a:gd name="connsiteX4" fmla="*/ 7495 w 252334"/>
              <a:gd name="connsiteY4" fmla="*/ 1948721 h 3417757"/>
              <a:gd name="connsiteX5" fmla="*/ 247337 w 252334"/>
              <a:gd name="connsiteY5" fmla="*/ 2758190 h 3417757"/>
              <a:gd name="connsiteX6" fmla="*/ 37475 w 252334"/>
              <a:gd name="connsiteY6" fmla="*/ 3417757 h 3417757"/>
              <a:gd name="connsiteX7" fmla="*/ 37475 w 252334"/>
              <a:gd name="connsiteY7" fmla="*/ 3417757 h 341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34" h="3417757">
                <a:moveTo>
                  <a:pt x="82445" y="0"/>
                </a:moveTo>
                <a:cubicBezTo>
                  <a:pt x="148652" y="126167"/>
                  <a:pt x="214859" y="252334"/>
                  <a:pt x="202367" y="374754"/>
                </a:cubicBezTo>
                <a:cubicBezTo>
                  <a:pt x="189875" y="497174"/>
                  <a:pt x="7495" y="597108"/>
                  <a:pt x="7495" y="734518"/>
                </a:cubicBezTo>
                <a:cubicBezTo>
                  <a:pt x="7495" y="871928"/>
                  <a:pt x="202367" y="996846"/>
                  <a:pt x="202367" y="1199213"/>
                </a:cubicBezTo>
                <a:cubicBezTo>
                  <a:pt x="202367" y="1401580"/>
                  <a:pt x="0" y="1688892"/>
                  <a:pt x="7495" y="1948721"/>
                </a:cubicBezTo>
                <a:cubicBezTo>
                  <a:pt x="14990" y="2208550"/>
                  <a:pt x="242340" y="2513351"/>
                  <a:pt x="247337" y="2758190"/>
                </a:cubicBezTo>
                <a:cubicBezTo>
                  <a:pt x="252334" y="3003029"/>
                  <a:pt x="37475" y="3417757"/>
                  <a:pt x="37475" y="3417757"/>
                </a:cubicBezTo>
                <a:lnTo>
                  <a:pt x="37475" y="3417757"/>
                </a:lnTo>
              </a:path>
            </a:pathLst>
          </a:custGeom>
          <a:blipFill>
            <a:blip r:embed="rId3"/>
            <a:tile tx="0" ty="0" sx="100000" sy="100000" flip="none" algn="tl"/>
          </a:blip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28600" y="685800"/>
            <a:ext cx="152400" cy="3028013"/>
          </a:xfrm>
          <a:custGeom>
            <a:avLst/>
            <a:gdLst>
              <a:gd name="connsiteX0" fmla="*/ 149901 w 254832"/>
              <a:gd name="connsiteY0" fmla="*/ 0 h 3028013"/>
              <a:gd name="connsiteX1" fmla="*/ 29980 w 254832"/>
              <a:gd name="connsiteY1" fmla="*/ 209862 h 3028013"/>
              <a:gd name="connsiteX2" fmla="*/ 29980 w 254832"/>
              <a:gd name="connsiteY2" fmla="*/ 209862 h 3028013"/>
              <a:gd name="connsiteX3" fmla="*/ 224852 w 254832"/>
              <a:gd name="connsiteY3" fmla="*/ 809468 h 3028013"/>
              <a:gd name="connsiteX4" fmla="*/ 0 w 254832"/>
              <a:gd name="connsiteY4" fmla="*/ 1379095 h 3028013"/>
              <a:gd name="connsiteX5" fmla="*/ 224852 w 254832"/>
              <a:gd name="connsiteY5" fmla="*/ 1918741 h 3028013"/>
              <a:gd name="connsiteX6" fmla="*/ 29980 w 254832"/>
              <a:gd name="connsiteY6" fmla="*/ 2503357 h 3028013"/>
              <a:gd name="connsiteX7" fmla="*/ 254832 w 254832"/>
              <a:gd name="connsiteY7" fmla="*/ 3028013 h 3028013"/>
              <a:gd name="connsiteX8" fmla="*/ 254832 w 254832"/>
              <a:gd name="connsiteY8" fmla="*/ 3028013 h 302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832" h="3028013">
                <a:moveTo>
                  <a:pt x="149901" y="0"/>
                </a:moveTo>
                <a:lnTo>
                  <a:pt x="29980" y="209862"/>
                </a:lnTo>
                <a:lnTo>
                  <a:pt x="29980" y="209862"/>
                </a:lnTo>
                <a:cubicBezTo>
                  <a:pt x="62459" y="309796"/>
                  <a:pt x="229849" y="614596"/>
                  <a:pt x="224852" y="809468"/>
                </a:cubicBezTo>
                <a:cubicBezTo>
                  <a:pt x="219855" y="1004340"/>
                  <a:pt x="0" y="1194216"/>
                  <a:pt x="0" y="1379095"/>
                </a:cubicBezTo>
                <a:cubicBezTo>
                  <a:pt x="0" y="1563974"/>
                  <a:pt x="219855" y="1731364"/>
                  <a:pt x="224852" y="1918741"/>
                </a:cubicBezTo>
                <a:cubicBezTo>
                  <a:pt x="229849" y="2106118"/>
                  <a:pt x="24983" y="2318478"/>
                  <a:pt x="29980" y="2503357"/>
                </a:cubicBezTo>
                <a:cubicBezTo>
                  <a:pt x="34977" y="2688236"/>
                  <a:pt x="254832" y="3028013"/>
                  <a:pt x="254832" y="3028013"/>
                </a:cubicBezTo>
                <a:lnTo>
                  <a:pt x="254832" y="3028013"/>
                </a:lnTo>
              </a:path>
            </a:pathLst>
          </a:custGeom>
          <a:blipFill>
            <a:blip r:embed="rId4"/>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descr="http://files.myopera.com/Lintyna/blog/0080.gif"/>
          <p:cNvPicPr>
            <a:picLocks noChangeAspect="1" noChangeArrowheads="1" noCrop="1"/>
          </p:cNvPicPr>
          <p:nvPr/>
        </p:nvPicPr>
        <p:blipFill>
          <a:blip r:embed="rId5" cstate="print"/>
          <a:srcRect/>
          <a:stretch>
            <a:fillRect/>
          </a:stretch>
        </p:blipFill>
        <p:spPr bwMode="auto">
          <a:xfrm>
            <a:off x="0" y="0"/>
            <a:ext cx="914400" cy="878889"/>
          </a:xfrm>
          <a:prstGeom prst="rect">
            <a:avLst/>
          </a:prstGeom>
          <a:noFill/>
        </p:spPr>
      </p:pic>
      <p:sp>
        <p:nvSpPr>
          <p:cNvPr id="15" name="Rectangle 14"/>
          <p:cNvSpPr/>
          <p:nvPr/>
        </p:nvSpPr>
        <p:spPr>
          <a:xfrm>
            <a:off x="609600" y="381000"/>
            <a:ext cx="6629400" cy="830997"/>
          </a:xfrm>
          <a:prstGeom prst="rect">
            <a:avLst/>
          </a:prstGeom>
          <a:noFill/>
        </p:spPr>
        <p:txBody>
          <a:bodyPr wrap="square" lIns="91440" tIns="45720" rIns="91440" bIns="45720">
            <a:spAutoFit/>
          </a:bodyPr>
          <a:lstStyle/>
          <a:p>
            <a:r>
              <a:rPr lang="en-US" sz="4800" b="1" dirty="0" err="1"/>
              <a:t>Kiến</a:t>
            </a:r>
            <a:r>
              <a:rPr lang="en-US" sz="4800" b="1" dirty="0"/>
              <a:t> </a:t>
            </a:r>
            <a:r>
              <a:rPr lang="en-US" sz="4800" b="1" dirty="0" err="1"/>
              <a:t>thức</a:t>
            </a:r>
            <a:r>
              <a:rPr lang="en-US" sz="4800" b="1" dirty="0"/>
              <a:t> </a:t>
            </a:r>
            <a:r>
              <a:rPr lang="en-US" sz="4800" b="1" dirty="0" err="1"/>
              <a:t>cần</a:t>
            </a:r>
            <a:r>
              <a:rPr lang="en-US" sz="4800" b="1" dirty="0"/>
              <a:t> </a:t>
            </a:r>
            <a:r>
              <a:rPr lang="en-US" sz="4800" b="1" dirty="0" err="1"/>
              <a:t>ghi</a:t>
            </a:r>
            <a:r>
              <a:rPr lang="en-US" sz="4800" b="1" dirty="0"/>
              <a:t> </a:t>
            </a:r>
            <a:r>
              <a:rPr lang="en-US" sz="4800" b="1" dirty="0" err="1"/>
              <a:t>nhớ</a:t>
            </a:r>
            <a:r>
              <a:rPr lang="en-US" sz="4800" b="1" dirty="0"/>
              <a:t>:</a:t>
            </a:r>
          </a:p>
        </p:txBody>
      </p:sp>
      <p:sp>
        <p:nvSpPr>
          <p:cNvPr id="17" name="Freeform 16"/>
          <p:cNvSpPr/>
          <p:nvPr/>
        </p:nvSpPr>
        <p:spPr>
          <a:xfrm>
            <a:off x="609600" y="228600"/>
            <a:ext cx="2503357" cy="169888"/>
          </a:xfrm>
          <a:custGeom>
            <a:avLst/>
            <a:gdLst>
              <a:gd name="connsiteX0" fmla="*/ 0 w 2503357"/>
              <a:gd name="connsiteY0" fmla="*/ 32478 h 169888"/>
              <a:gd name="connsiteX1" fmla="*/ 329783 w 2503357"/>
              <a:gd name="connsiteY1" fmla="*/ 152400 h 169888"/>
              <a:gd name="connsiteX2" fmla="*/ 764498 w 2503357"/>
              <a:gd name="connsiteY2" fmla="*/ 2498 h 169888"/>
              <a:gd name="connsiteX3" fmla="*/ 1304144 w 2503357"/>
              <a:gd name="connsiteY3" fmla="*/ 167390 h 169888"/>
              <a:gd name="connsiteX4" fmla="*/ 1828800 w 2503357"/>
              <a:gd name="connsiteY4" fmla="*/ 17488 h 169888"/>
              <a:gd name="connsiteX5" fmla="*/ 2503357 w 2503357"/>
              <a:gd name="connsiteY5" fmla="*/ 152400 h 169888"/>
              <a:gd name="connsiteX6" fmla="*/ 2503357 w 2503357"/>
              <a:gd name="connsiteY6" fmla="*/ 152400 h 169888"/>
              <a:gd name="connsiteX7" fmla="*/ 2503357 w 2503357"/>
              <a:gd name="connsiteY7" fmla="*/ 152400 h 1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357" h="169888">
                <a:moveTo>
                  <a:pt x="0" y="32478"/>
                </a:moveTo>
                <a:cubicBezTo>
                  <a:pt x="101183" y="94937"/>
                  <a:pt x="202367" y="157397"/>
                  <a:pt x="329783" y="152400"/>
                </a:cubicBezTo>
                <a:cubicBezTo>
                  <a:pt x="457199" y="147403"/>
                  <a:pt x="602105" y="0"/>
                  <a:pt x="764498" y="2498"/>
                </a:cubicBezTo>
                <a:cubicBezTo>
                  <a:pt x="926891" y="4996"/>
                  <a:pt x="1126760" y="164892"/>
                  <a:pt x="1304144" y="167390"/>
                </a:cubicBezTo>
                <a:cubicBezTo>
                  <a:pt x="1481528" y="169888"/>
                  <a:pt x="1628931" y="19986"/>
                  <a:pt x="1828800" y="17488"/>
                </a:cubicBezTo>
                <a:cubicBezTo>
                  <a:pt x="2028669" y="14990"/>
                  <a:pt x="2503357" y="152400"/>
                  <a:pt x="2503357" y="152400"/>
                </a:cubicBezTo>
                <a:lnTo>
                  <a:pt x="2503357" y="152400"/>
                </a:lnTo>
                <a:lnTo>
                  <a:pt x="2503357" y="152400"/>
                </a:lnTo>
              </a:path>
            </a:pathLst>
          </a:custGeom>
          <a:blipFill>
            <a:blip r:embed="rId4"/>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62000" y="228600"/>
            <a:ext cx="2071141" cy="228600"/>
          </a:xfrm>
          <a:custGeom>
            <a:avLst/>
            <a:gdLst>
              <a:gd name="connsiteX0" fmla="*/ 0 w 2071141"/>
              <a:gd name="connsiteY0" fmla="*/ 0 h 224852"/>
              <a:gd name="connsiteX1" fmla="*/ 659567 w 2071141"/>
              <a:gd name="connsiteY1" fmla="*/ 164892 h 224852"/>
              <a:gd name="connsiteX2" fmla="*/ 1379095 w 2071141"/>
              <a:gd name="connsiteY2" fmla="*/ 29980 h 224852"/>
              <a:gd name="connsiteX3" fmla="*/ 1963711 w 2071141"/>
              <a:gd name="connsiteY3" fmla="*/ 194872 h 224852"/>
              <a:gd name="connsiteX4" fmla="*/ 2023672 w 2071141"/>
              <a:gd name="connsiteY4" fmla="*/ 209862 h 22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141" h="224852">
                <a:moveTo>
                  <a:pt x="0" y="0"/>
                </a:moveTo>
                <a:cubicBezTo>
                  <a:pt x="214859" y="79947"/>
                  <a:pt x="429718" y="159895"/>
                  <a:pt x="659567" y="164892"/>
                </a:cubicBezTo>
                <a:cubicBezTo>
                  <a:pt x="889416" y="169889"/>
                  <a:pt x="1161738" y="24983"/>
                  <a:pt x="1379095" y="29980"/>
                </a:cubicBezTo>
                <a:cubicBezTo>
                  <a:pt x="1596452" y="34977"/>
                  <a:pt x="1856282" y="164892"/>
                  <a:pt x="1963711" y="194872"/>
                </a:cubicBezTo>
                <a:cubicBezTo>
                  <a:pt x="2071141" y="224852"/>
                  <a:pt x="2047406" y="217357"/>
                  <a:pt x="2023672" y="209862"/>
                </a:cubicBezTo>
              </a:path>
            </a:pathLst>
          </a:custGeom>
          <a:blipFill>
            <a:blip r:embed="rId6"/>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15" descr="flrish15"/>
          <p:cNvPicPr>
            <a:picLocks noChangeAspect="1" noChangeArrowheads="1"/>
          </p:cNvPicPr>
          <p:nvPr/>
        </p:nvPicPr>
        <p:blipFill>
          <a:blip r:embed="rId7"/>
          <a:srcRect/>
          <a:stretch>
            <a:fillRect/>
          </a:stretch>
        </p:blipFill>
        <p:spPr bwMode="auto">
          <a:xfrm>
            <a:off x="3429000" y="6464300"/>
            <a:ext cx="2743200" cy="393700"/>
          </a:xfrm>
          <a:prstGeom prst="rect">
            <a:avLst/>
          </a:prstGeom>
          <a:noFill/>
          <a:ln w="9525">
            <a:noFill/>
            <a:miter lim="800000"/>
            <a:headEnd/>
            <a:tailEnd/>
          </a:ln>
        </p:spPr>
      </p:pic>
      <p:grpSp>
        <p:nvGrpSpPr>
          <p:cNvPr id="2" name="Group 17"/>
          <p:cNvGrpSpPr>
            <a:grpSpLocks/>
          </p:cNvGrpSpPr>
          <p:nvPr/>
        </p:nvGrpSpPr>
        <p:grpSpPr bwMode="auto">
          <a:xfrm>
            <a:off x="0" y="6049780"/>
            <a:ext cx="1219200" cy="808220"/>
            <a:chOff x="5225" y="9335"/>
            <a:chExt cx="2520" cy="1750"/>
          </a:xfrm>
        </p:grpSpPr>
        <p:sp>
          <p:nvSpPr>
            <p:cNvPr id="12" name="AutoShape 18" descr="2"/>
            <p:cNvSpPr>
              <a:spLocks noChangeArrowheads="1"/>
            </p:cNvSpPr>
            <p:nvPr/>
          </p:nvSpPr>
          <p:spPr bwMode="auto">
            <a:xfrm>
              <a:off x="5225" y="10185"/>
              <a:ext cx="2520" cy="900"/>
            </a:xfrm>
            <a:prstGeom prst="wave">
              <a:avLst>
                <a:gd name="adj1" fmla="val 20644"/>
                <a:gd name="adj2" fmla="val 0"/>
              </a:avLst>
            </a:prstGeom>
            <a:blipFill dpi="0" rotWithShape="0">
              <a:blip r:embed="rId8" cstate="print"/>
              <a:srcRect/>
              <a:stretch>
                <a:fillRect/>
              </a:stretch>
            </a:blipFill>
            <a:ln w="9525">
              <a:noFill/>
              <a:round/>
              <a:headEnd/>
              <a:tailEnd/>
            </a:ln>
            <a:effectLst>
              <a:outerShdw dist="107763" dir="2700000" algn="ctr" rotWithShape="0">
                <a:srgbClr val="C0C0C0"/>
              </a:outerShdw>
            </a:effectLst>
          </p:spPr>
          <p:txBody>
            <a:bodyPr vert="horz" wrap="square" lIns="91440" tIns="45720" rIns="91440" bIns="45720" numCol="1" anchor="t" anchorCtr="0" compatLnSpc="1">
              <a:prstTxWarp prst="textNoShape">
                <a:avLst/>
              </a:prstTxWarp>
            </a:bodyPr>
            <a:lstStyle/>
            <a:p>
              <a:endParaRPr lang="en-US"/>
            </a:p>
          </p:txBody>
        </p:sp>
        <p:pic>
          <p:nvPicPr>
            <p:cNvPr id="13" name="Picture 19" descr="cosmoS"/>
            <p:cNvPicPr>
              <a:picLocks noChangeAspect="1" noChangeArrowheads="1"/>
            </p:cNvPicPr>
            <p:nvPr/>
          </p:nvPicPr>
          <p:blipFill>
            <a:blip r:embed="rId9"/>
            <a:srcRect/>
            <a:stretch>
              <a:fillRect/>
            </a:stretch>
          </p:blipFill>
          <p:spPr bwMode="auto">
            <a:xfrm>
              <a:off x="6302" y="9335"/>
              <a:ext cx="1080" cy="888"/>
            </a:xfrm>
            <a:prstGeom prst="rect">
              <a:avLst/>
            </a:prstGeom>
            <a:noFill/>
          </p:spPr>
        </p:pic>
        <p:pic>
          <p:nvPicPr>
            <p:cNvPr id="14" name="Picture 20" descr="BOOK2"/>
            <p:cNvPicPr>
              <a:picLocks noChangeAspect="1" noChangeArrowheads="1"/>
            </p:cNvPicPr>
            <p:nvPr/>
          </p:nvPicPr>
          <p:blipFill>
            <a:blip r:embed="rId10"/>
            <a:srcRect/>
            <a:stretch>
              <a:fillRect/>
            </a:stretch>
          </p:blipFill>
          <p:spPr bwMode="auto">
            <a:xfrm>
              <a:off x="6014" y="10122"/>
              <a:ext cx="1260" cy="900"/>
            </a:xfrm>
            <a:prstGeom prst="rect">
              <a:avLst/>
            </a:prstGeom>
            <a:noFill/>
          </p:spPr>
        </p:pic>
        <p:pic>
          <p:nvPicPr>
            <p:cNvPr id="16" name="Picture 21" descr="BOOK1"/>
            <p:cNvPicPr>
              <a:picLocks noChangeAspect="1" noChangeArrowheads="1"/>
            </p:cNvPicPr>
            <p:nvPr/>
          </p:nvPicPr>
          <p:blipFill>
            <a:blip r:embed="rId11"/>
            <a:srcRect/>
            <a:stretch>
              <a:fillRect/>
            </a:stretch>
          </p:blipFill>
          <p:spPr bwMode="auto">
            <a:xfrm>
              <a:off x="5842" y="9848"/>
              <a:ext cx="1635" cy="795"/>
            </a:xfrm>
            <a:prstGeom prst="rect">
              <a:avLst/>
            </a:prstGeom>
            <a:noFill/>
          </p:spPr>
        </p:pic>
        <p:pic>
          <p:nvPicPr>
            <p:cNvPr id="19" name="Picture 22" descr="QUILLPEN"/>
            <p:cNvPicPr>
              <a:picLocks noChangeAspect="1" noChangeArrowheads="1"/>
            </p:cNvPicPr>
            <p:nvPr/>
          </p:nvPicPr>
          <p:blipFill>
            <a:blip r:embed="rId12"/>
            <a:srcRect/>
            <a:stretch>
              <a:fillRect/>
            </a:stretch>
          </p:blipFill>
          <p:spPr bwMode="auto">
            <a:xfrm>
              <a:off x="5615" y="9336"/>
              <a:ext cx="702" cy="1396"/>
            </a:xfrm>
            <a:prstGeom prst="rect">
              <a:avLst/>
            </a:prstGeom>
            <a:noFill/>
          </p:spPr>
        </p:pic>
        <p:sp>
          <p:nvSpPr>
            <p:cNvPr id="20" name="Text Box 23"/>
            <p:cNvSpPr txBox="1">
              <a:spLocks noChangeArrowheads="1"/>
            </p:cNvSpPr>
            <p:nvPr/>
          </p:nvSpPr>
          <p:spPr bwMode="auto">
            <a:xfrm>
              <a:off x="5867" y="9897"/>
              <a:ext cx="9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100"/>
                </a:spcBef>
                <a:spcAft>
                  <a:spcPts val="600"/>
                </a:spcAft>
                <a:buClrTx/>
                <a:buSzTx/>
                <a:buFontTx/>
                <a:buNone/>
                <a:tabLst/>
              </a:pPr>
              <a:r>
                <a:rPr kumimoji="0" lang="en-US" sz="800" b="1" i="0" u="none" strike="noStrike" cap="none" normalizeH="0" baseline="0" smtClean="0">
                  <a:ln>
                    <a:noFill/>
                  </a:ln>
                  <a:solidFill>
                    <a:schemeClr val="tx1"/>
                  </a:solidFill>
                  <a:effectLst/>
                  <a:latin typeface="VNbangkok"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24"/>
            <p:cNvSpPr txBox="1">
              <a:spLocks noChangeArrowheads="1"/>
            </p:cNvSpPr>
            <p:nvPr/>
          </p:nvSpPr>
          <p:spPr bwMode="auto">
            <a:xfrm>
              <a:off x="6665" y="9863"/>
              <a:ext cx="577" cy="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WordArt 25"/>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rtl="0"/>
              <a:r>
                <a:rPr lang="en-US" sz="3600" b="1" kern="10" spc="0" dirty="0" smtClean="0">
                  <a:ln w="9525">
                    <a:noFill/>
                    <a:round/>
                    <a:headEnd/>
                    <a:tailEnd/>
                  </a:ln>
                  <a:solidFill>
                    <a:srgbClr val="FFFFFF"/>
                  </a:solidFill>
                  <a:effectLst/>
                  <a:latin typeface="VNbritannic"/>
                </a:rPr>
                <a:t>NÀM </a:t>
              </a:r>
              <a:endParaRPr lang="en-US" sz="3600" b="1" kern="10" spc="0" dirty="0">
                <a:ln w="9525">
                  <a:noFill/>
                  <a:round/>
                  <a:headEnd/>
                  <a:tailEnd/>
                </a:ln>
                <a:solidFill>
                  <a:srgbClr val="FFFFFF"/>
                </a:solidFill>
                <a:effectLst/>
                <a:latin typeface="VNbritannic"/>
              </a:endParaRPr>
            </a:p>
          </p:txBody>
        </p:sp>
        <p:sp>
          <p:nvSpPr>
            <p:cNvPr id="23" name="Text Box 26"/>
            <p:cNvSpPr txBox="1">
              <a:spLocks noChangeArrowheads="1"/>
            </p:cNvSpPr>
            <p:nvPr/>
          </p:nvSpPr>
          <p:spPr bwMode="auto">
            <a:xfrm>
              <a:off x="6623" y="10049"/>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4" name="Picture 28" descr="204"/>
          <p:cNvPicPr>
            <a:picLocks noChangeAspect="1" noChangeArrowheads="1"/>
          </p:cNvPicPr>
          <p:nvPr/>
        </p:nvPicPr>
        <p:blipFill>
          <a:blip r:embed="rId13"/>
          <a:srcRect/>
          <a:stretch>
            <a:fillRect/>
          </a:stretch>
        </p:blipFill>
        <p:spPr bwMode="auto">
          <a:xfrm flipH="1">
            <a:off x="8605831" y="4616815"/>
            <a:ext cx="538169" cy="2241185"/>
          </a:xfrm>
          <a:prstGeom prst="rect">
            <a:avLst/>
          </a:prstGeom>
          <a:noFill/>
        </p:spPr>
      </p:pic>
      <p:sp>
        <p:nvSpPr>
          <p:cNvPr id="25" name="TextBox 24"/>
          <p:cNvSpPr txBox="1"/>
          <p:nvPr/>
        </p:nvSpPr>
        <p:spPr>
          <a:xfrm>
            <a:off x="533400" y="1219200"/>
            <a:ext cx="8229600" cy="1384995"/>
          </a:xfrm>
          <a:prstGeom prst="rect">
            <a:avLst/>
          </a:prstGeom>
          <a:noFill/>
        </p:spPr>
        <p:txBody>
          <a:bodyPr wrap="square" rtlCol="0">
            <a:spAutoFit/>
          </a:bodyPr>
          <a:lstStyle/>
          <a:p>
            <a:r>
              <a:rPr lang="vi-VN" sz="2800" dirty="0">
                <a:solidFill>
                  <a:srgbClr val="1822EE"/>
                </a:solidFill>
              </a:rPr>
              <a:t>+ Thế năng trọng trường (thế năng hấp dẫn) của một vật là dạng năng lượng có được do tương tác giữa Trái Đất và vật. Công thức: W</a:t>
            </a:r>
            <a:r>
              <a:rPr lang="vi-VN" sz="2800" baseline="-25000" dirty="0">
                <a:solidFill>
                  <a:srgbClr val="1822EE"/>
                </a:solidFill>
              </a:rPr>
              <a:t>t</a:t>
            </a:r>
            <a:r>
              <a:rPr lang="vi-VN" sz="2800" dirty="0">
                <a:solidFill>
                  <a:srgbClr val="1822EE"/>
                </a:solidFill>
              </a:rPr>
              <a:t> = mgz</a:t>
            </a:r>
          </a:p>
        </p:txBody>
      </p:sp>
      <p:sp>
        <p:nvSpPr>
          <p:cNvPr id="26" name="TextBox 25"/>
          <p:cNvSpPr txBox="1"/>
          <p:nvPr/>
        </p:nvSpPr>
        <p:spPr>
          <a:xfrm>
            <a:off x="533400" y="2811198"/>
            <a:ext cx="8229600" cy="1815882"/>
          </a:xfrm>
          <a:prstGeom prst="rect">
            <a:avLst/>
          </a:prstGeom>
          <a:noFill/>
        </p:spPr>
        <p:txBody>
          <a:bodyPr wrap="square" rtlCol="0">
            <a:spAutoFit/>
          </a:bodyPr>
          <a:lstStyle/>
          <a:p>
            <a:r>
              <a:rPr lang="vi-VN" sz="2800" dirty="0">
                <a:solidFill>
                  <a:srgbClr val="1822EE"/>
                </a:solidFill>
              </a:rPr>
              <a:t>+ Thế năng đàn hồi của một vật là dạng năng lượng có được do vật bị biến dạng đàn hồi (hay vật chịu tác dụng của lực đàn hồi) Công thức thế năng đàn hồi của lò xo: </a:t>
            </a:r>
          </a:p>
        </p:txBody>
      </p:sp>
      <p:graphicFrame>
        <p:nvGraphicFramePr>
          <p:cNvPr id="21506" name="Object 2"/>
          <p:cNvGraphicFramePr>
            <a:graphicFrameLocks noChangeAspect="1"/>
          </p:cNvGraphicFramePr>
          <p:nvPr>
            <p:extLst>
              <p:ext uri="{D42A27DB-BD31-4B8C-83A1-F6EECF244321}">
                <p14:modId xmlns:p14="http://schemas.microsoft.com/office/powerpoint/2010/main" val="2438016992"/>
              </p:ext>
            </p:extLst>
          </p:nvPr>
        </p:nvGraphicFramePr>
        <p:xfrm>
          <a:off x="3725167" y="4753272"/>
          <a:ext cx="1706563" cy="815975"/>
        </p:xfrm>
        <a:graphic>
          <a:graphicData uri="http://schemas.openxmlformats.org/presentationml/2006/ole">
            <mc:AlternateContent xmlns:mc="http://schemas.openxmlformats.org/markup-compatibility/2006">
              <mc:Choice xmlns:v="urn:schemas-microsoft-com:vml" Requires="v">
                <p:oleObj spid="_x0000_s24598" name="Equation" r:id="rId14" imgW="876240" imgH="419040" progId="Equation.DSMT4">
                  <p:embed/>
                </p:oleObj>
              </mc:Choice>
              <mc:Fallback>
                <p:oleObj name="Equation" r:id="rId14" imgW="876240" imgH="419040" progId="Equation.DSMT4">
                  <p:embed/>
                  <p:pic>
                    <p:nvPicPr>
                      <p:cNvPr id="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25167" y="4753272"/>
                        <a:ext cx="1706563"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0200"/>
            <a:ext cx="8229600" cy="1143000"/>
          </a:xfrm>
        </p:spPr>
        <p:txBody>
          <a:bodyPr>
            <a:normAutofit fontScale="90000"/>
          </a:bodyPr>
          <a:lstStyle/>
          <a:p>
            <a:pPr algn="l"/>
            <a:r>
              <a:rPr lang="en-US" dirty="0" err="1">
                <a:solidFill>
                  <a:srgbClr val="1822EE"/>
                </a:solidFill>
              </a:rPr>
              <a:t>Một</a:t>
            </a:r>
            <a:r>
              <a:rPr lang="en-US" dirty="0">
                <a:solidFill>
                  <a:srgbClr val="1822EE"/>
                </a:solidFill>
              </a:rPr>
              <a:t> </a:t>
            </a:r>
            <a:r>
              <a:rPr lang="en-US" dirty="0" err="1">
                <a:solidFill>
                  <a:srgbClr val="1822EE"/>
                </a:solidFill>
              </a:rPr>
              <a:t>học</a:t>
            </a:r>
            <a:r>
              <a:rPr lang="en-US" dirty="0">
                <a:solidFill>
                  <a:srgbClr val="1822EE"/>
                </a:solidFill>
              </a:rPr>
              <a:t> </a:t>
            </a:r>
            <a:r>
              <a:rPr lang="en-US" dirty="0" err="1">
                <a:solidFill>
                  <a:srgbClr val="1822EE"/>
                </a:solidFill>
              </a:rPr>
              <a:t>sinh</a:t>
            </a:r>
            <a:r>
              <a:rPr lang="en-US" dirty="0">
                <a:solidFill>
                  <a:srgbClr val="1822EE"/>
                </a:solidFill>
              </a:rPr>
              <a:t> </a:t>
            </a:r>
            <a:r>
              <a:rPr lang="en-US" dirty="0" err="1">
                <a:solidFill>
                  <a:srgbClr val="1822EE"/>
                </a:solidFill>
              </a:rPr>
              <a:t>cho</a:t>
            </a:r>
            <a:r>
              <a:rPr lang="en-US" dirty="0">
                <a:solidFill>
                  <a:srgbClr val="1822EE"/>
                </a:solidFill>
              </a:rPr>
              <a:t> </a:t>
            </a:r>
            <a:r>
              <a:rPr lang="en-US" dirty="0" err="1">
                <a:solidFill>
                  <a:srgbClr val="1822EE"/>
                </a:solidFill>
              </a:rPr>
              <a:t>rằng</a:t>
            </a:r>
            <a:r>
              <a:rPr lang="en-US" dirty="0">
                <a:solidFill>
                  <a:srgbClr val="1822EE"/>
                </a:solidFill>
              </a:rPr>
              <a:t> </a:t>
            </a:r>
            <a:r>
              <a:rPr lang="en-US" dirty="0" err="1">
                <a:solidFill>
                  <a:srgbClr val="1822EE"/>
                </a:solidFill>
              </a:rPr>
              <a:t>hai</a:t>
            </a:r>
            <a:r>
              <a:rPr lang="en-US" dirty="0">
                <a:solidFill>
                  <a:srgbClr val="1822EE"/>
                </a:solidFill>
              </a:rPr>
              <a:t> </a:t>
            </a:r>
            <a:r>
              <a:rPr lang="en-US" dirty="0" err="1">
                <a:solidFill>
                  <a:srgbClr val="1822EE"/>
                </a:solidFill>
              </a:rPr>
              <a:t>vật</a:t>
            </a:r>
            <a:r>
              <a:rPr lang="en-US" dirty="0">
                <a:solidFill>
                  <a:srgbClr val="1822EE"/>
                </a:solidFill>
              </a:rPr>
              <a:t> ở </a:t>
            </a:r>
            <a:r>
              <a:rPr lang="en-US" dirty="0" err="1">
                <a:solidFill>
                  <a:srgbClr val="1822EE"/>
                </a:solidFill>
              </a:rPr>
              <a:t>cùng</a:t>
            </a:r>
            <a:r>
              <a:rPr lang="en-US" dirty="0">
                <a:solidFill>
                  <a:srgbClr val="1822EE"/>
                </a:solidFill>
              </a:rPr>
              <a:t> </a:t>
            </a:r>
            <a:r>
              <a:rPr lang="en-US" dirty="0" err="1">
                <a:solidFill>
                  <a:srgbClr val="1822EE"/>
                </a:solidFill>
              </a:rPr>
              <a:t>một</a:t>
            </a:r>
            <a:r>
              <a:rPr lang="en-US" dirty="0">
                <a:solidFill>
                  <a:srgbClr val="1822EE"/>
                </a:solidFill>
              </a:rPr>
              <a:t> </a:t>
            </a:r>
            <a:r>
              <a:rPr lang="en-US" dirty="0" err="1">
                <a:solidFill>
                  <a:srgbClr val="1822EE"/>
                </a:solidFill>
              </a:rPr>
              <a:t>độ</a:t>
            </a:r>
            <a:r>
              <a:rPr lang="en-US" dirty="0">
                <a:solidFill>
                  <a:srgbClr val="1822EE"/>
                </a:solidFill>
              </a:rPr>
              <a:t> </a:t>
            </a:r>
            <a:r>
              <a:rPr lang="en-US" dirty="0" err="1" smtClean="0">
                <a:solidFill>
                  <a:srgbClr val="1822EE"/>
                </a:solidFill>
              </a:rPr>
              <a:t>cao</a:t>
            </a:r>
            <a:r>
              <a:rPr lang="en-US" dirty="0" smtClean="0">
                <a:solidFill>
                  <a:srgbClr val="1822EE"/>
                </a:solidFill>
              </a:rPr>
              <a:t> </a:t>
            </a:r>
            <a:r>
              <a:rPr lang="en-US" dirty="0">
                <a:solidFill>
                  <a:srgbClr val="1822EE"/>
                </a:solidFill>
              </a:rPr>
              <a:t>so </a:t>
            </a:r>
            <a:r>
              <a:rPr lang="en-US" dirty="0" err="1">
                <a:solidFill>
                  <a:srgbClr val="1822EE"/>
                </a:solidFill>
              </a:rPr>
              <a:t>với</a:t>
            </a:r>
            <a:r>
              <a:rPr lang="en-US" dirty="0">
                <a:solidFill>
                  <a:srgbClr val="1822EE"/>
                </a:solidFill>
              </a:rPr>
              <a:t> </a:t>
            </a:r>
            <a:r>
              <a:rPr lang="en-US" dirty="0" err="1">
                <a:solidFill>
                  <a:srgbClr val="1822EE"/>
                </a:solidFill>
              </a:rPr>
              <a:t>mặt</a:t>
            </a:r>
            <a:r>
              <a:rPr lang="en-US" dirty="0">
                <a:solidFill>
                  <a:srgbClr val="1822EE"/>
                </a:solidFill>
              </a:rPr>
              <a:t> </a:t>
            </a:r>
            <a:r>
              <a:rPr lang="en-US" dirty="0" err="1">
                <a:solidFill>
                  <a:srgbClr val="1822EE"/>
                </a:solidFill>
              </a:rPr>
              <a:t>đất</a:t>
            </a:r>
            <a:r>
              <a:rPr lang="en-US" dirty="0">
                <a:solidFill>
                  <a:srgbClr val="1822EE"/>
                </a:solidFill>
              </a:rPr>
              <a:t> </a:t>
            </a:r>
            <a:r>
              <a:rPr lang="en-US" dirty="0" err="1">
                <a:solidFill>
                  <a:srgbClr val="1822EE"/>
                </a:solidFill>
              </a:rPr>
              <a:t>thì</a:t>
            </a:r>
            <a:r>
              <a:rPr lang="en-US" dirty="0">
                <a:solidFill>
                  <a:srgbClr val="1822EE"/>
                </a:solidFill>
              </a:rPr>
              <a:t> </a:t>
            </a:r>
            <a:r>
              <a:rPr lang="en-US" dirty="0" err="1">
                <a:solidFill>
                  <a:srgbClr val="1822EE"/>
                </a:solidFill>
              </a:rPr>
              <a:t>có</a:t>
            </a:r>
            <a:r>
              <a:rPr lang="en-US" dirty="0">
                <a:solidFill>
                  <a:srgbClr val="1822EE"/>
                </a:solidFill>
              </a:rPr>
              <a:t> </a:t>
            </a:r>
            <a:r>
              <a:rPr lang="en-US" dirty="0" err="1">
                <a:solidFill>
                  <a:srgbClr val="1822EE"/>
                </a:solidFill>
              </a:rPr>
              <a:t>thế</a:t>
            </a:r>
            <a:r>
              <a:rPr lang="en-US" dirty="0">
                <a:solidFill>
                  <a:srgbClr val="1822EE"/>
                </a:solidFill>
              </a:rPr>
              <a:t> </a:t>
            </a:r>
            <a:r>
              <a:rPr lang="en-US" dirty="0" err="1">
                <a:solidFill>
                  <a:srgbClr val="1822EE"/>
                </a:solidFill>
              </a:rPr>
              <a:t>năng</a:t>
            </a:r>
            <a:r>
              <a:rPr lang="en-US" dirty="0">
                <a:solidFill>
                  <a:srgbClr val="1822EE"/>
                </a:solidFill>
              </a:rPr>
              <a:t> </a:t>
            </a:r>
            <a:r>
              <a:rPr lang="en-US" dirty="0" err="1">
                <a:solidFill>
                  <a:srgbClr val="1822EE"/>
                </a:solidFill>
              </a:rPr>
              <a:t>bằng</a:t>
            </a:r>
            <a:r>
              <a:rPr lang="en-US" dirty="0">
                <a:solidFill>
                  <a:srgbClr val="1822EE"/>
                </a:solidFill>
              </a:rPr>
              <a:t> </a:t>
            </a:r>
            <a:r>
              <a:rPr lang="en-US" dirty="0" err="1">
                <a:solidFill>
                  <a:srgbClr val="1822EE"/>
                </a:solidFill>
              </a:rPr>
              <a:t>nhau</a:t>
            </a:r>
            <a:r>
              <a:rPr lang="en-US" dirty="0">
                <a:solidFill>
                  <a:srgbClr val="1822EE"/>
                </a:solidFill>
              </a:rPr>
              <a:t>. </a:t>
            </a:r>
            <a:r>
              <a:rPr lang="en-US" dirty="0" err="1">
                <a:solidFill>
                  <a:srgbClr val="1822EE"/>
                </a:solidFill>
              </a:rPr>
              <a:t>Kết</a:t>
            </a:r>
            <a:r>
              <a:rPr lang="en-US" dirty="0">
                <a:solidFill>
                  <a:srgbClr val="1822EE"/>
                </a:solidFill>
              </a:rPr>
              <a:t> </a:t>
            </a:r>
            <a:r>
              <a:rPr lang="en-US" dirty="0" err="1">
                <a:solidFill>
                  <a:srgbClr val="1822EE"/>
                </a:solidFill>
              </a:rPr>
              <a:t>luận</a:t>
            </a:r>
            <a:r>
              <a:rPr lang="en-US" dirty="0">
                <a:solidFill>
                  <a:srgbClr val="1822EE"/>
                </a:solidFill>
              </a:rPr>
              <a:t> </a:t>
            </a:r>
            <a:r>
              <a:rPr lang="en-US" dirty="0" err="1">
                <a:solidFill>
                  <a:srgbClr val="1822EE"/>
                </a:solidFill>
              </a:rPr>
              <a:t>như</a:t>
            </a:r>
            <a:r>
              <a:rPr lang="en-US" dirty="0">
                <a:solidFill>
                  <a:srgbClr val="1822EE"/>
                </a:solidFill>
              </a:rPr>
              <a:t> </a:t>
            </a:r>
            <a:r>
              <a:rPr lang="en-US" dirty="0" err="1">
                <a:solidFill>
                  <a:srgbClr val="1822EE"/>
                </a:solidFill>
              </a:rPr>
              <a:t>vậy</a:t>
            </a:r>
            <a:r>
              <a:rPr lang="en-US" dirty="0">
                <a:solidFill>
                  <a:srgbClr val="1822EE"/>
                </a:solidFill>
              </a:rPr>
              <a:t> </a:t>
            </a:r>
            <a:r>
              <a:rPr lang="en-US" dirty="0" err="1">
                <a:solidFill>
                  <a:srgbClr val="1822EE"/>
                </a:solidFill>
              </a:rPr>
              <a:t>có</a:t>
            </a:r>
            <a:r>
              <a:rPr lang="en-US" dirty="0">
                <a:solidFill>
                  <a:srgbClr val="1822EE"/>
                </a:solidFill>
              </a:rPr>
              <a:t> </a:t>
            </a:r>
            <a:r>
              <a:rPr lang="en-US" dirty="0" err="1">
                <a:solidFill>
                  <a:srgbClr val="1822EE"/>
                </a:solidFill>
              </a:rPr>
              <a:t>chính</a:t>
            </a:r>
            <a:r>
              <a:rPr lang="en-US" dirty="0">
                <a:solidFill>
                  <a:srgbClr val="1822EE"/>
                </a:solidFill>
              </a:rPr>
              <a:t> </a:t>
            </a:r>
            <a:r>
              <a:rPr lang="en-US" dirty="0" err="1">
                <a:solidFill>
                  <a:srgbClr val="1822EE"/>
                </a:solidFill>
              </a:rPr>
              <a:t>xác</a:t>
            </a:r>
            <a:r>
              <a:rPr lang="en-US" dirty="0">
                <a:solidFill>
                  <a:srgbClr val="1822EE"/>
                </a:solidFill>
              </a:rPr>
              <a:t> </a:t>
            </a:r>
            <a:r>
              <a:rPr lang="en-US" dirty="0" err="1">
                <a:solidFill>
                  <a:srgbClr val="1822EE"/>
                </a:solidFill>
              </a:rPr>
              <a:t>không</a:t>
            </a:r>
            <a:r>
              <a:rPr lang="en-US" dirty="0">
                <a:solidFill>
                  <a:srgbClr val="1822EE"/>
                </a:solidFill>
              </a:rPr>
              <a:t> ? </a:t>
            </a:r>
            <a:r>
              <a:rPr lang="en-US" dirty="0" err="1">
                <a:solidFill>
                  <a:srgbClr val="1822EE"/>
                </a:solidFill>
              </a:rPr>
              <a:t>Vì</a:t>
            </a:r>
            <a:r>
              <a:rPr lang="en-US" dirty="0">
                <a:solidFill>
                  <a:srgbClr val="1822EE"/>
                </a:solidFill>
              </a:rPr>
              <a:t> </a:t>
            </a:r>
            <a:r>
              <a:rPr lang="en-US" dirty="0" err="1">
                <a:solidFill>
                  <a:srgbClr val="1822EE"/>
                </a:solidFill>
              </a:rPr>
              <a:t>sao</a:t>
            </a:r>
            <a:r>
              <a:rPr lang="en-US" dirty="0">
                <a:solidFill>
                  <a:srgbClr val="1822EE"/>
                </a:solidFill>
              </a:rPr>
              <a:t> ?</a:t>
            </a:r>
          </a:p>
        </p:txBody>
      </p:sp>
    </p:spTree>
    <p:extLst>
      <p:ext uri="{BB962C8B-B14F-4D97-AF65-F5344CB8AC3E}">
        <p14:creationId xmlns:p14="http://schemas.microsoft.com/office/powerpoint/2010/main" val="2325201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06" y="457200"/>
            <a:ext cx="8229600" cy="1143000"/>
          </a:xfrm>
        </p:spPr>
        <p:txBody>
          <a:bodyPr/>
          <a:lstStyle/>
          <a:p>
            <a:r>
              <a:rPr lang="en-US" dirty="0" err="1" smtClean="0">
                <a:solidFill>
                  <a:srgbClr val="1822EE"/>
                </a:solidFill>
              </a:rPr>
              <a:t>Nhiệm</a:t>
            </a:r>
            <a:r>
              <a:rPr lang="en-US" dirty="0" smtClean="0">
                <a:solidFill>
                  <a:srgbClr val="1822EE"/>
                </a:solidFill>
              </a:rPr>
              <a:t> </a:t>
            </a:r>
            <a:r>
              <a:rPr lang="en-US" dirty="0" err="1" smtClean="0">
                <a:solidFill>
                  <a:srgbClr val="1822EE"/>
                </a:solidFill>
              </a:rPr>
              <a:t>vụ</a:t>
            </a:r>
            <a:r>
              <a:rPr lang="en-US" dirty="0" smtClean="0">
                <a:solidFill>
                  <a:srgbClr val="1822EE"/>
                </a:solidFill>
              </a:rPr>
              <a:t> </a:t>
            </a:r>
            <a:r>
              <a:rPr lang="en-US" dirty="0" err="1" smtClean="0">
                <a:solidFill>
                  <a:srgbClr val="1822EE"/>
                </a:solidFill>
              </a:rPr>
              <a:t>về</a:t>
            </a:r>
            <a:r>
              <a:rPr lang="en-US" dirty="0" smtClean="0">
                <a:solidFill>
                  <a:srgbClr val="1822EE"/>
                </a:solidFill>
              </a:rPr>
              <a:t> </a:t>
            </a:r>
            <a:r>
              <a:rPr lang="en-US" dirty="0" err="1" smtClean="0">
                <a:solidFill>
                  <a:srgbClr val="1822EE"/>
                </a:solidFill>
              </a:rPr>
              <a:t>nhà</a:t>
            </a:r>
            <a:endParaRPr lang="en-US" dirty="0">
              <a:solidFill>
                <a:srgbClr val="1822EE"/>
              </a:solidFill>
            </a:endParaRPr>
          </a:p>
        </p:txBody>
      </p:sp>
      <p:sp>
        <p:nvSpPr>
          <p:cNvPr id="3" name="Content Placeholder 2"/>
          <p:cNvSpPr>
            <a:spLocks noGrp="1"/>
          </p:cNvSpPr>
          <p:nvPr>
            <p:ph idx="1"/>
          </p:nvPr>
        </p:nvSpPr>
        <p:spPr>
          <a:xfrm>
            <a:off x="457200" y="1981200"/>
            <a:ext cx="8229600" cy="4525963"/>
          </a:xfrm>
        </p:spPr>
        <p:txBody>
          <a:bodyPr/>
          <a:lstStyle/>
          <a:p>
            <a:r>
              <a:rPr lang="en-US" dirty="0">
                <a:solidFill>
                  <a:srgbClr val="1822EE"/>
                </a:solidFill>
              </a:rPr>
              <a:t>- </a:t>
            </a:r>
            <a:r>
              <a:rPr lang="en-US" dirty="0" err="1">
                <a:solidFill>
                  <a:srgbClr val="1822EE"/>
                </a:solidFill>
              </a:rPr>
              <a:t>Làm</a:t>
            </a:r>
            <a:r>
              <a:rPr lang="en-US" dirty="0">
                <a:solidFill>
                  <a:srgbClr val="1822EE"/>
                </a:solidFill>
              </a:rPr>
              <a:t> </a:t>
            </a:r>
            <a:r>
              <a:rPr lang="en-US" dirty="0" err="1">
                <a:solidFill>
                  <a:srgbClr val="1822EE"/>
                </a:solidFill>
              </a:rPr>
              <a:t>các</a:t>
            </a:r>
            <a:r>
              <a:rPr lang="en-US" dirty="0">
                <a:solidFill>
                  <a:srgbClr val="1822EE"/>
                </a:solidFill>
              </a:rPr>
              <a:t> </a:t>
            </a:r>
            <a:r>
              <a:rPr lang="en-US" dirty="0" err="1">
                <a:solidFill>
                  <a:srgbClr val="1822EE"/>
                </a:solidFill>
              </a:rPr>
              <a:t>bài</a:t>
            </a:r>
            <a:r>
              <a:rPr lang="en-US" dirty="0">
                <a:solidFill>
                  <a:srgbClr val="1822EE"/>
                </a:solidFill>
              </a:rPr>
              <a:t> </a:t>
            </a:r>
            <a:r>
              <a:rPr lang="en-US" dirty="0" err="1">
                <a:solidFill>
                  <a:srgbClr val="1822EE"/>
                </a:solidFill>
              </a:rPr>
              <a:t>tập</a:t>
            </a:r>
            <a:r>
              <a:rPr lang="en-US" dirty="0">
                <a:solidFill>
                  <a:srgbClr val="1822EE"/>
                </a:solidFill>
              </a:rPr>
              <a:t> </a:t>
            </a:r>
            <a:r>
              <a:rPr lang="en-US" dirty="0" err="1">
                <a:solidFill>
                  <a:srgbClr val="1822EE"/>
                </a:solidFill>
              </a:rPr>
              <a:t>của</a:t>
            </a:r>
            <a:r>
              <a:rPr lang="en-US" dirty="0">
                <a:solidFill>
                  <a:srgbClr val="1822EE"/>
                </a:solidFill>
              </a:rPr>
              <a:t> </a:t>
            </a:r>
            <a:r>
              <a:rPr lang="en-US" dirty="0" err="1">
                <a:solidFill>
                  <a:srgbClr val="1822EE"/>
                </a:solidFill>
              </a:rPr>
              <a:t>bài</a:t>
            </a:r>
            <a:r>
              <a:rPr lang="en-US" dirty="0">
                <a:solidFill>
                  <a:srgbClr val="1822EE"/>
                </a:solidFill>
              </a:rPr>
              <a:t> 26 </a:t>
            </a:r>
            <a:r>
              <a:rPr lang="en-US" dirty="0" err="1">
                <a:solidFill>
                  <a:srgbClr val="1822EE"/>
                </a:solidFill>
              </a:rPr>
              <a:t>trong</a:t>
            </a:r>
            <a:r>
              <a:rPr lang="en-US" dirty="0">
                <a:solidFill>
                  <a:srgbClr val="1822EE"/>
                </a:solidFill>
              </a:rPr>
              <a:t> </a:t>
            </a:r>
            <a:r>
              <a:rPr lang="en-US" dirty="0" err="1">
                <a:solidFill>
                  <a:srgbClr val="1822EE"/>
                </a:solidFill>
              </a:rPr>
              <a:t>sách</a:t>
            </a:r>
            <a:r>
              <a:rPr lang="en-US" dirty="0">
                <a:solidFill>
                  <a:srgbClr val="1822EE"/>
                </a:solidFill>
              </a:rPr>
              <a:t> </a:t>
            </a:r>
            <a:r>
              <a:rPr lang="en-US" dirty="0" err="1">
                <a:solidFill>
                  <a:srgbClr val="1822EE"/>
                </a:solidFill>
              </a:rPr>
              <a:t>bài</a:t>
            </a:r>
            <a:r>
              <a:rPr lang="en-US" dirty="0">
                <a:solidFill>
                  <a:srgbClr val="1822EE"/>
                </a:solidFill>
              </a:rPr>
              <a:t> </a:t>
            </a:r>
            <a:r>
              <a:rPr lang="en-US" dirty="0" err="1">
                <a:solidFill>
                  <a:srgbClr val="1822EE"/>
                </a:solidFill>
              </a:rPr>
              <a:t>tập</a:t>
            </a:r>
            <a:r>
              <a:rPr lang="en-US" dirty="0">
                <a:solidFill>
                  <a:srgbClr val="1822EE"/>
                </a:solidFill>
              </a:rPr>
              <a:t>.</a:t>
            </a:r>
          </a:p>
          <a:p>
            <a:r>
              <a:rPr lang="en-US" dirty="0">
                <a:solidFill>
                  <a:srgbClr val="1822EE"/>
                </a:solidFill>
              </a:rPr>
              <a:t>- </a:t>
            </a:r>
            <a:r>
              <a:rPr lang="en-US" dirty="0" err="1">
                <a:solidFill>
                  <a:srgbClr val="1822EE"/>
                </a:solidFill>
              </a:rPr>
              <a:t>Ôn</a:t>
            </a:r>
            <a:r>
              <a:rPr lang="en-US" dirty="0">
                <a:solidFill>
                  <a:srgbClr val="1822EE"/>
                </a:solidFill>
              </a:rPr>
              <a:t> </a:t>
            </a:r>
            <a:r>
              <a:rPr lang="en-US" dirty="0" err="1">
                <a:solidFill>
                  <a:srgbClr val="1822EE"/>
                </a:solidFill>
              </a:rPr>
              <a:t>lại</a:t>
            </a:r>
            <a:r>
              <a:rPr lang="en-US" dirty="0">
                <a:solidFill>
                  <a:srgbClr val="1822EE"/>
                </a:solidFill>
              </a:rPr>
              <a:t> </a:t>
            </a:r>
            <a:r>
              <a:rPr lang="en-US" dirty="0" err="1">
                <a:solidFill>
                  <a:srgbClr val="1822EE"/>
                </a:solidFill>
              </a:rPr>
              <a:t>kiến</a:t>
            </a:r>
            <a:r>
              <a:rPr lang="en-US" dirty="0">
                <a:solidFill>
                  <a:srgbClr val="1822EE"/>
                </a:solidFill>
              </a:rPr>
              <a:t> </a:t>
            </a:r>
            <a:r>
              <a:rPr lang="en-US" dirty="0" err="1">
                <a:solidFill>
                  <a:srgbClr val="1822EE"/>
                </a:solidFill>
              </a:rPr>
              <a:t>thức</a:t>
            </a:r>
            <a:r>
              <a:rPr lang="en-US" dirty="0">
                <a:solidFill>
                  <a:srgbClr val="1822EE"/>
                </a:solidFill>
              </a:rPr>
              <a:t> </a:t>
            </a:r>
            <a:r>
              <a:rPr lang="en-US" dirty="0" err="1">
                <a:solidFill>
                  <a:srgbClr val="1822EE"/>
                </a:solidFill>
              </a:rPr>
              <a:t>về</a:t>
            </a:r>
            <a:r>
              <a:rPr lang="en-US" dirty="0">
                <a:solidFill>
                  <a:srgbClr val="1822EE"/>
                </a:solidFill>
              </a:rPr>
              <a:t> </a:t>
            </a:r>
            <a:r>
              <a:rPr lang="en-US" dirty="0" err="1">
                <a:solidFill>
                  <a:srgbClr val="1822EE"/>
                </a:solidFill>
              </a:rPr>
              <a:t>động</a:t>
            </a:r>
            <a:r>
              <a:rPr lang="en-US" dirty="0">
                <a:solidFill>
                  <a:srgbClr val="1822EE"/>
                </a:solidFill>
              </a:rPr>
              <a:t> </a:t>
            </a:r>
            <a:r>
              <a:rPr lang="en-US" dirty="0" err="1">
                <a:solidFill>
                  <a:srgbClr val="1822EE"/>
                </a:solidFill>
              </a:rPr>
              <a:t>năng</a:t>
            </a:r>
            <a:r>
              <a:rPr lang="en-US" dirty="0">
                <a:solidFill>
                  <a:srgbClr val="1822EE"/>
                </a:solidFill>
              </a:rPr>
              <a:t>, </a:t>
            </a:r>
            <a:r>
              <a:rPr lang="en-US" dirty="0" err="1">
                <a:solidFill>
                  <a:srgbClr val="1822EE"/>
                </a:solidFill>
              </a:rPr>
              <a:t>thế</a:t>
            </a:r>
            <a:r>
              <a:rPr lang="en-US" dirty="0">
                <a:solidFill>
                  <a:srgbClr val="1822EE"/>
                </a:solidFill>
              </a:rPr>
              <a:t> </a:t>
            </a:r>
            <a:r>
              <a:rPr lang="en-US" dirty="0" err="1">
                <a:solidFill>
                  <a:srgbClr val="1822EE"/>
                </a:solidFill>
              </a:rPr>
              <a:t>năng</a:t>
            </a:r>
            <a:r>
              <a:rPr lang="en-US" dirty="0">
                <a:solidFill>
                  <a:srgbClr val="1822EE"/>
                </a:solidFill>
              </a:rPr>
              <a:t>.</a:t>
            </a:r>
          </a:p>
          <a:p>
            <a:r>
              <a:rPr lang="en-US" dirty="0">
                <a:solidFill>
                  <a:srgbClr val="1822EE"/>
                </a:solidFill>
              </a:rPr>
              <a:t>- </a:t>
            </a:r>
            <a:r>
              <a:rPr lang="en-US" dirty="0" err="1">
                <a:solidFill>
                  <a:srgbClr val="1822EE"/>
                </a:solidFill>
              </a:rPr>
              <a:t>Tìm</a:t>
            </a:r>
            <a:r>
              <a:rPr lang="en-US" dirty="0">
                <a:solidFill>
                  <a:srgbClr val="1822EE"/>
                </a:solidFill>
              </a:rPr>
              <a:t> </a:t>
            </a:r>
            <a:r>
              <a:rPr lang="en-US" dirty="0" err="1" smtClean="0">
                <a:solidFill>
                  <a:srgbClr val="1822EE"/>
                </a:solidFill>
              </a:rPr>
              <a:t>hiểu</a:t>
            </a:r>
            <a:r>
              <a:rPr lang="en-US" dirty="0" smtClean="0">
                <a:solidFill>
                  <a:srgbClr val="1822EE"/>
                </a:solidFill>
              </a:rPr>
              <a:t> </a:t>
            </a:r>
            <a:r>
              <a:rPr lang="en-US" dirty="0" err="1">
                <a:solidFill>
                  <a:srgbClr val="1822EE"/>
                </a:solidFill>
              </a:rPr>
              <a:t>thêm</a:t>
            </a:r>
            <a:r>
              <a:rPr lang="en-US" dirty="0">
                <a:solidFill>
                  <a:srgbClr val="1822EE"/>
                </a:solidFill>
              </a:rPr>
              <a:t> </a:t>
            </a:r>
            <a:r>
              <a:rPr lang="en-US" dirty="0" err="1">
                <a:solidFill>
                  <a:srgbClr val="1822EE"/>
                </a:solidFill>
              </a:rPr>
              <a:t>các</a:t>
            </a:r>
            <a:r>
              <a:rPr lang="en-US" dirty="0">
                <a:solidFill>
                  <a:srgbClr val="1822EE"/>
                </a:solidFill>
              </a:rPr>
              <a:t> </a:t>
            </a:r>
            <a:r>
              <a:rPr lang="en-US" dirty="0" err="1">
                <a:solidFill>
                  <a:srgbClr val="1822EE"/>
                </a:solidFill>
              </a:rPr>
              <a:t>thông</a:t>
            </a:r>
            <a:r>
              <a:rPr lang="en-US" dirty="0">
                <a:solidFill>
                  <a:srgbClr val="1822EE"/>
                </a:solidFill>
              </a:rPr>
              <a:t> tin </a:t>
            </a:r>
            <a:r>
              <a:rPr lang="en-US" dirty="0" err="1">
                <a:solidFill>
                  <a:srgbClr val="1822EE"/>
                </a:solidFill>
              </a:rPr>
              <a:t>về</a:t>
            </a:r>
            <a:r>
              <a:rPr lang="en-US" dirty="0">
                <a:solidFill>
                  <a:srgbClr val="1822EE"/>
                </a:solidFill>
              </a:rPr>
              <a:t> </a:t>
            </a:r>
            <a:r>
              <a:rPr lang="en-US" dirty="0" err="1">
                <a:solidFill>
                  <a:srgbClr val="1822EE"/>
                </a:solidFill>
              </a:rPr>
              <a:t>thế</a:t>
            </a:r>
            <a:r>
              <a:rPr lang="en-US" dirty="0">
                <a:solidFill>
                  <a:srgbClr val="1822EE"/>
                </a:solidFill>
              </a:rPr>
              <a:t> </a:t>
            </a:r>
            <a:r>
              <a:rPr lang="en-US" dirty="0" err="1">
                <a:solidFill>
                  <a:srgbClr val="1822EE"/>
                </a:solidFill>
              </a:rPr>
              <a:t>năng</a:t>
            </a:r>
            <a:r>
              <a:rPr lang="en-US" dirty="0">
                <a:solidFill>
                  <a:srgbClr val="1822EE"/>
                </a:solidFill>
              </a:rPr>
              <a:t> </a:t>
            </a:r>
            <a:r>
              <a:rPr lang="en-US" dirty="0" err="1">
                <a:solidFill>
                  <a:srgbClr val="1822EE"/>
                </a:solidFill>
              </a:rPr>
              <a:t>liên</a:t>
            </a:r>
            <a:r>
              <a:rPr lang="en-US" dirty="0">
                <a:solidFill>
                  <a:srgbClr val="1822EE"/>
                </a:solidFill>
              </a:rPr>
              <a:t> </a:t>
            </a:r>
            <a:r>
              <a:rPr lang="en-US" dirty="0" err="1">
                <a:solidFill>
                  <a:srgbClr val="1822EE"/>
                </a:solidFill>
              </a:rPr>
              <a:t>quan</a:t>
            </a:r>
            <a:r>
              <a:rPr lang="en-US" dirty="0">
                <a:solidFill>
                  <a:srgbClr val="1822EE"/>
                </a:solidFill>
              </a:rPr>
              <a:t> </a:t>
            </a:r>
            <a:r>
              <a:rPr lang="en-US" dirty="0" err="1">
                <a:solidFill>
                  <a:srgbClr val="1822EE"/>
                </a:solidFill>
              </a:rPr>
              <a:t>tới</a:t>
            </a:r>
            <a:r>
              <a:rPr lang="en-US" dirty="0">
                <a:solidFill>
                  <a:srgbClr val="1822EE"/>
                </a:solidFill>
              </a:rPr>
              <a:t> </a:t>
            </a:r>
            <a:r>
              <a:rPr lang="en-US" dirty="0" err="1">
                <a:solidFill>
                  <a:srgbClr val="1822EE"/>
                </a:solidFill>
              </a:rPr>
              <a:t>các</a:t>
            </a:r>
            <a:r>
              <a:rPr lang="en-US" dirty="0">
                <a:solidFill>
                  <a:srgbClr val="1822EE"/>
                </a:solidFill>
              </a:rPr>
              <a:t> </a:t>
            </a:r>
            <a:r>
              <a:rPr lang="en-US" dirty="0" err="1">
                <a:solidFill>
                  <a:srgbClr val="1822EE"/>
                </a:solidFill>
              </a:rPr>
              <a:t>môn</a:t>
            </a:r>
            <a:r>
              <a:rPr lang="en-US" dirty="0">
                <a:solidFill>
                  <a:srgbClr val="1822EE"/>
                </a:solidFill>
              </a:rPr>
              <a:t> </a:t>
            </a:r>
            <a:r>
              <a:rPr lang="en-US" dirty="0" err="1">
                <a:solidFill>
                  <a:srgbClr val="1822EE"/>
                </a:solidFill>
              </a:rPr>
              <a:t>học</a:t>
            </a:r>
            <a:r>
              <a:rPr lang="en-US" dirty="0">
                <a:solidFill>
                  <a:srgbClr val="1822EE"/>
                </a:solidFill>
              </a:rPr>
              <a:t> </a:t>
            </a:r>
            <a:r>
              <a:rPr lang="en-US" dirty="0" err="1">
                <a:solidFill>
                  <a:srgbClr val="1822EE"/>
                </a:solidFill>
              </a:rPr>
              <a:t>khác</a:t>
            </a:r>
            <a:endParaRPr lang="en-US" dirty="0">
              <a:solidFill>
                <a:srgbClr val="1822EE"/>
              </a:solidFill>
            </a:endParaRPr>
          </a:p>
        </p:txBody>
      </p:sp>
    </p:spTree>
    <p:extLst>
      <p:ext uri="{BB962C8B-B14F-4D97-AF65-F5344CB8AC3E}">
        <p14:creationId xmlns:p14="http://schemas.microsoft.com/office/powerpoint/2010/main" val="2313740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572000" y="381000"/>
            <a:ext cx="4114800" cy="1524000"/>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2800" dirty="0" err="1"/>
              <a:t>Hãy</a:t>
            </a:r>
            <a:r>
              <a:rPr lang="en-US" sz="2800" dirty="0"/>
              <a:t> </a:t>
            </a:r>
            <a:r>
              <a:rPr lang="en-US" sz="2800" dirty="0" err="1"/>
              <a:t>quan</a:t>
            </a:r>
            <a:r>
              <a:rPr lang="en-US" sz="2800" dirty="0"/>
              <a:t> </a:t>
            </a:r>
            <a:r>
              <a:rPr lang="en-US" sz="2800" dirty="0" err="1"/>
              <a:t>sát</a:t>
            </a:r>
            <a:r>
              <a:rPr lang="en-US" sz="2800" dirty="0"/>
              <a:t> </a:t>
            </a:r>
            <a:r>
              <a:rPr lang="en-US" sz="2800" dirty="0" err="1"/>
              <a:t>và</a:t>
            </a:r>
            <a:r>
              <a:rPr lang="en-US" sz="2800" dirty="0"/>
              <a:t> </a:t>
            </a:r>
            <a:r>
              <a:rPr lang="en-US" sz="2800" dirty="0" err="1"/>
              <a:t>cho</a:t>
            </a:r>
            <a:r>
              <a:rPr lang="en-US" sz="2800" dirty="0"/>
              <a:t> </a:t>
            </a:r>
            <a:r>
              <a:rPr lang="en-US" sz="2800" dirty="0" err="1"/>
              <a:t>nhận</a:t>
            </a:r>
            <a:r>
              <a:rPr lang="en-US" sz="2800" dirty="0"/>
              <a:t> </a:t>
            </a:r>
            <a:r>
              <a:rPr lang="en-US" sz="2800" dirty="0" err="1"/>
              <a:t>xét</a:t>
            </a:r>
            <a:r>
              <a:rPr lang="en-US" sz="2800" dirty="0"/>
              <a:t>!</a:t>
            </a:r>
          </a:p>
        </p:txBody>
      </p:sp>
      <p:sp>
        <p:nvSpPr>
          <p:cNvPr id="3" name="TextBox 2"/>
          <p:cNvSpPr txBox="1"/>
          <p:nvPr/>
        </p:nvSpPr>
        <p:spPr>
          <a:xfrm>
            <a:off x="533400" y="4495800"/>
            <a:ext cx="8229600" cy="1077218"/>
          </a:xfrm>
          <a:prstGeom prst="rect">
            <a:avLst/>
          </a:prstGeom>
          <a:noFill/>
        </p:spPr>
        <p:txBody>
          <a:bodyPr wrap="square" rtlCol="0">
            <a:spAutoFit/>
          </a:bodyPr>
          <a:lstStyle/>
          <a:p>
            <a:r>
              <a:rPr lang="vi-VN" sz="3200" dirty="0">
                <a:solidFill>
                  <a:srgbClr val="1822EE"/>
                </a:solidFill>
              </a:rPr>
              <a:t>Một lò xo đang bị nén, lò xo có mang năng lượng không? Vì sao?</a:t>
            </a:r>
          </a:p>
        </p:txBody>
      </p:sp>
      <p:sp>
        <p:nvSpPr>
          <p:cNvPr id="4" name="Cube 3"/>
          <p:cNvSpPr/>
          <p:nvPr/>
        </p:nvSpPr>
        <p:spPr>
          <a:xfrm>
            <a:off x="609600" y="3048000"/>
            <a:ext cx="6019800" cy="1066800"/>
          </a:xfrm>
          <a:prstGeom prst="cube">
            <a:avLst>
              <a:gd name="adj" fmla="val 86827"/>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nvGrpSpPr>
          <p:cNvPr id="5" name="Group 1"/>
          <p:cNvGrpSpPr>
            <a:grpSpLocks noChangeAspect="1"/>
          </p:cNvGrpSpPr>
          <p:nvPr/>
        </p:nvGrpSpPr>
        <p:grpSpPr bwMode="auto">
          <a:xfrm>
            <a:off x="-1447800" y="3200400"/>
            <a:ext cx="5988477" cy="515938"/>
            <a:chOff x="2445" y="154"/>
            <a:chExt cx="5112" cy="440"/>
          </a:xfrm>
        </p:grpSpPr>
        <p:sp>
          <p:nvSpPr>
            <p:cNvPr id="6" name="AutoShape 3"/>
            <p:cNvSpPr>
              <a:spLocks noChangeAspect="1" noChangeArrowheads="1" noTextEdit="1"/>
            </p:cNvSpPr>
            <p:nvPr/>
          </p:nvSpPr>
          <p:spPr bwMode="auto">
            <a:xfrm>
              <a:off x="2445" y="154"/>
              <a:ext cx="5112" cy="44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2"/>
            <p:cNvPicPr>
              <a:picLocks noChangeAspect="1" noChangeArrowheads="1"/>
            </p:cNvPicPr>
            <p:nvPr/>
          </p:nvPicPr>
          <p:blipFill>
            <a:blip r:embed="rId2" cstate="print"/>
            <a:srcRect/>
            <a:stretch>
              <a:fillRect/>
            </a:stretch>
          </p:blipFill>
          <p:spPr bwMode="auto">
            <a:xfrm>
              <a:off x="4993" y="154"/>
              <a:ext cx="2564" cy="440"/>
            </a:xfrm>
            <a:prstGeom prst="rect">
              <a:avLst/>
            </a:prstGeom>
            <a:noFill/>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572000" y="381000"/>
            <a:ext cx="4114800" cy="1524000"/>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2800" dirty="0" err="1"/>
              <a:t>Hãy</a:t>
            </a:r>
            <a:r>
              <a:rPr lang="en-US" sz="2800" dirty="0"/>
              <a:t> </a:t>
            </a:r>
            <a:r>
              <a:rPr lang="en-US" sz="2800" dirty="0" err="1"/>
              <a:t>quan</a:t>
            </a:r>
            <a:r>
              <a:rPr lang="en-US" sz="2800" dirty="0"/>
              <a:t> </a:t>
            </a:r>
            <a:r>
              <a:rPr lang="en-US" sz="2800" dirty="0" err="1"/>
              <a:t>sát</a:t>
            </a:r>
            <a:r>
              <a:rPr lang="en-US" sz="2800" dirty="0"/>
              <a:t> </a:t>
            </a:r>
            <a:r>
              <a:rPr lang="en-US" sz="2800" dirty="0" err="1"/>
              <a:t>và</a:t>
            </a:r>
            <a:r>
              <a:rPr lang="en-US" sz="2800" dirty="0"/>
              <a:t> </a:t>
            </a:r>
            <a:r>
              <a:rPr lang="en-US" sz="2800" dirty="0" err="1"/>
              <a:t>cho</a:t>
            </a:r>
            <a:r>
              <a:rPr lang="en-US" sz="2800" dirty="0"/>
              <a:t> </a:t>
            </a:r>
            <a:r>
              <a:rPr lang="en-US" sz="2800" dirty="0" err="1"/>
              <a:t>nhận</a:t>
            </a:r>
            <a:r>
              <a:rPr lang="en-US" sz="2800" dirty="0"/>
              <a:t> </a:t>
            </a:r>
            <a:r>
              <a:rPr lang="en-US" sz="2800" dirty="0" err="1"/>
              <a:t>xét</a:t>
            </a:r>
            <a:r>
              <a:rPr lang="en-US" sz="2800" dirty="0"/>
              <a:t>!</a:t>
            </a:r>
          </a:p>
        </p:txBody>
      </p:sp>
      <p:sp>
        <p:nvSpPr>
          <p:cNvPr id="3" name="TextBox 2"/>
          <p:cNvSpPr txBox="1"/>
          <p:nvPr/>
        </p:nvSpPr>
        <p:spPr>
          <a:xfrm>
            <a:off x="2057400" y="2590800"/>
            <a:ext cx="7086600" cy="1077218"/>
          </a:xfrm>
          <a:prstGeom prst="rect">
            <a:avLst/>
          </a:prstGeom>
          <a:noFill/>
        </p:spPr>
        <p:txBody>
          <a:bodyPr wrap="square" rtlCol="0">
            <a:spAutoFit/>
          </a:bodyPr>
          <a:lstStyle/>
          <a:p>
            <a:r>
              <a:rPr lang="vi-VN" sz="3200" dirty="0"/>
              <a:t>Cung đang dương, Cung có mang năng lượng không? Vì sao?</a:t>
            </a:r>
          </a:p>
        </p:txBody>
      </p:sp>
      <p:pic>
        <p:nvPicPr>
          <p:cNvPr id="4" name="Picture 6" descr="1c"/>
          <p:cNvPicPr>
            <a:picLocks noChangeAspect="1" noChangeArrowheads="1"/>
          </p:cNvPicPr>
          <p:nvPr/>
        </p:nvPicPr>
        <p:blipFill>
          <a:blip r:embed="rId2"/>
          <a:srcRect/>
          <a:stretch>
            <a:fillRect/>
          </a:stretch>
        </p:blipFill>
        <p:spPr bwMode="auto">
          <a:xfrm>
            <a:off x="0" y="0"/>
            <a:ext cx="2057400" cy="3752850"/>
          </a:xfrm>
          <a:prstGeom prst="rect">
            <a:avLst/>
          </a:prstGeom>
          <a:noFill/>
          <a:ln w="9525">
            <a:noFill/>
            <a:miter lim="800000"/>
            <a:headEnd/>
            <a:tailEnd/>
          </a:ln>
        </p:spPr>
      </p:pic>
      <p:pic>
        <p:nvPicPr>
          <p:cNvPr id="5" name="Picture 6" descr="AG00202_"/>
          <p:cNvPicPr>
            <a:picLocks noChangeAspect="1" noChangeArrowheads="1" noCrop="1"/>
          </p:cNvPicPr>
          <p:nvPr/>
        </p:nvPicPr>
        <p:blipFill>
          <a:blip r:embed="rId3"/>
          <a:srcRect/>
          <a:stretch>
            <a:fillRect/>
          </a:stretch>
        </p:blipFill>
        <p:spPr bwMode="auto">
          <a:xfrm>
            <a:off x="304800" y="4191000"/>
            <a:ext cx="4191000" cy="1617662"/>
          </a:xfrm>
          <a:prstGeom prst="rect">
            <a:avLst/>
          </a:prstGeom>
          <a:noFill/>
        </p:spPr>
      </p:pic>
      <p:sp>
        <p:nvSpPr>
          <p:cNvPr id="6" name="TextBox 5"/>
          <p:cNvSpPr txBox="1"/>
          <p:nvPr/>
        </p:nvSpPr>
        <p:spPr>
          <a:xfrm>
            <a:off x="2362200" y="5410200"/>
            <a:ext cx="6324600" cy="1077218"/>
          </a:xfrm>
          <a:prstGeom prst="rect">
            <a:avLst/>
          </a:prstGeom>
          <a:noFill/>
        </p:spPr>
        <p:txBody>
          <a:bodyPr wrap="square" rtlCol="0">
            <a:spAutoFit/>
          </a:bodyPr>
          <a:lstStyle/>
          <a:p>
            <a:r>
              <a:rPr lang="vi-VN" sz="3200" dirty="0"/>
              <a:t>Các vật trong các ví dụ trên đều mang năng lượng gọi là thế năng.</a:t>
            </a:r>
          </a:p>
        </p:txBody>
      </p:sp>
      <p:sp>
        <p:nvSpPr>
          <p:cNvPr id="7" name="Rectangle 6"/>
          <p:cNvSpPr/>
          <p:nvPr/>
        </p:nvSpPr>
        <p:spPr>
          <a:xfrm rot="18946156">
            <a:off x="569132" y="4256300"/>
            <a:ext cx="1176879" cy="2195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7" y="-28433"/>
            <a:ext cx="9089409" cy="68580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572000" y="381000"/>
            <a:ext cx="4114800" cy="1524000"/>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r>
              <a:rPr lang="vi-VN" sz="2800" dirty="0"/>
              <a:t>Một số trường hợp khác:</a:t>
            </a:r>
          </a:p>
        </p:txBody>
      </p:sp>
      <p:sp>
        <p:nvSpPr>
          <p:cNvPr id="3" name="TextBox 2"/>
          <p:cNvSpPr txBox="1"/>
          <p:nvPr/>
        </p:nvSpPr>
        <p:spPr>
          <a:xfrm>
            <a:off x="152400" y="5867400"/>
            <a:ext cx="3657600" cy="584775"/>
          </a:xfrm>
          <a:prstGeom prst="rect">
            <a:avLst/>
          </a:prstGeom>
          <a:noFill/>
        </p:spPr>
        <p:txBody>
          <a:bodyPr wrap="square" rtlCol="0">
            <a:spAutoFit/>
          </a:bodyPr>
          <a:lstStyle/>
          <a:p>
            <a:r>
              <a:rPr lang="en-US" sz="3200" dirty="0" err="1">
                <a:solidFill>
                  <a:srgbClr val="1822EE"/>
                </a:solidFill>
              </a:rPr>
              <a:t>Búa</a:t>
            </a:r>
            <a:r>
              <a:rPr lang="en-US" sz="3200" dirty="0">
                <a:solidFill>
                  <a:srgbClr val="1822EE"/>
                </a:solidFill>
              </a:rPr>
              <a:t> </a:t>
            </a:r>
            <a:r>
              <a:rPr lang="en-US" sz="3200" dirty="0" err="1">
                <a:solidFill>
                  <a:srgbClr val="1822EE"/>
                </a:solidFill>
              </a:rPr>
              <a:t>máy</a:t>
            </a:r>
            <a:r>
              <a:rPr lang="en-US" sz="3200" dirty="0">
                <a:solidFill>
                  <a:srgbClr val="1822EE"/>
                </a:solidFill>
              </a:rPr>
              <a:t> </a:t>
            </a:r>
            <a:r>
              <a:rPr lang="en-US" sz="3200" dirty="0" err="1">
                <a:solidFill>
                  <a:srgbClr val="1822EE"/>
                </a:solidFill>
              </a:rPr>
              <a:t>đóng</a:t>
            </a:r>
            <a:r>
              <a:rPr lang="en-US" sz="3200" dirty="0">
                <a:solidFill>
                  <a:srgbClr val="1822EE"/>
                </a:solidFill>
              </a:rPr>
              <a:t> </a:t>
            </a:r>
            <a:r>
              <a:rPr lang="en-US" sz="3200" dirty="0" err="1">
                <a:solidFill>
                  <a:srgbClr val="1822EE"/>
                </a:solidFill>
              </a:rPr>
              <a:t>cọc</a:t>
            </a:r>
            <a:r>
              <a:rPr lang="en-US" sz="3200" dirty="0">
                <a:solidFill>
                  <a:srgbClr val="1822EE"/>
                </a:solidFill>
              </a:rPr>
              <a:t>.</a:t>
            </a:r>
          </a:p>
        </p:txBody>
      </p:sp>
      <p:pic>
        <p:nvPicPr>
          <p:cNvPr id="4" name="Picture 2"/>
          <p:cNvPicPr>
            <a:picLocks noChangeAspect="1" noChangeArrowheads="1"/>
          </p:cNvPicPr>
          <p:nvPr/>
        </p:nvPicPr>
        <p:blipFill>
          <a:blip r:embed="rId2"/>
          <a:srcRect/>
          <a:stretch>
            <a:fillRect/>
          </a:stretch>
        </p:blipFill>
        <p:spPr bwMode="auto">
          <a:xfrm>
            <a:off x="228600" y="381000"/>
            <a:ext cx="3048000" cy="52578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3352800" y="3200400"/>
            <a:ext cx="2895600" cy="3101789"/>
          </a:xfrm>
          <a:prstGeom prst="rect">
            <a:avLst/>
          </a:prstGeom>
          <a:noFill/>
          <a:ln w="9525">
            <a:noFill/>
            <a:miter lim="800000"/>
            <a:headEnd/>
            <a:tailEnd/>
          </a:ln>
          <a:effectLst/>
        </p:spPr>
      </p:pic>
      <p:pic>
        <p:nvPicPr>
          <p:cNvPr id="7" name="Picture 17" descr="ẢnhSỐ.net ~ Bạn hãy click vào đây để thay đổi kích cỡ ảnh"/>
          <p:cNvPicPr>
            <a:picLocks noChangeAspect="1" noChangeArrowheads="1" noCrop="1"/>
          </p:cNvPicPr>
          <p:nvPr/>
        </p:nvPicPr>
        <p:blipFill>
          <a:blip r:embed="rId4"/>
          <a:srcRect/>
          <a:stretch>
            <a:fillRect/>
          </a:stretch>
        </p:blipFill>
        <p:spPr bwMode="auto">
          <a:xfrm>
            <a:off x="6400800" y="1905000"/>
            <a:ext cx="2514600" cy="41910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Oval 3"/>
          <p:cNvSpPr>
            <a:spLocks noChangeArrowheads="1"/>
          </p:cNvSpPr>
          <p:nvPr/>
        </p:nvSpPr>
        <p:spPr bwMode="auto">
          <a:xfrm>
            <a:off x="1219200" y="304800"/>
            <a:ext cx="1981200" cy="76200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26:</a:t>
            </a:r>
          </a:p>
        </p:txBody>
      </p:sp>
      <p:pic>
        <p:nvPicPr>
          <p:cNvPr id="53252" name="Picture 4" descr="CANDL014"/>
          <p:cNvPicPr>
            <a:picLocks noChangeAspect="1" noChangeArrowheads="1"/>
          </p:cNvPicPr>
          <p:nvPr/>
        </p:nvPicPr>
        <p:blipFill>
          <a:blip r:embed="rId2"/>
          <a:srcRect/>
          <a:stretch>
            <a:fillRect/>
          </a:stretch>
        </p:blipFill>
        <p:spPr bwMode="auto">
          <a:xfrm>
            <a:off x="152400" y="3162300"/>
            <a:ext cx="3733800" cy="3695700"/>
          </a:xfrm>
          <a:prstGeom prst="rect">
            <a:avLst/>
          </a:prstGeom>
          <a:noFill/>
        </p:spPr>
      </p:pic>
      <p:pic>
        <p:nvPicPr>
          <p:cNvPr id="53253" name="Picture 5" descr="BOOK1"/>
          <p:cNvPicPr>
            <a:picLocks noChangeAspect="1" noChangeArrowheads="1"/>
          </p:cNvPicPr>
          <p:nvPr/>
        </p:nvPicPr>
        <p:blipFill>
          <a:blip r:embed="rId3"/>
          <a:srcRect/>
          <a:stretch>
            <a:fillRect/>
          </a:stretch>
        </p:blipFill>
        <p:spPr bwMode="auto">
          <a:xfrm>
            <a:off x="1828800" y="2438400"/>
            <a:ext cx="6096000" cy="3505200"/>
          </a:xfrm>
          <a:prstGeom prst="rect">
            <a:avLst/>
          </a:prstGeom>
          <a:noFill/>
        </p:spPr>
      </p:pic>
      <p:pic>
        <p:nvPicPr>
          <p:cNvPr id="53254" name="Picture 6" descr="atom1"/>
          <p:cNvPicPr>
            <a:picLocks noChangeAspect="1" noChangeArrowheads="1" noCrop="1"/>
          </p:cNvPicPr>
          <p:nvPr/>
        </p:nvPicPr>
        <p:blipFill>
          <a:blip r:embed="rId4"/>
          <a:srcRect/>
          <a:stretch>
            <a:fillRect/>
          </a:stretch>
        </p:blipFill>
        <p:spPr bwMode="auto">
          <a:xfrm>
            <a:off x="3124200" y="2286000"/>
            <a:ext cx="3429000" cy="2438400"/>
          </a:xfrm>
          <a:prstGeom prst="rect">
            <a:avLst/>
          </a:prstGeom>
          <a:noFill/>
        </p:spPr>
      </p:pic>
      <p:pic>
        <p:nvPicPr>
          <p:cNvPr id="53257" name="Picture 9" descr="d00404l"/>
          <p:cNvPicPr>
            <a:picLocks noChangeAspect="1" noChangeArrowheads="1" noCrop="1"/>
          </p:cNvPicPr>
          <p:nvPr/>
        </p:nvPicPr>
        <p:blipFill>
          <a:blip r:embed="rId5"/>
          <a:srcRect/>
          <a:stretch>
            <a:fillRect/>
          </a:stretch>
        </p:blipFill>
        <p:spPr bwMode="auto">
          <a:xfrm>
            <a:off x="0" y="0"/>
            <a:ext cx="1295400" cy="1079500"/>
          </a:xfrm>
          <a:prstGeom prst="rect">
            <a:avLst/>
          </a:prstGeom>
          <a:noFill/>
        </p:spPr>
      </p:pic>
      <p:pic>
        <p:nvPicPr>
          <p:cNvPr id="53258" name="Picture 10" descr="d00404l"/>
          <p:cNvPicPr>
            <a:picLocks noChangeAspect="1" noChangeArrowheads="1" noCrop="1"/>
          </p:cNvPicPr>
          <p:nvPr/>
        </p:nvPicPr>
        <p:blipFill>
          <a:blip r:embed="rId5"/>
          <a:srcRect/>
          <a:stretch>
            <a:fillRect/>
          </a:stretch>
        </p:blipFill>
        <p:spPr bwMode="auto">
          <a:xfrm>
            <a:off x="7772400" y="0"/>
            <a:ext cx="1295400" cy="1079500"/>
          </a:xfrm>
          <a:prstGeom prst="rect">
            <a:avLst/>
          </a:prstGeom>
          <a:noFill/>
        </p:spPr>
      </p:pic>
      <p:sp>
        <p:nvSpPr>
          <p:cNvPr id="11" name="Rectangle 10"/>
          <p:cNvSpPr/>
          <p:nvPr/>
        </p:nvSpPr>
        <p:spPr>
          <a:xfrm>
            <a:off x="3048000" y="1066800"/>
            <a:ext cx="3810000" cy="923330"/>
          </a:xfrm>
          <a:prstGeom prst="rect">
            <a:avLst/>
          </a:prstGeom>
          <a:noFill/>
        </p:spPr>
        <p:txBody>
          <a:bodyPr wrap="square" lIns="91440" tIns="45720" rIns="91440" bIns="45720">
            <a:spAutoFit/>
          </a:bodyPr>
          <a:lstStyle/>
          <a:p>
            <a:r>
              <a:rPr lang="en-US" sz="5400" b="1" dirty="0">
                <a:solidFill>
                  <a:srgbClr val="FF0000"/>
                </a:solidFill>
              </a:rPr>
              <a:t>THẾ NĂNG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checkerboard(across)">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600" y="609600"/>
            <a:ext cx="179882" cy="3417757"/>
          </a:xfrm>
          <a:custGeom>
            <a:avLst/>
            <a:gdLst>
              <a:gd name="connsiteX0" fmla="*/ 82445 w 252334"/>
              <a:gd name="connsiteY0" fmla="*/ 0 h 3417757"/>
              <a:gd name="connsiteX1" fmla="*/ 202367 w 252334"/>
              <a:gd name="connsiteY1" fmla="*/ 374754 h 3417757"/>
              <a:gd name="connsiteX2" fmla="*/ 7495 w 252334"/>
              <a:gd name="connsiteY2" fmla="*/ 734518 h 3417757"/>
              <a:gd name="connsiteX3" fmla="*/ 202367 w 252334"/>
              <a:gd name="connsiteY3" fmla="*/ 1199213 h 3417757"/>
              <a:gd name="connsiteX4" fmla="*/ 7495 w 252334"/>
              <a:gd name="connsiteY4" fmla="*/ 1948721 h 3417757"/>
              <a:gd name="connsiteX5" fmla="*/ 247337 w 252334"/>
              <a:gd name="connsiteY5" fmla="*/ 2758190 h 3417757"/>
              <a:gd name="connsiteX6" fmla="*/ 37475 w 252334"/>
              <a:gd name="connsiteY6" fmla="*/ 3417757 h 3417757"/>
              <a:gd name="connsiteX7" fmla="*/ 37475 w 252334"/>
              <a:gd name="connsiteY7" fmla="*/ 3417757 h 341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34" h="3417757">
                <a:moveTo>
                  <a:pt x="82445" y="0"/>
                </a:moveTo>
                <a:cubicBezTo>
                  <a:pt x="148652" y="126167"/>
                  <a:pt x="214859" y="252334"/>
                  <a:pt x="202367" y="374754"/>
                </a:cubicBezTo>
                <a:cubicBezTo>
                  <a:pt x="189875" y="497174"/>
                  <a:pt x="7495" y="597108"/>
                  <a:pt x="7495" y="734518"/>
                </a:cubicBezTo>
                <a:cubicBezTo>
                  <a:pt x="7495" y="871928"/>
                  <a:pt x="202367" y="996846"/>
                  <a:pt x="202367" y="1199213"/>
                </a:cubicBezTo>
                <a:cubicBezTo>
                  <a:pt x="202367" y="1401580"/>
                  <a:pt x="0" y="1688892"/>
                  <a:pt x="7495" y="1948721"/>
                </a:cubicBezTo>
                <a:cubicBezTo>
                  <a:pt x="14990" y="2208550"/>
                  <a:pt x="242340" y="2513351"/>
                  <a:pt x="247337" y="2758190"/>
                </a:cubicBezTo>
                <a:cubicBezTo>
                  <a:pt x="252334" y="3003029"/>
                  <a:pt x="37475" y="3417757"/>
                  <a:pt x="37475" y="3417757"/>
                </a:cubicBezTo>
                <a:lnTo>
                  <a:pt x="37475" y="3417757"/>
                </a:lnTo>
              </a:path>
            </a:pathLst>
          </a:custGeom>
          <a:blipFill>
            <a:blip r:embed="rId3"/>
            <a:tile tx="0" ty="0" sx="100000" sy="100000" flip="none" algn="tl"/>
          </a:blip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28600" y="685800"/>
            <a:ext cx="152400" cy="3028013"/>
          </a:xfrm>
          <a:custGeom>
            <a:avLst/>
            <a:gdLst>
              <a:gd name="connsiteX0" fmla="*/ 149901 w 254832"/>
              <a:gd name="connsiteY0" fmla="*/ 0 h 3028013"/>
              <a:gd name="connsiteX1" fmla="*/ 29980 w 254832"/>
              <a:gd name="connsiteY1" fmla="*/ 209862 h 3028013"/>
              <a:gd name="connsiteX2" fmla="*/ 29980 w 254832"/>
              <a:gd name="connsiteY2" fmla="*/ 209862 h 3028013"/>
              <a:gd name="connsiteX3" fmla="*/ 224852 w 254832"/>
              <a:gd name="connsiteY3" fmla="*/ 809468 h 3028013"/>
              <a:gd name="connsiteX4" fmla="*/ 0 w 254832"/>
              <a:gd name="connsiteY4" fmla="*/ 1379095 h 3028013"/>
              <a:gd name="connsiteX5" fmla="*/ 224852 w 254832"/>
              <a:gd name="connsiteY5" fmla="*/ 1918741 h 3028013"/>
              <a:gd name="connsiteX6" fmla="*/ 29980 w 254832"/>
              <a:gd name="connsiteY6" fmla="*/ 2503357 h 3028013"/>
              <a:gd name="connsiteX7" fmla="*/ 254832 w 254832"/>
              <a:gd name="connsiteY7" fmla="*/ 3028013 h 3028013"/>
              <a:gd name="connsiteX8" fmla="*/ 254832 w 254832"/>
              <a:gd name="connsiteY8" fmla="*/ 3028013 h 302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832" h="3028013">
                <a:moveTo>
                  <a:pt x="149901" y="0"/>
                </a:moveTo>
                <a:lnTo>
                  <a:pt x="29980" y="209862"/>
                </a:lnTo>
                <a:lnTo>
                  <a:pt x="29980" y="209862"/>
                </a:lnTo>
                <a:cubicBezTo>
                  <a:pt x="62459" y="309796"/>
                  <a:pt x="229849" y="614596"/>
                  <a:pt x="224852" y="809468"/>
                </a:cubicBezTo>
                <a:cubicBezTo>
                  <a:pt x="219855" y="1004340"/>
                  <a:pt x="0" y="1194216"/>
                  <a:pt x="0" y="1379095"/>
                </a:cubicBezTo>
                <a:cubicBezTo>
                  <a:pt x="0" y="1563974"/>
                  <a:pt x="219855" y="1731364"/>
                  <a:pt x="224852" y="1918741"/>
                </a:cubicBezTo>
                <a:cubicBezTo>
                  <a:pt x="229849" y="2106118"/>
                  <a:pt x="24983" y="2318478"/>
                  <a:pt x="29980" y="2503357"/>
                </a:cubicBezTo>
                <a:cubicBezTo>
                  <a:pt x="34977" y="2688236"/>
                  <a:pt x="254832" y="3028013"/>
                  <a:pt x="254832" y="3028013"/>
                </a:cubicBezTo>
                <a:lnTo>
                  <a:pt x="254832" y="3028013"/>
                </a:lnTo>
              </a:path>
            </a:pathLst>
          </a:custGeom>
          <a:blipFill>
            <a:blip r:embed="rId4"/>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descr="http://files.myopera.com/Lintyna/blog/0080.gif"/>
          <p:cNvPicPr>
            <a:picLocks noChangeAspect="1" noChangeArrowheads="1" noCrop="1"/>
          </p:cNvPicPr>
          <p:nvPr/>
        </p:nvPicPr>
        <p:blipFill>
          <a:blip r:embed="rId5" cstate="print"/>
          <a:srcRect/>
          <a:stretch>
            <a:fillRect/>
          </a:stretch>
        </p:blipFill>
        <p:spPr bwMode="auto">
          <a:xfrm>
            <a:off x="0" y="0"/>
            <a:ext cx="914400" cy="878889"/>
          </a:xfrm>
          <a:prstGeom prst="rect">
            <a:avLst/>
          </a:prstGeom>
          <a:noFill/>
        </p:spPr>
      </p:pic>
      <p:sp>
        <p:nvSpPr>
          <p:cNvPr id="15" name="Rectangle 14"/>
          <p:cNvSpPr/>
          <p:nvPr/>
        </p:nvSpPr>
        <p:spPr>
          <a:xfrm>
            <a:off x="3733800" y="152400"/>
            <a:ext cx="2971800" cy="646331"/>
          </a:xfrm>
          <a:prstGeom prst="rect">
            <a:avLst/>
          </a:prstGeom>
          <a:noFill/>
        </p:spPr>
        <p:txBody>
          <a:bodyPr wrap="square" lIns="91440" tIns="45720" rIns="91440" bIns="45720">
            <a:spAutoFit/>
          </a:bodyPr>
          <a:lstStyle/>
          <a:p>
            <a:r>
              <a:rPr lang="en-US" sz="3600" b="1" dirty="0">
                <a:solidFill>
                  <a:srgbClr val="FF0000"/>
                </a:solidFill>
                <a:latin typeface="Calibri (Body)"/>
              </a:rPr>
              <a:t>THẾ NĂNG</a:t>
            </a:r>
          </a:p>
        </p:txBody>
      </p:sp>
      <p:sp>
        <p:nvSpPr>
          <p:cNvPr id="17" name="Freeform 16"/>
          <p:cNvSpPr/>
          <p:nvPr/>
        </p:nvSpPr>
        <p:spPr>
          <a:xfrm>
            <a:off x="609600" y="228600"/>
            <a:ext cx="2503357" cy="169888"/>
          </a:xfrm>
          <a:custGeom>
            <a:avLst/>
            <a:gdLst>
              <a:gd name="connsiteX0" fmla="*/ 0 w 2503357"/>
              <a:gd name="connsiteY0" fmla="*/ 32478 h 169888"/>
              <a:gd name="connsiteX1" fmla="*/ 329783 w 2503357"/>
              <a:gd name="connsiteY1" fmla="*/ 152400 h 169888"/>
              <a:gd name="connsiteX2" fmla="*/ 764498 w 2503357"/>
              <a:gd name="connsiteY2" fmla="*/ 2498 h 169888"/>
              <a:gd name="connsiteX3" fmla="*/ 1304144 w 2503357"/>
              <a:gd name="connsiteY3" fmla="*/ 167390 h 169888"/>
              <a:gd name="connsiteX4" fmla="*/ 1828800 w 2503357"/>
              <a:gd name="connsiteY4" fmla="*/ 17488 h 169888"/>
              <a:gd name="connsiteX5" fmla="*/ 2503357 w 2503357"/>
              <a:gd name="connsiteY5" fmla="*/ 152400 h 169888"/>
              <a:gd name="connsiteX6" fmla="*/ 2503357 w 2503357"/>
              <a:gd name="connsiteY6" fmla="*/ 152400 h 169888"/>
              <a:gd name="connsiteX7" fmla="*/ 2503357 w 2503357"/>
              <a:gd name="connsiteY7" fmla="*/ 152400 h 1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357" h="169888">
                <a:moveTo>
                  <a:pt x="0" y="32478"/>
                </a:moveTo>
                <a:cubicBezTo>
                  <a:pt x="101183" y="94937"/>
                  <a:pt x="202367" y="157397"/>
                  <a:pt x="329783" y="152400"/>
                </a:cubicBezTo>
                <a:cubicBezTo>
                  <a:pt x="457199" y="147403"/>
                  <a:pt x="602105" y="0"/>
                  <a:pt x="764498" y="2498"/>
                </a:cubicBezTo>
                <a:cubicBezTo>
                  <a:pt x="926891" y="4996"/>
                  <a:pt x="1126760" y="164892"/>
                  <a:pt x="1304144" y="167390"/>
                </a:cubicBezTo>
                <a:cubicBezTo>
                  <a:pt x="1481528" y="169888"/>
                  <a:pt x="1628931" y="19986"/>
                  <a:pt x="1828800" y="17488"/>
                </a:cubicBezTo>
                <a:cubicBezTo>
                  <a:pt x="2028669" y="14990"/>
                  <a:pt x="2503357" y="152400"/>
                  <a:pt x="2503357" y="152400"/>
                </a:cubicBezTo>
                <a:lnTo>
                  <a:pt x="2503357" y="152400"/>
                </a:lnTo>
                <a:lnTo>
                  <a:pt x="2503357" y="152400"/>
                </a:lnTo>
              </a:path>
            </a:pathLst>
          </a:custGeom>
          <a:blipFill>
            <a:blip r:embed="rId4"/>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62000" y="228600"/>
            <a:ext cx="2071141" cy="228600"/>
          </a:xfrm>
          <a:custGeom>
            <a:avLst/>
            <a:gdLst>
              <a:gd name="connsiteX0" fmla="*/ 0 w 2071141"/>
              <a:gd name="connsiteY0" fmla="*/ 0 h 224852"/>
              <a:gd name="connsiteX1" fmla="*/ 659567 w 2071141"/>
              <a:gd name="connsiteY1" fmla="*/ 164892 h 224852"/>
              <a:gd name="connsiteX2" fmla="*/ 1379095 w 2071141"/>
              <a:gd name="connsiteY2" fmla="*/ 29980 h 224852"/>
              <a:gd name="connsiteX3" fmla="*/ 1963711 w 2071141"/>
              <a:gd name="connsiteY3" fmla="*/ 194872 h 224852"/>
              <a:gd name="connsiteX4" fmla="*/ 2023672 w 2071141"/>
              <a:gd name="connsiteY4" fmla="*/ 209862 h 22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141" h="224852">
                <a:moveTo>
                  <a:pt x="0" y="0"/>
                </a:moveTo>
                <a:cubicBezTo>
                  <a:pt x="214859" y="79947"/>
                  <a:pt x="429718" y="159895"/>
                  <a:pt x="659567" y="164892"/>
                </a:cubicBezTo>
                <a:cubicBezTo>
                  <a:pt x="889416" y="169889"/>
                  <a:pt x="1161738" y="24983"/>
                  <a:pt x="1379095" y="29980"/>
                </a:cubicBezTo>
                <a:cubicBezTo>
                  <a:pt x="1596452" y="34977"/>
                  <a:pt x="1856282" y="164892"/>
                  <a:pt x="1963711" y="194872"/>
                </a:cubicBezTo>
                <a:cubicBezTo>
                  <a:pt x="2071141" y="224852"/>
                  <a:pt x="2047406" y="217357"/>
                  <a:pt x="2023672" y="209862"/>
                </a:cubicBezTo>
              </a:path>
            </a:pathLst>
          </a:custGeom>
          <a:blipFill>
            <a:blip r:embed="rId6"/>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15" descr="flrish15"/>
          <p:cNvPicPr>
            <a:picLocks noChangeAspect="1" noChangeArrowheads="1"/>
          </p:cNvPicPr>
          <p:nvPr/>
        </p:nvPicPr>
        <p:blipFill>
          <a:blip r:embed="rId7"/>
          <a:srcRect/>
          <a:stretch>
            <a:fillRect/>
          </a:stretch>
        </p:blipFill>
        <p:spPr bwMode="auto">
          <a:xfrm>
            <a:off x="3429000" y="6464300"/>
            <a:ext cx="2743200" cy="393700"/>
          </a:xfrm>
          <a:prstGeom prst="rect">
            <a:avLst/>
          </a:prstGeom>
          <a:noFill/>
          <a:ln w="9525">
            <a:noFill/>
            <a:miter lim="800000"/>
            <a:headEnd/>
            <a:tailEnd/>
          </a:ln>
        </p:spPr>
      </p:pic>
      <p:grpSp>
        <p:nvGrpSpPr>
          <p:cNvPr id="11" name="Group 17"/>
          <p:cNvGrpSpPr>
            <a:grpSpLocks/>
          </p:cNvGrpSpPr>
          <p:nvPr/>
        </p:nvGrpSpPr>
        <p:grpSpPr bwMode="auto">
          <a:xfrm>
            <a:off x="0" y="6049780"/>
            <a:ext cx="1219200" cy="808220"/>
            <a:chOff x="5225" y="9335"/>
            <a:chExt cx="2520" cy="1750"/>
          </a:xfrm>
        </p:grpSpPr>
        <p:sp>
          <p:nvSpPr>
            <p:cNvPr id="12" name="AutoShape 18" descr="2"/>
            <p:cNvSpPr>
              <a:spLocks noChangeArrowheads="1"/>
            </p:cNvSpPr>
            <p:nvPr/>
          </p:nvSpPr>
          <p:spPr bwMode="auto">
            <a:xfrm>
              <a:off x="5225" y="10185"/>
              <a:ext cx="2520" cy="900"/>
            </a:xfrm>
            <a:prstGeom prst="wave">
              <a:avLst>
                <a:gd name="adj1" fmla="val 20644"/>
                <a:gd name="adj2" fmla="val 0"/>
              </a:avLst>
            </a:prstGeom>
            <a:blipFill dpi="0" rotWithShape="0">
              <a:blip r:embed="rId8" cstate="print"/>
              <a:srcRect/>
              <a:stretch>
                <a:fillRect/>
              </a:stretch>
            </a:blipFill>
            <a:ln w="9525">
              <a:noFill/>
              <a:round/>
              <a:headEnd/>
              <a:tailEnd/>
            </a:ln>
            <a:effectLst>
              <a:outerShdw dist="107763" dir="2700000" algn="ctr" rotWithShape="0">
                <a:srgbClr val="C0C0C0"/>
              </a:outerShdw>
            </a:effectLst>
          </p:spPr>
          <p:txBody>
            <a:bodyPr vert="horz" wrap="square" lIns="91440" tIns="45720" rIns="91440" bIns="45720" numCol="1" anchor="t" anchorCtr="0" compatLnSpc="1">
              <a:prstTxWarp prst="textNoShape">
                <a:avLst/>
              </a:prstTxWarp>
            </a:bodyPr>
            <a:lstStyle/>
            <a:p>
              <a:endParaRPr lang="en-US"/>
            </a:p>
          </p:txBody>
        </p:sp>
        <p:pic>
          <p:nvPicPr>
            <p:cNvPr id="13" name="Picture 19" descr="cosmoS"/>
            <p:cNvPicPr>
              <a:picLocks noChangeAspect="1" noChangeArrowheads="1"/>
            </p:cNvPicPr>
            <p:nvPr/>
          </p:nvPicPr>
          <p:blipFill>
            <a:blip r:embed="rId9"/>
            <a:srcRect/>
            <a:stretch>
              <a:fillRect/>
            </a:stretch>
          </p:blipFill>
          <p:spPr bwMode="auto">
            <a:xfrm>
              <a:off x="6302" y="9335"/>
              <a:ext cx="1080" cy="888"/>
            </a:xfrm>
            <a:prstGeom prst="rect">
              <a:avLst/>
            </a:prstGeom>
            <a:noFill/>
          </p:spPr>
        </p:pic>
        <p:pic>
          <p:nvPicPr>
            <p:cNvPr id="14" name="Picture 20" descr="BOOK2"/>
            <p:cNvPicPr>
              <a:picLocks noChangeAspect="1" noChangeArrowheads="1"/>
            </p:cNvPicPr>
            <p:nvPr/>
          </p:nvPicPr>
          <p:blipFill>
            <a:blip r:embed="rId10"/>
            <a:srcRect/>
            <a:stretch>
              <a:fillRect/>
            </a:stretch>
          </p:blipFill>
          <p:spPr bwMode="auto">
            <a:xfrm>
              <a:off x="6014" y="10122"/>
              <a:ext cx="1260" cy="900"/>
            </a:xfrm>
            <a:prstGeom prst="rect">
              <a:avLst/>
            </a:prstGeom>
            <a:noFill/>
          </p:spPr>
        </p:pic>
        <p:pic>
          <p:nvPicPr>
            <p:cNvPr id="16" name="Picture 21" descr="BOOK1"/>
            <p:cNvPicPr>
              <a:picLocks noChangeAspect="1" noChangeArrowheads="1"/>
            </p:cNvPicPr>
            <p:nvPr/>
          </p:nvPicPr>
          <p:blipFill>
            <a:blip r:embed="rId11"/>
            <a:srcRect/>
            <a:stretch>
              <a:fillRect/>
            </a:stretch>
          </p:blipFill>
          <p:spPr bwMode="auto">
            <a:xfrm>
              <a:off x="5842" y="9848"/>
              <a:ext cx="1635" cy="795"/>
            </a:xfrm>
            <a:prstGeom prst="rect">
              <a:avLst/>
            </a:prstGeom>
            <a:noFill/>
          </p:spPr>
        </p:pic>
        <p:pic>
          <p:nvPicPr>
            <p:cNvPr id="19" name="Picture 22" descr="QUILLPEN"/>
            <p:cNvPicPr>
              <a:picLocks noChangeAspect="1" noChangeArrowheads="1"/>
            </p:cNvPicPr>
            <p:nvPr/>
          </p:nvPicPr>
          <p:blipFill>
            <a:blip r:embed="rId12"/>
            <a:srcRect/>
            <a:stretch>
              <a:fillRect/>
            </a:stretch>
          </p:blipFill>
          <p:spPr bwMode="auto">
            <a:xfrm>
              <a:off x="5615" y="9336"/>
              <a:ext cx="702" cy="1396"/>
            </a:xfrm>
            <a:prstGeom prst="rect">
              <a:avLst/>
            </a:prstGeom>
            <a:noFill/>
          </p:spPr>
        </p:pic>
        <p:sp>
          <p:nvSpPr>
            <p:cNvPr id="20" name="Text Box 23"/>
            <p:cNvSpPr txBox="1">
              <a:spLocks noChangeArrowheads="1"/>
            </p:cNvSpPr>
            <p:nvPr/>
          </p:nvSpPr>
          <p:spPr bwMode="auto">
            <a:xfrm>
              <a:off x="5867" y="9897"/>
              <a:ext cx="9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100"/>
                </a:spcBef>
                <a:spcAft>
                  <a:spcPts val="600"/>
                </a:spcAft>
                <a:buClrTx/>
                <a:buSzTx/>
                <a:buFontTx/>
                <a:buNone/>
                <a:tabLst/>
              </a:pPr>
              <a:r>
                <a:rPr kumimoji="0" lang="en-US" sz="800" b="1" i="0" u="none" strike="noStrike" cap="none" normalizeH="0" baseline="0" smtClean="0">
                  <a:ln>
                    <a:noFill/>
                  </a:ln>
                  <a:solidFill>
                    <a:schemeClr val="tx1"/>
                  </a:solidFill>
                  <a:effectLst/>
                  <a:latin typeface="VNbangkok"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24"/>
            <p:cNvSpPr txBox="1">
              <a:spLocks noChangeArrowheads="1"/>
            </p:cNvSpPr>
            <p:nvPr/>
          </p:nvSpPr>
          <p:spPr bwMode="auto">
            <a:xfrm>
              <a:off x="6665" y="9863"/>
              <a:ext cx="577" cy="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WordArt 25"/>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rtl="0"/>
              <a:r>
                <a:rPr lang="en-US" sz="3600" b="1" kern="10" spc="0" dirty="0" smtClean="0">
                  <a:ln w="9525">
                    <a:noFill/>
                    <a:round/>
                    <a:headEnd/>
                    <a:tailEnd/>
                  </a:ln>
                  <a:solidFill>
                    <a:srgbClr val="FFFFFF"/>
                  </a:solidFill>
                  <a:effectLst/>
                  <a:latin typeface="VNbritannic"/>
                </a:rPr>
                <a:t>NÀM </a:t>
              </a:r>
              <a:endParaRPr lang="en-US" sz="3600" b="1" kern="10" spc="0" dirty="0">
                <a:ln w="9525">
                  <a:noFill/>
                  <a:round/>
                  <a:headEnd/>
                  <a:tailEnd/>
                </a:ln>
                <a:solidFill>
                  <a:srgbClr val="FFFFFF"/>
                </a:solidFill>
                <a:effectLst/>
                <a:latin typeface="VNbritannic"/>
              </a:endParaRPr>
            </a:p>
          </p:txBody>
        </p:sp>
        <p:sp>
          <p:nvSpPr>
            <p:cNvPr id="23" name="Text Box 26"/>
            <p:cNvSpPr txBox="1">
              <a:spLocks noChangeArrowheads="1"/>
            </p:cNvSpPr>
            <p:nvPr/>
          </p:nvSpPr>
          <p:spPr bwMode="auto">
            <a:xfrm>
              <a:off x="6623" y="10049"/>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4" name="Picture 28" descr="204"/>
          <p:cNvPicPr>
            <a:picLocks noChangeAspect="1" noChangeArrowheads="1"/>
          </p:cNvPicPr>
          <p:nvPr/>
        </p:nvPicPr>
        <p:blipFill>
          <a:blip r:embed="rId13"/>
          <a:srcRect/>
          <a:stretch>
            <a:fillRect/>
          </a:stretch>
        </p:blipFill>
        <p:spPr bwMode="auto">
          <a:xfrm flipH="1">
            <a:off x="8605831" y="4616815"/>
            <a:ext cx="538169" cy="2241185"/>
          </a:xfrm>
          <a:prstGeom prst="rect">
            <a:avLst/>
          </a:prstGeom>
          <a:noFill/>
        </p:spPr>
      </p:pic>
      <p:sp>
        <p:nvSpPr>
          <p:cNvPr id="25" name="Oval 24"/>
          <p:cNvSpPr/>
          <p:nvPr/>
        </p:nvSpPr>
        <p:spPr>
          <a:xfrm>
            <a:off x="1600200" y="152400"/>
            <a:ext cx="2057400" cy="76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26:</a:t>
            </a:r>
          </a:p>
        </p:txBody>
      </p:sp>
      <p:sp>
        <p:nvSpPr>
          <p:cNvPr id="26" name="TextBox 25"/>
          <p:cNvSpPr txBox="1"/>
          <p:nvPr/>
        </p:nvSpPr>
        <p:spPr>
          <a:xfrm>
            <a:off x="457200" y="990600"/>
            <a:ext cx="6096000" cy="523220"/>
          </a:xfrm>
          <a:prstGeom prst="rect">
            <a:avLst/>
          </a:prstGeom>
          <a:noFill/>
        </p:spPr>
        <p:txBody>
          <a:bodyPr wrap="square" rtlCol="0">
            <a:spAutoFit/>
          </a:bodyPr>
          <a:lstStyle/>
          <a:p>
            <a:r>
              <a:rPr lang="vi-VN" sz="2800" b="1" u="sng" dirty="0">
                <a:solidFill>
                  <a:srgbClr val="FF0000"/>
                </a:solidFill>
              </a:rPr>
              <a:t>I- THẾ NĂNG TRỌNG TRƯỜNG.</a:t>
            </a:r>
          </a:p>
        </p:txBody>
      </p:sp>
      <p:sp>
        <p:nvSpPr>
          <p:cNvPr id="27" name="TextBox 26"/>
          <p:cNvSpPr txBox="1"/>
          <p:nvPr/>
        </p:nvSpPr>
        <p:spPr>
          <a:xfrm>
            <a:off x="457200" y="1371600"/>
            <a:ext cx="3048000" cy="523220"/>
          </a:xfrm>
          <a:prstGeom prst="rect">
            <a:avLst/>
          </a:prstGeom>
          <a:noFill/>
        </p:spPr>
        <p:txBody>
          <a:bodyPr wrap="square" rtlCol="0">
            <a:spAutoFit/>
          </a:bodyPr>
          <a:lstStyle/>
          <a:p>
            <a:r>
              <a:rPr lang="vi-VN" sz="2800" b="1" u="sng" dirty="0">
                <a:solidFill>
                  <a:srgbClr val="FF0000"/>
                </a:solidFill>
              </a:rPr>
              <a:t>1. trọng trường.</a:t>
            </a:r>
          </a:p>
        </p:txBody>
      </p:sp>
      <p:sp>
        <p:nvSpPr>
          <p:cNvPr id="28" name="TextBox 27"/>
          <p:cNvSpPr txBox="1"/>
          <p:nvPr/>
        </p:nvSpPr>
        <p:spPr>
          <a:xfrm>
            <a:off x="533400" y="1905000"/>
            <a:ext cx="7924800" cy="1384995"/>
          </a:xfrm>
          <a:prstGeom prst="rect">
            <a:avLst/>
          </a:prstGeom>
          <a:noFill/>
        </p:spPr>
        <p:txBody>
          <a:bodyPr wrap="square" rtlCol="0">
            <a:spAutoFit/>
          </a:bodyPr>
          <a:lstStyle/>
          <a:p>
            <a:r>
              <a:rPr lang="vi-VN" sz="2800" dirty="0">
                <a:solidFill>
                  <a:srgbClr val="1822EE"/>
                </a:solidFill>
              </a:rPr>
              <a:t>- Trọng trường tồn tại xung quanh trái đất, tác dụng trọng lực lên các vật có khối lượng m đặt trong trọng trường.</a:t>
            </a:r>
          </a:p>
        </p:txBody>
      </p:sp>
      <p:graphicFrame>
        <p:nvGraphicFramePr>
          <p:cNvPr id="29" name="Object 28"/>
          <p:cNvGraphicFramePr>
            <a:graphicFrameLocks noChangeAspect="1"/>
          </p:cNvGraphicFramePr>
          <p:nvPr/>
        </p:nvGraphicFramePr>
        <p:xfrm>
          <a:off x="2514600" y="3352800"/>
          <a:ext cx="1066800" cy="547077"/>
        </p:xfrm>
        <a:graphic>
          <a:graphicData uri="http://schemas.openxmlformats.org/presentationml/2006/ole">
            <mc:AlternateContent xmlns:mc="http://schemas.openxmlformats.org/markup-compatibility/2006">
              <mc:Choice xmlns:v="urn:schemas-microsoft-com:vml" Requires="v">
                <p:oleObj spid="_x0000_s1066" name="Equation" r:id="rId14" imgW="495000" imgH="253800" progId="Equation.DSMT4">
                  <p:embed/>
                </p:oleObj>
              </mc:Choice>
              <mc:Fallback>
                <p:oleObj name="Equation" r:id="rId14" imgW="495000" imgH="253800" progId="Equation.DSMT4">
                  <p:embed/>
                  <p:pic>
                    <p:nvPicPr>
                      <p:cNvPr id="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600" y="3352800"/>
                        <a:ext cx="1066800" cy="5470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609600" y="3352800"/>
            <a:ext cx="1981200" cy="523220"/>
          </a:xfrm>
          <a:prstGeom prst="rect">
            <a:avLst/>
          </a:prstGeom>
          <a:noFill/>
        </p:spPr>
        <p:txBody>
          <a:bodyPr wrap="square" rtlCol="0">
            <a:spAutoFit/>
          </a:bodyPr>
          <a:lstStyle/>
          <a:p>
            <a:r>
              <a:rPr lang="en-US" sz="2800" dirty="0">
                <a:solidFill>
                  <a:srgbClr val="1822EE"/>
                </a:solidFill>
              </a:rPr>
              <a:t>- </a:t>
            </a:r>
            <a:r>
              <a:rPr lang="en-US" sz="2800" dirty="0" err="1">
                <a:solidFill>
                  <a:srgbClr val="1822EE"/>
                </a:solidFill>
              </a:rPr>
              <a:t>Trọng</a:t>
            </a:r>
            <a:r>
              <a:rPr lang="en-US" sz="2800" dirty="0">
                <a:solidFill>
                  <a:srgbClr val="1822EE"/>
                </a:solidFill>
              </a:rPr>
              <a:t> </a:t>
            </a:r>
            <a:r>
              <a:rPr lang="en-US" sz="2800" dirty="0" err="1">
                <a:solidFill>
                  <a:srgbClr val="1822EE"/>
                </a:solidFill>
              </a:rPr>
              <a:t>lực</a:t>
            </a:r>
            <a:r>
              <a:rPr lang="en-US" sz="2800" dirty="0">
                <a:solidFill>
                  <a:srgbClr val="1822EE"/>
                </a:solidFill>
              </a:rPr>
              <a:t>:</a:t>
            </a:r>
          </a:p>
        </p:txBody>
      </p:sp>
      <p:sp>
        <p:nvSpPr>
          <p:cNvPr id="31" name="Rectangle 30"/>
          <p:cNvSpPr/>
          <p:nvPr/>
        </p:nvSpPr>
        <p:spPr>
          <a:xfrm>
            <a:off x="1371600" y="3962400"/>
            <a:ext cx="987770" cy="707886"/>
          </a:xfrm>
          <a:prstGeom prst="rect">
            <a:avLst/>
          </a:prstGeom>
          <a:noFill/>
        </p:spPr>
        <p:txBody>
          <a:bodyPr wrap="none" lIns="91440" tIns="45720" rIns="91440" bIns="45720">
            <a:spAutoFit/>
          </a:bodyPr>
          <a:lstStyle/>
          <a:p>
            <a:pPr algn="ctr"/>
            <a:r>
              <a:rPr 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VNI-Times" pitchFamily="2" charset="0"/>
              </a:rPr>
              <a:t>C1:</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VNI-Times" pitchFamily="2" charset="0"/>
            </a:endParaRPr>
          </a:p>
        </p:txBody>
      </p:sp>
      <p:graphicFrame>
        <p:nvGraphicFramePr>
          <p:cNvPr id="32" name="Object 31"/>
          <p:cNvGraphicFramePr>
            <a:graphicFrameLocks noChangeAspect="1"/>
          </p:cNvGraphicFramePr>
          <p:nvPr/>
        </p:nvGraphicFramePr>
        <p:xfrm>
          <a:off x="2514600" y="3886200"/>
          <a:ext cx="2216150" cy="958850"/>
        </p:xfrm>
        <a:graphic>
          <a:graphicData uri="http://schemas.openxmlformats.org/presentationml/2006/ole">
            <mc:AlternateContent xmlns:mc="http://schemas.openxmlformats.org/markup-compatibility/2006">
              <mc:Choice xmlns:v="urn:schemas-microsoft-com:vml" Requires="v">
                <p:oleObj spid="_x0000_s1067" name="Equation" r:id="rId16" imgW="1028520" imgH="444240" progId="Equation.DSMT4">
                  <p:embed/>
                </p:oleObj>
              </mc:Choice>
              <mc:Fallback>
                <p:oleObj name="Equation" r:id="rId16" imgW="1028520" imgH="444240" progId="Equation.DSMT4">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4600" y="3886200"/>
                        <a:ext cx="221615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609600" y="4876800"/>
            <a:ext cx="7924800" cy="523220"/>
          </a:xfrm>
          <a:prstGeom prst="rect">
            <a:avLst/>
          </a:prstGeom>
          <a:noFill/>
        </p:spPr>
        <p:txBody>
          <a:bodyPr wrap="square" rtlCol="0">
            <a:spAutoFit/>
          </a:bodyPr>
          <a:lstStyle/>
          <a:p>
            <a:r>
              <a:rPr lang="vi-VN" sz="2800" b="1" u="sng" dirty="0">
                <a:solidFill>
                  <a:srgbClr val="FF0000"/>
                </a:solidFill>
                <a:latin typeface="+mj-lt"/>
              </a:rPr>
              <a:t>2. Thế năng trọng trường. </a:t>
            </a:r>
            <a:r>
              <a:rPr lang="vi-VN" sz="2800" dirty="0">
                <a:solidFill>
                  <a:srgbClr val="FF0000"/>
                </a:solidFill>
                <a:latin typeface="+mj-lt"/>
              </a:rPr>
              <a:t>(hay thế năng hấp dẫn)</a:t>
            </a:r>
            <a:endParaRPr lang="vi-VN" sz="2800" b="1" u="sng" dirty="0">
              <a:solidFill>
                <a:srgbClr val="FF0000"/>
              </a:solidFill>
              <a:latin typeface="+mj-lt"/>
            </a:endParaRPr>
          </a:p>
        </p:txBody>
      </p:sp>
      <p:sp>
        <p:nvSpPr>
          <p:cNvPr id="34" name="TextBox 33"/>
          <p:cNvSpPr txBox="1"/>
          <p:nvPr/>
        </p:nvSpPr>
        <p:spPr>
          <a:xfrm>
            <a:off x="914400" y="5410200"/>
            <a:ext cx="4495800" cy="523220"/>
          </a:xfrm>
          <a:prstGeom prst="rect">
            <a:avLst/>
          </a:prstGeom>
          <a:noFill/>
        </p:spPr>
        <p:txBody>
          <a:bodyPr wrap="square" rtlCol="0">
            <a:spAutoFit/>
          </a:bodyPr>
          <a:lstStyle/>
          <a:p>
            <a:r>
              <a:rPr lang="en-US" sz="2800" b="1" u="sng" dirty="0">
                <a:solidFill>
                  <a:srgbClr val="FF0000"/>
                </a:solidFill>
                <a:latin typeface="Times New Roman" panose="02020603050405020304" pitchFamily="18" charset="0"/>
                <a:cs typeface="Times New Roman" panose="02020603050405020304" pitchFamily="18" charset="0"/>
              </a:rPr>
              <a:t>a, </a:t>
            </a:r>
            <a:r>
              <a:rPr lang="en-US" sz="2800" b="1" u="sng" dirty="0" err="1">
                <a:solidFill>
                  <a:srgbClr val="FF0000"/>
                </a:solidFill>
                <a:latin typeface="Times New Roman" panose="02020603050405020304" pitchFamily="18" charset="0"/>
                <a:cs typeface="Times New Roman" panose="02020603050405020304" pitchFamily="18" charset="0"/>
              </a:rPr>
              <a:t>Định</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nghĩa</a:t>
            </a:r>
            <a:r>
              <a:rPr lang="en-US" sz="2800" b="1" u="sng"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heckerboard(across)">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heckerboard(across)">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heckerboard(across)">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checkerboard(across)">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checkerboard(across)">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1"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600" y="609600"/>
            <a:ext cx="179882" cy="3417757"/>
          </a:xfrm>
          <a:custGeom>
            <a:avLst/>
            <a:gdLst>
              <a:gd name="connsiteX0" fmla="*/ 82445 w 252334"/>
              <a:gd name="connsiteY0" fmla="*/ 0 h 3417757"/>
              <a:gd name="connsiteX1" fmla="*/ 202367 w 252334"/>
              <a:gd name="connsiteY1" fmla="*/ 374754 h 3417757"/>
              <a:gd name="connsiteX2" fmla="*/ 7495 w 252334"/>
              <a:gd name="connsiteY2" fmla="*/ 734518 h 3417757"/>
              <a:gd name="connsiteX3" fmla="*/ 202367 w 252334"/>
              <a:gd name="connsiteY3" fmla="*/ 1199213 h 3417757"/>
              <a:gd name="connsiteX4" fmla="*/ 7495 w 252334"/>
              <a:gd name="connsiteY4" fmla="*/ 1948721 h 3417757"/>
              <a:gd name="connsiteX5" fmla="*/ 247337 w 252334"/>
              <a:gd name="connsiteY5" fmla="*/ 2758190 h 3417757"/>
              <a:gd name="connsiteX6" fmla="*/ 37475 w 252334"/>
              <a:gd name="connsiteY6" fmla="*/ 3417757 h 3417757"/>
              <a:gd name="connsiteX7" fmla="*/ 37475 w 252334"/>
              <a:gd name="connsiteY7" fmla="*/ 3417757 h 341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34" h="3417757">
                <a:moveTo>
                  <a:pt x="82445" y="0"/>
                </a:moveTo>
                <a:cubicBezTo>
                  <a:pt x="148652" y="126167"/>
                  <a:pt x="214859" y="252334"/>
                  <a:pt x="202367" y="374754"/>
                </a:cubicBezTo>
                <a:cubicBezTo>
                  <a:pt x="189875" y="497174"/>
                  <a:pt x="7495" y="597108"/>
                  <a:pt x="7495" y="734518"/>
                </a:cubicBezTo>
                <a:cubicBezTo>
                  <a:pt x="7495" y="871928"/>
                  <a:pt x="202367" y="996846"/>
                  <a:pt x="202367" y="1199213"/>
                </a:cubicBezTo>
                <a:cubicBezTo>
                  <a:pt x="202367" y="1401580"/>
                  <a:pt x="0" y="1688892"/>
                  <a:pt x="7495" y="1948721"/>
                </a:cubicBezTo>
                <a:cubicBezTo>
                  <a:pt x="14990" y="2208550"/>
                  <a:pt x="242340" y="2513351"/>
                  <a:pt x="247337" y="2758190"/>
                </a:cubicBezTo>
                <a:cubicBezTo>
                  <a:pt x="252334" y="3003029"/>
                  <a:pt x="37475" y="3417757"/>
                  <a:pt x="37475" y="3417757"/>
                </a:cubicBezTo>
                <a:lnTo>
                  <a:pt x="37475" y="3417757"/>
                </a:lnTo>
              </a:path>
            </a:pathLst>
          </a:custGeom>
          <a:blipFill>
            <a:blip r:embed="rId2"/>
            <a:tile tx="0" ty="0" sx="100000" sy="100000" flip="none" algn="tl"/>
          </a:blip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Freeform 8"/>
          <p:cNvSpPr/>
          <p:nvPr/>
        </p:nvSpPr>
        <p:spPr>
          <a:xfrm>
            <a:off x="228600" y="685800"/>
            <a:ext cx="152400" cy="3028013"/>
          </a:xfrm>
          <a:custGeom>
            <a:avLst/>
            <a:gdLst>
              <a:gd name="connsiteX0" fmla="*/ 149901 w 254832"/>
              <a:gd name="connsiteY0" fmla="*/ 0 h 3028013"/>
              <a:gd name="connsiteX1" fmla="*/ 29980 w 254832"/>
              <a:gd name="connsiteY1" fmla="*/ 209862 h 3028013"/>
              <a:gd name="connsiteX2" fmla="*/ 29980 w 254832"/>
              <a:gd name="connsiteY2" fmla="*/ 209862 h 3028013"/>
              <a:gd name="connsiteX3" fmla="*/ 224852 w 254832"/>
              <a:gd name="connsiteY3" fmla="*/ 809468 h 3028013"/>
              <a:gd name="connsiteX4" fmla="*/ 0 w 254832"/>
              <a:gd name="connsiteY4" fmla="*/ 1379095 h 3028013"/>
              <a:gd name="connsiteX5" fmla="*/ 224852 w 254832"/>
              <a:gd name="connsiteY5" fmla="*/ 1918741 h 3028013"/>
              <a:gd name="connsiteX6" fmla="*/ 29980 w 254832"/>
              <a:gd name="connsiteY6" fmla="*/ 2503357 h 3028013"/>
              <a:gd name="connsiteX7" fmla="*/ 254832 w 254832"/>
              <a:gd name="connsiteY7" fmla="*/ 3028013 h 3028013"/>
              <a:gd name="connsiteX8" fmla="*/ 254832 w 254832"/>
              <a:gd name="connsiteY8" fmla="*/ 3028013 h 302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832" h="3028013">
                <a:moveTo>
                  <a:pt x="149901" y="0"/>
                </a:moveTo>
                <a:lnTo>
                  <a:pt x="29980" y="209862"/>
                </a:lnTo>
                <a:lnTo>
                  <a:pt x="29980" y="209862"/>
                </a:lnTo>
                <a:cubicBezTo>
                  <a:pt x="62459" y="309796"/>
                  <a:pt x="229849" y="614596"/>
                  <a:pt x="224852" y="809468"/>
                </a:cubicBezTo>
                <a:cubicBezTo>
                  <a:pt x="219855" y="1004340"/>
                  <a:pt x="0" y="1194216"/>
                  <a:pt x="0" y="1379095"/>
                </a:cubicBezTo>
                <a:cubicBezTo>
                  <a:pt x="0" y="1563974"/>
                  <a:pt x="219855" y="1731364"/>
                  <a:pt x="224852" y="1918741"/>
                </a:cubicBezTo>
                <a:cubicBezTo>
                  <a:pt x="229849" y="2106118"/>
                  <a:pt x="24983" y="2318478"/>
                  <a:pt x="29980" y="2503357"/>
                </a:cubicBezTo>
                <a:cubicBezTo>
                  <a:pt x="34977" y="2688236"/>
                  <a:pt x="254832" y="3028013"/>
                  <a:pt x="254832" y="3028013"/>
                </a:cubicBezTo>
                <a:lnTo>
                  <a:pt x="254832" y="3028013"/>
                </a:lnTo>
              </a:path>
            </a:pathLst>
          </a:custGeom>
          <a:blipFill>
            <a:blip r:embed="rId3"/>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descr="http://files.myopera.com/Lintyna/blog/0080.gif"/>
          <p:cNvPicPr>
            <a:picLocks noChangeAspect="1" noChangeArrowheads="1" noCrop="1"/>
          </p:cNvPicPr>
          <p:nvPr/>
        </p:nvPicPr>
        <p:blipFill>
          <a:blip r:embed="rId4" cstate="print"/>
          <a:srcRect/>
          <a:stretch>
            <a:fillRect/>
          </a:stretch>
        </p:blipFill>
        <p:spPr bwMode="auto">
          <a:xfrm>
            <a:off x="0" y="0"/>
            <a:ext cx="914400" cy="878889"/>
          </a:xfrm>
          <a:prstGeom prst="rect">
            <a:avLst/>
          </a:prstGeom>
          <a:noFill/>
        </p:spPr>
      </p:pic>
      <p:sp>
        <p:nvSpPr>
          <p:cNvPr id="17" name="Freeform 16"/>
          <p:cNvSpPr/>
          <p:nvPr/>
        </p:nvSpPr>
        <p:spPr>
          <a:xfrm>
            <a:off x="609600" y="228600"/>
            <a:ext cx="2503357" cy="169888"/>
          </a:xfrm>
          <a:custGeom>
            <a:avLst/>
            <a:gdLst>
              <a:gd name="connsiteX0" fmla="*/ 0 w 2503357"/>
              <a:gd name="connsiteY0" fmla="*/ 32478 h 169888"/>
              <a:gd name="connsiteX1" fmla="*/ 329783 w 2503357"/>
              <a:gd name="connsiteY1" fmla="*/ 152400 h 169888"/>
              <a:gd name="connsiteX2" fmla="*/ 764498 w 2503357"/>
              <a:gd name="connsiteY2" fmla="*/ 2498 h 169888"/>
              <a:gd name="connsiteX3" fmla="*/ 1304144 w 2503357"/>
              <a:gd name="connsiteY3" fmla="*/ 167390 h 169888"/>
              <a:gd name="connsiteX4" fmla="*/ 1828800 w 2503357"/>
              <a:gd name="connsiteY4" fmla="*/ 17488 h 169888"/>
              <a:gd name="connsiteX5" fmla="*/ 2503357 w 2503357"/>
              <a:gd name="connsiteY5" fmla="*/ 152400 h 169888"/>
              <a:gd name="connsiteX6" fmla="*/ 2503357 w 2503357"/>
              <a:gd name="connsiteY6" fmla="*/ 152400 h 169888"/>
              <a:gd name="connsiteX7" fmla="*/ 2503357 w 2503357"/>
              <a:gd name="connsiteY7" fmla="*/ 152400 h 1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357" h="169888">
                <a:moveTo>
                  <a:pt x="0" y="32478"/>
                </a:moveTo>
                <a:cubicBezTo>
                  <a:pt x="101183" y="94937"/>
                  <a:pt x="202367" y="157397"/>
                  <a:pt x="329783" y="152400"/>
                </a:cubicBezTo>
                <a:cubicBezTo>
                  <a:pt x="457199" y="147403"/>
                  <a:pt x="602105" y="0"/>
                  <a:pt x="764498" y="2498"/>
                </a:cubicBezTo>
                <a:cubicBezTo>
                  <a:pt x="926891" y="4996"/>
                  <a:pt x="1126760" y="164892"/>
                  <a:pt x="1304144" y="167390"/>
                </a:cubicBezTo>
                <a:cubicBezTo>
                  <a:pt x="1481528" y="169888"/>
                  <a:pt x="1628931" y="19986"/>
                  <a:pt x="1828800" y="17488"/>
                </a:cubicBezTo>
                <a:cubicBezTo>
                  <a:pt x="2028669" y="14990"/>
                  <a:pt x="2503357" y="152400"/>
                  <a:pt x="2503357" y="152400"/>
                </a:cubicBezTo>
                <a:lnTo>
                  <a:pt x="2503357" y="152400"/>
                </a:lnTo>
                <a:lnTo>
                  <a:pt x="2503357" y="152400"/>
                </a:lnTo>
              </a:path>
            </a:pathLst>
          </a:custGeom>
          <a:blipFill>
            <a:blip r:embed="rId3"/>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Freeform 17"/>
          <p:cNvSpPr/>
          <p:nvPr/>
        </p:nvSpPr>
        <p:spPr>
          <a:xfrm>
            <a:off x="762000" y="228600"/>
            <a:ext cx="2071141" cy="228600"/>
          </a:xfrm>
          <a:custGeom>
            <a:avLst/>
            <a:gdLst>
              <a:gd name="connsiteX0" fmla="*/ 0 w 2071141"/>
              <a:gd name="connsiteY0" fmla="*/ 0 h 224852"/>
              <a:gd name="connsiteX1" fmla="*/ 659567 w 2071141"/>
              <a:gd name="connsiteY1" fmla="*/ 164892 h 224852"/>
              <a:gd name="connsiteX2" fmla="*/ 1379095 w 2071141"/>
              <a:gd name="connsiteY2" fmla="*/ 29980 h 224852"/>
              <a:gd name="connsiteX3" fmla="*/ 1963711 w 2071141"/>
              <a:gd name="connsiteY3" fmla="*/ 194872 h 224852"/>
              <a:gd name="connsiteX4" fmla="*/ 2023672 w 2071141"/>
              <a:gd name="connsiteY4" fmla="*/ 209862 h 22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141" h="224852">
                <a:moveTo>
                  <a:pt x="0" y="0"/>
                </a:moveTo>
                <a:cubicBezTo>
                  <a:pt x="214859" y="79947"/>
                  <a:pt x="429718" y="159895"/>
                  <a:pt x="659567" y="164892"/>
                </a:cubicBezTo>
                <a:cubicBezTo>
                  <a:pt x="889416" y="169889"/>
                  <a:pt x="1161738" y="24983"/>
                  <a:pt x="1379095" y="29980"/>
                </a:cubicBezTo>
                <a:cubicBezTo>
                  <a:pt x="1596452" y="34977"/>
                  <a:pt x="1856282" y="164892"/>
                  <a:pt x="1963711" y="194872"/>
                </a:cubicBezTo>
                <a:cubicBezTo>
                  <a:pt x="2071141" y="224852"/>
                  <a:pt x="2047406" y="217357"/>
                  <a:pt x="2023672" y="209862"/>
                </a:cubicBezTo>
              </a:path>
            </a:pathLst>
          </a:custGeom>
          <a:blipFill>
            <a:blip r:embed="rId5"/>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 name="Group 17"/>
          <p:cNvGrpSpPr>
            <a:grpSpLocks/>
          </p:cNvGrpSpPr>
          <p:nvPr/>
        </p:nvGrpSpPr>
        <p:grpSpPr bwMode="auto">
          <a:xfrm>
            <a:off x="0" y="6049780"/>
            <a:ext cx="1219200" cy="808220"/>
            <a:chOff x="5225" y="9335"/>
            <a:chExt cx="2520" cy="1750"/>
          </a:xfrm>
        </p:grpSpPr>
        <p:sp>
          <p:nvSpPr>
            <p:cNvPr id="12" name="AutoShape 18" descr="2"/>
            <p:cNvSpPr>
              <a:spLocks noChangeArrowheads="1"/>
            </p:cNvSpPr>
            <p:nvPr/>
          </p:nvSpPr>
          <p:spPr bwMode="auto">
            <a:xfrm>
              <a:off x="5225" y="10185"/>
              <a:ext cx="2520" cy="900"/>
            </a:xfrm>
            <a:prstGeom prst="wave">
              <a:avLst>
                <a:gd name="adj1" fmla="val 20644"/>
                <a:gd name="adj2" fmla="val 0"/>
              </a:avLst>
            </a:prstGeom>
            <a:blipFill dpi="0" rotWithShape="0">
              <a:blip r:embed="rId6" cstate="print"/>
              <a:srcRect/>
              <a:stretch>
                <a:fillRect/>
              </a:stretch>
            </a:blipFill>
            <a:ln w="9525">
              <a:noFill/>
              <a:round/>
              <a:headEnd/>
              <a:tailEnd/>
            </a:ln>
            <a:effectLst>
              <a:outerShdw dist="107763" dir="2700000" algn="ctr" rotWithShape="0">
                <a:srgbClr val="C0C0C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13" name="Picture 19" descr="cosmoS"/>
            <p:cNvPicPr>
              <a:picLocks noChangeAspect="1" noChangeArrowheads="1"/>
            </p:cNvPicPr>
            <p:nvPr/>
          </p:nvPicPr>
          <p:blipFill>
            <a:blip r:embed="rId7"/>
            <a:srcRect/>
            <a:stretch>
              <a:fillRect/>
            </a:stretch>
          </p:blipFill>
          <p:spPr bwMode="auto">
            <a:xfrm>
              <a:off x="6302" y="9335"/>
              <a:ext cx="1080" cy="888"/>
            </a:xfrm>
            <a:prstGeom prst="rect">
              <a:avLst/>
            </a:prstGeom>
            <a:noFill/>
          </p:spPr>
        </p:pic>
        <p:pic>
          <p:nvPicPr>
            <p:cNvPr id="14" name="Picture 20" descr="BOOK2"/>
            <p:cNvPicPr>
              <a:picLocks noChangeAspect="1" noChangeArrowheads="1"/>
            </p:cNvPicPr>
            <p:nvPr/>
          </p:nvPicPr>
          <p:blipFill>
            <a:blip r:embed="rId8"/>
            <a:srcRect/>
            <a:stretch>
              <a:fillRect/>
            </a:stretch>
          </p:blipFill>
          <p:spPr bwMode="auto">
            <a:xfrm>
              <a:off x="6014" y="10122"/>
              <a:ext cx="1260" cy="900"/>
            </a:xfrm>
            <a:prstGeom prst="rect">
              <a:avLst/>
            </a:prstGeom>
            <a:noFill/>
          </p:spPr>
        </p:pic>
        <p:pic>
          <p:nvPicPr>
            <p:cNvPr id="16" name="Picture 21" descr="BOOK1"/>
            <p:cNvPicPr>
              <a:picLocks noChangeAspect="1" noChangeArrowheads="1"/>
            </p:cNvPicPr>
            <p:nvPr/>
          </p:nvPicPr>
          <p:blipFill>
            <a:blip r:embed="rId9"/>
            <a:srcRect/>
            <a:stretch>
              <a:fillRect/>
            </a:stretch>
          </p:blipFill>
          <p:spPr bwMode="auto">
            <a:xfrm>
              <a:off x="5842" y="9848"/>
              <a:ext cx="1635" cy="795"/>
            </a:xfrm>
            <a:prstGeom prst="rect">
              <a:avLst/>
            </a:prstGeom>
            <a:noFill/>
          </p:spPr>
        </p:pic>
        <p:pic>
          <p:nvPicPr>
            <p:cNvPr id="19" name="Picture 22" descr="QUILLPEN"/>
            <p:cNvPicPr>
              <a:picLocks noChangeAspect="1" noChangeArrowheads="1"/>
            </p:cNvPicPr>
            <p:nvPr/>
          </p:nvPicPr>
          <p:blipFill>
            <a:blip r:embed="rId10"/>
            <a:srcRect/>
            <a:stretch>
              <a:fillRect/>
            </a:stretch>
          </p:blipFill>
          <p:spPr bwMode="auto">
            <a:xfrm>
              <a:off x="5615" y="9336"/>
              <a:ext cx="702" cy="1396"/>
            </a:xfrm>
            <a:prstGeom prst="rect">
              <a:avLst/>
            </a:prstGeom>
            <a:noFill/>
          </p:spPr>
        </p:pic>
        <p:sp>
          <p:nvSpPr>
            <p:cNvPr id="20" name="Text Box 23"/>
            <p:cNvSpPr txBox="1">
              <a:spLocks noChangeArrowheads="1"/>
            </p:cNvSpPr>
            <p:nvPr/>
          </p:nvSpPr>
          <p:spPr bwMode="auto">
            <a:xfrm>
              <a:off x="5867" y="9897"/>
              <a:ext cx="9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100"/>
                </a:spcBef>
                <a:spcAft>
                  <a:spcPts val="600"/>
                </a:spcAft>
                <a:buClrTx/>
                <a:buSzTx/>
                <a:buFontTx/>
                <a:buNone/>
                <a:tabLst/>
              </a:pPr>
              <a:r>
                <a:rPr kumimoji="0" 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Text Box 24"/>
            <p:cNvSpPr txBox="1">
              <a:spLocks noChangeArrowheads="1"/>
            </p:cNvSpPr>
            <p:nvPr/>
          </p:nvSpPr>
          <p:spPr bwMode="auto">
            <a:xfrm>
              <a:off x="6665" y="9863"/>
              <a:ext cx="577" cy="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WordArt 25"/>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rtl="0"/>
              <a:r>
                <a:rPr lang="en-US" sz="3600" b="1" kern="10" spc="0" dirty="0" smtClean="0">
                  <a:ln w="9525">
                    <a:noFill/>
                    <a:round/>
                    <a:headEnd/>
                    <a:tailEnd/>
                  </a:ln>
                  <a:solidFill>
                    <a:srgbClr val="FFFFFF"/>
                  </a:solidFill>
                  <a:effectLst/>
                  <a:latin typeface="Times New Roman" panose="02020603050405020304" pitchFamily="18" charset="0"/>
                  <a:cs typeface="Times New Roman" panose="02020603050405020304" pitchFamily="18" charset="0"/>
                </a:rPr>
                <a:t>NÀM </a:t>
              </a:r>
              <a:endParaRPr lang="en-US" sz="3600" b="1" kern="10" spc="0" dirty="0">
                <a:ln w="9525">
                  <a:noFill/>
                  <a:round/>
                  <a:headEnd/>
                  <a:tailEnd/>
                </a:ln>
                <a:solidFill>
                  <a:srgbClr val="FFFFFF"/>
                </a:solidFill>
                <a:effectLst/>
                <a:latin typeface="Times New Roman" panose="02020603050405020304" pitchFamily="18" charset="0"/>
                <a:cs typeface="Times New Roman" panose="02020603050405020304" pitchFamily="18" charset="0"/>
              </a:endParaRPr>
            </a:p>
          </p:txBody>
        </p:sp>
        <p:sp>
          <p:nvSpPr>
            <p:cNvPr id="23" name="Text Box 26"/>
            <p:cNvSpPr txBox="1">
              <a:spLocks noChangeArrowheads="1"/>
            </p:cNvSpPr>
            <p:nvPr/>
          </p:nvSpPr>
          <p:spPr bwMode="auto">
            <a:xfrm>
              <a:off x="6623" y="10049"/>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grpSp>
      <p:pic>
        <p:nvPicPr>
          <p:cNvPr id="24" name="Picture 28" descr="204"/>
          <p:cNvPicPr>
            <a:picLocks noChangeAspect="1" noChangeArrowheads="1"/>
          </p:cNvPicPr>
          <p:nvPr/>
        </p:nvPicPr>
        <p:blipFill>
          <a:blip r:embed="rId11"/>
          <a:srcRect/>
          <a:stretch>
            <a:fillRect/>
          </a:stretch>
        </p:blipFill>
        <p:spPr bwMode="auto">
          <a:xfrm flipH="1">
            <a:off x="8605831" y="4616815"/>
            <a:ext cx="538169" cy="2241185"/>
          </a:xfrm>
          <a:prstGeom prst="rect">
            <a:avLst/>
          </a:prstGeom>
          <a:noFill/>
        </p:spPr>
      </p:pic>
      <p:sp>
        <p:nvSpPr>
          <p:cNvPr id="25" name="Rectangle 24"/>
          <p:cNvSpPr/>
          <p:nvPr/>
        </p:nvSpPr>
        <p:spPr>
          <a:xfrm>
            <a:off x="3733800" y="152400"/>
            <a:ext cx="2971800" cy="646331"/>
          </a:xfrm>
          <a:prstGeom prst="rect">
            <a:avLst/>
          </a:prstGeom>
          <a:noFill/>
        </p:spPr>
        <p:txBody>
          <a:bodyPr wrap="square" lIns="91440" tIns="45720" rIns="91440" bIns="45720">
            <a:spAutoFit/>
          </a:bodyPr>
          <a:lstStyle/>
          <a:p>
            <a:r>
              <a:rPr lang="en-US" sz="3600" b="1" dirty="0">
                <a:solidFill>
                  <a:srgbClr val="FF0000"/>
                </a:solidFill>
                <a:latin typeface="Times New Roman" panose="02020603050405020304" pitchFamily="18" charset="0"/>
                <a:cs typeface="Times New Roman" panose="02020603050405020304" pitchFamily="18" charset="0"/>
              </a:rPr>
              <a:t>THẾ NĂNG</a:t>
            </a:r>
          </a:p>
        </p:txBody>
      </p:sp>
      <p:sp>
        <p:nvSpPr>
          <p:cNvPr id="26" name="Oval 25"/>
          <p:cNvSpPr/>
          <p:nvPr/>
        </p:nvSpPr>
        <p:spPr>
          <a:xfrm>
            <a:off x="1600200" y="152400"/>
            <a:ext cx="2057400" cy="76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2800" dirty="0" err="1"/>
              <a:t>Bài</a:t>
            </a:r>
            <a:r>
              <a:rPr lang="en-US" sz="2800" dirty="0"/>
              <a:t> 26:</a:t>
            </a:r>
          </a:p>
        </p:txBody>
      </p:sp>
      <p:sp>
        <p:nvSpPr>
          <p:cNvPr id="27" name="TextBox 26"/>
          <p:cNvSpPr txBox="1"/>
          <p:nvPr/>
        </p:nvSpPr>
        <p:spPr>
          <a:xfrm>
            <a:off x="457200" y="762000"/>
            <a:ext cx="2514600" cy="523220"/>
          </a:xfrm>
          <a:prstGeom prst="rect">
            <a:avLst/>
          </a:prstGeom>
          <a:noFill/>
        </p:spPr>
        <p:txBody>
          <a:bodyPr wrap="square" rtlCol="0">
            <a:spAutoFit/>
          </a:bodyPr>
          <a:lstStyle/>
          <a:p>
            <a:r>
              <a:rPr lang="en-US" sz="2800" b="1" u="sng" dirty="0" err="1" smtClean="0">
                <a:solidFill>
                  <a:srgbClr val="FF0000"/>
                </a:solidFill>
              </a:rPr>
              <a:t>a.Định</a:t>
            </a:r>
            <a:r>
              <a:rPr lang="en-US" sz="2800" b="1" u="sng" dirty="0" smtClean="0">
                <a:solidFill>
                  <a:srgbClr val="FF0000"/>
                </a:solidFill>
              </a:rPr>
              <a:t> </a:t>
            </a:r>
            <a:r>
              <a:rPr lang="en-US" sz="2800" b="1" u="sng" dirty="0" err="1">
                <a:solidFill>
                  <a:srgbClr val="FF0000"/>
                </a:solidFill>
              </a:rPr>
              <a:t>nghĩa</a:t>
            </a:r>
            <a:r>
              <a:rPr lang="en-US" sz="2800" b="1" u="sng" dirty="0">
                <a:solidFill>
                  <a:srgbClr val="FF0000"/>
                </a:solidFill>
              </a:rPr>
              <a:t>:</a:t>
            </a:r>
          </a:p>
        </p:txBody>
      </p:sp>
      <p:sp>
        <p:nvSpPr>
          <p:cNvPr id="28" name="TextBox 27"/>
          <p:cNvSpPr txBox="1"/>
          <p:nvPr/>
        </p:nvSpPr>
        <p:spPr>
          <a:xfrm>
            <a:off x="2743200" y="838200"/>
            <a:ext cx="6400800" cy="1815882"/>
          </a:xfrm>
          <a:prstGeom prst="rect">
            <a:avLst/>
          </a:prstGeom>
          <a:noFill/>
        </p:spPr>
        <p:txBody>
          <a:bodyPr wrap="square" rtlCol="0">
            <a:spAutoFit/>
          </a:bodyPr>
          <a:lstStyle/>
          <a:p>
            <a:r>
              <a:rPr lang="vi-VN" sz="2800" dirty="0">
                <a:solidFill>
                  <a:srgbClr val="1822EE"/>
                </a:solidFill>
              </a:rPr>
              <a:t>Thế năng trọng trường của một vật là dạng năng lượng có được do tương tác giữa Trái Đất và vật; phụ thuộc vào vị trí của vật trong trọng trường.</a:t>
            </a:r>
          </a:p>
        </p:txBody>
      </p:sp>
      <p:pic>
        <p:nvPicPr>
          <p:cNvPr id="29" name="Picture 9"/>
          <p:cNvPicPr>
            <a:picLocks noChangeAspect="1" noChangeArrowheads="1"/>
          </p:cNvPicPr>
          <p:nvPr/>
        </p:nvPicPr>
        <p:blipFill>
          <a:blip r:embed="rId12"/>
          <a:srcRect/>
          <a:stretch>
            <a:fillRect/>
          </a:stretch>
        </p:blipFill>
        <p:spPr bwMode="auto">
          <a:xfrm>
            <a:off x="1981200" y="3048000"/>
            <a:ext cx="1219200" cy="1058448"/>
          </a:xfrm>
          <a:prstGeom prst="rect">
            <a:avLst/>
          </a:prstGeom>
          <a:noFill/>
          <a:ln w="9525">
            <a:noFill/>
            <a:miter lim="800000"/>
            <a:headEnd/>
            <a:tailEnd/>
          </a:ln>
          <a:effectLst/>
        </p:spPr>
      </p:pic>
      <p:pic>
        <p:nvPicPr>
          <p:cNvPr id="30" name="Picture 29"/>
          <p:cNvPicPr>
            <a:picLocks noChangeAspect="1" noChangeArrowheads="1"/>
          </p:cNvPicPr>
          <p:nvPr/>
        </p:nvPicPr>
        <p:blipFill>
          <a:blip r:embed="rId13"/>
          <a:srcRect/>
          <a:stretch>
            <a:fillRect/>
          </a:stretch>
        </p:blipFill>
        <p:spPr bwMode="auto">
          <a:xfrm>
            <a:off x="2133600" y="5029200"/>
            <a:ext cx="457200" cy="863600"/>
          </a:xfrm>
          <a:prstGeom prst="rect">
            <a:avLst/>
          </a:prstGeom>
          <a:noFill/>
          <a:ln w="9525">
            <a:noFill/>
            <a:miter lim="800000"/>
            <a:headEnd/>
            <a:tailEnd/>
          </a:ln>
          <a:effectLst/>
        </p:spPr>
      </p:pic>
      <p:sp>
        <p:nvSpPr>
          <p:cNvPr id="31" name="Cube 30"/>
          <p:cNvSpPr/>
          <p:nvPr/>
        </p:nvSpPr>
        <p:spPr>
          <a:xfrm>
            <a:off x="1524000" y="5715000"/>
            <a:ext cx="1981200" cy="914400"/>
          </a:xfrm>
          <a:prstGeom prst="cube">
            <a:avLst>
              <a:gd name="adj" fmla="val 30253"/>
            </a:avLst>
          </a:prstGeom>
          <a:blipFill>
            <a:blip r:embed="rId1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2" name="Picture 8"/>
          <p:cNvPicPr>
            <a:picLocks noChangeAspect="1" noChangeArrowheads="1"/>
          </p:cNvPicPr>
          <p:nvPr/>
        </p:nvPicPr>
        <p:blipFill>
          <a:blip r:embed="rId15"/>
          <a:srcRect/>
          <a:stretch>
            <a:fillRect/>
          </a:stretch>
        </p:blipFill>
        <p:spPr bwMode="auto">
          <a:xfrm>
            <a:off x="2057400" y="3200400"/>
            <a:ext cx="592667" cy="762000"/>
          </a:xfrm>
          <a:prstGeom prst="rect">
            <a:avLst/>
          </a:prstGeom>
          <a:noFill/>
          <a:ln w="9525">
            <a:noFill/>
            <a:miter lim="800000"/>
            <a:headEnd/>
            <a:tailEnd/>
          </a:ln>
          <a:effectLst/>
        </p:spPr>
      </p:pic>
      <p:cxnSp>
        <p:nvCxnSpPr>
          <p:cNvPr id="33" name="Straight Arrow Connector 32"/>
          <p:cNvCxnSpPr/>
          <p:nvPr/>
        </p:nvCxnSpPr>
        <p:spPr>
          <a:xfrm rot="5400000" flipH="1" flipV="1">
            <a:off x="532606" y="4572000"/>
            <a:ext cx="2591594" cy="794"/>
          </a:xfrm>
          <a:prstGeom prst="straightConnector1">
            <a:avLst/>
          </a:prstGeom>
          <a:ln w="28575">
            <a:solidFill>
              <a:srgbClr val="1822EE"/>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19200" y="3048000"/>
            <a:ext cx="457200" cy="584775"/>
          </a:xfrm>
          <a:prstGeom prst="rect">
            <a:avLst/>
          </a:prstGeom>
          <a:noFill/>
        </p:spPr>
        <p:txBody>
          <a:bodyPr wrap="square" rtlCol="0">
            <a:spAutoFit/>
          </a:bodyPr>
          <a:lstStyle/>
          <a:p>
            <a:r>
              <a:rPr lang="en-US" sz="3200" dirty="0" smtClean="0">
                <a:solidFill>
                  <a:srgbClr val="1822EE"/>
                </a:solidFill>
                <a:latin typeface="Times New Roman" panose="02020603050405020304" pitchFamily="18" charset="0"/>
                <a:cs typeface="Times New Roman" panose="02020603050405020304" pitchFamily="18" charset="0"/>
              </a:rPr>
              <a:t>Z</a:t>
            </a:r>
            <a:endParaRPr lang="en-US" sz="3200" dirty="0">
              <a:solidFill>
                <a:srgbClr val="1822EE"/>
              </a:solidFill>
              <a:latin typeface="Times New Roman" panose="02020603050405020304" pitchFamily="18" charset="0"/>
              <a:cs typeface="Times New Roman" panose="02020603050405020304" pitchFamily="18" charset="0"/>
            </a:endParaRPr>
          </a:p>
        </p:txBody>
      </p:sp>
      <p:pic>
        <p:nvPicPr>
          <p:cNvPr id="35" name="Picture 7"/>
          <p:cNvPicPr>
            <a:picLocks noChangeAspect="1" noChangeArrowheads="1"/>
          </p:cNvPicPr>
          <p:nvPr/>
        </p:nvPicPr>
        <p:blipFill>
          <a:blip r:embed="rId16"/>
          <a:srcRect/>
          <a:stretch>
            <a:fillRect/>
          </a:stretch>
        </p:blipFill>
        <p:spPr bwMode="auto">
          <a:xfrm>
            <a:off x="1981200" y="3048000"/>
            <a:ext cx="1295400" cy="1167459"/>
          </a:xfrm>
          <a:prstGeom prst="rect">
            <a:avLst/>
          </a:prstGeom>
          <a:noFill/>
          <a:ln w="9525">
            <a:noFill/>
            <a:miter lim="800000"/>
            <a:headEnd/>
            <a:tailEnd/>
          </a:ln>
          <a:effectLst/>
        </p:spPr>
      </p:pic>
      <p:cxnSp>
        <p:nvCxnSpPr>
          <p:cNvPr id="37" name="Straight Connector 36"/>
          <p:cNvCxnSpPr/>
          <p:nvPr/>
        </p:nvCxnSpPr>
        <p:spPr>
          <a:xfrm>
            <a:off x="1752600" y="3657600"/>
            <a:ext cx="5334000"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48" name="Picture 9"/>
          <p:cNvPicPr>
            <a:picLocks noChangeAspect="1" noChangeArrowheads="1"/>
          </p:cNvPicPr>
          <p:nvPr/>
        </p:nvPicPr>
        <p:blipFill>
          <a:blip r:embed="rId12"/>
          <a:srcRect/>
          <a:stretch>
            <a:fillRect/>
          </a:stretch>
        </p:blipFill>
        <p:spPr bwMode="auto">
          <a:xfrm>
            <a:off x="7239000" y="2514600"/>
            <a:ext cx="1219200" cy="1058448"/>
          </a:xfrm>
          <a:prstGeom prst="rect">
            <a:avLst/>
          </a:prstGeom>
          <a:noFill/>
          <a:ln w="9525">
            <a:noFill/>
            <a:miter lim="800000"/>
            <a:headEnd/>
            <a:tailEnd/>
          </a:ln>
          <a:effectLst/>
        </p:spPr>
      </p:pic>
      <p:pic>
        <p:nvPicPr>
          <p:cNvPr id="49" name="Picture 48"/>
          <p:cNvPicPr>
            <a:picLocks noChangeAspect="1" noChangeArrowheads="1"/>
          </p:cNvPicPr>
          <p:nvPr/>
        </p:nvPicPr>
        <p:blipFill>
          <a:blip r:embed="rId13"/>
          <a:srcRect/>
          <a:stretch>
            <a:fillRect/>
          </a:stretch>
        </p:blipFill>
        <p:spPr bwMode="auto">
          <a:xfrm>
            <a:off x="7391400" y="5029200"/>
            <a:ext cx="457200" cy="863600"/>
          </a:xfrm>
          <a:prstGeom prst="rect">
            <a:avLst/>
          </a:prstGeom>
          <a:noFill/>
          <a:ln w="9525">
            <a:noFill/>
            <a:miter lim="800000"/>
            <a:headEnd/>
            <a:tailEnd/>
          </a:ln>
          <a:effectLst/>
        </p:spPr>
      </p:pic>
      <p:sp>
        <p:nvSpPr>
          <p:cNvPr id="50" name="Cube 49"/>
          <p:cNvSpPr/>
          <p:nvPr/>
        </p:nvSpPr>
        <p:spPr>
          <a:xfrm>
            <a:off x="6781800" y="5715000"/>
            <a:ext cx="1981200" cy="914400"/>
          </a:xfrm>
          <a:prstGeom prst="cube">
            <a:avLst>
              <a:gd name="adj" fmla="val 30253"/>
            </a:avLst>
          </a:prstGeom>
          <a:blipFill>
            <a:blip r:embed="rId1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1" name="Picture 8"/>
          <p:cNvPicPr>
            <a:picLocks noChangeAspect="1" noChangeArrowheads="1"/>
          </p:cNvPicPr>
          <p:nvPr/>
        </p:nvPicPr>
        <p:blipFill>
          <a:blip r:embed="rId15"/>
          <a:srcRect/>
          <a:stretch>
            <a:fillRect/>
          </a:stretch>
        </p:blipFill>
        <p:spPr bwMode="auto">
          <a:xfrm>
            <a:off x="7315200" y="2667000"/>
            <a:ext cx="592667" cy="762000"/>
          </a:xfrm>
          <a:prstGeom prst="rect">
            <a:avLst/>
          </a:prstGeom>
          <a:noFill/>
          <a:ln w="9525">
            <a:noFill/>
            <a:miter lim="800000"/>
            <a:headEnd/>
            <a:tailEnd/>
          </a:ln>
          <a:effectLst/>
        </p:spPr>
      </p:pic>
      <p:cxnSp>
        <p:nvCxnSpPr>
          <p:cNvPr id="52" name="Straight Arrow Connector 51"/>
          <p:cNvCxnSpPr/>
          <p:nvPr/>
        </p:nvCxnSpPr>
        <p:spPr>
          <a:xfrm rot="5400000" flipH="1" flipV="1">
            <a:off x="5372100" y="4152900"/>
            <a:ext cx="3429000" cy="1588"/>
          </a:xfrm>
          <a:prstGeom prst="straightConnector1">
            <a:avLst/>
          </a:prstGeom>
          <a:ln w="28575">
            <a:solidFill>
              <a:srgbClr val="1822EE"/>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477000" y="2743200"/>
            <a:ext cx="457200" cy="584775"/>
          </a:xfrm>
          <a:prstGeom prst="rect">
            <a:avLst/>
          </a:prstGeom>
          <a:noFill/>
        </p:spPr>
        <p:txBody>
          <a:bodyPr wrap="square" rtlCol="0">
            <a:spAutoFit/>
          </a:bodyPr>
          <a:lstStyle/>
          <a:p>
            <a:r>
              <a:rPr lang="en-US" sz="3200" dirty="0" smtClean="0">
                <a:solidFill>
                  <a:srgbClr val="1822EE"/>
                </a:solidFill>
                <a:latin typeface="Times New Roman" panose="02020603050405020304" pitchFamily="18" charset="0"/>
                <a:cs typeface="Times New Roman" panose="02020603050405020304" pitchFamily="18" charset="0"/>
              </a:rPr>
              <a:t>Z</a:t>
            </a:r>
            <a:endParaRPr lang="en-US" sz="3200" dirty="0">
              <a:solidFill>
                <a:srgbClr val="1822EE"/>
              </a:solidFill>
              <a:latin typeface="Times New Roman" panose="02020603050405020304" pitchFamily="18" charset="0"/>
              <a:cs typeface="Times New Roman" panose="02020603050405020304" pitchFamily="18" charset="0"/>
            </a:endParaRPr>
          </a:p>
        </p:txBody>
      </p:sp>
      <p:pic>
        <p:nvPicPr>
          <p:cNvPr id="54" name="Picture 7"/>
          <p:cNvPicPr>
            <a:picLocks noChangeAspect="1" noChangeArrowheads="1"/>
          </p:cNvPicPr>
          <p:nvPr/>
        </p:nvPicPr>
        <p:blipFill>
          <a:blip r:embed="rId16"/>
          <a:srcRect/>
          <a:stretch>
            <a:fillRect/>
          </a:stretch>
        </p:blipFill>
        <p:spPr bwMode="auto">
          <a:xfrm>
            <a:off x="7239000" y="2514600"/>
            <a:ext cx="1295400" cy="1167459"/>
          </a:xfrm>
          <a:prstGeom prst="rect">
            <a:avLst/>
          </a:prstGeom>
          <a:noFill/>
          <a:ln w="9525">
            <a:noFill/>
            <a:miter lim="800000"/>
            <a:headEnd/>
            <a:tailEnd/>
          </a:ln>
          <a:effectLst/>
        </p:spPr>
      </p:pic>
      <p:cxnSp>
        <p:nvCxnSpPr>
          <p:cNvPr id="55" name="Straight Connector 54"/>
          <p:cNvCxnSpPr/>
          <p:nvPr/>
        </p:nvCxnSpPr>
        <p:spPr>
          <a:xfrm>
            <a:off x="7010400" y="3124200"/>
            <a:ext cx="1219200"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Cloud Callout 38"/>
          <p:cNvSpPr/>
          <p:nvPr/>
        </p:nvSpPr>
        <p:spPr>
          <a:xfrm>
            <a:off x="5410200" y="304800"/>
            <a:ext cx="3429000" cy="2057400"/>
          </a:xfrm>
          <a:prstGeom prst="cloudCallout">
            <a:avLst>
              <a:gd name="adj1" fmla="val -35461"/>
              <a:gd name="adj2" fmla="val 38079"/>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t>So </a:t>
            </a:r>
            <a:r>
              <a:rPr lang="en-US" sz="2800" dirty="0" err="1"/>
              <a:t>sánh</a:t>
            </a:r>
            <a:r>
              <a:rPr lang="en-US" sz="2800" dirty="0"/>
              <a:t> </a:t>
            </a:r>
            <a:r>
              <a:rPr lang="en-US" sz="2800" dirty="0" err="1"/>
              <a:t>thế</a:t>
            </a:r>
            <a:r>
              <a:rPr lang="en-US" sz="2800" dirty="0"/>
              <a:t> </a:t>
            </a:r>
            <a:r>
              <a:rPr lang="en-US" sz="2800" dirty="0" err="1"/>
              <a:t>năng</a:t>
            </a:r>
            <a:r>
              <a:rPr lang="en-US" sz="2800" dirty="0"/>
              <a:t> </a:t>
            </a:r>
            <a:r>
              <a:rPr lang="en-US" sz="2800" dirty="0" err="1"/>
              <a:t>của</a:t>
            </a:r>
            <a:r>
              <a:rPr lang="en-US" sz="2800" dirty="0"/>
              <a:t> </a:t>
            </a:r>
            <a:r>
              <a:rPr lang="en-US" sz="2800" dirty="0" err="1"/>
              <a:t>vật</a:t>
            </a:r>
            <a:r>
              <a:rPr lang="en-US" sz="2800" dirty="0"/>
              <a:t> ở </a:t>
            </a:r>
            <a:r>
              <a:rPr lang="en-US" sz="2800" dirty="0" err="1"/>
              <a:t>hai</a:t>
            </a:r>
            <a:r>
              <a:rPr lang="en-US" sz="2800" dirty="0"/>
              <a:t> </a:t>
            </a:r>
            <a:r>
              <a:rPr lang="en-US" sz="2800" dirty="0" err="1"/>
              <a:t>vị</a:t>
            </a:r>
            <a:r>
              <a:rPr lang="en-US" sz="2800" dirty="0"/>
              <a:t> </a:t>
            </a:r>
            <a:r>
              <a:rPr lang="en-US" sz="2800" dirty="0" err="1"/>
              <a:t>trí</a:t>
            </a:r>
            <a:r>
              <a:rPr lang="en-US" sz="2800" dirty="0"/>
              <a:t>?</a:t>
            </a:r>
          </a:p>
        </p:txBody>
      </p:sp>
      <p:sp>
        <p:nvSpPr>
          <p:cNvPr id="40" name="Cloud Callout 39"/>
          <p:cNvSpPr/>
          <p:nvPr/>
        </p:nvSpPr>
        <p:spPr>
          <a:xfrm>
            <a:off x="3352800" y="2667000"/>
            <a:ext cx="3200400" cy="1524000"/>
          </a:xfrm>
          <a:prstGeom prst="cloudCallout">
            <a:avLst>
              <a:gd name="adj1" fmla="val -35461"/>
              <a:gd name="adj2" fmla="val 38079"/>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err="1"/>
              <a:t>Định</a:t>
            </a:r>
            <a:r>
              <a:rPr lang="en-US" sz="2800" dirty="0"/>
              <a:t> </a:t>
            </a:r>
            <a:r>
              <a:rPr lang="en-US" sz="2800" dirty="0" err="1"/>
              <a:t>nghĩa</a:t>
            </a:r>
            <a:r>
              <a:rPr lang="en-US" sz="2800" dirty="0"/>
              <a:t> </a:t>
            </a:r>
            <a:r>
              <a:rPr lang="en-US" sz="2800" dirty="0" err="1"/>
              <a:t>thế</a:t>
            </a:r>
            <a:r>
              <a:rPr lang="en-US" sz="2800" dirty="0"/>
              <a:t> </a:t>
            </a:r>
            <a:r>
              <a:rPr lang="en-US" sz="2800" dirty="0" err="1"/>
              <a:t>năng</a:t>
            </a:r>
            <a:r>
              <a:rPr lang="en-US" sz="2800" dirty="0"/>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heckerboard(across)">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5E-6 -4.62428E-6 L 0.00017 0.15931 " pathEditMode="relative" ptsTypes="AA">
                                      <p:cBhvr>
                                        <p:cTn id="11" dur="2000" fill="hold"/>
                                        <p:tgtEl>
                                          <p:spTgt spid="32"/>
                                        </p:tgtEl>
                                        <p:attrNameLst>
                                          <p:attrName>ppt_x</p:attrName>
                                          <p:attrName>ppt_y</p:attrName>
                                        </p:attrNameLst>
                                      </p:cBhvr>
                                    </p:animMotion>
                                  </p:childTnLst>
                                </p:cTn>
                              </p:par>
                              <p:par>
                                <p:cTn id="12" presetID="53" presetClass="exit" presetSubtype="0" fill="hold" nodeType="withEffect">
                                  <p:stCondLst>
                                    <p:cond delay="0"/>
                                  </p:stCondLst>
                                  <p:childTnLst>
                                    <p:anim calcmode="lin" valueType="num">
                                      <p:cBhvr>
                                        <p:cTn id="13" dur="500"/>
                                        <p:tgtEl>
                                          <p:spTgt spid="35"/>
                                        </p:tgtEl>
                                        <p:attrNameLst>
                                          <p:attrName>ppt_w</p:attrName>
                                        </p:attrNameLst>
                                      </p:cBhvr>
                                      <p:tavLst>
                                        <p:tav tm="0">
                                          <p:val>
                                            <p:strVal val="ppt_w"/>
                                          </p:val>
                                        </p:tav>
                                        <p:tav tm="100000">
                                          <p:val>
                                            <p:fltVal val="0"/>
                                          </p:val>
                                        </p:tav>
                                      </p:tavLst>
                                    </p:anim>
                                    <p:anim calcmode="lin" valueType="num">
                                      <p:cBhvr>
                                        <p:cTn id="14" dur="500"/>
                                        <p:tgtEl>
                                          <p:spTgt spid="35"/>
                                        </p:tgtEl>
                                        <p:attrNameLst>
                                          <p:attrName>ppt_h</p:attrName>
                                        </p:attrNameLst>
                                      </p:cBhvr>
                                      <p:tavLst>
                                        <p:tav tm="0">
                                          <p:val>
                                            <p:strVal val="ppt_h"/>
                                          </p:val>
                                        </p:tav>
                                        <p:tav tm="100000">
                                          <p:val>
                                            <p:fltVal val="0"/>
                                          </p:val>
                                        </p:tav>
                                      </p:tavLst>
                                    </p:anim>
                                    <p:animEffect transition="out" filter="fade">
                                      <p:cBhvr>
                                        <p:cTn id="15" dur="500"/>
                                        <p:tgtEl>
                                          <p:spTgt spid="35"/>
                                        </p:tgtEl>
                                      </p:cBhvr>
                                    </p:animEffect>
                                    <p:set>
                                      <p:cBhvr>
                                        <p:cTn id="16" dur="1" fill="hold">
                                          <p:stCondLst>
                                            <p:cond delay="499"/>
                                          </p:stCondLst>
                                        </p:cTn>
                                        <p:tgtEl>
                                          <p:spTgt spid="35"/>
                                        </p:tgtEl>
                                        <p:attrNameLst>
                                          <p:attrName>style.visibility</p:attrName>
                                        </p:attrNameLst>
                                      </p:cBhvr>
                                      <p:to>
                                        <p:strVal val="hidden"/>
                                      </p:to>
                                    </p:set>
                                  </p:childTnLst>
                                </p:cTn>
                              </p:par>
                            </p:childTnLst>
                          </p:cTn>
                        </p:par>
                        <p:par>
                          <p:cTn id="17" fill="hold">
                            <p:stCondLst>
                              <p:cond delay="2000"/>
                            </p:stCondLst>
                            <p:childTnLst>
                              <p:par>
                                <p:cTn id="18" presetID="0" presetClass="path" presetSubtype="0" accel="50000" decel="50000" fill="hold" nodeType="afterEffect">
                                  <p:stCondLst>
                                    <p:cond delay="0"/>
                                  </p:stCondLst>
                                  <p:childTnLst>
                                    <p:animMotion origin="layout" path="M 0.00017 0.1593 L 0.00035 0.18566 " pathEditMode="relative" rAng="0" ptsTypes="AA">
                                      <p:cBhvr>
                                        <p:cTn id="19" dur="2000" fill="hold"/>
                                        <p:tgtEl>
                                          <p:spTgt spid="32"/>
                                        </p:tgtEl>
                                        <p:attrNameLst>
                                          <p:attrName>ppt_x</p:attrName>
                                          <p:attrName>ppt_y</p:attrName>
                                        </p:attrNameLst>
                                      </p:cBhvr>
                                      <p:rCtr x="0" y="13"/>
                                    </p:animMotion>
                                  </p:childTnLst>
                                </p:cTn>
                              </p:par>
                              <p:par>
                                <p:cTn id="20" presetID="0" presetClass="path" presetSubtype="0" accel="50000" decel="50000" fill="hold" nodeType="withEffect">
                                  <p:stCondLst>
                                    <p:cond delay="0"/>
                                  </p:stCondLst>
                                  <p:childTnLst>
                                    <p:animMotion origin="layout" path="M 0 0 L 0.00018 0.02636 " pathEditMode="relative" ptsTypes="AA">
                                      <p:cBhvr>
                                        <p:cTn id="21" dur="2000" fill="hold"/>
                                        <p:tgtEl>
                                          <p:spTgt spid="30"/>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3.05556E-6 -2.19653E-6 L 0.00018 0.24 " pathEditMode="relative" ptsTypes="AA">
                                      <p:cBhvr>
                                        <p:cTn id="25" dur="2000" fill="hold"/>
                                        <p:tgtEl>
                                          <p:spTgt spid="51"/>
                                        </p:tgtEl>
                                        <p:attrNameLst>
                                          <p:attrName>ppt_x</p:attrName>
                                          <p:attrName>ppt_y</p:attrName>
                                        </p:attrNameLst>
                                      </p:cBhvr>
                                    </p:animMotion>
                                  </p:childTnLst>
                                </p:cTn>
                              </p:par>
                              <p:par>
                                <p:cTn id="26" presetID="53" presetClass="exit" presetSubtype="0" fill="hold" nodeType="withEffect">
                                  <p:stCondLst>
                                    <p:cond delay="0"/>
                                  </p:stCondLst>
                                  <p:childTnLst>
                                    <p:anim calcmode="lin" valueType="num">
                                      <p:cBhvr>
                                        <p:cTn id="27" dur="500"/>
                                        <p:tgtEl>
                                          <p:spTgt spid="54"/>
                                        </p:tgtEl>
                                        <p:attrNameLst>
                                          <p:attrName>ppt_w</p:attrName>
                                        </p:attrNameLst>
                                      </p:cBhvr>
                                      <p:tavLst>
                                        <p:tav tm="0">
                                          <p:val>
                                            <p:strVal val="ppt_w"/>
                                          </p:val>
                                        </p:tav>
                                        <p:tav tm="100000">
                                          <p:val>
                                            <p:fltVal val="0"/>
                                          </p:val>
                                        </p:tav>
                                      </p:tavLst>
                                    </p:anim>
                                    <p:anim calcmode="lin" valueType="num">
                                      <p:cBhvr>
                                        <p:cTn id="28" dur="500"/>
                                        <p:tgtEl>
                                          <p:spTgt spid="54"/>
                                        </p:tgtEl>
                                        <p:attrNameLst>
                                          <p:attrName>ppt_h</p:attrName>
                                        </p:attrNameLst>
                                      </p:cBhvr>
                                      <p:tavLst>
                                        <p:tav tm="0">
                                          <p:val>
                                            <p:strVal val="ppt_h"/>
                                          </p:val>
                                        </p:tav>
                                        <p:tav tm="100000">
                                          <p:val>
                                            <p:fltVal val="0"/>
                                          </p:val>
                                        </p:tav>
                                      </p:tavLst>
                                    </p:anim>
                                    <p:animEffect transition="out" filter="fade">
                                      <p:cBhvr>
                                        <p:cTn id="29" dur="500"/>
                                        <p:tgtEl>
                                          <p:spTgt spid="54"/>
                                        </p:tgtEl>
                                      </p:cBhvr>
                                    </p:animEffect>
                                    <p:set>
                                      <p:cBhvr>
                                        <p:cTn id="30" dur="1" fill="hold">
                                          <p:stCondLst>
                                            <p:cond delay="499"/>
                                          </p:stCondLst>
                                        </p:cTn>
                                        <p:tgtEl>
                                          <p:spTgt spid="54"/>
                                        </p:tgtEl>
                                        <p:attrNameLst>
                                          <p:attrName>style.visibility</p:attrName>
                                        </p:attrNameLst>
                                      </p:cBhvr>
                                      <p:to>
                                        <p:strVal val="hidden"/>
                                      </p:to>
                                    </p:set>
                                  </p:childTnLst>
                                </p:cTn>
                              </p:par>
                            </p:childTnLst>
                          </p:cTn>
                        </p:par>
                        <p:par>
                          <p:cTn id="31" fill="hold">
                            <p:stCondLst>
                              <p:cond delay="2000"/>
                            </p:stCondLst>
                            <p:childTnLst>
                              <p:par>
                                <p:cTn id="32" presetID="0" presetClass="path" presetSubtype="0" accel="50000" decel="50000" fill="hold" nodeType="afterEffect">
                                  <p:stCondLst>
                                    <p:cond delay="0"/>
                                  </p:stCondLst>
                                  <p:childTnLst>
                                    <p:animMotion origin="layout" path="M 0.00017 0.24 L 0.00173 0.28601 " pathEditMode="relative" rAng="0" ptsTypes="AA">
                                      <p:cBhvr>
                                        <p:cTn id="33" dur="2000" fill="hold"/>
                                        <p:tgtEl>
                                          <p:spTgt spid="51"/>
                                        </p:tgtEl>
                                        <p:attrNameLst>
                                          <p:attrName>ppt_x</p:attrName>
                                          <p:attrName>ppt_y</p:attrName>
                                        </p:attrNameLst>
                                      </p:cBhvr>
                                      <p:rCtr x="1" y="23"/>
                                    </p:animMotion>
                                  </p:childTnLst>
                                </p:cTn>
                              </p:par>
                              <p:par>
                                <p:cTn id="34" presetID="0" presetClass="path" presetSubtype="0" accel="50000" decel="50000" fill="hold" nodeType="withEffect">
                                  <p:stCondLst>
                                    <p:cond delay="0"/>
                                  </p:stCondLst>
                                  <p:childTnLst>
                                    <p:animMotion origin="layout" path="M 0 0 L 0.00156 0.04601 " pathEditMode="relative" ptsTypes="AA">
                                      <p:cBhvr>
                                        <p:cTn id="35" dur="2000" fill="hold"/>
                                        <p:tgtEl>
                                          <p:spTgt spid="49"/>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53" presetClass="exit" presetSubtype="0" fill="hold" grpId="1" nodeType="clickEffect">
                                  <p:stCondLst>
                                    <p:cond delay="0"/>
                                  </p:stCondLst>
                                  <p:childTnLst>
                                    <p:anim calcmode="lin" valueType="num">
                                      <p:cBhvr>
                                        <p:cTn id="39" dur="500"/>
                                        <p:tgtEl>
                                          <p:spTgt spid="39"/>
                                        </p:tgtEl>
                                        <p:attrNameLst>
                                          <p:attrName>ppt_w</p:attrName>
                                        </p:attrNameLst>
                                      </p:cBhvr>
                                      <p:tavLst>
                                        <p:tav tm="0">
                                          <p:val>
                                            <p:strVal val="ppt_w"/>
                                          </p:val>
                                        </p:tav>
                                        <p:tav tm="100000">
                                          <p:val>
                                            <p:fltVal val="0"/>
                                          </p:val>
                                        </p:tav>
                                      </p:tavLst>
                                    </p:anim>
                                    <p:anim calcmode="lin" valueType="num">
                                      <p:cBhvr>
                                        <p:cTn id="40" dur="500"/>
                                        <p:tgtEl>
                                          <p:spTgt spid="39"/>
                                        </p:tgtEl>
                                        <p:attrNameLst>
                                          <p:attrName>ppt_h</p:attrName>
                                        </p:attrNameLst>
                                      </p:cBhvr>
                                      <p:tavLst>
                                        <p:tav tm="0">
                                          <p:val>
                                            <p:strVal val="ppt_h"/>
                                          </p:val>
                                        </p:tav>
                                        <p:tav tm="100000">
                                          <p:val>
                                            <p:fltVal val="0"/>
                                          </p:val>
                                        </p:tav>
                                      </p:tavLst>
                                    </p:anim>
                                    <p:animEffect transition="out" filter="fade">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checkerboard(across)">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checkerboard(across)">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xit" presetSubtype="0" fill="hold" grpId="1" nodeType="clickEffect">
                                  <p:stCondLst>
                                    <p:cond delay="0"/>
                                  </p:stCondLst>
                                  <p:childTnLst>
                                    <p:anim calcmode="lin" valueType="num">
                                      <p:cBhvr>
                                        <p:cTn id="56" dur="500"/>
                                        <p:tgtEl>
                                          <p:spTgt spid="40"/>
                                        </p:tgtEl>
                                        <p:attrNameLst>
                                          <p:attrName>ppt_w</p:attrName>
                                        </p:attrNameLst>
                                      </p:cBhvr>
                                      <p:tavLst>
                                        <p:tav tm="0">
                                          <p:val>
                                            <p:strVal val="ppt_w"/>
                                          </p:val>
                                        </p:tav>
                                        <p:tav tm="100000">
                                          <p:val>
                                            <p:fltVal val="0"/>
                                          </p:val>
                                        </p:tav>
                                      </p:tavLst>
                                    </p:anim>
                                    <p:anim calcmode="lin" valueType="num">
                                      <p:cBhvr>
                                        <p:cTn id="57" dur="500"/>
                                        <p:tgtEl>
                                          <p:spTgt spid="40"/>
                                        </p:tgtEl>
                                        <p:attrNameLst>
                                          <p:attrName>ppt_h</p:attrName>
                                        </p:attrNameLst>
                                      </p:cBhvr>
                                      <p:tavLst>
                                        <p:tav tm="0">
                                          <p:val>
                                            <p:strVal val="ppt_h"/>
                                          </p:val>
                                        </p:tav>
                                        <p:tav tm="100000">
                                          <p:val>
                                            <p:fltVal val="0"/>
                                          </p:val>
                                        </p:tav>
                                      </p:tavLst>
                                    </p:anim>
                                    <p:animEffect transition="out" filter="fade">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9" grpId="0" animBg="1"/>
      <p:bldP spid="39" grpId="1" animBg="1"/>
      <p:bldP spid="40" grpId="0" animBg="1"/>
      <p:bldP spid="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600" y="609600"/>
            <a:ext cx="179882" cy="3417757"/>
          </a:xfrm>
          <a:custGeom>
            <a:avLst/>
            <a:gdLst>
              <a:gd name="connsiteX0" fmla="*/ 82445 w 252334"/>
              <a:gd name="connsiteY0" fmla="*/ 0 h 3417757"/>
              <a:gd name="connsiteX1" fmla="*/ 202367 w 252334"/>
              <a:gd name="connsiteY1" fmla="*/ 374754 h 3417757"/>
              <a:gd name="connsiteX2" fmla="*/ 7495 w 252334"/>
              <a:gd name="connsiteY2" fmla="*/ 734518 h 3417757"/>
              <a:gd name="connsiteX3" fmla="*/ 202367 w 252334"/>
              <a:gd name="connsiteY3" fmla="*/ 1199213 h 3417757"/>
              <a:gd name="connsiteX4" fmla="*/ 7495 w 252334"/>
              <a:gd name="connsiteY4" fmla="*/ 1948721 h 3417757"/>
              <a:gd name="connsiteX5" fmla="*/ 247337 w 252334"/>
              <a:gd name="connsiteY5" fmla="*/ 2758190 h 3417757"/>
              <a:gd name="connsiteX6" fmla="*/ 37475 w 252334"/>
              <a:gd name="connsiteY6" fmla="*/ 3417757 h 3417757"/>
              <a:gd name="connsiteX7" fmla="*/ 37475 w 252334"/>
              <a:gd name="connsiteY7" fmla="*/ 3417757 h 341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34" h="3417757">
                <a:moveTo>
                  <a:pt x="82445" y="0"/>
                </a:moveTo>
                <a:cubicBezTo>
                  <a:pt x="148652" y="126167"/>
                  <a:pt x="214859" y="252334"/>
                  <a:pt x="202367" y="374754"/>
                </a:cubicBezTo>
                <a:cubicBezTo>
                  <a:pt x="189875" y="497174"/>
                  <a:pt x="7495" y="597108"/>
                  <a:pt x="7495" y="734518"/>
                </a:cubicBezTo>
                <a:cubicBezTo>
                  <a:pt x="7495" y="871928"/>
                  <a:pt x="202367" y="996846"/>
                  <a:pt x="202367" y="1199213"/>
                </a:cubicBezTo>
                <a:cubicBezTo>
                  <a:pt x="202367" y="1401580"/>
                  <a:pt x="0" y="1688892"/>
                  <a:pt x="7495" y="1948721"/>
                </a:cubicBezTo>
                <a:cubicBezTo>
                  <a:pt x="14990" y="2208550"/>
                  <a:pt x="242340" y="2513351"/>
                  <a:pt x="247337" y="2758190"/>
                </a:cubicBezTo>
                <a:cubicBezTo>
                  <a:pt x="252334" y="3003029"/>
                  <a:pt x="37475" y="3417757"/>
                  <a:pt x="37475" y="3417757"/>
                </a:cubicBezTo>
                <a:lnTo>
                  <a:pt x="37475" y="3417757"/>
                </a:lnTo>
              </a:path>
            </a:pathLst>
          </a:custGeom>
          <a:blipFill>
            <a:blip r:embed="rId2"/>
            <a:tile tx="0" ty="0" sx="100000" sy="100000" flip="none" algn="tl"/>
          </a:blip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Freeform 8"/>
          <p:cNvSpPr/>
          <p:nvPr/>
        </p:nvSpPr>
        <p:spPr>
          <a:xfrm>
            <a:off x="228600" y="685800"/>
            <a:ext cx="152400" cy="3028013"/>
          </a:xfrm>
          <a:custGeom>
            <a:avLst/>
            <a:gdLst>
              <a:gd name="connsiteX0" fmla="*/ 149901 w 254832"/>
              <a:gd name="connsiteY0" fmla="*/ 0 h 3028013"/>
              <a:gd name="connsiteX1" fmla="*/ 29980 w 254832"/>
              <a:gd name="connsiteY1" fmla="*/ 209862 h 3028013"/>
              <a:gd name="connsiteX2" fmla="*/ 29980 w 254832"/>
              <a:gd name="connsiteY2" fmla="*/ 209862 h 3028013"/>
              <a:gd name="connsiteX3" fmla="*/ 224852 w 254832"/>
              <a:gd name="connsiteY3" fmla="*/ 809468 h 3028013"/>
              <a:gd name="connsiteX4" fmla="*/ 0 w 254832"/>
              <a:gd name="connsiteY4" fmla="*/ 1379095 h 3028013"/>
              <a:gd name="connsiteX5" fmla="*/ 224852 w 254832"/>
              <a:gd name="connsiteY5" fmla="*/ 1918741 h 3028013"/>
              <a:gd name="connsiteX6" fmla="*/ 29980 w 254832"/>
              <a:gd name="connsiteY6" fmla="*/ 2503357 h 3028013"/>
              <a:gd name="connsiteX7" fmla="*/ 254832 w 254832"/>
              <a:gd name="connsiteY7" fmla="*/ 3028013 h 3028013"/>
              <a:gd name="connsiteX8" fmla="*/ 254832 w 254832"/>
              <a:gd name="connsiteY8" fmla="*/ 3028013 h 302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832" h="3028013">
                <a:moveTo>
                  <a:pt x="149901" y="0"/>
                </a:moveTo>
                <a:lnTo>
                  <a:pt x="29980" y="209862"/>
                </a:lnTo>
                <a:lnTo>
                  <a:pt x="29980" y="209862"/>
                </a:lnTo>
                <a:cubicBezTo>
                  <a:pt x="62459" y="309796"/>
                  <a:pt x="229849" y="614596"/>
                  <a:pt x="224852" y="809468"/>
                </a:cubicBezTo>
                <a:cubicBezTo>
                  <a:pt x="219855" y="1004340"/>
                  <a:pt x="0" y="1194216"/>
                  <a:pt x="0" y="1379095"/>
                </a:cubicBezTo>
                <a:cubicBezTo>
                  <a:pt x="0" y="1563974"/>
                  <a:pt x="219855" y="1731364"/>
                  <a:pt x="224852" y="1918741"/>
                </a:cubicBezTo>
                <a:cubicBezTo>
                  <a:pt x="229849" y="2106118"/>
                  <a:pt x="24983" y="2318478"/>
                  <a:pt x="29980" y="2503357"/>
                </a:cubicBezTo>
                <a:cubicBezTo>
                  <a:pt x="34977" y="2688236"/>
                  <a:pt x="254832" y="3028013"/>
                  <a:pt x="254832" y="3028013"/>
                </a:cubicBezTo>
                <a:lnTo>
                  <a:pt x="254832" y="3028013"/>
                </a:lnTo>
              </a:path>
            </a:pathLst>
          </a:custGeom>
          <a:blipFill>
            <a:blip r:embed="rId3"/>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descr="http://files.myopera.com/Lintyna/blog/0080.gif"/>
          <p:cNvPicPr>
            <a:picLocks noChangeAspect="1" noChangeArrowheads="1" noCrop="1"/>
          </p:cNvPicPr>
          <p:nvPr/>
        </p:nvPicPr>
        <p:blipFill>
          <a:blip r:embed="rId4" cstate="print"/>
          <a:srcRect/>
          <a:stretch>
            <a:fillRect/>
          </a:stretch>
        </p:blipFill>
        <p:spPr bwMode="auto">
          <a:xfrm>
            <a:off x="0" y="0"/>
            <a:ext cx="914400" cy="878889"/>
          </a:xfrm>
          <a:prstGeom prst="rect">
            <a:avLst/>
          </a:prstGeom>
          <a:noFill/>
        </p:spPr>
      </p:pic>
      <p:sp>
        <p:nvSpPr>
          <p:cNvPr id="17" name="Freeform 16"/>
          <p:cNvSpPr/>
          <p:nvPr/>
        </p:nvSpPr>
        <p:spPr>
          <a:xfrm>
            <a:off x="609600" y="228600"/>
            <a:ext cx="2503357" cy="169888"/>
          </a:xfrm>
          <a:custGeom>
            <a:avLst/>
            <a:gdLst>
              <a:gd name="connsiteX0" fmla="*/ 0 w 2503357"/>
              <a:gd name="connsiteY0" fmla="*/ 32478 h 169888"/>
              <a:gd name="connsiteX1" fmla="*/ 329783 w 2503357"/>
              <a:gd name="connsiteY1" fmla="*/ 152400 h 169888"/>
              <a:gd name="connsiteX2" fmla="*/ 764498 w 2503357"/>
              <a:gd name="connsiteY2" fmla="*/ 2498 h 169888"/>
              <a:gd name="connsiteX3" fmla="*/ 1304144 w 2503357"/>
              <a:gd name="connsiteY3" fmla="*/ 167390 h 169888"/>
              <a:gd name="connsiteX4" fmla="*/ 1828800 w 2503357"/>
              <a:gd name="connsiteY4" fmla="*/ 17488 h 169888"/>
              <a:gd name="connsiteX5" fmla="*/ 2503357 w 2503357"/>
              <a:gd name="connsiteY5" fmla="*/ 152400 h 169888"/>
              <a:gd name="connsiteX6" fmla="*/ 2503357 w 2503357"/>
              <a:gd name="connsiteY6" fmla="*/ 152400 h 169888"/>
              <a:gd name="connsiteX7" fmla="*/ 2503357 w 2503357"/>
              <a:gd name="connsiteY7" fmla="*/ 152400 h 1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357" h="169888">
                <a:moveTo>
                  <a:pt x="0" y="32478"/>
                </a:moveTo>
                <a:cubicBezTo>
                  <a:pt x="101183" y="94937"/>
                  <a:pt x="202367" y="157397"/>
                  <a:pt x="329783" y="152400"/>
                </a:cubicBezTo>
                <a:cubicBezTo>
                  <a:pt x="457199" y="147403"/>
                  <a:pt x="602105" y="0"/>
                  <a:pt x="764498" y="2498"/>
                </a:cubicBezTo>
                <a:cubicBezTo>
                  <a:pt x="926891" y="4996"/>
                  <a:pt x="1126760" y="164892"/>
                  <a:pt x="1304144" y="167390"/>
                </a:cubicBezTo>
                <a:cubicBezTo>
                  <a:pt x="1481528" y="169888"/>
                  <a:pt x="1628931" y="19986"/>
                  <a:pt x="1828800" y="17488"/>
                </a:cubicBezTo>
                <a:cubicBezTo>
                  <a:pt x="2028669" y="14990"/>
                  <a:pt x="2503357" y="152400"/>
                  <a:pt x="2503357" y="152400"/>
                </a:cubicBezTo>
                <a:lnTo>
                  <a:pt x="2503357" y="152400"/>
                </a:lnTo>
                <a:lnTo>
                  <a:pt x="2503357" y="152400"/>
                </a:lnTo>
              </a:path>
            </a:pathLst>
          </a:custGeom>
          <a:blipFill>
            <a:blip r:embed="rId3"/>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Freeform 17"/>
          <p:cNvSpPr/>
          <p:nvPr/>
        </p:nvSpPr>
        <p:spPr>
          <a:xfrm>
            <a:off x="762000" y="228600"/>
            <a:ext cx="2071141" cy="228600"/>
          </a:xfrm>
          <a:custGeom>
            <a:avLst/>
            <a:gdLst>
              <a:gd name="connsiteX0" fmla="*/ 0 w 2071141"/>
              <a:gd name="connsiteY0" fmla="*/ 0 h 224852"/>
              <a:gd name="connsiteX1" fmla="*/ 659567 w 2071141"/>
              <a:gd name="connsiteY1" fmla="*/ 164892 h 224852"/>
              <a:gd name="connsiteX2" fmla="*/ 1379095 w 2071141"/>
              <a:gd name="connsiteY2" fmla="*/ 29980 h 224852"/>
              <a:gd name="connsiteX3" fmla="*/ 1963711 w 2071141"/>
              <a:gd name="connsiteY3" fmla="*/ 194872 h 224852"/>
              <a:gd name="connsiteX4" fmla="*/ 2023672 w 2071141"/>
              <a:gd name="connsiteY4" fmla="*/ 209862 h 22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141" h="224852">
                <a:moveTo>
                  <a:pt x="0" y="0"/>
                </a:moveTo>
                <a:cubicBezTo>
                  <a:pt x="214859" y="79947"/>
                  <a:pt x="429718" y="159895"/>
                  <a:pt x="659567" y="164892"/>
                </a:cubicBezTo>
                <a:cubicBezTo>
                  <a:pt x="889416" y="169889"/>
                  <a:pt x="1161738" y="24983"/>
                  <a:pt x="1379095" y="29980"/>
                </a:cubicBezTo>
                <a:cubicBezTo>
                  <a:pt x="1596452" y="34977"/>
                  <a:pt x="1856282" y="164892"/>
                  <a:pt x="1963711" y="194872"/>
                </a:cubicBezTo>
                <a:cubicBezTo>
                  <a:pt x="2071141" y="224852"/>
                  <a:pt x="2047406" y="217357"/>
                  <a:pt x="2023672" y="209862"/>
                </a:cubicBezTo>
              </a:path>
            </a:pathLst>
          </a:custGeom>
          <a:blipFill>
            <a:blip r:embed="rId5"/>
            <a:tile tx="0" ty="0" sx="100000" sy="100000" flip="none" algn="tl"/>
          </a:bli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 name="Group 17"/>
          <p:cNvGrpSpPr>
            <a:grpSpLocks/>
          </p:cNvGrpSpPr>
          <p:nvPr/>
        </p:nvGrpSpPr>
        <p:grpSpPr bwMode="auto">
          <a:xfrm>
            <a:off x="0" y="6049780"/>
            <a:ext cx="1219200" cy="808220"/>
            <a:chOff x="5225" y="9335"/>
            <a:chExt cx="2520" cy="1750"/>
          </a:xfrm>
        </p:grpSpPr>
        <p:sp>
          <p:nvSpPr>
            <p:cNvPr id="12" name="AutoShape 18" descr="2"/>
            <p:cNvSpPr>
              <a:spLocks noChangeArrowheads="1"/>
            </p:cNvSpPr>
            <p:nvPr/>
          </p:nvSpPr>
          <p:spPr bwMode="auto">
            <a:xfrm>
              <a:off x="5225" y="10185"/>
              <a:ext cx="2520" cy="900"/>
            </a:xfrm>
            <a:prstGeom prst="wave">
              <a:avLst>
                <a:gd name="adj1" fmla="val 20644"/>
                <a:gd name="adj2" fmla="val 0"/>
              </a:avLst>
            </a:prstGeom>
            <a:blipFill dpi="0" rotWithShape="0">
              <a:blip r:embed="rId6" cstate="print"/>
              <a:srcRect/>
              <a:stretch>
                <a:fillRect/>
              </a:stretch>
            </a:blipFill>
            <a:ln w="9525">
              <a:noFill/>
              <a:round/>
              <a:headEnd/>
              <a:tailEnd/>
            </a:ln>
            <a:effectLst>
              <a:outerShdw dist="107763" dir="2700000" algn="ctr" rotWithShape="0">
                <a:srgbClr val="C0C0C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13" name="Picture 19" descr="cosmoS"/>
            <p:cNvPicPr>
              <a:picLocks noChangeAspect="1" noChangeArrowheads="1"/>
            </p:cNvPicPr>
            <p:nvPr/>
          </p:nvPicPr>
          <p:blipFill>
            <a:blip r:embed="rId7"/>
            <a:srcRect/>
            <a:stretch>
              <a:fillRect/>
            </a:stretch>
          </p:blipFill>
          <p:spPr bwMode="auto">
            <a:xfrm>
              <a:off x="6302" y="9335"/>
              <a:ext cx="1080" cy="888"/>
            </a:xfrm>
            <a:prstGeom prst="rect">
              <a:avLst/>
            </a:prstGeom>
            <a:noFill/>
          </p:spPr>
        </p:pic>
        <p:pic>
          <p:nvPicPr>
            <p:cNvPr id="14" name="Picture 20" descr="BOOK2"/>
            <p:cNvPicPr>
              <a:picLocks noChangeAspect="1" noChangeArrowheads="1"/>
            </p:cNvPicPr>
            <p:nvPr/>
          </p:nvPicPr>
          <p:blipFill>
            <a:blip r:embed="rId8"/>
            <a:srcRect/>
            <a:stretch>
              <a:fillRect/>
            </a:stretch>
          </p:blipFill>
          <p:spPr bwMode="auto">
            <a:xfrm>
              <a:off x="6014" y="10122"/>
              <a:ext cx="1260" cy="900"/>
            </a:xfrm>
            <a:prstGeom prst="rect">
              <a:avLst/>
            </a:prstGeom>
            <a:noFill/>
          </p:spPr>
        </p:pic>
        <p:pic>
          <p:nvPicPr>
            <p:cNvPr id="16" name="Picture 21" descr="BOOK1"/>
            <p:cNvPicPr>
              <a:picLocks noChangeAspect="1" noChangeArrowheads="1"/>
            </p:cNvPicPr>
            <p:nvPr/>
          </p:nvPicPr>
          <p:blipFill>
            <a:blip r:embed="rId9"/>
            <a:srcRect/>
            <a:stretch>
              <a:fillRect/>
            </a:stretch>
          </p:blipFill>
          <p:spPr bwMode="auto">
            <a:xfrm>
              <a:off x="5842" y="9848"/>
              <a:ext cx="1635" cy="795"/>
            </a:xfrm>
            <a:prstGeom prst="rect">
              <a:avLst/>
            </a:prstGeom>
            <a:noFill/>
          </p:spPr>
        </p:pic>
        <p:pic>
          <p:nvPicPr>
            <p:cNvPr id="19" name="Picture 22" descr="QUILLPEN"/>
            <p:cNvPicPr>
              <a:picLocks noChangeAspect="1" noChangeArrowheads="1"/>
            </p:cNvPicPr>
            <p:nvPr/>
          </p:nvPicPr>
          <p:blipFill>
            <a:blip r:embed="rId10"/>
            <a:srcRect/>
            <a:stretch>
              <a:fillRect/>
            </a:stretch>
          </p:blipFill>
          <p:spPr bwMode="auto">
            <a:xfrm>
              <a:off x="5615" y="9336"/>
              <a:ext cx="702" cy="1396"/>
            </a:xfrm>
            <a:prstGeom prst="rect">
              <a:avLst/>
            </a:prstGeom>
            <a:noFill/>
          </p:spPr>
        </p:pic>
        <p:sp>
          <p:nvSpPr>
            <p:cNvPr id="20" name="Text Box 23"/>
            <p:cNvSpPr txBox="1">
              <a:spLocks noChangeArrowheads="1"/>
            </p:cNvSpPr>
            <p:nvPr/>
          </p:nvSpPr>
          <p:spPr bwMode="auto">
            <a:xfrm>
              <a:off x="5867" y="9897"/>
              <a:ext cx="9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100"/>
                </a:spcBef>
                <a:spcAft>
                  <a:spcPts val="600"/>
                </a:spcAft>
                <a:buClrTx/>
                <a:buSzTx/>
                <a:buFontTx/>
                <a:buNone/>
                <a:tabLst/>
              </a:pPr>
              <a:r>
                <a:rPr kumimoji="0" 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Text Box 24"/>
            <p:cNvSpPr txBox="1">
              <a:spLocks noChangeArrowheads="1"/>
            </p:cNvSpPr>
            <p:nvPr/>
          </p:nvSpPr>
          <p:spPr bwMode="auto">
            <a:xfrm>
              <a:off x="6665" y="9863"/>
              <a:ext cx="577" cy="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WordArt 25"/>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rtl="0"/>
              <a:r>
                <a:rPr lang="en-US" sz="3600" b="1" kern="10" spc="0" dirty="0" smtClean="0">
                  <a:ln w="9525">
                    <a:noFill/>
                    <a:round/>
                    <a:headEnd/>
                    <a:tailEnd/>
                  </a:ln>
                  <a:solidFill>
                    <a:srgbClr val="FFFFFF"/>
                  </a:solidFill>
                  <a:effectLst/>
                  <a:latin typeface="Times New Roman" panose="02020603050405020304" pitchFamily="18" charset="0"/>
                  <a:cs typeface="Times New Roman" panose="02020603050405020304" pitchFamily="18" charset="0"/>
                </a:rPr>
                <a:t>NÀM </a:t>
              </a:r>
              <a:endParaRPr lang="en-US" sz="3600" b="1" kern="10" spc="0" dirty="0">
                <a:ln w="9525">
                  <a:noFill/>
                  <a:round/>
                  <a:headEnd/>
                  <a:tailEnd/>
                </a:ln>
                <a:solidFill>
                  <a:srgbClr val="FFFFFF"/>
                </a:solidFill>
                <a:effectLst/>
                <a:latin typeface="Times New Roman" panose="02020603050405020304" pitchFamily="18" charset="0"/>
                <a:cs typeface="Times New Roman" panose="02020603050405020304" pitchFamily="18" charset="0"/>
              </a:endParaRPr>
            </a:p>
          </p:txBody>
        </p:sp>
        <p:sp>
          <p:nvSpPr>
            <p:cNvPr id="23" name="Text Box 26"/>
            <p:cNvSpPr txBox="1">
              <a:spLocks noChangeArrowheads="1"/>
            </p:cNvSpPr>
            <p:nvPr/>
          </p:nvSpPr>
          <p:spPr bwMode="auto">
            <a:xfrm>
              <a:off x="6623" y="10049"/>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grpSp>
      <p:pic>
        <p:nvPicPr>
          <p:cNvPr id="24" name="Picture 28" descr="204"/>
          <p:cNvPicPr>
            <a:picLocks noChangeAspect="1" noChangeArrowheads="1"/>
          </p:cNvPicPr>
          <p:nvPr/>
        </p:nvPicPr>
        <p:blipFill>
          <a:blip r:embed="rId11"/>
          <a:srcRect/>
          <a:stretch>
            <a:fillRect/>
          </a:stretch>
        </p:blipFill>
        <p:spPr bwMode="auto">
          <a:xfrm flipH="1">
            <a:off x="8605831" y="4616815"/>
            <a:ext cx="538169" cy="2241185"/>
          </a:xfrm>
          <a:prstGeom prst="rect">
            <a:avLst/>
          </a:prstGeom>
          <a:noFill/>
        </p:spPr>
      </p:pic>
      <p:sp>
        <p:nvSpPr>
          <p:cNvPr id="25" name="Rectangle 24"/>
          <p:cNvSpPr/>
          <p:nvPr/>
        </p:nvSpPr>
        <p:spPr>
          <a:xfrm>
            <a:off x="3733800" y="152400"/>
            <a:ext cx="2971800" cy="646331"/>
          </a:xfrm>
          <a:prstGeom prst="rect">
            <a:avLst/>
          </a:prstGeom>
          <a:noFill/>
        </p:spPr>
        <p:txBody>
          <a:bodyPr wrap="square" lIns="91440" tIns="45720" rIns="91440" bIns="45720">
            <a:spAutoFit/>
          </a:bodyPr>
          <a:lstStyle/>
          <a:p>
            <a:r>
              <a:rPr lang="en-US" sz="3600" b="1" dirty="0">
                <a:solidFill>
                  <a:srgbClr val="FF0000"/>
                </a:solidFill>
                <a:latin typeface="Times New Roman" panose="02020603050405020304" pitchFamily="18" charset="0"/>
                <a:cs typeface="Times New Roman" panose="02020603050405020304" pitchFamily="18" charset="0"/>
              </a:rPr>
              <a:t>THẾ NĂNG</a:t>
            </a:r>
          </a:p>
        </p:txBody>
      </p:sp>
      <p:sp>
        <p:nvSpPr>
          <p:cNvPr id="26" name="Oval 25"/>
          <p:cNvSpPr/>
          <p:nvPr/>
        </p:nvSpPr>
        <p:spPr>
          <a:xfrm>
            <a:off x="1600200" y="152400"/>
            <a:ext cx="2057400" cy="76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Baøi</a:t>
            </a:r>
            <a:r>
              <a:rPr lang="en-US" sz="2800" dirty="0" smtClean="0">
                <a:latin typeface="Times New Roman" panose="02020603050405020304" pitchFamily="18" charset="0"/>
                <a:cs typeface="Times New Roman" panose="02020603050405020304" pitchFamily="18" charset="0"/>
              </a:rPr>
              <a:t> 26:</a:t>
            </a:r>
            <a:endParaRPr lang="en-US" sz="28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57200" y="762000"/>
            <a:ext cx="2514600" cy="523220"/>
          </a:xfrm>
          <a:prstGeom prst="rect">
            <a:avLst/>
          </a:prstGeom>
          <a:noFill/>
        </p:spPr>
        <p:txBody>
          <a:bodyPr wrap="square" rtlCol="0">
            <a:spAutoFit/>
          </a:bodyPr>
          <a:lstStyle/>
          <a:p>
            <a:r>
              <a:rPr lang="en-US" sz="2800" b="1" u="sng" dirty="0" smtClean="0">
                <a:solidFill>
                  <a:srgbClr val="FF0000"/>
                </a:solidFill>
                <a:latin typeface="Times New Roman" panose="02020603050405020304" pitchFamily="18" charset="0"/>
                <a:cs typeface="Times New Roman" panose="02020603050405020304" pitchFamily="18" charset="0"/>
              </a:rPr>
              <a:t>a. </a:t>
            </a:r>
            <a:r>
              <a:rPr lang="en-US" sz="2800" b="1" u="sng" dirty="0" err="1">
                <a:solidFill>
                  <a:srgbClr val="FF0000"/>
                </a:solidFill>
                <a:latin typeface="Times New Roman" panose="02020603050405020304" pitchFamily="18" charset="0"/>
                <a:cs typeface="Times New Roman" panose="02020603050405020304" pitchFamily="18" charset="0"/>
              </a:rPr>
              <a:t>Định</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nghĩa</a:t>
            </a:r>
            <a:r>
              <a:rPr lang="en-US" sz="2800" b="1" u="sng" dirty="0">
                <a:solidFill>
                  <a:srgbClr val="FF0000"/>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2743200" y="838200"/>
            <a:ext cx="6400800" cy="1815882"/>
          </a:xfrm>
          <a:prstGeom prst="rect">
            <a:avLst/>
          </a:prstGeom>
          <a:noFill/>
        </p:spPr>
        <p:txBody>
          <a:bodyPr wrap="square" rtlCol="0">
            <a:spAutoFit/>
          </a:bodyPr>
          <a:lstStyle/>
          <a:p>
            <a:r>
              <a:rPr lang="vi-VN" sz="2800" dirty="0">
                <a:solidFill>
                  <a:srgbClr val="1822EE"/>
                </a:solidFill>
                <a:latin typeface="Times New Roman" panose="02020603050405020304" pitchFamily="18" charset="0"/>
                <a:cs typeface="Times New Roman" panose="02020603050405020304" pitchFamily="18" charset="0"/>
              </a:rPr>
              <a:t>Thế năng trọng trường của một vật là dạng năng lượng có được do tương tác giữa Trái Đất và vật; phụ thuộc vào vị trí của vật trong trọng trường.</a:t>
            </a:r>
          </a:p>
        </p:txBody>
      </p:sp>
      <p:pic>
        <p:nvPicPr>
          <p:cNvPr id="48" name="Picture 9"/>
          <p:cNvPicPr>
            <a:picLocks noChangeAspect="1" noChangeArrowheads="1"/>
          </p:cNvPicPr>
          <p:nvPr/>
        </p:nvPicPr>
        <p:blipFill>
          <a:blip r:embed="rId12"/>
          <a:srcRect/>
          <a:stretch>
            <a:fillRect/>
          </a:stretch>
        </p:blipFill>
        <p:spPr bwMode="auto">
          <a:xfrm>
            <a:off x="7239000" y="2514600"/>
            <a:ext cx="1219200" cy="1058448"/>
          </a:xfrm>
          <a:prstGeom prst="rect">
            <a:avLst/>
          </a:prstGeom>
          <a:noFill/>
          <a:ln w="9525">
            <a:noFill/>
            <a:miter lim="800000"/>
            <a:headEnd/>
            <a:tailEnd/>
          </a:ln>
          <a:effectLst/>
        </p:spPr>
      </p:pic>
      <p:sp>
        <p:nvSpPr>
          <p:cNvPr id="50" name="Cube 49"/>
          <p:cNvSpPr/>
          <p:nvPr/>
        </p:nvSpPr>
        <p:spPr>
          <a:xfrm>
            <a:off x="6324600" y="6324600"/>
            <a:ext cx="2438400" cy="152400"/>
          </a:xfrm>
          <a:prstGeom prst="cube">
            <a:avLst>
              <a:gd name="adj" fmla="val 79433"/>
            </a:avLst>
          </a:prstGeom>
          <a:blipFill>
            <a:blip r:embed="rId1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1" name="Picture 8"/>
          <p:cNvPicPr>
            <a:picLocks noChangeAspect="1" noChangeArrowheads="1"/>
          </p:cNvPicPr>
          <p:nvPr/>
        </p:nvPicPr>
        <p:blipFill>
          <a:blip r:embed="rId14"/>
          <a:srcRect/>
          <a:stretch>
            <a:fillRect/>
          </a:stretch>
        </p:blipFill>
        <p:spPr bwMode="auto">
          <a:xfrm>
            <a:off x="7315200" y="2667000"/>
            <a:ext cx="592667" cy="762000"/>
          </a:xfrm>
          <a:prstGeom prst="rect">
            <a:avLst/>
          </a:prstGeom>
          <a:noFill/>
          <a:ln w="9525">
            <a:noFill/>
            <a:miter lim="800000"/>
            <a:headEnd/>
            <a:tailEnd/>
          </a:ln>
          <a:effectLst/>
        </p:spPr>
      </p:pic>
      <p:cxnSp>
        <p:nvCxnSpPr>
          <p:cNvPr id="52" name="Straight Arrow Connector 51"/>
          <p:cNvCxnSpPr/>
          <p:nvPr/>
        </p:nvCxnSpPr>
        <p:spPr>
          <a:xfrm rot="5400000" flipH="1" flipV="1">
            <a:off x="5219700" y="4457700"/>
            <a:ext cx="3733800" cy="1588"/>
          </a:xfrm>
          <a:prstGeom prst="straightConnector1">
            <a:avLst/>
          </a:prstGeom>
          <a:ln w="28575">
            <a:solidFill>
              <a:srgbClr val="1822EE"/>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477000" y="2743200"/>
            <a:ext cx="457200" cy="584775"/>
          </a:xfrm>
          <a:prstGeom prst="rect">
            <a:avLst/>
          </a:prstGeom>
          <a:noFill/>
        </p:spPr>
        <p:txBody>
          <a:bodyPr wrap="square" rtlCol="0">
            <a:spAutoFit/>
          </a:bodyPr>
          <a:lstStyle/>
          <a:p>
            <a:r>
              <a:rPr lang="en-US" sz="3200" dirty="0" smtClean="0">
                <a:solidFill>
                  <a:srgbClr val="1822EE"/>
                </a:solidFill>
                <a:latin typeface="Times New Roman" panose="02020603050405020304" pitchFamily="18" charset="0"/>
                <a:cs typeface="Times New Roman" panose="02020603050405020304" pitchFamily="18" charset="0"/>
              </a:rPr>
              <a:t>Z</a:t>
            </a:r>
            <a:endParaRPr lang="en-US" sz="3200" dirty="0">
              <a:solidFill>
                <a:srgbClr val="1822EE"/>
              </a:solidFill>
              <a:latin typeface="Times New Roman" panose="02020603050405020304" pitchFamily="18" charset="0"/>
              <a:cs typeface="Times New Roman" panose="02020603050405020304" pitchFamily="18" charset="0"/>
            </a:endParaRPr>
          </a:p>
        </p:txBody>
      </p:sp>
      <p:pic>
        <p:nvPicPr>
          <p:cNvPr id="54" name="Picture 7"/>
          <p:cNvPicPr>
            <a:picLocks noChangeAspect="1" noChangeArrowheads="1"/>
          </p:cNvPicPr>
          <p:nvPr/>
        </p:nvPicPr>
        <p:blipFill>
          <a:blip r:embed="rId15"/>
          <a:srcRect/>
          <a:stretch>
            <a:fillRect/>
          </a:stretch>
        </p:blipFill>
        <p:spPr bwMode="auto">
          <a:xfrm>
            <a:off x="7239000" y="2514600"/>
            <a:ext cx="1295400" cy="1167459"/>
          </a:xfrm>
          <a:prstGeom prst="rect">
            <a:avLst/>
          </a:prstGeom>
          <a:noFill/>
          <a:ln w="9525">
            <a:noFill/>
            <a:miter lim="800000"/>
            <a:headEnd/>
            <a:tailEnd/>
          </a:ln>
          <a:effectLst/>
        </p:spPr>
      </p:pic>
      <p:cxnSp>
        <p:nvCxnSpPr>
          <p:cNvPr id="55" name="Straight Connector 54"/>
          <p:cNvCxnSpPr/>
          <p:nvPr/>
        </p:nvCxnSpPr>
        <p:spPr>
          <a:xfrm>
            <a:off x="7010400" y="3124200"/>
            <a:ext cx="1219200"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Cloud Callout 39"/>
          <p:cNvSpPr/>
          <p:nvPr/>
        </p:nvSpPr>
        <p:spPr>
          <a:xfrm>
            <a:off x="5562600" y="990600"/>
            <a:ext cx="3429000" cy="1524000"/>
          </a:xfrm>
          <a:prstGeom prst="cloudCallout">
            <a:avLst>
              <a:gd name="adj1" fmla="val -35461"/>
              <a:gd name="adj2" fmla="val 38079"/>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err="1"/>
              <a:t>Biểu</a:t>
            </a:r>
            <a:r>
              <a:rPr lang="en-US" sz="2800" dirty="0"/>
              <a:t> </a:t>
            </a:r>
            <a:r>
              <a:rPr lang="en-US" sz="2800" dirty="0" err="1"/>
              <a:t>thức</a:t>
            </a:r>
            <a:r>
              <a:rPr lang="en-US" sz="2800" dirty="0"/>
              <a:t> </a:t>
            </a:r>
            <a:r>
              <a:rPr lang="en-US" sz="2800" dirty="0" err="1"/>
              <a:t>tính</a:t>
            </a:r>
            <a:r>
              <a:rPr lang="en-US" sz="2800" dirty="0"/>
              <a:t> </a:t>
            </a:r>
            <a:r>
              <a:rPr lang="en-US" sz="2800" dirty="0" err="1"/>
              <a:t>thế</a:t>
            </a:r>
            <a:r>
              <a:rPr lang="en-US" sz="2800" dirty="0"/>
              <a:t> </a:t>
            </a:r>
            <a:r>
              <a:rPr lang="en-US" sz="2800" dirty="0" err="1" smtClean="0"/>
              <a:t>năng</a:t>
            </a:r>
            <a:r>
              <a:rPr lang="en-US" sz="2800" dirty="0" smtClean="0"/>
              <a:t>?</a:t>
            </a:r>
            <a:endParaRPr lang="en-US" sz="2800" dirty="0"/>
          </a:p>
        </p:txBody>
      </p:sp>
      <p:sp>
        <p:nvSpPr>
          <p:cNvPr id="41" name="TextBox 40"/>
          <p:cNvSpPr txBox="1"/>
          <p:nvPr/>
        </p:nvSpPr>
        <p:spPr>
          <a:xfrm>
            <a:off x="457200" y="2667000"/>
            <a:ext cx="5943600" cy="523220"/>
          </a:xfrm>
          <a:prstGeom prst="rect">
            <a:avLst/>
          </a:prstGeom>
          <a:noFill/>
        </p:spPr>
        <p:txBody>
          <a:bodyPr wrap="square" rtlCol="0">
            <a:spAutoFit/>
          </a:bodyPr>
          <a:lstStyle/>
          <a:p>
            <a:r>
              <a:rPr lang="vi-VN" sz="2800" b="1" u="sng" dirty="0" smtClean="0">
                <a:solidFill>
                  <a:srgbClr val="FF0000"/>
                </a:solidFill>
                <a:latin typeface="Times New Roman" panose="02020603050405020304" pitchFamily="18" charset="0"/>
                <a:cs typeface="Times New Roman" panose="02020603050405020304" pitchFamily="18" charset="0"/>
              </a:rPr>
              <a:t>b,</a:t>
            </a:r>
            <a:r>
              <a:rPr lang="en-US" sz="2800" b="1" u="sng" dirty="0" smtClean="0">
                <a:solidFill>
                  <a:srgbClr val="FF0000"/>
                </a:solidFill>
                <a:latin typeface="Times New Roman" panose="02020603050405020304" pitchFamily="18" charset="0"/>
                <a:cs typeface="Times New Roman" panose="02020603050405020304" pitchFamily="18" charset="0"/>
              </a:rPr>
              <a:t>.</a:t>
            </a:r>
            <a:r>
              <a:rPr lang="vi-VN" sz="2800" b="1" u="sng" dirty="0" smtClean="0">
                <a:solidFill>
                  <a:srgbClr val="FF0000"/>
                </a:solidFill>
                <a:latin typeface="Times New Roman" panose="02020603050405020304" pitchFamily="18" charset="0"/>
                <a:cs typeface="Times New Roman" panose="02020603050405020304" pitchFamily="18" charset="0"/>
              </a:rPr>
              <a:t>Biểu </a:t>
            </a:r>
            <a:r>
              <a:rPr lang="vi-VN" sz="2800" b="1" u="sng" dirty="0">
                <a:solidFill>
                  <a:srgbClr val="FF0000"/>
                </a:solidFill>
                <a:latin typeface="Times New Roman" panose="02020603050405020304" pitchFamily="18" charset="0"/>
                <a:cs typeface="Times New Roman" panose="02020603050405020304" pitchFamily="18" charset="0"/>
              </a:rPr>
              <a:t>thức thế năng trọng trường:</a:t>
            </a:r>
          </a:p>
        </p:txBody>
      </p:sp>
      <p:sp>
        <p:nvSpPr>
          <p:cNvPr id="42" name="TextBox 41"/>
          <p:cNvSpPr txBox="1"/>
          <p:nvPr/>
        </p:nvSpPr>
        <p:spPr>
          <a:xfrm>
            <a:off x="2590800" y="3276600"/>
            <a:ext cx="1752600" cy="523220"/>
          </a:xfrm>
          <a:prstGeom prst="rect">
            <a:avLst/>
          </a:prstGeom>
          <a:noFill/>
        </p:spPr>
        <p:txBody>
          <a:bodyPr wrap="square" rtlCol="0">
            <a:spAutoFit/>
          </a:bodyPr>
          <a:lstStyle/>
          <a:p>
            <a:r>
              <a:rPr lang="en-US" sz="2800" dirty="0" smtClean="0">
                <a:solidFill>
                  <a:srgbClr val="1822EE"/>
                </a:solidFill>
                <a:latin typeface="Times New Roman" panose="02020603050405020304" pitchFamily="18" charset="0"/>
                <a:cs typeface="Times New Roman" panose="02020603050405020304" pitchFamily="18" charset="0"/>
              </a:rPr>
              <a:t>W</a:t>
            </a:r>
            <a:r>
              <a:rPr lang="en-US" sz="2800" baseline="-25000" dirty="0" smtClean="0">
                <a:solidFill>
                  <a:srgbClr val="1822EE"/>
                </a:solidFill>
                <a:latin typeface="Times New Roman" panose="02020603050405020304" pitchFamily="18" charset="0"/>
                <a:cs typeface="Times New Roman" panose="02020603050405020304" pitchFamily="18" charset="0"/>
              </a:rPr>
              <a:t>t</a:t>
            </a:r>
            <a:r>
              <a:rPr lang="en-US" sz="2800" dirty="0" smtClean="0">
                <a:solidFill>
                  <a:srgbClr val="1822EE"/>
                </a:solidFill>
                <a:latin typeface="Times New Roman" panose="02020603050405020304" pitchFamily="18" charset="0"/>
                <a:cs typeface="Times New Roman" panose="02020603050405020304" pitchFamily="18" charset="0"/>
              </a:rPr>
              <a:t> = </a:t>
            </a:r>
            <a:r>
              <a:rPr lang="en-US" sz="2800" dirty="0" err="1" smtClean="0">
                <a:solidFill>
                  <a:srgbClr val="1822EE"/>
                </a:solidFill>
                <a:latin typeface="Times New Roman" panose="02020603050405020304" pitchFamily="18" charset="0"/>
                <a:cs typeface="Times New Roman" panose="02020603050405020304" pitchFamily="18" charset="0"/>
              </a:rPr>
              <a:t>mgz</a:t>
            </a:r>
            <a:endParaRPr lang="en-US" sz="2800" dirty="0">
              <a:solidFill>
                <a:srgbClr val="1822EE"/>
              </a:solidFill>
              <a:latin typeface="Times New Roman" panose="02020603050405020304" pitchFamily="18" charset="0"/>
              <a:cs typeface="Times New Roman" panose="02020603050405020304" pitchFamily="18" charset="0"/>
            </a:endParaRPr>
          </a:p>
        </p:txBody>
      </p:sp>
      <p:sp>
        <p:nvSpPr>
          <p:cNvPr id="43" name="Frame 42"/>
          <p:cNvSpPr/>
          <p:nvPr/>
        </p:nvSpPr>
        <p:spPr>
          <a:xfrm>
            <a:off x="2590800" y="3200400"/>
            <a:ext cx="1676400" cy="685800"/>
          </a:xfrm>
          <a:prstGeom prst="frame">
            <a:avLst>
              <a:gd name="adj1" fmla="val 0"/>
            </a:avLst>
          </a:prstGeom>
          <a:ln>
            <a:solidFill>
              <a:srgbClr val="1822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1524000" y="5715000"/>
            <a:ext cx="1143000" cy="646331"/>
          </a:xfrm>
          <a:prstGeom prst="rect">
            <a:avLst/>
          </a:prstGeom>
          <a:noFill/>
        </p:spPr>
        <p:txBody>
          <a:bodyPr wrap="square" lIns="91440" tIns="45720" rIns="91440" bIns="45720">
            <a:spAutoFit/>
          </a:bodyPr>
          <a:lstStyle/>
          <a:p>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C3:</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sp>
        <p:nvSpPr>
          <p:cNvPr id="45" name="TextBox 44"/>
          <p:cNvSpPr txBox="1"/>
          <p:nvPr/>
        </p:nvSpPr>
        <p:spPr>
          <a:xfrm>
            <a:off x="914400" y="4038600"/>
            <a:ext cx="457200" cy="523220"/>
          </a:xfrm>
          <a:prstGeom prst="rect">
            <a:avLst/>
          </a:prstGeom>
          <a:noFill/>
        </p:spPr>
        <p:txBody>
          <a:bodyPr wrap="square" rtlCol="0">
            <a:spAutoFit/>
          </a:bodyPr>
          <a:lstStyle/>
          <a:p>
            <a:r>
              <a:rPr lang="en-US" sz="2800" dirty="0" smtClean="0">
                <a:solidFill>
                  <a:srgbClr val="1822EE"/>
                </a:solidFill>
                <a:latin typeface="Times New Roman" panose="02020603050405020304" pitchFamily="18" charset="0"/>
                <a:cs typeface="Times New Roman" panose="02020603050405020304" pitchFamily="18" charset="0"/>
              </a:rPr>
              <a:t>z:</a:t>
            </a:r>
            <a:endParaRPr lang="en-US" sz="2800" dirty="0">
              <a:solidFill>
                <a:srgbClr val="1822EE"/>
              </a:solidFill>
              <a:latin typeface="Times New Roman" panose="02020603050405020304" pitchFamily="18" charset="0"/>
              <a:cs typeface="Times New Roman" panose="02020603050405020304" pitchFamily="18" charset="0"/>
            </a:endParaRPr>
          </a:p>
        </p:txBody>
      </p:sp>
      <p:sp>
        <p:nvSpPr>
          <p:cNvPr id="46" name="Left Brace 45"/>
          <p:cNvSpPr/>
          <p:nvPr/>
        </p:nvSpPr>
        <p:spPr>
          <a:xfrm>
            <a:off x="685800" y="4172270"/>
            <a:ext cx="228600" cy="1447800"/>
          </a:xfrm>
          <a:prstGeom prst="leftBrace">
            <a:avLst>
              <a:gd name="adj1" fmla="val 32923"/>
              <a:gd name="adj2" fmla="val 50000"/>
            </a:avLst>
          </a:prstGeom>
          <a:ln>
            <a:solidFill>
              <a:srgbClr val="1822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7" name="TextBox 46"/>
          <p:cNvSpPr txBox="1"/>
          <p:nvPr/>
        </p:nvSpPr>
        <p:spPr>
          <a:xfrm>
            <a:off x="1219200" y="4038600"/>
            <a:ext cx="6383867" cy="523220"/>
          </a:xfrm>
          <a:prstGeom prst="rect">
            <a:avLst/>
          </a:prstGeom>
          <a:noFill/>
        </p:spPr>
        <p:txBody>
          <a:bodyPr wrap="square" rtlCol="0">
            <a:spAutoFit/>
          </a:bodyPr>
          <a:lstStyle/>
          <a:p>
            <a:r>
              <a:rPr lang="en-US" sz="2800" dirty="0" err="1">
                <a:solidFill>
                  <a:srgbClr val="1822EE"/>
                </a:solidFill>
              </a:rPr>
              <a:t>Độ</a:t>
            </a:r>
            <a:r>
              <a:rPr lang="en-US" sz="2800" dirty="0">
                <a:solidFill>
                  <a:srgbClr val="1822EE"/>
                </a:solidFill>
              </a:rPr>
              <a:t> </a:t>
            </a:r>
            <a:r>
              <a:rPr lang="en-US" sz="2800" dirty="0" err="1">
                <a:solidFill>
                  <a:srgbClr val="1822EE"/>
                </a:solidFill>
              </a:rPr>
              <a:t>cao</a:t>
            </a:r>
            <a:r>
              <a:rPr lang="en-US" sz="2800" dirty="0">
                <a:solidFill>
                  <a:srgbClr val="1822EE"/>
                </a:solidFill>
              </a:rPr>
              <a:t> </a:t>
            </a:r>
            <a:r>
              <a:rPr lang="en-US" sz="2800" dirty="0" err="1">
                <a:solidFill>
                  <a:srgbClr val="1822EE"/>
                </a:solidFill>
              </a:rPr>
              <a:t>của</a:t>
            </a:r>
            <a:r>
              <a:rPr lang="en-US" sz="2800" dirty="0">
                <a:solidFill>
                  <a:srgbClr val="1822EE"/>
                </a:solidFill>
              </a:rPr>
              <a:t> </a:t>
            </a:r>
            <a:r>
              <a:rPr lang="en-US" sz="2800" dirty="0" err="1">
                <a:solidFill>
                  <a:srgbClr val="1822EE"/>
                </a:solidFill>
              </a:rPr>
              <a:t>vật</a:t>
            </a:r>
            <a:r>
              <a:rPr lang="en-US" sz="2800" dirty="0">
                <a:solidFill>
                  <a:srgbClr val="1822EE"/>
                </a:solidFill>
              </a:rPr>
              <a:t> so </a:t>
            </a:r>
            <a:r>
              <a:rPr lang="en-US" sz="2800" dirty="0" err="1">
                <a:solidFill>
                  <a:srgbClr val="1822EE"/>
                </a:solidFill>
              </a:rPr>
              <a:t>với</a:t>
            </a:r>
            <a:r>
              <a:rPr lang="en-US" sz="2800" dirty="0">
                <a:solidFill>
                  <a:srgbClr val="1822EE"/>
                </a:solidFill>
              </a:rPr>
              <a:t> </a:t>
            </a:r>
            <a:r>
              <a:rPr lang="en-US" sz="2800" dirty="0" err="1">
                <a:solidFill>
                  <a:srgbClr val="1822EE"/>
                </a:solidFill>
              </a:rPr>
              <a:t>gốc</a:t>
            </a:r>
            <a:r>
              <a:rPr lang="en-US" sz="2800" dirty="0">
                <a:solidFill>
                  <a:srgbClr val="1822EE"/>
                </a:solidFill>
              </a:rPr>
              <a:t> </a:t>
            </a:r>
            <a:r>
              <a:rPr lang="en-US" sz="2800" dirty="0" err="1">
                <a:solidFill>
                  <a:srgbClr val="1822EE"/>
                </a:solidFill>
              </a:rPr>
              <a:t>thế</a:t>
            </a:r>
            <a:r>
              <a:rPr lang="en-US" sz="2800" dirty="0">
                <a:solidFill>
                  <a:srgbClr val="1822EE"/>
                </a:solidFill>
              </a:rPr>
              <a:t> </a:t>
            </a:r>
            <a:r>
              <a:rPr lang="en-US" sz="2800" dirty="0" err="1">
                <a:solidFill>
                  <a:srgbClr val="1822EE"/>
                </a:solidFill>
              </a:rPr>
              <a:t>năng</a:t>
            </a:r>
            <a:r>
              <a:rPr lang="en-US" sz="2800" dirty="0" smtClean="0">
                <a:solidFill>
                  <a:srgbClr val="1822EE"/>
                </a:solidFill>
              </a:rPr>
              <a:t>.(m)</a:t>
            </a:r>
            <a:endParaRPr lang="en-US" sz="2800" dirty="0">
              <a:solidFill>
                <a:srgbClr val="1822EE"/>
              </a:solidFill>
            </a:endParaRPr>
          </a:p>
        </p:txBody>
      </p:sp>
      <p:sp>
        <p:nvSpPr>
          <p:cNvPr id="56" name="TextBox 55"/>
          <p:cNvSpPr txBox="1"/>
          <p:nvPr/>
        </p:nvSpPr>
        <p:spPr>
          <a:xfrm>
            <a:off x="838200" y="4572000"/>
            <a:ext cx="838200" cy="523220"/>
          </a:xfrm>
          <a:prstGeom prst="rect">
            <a:avLst/>
          </a:prstGeom>
          <a:noFill/>
        </p:spPr>
        <p:txBody>
          <a:bodyPr wrap="square" rtlCol="0">
            <a:spAutoFit/>
          </a:bodyPr>
          <a:lstStyle/>
          <a:p>
            <a:r>
              <a:rPr lang="en-US" sz="2800" dirty="0" smtClean="0">
                <a:solidFill>
                  <a:srgbClr val="1822EE"/>
                </a:solidFill>
                <a:latin typeface="Times New Roman" panose="02020603050405020304" pitchFamily="18" charset="0"/>
                <a:cs typeface="Times New Roman" panose="02020603050405020304" pitchFamily="18" charset="0"/>
              </a:rPr>
              <a:t>m:</a:t>
            </a:r>
            <a:endParaRPr lang="en-US" sz="2800" dirty="0">
              <a:solidFill>
                <a:srgbClr val="1822EE"/>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914400" y="5105400"/>
            <a:ext cx="685800" cy="523220"/>
          </a:xfrm>
          <a:prstGeom prst="rect">
            <a:avLst/>
          </a:prstGeom>
          <a:noFill/>
        </p:spPr>
        <p:txBody>
          <a:bodyPr wrap="square" rtlCol="0">
            <a:spAutoFit/>
          </a:bodyPr>
          <a:lstStyle/>
          <a:p>
            <a:r>
              <a:rPr lang="en-US" sz="2800" dirty="0" smtClean="0">
                <a:solidFill>
                  <a:srgbClr val="1822EE"/>
                </a:solidFill>
                <a:latin typeface="Times New Roman" panose="02020603050405020304" pitchFamily="18" charset="0"/>
                <a:cs typeface="Times New Roman" panose="02020603050405020304" pitchFamily="18" charset="0"/>
              </a:rPr>
              <a:t>g:</a:t>
            </a:r>
            <a:endParaRPr lang="en-US" sz="2800" dirty="0">
              <a:solidFill>
                <a:srgbClr val="1822EE"/>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1295400" y="4572000"/>
            <a:ext cx="5410200" cy="523220"/>
          </a:xfrm>
          <a:prstGeom prst="rect">
            <a:avLst/>
          </a:prstGeom>
          <a:noFill/>
        </p:spPr>
        <p:txBody>
          <a:bodyPr wrap="square" rtlCol="0">
            <a:spAutoFit/>
          </a:bodyPr>
          <a:lstStyle/>
          <a:p>
            <a:r>
              <a:rPr lang="vi-VN" sz="2800" dirty="0">
                <a:solidFill>
                  <a:srgbClr val="1822EE"/>
                </a:solidFill>
              </a:rPr>
              <a:t>Khối lượng của vật</a:t>
            </a:r>
            <a:r>
              <a:rPr lang="vi-VN" sz="2800" dirty="0" smtClean="0">
                <a:solidFill>
                  <a:srgbClr val="1822EE"/>
                </a:solidFill>
              </a:rPr>
              <a:t>.</a:t>
            </a:r>
            <a:r>
              <a:rPr lang="en-US" sz="2800" dirty="0" smtClean="0">
                <a:solidFill>
                  <a:srgbClr val="1822EE"/>
                </a:solidFill>
              </a:rPr>
              <a:t>(kg)</a:t>
            </a:r>
            <a:endParaRPr lang="vi-VN" sz="2800" dirty="0">
              <a:solidFill>
                <a:srgbClr val="1822EE"/>
              </a:solidFill>
            </a:endParaRPr>
          </a:p>
        </p:txBody>
      </p:sp>
      <p:sp>
        <p:nvSpPr>
          <p:cNvPr id="59" name="TextBox 58"/>
          <p:cNvSpPr txBox="1"/>
          <p:nvPr/>
        </p:nvSpPr>
        <p:spPr>
          <a:xfrm>
            <a:off x="1295400" y="5105400"/>
            <a:ext cx="5638800" cy="523220"/>
          </a:xfrm>
          <a:prstGeom prst="rect">
            <a:avLst/>
          </a:prstGeom>
          <a:noFill/>
        </p:spPr>
        <p:txBody>
          <a:bodyPr wrap="square" rtlCol="0">
            <a:spAutoFit/>
          </a:bodyPr>
          <a:lstStyle/>
          <a:p>
            <a:r>
              <a:rPr lang="vi-VN" sz="2800" dirty="0">
                <a:solidFill>
                  <a:srgbClr val="1822EE"/>
                </a:solidFill>
              </a:rPr>
              <a:t>Gia tốc trọng trường</a:t>
            </a:r>
            <a:r>
              <a:rPr lang="vi-VN" sz="2800" dirty="0" smtClean="0">
                <a:solidFill>
                  <a:srgbClr val="1822EE"/>
                </a:solidFill>
              </a:rPr>
              <a:t>.</a:t>
            </a:r>
            <a:r>
              <a:rPr lang="en-US" sz="2800" dirty="0" smtClean="0">
                <a:solidFill>
                  <a:srgbClr val="1822EE"/>
                </a:solidFill>
              </a:rPr>
              <a:t> (m/s</a:t>
            </a:r>
            <a:r>
              <a:rPr lang="en-US" sz="2800" baseline="30000" dirty="0" smtClean="0">
                <a:solidFill>
                  <a:srgbClr val="1822EE"/>
                </a:solidFill>
              </a:rPr>
              <a:t>2</a:t>
            </a:r>
            <a:r>
              <a:rPr lang="en-US" sz="2800" dirty="0" smtClean="0">
                <a:solidFill>
                  <a:srgbClr val="1822EE"/>
                </a:solidFill>
              </a:rPr>
              <a:t> )</a:t>
            </a:r>
            <a:endParaRPr lang="vi-VN" sz="2800" dirty="0">
              <a:solidFill>
                <a:srgbClr val="1822EE"/>
              </a:solidFill>
            </a:endParaRPr>
          </a:p>
        </p:txBody>
      </p:sp>
      <p:sp>
        <p:nvSpPr>
          <p:cNvPr id="61" name="TextBox 60"/>
          <p:cNvSpPr txBox="1"/>
          <p:nvPr/>
        </p:nvSpPr>
        <p:spPr>
          <a:xfrm>
            <a:off x="6553200" y="5867400"/>
            <a:ext cx="457200" cy="584775"/>
          </a:xfrm>
          <a:prstGeom prst="rect">
            <a:avLst/>
          </a:prstGeom>
          <a:noFill/>
        </p:spPr>
        <p:txBody>
          <a:bodyPr wrap="square" rtlCol="0">
            <a:spAutoFit/>
          </a:bodyPr>
          <a:lstStyle/>
          <a:p>
            <a:r>
              <a:rPr lang="en-US" sz="3200" dirty="0" smtClean="0">
                <a:solidFill>
                  <a:srgbClr val="1822EE"/>
                </a:solidFill>
                <a:latin typeface="Times New Roman" panose="02020603050405020304" pitchFamily="18" charset="0"/>
                <a:cs typeface="Times New Roman" panose="02020603050405020304" pitchFamily="18" charset="0"/>
              </a:rPr>
              <a:t>O</a:t>
            </a:r>
            <a:endParaRPr lang="en-US" sz="3200" dirty="0">
              <a:solidFill>
                <a:srgbClr val="1822EE"/>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heckerboard(across)">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checkerboard(across)">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checkerboard(across)">
                                      <p:cBhvr>
                                        <p:cTn id="32" dur="500"/>
                                        <p:tgtEl>
                                          <p:spTgt spid="45"/>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checkerboard(across)">
                                      <p:cBhvr>
                                        <p:cTn id="35" dur="500"/>
                                        <p:tgtEl>
                                          <p:spTgt spid="5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checkerboard(across)">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checkerboard(across)">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checkerboard(across)">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checkerboard(across)">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800" decel="100000"/>
                                        <p:tgtEl>
                                          <p:spTgt spid="44"/>
                                        </p:tgtEl>
                                      </p:cBhvr>
                                    </p:animEffect>
                                    <p:anim calcmode="lin" valueType="num">
                                      <p:cBhvr>
                                        <p:cTn id="59" dur="800" decel="100000" fill="hold"/>
                                        <p:tgtEl>
                                          <p:spTgt spid="44"/>
                                        </p:tgtEl>
                                        <p:attrNameLst>
                                          <p:attrName>style.rotation</p:attrName>
                                        </p:attrNameLst>
                                      </p:cBhvr>
                                      <p:tavLst>
                                        <p:tav tm="0">
                                          <p:val>
                                            <p:fltVal val="-90"/>
                                          </p:val>
                                        </p:tav>
                                        <p:tav tm="100000">
                                          <p:val>
                                            <p:fltVal val="0"/>
                                          </p:val>
                                        </p:tav>
                                      </p:tavLst>
                                    </p:anim>
                                    <p:anim calcmode="lin" valueType="num">
                                      <p:cBhvr>
                                        <p:cTn id="60" dur="800" decel="100000" fill="hold"/>
                                        <p:tgtEl>
                                          <p:spTgt spid="44"/>
                                        </p:tgtEl>
                                        <p:attrNameLst>
                                          <p:attrName>ppt_x</p:attrName>
                                        </p:attrNameLst>
                                      </p:cBhvr>
                                      <p:tavLst>
                                        <p:tav tm="0">
                                          <p:val>
                                            <p:strVal val="#ppt_x+0.4"/>
                                          </p:val>
                                        </p:tav>
                                        <p:tav tm="100000">
                                          <p:val>
                                            <p:strVal val="#ppt_x-0.05"/>
                                          </p:val>
                                        </p:tav>
                                      </p:tavLst>
                                    </p:anim>
                                    <p:anim calcmode="lin" valueType="num">
                                      <p:cBhvr>
                                        <p:cTn id="61" dur="800" decel="100000" fill="hold"/>
                                        <p:tgtEl>
                                          <p:spTgt spid="4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p:bldP spid="43" grpId="0" animBg="1"/>
      <p:bldP spid="44" grpId="0"/>
      <p:bldP spid="45" grpId="0"/>
      <p:bldP spid="46" grpId="0" animBg="1"/>
      <p:bldP spid="47" grpId="0"/>
      <p:bldP spid="56" grpId="0"/>
      <p:bldP spid="57" grpId="0"/>
      <p:bldP spid="58" grpId="0"/>
      <p:bldP spid="5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1195</Words>
  <Application>Microsoft Office PowerPoint</Application>
  <PresentationFormat>On-screen Show (4:3)</PresentationFormat>
  <Paragraphs>132</Paragraphs>
  <Slides>23</Slides>
  <Notes>2</Notes>
  <HiddenSlides>0</HiddenSlides>
  <MMClips>2</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Arial</vt:lpstr>
      <vt:lpstr>Calibri</vt:lpstr>
      <vt:lpstr>Calibri (Body)</vt:lpstr>
      <vt:lpstr>Times New Roman</vt:lpstr>
      <vt:lpstr>VNbangkok</vt:lpstr>
      <vt:lpstr>VNbritannic</vt:lpstr>
      <vt:lpstr>VNI-Brush</vt:lpstr>
      <vt:lpstr>VNI-Helve-Condense</vt:lpstr>
      <vt:lpstr>VNI-Times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Công suất của một nhà máy thuỷ điện được xác định bởi công thức</vt:lpstr>
      <vt:lpstr>PowerPoint Presentation</vt:lpstr>
      <vt:lpstr>Cách khắc phục</vt:lpstr>
      <vt:lpstr>Các em hãy nhận xét về sự thay đổi thế năng khi thủy triều lên và khi thủy triều xuống?  </vt:lpstr>
      <vt:lpstr>PowerPoint Presentation</vt:lpstr>
      <vt:lpstr>PowerPoint Presentation</vt:lpstr>
      <vt:lpstr>PowerPoint Presentation</vt:lpstr>
      <vt:lpstr>Năng lượng thế năng đàn hồi của lò xo được sử dụng rất nhiều trong quân sự </vt:lpstr>
      <vt:lpstr>PowerPoint Presentation</vt:lpstr>
      <vt:lpstr>PowerPoint Presentation</vt:lpstr>
      <vt:lpstr>Một học sinh cho rằng hai vật ở cùng một độ cao so với mặt đất thì có thế năng bằng nhau. Kết luận như vậy có chính xác không ? Vì sao ?</vt:lpstr>
      <vt:lpstr>Nhiệm vụ về nhà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EMACHINES</dc:creator>
  <cp:lastModifiedBy>Customers</cp:lastModifiedBy>
  <cp:revision>67</cp:revision>
  <dcterms:created xsi:type="dcterms:W3CDTF">2012-01-26T13:55:10Z</dcterms:created>
  <dcterms:modified xsi:type="dcterms:W3CDTF">2016-01-15T06:33:37Z</dcterms:modified>
</cp:coreProperties>
</file>