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5"/>
  </p:notesMasterIdLst>
  <p:sldIdLst>
    <p:sldId id="719" r:id="rId3"/>
    <p:sldId id="256" r:id="rId4"/>
    <p:sldId id="690" r:id="rId5"/>
    <p:sldId id="646" r:id="rId6"/>
    <p:sldId id="647" r:id="rId7"/>
    <p:sldId id="648" r:id="rId8"/>
    <p:sldId id="649" r:id="rId9"/>
    <p:sldId id="706" r:id="rId10"/>
    <p:sldId id="704" r:id="rId11"/>
    <p:sldId id="705" r:id="rId12"/>
    <p:sldId id="707" r:id="rId13"/>
    <p:sldId id="708" r:id="rId14"/>
    <p:sldId id="709" r:id="rId15"/>
    <p:sldId id="710" r:id="rId16"/>
    <p:sldId id="711" r:id="rId17"/>
    <p:sldId id="712" r:id="rId18"/>
    <p:sldId id="713" r:id="rId19"/>
    <p:sldId id="714" r:id="rId20"/>
    <p:sldId id="715" r:id="rId21"/>
    <p:sldId id="716" r:id="rId22"/>
    <p:sldId id="717" r:id="rId23"/>
    <p:sldId id="718" r:id="rId24"/>
  </p:sldIdLst>
  <p:sldSz cx="24384000" cy="13716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UTM Swiss Condensed" panose="02000500000000000000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6FA"/>
    <a:srgbClr val="0033CC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54" d="100"/>
          <a:sy n="54" d="100"/>
        </p:scale>
        <p:origin x="408" y="102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56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50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24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18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16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67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674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765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39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10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4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5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25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30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52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00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66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80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03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wmf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22.emf"/><Relationship Id="rId5" Type="http://schemas.openxmlformats.org/officeDocument/2006/relationships/image" Target="../media/image82.png"/><Relationship Id="rId10" Type="http://schemas.openxmlformats.org/officeDocument/2006/relationships/image" Target="../media/image26.png"/><Relationship Id="rId4" Type="http://schemas.openxmlformats.org/officeDocument/2006/relationships/image" Target="../media/image81.pn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23.emf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28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267238"/>
            <a:ext cx="8219145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8842599" y="1267238"/>
            <a:ext cx="14917947" cy="12033126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857292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41" y="5164564"/>
              <a:ext cx="13718345" cy="605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Đường thẳng và mặt phẳng trong không gian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§11. Hai đường thẳng song song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4436FA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§12.Đường thẳng và mặt phẳng song song</a:t>
              </a: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§13. Hai mặt phẳng song song</a:t>
              </a: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§14. Phép chiếu song song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HỆ SONG SONG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74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61118" y="635752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2177278">
                  <a:buClrTx/>
                  <a:defRPr/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Trong không gian cho ba đường thẳng phân biệt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sai?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" y="635752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t="-6272" r="-470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61118" y="635752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43206" y="7036730"/>
            <a:ext cx="23705437" cy="6465910"/>
            <a:chOff x="48567" y="-1341652"/>
            <a:chExt cx="22867384" cy="13410233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233924" y="406343"/>
              <a:ext cx="22682027" cy="11662238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-1341652"/>
              <a:ext cx="4055352" cy="2052499"/>
              <a:chOff x="410517" y="-1074952"/>
              <a:chExt cx="4055352" cy="205249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46976" y="-1341346"/>
                <a:ext cx="164138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90944" y="-1074952"/>
                <a:ext cx="2872839" cy="800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-879860"/>
                <a:ext cx="1058947" cy="17545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9241F550-FE85-2E10-0764-946D6E380059}"/>
              </a:ext>
            </a:extLst>
          </p:cNvPr>
          <p:cNvGrpSpPr/>
          <p:nvPr/>
        </p:nvGrpSpPr>
        <p:grpSpPr>
          <a:xfrm>
            <a:off x="737614" y="2952513"/>
            <a:ext cx="22661588" cy="3640501"/>
            <a:chOff x="-4546709" y="4113375"/>
            <a:chExt cx="19714834" cy="3949770"/>
          </a:xfrm>
          <a:solidFill>
            <a:srgbClr val="5F8D2E"/>
          </a:solidFill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C14077BE-A063-C5AB-1858-D30DA93A4A45}"/>
                </a:ext>
              </a:extLst>
            </p:cNvPr>
            <p:cNvGrpSpPr/>
            <p:nvPr/>
          </p:nvGrpSpPr>
          <p:grpSpPr>
            <a:xfrm>
              <a:off x="-4546709" y="4113375"/>
              <a:ext cx="19714834" cy="3949770"/>
              <a:chOff x="-2244949" y="1988231"/>
              <a:chExt cx="9857417" cy="1974885"/>
            </a:xfrm>
            <a:grpFill/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18D0DC47-B992-627A-70C5-917B2D984E56}"/>
                  </a:ext>
                </a:extLst>
              </p:cNvPr>
              <p:cNvSpPr/>
              <p:nvPr/>
            </p:nvSpPr>
            <p:spPr>
              <a:xfrm>
                <a:off x="3176637" y="1988231"/>
                <a:ext cx="425051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Nếu b//c thì a//c</a:t>
                </a: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C45C436-B577-47B7-8E96-2AF64B9A6649}"/>
                  </a:ext>
                </a:extLst>
              </p:cNvPr>
              <p:cNvSpPr/>
              <p:nvPr/>
            </p:nvSpPr>
            <p:spPr>
              <a:xfrm>
                <a:off x="-1843997" y="2005053"/>
                <a:ext cx="4544676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Tồn tại duy nhất một mặt phẳng chứa cả hai đường thẳng a và b.</a:t>
                </a: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AF7AFC5D-A654-95BF-5701-02FA1D8B4733}"/>
                  </a:ext>
                </a:extLst>
              </p:cNvPr>
              <p:cNvSpPr/>
              <p:nvPr/>
            </p:nvSpPr>
            <p:spPr>
              <a:xfrm>
                <a:off x="2821185" y="211171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D536D64D-C70E-C191-D139-DB4688E3D7E2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C9153F57-370E-D241-D1A0-6D80A9693395}"/>
                      </a:ext>
                    </a:extLst>
                  </p:cNvPr>
                  <p:cNvSpPr/>
                  <p:nvPr/>
                </p:nvSpPr>
                <p:spPr>
                  <a:xfrm>
                    <a:off x="-1852155" y="3113711"/>
                    <a:ext cx="4589675" cy="809967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2177278">
                      <a:buClrTx/>
                      <a:defRPr/>
                    </a:pPr>
                    <a:endParaRPr lang="fr-FR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 defTabSz="2177278">
                      <a:buClrTx/>
                      <a:defRPr/>
                    </a:pPr>
                    <a:r>
                      <a:rPr lang="fr-FR" sz="4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Nếu </a:t>
                    </a:r>
                    <a14:m>
                      <m:oMath xmlns:m="http://schemas.openxmlformats.org/officeDocument/2006/math"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;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oMath>
                    </a14:m>
                    <a:r>
                      <a:rPr lang="fr-FR" sz="4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thì  </a:t>
                    </a:r>
                  </a:p>
                  <a:p>
                    <a:pPr algn="ctr" defTabSz="2177278">
                      <a:buClrTx/>
                      <a:defRPr/>
                    </a:pPr>
                    <a14:m>
                      <m:oMath xmlns:m="http://schemas.openxmlformats.org/officeDocument/2006/math"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oMath>
                    </a14:m>
                    <a:r>
                      <a:rPr lang="fr-FR" sz="4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 ;</a:t>
                    </a:r>
                    <a14:m>
                      <m:oMath xmlns:m="http://schemas.openxmlformats.org/officeDocument/2006/math"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oMath>
                    </a14:m>
                    <a:r>
                      <a:rPr lang="fr-FR" sz="4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 ;</a:t>
                    </a:r>
                    <a14:m>
                      <m:oMath xmlns:m="http://schemas.openxmlformats.org/officeDocument/2006/math"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oMath>
                    </a14:m>
                    <a:r>
                      <a:rPr lang="fr-FR" sz="4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đồng phẳng.</a:t>
                    </a:r>
                    <a:endParaRPr lang="vi-VN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C9153F57-370E-D241-D1A0-6D80A96933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52155" y="3113711"/>
                    <a:ext cx="4589675" cy="8099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138" b="-15020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717CE69F-E4B0-B6DD-19E3-F3D77AAA72DD}"/>
                  </a:ext>
                </a:extLst>
              </p:cNvPr>
              <p:cNvSpPr/>
              <p:nvPr/>
            </p:nvSpPr>
            <p:spPr>
              <a:xfrm>
                <a:off x="-2244949" y="3227050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B893F547-9CBE-D9CA-1992-85B8F077BA63}"/>
                  </a:ext>
                </a:extLst>
              </p:cNvPr>
              <p:cNvSpPr/>
              <p:nvPr/>
            </p:nvSpPr>
            <p:spPr>
              <a:xfrm>
                <a:off x="3262138" y="3207116"/>
                <a:ext cx="435033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c cắt a thì c cắt b.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FFF1505F-C8C6-A3D8-7E2F-B36C13DAD0B6}"/>
                  </a:ext>
                </a:extLst>
              </p:cNvPr>
              <p:cNvSpPr/>
              <p:nvPr/>
            </p:nvSpPr>
            <p:spPr>
              <a:xfrm>
                <a:off x="2904505" y="332169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A64AF74-1654-21AF-4DFC-CC4B02953DD1}"/>
                </a:ext>
              </a:extLst>
            </p:cNvPr>
            <p:cNvSpPr/>
            <p:nvPr/>
          </p:nvSpPr>
          <p:spPr>
            <a:xfrm>
              <a:off x="-3622247" y="4425790"/>
              <a:ext cx="4312161" cy="901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575888" y="5393539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5D8B547D-33FA-D90D-152F-E1A34BCDBCB3}"/>
                  </a:ext>
                </a:extLst>
              </p:cNvPr>
              <p:cNvSpPr txBox="1"/>
              <p:nvPr/>
            </p:nvSpPr>
            <p:spPr>
              <a:xfrm>
                <a:off x="5310831" y="9089312"/>
                <a:ext cx="1617446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là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5D8B547D-33FA-D90D-152F-E1A34BCD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31" y="9089312"/>
                <a:ext cx="16174465" cy="1446550"/>
              </a:xfrm>
              <a:prstGeom prst="rect">
                <a:avLst/>
              </a:prstGeom>
              <a:blipFill>
                <a:blip r:embed="rId7"/>
                <a:stretch>
                  <a:fillRect l="-1508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1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61118" y="850701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Vị trí tương đối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" y="850701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61" b="-7317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71521" y="3681629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Cắt nhau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Chéo nhau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Song song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Trùng 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396989" y="3894078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825699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8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6416083" y="5768454"/>
            <a:ext cx="9425529" cy="202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1016BE40-F9CA-E9CE-648F-8DCC16CBB2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593" y="6564840"/>
            <a:ext cx="5595918" cy="45559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7D4D519-BEC5-B1DB-73AC-6F972AE0D7A0}"/>
                  </a:ext>
                </a:extLst>
              </p:cNvPr>
              <p:cNvSpPr txBox="1"/>
              <p:nvPr/>
            </p:nvSpPr>
            <p:spPr>
              <a:xfrm>
                <a:off x="393329" y="7397013"/>
                <a:ext cx="15993691" cy="2932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𝒎𝒑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thảng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đồng phẳng nên vị trí tương đối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chéo nhau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7D4D519-BEC5-B1DB-73AC-6F972AE0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9" y="7397013"/>
                <a:ext cx="15993691" cy="2932854"/>
              </a:xfrm>
              <a:prstGeom prst="rect">
                <a:avLst/>
              </a:prstGeom>
              <a:blipFill>
                <a:blip r:embed="rId7"/>
                <a:stretch>
                  <a:fillRect t="-4772" r="-2554" b="-8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8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190986" y="1204355"/>
                <a:ext cx="24200099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Cho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nhau. Một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                 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6" y="1204355"/>
                <a:ext cx="24200099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55" r="-9530" b="-7317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518110" y="3302716"/>
            <a:ext cx="23314729" cy="1881920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2128082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b,c chéo nhau hoặc cắt nhau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//c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 cắt c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  b;c  chéo 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6356442" y="3637378"/>
            <a:ext cx="1315743" cy="117986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9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6416083" y="5768454"/>
            <a:ext cx="9425529" cy="202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26163-0E62-65E9-1B4F-634412121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912" y="5922973"/>
            <a:ext cx="9710978" cy="7199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C6CAA-3379-344A-5235-42625EA0AA0B}"/>
              </a:ext>
            </a:extLst>
          </p:cNvPr>
          <p:cNvSpPr txBox="1"/>
          <p:nvPr/>
        </p:nvSpPr>
        <p:spPr>
          <a:xfrm>
            <a:off x="976442" y="7456360"/>
            <a:ext cx="9940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C1: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46ADA-CFF7-1DAF-7DFA-6F4BB058B222}"/>
              </a:ext>
            </a:extLst>
          </p:cNvPr>
          <p:cNvSpPr txBox="1"/>
          <p:nvPr/>
        </p:nvSpPr>
        <p:spPr>
          <a:xfrm>
            <a:off x="908102" y="9032016"/>
            <a:ext cx="6832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4.25.</a:t>
            </a:r>
          </a:p>
        </p:txBody>
      </p:sp>
    </p:spTree>
    <p:extLst>
      <p:ext uri="{BB962C8B-B14F-4D97-AF65-F5344CB8AC3E}">
        <p14:creationId xmlns:p14="http://schemas.microsoft.com/office/powerpoint/2010/main" val="424880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212952" y="1157281"/>
                <a:ext cx="23922882" cy="265724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đường thẳng chéo nhau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không thuộc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nhiều nhất bao nhiêu đường thẳng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đồng thời cắt cả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2" y="1157281"/>
                <a:ext cx="23922882" cy="265724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788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547721" y="4222048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144312" y="4340734"/>
            <a:ext cx="1088530" cy="107647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10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12952" y="6007229"/>
            <a:ext cx="23862374" cy="7424327"/>
            <a:chOff x="48567" y="4381499"/>
            <a:chExt cx="23018772" cy="7424326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864269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6460011" y="6641291"/>
            <a:ext cx="9425529" cy="202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ACF3F60-E5F8-3DAA-5777-1534C8044534}"/>
                  </a:ext>
                </a:extLst>
              </p:cNvPr>
              <p:cNvSpPr txBox="1"/>
              <p:nvPr/>
            </p:nvSpPr>
            <p:spPr>
              <a:xfrm>
                <a:off x="1120284" y="7562896"/>
                <a:ext cx="21390450" cy="5581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tồn tại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đồng thời cắt cả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𝑷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𝑸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nếu có một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đồng thời cắt cả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phẳng (vô lí).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có duy nhất một đường thẳng đi qua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đồng thời cắt cả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ACF3F60-E5F8-3DAA-5777-1534C804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84" y="7562896"/>
                <a:ext cx="21390450" cy="5581208"/>
              </a:xfrm>
              <a:prstGeom prst="rect">
                <a:avLst/>
              </a:prstGeom>
              <a:blipFill>
                <a:blip r:embed="rId6"/>
                <a:stretch>
                  <a:fillRect t="-2623" r="-1140" b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04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61118" y="1038357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Trong không gian 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sau đây là đúng?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" y="1038357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61" r="-1122" b="-7317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610764" y="3223013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/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=∅</m:t>
                        </m:r>
                      </m:oMath>
                    </m:oMathPara>
                  </a14:m>
                  <a:endPara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a//b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cắt b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 chéo 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7440888" y="3478747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11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98210" y="5190868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635015" y="5129035"/>
                <a:ext cx="23135467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 defTabSz="2177278">
                  <a:lnSpc>
                    <a:spcPct val="150000"/>
                  </a:lnSpc>
                  <a:buClrTx/>
                  <a:defRPr/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thể song song với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(hình 1) mà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có thể chéo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(hình 2).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15" y="5129035"/>
                <a:ext cx="23135467" cy="1993366"/>
              </a:xfrm>
              <a:prstGeom prst="rect">
                <a:avLst/>
              </a:prstGeom>
              <a:blipFill>
                <a:blip r:embed="rId7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0">
            <a:extLst>
              <a:ext uri="{FF2B5EF4-FFF2-40B4-BE49-F238E27FC236}">
                <a16:creationId xmlns:a16="http://schemas.microsoft.com/office/drawing/2014/main" id="{0439F123-BD7C-AE17-4B85-40F1D837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BED845BF-FD2B-8928-6D26-4AB780D300CD}"/>
              </a:ext>
            </a:extLst>
          </p:cNvPr>
          <p:cNvGrpSpPr>
            <a:grpSpLocks/>
          </p:cNvGrpSpPr>
          <p:nvPr/>
        </p:nvGrpSpPr>
        <p:grpSpPr bwMode="auto">
          <a:xfrm>
            <a:off x="3560051" y="7616091"/>
            <a:ext cx="14752531" cy="3959382"/>
            <a:chOff x="903" y="11583"/>
            <a:chExt cx="8229" cy="2484"/>
          </a:xfrm>
        </p:grpSpPr>
        <p:sp>
          <p:nvSpPr>
            <p:cNvPr id="12" name="AutoShape 29">
              <a:extLst>
                <a:ext uri="{FF2B5EF4-FFF2-40B4-BE49-F238E27FC236}">
                  <a16:creationId xmlns:a16="http://schemas.microsoft.com/office/drawing/2014/main" id="{13925F79-545A-6424-E3A1-47A7F4C74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2412"/>
              <a:ext cx="1859" cy="1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AutoShape 28">
              <a:extLst>
                <a:ext uri="{FF2B5EF4-FFF2-40B4-BE49-F238E27FC236}">
                  <a16:creationId xmlns:a16="http://schemas.microsoft.com/office/drawing/2014/main" id="{C5007E10-0CE9-31D9-4BD3-D92E11DEC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9" y="12412"/>
              <a:ext cx="581" cy="492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AutoShape 27">
              <a:extLst>
                <a:ext uri="{FF2B5EF4-FFF2-40B4-BE49-F238E27FC236}">
                  <a16:creationId xmlns:a16="http://schemas.microsoft.com/office/drawing/2014/main" id="{94535D35-EACC-A259-36FF-D76F44F2C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" y="12412"/>
              <a:ext cx="1257" cy="1065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8AA90543-07DD-2E9F-A1F3-43D845FAE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" y="13477"/>
              <a:ext cx="2719" cy="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AFE4C723-4B3D-A9CC-DAE9-7AF743391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" y="12865"/>
              <a:ext cx="2437" cy="34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AutoShape 24">
              <a:extLst>
                <a:ext uri="{FF2B5EF4-FFF2-40B4-BE49-F238E27FC236}">
                  <a16:creationId xmlns:a16="http://schemas.microsoft.com/office/drawing/2014/main" id="{DAC6BCCC-0EA3-6424-CACF-B4D37619F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3" y="12412"/>
              <a:ext cx="2719" cy="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AutoShape 23">
              <a:extLst>
                <a:ext uri="{FF2B5EF4-FFF2-40B4-BE49-F238E27FC236}">
                  <a16:creationId xmlns:a16="http://schemas.microsoft.com/office/drawing/2014/main" id="{103414CD-8D93-DBF6-7AA0-B27A98471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6" y="12412"/>
              <a:ext cx="1257" cy="1065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D0E77EAE-94E5-5430-EB2E-BE950285B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5" y="12412"/>
              <a:ext cx="1257" cy="1065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8BBFC4A7-8BDC-95A4-9496-5BC3CD91E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6" y="13477"/>
              <a:ext cx="2719" cy="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AutoShape 20">
              <a:extLst>
                <a:ext uri="{FF2B5EF4-FFF2-40B4-BE49-F238E27FC236}">
                  <a16:creationId xmlns:a16="http://schemas.microsoft.com/office/drawing/2014/main" id="{48B57CA5-1E32-7518-CAC7-904DF0E06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5" y="12572"/>
              <a:ext cx="1280" cy="72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AutoShape 19">
              <a:extLst>
                <a:ext uri="{FF2B5EF4-FFF2-40B4-BE49-F238E27FC236}">
                  <a16:creationId xmlns:a16="http://schemas.microsoft.com/office/drawing/2014/main" id="{604F1204-FA4B-3DF3-9A42-76F4C0878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" y="11583"/>
              <a:ext cx="2437" cy="34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AutoShape 18">
              <a:extLst>
                <a:ext uri="{FF2B5EF4-FFF2-40B4-BE49-F238E27FC236}">
                  <a16:creationId xmlns:a16="http://schemas.microsoft.com/office/drawing/2014/main" id="{3A1328C8-B250-91E1-98DC-146D23643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3" y="11975"/>
              <a:ext cx="1928" cy="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AutoShape 17">
              <a:extLst>
                <a:ext uri="{FF2B5EF4-FFF2-40B4-BE49-F238E27FC236}">
                  <a16:creationId xmlns:a16="http://schemas.microsoft.com/office/drawing/2014/main" id="{8F5EEB69-CAAC-5F3D-49A8-40D0C5ADD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2" y="11923"/>
              <a:ext cx="0" cy="128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AutoShape 16">
              <a:extLst>
                <a:ext uri="{FF2B5EF4-FFF2-40B4-BE49-F238E27FC236}">
                  <a16:creationId xmlns:a16="http://schemas.microsoft.com/office/drawing/2014/main" id="{4E706C11-D1D9-F358-D1DC-00B2A4758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9" y="11583"/>
              <a:ext cx="0" cy="128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Arc 15">
              <a:extLst>
                <a:ext uri="{FF2B5EF4-FFF2-40B4-BE49-F238E27FC236}">
                  <a16:creationId xmlns:a16="http://schemas.microsoft.com/office/drawing/2014/main" id="{4828C5FE-D074-8A25-B7E8-A4672CBF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3233"/>
              <a:ext cx="356" cy="244"/>
            </a:xfrm>
            <a:custGeom>
              <a:avLst/>
              <a:gdLst>
                <a:gd name="G0" fmla="+- 0 0 0"/>
                <a:gd name="G1" fmla="+- 14780 0 0"/>
                <a:gd name="G2" fmla="+- 21600 0 0"/>
                <a:gd name="T0" fmla="*/ 15752 w 21600"/>
                <a:gd name="T1" fmla="*/ 0 h 14780"/>
                <a:gd name="T2" fmla="*/ 21600 w 21600"/>
                <a:gd name="T3" fmla="*/ 14780 h 14780"/>
                <a:gd name="T4" fmla="*/ 0 w 21600"/>
                <a:gd name="T5" fmla="*/ 14780 h 1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80" fill="none" extrusionOk="0">
                  <a:moveTo>
                    <a:pt x="15751" y="0"/>
                  </a:moveTo>
                  <a:cubicBezTo>
                    <a:pt x="19508" y="4004"/>
                    <a:pt x="21600" y="9289"/>
                    <a:pt x="21600" y="14780"/>
                  </a:cubicBezTo>
                </a:path>
                <a:path w="21600" h="14780" stroke="0" extrusionOk="0">
                  <a:moveTo>
                    <a:pt x="15751" y="0"/>
                  </a:moveTo>
                  <a:cubicBezTo>
                    <a:pt x="19508" y="4004"/>
                    <a:pt x="21600" y="9289"/>
                    <a:pt x="21600" y="14780"/>
                  </a:cubicBezTo>
                  <a:lnTo>
                    <a:pt x="0" y="1478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Arc 14">
              <a:extLst>
                <a:ext uri="{FF2B5EF4-FFF2-40B4-BE49-F238E27FC236}">
                  <a16:creationId xmlns:a16="http://schemas.microsoft.com/office/drawing/2014/main" id="{AB630E2A-1FD8-AA0F-2BCC-7E22C929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" y="13233"/>
              <a:ext cx="356" cy="244"/>
            </a:xfrm>
            <a:custGeom>
              <a:avLst/>
              <a:gdLst>
                <a:gd name="G0" fmla="+- 0 0 0"/>
                <a:gd name="G1" fmla="+- 14780 0 0"/>
                <a:gd name="G2" fmla="+- 21600 0 0"/>
                <a:gd name="T0" fmla="*/ 15752 w 21600"/>
                <a:gd name="T1" fmla="*/ 0 h 14780"/>
                <a:gd name="T2" fmla="*/ 21600 w 21600"/>
                <a:gd name="T3" fmla="*/ 14780 h 14780"/>
                <a:gd name="T4" fmla="*/ 0 w 21600"/>
                <a:gd name="T5" fmla="*/ 14780 h 1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80" fill="none" extrusionOk="0">
                  <a:moveTo>
                    <a:pt x="15751" y="0"/>
                  </a:moveTo>
                  <a:cubicBezTo>
                    <a:pt x="19508" y="4004"/>
                    <a:pt x="21600" y="9289"/>
                    <a:pt x="21600" y="14780"/>
                  </a:cubicBezTo>
                </a:path>
                <a:path w="21600" h="14780" stroke="0" extrusionOk="0">
                  <a:moveTo>
                    <a:pt x="15751" y="0"/>
                  </a:moveTo>
                  <a:cubicBezTo>
                    <a:pt x="19508" y="4004"/>
                    <a:pt x="21600" y="9289"/>
                    <a:pt x="21600" y="14780"/>
                  </a:cubicBezTo>
                  <a:lnTo>
                    <a:pt x="0" y="1478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F6F764DC-AA7D-BC97-3B3C-76AD47C55E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4" y="13236"/>
            <a:ext cx="237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" y="13236"/>
                          <a:ext cx="237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id="{CED05C9B-43EE-F48D-5FA0-66BDF84D4E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21" y="13236"/>
            <a:ext cx="237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400" imgH="165100" progId="Equation.DSMT4">
                    <p:embed/>
                  </p:oleObj>
                </mc:Choice>
                <mc:Fallback>
                  <p:oleObj name="Equation" r:id="rId10" imgW="152400" imgH="1651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1" y="13236"/>
                          <a:ext cx="237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Đối tượng 37">
              <a:extLst>
                <a:ext uri="{FF2B5EF4-FFF2-40B4-BE49-F238E27FC236}">
                  <a16:creationId xmlns:a16="http://schemas.microsoft.com/office/drawing/2014/main" id="{5DC694C6-292D-FF16-A7E7-34844E27F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0" y="13039"/>
            <a:ext cx="198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7000" imgH="139700" progId="Equation.DSMT4">
                    <p:embed/>
                  </p:oleObj>
                </mc:Choice>
                <mc:Fallback>
                  <p:oleObj name="Equation" r:id="rId11" imgW="127000" imgH="1397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3039"/>
                          <a:ext cx="198" cy="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Đối tượng 38">
              <a:extLst>
                <a:ext uri="{FF2B5EF4-FFF2-40B4-BE49-F238E27FC236}">
                  <a16:creationId xmlns:a16="http://schemas.microsoft.com/office/drawing/2014/main" id="{E60CFFE4-AB6E-B181-B3D7-BB8B1465A2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43" y="13039"/>
            <a:ext cx="198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3" y="13039"/>
                          <a:ext cx="198" cy="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Đối tượng 39">
              <a:extLst>
                <a:ext uri="{FF2B5EF4-FFF2-40B4-BE49-F238E27FC236}">
                  <a16:creationId xmlns:a16="http://schemas.microsoft.com/office/drawing/2014/main" id="{8F8A2531-2F2E-A869-0012-E228190BAE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67" y="11698"/>
            <a:ext cx="19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7000" imgH="177800" progId="Equation.DSMT4">
                    <p:embed/>
                  </p:oleObj>
                </mc:Choice>
                <mc:Fallback>
                  <p:oleObj name="Equation" r:id="rId14" imgW="127000" imgH="177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7" y="11698"/>
                          <a:ext cx="198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Đối tượng 40">
              <a:extLst>
                <a:ext uri="{FF2B5EF4-FFF2-40B4-BE49-F238E27FC236}">
                  <a16:creationId xmlns:a16="http://schemas.microsoft.com/office/drawing/2014/main" id="{5F41201E-AFE8-6E33-4C5A-6B94FF2DAE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8" y="11711"/>
            <a:ext cx="19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7000" imgH="177800" progId="Equation.DSMT4">
                    <p:embed/>
                  </p:oleObj>
                </mc:Choice>
                <mc:Fallback>
                  <p:oleObj name="Equation" r:id="rId16" imgW="127000" imgH="177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11711"/>
                          <a:ext cx="198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Arc 7">
              <a:extLst>
                <a:ext uri="{FF2B5EF4-FFF2-40B4-BE49-F238E27FC236}">
                  <a16:creationId xmlns:a16="http://schemas.microsoft.com/office/drawing/2014/main" id="{531F1E94-750B-D101-0CC5-14B0221C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1901"/>
              <a:ext cx="288" cy="308"/>
            </a:xfrm>
            <a:custGeom>
              <a:avLst/>
              <a:gdLst>
                <a:gd name="G0" fmla="+- 0 0 0"/>
                <a:gd name="G1" fmla="+- 1553 0 0"/>
                <a:gd name="G2" fmla="+- 21600 0 0"/>
                <a:gd name="T0" fmla="*/ 21544 w 21600"/>
                <a:gd name="T1" fmla="*/ 0 h 23149"/>
                <a:gd name="T2" fmla="*/ 437 w 21600"/>
                <a:gd name="T3" fmla="*/ 23149 h 23149"/>
                <a:gd name="T4" fmla="*/ 0 w 21600"/>
                <a:gd name="T5" fmla="*/ 1553 h 2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149" fill="none" extrusionOk="0">
                  <a:moveTo>
                    <a:pt x="21544" y="-1"/>
                  </a:moveTo>
                  <a:cubicBezTo>
                    <a:pt x="21581" y="516"/>
                    <a:pt x="21600" y="1034"/>
                    <a:pt x="21600" y="1553"/>
                  </a:cubicBezTo>
                  <a:cubicBezTo>
                    <a:pt x="21600" y="13312"/>
                    <a:pt x="12193" y="22910"/>
                    <a:pt x="436" y="23148"/>
                  </a:cubicBezTo>
                </a:path>
                <a:path w="21600" h="23149" stroke="0" extrusionOk="0">
                  <a:moveTo>
                    <a:pt x="21544" y="-1"/>
                  </a:moveTo>
                  <a:cubicBezTo>
                    <a:pt x="21581" y="516"/>
                    <a:pt x="21600" y="1034"/>
                    <a:pt x="21600" y="1553"/>
                  </a:cubicBezTo>
                  <a:cubicBezTo>
                    <a:pt x="21600" y="13312"/>
                    <a:pt x="12193" y="22910"/>
                    <a:pt x="436" y="23148"/>
                  </a:cubicBezTo>
                  <a:lnTo>
                    <a:pt x="0" y="1553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aphicFrame>
          <p:nvGraphicFramePr>
            <p:cNvPr id="47" name="Đối tượng 46">
              <a:extLst>
                <a:ext uri="{FF2B5EF4-FFF2-40B4-BE49-F238E27FC236}">
                  <a16:creationId xmlns:a16="http://schemas.microsoft.com/office/drawing/2014/main" id="{5CB2850C-0D56-4A3A-E84C-0A3CC0B35F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9" y="11872"/>
            <a:ext cx="237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400" imgH="203200" progId="Equation.DSMT4">
                    <p:embed/>
                  </p:oleObj>
                </mc:Choice>
                <mc:Fallback>
                  <p:oleObj name="Equation" r:id="rId17" imgW="152400" imgH="203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9" y="11872"/>
                          <a:ext cx="237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AutoShape 5">
              <a:extLst>
                <a:ext uri="{FF2B5EF4-FFF2-40B4-BE49-F238E27FC236}">
                  <a16:creationId xmlns:a16="http://schemas.microsoft.com/office/drawing/2014/main" id="{744FE613-A3AD-DCFC-DAF0-11E94EF54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3" y="12897"/>
              <a:ext cx="684" cy="58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AutoShape 4">
              <a:extLst>
                <a:ext uri="{FF2B5EF4-FFF2-40B4-BE49-F238E27FC236}">
                  <a16:creationId xmlns:a16="http://schemas.microsoft.com/office/drawing/2014/main" id="{5B6C9FDA-577C-546C-9A8F-38F9E8D33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9" y="12412"/>
              <a:ext cx="860" cy="1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D39FAB7C-7E53-313A-2B4B-0E26C07B1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13497"/>
              <a:ext cx="1456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4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1</a:t>
              </a:r>
            </a:p>
          </p:txBody>
        </p:sp>
        <p:sp>
          <p:nvSpPr>
            <p:cNvPr id="51" name="Text Box 2">
              <a:extLst>
                <a:ext uri="{FF2B5EF4-FFF2-40B4-BE49-F238E27FC236}">
                  <a16:creationId xmlns:a16="http://schemas.microsoft.com/office/drawing/2014/main" id="{15924812-F00F-83CD-0384-D5B73147B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" y="13497"/>
              <a:ext cx="1833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4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A9357EAC-5B2F-ACB9-C0FC-09B9BB741C54}"/>
                  </a:ext>
                </a:extLst>
              </p:cNvPr>
              <p:cNvSpPr txBox="1"/>
              <p:nvPr/>
            </p:nvSpPr>
            <p:spPr>
              <a:xfrm>
                <a:off x="647296" y="11747090"/>
                <a:ext cx="21252026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=∅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=∅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điểm chung.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A9357EAC-5B2F-ACB9-C0FC-09B9BB74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96" y="11747090"/>
                <a:ext cx="21252026" cy="759375"/>
              </a:xfrm>
              <a:prstGeom prst="rect">
                <a:avLst/>
              </a:prstGeom>
              <a:blipFill>
                <a:blip r:embed="rId19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2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61118" y="637341"/>
            <a:ext cx="23309364" cy="1704861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 defTabSz="2177278">
              <a:buClrTx/>
              <a:defRPr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sau, mệnh đề nào đúng?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A30A122A-B2FA-437A-B09E-A6BB60D1FE18}"/>
              </a:ext>
            </a:extLst>
          </p:cNvPr>
          <p:cNvGrpSpPr/>
          <p:nvPr/>
        </p:nvGrpSpPr>
        <p:grpSpPr>
          <a:xfrm>
            <a:off x="581720" y="2923434"/>
            <a:ext cx="22649021" cy="7974526"/>
            <a:chOff x="-4630083" y="4147019"/>
            <a:chExt cx="18883296" cy="8064946"/>
          </a:xfrm>
          <a:solidFill>
            <a:srgbClr val="5F8D2E"/>
          </a:solidFill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6F3E35D9-8E07-24D3-4B9D-CB7956AB244E}"/>
                </a:ext>
              </a:extLst>
            </p:cNvPr>
            <p:cNvGrpSpPr/>
            <p:nvPr/>
          </p:nvGrpSpPr>
          <p:grpSpPr>
            <a:xfrm>
              <a:off x="-4630083" y="4147019"/>
              <a:ext cx="18883296" cy="8064946"/>
              <a:chOff x="-2286636" y="2005053"/>
              <a:chExt cx="9441648" cy="4032473"/>
            </a:xfrm>
            <a:grpFill/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462F9BF7-9B22-49B0-3EE7-2B51212587D1}"/>
                  </a:ext>
                </a:extLst>
              </p:cNvPr>
              <p:cNvSpPr/>
              <p:nvPr/>
            </p:nvSpPr>
            <p:spPr>
              <a:xfrm>
                <a:off x="-1935732" y="4233275"/>
                <a:ext cx="9033236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Trong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gian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phân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biệt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song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song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chéo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nhau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55D95C12-26E2-7446-84DB-13FD1760DB19}"/>
                  </a:ext>
                </a:extLst>
              </p:cNvPr>
              <p:cNvSpPr/>
              <p:nvPr/>
            </p:nvSpPr>
            <p:spPr>
              <a:xfrm>
                <a:off x="-1911061" y="2005053"/>
                <a:ext cx="8983894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  Trong không gian; hai đường thẳng không có điểm chung tthì chéo nhau</a:t>
                </a: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7D382E92-95DB-A38A-B5C7-BDAFFC64AC9D}"/>
                  </a:ext>
                </a:extLst>
              </p:cNvPr>
              <p:cNvSpPr/>
              <p:nvPr/>
            </p:nvSpPr>
            <p:spPr>
              <a:xfrm>
                <a:off x="-2244949" y="4334487"/>
                <a:ext cx="493915" cy="481043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400" b="1" kern="12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597F02CA-080B-CAC2-48B2-0567EEC2B89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C6E38285-4A17-6835-181D-D6B01AE4F763}"/>
                  </a:ext>
                </a:extLst>
              </p:cNvPr>
              <p:cNvSpPr/>
              <p:nvPr/>
            </p:nvSpPr>
            <p:spPr>
              <a:xfrm>
                <a:off x="-1919219" y="3113711"/>
                <a:ext cx="9033236" cy="80996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2177278">
                  <a:buClrTx/>
                  <a:defRPr/>
                </a:pPr>
                <a:endParaRPr lang="fr-FR" sz="4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2177278">
                  <a:buClrTx/>
                  <a:defRPr/>
                </a:pPr>
                <a:r>
                  <a:rPr lang="fr-FR" sz="4400" b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hai đường thẳng lần lượt thuộc hai mặt phẳng phân biệt thì chéo nhau </a:t>
                </a: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0960699F-147D-3C38-FCFC-35C1D7689626}"/>
                  </a:ext>
                </a:extLst>
              </p:cNvPr>
              <p:cNvSpPr/>
              <p:nvPr/>
            </p:nvSpPr>
            <p:spPr>
              <a:xfrm>
                <a:off x="-2244949" y="3227050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B</a:t>
                </a: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F7A0AC19-D4CB-914B-B5EB-2CB09934CF56}"/>
                  </a:ext>
                </a:extLst>
              </p:cNvPr>
              <p:cNvSpPr/>
              <p:nvPr/>
            </p:nvSpPr>
            <p:spPr>
              <a:xfrm>
                <a:off x="-1919219" y="5281526"/>
                <a:ext cx="907423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Trong không gian hai đường thẳng chéo nhau thì không có điểm chung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D5A39F5C-EAA8-E206-B8C4-7C0193AC8D2E}"/>
                  </a:ext>
                </a:extLst>
              </p:cNvPr>
              <p:cNvSpPr/>
              <p:nvPr/>
            </p:nvSpPr>
            <p:spPr>
              <a:xfrm>
                <a:off x="-2286636" y="538439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F64B04E-ED94-87B4-1E1E-F32B497AAA28}"/>
                </a:ext>
              </a:extLst>
            </p:cNvPr>
            <p:cNvSpPr/>
            <p:nvPr/>
          </p:nvSpPr>
          <p:spPr>
            <a:xfrm>
              <a:off x="-3622247" y="4425790"/>
              <a:ext cx="4312161" cy="901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21" name="Oval 29">
            <a:extLst>
              <a:ext uri="{FF2B5EF4-FFF2-40B4-BE49-F238E27FC236}">
                <a16:creationId xmlns:a16="http://schemas.microsoft.com/office/drawing/2014/main" id="{2721BB12-47E5-7691-D9DE-F5A91E1809C8}"/>
              </a:ext>
            </a:extLst>
          </p:cNvPr>
          <p:cNvSpPr/>
          <p:nvPr/>
        </p:nvSpPr>
        <p:spPr>
          <a:xfrm>
            <a:off x="607746" y="9606349"/>
            <a:ext cx="1258799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4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223547" y="1308448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là đúng?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47" y="1308448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t="-6272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71521" y="3680410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MN//AD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MN//CD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MN//BD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MN//CA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535215" y="3861739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13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1076356" y="6451251"/>
            <a:ext cx="12186567" cy="232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2177278">
              <a:buClrTx/>
              <a:defRPr/>
            </a:pP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I; J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BC;BD.</a:t>
            </a:r>
          </a:p>
          <a:p>
            <a:pPr lvl="0" defTabSz="2177278">
              <a:buClrTx/>
              <a:defRPr/>
            </a:pP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Ta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MN//IJ; IJ//CD </a:t>
            </a:r>
            <a:r>
              <a:rPr lang="en-US" sz="4400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MN//CD.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9F5F2E23-E3C5-3B1E-7E9A-FB6CF127C1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440" y="5891487"/>
            <a:ext cx="9735536" cy="7352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15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518110" y="1250102"/>
                <a:ext cx="23309364" cy="6703965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					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đáy là hình bình hành tâm 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O, I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xét các mệnh đề:</a:t>
                </a:r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I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)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𝑰𝑶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vi-VN" sz="4400" b="1" i="1">
                    <a:latin typeface="Tahoma" panose="020B0604030504040204" pitchFamily="34" charset="0"/>
                    <a:ea typeface="Times New Roman" panose="02020603050405020304" pitchFamily="18" charset="0"/>
                  </a:rPr>
                  <a:t>II</a:t>
                </a: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)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 cắt hình chóp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 theo thiết diện là một tứ giác.</a:t>
                </a:r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vi-VN" sz="4400" b="1" i="1">
                    <a:latin typeface="Tahoma" panose="020B0604030504040204" pitchFamily="34" charset="0"/>
                    <a:ea typeface="Times New Roman" panose="02020603050405020304" pitchFamily="18" charset="0"/>
                  </a:rPr>
                  <a:t>III</a:t>
                </a: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) Giao điểm của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𝑨𝑰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 là trọng tâm của tam giác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vi-VN" sz="4400" b="1" i="1">
                    <a:latin typeface="Tahoma" panose="020B0604030504040204" pitchFamily="34" charset="0"/>
                    <a:ea typeface="Times New Roman" panose="02020603050405020304" pitchFamily="18" charset="0"/>
                  </a:rPr>
                  <a:t>IV</a:t>
                </a:r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)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𝑰𝑶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Số mệnh đề đúng trong các mệnh để trên là</a:t>
                </a:r>
                <a:endParaRPr lang="vi-VN" sz="4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10" y="1250102"/>
                <a:ext cx="23309364" cy="6703965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r="-1279" b="-814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326987" y="8157216"/>
            <a:ext cx="19288558" cy="1355333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2	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050598" y="8341707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9498368"/>
            <a:ext cx="23862374" cy="3820067"/>
            <a:chOff x="48567" y="3407150"/>
            <a:chExt cx="23018772" cy="9158391"/>
          </a:xfrm>
          <a:solidFill>
            <a:srgbClr val="DAE3F3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8CAD35BB-7547-C1D8-C394-B1EA6D00959A}"/>
                    </a:ext>
                  </a:extLst>
                </p:cNvPr>
                <p:cNvSpPr/>
                <p:nvPr/>
              </p:nvSpPr>
              <p:spPr>
                <a:xfrm>
                  <a:off x="385312" y="4941556"/>
                  <a:ext cx="22682027" cy="7623985"/>
                </a:xfrm>
                <a:prstGeom prst="roundRect">
                  <a:avLst>
                    <a:gd name="adj" fmla="val 2239"/>
                  </a:avLst>
                </a:prstGeom>
                <a:grpFill/>
                <a:ln w="28575" cap="flat" cmpd="sng" algn="ctr">
                  <a:solidFill>
                    <a:srgbClr val="A5A5A5">
                      <a:lumMod val="5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defTabSz="2177278">
                    <a:buClrTx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rPr>
                    <a:t>         </a:t>
                  </a:r>
                  <a:r>
                    <a:rPr lang="en-US" sz="4400" b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Mệnh đề (</a:t>
                  </a:r>
                  <a:r>
                    <a:rPr lang="en-US" sz="4400" b="1" i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I</a:t>
                  </a:r>
                  <a:r>
                    <a:rPr lang="en-US" sz="4400" b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) đúng vì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𝑰𝑶</m:t>
                      </m:r>
                    </m:oMath>
                  </a14:m>
                  <a:r>
                    <a:rPr lang="en-US" sz="4400" b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là đường trung bình của tam giác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𝑺𝑨𝑪</m:t>
                      </m:r>
                    </m:oMath>
                  </a14:m>
                  <a:r>
                    <a:rPr lang="en-US" sz="4400" b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</a:p>
                <a:p>
                  <a:pPr defTabSz="2177278">
                    <a:buClrTx/>
                    <a:defRPr/>
                  </a:pPr>
                  <a:endParaRPr lang="vi-VN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8CAD35BB-7547-C1D8-C394-B1EA6D0095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312" y="4941556"/>
                  <a:ext cx="22682027" cy="762398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 cap="flat" cmpd="sng" algn="ctr">
                  <a:solidFill>
                    <a:srgbClr val="A5A5A5">
                      <a:lumMod val="50000"/>
                    </a:srgbClr>
                  </a:solidFill>
                  <a:prstDash val="solid"/>
                  <a:miter lim="800000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3407150"/>
              <a:ext cx="3991940" cy="2053823"/>
              <a:chOff x="410517" y="3673850"/>
              <a:chExt cx="3991940" cy="205382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933909" y="3145992"/>
                <a:ext cx="1940690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3808613"/>
                <a:ext cx="2996403" cy="1442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3707851"/>
                <a:ext cx="1058947" cy="201982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F7DD42F-ADD8-EB1F-E007-AE5451778685}"/>
                  </a:ext>
                </a:extLst>
              </p:cNvPr>
              <p:cNvSpPr txBox="1"/>
              <p:nvPr/>
            </p:nvSpPr>
            <p:spPr>
              <a:xfrm>
                <a:off x="1293112" y="11252798"/>
                <a:ext cx="21963284" cy="1591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Mệnh đề (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II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sai vì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𝑰𝑩𝑫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chính là thiết diện của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cắt bởi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F7DD42F-ADD8-EB1F-E007-AE545177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12" y="11252798"/>
                <a:ext cx="21963284" cy="1591974"/>
              </a:xfrm>
              <a:prstGeom prst="rect">
                <a:avLst/>
              </a:prstGeom>
              <a:blipFill>
                <a:blip r:embed="rId7"/>
                <a:stretch>
                  <a:fillRect t="-9195" b="-16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CAFC972-97C2-F470-7E78-14E7A4D61F2D}"/>
                  </a:ext>
                </a:extLst>
              </p:cNvPr>
              <p:cNvSpPr txBox="1"/>
              <p:nvPr/>
            </p:nvSpPr>
            <p:spPr>
              <a:xfrm>
                <a:off x="717902" y="11592221"/>
                <a:ext cx="25729758" cy="1591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Mệnh đề (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III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đúng vì giao điểm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 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CAFC972-97C2-F470-7E78-14E7A4D6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02" y="11592221"/>
                <a:ext cx="25729758" cy="1591974"/>
              </a:xfrm>
              <a:prstGeom prst="rect">
                <a:avLst/>
              </a:prstGeom>
              <a:blipFill>
                <a:blip r:embed="rId8"/>
                <a:stretch>
                  <a:fillRect t="-9195" b="-16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134ECE-95C5-B8D0-CE59-054197735D20}"/>
                  </a:ext>
                </a:extLst>
              </p:cNvPr>
              <p:cNvSpPr txBox="1"/>
              <p:nvPr/>
            </p:nvSpPr>
            <p:spPr>
              <a:xfrm>
                <a:off x="908102" y="11643517"/>
                <a:ext cx="21963283" cy="1489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Mệnh đề (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IV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đúng 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 hai điểm chung của 2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134ECE-95C5-B8D0-CE59-05419773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02" y="11643517"/>
                <a:ext cx="21963283" cy="1489382"/>
              </a:xfrm>
              <a:prstGeom prst="rect">
                <a:avLst/>
              </a:prstGeom>
              <a:blipFill>
                <a:blip r:embed="rId9"/>
                <a:stretch>
                  <a:fillRect t="-9426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21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6" grpId="0" uiExpand="1" build="allAtOnce"/>
      <p:bldP spid="8" grpId="0"/>
      <p:bldP spid="8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620072" y="979442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		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𝑱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Mệnh đề nào dưới đây đúng?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2" y="979442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61" b="-7666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1942516" y="3041705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IJ//AB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IJ//CD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10698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IJ; CD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chéo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IJ cắt AB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921514" y="3292427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521626" y="4870669"/>
            <a:ext cx="23407810" cy="8184043"/>
            <a:chOff x="48567" y="4381499"/>
            <a:chExt cx="22580278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143533" y="4941556"/>
              <a:ext cx="22485312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472047" y="6956465"/>
                <a:ext cx="11883490" cy="5513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M; N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𝑰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𝑨𝑴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𝑱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𝑨𝑵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MN//CD.</a:t>
                </a:r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47" y="6956465"/>
                <a:ext cx="11883490" cy="5513369"/>
              </a:xfrm>
              <a:prstGeom prst="rect">
                <a:avLst/>
              </a:prstGeom>
              <a:blipFill>
                <a:blip r:embed="rId6"/>
                <a:stretch>
                  <a:fillRect t="-2541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 ">
            <a:extLst>
              <a:ext uri="{FF2B5EF4-FFF2-40B4-BE49-F238E27FC236}">
                <a16:creationId xmlns:a16="http://schemas.microsoft.com/office/drawing/2014/main" id="{993B5A14-9F77-953A-CC08-192210F43B57}"/>
              </a:ext>
            </a:extLst>
          </p:cNvPr>
          <p:cNvGrpSpPr/>
          <p:nvPr/>
        </p:nvGrpSpPr>
        <p:grpSpPr>
          <a:xfrm>
            <a:off x="13652737" y="5822984"/>
            <a:ext cx="9663546" cy="7707921"/>
            <a:chOff x="190500" y="517644"/>
            <a:chExt cx="4254500" cy="4067631"/>
          </a:xfrm>
        </p:grpSpPr>
        <p:pic>
          <p:nvPicPr>
            <p:cNvPr id="5" name=" ">
              <a:extLst>
                <a:ext uri="{FF2B5EF4-FFF2-40B4-BE49-F238E27FC236}">
                  <a16:creationId xmlns:a16="http://schemas.microsoft.com/office/drawing/2014/main" id="{CBF99197-FD14-275E-71B1-F94BADB3B3A3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000" y="762000"/>
              <a:ext cx="3683000" cy="3302000"/>
            </a:xfrm>
            <a:prstGeom prst="rect">
              <a:avLst/>
            </a:prstGeom>
          </p:spPr>
        </p:pic>
        <p:sp>
          <p:nvSpPr>
            <p:cNvPr id="6" name=" ">
              <a:extLst>
                <a:ext uri="{FF2B5EF4-FFF2-40B4-BE49-F238E27FC236}">
                  <a16:creationId xmlns:a16="http://schemas.microsoft.com/office/drawing/2014/main" id="{E7BB6785-1C42-0200-BB4C-9C895C7048F4}"/>
                </a:ext>
              </a:extLst>
            </p:cNvPr>
            <p:cNvSpPr txBox="1"/>
            <p:nvPr/>
          </p:nvSpPr>
          <p:spPr>
            <a:xfrm>
              <a:off x="1378519" y="517644"/>
              <a:ext cx="3175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vi-VN" sz="3200" b="1" dirty="0">
                  <a:solidFill>
                    <a:srgbClr val="0000CC"/>
                  </a:solidFill>
                  <a:latin typeface="UTM Swiss Condensed" panose="02000500000000000000" pitchFamily="2" charset="0"/>
                </a:rPr>
                <a:t>A</a:t>
              </a:r>
            </a:p>
          </p:txBody>
        </p:sp>
        <p:sp>
          <p:nvSpPr>
            <p:cNvPr id="7" name=" ">
              <a:extLst>
                <a:ext uri="{FF2B5EF4-FFF2-40B4-BE49-F238E27FC236}">
                  <a16:creationId xmlns:a16="http://schemas.microsoft.com/office/drawing/2014/main" id="{46C0570D-1331-3867-F657-69B5AD18F800}"/>
                </a:ext>
              </a:extLst>
            </p:cNvPr>
            <p:cNvSpPr txBox="1"/>
            <p:nvPr/>
          </p:nvSpPr>
          <p:spPr>
            <a:xfrm>
              <a:off x="190500" y="2476500"/>
              <a:ext cx="3175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vi-VN" sz="32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B</a:t>
              </a:r>
            </a:p>
          </p:txBody>
        </p:sp>
        <p:sp>
          <p:nvSpPr>
            <p:cNvPr id="8" name=" ">
              <a:extLst>
                <a:ext uri="{FF2B5EF4-FFF2-40B4-BE49-F238E27FC236}">
                  <a16:creationId xmlns:a16="http://schemas.microsoft.com/office/drawing/2014/main" id="{9DB3268F-45A4-9662-F5C6-B5541EA6DC9C}"/>
                </a:ext>
              </a:extLst>
            </p:cNvPr>
            <p:cNvSpPr txBox="1"/>
            <p:nvPr/>
          </p:nvSpPr>
          <p:spPr>
            <a:xfrm>
              <a:off x="1587500" y="4000500"/>
              <a:ext cx="3175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vi-VN" sz="32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C</a:t>
              </a:r>
            </a:p>
          </p:txBody>
        </p:sp>
        <p:sp>
          <p:nvSpPr>
            <p:cNvPr id="11" name=" ">
              <a:extLst>
                <a:ext uri="{FF2B5EF4-FFF2-40B4-BE49-F238E27FC236}">
                  <a16:creationId xmlns:a16="http://schemas.microsoft.com/office/drawing/2014/main" id="{51A631DF-F1E8-0EA3-85A9-B96F00E4E46D}"/>
                </a:ext>
              </a:extLst>
            </p:cNvPr>
            <p:cNvSpPr txBox="1"/>
            <p:nvPr/>
          </p:nvSpPr>
          <p:spPr>
            <a:xfrm>
              <a:off x="4127500" y="2667000"/>
              <a:ext cx="3175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vi-VN" sz="3200" b="1">
                  <a:solidFill>
                    <a:srgbClr val="0000CC"/>
                  </a:solidFill>
                  <a:latin typeface="UTM Swiss Condensed" panose="02000500000000000000" pitchFamily="2" charset="0"/>
                </a:rPr>
                <a:t>D</a:t>
              </a:r>
            </a:p>
          </p:txBody>
        </p:sp>
      </p:grpSp>
      <p:cxnSp>
        <p:nvCxnSpPr>
          <p:cNvPr id="16" name=" ">
            <a:extLst>
              <a:ext uri="{FF2B5EF4-FFF2-40B4-BE49-F238E27FC236}">
                <a16:creationId xmlns:a16="http://schemas.microsoft.com/office/drawing/2014/main" id="{13BA8104-2AE4-4610-8B79-27BF96CF4A3C}"/>
              </a:ext>
            </a:extLst>
          </p:cNvPr>
          <p:cNvCxnSpPr>
            <a:cxnSpLocks/>
          </p:cNvCxnSpPr>
          <p:nvPr/>
        </p:nvCxnSpPr>
        <p:spPr>
          <a:xfrm flipH="1">
            <a:off x="16201403" y="6552952"/>
            <a:ext cx="574182" cy="48671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 ">
            <a:extLst>
              <a:ext uri="{FF2B5EF4-FFF2-40B4-BE49-F238E27FC236}">
                <a16:creationId xmlns:a16="http://schemas.microsoft.com/office/drawing/2014/main" id="{D707E68C-34FB-83F7-B3D0-0ACBD7BE2579}"/>
              </a:ext>
            </a:extLst>
          </p:cNvPr>
          <p:cNvCxnSpPr>
            <a:cxnSpLocks/>
          </p:cNvCxnSpPr>
          <p:nvPr/>
        </p:nvCxnSpPr>
        <p:spPr>
          <a:xfrm>
            <a:off x="16819895" y="6615138"/>
            <a:ext cx="2199539" cy="3402757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 ">
            <a:extLst>
              <a:ext uri="{FF2B5EF4-FFF2-40B4-BE49-F238E27FC236}">
                <a16:creationId xmlns:a16="http://schemas.microsoft.com/office/drawing/2014/main" id="{21818DCC-367C-01C7-1A4D-ED1A1D63C439}"/>
              </a:ext>
            </a:extLst>
          </p:cNvPr>
          <p:cNvCxnSpPr>
            <a:cxnSpLocks/>
          </p:cNvCxnSpPr>
          <p:nvPr/>
        </p:nvCxnSpPr>
        <p:spPr>
          <a:xfrm flipV="1">
            <a:off x="16530058" y="8607698"/>
            <a:ext cx="1579161" cy="804068"/>
          </a:xfrm>
          <a:prstGeom prst="line">
            <a:avLst/>
          </a:prstGeom>
          <a:ln w="508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 ">
            <a:extLst>
              <a:ext uri="{FF2B5EF4-FFF2-40B4-BE49-F238E27FC236}">
                <a16:creationId xmlns:a16="http://schemas.microsoft.com/office/drawing/2014/main" id="{0FEE9607-94B4-DCC4-8E27-EFC9B4112338}"/>
              </a:ext>
            </a:extLst>
          </p:cNvPr>
          <p:cNvCxnSpPr>
            <a:cxnSpLocks/>
          </p:cNvCxnSpPr>
          <p:nvPr/>
        </p:nvCxnSpPr>
        <p:spPr>
          <a:xfrm flipV="1">
            <a:off x="16210482" y="9928477"/>
            <a:ext cx="2808994" cy="1491636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 ">
            <a:extLst>
              <a:ext uri="{FF2B5EF4-FFF2-40B4-BE49-F238E27FC236}">
                <a16:creationId xmlns:a16="http://schemas.microsoft.com/office/drawing/2014/main" id="{E3856CDE-6D59-A228-F5CD-C70FC180A355}"/>
              </a:ext>
            </a:extLst>
          </p:cNvPr>
          <p:cNvGrpSpPr/>
          <p:nvPr/>
        </p:nvGrpSpPr>
        <p:grpSpPr>
          <a:xfrm>
            <a:off x="15443865" y="9235752"/>
            <a:ext cx="1158643" cy="2769134"/>
            <a:chOff x="5300912" y="3108413"/>
            <a:chExt cx="510107" cy="1461331"/>
          </a:xfrm>
        </p:grpSpPr>
        <p:sp>
          <p:nvSpPr>
            <p:cNvPr id="31" name="htron">
              <a:extLst>
                <a:ext uri="{FF2B5EF4-FFF2-40B4-BE49-F238E27FC236}">
                  <a16:creationId xmlns:a16="http://schemas.microsoft.com/office/drawing/2014/main" id="{B91C451D-CDEB-852D-6543-E9E95876C34B}"/>
                </a:ext>
              </a:extLst>
            </p:cNvPr>
            <p:cNvSpPr/>
            <p:nvPr/>
          </p:nvSpPr>
          <p:spPr>
            <a:xfrm>
              <a:off x="5710623" y="3108413"/>
              <a:ext cx="100396" cy="141788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id="{A4CE5954-1A69-7F0A-D027-6A7295A8153D}"/>
                    </a:ext>
                  </a:extLst>
                </p:cNvPr>
                <p:cNvSpPr txBox="1"/>
                <p:nvPr/>
              </p:nvSpPr>
              <p:spPr>
                <a:xfrm>
                  <a:off x="5300912" y="4261146"/>
                  <a:ext cx="255479" cy="308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vi-VN" sz="38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id="{A4CE5954-1A69-7F0A-D027-6A7295A81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912" y="4261146"/>
                  <a:ext cx="255479" cy="3085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 ">
            <a:extLst>
              <a:ext uri="{FF2B5EF4-FFF2-40B4-BE49-F238E27FC236}">
                <a16:creationId xmlns:a16="http://schemas.microsoft.com/office/drawing/2014/main" id="{E2AF14EB-2F10-F6F4-63BA-38DCC2186157}"/>
              </a:ext>
            </a:extLst>
          </p:cNvPr>
          <p:cNvGrpSpPr/>
          <p:nvPr/>
        </p:nvGrpSpPr>
        <p:grpSpPr>
          <a:xfrm>
            <a:off x="17980882" y="8511682"/>
            <a:ext cx="1499359" cy="1384205"/>
            <a:chOff x="4139779" y="1869411"/>
            <a:chExt cx="660111" cy="730474"/>
          </a:xfrm>
        </p:grpSpPr>
        <p:sp>
          <p:nvSpPr>
            <p:cNvPr id="37" name="htron">
              <a:extLst>
                <a:ext uri="{FF2B5EF4-FFF2-40B4-BE49-F238E27FC236}">
                  <a16:creationId xmlns:a16="http://schemas.microsoft.com/office/drawing/2014/main" id="{2A1EFADB-FD8B-E8BC-71A6-D7199C236319}"/>
                </a:ext>
              </a:extLst>
            </p:cNvPr>
            <p:cNvSpPr/>
            <p:nvPr/>
          </p:nvSpPr>
          <p:spPr>
            <a:xfrm>
              <a:off x="4139779" y="1869411"/>
              <a:ext cx="129703" cy="12176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 ">
              <a:extLst>
                <a:ext uri="{FF2B5EF4-FFF2-40B4-BE49-F238E27FC236}">
                  <a16:creationId xmlns:a16="http://schemas.microsoft.com/office/drawing/2014/main" id="{D8250621-5A58-B98E-6B01-1BD80F3899C2}"/>
                </a:ext>
              </a:extLst>
            </p:cNvPr>
            <p:cNvSpPr txBox="1"/>
            <p:nvPr/>
          </p:nvSpPr>
          <p:spPr>
            <a:xfrm>
              <a:off x="4644627" y="2291287"/>
              <a:ext cx="155263" cy="30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800" b="1" dirty="0">
                  <a:solidFill>
                    <a:srgbClr val="002060"/>
                  </a:solidFill>
                </a:rPr>
                <a:t>N</a:t>
              </a:r>
              <a:endParaRPr lang="vi-VN" sz="3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 ">
            <a:extLst>
              <a:ext uri="{FF2B5EF4-FFF2-40B4-BE49-F238E27FC236}">
                <a16:creationId xmlns:a16="http://schemas.microsoft.com/office/drawing/2014/main" id="{3CEC32ED-37DD-E25B-E86E-D0D2EF90F088}"/>
              </a:ext>
            </a:extLst>
          </p:cNvPr>
          <p:cNvGrpSpPr/>
          <p:nvPr/>
        </p:nvGrpSpPr>
        <p:grpSpPr>
          <a:xfrm>
            <a:off x="16142184" y="9175596"/>
            <a:ext cx="266788" cy="2340533"/>
            <a:chOff x="4650237" y="2973530"/>
            <a:chExt cx="190500" cy="1627200"/>
          </a:xfrm>
        </p:grpSpPr>
        <p:sp>
          <p:nvSpPr>
            <p:cNvPr id="40" name="htron">
              <a:extLst>
                <a:ext uri="{FF2B5EF4-FFF2-40B4-BE49-F238E27FC236}">
                  <a16:creationId xmlns:a16="http://schemas.microsoft.com/office/drawing/2014/main" id="{9A933C33-B135-1063-4BBA-AD654CF375BC}"/>
                </a:ext>
              </a:extLst>
            </p:cNvPr>
            <p:cNvSpPr/>
            <p:nvPr/>
          </p:nvSpPr>
          <p:spPr>
            <a:xfrm>
              <a:off x="4650237" y="4410230"/>
              <a:ext cx="190500" cy="1905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 ">
              <a:extLst>
                <a:ext uri="{FF2B5EF4-FFF2-40B4-BE49-F238E27FC236}">
                  <a16:creationId xmlns:a16="http://schemas.microsoft.com/office/drawing/2014/main" id="{0D3BF13B-E3B2-47FF-7093-DC66BDAB2CC2}"/>
                </a:ext>
              </a:extLst>
            </p:cNvPr>
            <p:cNvSpPr txBox="1"/>
            <p:nvPr/>
          </p:nvSpPr>
          <p:spPr>
            <a:xfrm>
              <a:off x="4655955" y="2973530"/>
              <a:ext cx="96148" cy="4065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</a:rPr>
                <a:t>I</a:t>
              </a:r>
              <a:endParaRPr lang="vi-VN" sz="3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 ">
            <a:extLst>
              <a:ext uri="{FF2B5EF4-FFF2-40B4-BE49-F238E27FC236}">
                <a16:creationId xmlns:a16="http://schemas.microsoft.com/office/drawing/2014/main" id="{BEB228C0-D955-B50A-FEB9-8C50FAAEAB66}"/>
              </a:ext>
            </a:extLst>
          </p:cNvPr>
          <p:cNvGrpSpPr/>
          <p:nvPr/>
        </p:nvGrpSpPr>
        <p:grpSpPr>
          <a:xfrm>
            <a:off x="18359818" y="8114675"/>
            <a:ext cx="1153724" cy="1974289"/>
            <a:chOff x="4768879" y="2921639"/>
            <a:chExt cx="64254" cy="567122"/>
          </a:xfrm>
        </p:grpSpPr>
        <p:sp>
          <p:nvSpPr>
            <p:cNvPr id="47" name="htron">
              <a:extLst>
                <a:ext uri="{FF2B5EF4-FFF2-40B4-BE49-F238E27FC236}">
                  <a16:creationId xmlns:a16="http://schemas.microsoft.com/office/drawing/2014/main" id="{05FAFDF4-596C-61EC-D6B6-CD49659F8D3E}"/>
                </a:ext>
              </a:extLst>
            </p:cNvPr>
            <p:cNvSpPr/>
            <p:nvPr/>
          </p:nvSpPr>
          <p:spPr>
            <a:xfrm flipH="1">
              <a:off x="4796396" y="3408421"/>
              <a:ext cx="9220" cy="8034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 ">
              <a:extLst>
                <a:ext uri="{FF2B5EF4-FFF2-40B4-BE49-F238E27FC236}">
                  <a16:creationId xmlns:a16="http://schemas.microsoft.com/office/drawing/2014/main" id="{616F775E-B4B1-CC82-D651-4273691EB70F}"/>
                </a:ext>
              </a:extLst>
            </p:cNvPr>
            <p:cNvSpPr txBox="1"/>
            <p:nvPr/>
          </p:nvSpPr>
          <p:spPr>
            <a:xfrm>
              <a:off x="4768879" y="2921639"/>
              <a:ext cx="64254" cy="167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800" b="1" dirty="0">
                  <a:solidFill>
                    <a:srgbClr val="002060"/>
                  </a:solidFill>
                </a:rPr>
                <a:t>J</a:t>
              </a:r>
              <a:endParaRPr lang="vi-VN" sz="3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4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722034" y="879619"/>
                <a:ext cx="23309364" cy="2589963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					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là hình thang với đáy lớn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song song với đường thẳng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4" y="879619"/>
                <a:ext cx="23309364" cy="2589963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b="-2315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71521" y="3680410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86395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843997" y="2004067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SC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115800" y="395426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16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916277" y="6184596"/>
                <a:ext cx="14079883" cy="7871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𝑲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trung điểm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ta có: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𝑺𝑮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𝑺𝑯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𝑺𝑲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𝑯𝑲</m:t>
                    </m:r>
                  </m:oMath>
                </a14:m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(1).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𝑯𝑲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là đường trung bình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(2).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 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7" y="6184596"/>
                <a:ext cx="14079883" cy="7871963"/>
              </a:xfrm>
              <a:prstGeom prst="rect">
                <a:avLst/>
              </a:prstGeom>
              <a:blipFill>
                <a:blip r:embed="rId6"/>
                <a:stretch>
                  <a:fillRect t="-18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7">
            <a:extLst>
              <a:ext uri="{FF2B5EF4-FFF2-40B4-BE49-F238E27FC236}">
                <a16:creationId xmlns:a16="http://schemas.microsoft.com/office/drawing/2014/main" id="{58AD0FE1-B1BA-4B53-4C8B-F2CF1B4C6B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593" y="5617562"/>
            <a:ext cx="6758007" cy="7405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20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6375664" y="1108396"/>
            <a:ext cx="11544141" cy="1772267"/>
            <a:chOff x="1423993" y="457612"/>
            <a:chExt cx="9120238" cy="1102736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3" y="457612"/>
              <a:ext cx="9120238" cy="1099091"/>
              <a:chOff x="-6641" y="148683"/>
              <a:chExt cx="639543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1" y="148683"/>
                <a:ext cx="639543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4642" y="279581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/>
                  <a:t>11</a:t>
                </a:r>
              </a:p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469996" y="583703"/>
              <a:ext cx="5486400" cy="976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HAI ĐƯỜNG THẲNG SONG SONG</a:t>
              </a:r>
              <a:endParaRPr sz="4800" b="1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/>
            <p:nvPr/>
          </p:nvCxnSpPr>
          <p:spPr>
            <a:xfrm>
              <a:off x="1023373" y="2020907"/>
              <a:ext cx="5834627" cy="36493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/>
            <p:nvPr/>
          </p:nvCxnSpPr>
          <p:spPr>
            <a:xfrm>
              <a:off x="17275687" y="2020907"/>
              <a:ext cx="6346313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494886" y="6805610"/>
            <a:ext cx="37190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8741406" y="5793013"/>
            <a:ext cx="15359807" cy="1351730"/>
            <a:chOff x="10419090" y="2590800"/>
            <a:chExt cx="14130187" cy="1304539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TÍNH CHẤT HAI ĐƯỜNG THẲNG SONG SONG</a:t>
              </a:r>
              <a:endParaRPr sz="43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19090" y="2590800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8627656" y="3195531"/>
            <a:ext cx="15193817" cy="1389379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VỊ TRÍ TƯƠNG ĐỐI CỦA HAI ĐƯỜNG THẲNG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</p:cNvCxnSpPr>
          <p:nvPr/>
        </p:nvCxnSpPr>
        <p:spPr>
          <a:xfrm flipV="1">
            <a:off x="6193760" y="4567934"/>
            <a:ext cx="2408214" cy="276897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</p:cNvCxnSpPr>
          <p:nvPr/>
        </p:nvCxnSpPr>
        <p:spPr>
          <a:xfrm flipV="1">
            <a:off x="6185722" y="6570978"/>
            <a:ext cx="2650061" cy="84522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181;p30">
            <a:extLst>
              <a:ext uri="{FF2B5EF4-FFF2-40B4-BE49-F238E27FC236}">
                <a16:creationId xmlns:a16="http://schemas.microsoft.com/office/drawing/2014/main" id="{6C49D9A1-9813-62EC-221F-4C4BA9EA22A2}"/>
              </a:ext>
            </a:extLst>
          </p:cNvPr>
          <p:cNvGrpSpPr/>
          <p:nvPr/>
        </p:nvGrpSpPr>
        <p:grpSpPr>
          <a:xfrm>
            <a:off x="8917066" y="8599638"/>
            <a:ext cx="15331815" cy="1389379"/>
            <a:chOff x="10444842" y="2554465"/>
            <a:chExt cx="14104435" cy="1340874"/>
          </a:xfrm>
        </p:grpSpPr>
        <p:sp>
          <p:nvSpPr>
            <p:cNvPr id="3" name="Google Shape;182;p30">
              <a:extLst>
                <a:ext uri="{FF2B5EF4-FFF2-40B4-BE49-F238E27FC236}">
                  <a16:creationId xmlns:a16="http://schemas.microsoft.com/office/drawing/2014/main" id="{7D854AC7-3EC5-3B16-6CD7-29FE4E38982E}"/>
                </a:ext>
              </a:extLst>
            </p:cNvPr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LUYỆN TẬP</a:t>
              </a:r>
              <a:endParaRPr sz="4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" name="Google Shape;183;p30">
              <a:extLst>
                <a:ext uri="{FF2B5EF4-FFF2-40B4-BE49-F238E27FC236}">
                  <a16:creationId xmlns:a16="http://schemas.microsoft.com/office/drawing/2014/main" id="{1BA937D7-960F-BDF3-7B94-39E97CBAAEF4}"/>
                </a:ext>
              </a:extLst>
            </p:cNvPr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3;p30">
              <a:extLst>
                <a:ext uri="{FF2B5EF4-FFF2-40B4-BE49-F238E27FC236}">
                  <a16:creationId xmlns:a16="http://schemas.microsoft.com/office/drawing/2014/main" id="{881A90D3-FEC6-EBC6-B980-00DB1C8C17AE}"/>
                </a:ext>
              </a:extLst>
            </p:cNvPr>
            <p:cNvSpPr/>
            <p:nvPr/>
          </p:nvSpPr>
          <p:spPr>
            <a:xfrm>
              <a:off x="10802703" y="2851352"/>
              <a:ext cx="579677" cy="714457"/>
            </a:xfrm>
            <a:prstGeom prst="ellipse">
              <a:avLst/>
            </a:prstGeom>
            <a:solidFill>
              <a:srgbClr val="4436FA"/>
            </a:solidFill>
            <a:ln cmpd="sng">
              <a:solidFill>
                <a:srgbClr val="4436FA">
                  <a:alpha val="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300" b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  <a:cs typeface="Calibri"/>
                  <a:sym typeface="Calibri"/>
                </a:rPr>
                <a:t>3</a:t>
              </a:r>
              <a:endParaRPr sz="4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  <a:sym typeface="Calibri"/>
              </a:endParaRPr>
            </a:p>
          </p:txBody>
        </p:sp>
      </p:grpSp>
      <p:cxnSp>
        <p:nvCxnSpPr>
          <p:cNvPr id="5" name="Google Shape;200;p30">
            <a:extLst>
              <a:ext uri="{FF2B5EF4-FFF2-40B4-BE49-F238E27FC236}">
                <a16:creationId xmlns:a16="http://schemas.microsoft.com/office/drawing/2014/main" id="{6A32A461-F5E5-B267-B384-5F9B0FEE8FE7}"/>
              </a:ext>
            </a:extLst>
          </p:cNvPr>
          <p:cNvCxnSpPr>
            <a:cxnSpLocks/>
          </p:cNvCxnSpPr>
          <p:nvPr/>
        </p:nvCxnSpPr>
        <p:spPr>
          <a:xfrm>
            <a:off x="6193760" y="7506884"/>
            <a:ext cx="2464181" cy="1523154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223547" y="880093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					Cho tứ 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𝑨𝑩𝑫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Mệnh đề nào dưới đây đúng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47" y="880093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t="-348" r="-1566" b="-8014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233950" y="2884342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/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𝑮𝑬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//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𝑪𝑫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/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𝑮𝑬</m:t>
                      </m:r>
                    </m:oMath>
                  </a14:m>
                  <a:r>
                    <a:rPr lang="en-US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pt-BR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𝑪𝑫</m:t>
                      </m:r>
                    </m:oMath>
                  </a14:m>
                  <a:r>
                    <a:rPr lang="pt-BR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chéo nhau</a:t>
                  </a: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blipFill>
                  <a:blip r:embed="rId5"/>
                  <a:stretch>
                    <a:fillRect t="-4297" b="-14453"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3003077" y="2010565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GE cắt AD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527320" y="2002571"/>
              <a:ext cx="1980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GE cắt  CD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7076038" y="3193516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14523721" cy="8184043"/>
            <a:chOff x="48567" y="4381499"/>
            <a:chExt cx="14010267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13673522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2595938" y="6743485"/>
                <a:ext cx="10829117" cy="5791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Trong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​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có</a:t>
                </a: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𝑴𝑮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𝑴𝑫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𝑴𝑬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𝑴𝑪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𝑮𝑬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38" y="6743485"/>
                <a:ext cx="10829117" cy="5791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8">
            <a:extLst>
              <a:ext uri="{FF2B5EF4-FFF2-40B4-BE49-F238E27FC236}">
                <a16:creationId xmlns:a16="http://schemas.microsoft.com/office/drawing/2014/main" id="{C946902E-9BDB-2D48-7E96-DD6D066A1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255" y="5614431"/>
            <a:ext cx="8821103" cy="7633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80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61118" y="942721"/>
                <a:ext cx="23309364" cy="2419623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		Cho hình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tùy ý trên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là mặt phẳng 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Khẳng định nào sau đây SAI?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" y="942721"/>
                <a:ext cx="23309364" cy="2419623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35" b="-4455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71521" y="3680410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/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𝑴𝑷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//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𝑨𝑪</m:t>
                      </m:r>
                    </m:oMath>
                  </a14:m>
                  <a:r>
                    <a:rPr lang="en-US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/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1800" b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//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𝑨𝑪</m:t>
                      </m:r>
                    </m:oMath>
                  </a14:m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050644-61B5-E533-3DC7-306A035A688F}"/>
                    </a:ext>
                  </a:extLst>
                </p:cNvPr>
                <p:cNvSpPr/>
                <p:nvPr/>
              </p:nvSpPr>
              <p:spPr>
                <a:xfrm>
                  <a:off x="3003077" y="2010565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𝑴𝑷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</a:rPr>
                          <m:t>//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𝑨𝑩𝑪</m:t>
                            </m:r>
                          </m:e>
                        </m:d>
                      </m:oMath>
                    </m:oMathPara>
                  </a14:m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050644-61B5-E533-3DC7-306A035A6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7" y="2010565"/>
                  <a:ext cx="1980000" cy="756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E60EA91-AFE1-46D0-9154-AA9686709442}"/>
                    </a:ext>
                  </a:extLst>
                </p:cNvPr>
                <p:cNvSpPr/>
                <p:nvPr/>
              </p:nvSpPr>
              <p:spPr>
                <a:xfrm>
                  <a:off x="5527320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𝑵𝑷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//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E60EA91-AFE1-46D0-9154-AA9686709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320" y="2002571"/>
                  <a:ext cx="1980000" cy="756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471521" y="389164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18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2727691" y="6403653"/>
                <a:ext cx="10690589" cy="536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</m:oMath>
                </a14:m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𝑷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𝑨𝑩𝑫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𝑨𝑩𝑫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Calibri" panose="020F050202020403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91" y="6403653"/>
                <a:ext cx="10690589" cy="5369419"/>
              </a:xfrm>
              <a:prstGeom prst="rect">
                <a:avLst/>
              </a:prstGeom>
              <a:blipFill>
                <a:blip r:embed="rId10"/>
                <a:stretch>
                  <a:fillRect l="-2281" r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8">
            <a:extLst>
              <a:ext uri="{FF2B5EF4-FFF2-40B4-BE49-F238E27FC236}">
                <a16:creationId xmlns:a16="http://schemas.microsoft.com/office/drawing/2014/main" id="{82FA1902-604B-36D2-B34D-6F9F8A45FE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473" y="5652250"/>
            <a:ext cx="8074023" cy="775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93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519711" y="1000674"/>
                <a:ext cx="23309364" cy="2775224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		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là hình chữ nhật.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theo thứ tự là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Gọi I là giao điểm của các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Khi đó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𝑺𝑰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bằng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1" y="1000674"/>
                <a:ext cx="23309364" cy="2775224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l="-809" r="-1227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71521" y="3680410"/>
            <a:ext cx="19288558" cy="1527988"/>
            <a:chOff x="-2136959" y="2002571"/>
            <a:chExt cx="9644279" cy="763994"/>
          </a:xfrm>
          <a:solidFill>
            <a:srgbClr val="5F8D2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/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1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53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3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3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kumimoji="0" lang="en-US" sz="53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DCEEA44-5419-3143-0113-7D2C87D5B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5" y="2002571"/>
                  <a:ext cx="1980000" cy="75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/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3740E9-E1B9-CFE6-3707-E799F2A4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43997" y="2004067"/>
                  <a:ext cx="1980000" cy="756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78103" y="213043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050644-61B5-E533-3DC7-306A035A688F}"/>
                    </a:ext>
                  </a:extLst>
                </p:cNvPr>
                <p:cNvSpPr/>
                <p:nvPr/>
              </p:nvSpPr>
              <p:spPr>
                <a:xfrm>
                  <a:off x="3003077" y="2010565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050644-61B5-E533-3DC7-306A035A6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7" y="2010565"/>
                  <a:ext cx="1980000" cy="756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2714477" y="213843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E60EA91-AFE1-46D0-9154-AA9686709442}"/>
                    </a:ext>
                  </a:extLst>
                </p:cNvPr>
                <p:cNvSpPr/>
                <p:nvPr/>
              </p:nvSpPr>
              <p:spPr>
                <a:xfrm>
                  <a:off x="5527320" y="2002571"/>
                  <a:ext cx="1980000" cy="756000"/>
                </a:xfrm>
                <a:prstGeom prst="rect">
                  <a:avLst/>
                </a:prstGeom>
                <a:solidFill>
                  <a:srgbClr val="0066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E60EA91-AFE1-46D0-9154-AA9686709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320" y="2002571"/>
                  <a:ext cx="1980000" cy="756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5169685" y="211714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444516" y="3921296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19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60813" y="5208398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90986" y="6004682"/>
                <a:ext cx="19807049" cy="950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Gọi 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E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F</a:t>
                </a: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là trung điểm </a:t>
                </a:r>
                <a:r>
                  <a:rPr lang="en-US" sz="4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AB và CD. 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𝑩𝑴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𝑪𝑵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 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𝑪𝑫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𝑺𝑪𝑫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𝑺𝑰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𝑪𝑭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Theo định lý Ta – let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𝑺𝑰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𝑪𝑭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𝑺𝑵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𝑵𝑭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𝑪𝑭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𝑺𝑰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𝑪𝑫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4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6" y="6004682"/>
                <a:ext cx="19807049" cy="9502410"/>
              </a:xfrm>
              <a:prstGeom prst="rect">
                <a:avLst/>
              </a:prstGeom>
              <a:blipFill>
                <a:blip r:embed="rId10"/>
                <a:stretch>
                  <a:fillRect t="-1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>
            <a:extLst>
              <a:ext uri="{FF2B5EF4-FFF2-40B4-BE49-F238E27FC236}">
                <a16:creationId xmlns:a16="http://schemas.microsoft.com/office/drawing/2014/main" id="{A3FE3CED-7AB0-3846-CB3A-3A573971AE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875" y="5550785"/>
            <a:ext cx="6626312" cy="7030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7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2103418" y="4802471"/>
            <a:ext cx="20177164" cy="219422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06370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8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B4D84F-A9EF-BAA2-48CC-A563466FF7E7}"/>
              </a:ext>
            </a:extLst>
          </p:cNvPr>
          <p:cNvSpPr txBox="1"/>
          <p:nvPr/>
        </p:nvSpPr>
        <p:spPr>
          <a:xfrm>
            <a:off x="2103418" y="717346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68725" y="1726827"/>
            <a:ext cx="23870397" cy="2327156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546683" y="4352727"/>
            <a:ext cx="19288558" cy="1616930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 nhau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4420" y="2002571"/>
                <a:ext cx="2004478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Chéo nhau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76229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 nhau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4C6D3-FF37-C5E7-C606-CF2640B619CC}"/>
                </a:ext>
              </a:extLst>
            </p:cNvPr>
            <p:cNvSpPr/>
            <p:nvPr/>
          </p:nvSpPr>
          <p:spPr>
            <a:xfrm>
              <a:off x="-3622247" y="4425790"/>
              <a:ext cx="4312161" cy="785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2177278">
                <a:buClrTx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1261800" y="4653462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825835" y="1699289"/>
            <a:ext cx="23513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𝒅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𝟑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8" y="1362571"/>
            <a:ext cx="3816405" cy="1084978"/>
            <a:chOff x="1171058" y="3623464"/>
            <a:chExt cx="3816405" cy="9340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484403" y="3623464"/>
              <a:ext cx="3503060" cy="745750"/>
              <a:chOff x="2151153" y="3985414"/>
              <a:chExt cx="3503060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29808" y="2606759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2" y="4114891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8" y="3644403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</a:t>
                </a:r>
                <a:r>
                  <a:rPr kumimoji="0" lang="en-US" sz="4400" b="1" i="0" u="none" strike="noStrike" kern="1200" cap="none" spc="0" normalizeH="0" baseline="0" noProof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SỐ 1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11097" y="6267485"/>
            <a:ext cx="23862374" cy="7095224"/>
            <a:chOff x="48567" y="4381499"/>
            <a:chExt cx="23018772" cy="7578956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158552" y="4941556"/>
              <a:ext cx="22908787" cy="7018899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2177278">
                <a:buClrTx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lang="fr-FR" sz="4400" b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 mặt phẳng cắt nhau theo ba giao tuyến phân biệt thì ba giao tuyến đó hoặc đôi một song song hoặc đồng quy.</a:t>
              </a:r>
              <a:endParaRPr lang="vi-VN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9458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1456" y="1173365"/>
            <a:ext cx="23309364" cy="1105686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645269" y="2527619"/>
            <a:ext cx="22661588" cy="3640501"/>
            <a:chOff x="-4546709" y="4113375"/>
            <a:chExt cx="19714834" cy="394977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546709" y="4113375"/>
              <a:ext cx="19714834" cy="3949770"/>
              <a:chOff x="-2244949" y="1988231"/>
              <a:chExt cx="9857417" cy="197488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3176637" y="1988231"/>
                <a:ext cx="425051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Hai đường thẳng chéo nhau thì không có điểm chung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4544676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đường thẳng không có điểm chung thì chéo nhau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821185" y="211171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-1888996" y="3117744"/>
                <a:ext cx="458967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Hai đường thẳng không song song thì chéo nhau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2244949" y="3227050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3262138" y="3207116"/>
                <a:ext cx="435033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Hai đường thẳng không song song, không cắt nhau thì chéo nhau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2904505" y="332169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9015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  <a:sym typeface="Arial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9015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 rot="159201">
            <a:off x="13431816" y="2653595"/>
            <a:ext cx="1088530" cy="101375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4739532" y="1308420"/>
            <a:ext cx="1956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sau, mệnh đề nào đúng?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328369" y="962662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1300511" y="7410209"/>
            <a:ext cx="22580309" cy="3265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A sai do hai đường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thẳng không có điểm chung có thể song song.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sai do hai đường thẳng không song song có thể cắt nhau, trùng nhau.</a:t>
            </a: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 sai, vì hai đường thẳng đó có thể trùng nhau.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7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09273" y="938792"/>
            <a:ext cx="23309364" cy="190586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461083" y="3675548"/>
            <a:ext cx="19288558" cy="1527988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215608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Trùng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nhau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4C6D3-FF37-C5E7-C606-CF2640B619CC}"/>
                </a:ext>
              </a:extLst>
            </p:cNvPr>
            <p:cNvSpPr/>
            <p:nvPr/>
          </p:nvSpPr>
          <p:spPr>
            <a:xfrm>
              <a:off x="-3622247" y="4425790"/>
              <a:ext cx="431216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Cắt 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114918" y="3891598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955395" y="1047756"/>
                <a:ext cx="1956732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278">
                  <a:buClrTx/>
                  <a:defRPr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Nếu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giao tuyến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hai đường thẳng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5" y="1047756"/>
                <a:ext cx="19567326" cy="1446550"/>
              </a:xfrm>
              <a:prstGeom prst="rect">
                <a:avLst/>
              </a:prstGeom>
              <a:blipFill>
                <a:blip r:embed="rId3"/>
                <a:stretch>
                  <a:fillRect l="-1277" t="-9283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70362" y="60706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88766" y="5108180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39F4C9D-55F2-3EE8-A485-4BC7555FBAC4}"/>
              </a:ext>
            </a:extLst>
          </p:cNvPr>
          <p:cNvSpPr/>
          <p:nvPr/>
        </p:nvSpPr>
        <p:spPr>
          <a:xfrm>
            <a:off x="12992104" y="3966163"/>
            <a:ext cx="3821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Chéo nhau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A57DAE-B81F-DC30-7DF0-DE963664A2DB}"/>
              </a:ext>
            </a:extLst>
          </p:cNvPr>
          <p:cNvSpPr/>
          <p:nvPr/>
        </p:nvSpPr>
        <p:spPr>
          <a:xfrm>
            <a:off x="17793649" y="3960855"/>
            <a:ext cx="3821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Song song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39166-32B2-8666-4F0A-0441F85DB3DA}"/>
              </a:ext>
            </a:extLst>
          </p:cNvPr>
          <p:cNvSpPr txBox="1"/>
          <p:nvPr/>
        </p:nvSpPr>
        <p:spPr>
          <a:xfrm>
            <a:off x="10735709" y="7355883"/>
            <a:ext cx="401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67754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07572" y="635752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2177278">
                  <a:buClrTx/>
                  <a:defRPr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tứ diện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2" y="635752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3461584" y="2634334"/>
            <a:ext cx="17149964" cy="3563650"/>
            <a:chOff x="-775489" y="2013668"/>
            <a:chExt cx="8574982" cy="1781825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4410343" y="2035487"/>
              <a:ext cx="3384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AB; CD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chéo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405715" y="2013668"/>
              <a:ext cx="3384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AB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cắt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CD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4068249" y="2193851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775489" y="2098865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-397391" y="3039493"/>
              <a:ext cx="3384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AB// CD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-775489" y="317556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4415493" y="3036786"/>
              <a:ext cx="3384000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AB; CD đồng phẳng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4068249" y="316465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3149060" y="2989536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0" y="850701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90986" y="6650380"/>
            <a:ext cx="23862374" cy="6055975"/>
            <a:chOff x="48567" y="4381499"/>
            <a:chExt cx="23018772" cy="6055974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5495917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930064" y="8412959"/>
                <a:ext cx="22808834" cy="4016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177278">
                  <a:lnSpc>
                    <a:spcPct val="150000"/>
                  </a:lnSpc>
                  <a:buClrTx/>
                  <a:defRPr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tứ diện nên bốn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đồng phẳng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77278">
                  <a:lnSpc>
                    <a:spcPct val="150000"/>
                  </a:lnSpc>
                  <a:buClrTx/>
                  <a:defRPr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(loại đáp án A, C, D)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64" y="8412959"/>
                <a:ext cx="22808834" cy="4016933"/>
              </a:xfrm>
              <a:prstGeom prst="rect">
                <a:avLst/>
              </a:prstGeom>
              <a:blipFill>
                <a:blip r:embed="rId6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1456" y="1173365"/>
            <a:ext cx="23309364" cy="1105686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248262" y="2543636"/>
            <a:ext cx="22852187" cy="3403384"/>
            <a:chOff x="-2136959" y="1985950"/>
            <a:chExt cx="9940325" cy="1846255"/>
          </a:xfrm>
          <a:solidFill>
            <a:srgbClr val="5F8D2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3262138" y="1985950"/>
              <a:ext cx="4541228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Hai đường thẳng phân biệt không cắt nhau thì song song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1707843" y="2048278"/>
              <a:ext cx="4541228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Hai đường thẳng không có điểm chung thì chéo nhau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2875245" y="2113817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2136959" y="211961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-1700684" y="3076205"/>
              <a:ext cx="4541228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Hai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thẳng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nằm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phẳng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thì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chéo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-2090227" y="3180814"/>
              <a:ext cx="477506" cy="535534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3249089" y="3048876"/>
              <a:ext cx="4541228" cy="756000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Hai đường thẳng không có điểm chung thì song song với 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2965083" y="3193615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 rot="159201">
            <a:off x="388081" y="4737883"/>
            <a:ext cx="1088530" cy="101375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4739532" y="1308420"/>
            <a:ext cx="1956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khẳng định sau, khẳng định nào đúng?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328369" y="962662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47894E-56EF-594F-E73C-718A441E7841}"/>
              </a:ext>
            </a:extLst>
          </p:cNvPr>
          <p:cNvSpPr txBox="1"/>
          <p:nvPr/>
        </p:nvSpPr>
        <p:spPr>
          <a:xfrm>
            <a:off x="9972092" y="9088046"/>
            <a:ext cx="401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39933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461118" y="850701"/>
                <a:ext cx="23309364" cy="170486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2177278">
                  <a:buClrTx/>
                  <a:defRPr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" y="850701"/>
                <a:ext cx="23309364" cy="1704861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 t="-6272" r="-1540"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-141081" y="658067"/>
            <a:ext cx="3285843" cy="1060654"/>
            <a:chOff x="1171059" y="3991939"/>
            <a:chExt cx="3285843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6" y="4071155"/>
              <a:ext cx="3094856" cy="745750"/>
              <a:chOff x="2028796" y="4433105"/>
              <a:chExt cx="309485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79218" y="3382683"/>
                <a:ext cx="745750" cy="2846594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377741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49906" y="5947152"/>
            <a:ext cx="24015438" cy="7519466"/>
            <a:chOff x="48567" y="4381499"/>
            <a:chExt cx="23166425" cy="8568113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1" y="4595592"/>
              <a:ext cx="22829681" cy="835402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927A7CA8-B5A6-6CC1-AAED-129F67DE56D0}"/>
              </a:ext>
            </a:extLst>
          </p:cNvPr>
          <p:cNvGrpSpPr/>
          <p:nvPr/>
        </p:nvGrpSpPr>
        <p:grpSpPr>
          <a:xfrm>
            <a:off x="767021" y="2804615"/>
            <a:ext cx="22044005" cy="3051543"/>
            <a:chOff x="-4546709" y="4395217"/>
            <a:chExt cx="19177556" cy="3310780"/>
          </a:xfrm>
          <a:solidFill>
            <a:srgbClr val="5F8D2E"/>
          </a:solidFill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26B4F5FC-203D-7CA2-AE1A-4BA4A9C154F7}"/>
                </a:ext>
              </a:extLst>
            </p:cNvPr>
            <p:cNvGrpSpPr/>
            <p:nvPr/>
          </p:nvGrpSpPr>
          <p:grpSpPr>
            <a:xfrm>
              <a:off x="-4546709" y="4395217"/>
              <a:ext cx="19177556" cy="3310780"/>
              <a:chOff x="-2244949" y="2129152"/>
              <a:chExt cx="9588778" cy="1655390"/>
            </a:xfrm>
            <a:grpFill/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3FBC24C7-B860-8791-2D4D-81D55008387D}"/>
                  </a:ext>
                </a:extLst>
              </p:cNvPr>
              <p:cNvSpPr/>
              <p:nvPr/>
            </p:nvSpPr>
            <p:spPr>
              <a:xfrm>
                <a:off x="3093317" y="2159189"/>
                <a:ext cx="425051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Song song</a:t>
                </a: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65B732ED-D2E4-695A-B145-B9B793D5EEB7}"/>
                  </a:ext>
                </a:extLst>
              </p:cNvPr>
              <p:cNvSpPr/>
              <p:nvPr/>
            </p:nvSpPr>
            <p:spPr>
              <a:xfrm>
                <a:off x="-1864827" y="2129152"/>
                <a:ext cx="4544676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F485E5FC-F4E8-31FD-31CF-0DB1F181ABD1}"/>
                  </a:ext>
                </a:extLst>
              </p:cNvPr>
              <p:cNvSpPr/>
              <p:nvPr/>
            </p:nvSpPr>
            <p:spPr>
              <a:xfrm>
                <a:off x="2830905" y="2278385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65D30323-ACC0-8594-7E77-89EF5A52D175}"/>
                  </a:ext>
                </a:extLst>
              </p:cNvPr>
              <p:cNvSpPr/>
              <p:nvPr/>
            </p:nvSpPr>
            <p:spPr>
              <a:xfrm>
                <a:off x="-2207627" y="223271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90F49119-1A86-33FD-43BA-ABFCB04B3B99}"/>
                  </a:ext>
                </a:extLst>
              </p:cNvPr>
              <p:cNvSpPr/>
              <p:nvPr/>
            </p:nvSpPr>
            <p:spPr>
              <a:xfrm>
                <a:off x="-1888996" y="3018536"/>
                <a:ext cx="458967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hoặc cắt nhau</a:t>
                </a: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D5507ADA-6C94-E004-C853-E0D4BA88BE4D}"/>
                  </a:ext>
                </a:extLst>
              </p:cNvPr>
              <p:cNvSpPr/>
              <p:nvPr/>
            </p:nvSpPr>
            <p:spPr>
              <a:xfrm>
                <a:off x="-2244949" y="3227050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56851BC1-A592-7C1C-DF10-E13F857B5784}"/>
                  </a:ext>
                </a:extLst>
              </p:cNvPr>
              <p:cNvSpPr/>
              <p:nvPr/>
            </p:nvSpPr>
            <p:spPr>
              <a:xfrm>
                <a:off x="3103038" y="3028542"/>
                <a:ext cx="424079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12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Chéo nhau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82FEE1EE-5D53-B65F-950F-51E3FC5E777C}"/>
                  </a:ext>
                </a:extLst>
              </p:cNvPr>
              <p:cNvSpPr/>
              <p:nvPr/>
            </p:nvSpPr>
            <p:spPr>
              <a:xfrm>
                <a:off x="2873101" y="3160795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6D46FBE-6AD3-2255-5313-378ACBB581FE}"/>
                </a:ext>
              </a:extLst>
            </p:cNvPr>
            <p:cNvSpPr/>
            <p:nvPr/>
          </p:nvSpPr>
          <p:spPr>
            <a:xfrm>
              <a:off x="-3622247" y="4425790"/>
              <a:ext cx="4312161" cy="834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Cắt nhau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533101" y="4678641"/>
            <a:ext cx="1251230" cy="100434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F0A9A-168F-183E-EC7C-EB5E89717BF9}"/>
              </a:ext>
            </a:extLst>
          </p:cNvPr>
          <p:cNvSpPr txBox="1"/>
          <p:nvPr/>
        </p:nvSpPr>
        <p:spPr>
          <a:xfrm>
            <a:off x="767021" y="7359502"/>
            <a:ext cx="164934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 a và b là hai đường thẳng chéo nhau nên a và b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đồng phẳng.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 sử AD và BC đồng phẳng.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Nếu AD∩BC=M⇒M∈(ABCD)⇒M∈(a;b)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 a và b không đồng phẳng, do đó không tồn tại điểm M.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Nếu AD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BC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⇒a và b đồng phẳng (mâu thuẫn giả thiết).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điều giả sử là sai. Do đó AD và BC chéo nhau.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4FF6C-3698-53F2-3E98-C6EFB2B7F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763" y="6723033"/>
            <a:ext cx="6656246" cy="546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66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2178</Words>
  <Application>Microsoft Office PowerPoint</Application>
  <PresentationFormat>Custom</PresentationFormat>
  <Paragraphs>342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Cambria Math</vt:lpstr>
      <vt:lpstr>Times New Roman</vt:lpstr>
      <vt:lpstr>Arial</vt:lpstr>
      <vt:lpstr>Tahoma</vt:lpstr>
      <vt:lpstr>UTM Swiss Condensed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modified xsi:type="dcterms:W3CDTF">2023-12-13T17:08:34Z</dcterms:modified>
</cp:coreProperties>
</file>