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9" r:id="rId1"/>
  </p:sldMasterIdLst>
  <p:notesMasterIdLst>
    <p:notesMasterId r:id="rId23"/>
  </p:notesMasterIdLst>
  <p:sldIdLst>
    <p:sldId id="299" r:id="rId2"/>
    <p:sldId id="265" r:id="rId3"/>
    <p:sldId id="257" r:id="rId4"/>
    <p:sldId id="258" r:id="rId5"/>
    <p:sldId id="361" r:id="rId6"/>
    <p:sldId id="364" r:id="rId7"/>
    <p:sldId id="349" r:id="rId8"/>
    <p:sldId id="354" r:id="rId9"/>
    <p:sldId id="363" r:id="rId10"/>
    <p:sldId id="358" r:id="rId11"/>
    <p:sldId id="359" r:id="rId12"/>
    <p:sldId id="355" r:id="rId13"/>
    <p:sldId id="346" r:id="rId14"/>
    <p:sldId id="343" r:id="rId15"/>
    <p:sldId id="356" r:id="rId16"/>
    <p:sldId id="357" r:id="rId17"/>
    <p:sldId id="339" r:id="rId18"/>
    <p:sldId id="348" r:id="rId19"/>
    <p:sldId id="333" r:id="rId20"/>
    <p:sldId id="323" r:id="rId21"/>
    <p:sldId id="27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99"/>
    <a:srgbClr val="66A2D8"/>
    <a:srgbClr val="CC3300"/>
    <a:srgbClr val="FF0000"/>
    <a:srgbClr val="0000CC"/>
    <a:srgbClr val="990000"/>
    <a:srgbClr val="F5A3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30" autoAdjust="0"/>
    <p:restoredTop sz="94660"/>
  </p:normalViewPr>
  <p:slideViewPr>
    <p:cSldViewPr snapToGrid="0">
      <p:cViewPr varScale="1">
        <p:scale>
          <a:sx n="70" d="100"/>
          <a:sy n="70" d="100"/>
        </p:scale>
        <p:origin x="582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9574EC-2C4C-4C07-A020-0A78D93A1288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811AA2-5489-4A1B-B7A7-23AD57DD4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50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74E2D-9255-48E9-A6FF-F79DF236B0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515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74E2D-9255-48E9-A6FF-F79DF236B0D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48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68652-DEE7-4DBD-A60D-E1E8EBB12A43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C6CF-143E-4B87-9D9E-E7E69D01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351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68652-DEE7-4DBD-A60D-E1E8EBB12A43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C6CF-143E-4B87-9D9E-E7E69D01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932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68652-DEE7-4DBD-A60D-E1E8EBB12A43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C6CF-143E-4B87-9D9E-E7E69D01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219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87EC20AC-C571-4D8E-9D41-27C009B664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4964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68652-DEE7-4DBD-A60D-E1E8EBB12A43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C6CF-143E-4B87-9D9E-E7E69D01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3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68652-DEE7-4DBD-A60D-E1E8EBB12A43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C6CF-143E-4B87-9D9E-E7E69D01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02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68652-DEE7-4DBD-A60D-E1E8EBB12A43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C6CF-143E-4B87-9D9E-E7E69D01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46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68652-DEE7-4DBD-A60D-E1E8EBB12A43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C6CF-143E-4B87-9D9E-E7E69D01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899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68652-DEE7-4DBD-A60D-E1E8EBB12A43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C6CF-143E-4B87-9D9E-E7E69D01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642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68652-DEE7-4DBD-A60D-E1E8EBB12A43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C6CF-143E-4B87-9D9E-E7E69D01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7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68652-DEE7-4DBD-A60D-E1E8EBB12A43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C6CF-143E-4B87-9D9E-E7E69D01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19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68652-DEE7-4DBD-A60D-E1E8EBB12A43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C6CF-143E-4B87-9D9E-E7E69D01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832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68652-DEE7-4DBD-A60D-E1E8EBB12A43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DC6CF-143E-4B87-9D9E-E7E69D01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32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400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tdongva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8000"/>
          </a:blip>
          <a:srcRect/>
          <a:stretch>
            <a:fillRect/>
          </a:stretch>
        </p:blipFill>
        <p:spPr bwMode="auto">
          <a:xfrm>
            <a:off x="2527069" y="1"/>
            <a:ext cx="6899564" cy="6857999"/>
          </a:xfrm>
          <a:prstGeom prst="rect">
            <a:avLst/>
          </a:prstGeom>
          <a:noFill/>
          <a:effectLst>
            <a:outerShdw dist="35921" dir="2700000" algn="ctr" rotWithShape="0">
              <a:srgbClr val="5F5F5F"/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6730" y="2305746"/>
            <a:ext cx="11895412" cy="20639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THẦY, CÔ GIÁO VỀ THAM DỰ HỘI THI GIÁO VIÊN DẠY GIỎI CẤP THPT TỈNH NINH BÌNH LẦN THỨ VIII 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34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873046"/>
              </p:ext>
            </p:extLst>
          </p:nvPr>
        </p:nvGraphicFramePr>
        <p:xfrm>
          <a:off x="518617" y="150124"/>
          <a:ext cx="11068332" cy="6492240"/>
        </p:xfrm>
        <a:graphic>
          <a:graphicData uri="http://schemas.openxmlformats.org/drawingml/2006/table">
            <a:tbl>
              <a:tblPr firstRow="1" bandRow="1"/>
              <a:tblGrid>
                <a:gridCol w="3550038">
                  <a:extLst>
                    <a:ext uri="{9D8B030D-6E8A-4147-A177-3AD203B41FA5}">
                      <a16:colId xmlns:a16="http://schemas.microsoft.com/office/drawing/2014/main" val="1754384416"/>
                    </a:ext>
                  </a:extLst>
                </a:gridCol>
                <a:gridCol w="3642330">
                  <a:extLst>
                    <a:ext uri="{9D8B030D-6E8A-4147-A177-3AD203B41FA5}">
                      <a16:colId xmlns:a16="http://schemas.microsoft.com/office/drawing/2014/main" val="1124659664"/>
                    </a:ext>
                  </a:extLst>
                </a:gridCol>
                <a:gridCol w="3875964">
                  <a:extLst>
                    <a:ext uri="{9D8B030D-6E8A-4147-A177-3AD203B41FA5}">
                      <a16:colId xmlns:a16="http://schemas.microsoft.com/office/drawing/2014/main" val="2355559099"/>
                    </a:ext>
                  </a:extLst>
                </a:gridCol>
              </a:tblGrid>
              <a:tr h="4276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1, 2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400" b="1" baseline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3, 4</a:t>
                      </a:r>
                      <a:endParaRPr lang="en-US" sz="2400" b="1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400" b="1" baseline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5, 6</a:t>
                      </a:r>
                      <a:endParaRPr lang="en-US" sz="2400" b="1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8364263"/>
                  </a:ext>
                </a:extLst>
              </a:tr>
              <a:tr h="5645561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u="sng" dirty="0" err="1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2600" b="1" u="sng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u="sng" dirty="0" err="1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Phèo</a:t>
                      </a:r>
                      <a:r>
                        <a:rPr lang="en-US" sz="2600" b="1" u="sng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u="sng" dirty="0" err="1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tỉnh</a:t>
                      </a:r>
                      <a:r>
                        <a:rPr lang="en-US" sz="2600" b="1" u="sng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u="sng" dirty="0" err="1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dậy</a:t>
                      </a:r>
                      <a:r>
                        <a:rPr lang="en-US" sz="2600" b="1" u="none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600" b="1" u="none" baseline="0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u="sng" baseline="0" dirty="0" err="1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tỉnh</a:t>
                      </a:r>
                      <a:r>
                        <a:rPr lang="en-US" sz="2600" b="1" u="sng" baseline="0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u="sng" baseline="0" dirty="0" err="1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rượu</a:t>
                      </a:r>
                      <a:r>
                        <a:rPr lang="en-US" sz="2600" b="1" u="sng" baseline="0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US" sz="2600" b="1" u="sng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600" b="1" u="sng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cầu 1</a:t>
                      </a:r>
                      <a:r>
                        <a:rPr lang="en-US" sz="26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6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Hãy </a:t>
                      </a:r>
                      <a:r>
                        <a:rPr lang="en-US" sz="2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2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Chí Phèo </a:t>
                      </a:r>
                      <a:r>
                        <a:rPr lang="en-US" sz="2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-Chí Phèo cảm </a:t>
                      </a:r>
                      <a:r>
                        <a:rPr lang="en-US" sz="2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2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600" b="1" baseline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26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6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hèo </a:t>
                      </a:r>
                      <a:r>
                        <a:rPr lang="en-US" sz="2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US" sz="2600" b="1" u="sng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600" b="1" u="sng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cầu 2</a:t>
                      </a:r>
                      <a:r>
                        <a:rPr lang="en-US" sz="26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6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 </a:t>
                      </a:r>
                      <a:r>
                        <a:rPr lang="en-US" sz="2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2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600" b="1" baseline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6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u="sng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600" b="1" u="sng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u="sng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Nở</a:t>
                      </a:r>
                      <a:r>
                        <a:rPr lang="en-US" sz="2600" b="1" u="sng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u="sng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nấu</a:t>
                      </a:r>
                      <a:r>
                        <a:rPr lang="en-US" sz="2600" b="1" u="sng" baseline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cháo,</a:t>
                      </a:r>
                      <a:r>
                        <a:rPr lang="en-US" sz="2600" b="1" u="sng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u="sng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2600" b="1" u="sng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600" b="1" u="sng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600" b="1" u="sng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6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US" sz="2600" b="1" u="sng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600" b="1" u="sng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cầu 1</a:t>
                      </a:r>
                      <a:r>
                        <a:rPr lang="en-US" sz="26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6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Hãy </a:t>
                      </a:r>
                      <a:r>
                        <a:rPr lang="en-US" sz="2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2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600" b="1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6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nghĩ của</a:t>
                      </a:r>
                      <a:r>
                        <a:rPr lang="en-US" sz="2600" b="1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thị Nở</a:t>
                      </a:r>
                      <a:endParaRPr lang="en-US" sz="2600" b="1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Hành động của thị Nở</a:t>
                      </a:r>
                      <a:endParaRPr lang="en-US" sz="26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US" sz="2600" b="1" u="sng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600" b="1" u="sng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cầu 2:</a:t>
                      </a:r>
                      <a:r>
                        <a:rPr lang="en-US" sz="2600" b="1" u="none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 </a:t>
                      </a:r>
                      <a:r>
                        <a:rPr lang="en-US" sz="2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2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sz="2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600" b="1" u="sng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600" b="1" u="sng" baseline="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u="sng" baseline="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600" b="1" u="sng" baseline="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u="sng" baseline="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600" b="1" u="sng" baseline="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u="sng" baseline="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600" b="1" u="sng" baseline="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u="sng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2600" b="1" u="sng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u="sng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Phèo</a:t>
                      </a:r>
                      <a:r>
                        <a:rPr lang="en-US" sz="2600" b="1" u="sng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u="sng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600" b="1" u="sng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u="sng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600" b="1" u="sng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u="sng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cháo</a:t>
                      </a:r>
                      <a:r>
                        <a:rPr lang="en-US" sz="2600" b="1" u="sng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u="sng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600" b="1" u="sng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6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US" sz="2600" b="1" u="sng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600" b="1" u="sng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cầu 1</a:t>
                      </a:r>
                      <a:r>
                        <a:rPr lang="en-US" sz="26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6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Hãy </a:t>
                      </a:r>
                      <a:r>
                        <a:rPr lang="en-US" sz="2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6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hiện nhân vật Chí Phèo ở các khía cạnh:</a:t>
                      </a:r>
                      <a:endParaRPr lang="en-US" sz="2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US" sz="2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600" b="1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600" b="1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xúc</a:t>
                      </a:r>
                      <a:endParaRPr lang="en-US" sz="2600" b="1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US" sz="2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600" b="1" baseline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600" b="1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nghĩ </a:t>
                      </a:r>
                      <a:r>
                        <a:rPr lang="en-US" sz="26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6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Khát</a:t>
                      </a:r>
                      <a:r>
                        <a:rPr lang="en-US" sz="2600" b="1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khao</a:t>
                      </a:r>
                      <a:endParaRPr lang="en-US" sz="26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US" sz="2600" b="1" u="sng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600" b="1" u="sng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cầu 2:</a:t>
                      </a:r>
                      <a:r>
                        <a:rPr lang="en-US" sz="2600" b="1" u="none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 </a:t>
                      </a:r>
                      <a:r>
                        <a:rPr lang="en-US" sz="2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2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6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6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66115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871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ave 1"/>
          <p:cNvSpPr/>
          <p:nvPr/>
        </p:nvSpPr>
        <p:spPr>
          <a:xfrm>
            <a:off x="3115733" y="112889"/>
            <a:ext cx="4707467" cy="1049867"/>
          </a:xfrm>
          <a:prstGeom prst="wav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Phèo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65291" y="1621361"/>
            <a:ext cx="1372572" cy="309739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 </a:t>
            </a:r>
            <a:r>
              <a:rPr lang="en-US" sz="2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sz="2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lều</a:t>
            </a:r>
            <a:r>
              <a:rPr lang="en-US" sz="2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</a:t>
            </a:r>
            <a:r>
              <a:rPr lang="en-US" sz="2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endParaRPr lang="en-US" sz="22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811866" y="1621361"/>
            <a:ext cx="1337732" cy="311898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393730" y="1625611"/>
            <a:ext cx="1440757" cy="315452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008729" y="1625611"/>
            <a:ext cx="1335143" cy="315452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716905" y="1337734"/>
            <a:ext cx="4019800" cy="128411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716904" y="2730856"/>
            <a:ext cx="4077219" cy="13349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sang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716904" y="4136673"/>
            <a:ext cx="4063181" cy="15762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endParaRPr lang="en-US" sz="2000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ight Brace 10"/>
          <p:cNvSpPr/>
          <p:nvPr/>
        </p:nvSpPr>
        <p:spPr>
          <a:xfrm rot="5400000">
            <a:off x="1622777" y="4016023"/>
            <a:ext cx="287868" cy="1817512"/>
          </a:xfrm>
          <a:prstGeom prst="rightBrac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ight Brace 11"/>
          <p:cNvSpPr/>
          <p:nvPr/>
        </p:nvSpPr>
        <p:spPr>
          <a:xfrm rot="5400000">
            <a:off x="3957452" y="4547247"/>
            <a:ext cx="287866" cy="835377"/>
          </a:xfrm>
          <a:prstGeom prst="rightBrac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4" name="Straight Arrow Connector 13"/>
          <p:cNvCxnSpPr>
            <a:stCxn id="6" idx="3"/>
            <a:endCxn id="7" idx="1"/>
          </p:cNvCxnSpPr>
          <p:nvPr/>
        </p:nvCxnSpPr>
        <p:spPr>
          <a:xfrm flipV="1">
            <a:off x="6343872" y="1979791"/>
            <a:ext cx="373033" cy="12230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6" idx="3"/>
            <a:endCxn id="8" idx="1"/>
          </p:cNvCxnSpPr>
          <p:nvPr/>
        </p:nvCxnSpPr>
        <p:spPr>
          <a:xfrm>
            <a:off x="6343872" y="3202875"/>
            <a:ext cx="373032" cy="1954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6" idx="3"/>
            <a:endCxn id="9" idx="1"/>
          </p:cNvCxnSpPr>
          <p:nvPr/>
        </p:nvCxnSpPr>
        <p:spPr>
          <a:xfrm>
            <a:off x="6343872" y="3202875"/>
            <a:ext cx="373032" cy="17219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Right Brace 18"/>
          <p:cNvSpPr/>
          <p:nvPr/>
        </p:nvSpPr>
        <p:spPr>
          <a:xfrm>
            <a:off x="10764938" y="2376668"/>
            <a:ext cx="293511" cy="2043288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Vertical Scroll 19"/>
          <p:cNvSpPr/>
          <p:nvPr/>
        </p:nvSpPr>
        <p:spPr>
          <a:xfrm>
            <a:off x="10929585" y="1969913"/>
            <a:ext cx="1140178" cy="3098799"/>
          </a:xfrm>
          <a:prstGeom prst="verticalScroll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endParaRPr lang="en-US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lowchart: Process 20"/>
          <p:cNvSpPr/>
          <p:nvPr/>
        </p:nvSpPr>
        <p:spPr>
          <a:xfrm>
            <a:off x="598311" y="5177362"/>
            <a:ext cx="2336799" cy="81181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Flowchart: Process 21"/>
          <p:cNvSpPr/>
          <p:nvPr/>
        </p:nvSpPr>
        <p:spPr>
          <a:xfrm>
            <a:off x="3214032" y="5155660"/>
            <a:ext cx="1896534" cy="745065"/>
          </a:xfrm>
          <a:prstGeom prst="flowChartProcess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2367846" y="6310900"/>
            <a:ext cx="747887" cy="2737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379613" y="6134800"/>
            <a:ext cx="4066822" cy="54469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825981" y="1588531"/>
            <a:ext cx="1210736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1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1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iếng</a:t>
            </a:r>
            <a:r>
              <a:rPr lang="en-US" sz="21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1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21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US" sz="2100" b="1" i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1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1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1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1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1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endParaRPr lang="en-US" sz="21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53310" y="1573369"/>
            <a:ext cx="15388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đắng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ctr"/>
            <a:r>
              <a:rPr lang="en-US" sz="2000" b="1" i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mơ hồ </a:t>
            </a: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ctr"/>
            <a:r>
              <a:rPr lang="en-US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ùng mình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ctr"/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Straight Arrow Connector 40"/>
          <p:cNvCxnSpPr>
            <a:stCxn id="2" idx="2"/>
            <a:endCxn id="3" idx="0"/>
          </p:cNvCxnSpPr>
          <p:nvPr/>
        </p:nvCxnSpPr>
        <p:spPr>
          <a:xfrm flipH="1">
            <a:off x="951577" y="1031523"/>
            <a:ext cx="4517890" cy="5898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" idx="2"/>
            <a:endCxn id="27" idx="0"/>
          </p:cNvCxnSpPr>
          <p:nvPr/>
        </p:nvCxnSpPr>
        <p:spPr>
          <a:xfrm flipH="1">
            <a:off x="2431349" y="1031523"/>
            <a:ext cx="3038118" cy="5570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endCxn id="28" idx="0"/>
          </p:cNvCxnSpPr>
          <p:nvPr/>
        </p:nvCxnSpPr>
        <p:spPr>
          <a:xfrm flipH="1">
            <a:off x="4022723" y="1031523"/>
            <a:ext cx="1460862" cy="5418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2" idx="2"/>
            <a:endCxn id="6" idx="0"/>
          </p:cNvCxnSpPr>
          <p:nvPr/>
        </p:nvCxnSpPr>
        <p:spPr>
          <a:xfrm>
            <a:off x="5469467" y="1031523"/>
            <a:ext cx="206834" cy="594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08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9109" y="763074"/>
            <a:ext cx="6027313" cy="83712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Curved Right Arrow 2"/>
          <p:cNvSpPr/>
          <p:nvPr/>
        </p:nvSpPr>
        <p:spPr>
          <a:xfrm>
            <a:off x="1738647" y="1324915"/>
            <a:ext cx="1120462" cy="141667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23493" y="2645571"/>
            <a:ext cx="2975019" cy="279632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trằn</a:t>
            </a:r>
            <a:r>
              <a:rPr lang="en-US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trọc</a:t>
            </a:r>
            <a:r>
              <a:rPr lang="en-US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>
              <a:lnSpc>
                <a:spcPct val="150000"/>
              </a:lnSpc>
            </a:pPr>
            <a:r>
              <a:rPr lang="en-US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>
              <a:lnSpc>
                <a:spcPct val="150000"/>
              </a:lnSpc>
            </a:pPr>
            <a:r>
              <a:rPr lang="en-US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cháo</a:t>
            </a:r>
            <a:r>
              <a:rPr lang="en-US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0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rved Left Arrow 4"/>
          <p:cNvSpPr/>
          <p:nvPr/>
        </p:nvSpPr>
        <p:spPr>
          <a:xfrm>
            <a:off x="8886422" y="1256316"/>
            <a:ext cx="811370" cy="141667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95505" y="2576972"/>
            <a:ext cx="2846230" cy="279632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034863" y="5768126"/>
            <a:ext cx="7662930" cy="91117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-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endParaRPr lang="en-US" sz="2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6849" y="183276"/>
            <a:ext cx="84898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Phèo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7048" y="732010"/>
            <a:ext cx="1989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400" dirty="0"/>
          </a:p>
        </p:txBody>
      </p:sp>
      <p:sp>
        <p:nvSpPr>
          <p:cNvPr id="11" name="Curved Right Arrow 10"/>
          <p:cNvSpPr/>
          <p:nvPr/>
        </p:nvSpPr>
        <p:spPr>
          <a:xfrm>
            <a:off x="1584105" y="5449659"/>
            <a:ext cx="450758" cy="63693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2" name="Curved Left Arrow 11"/>
          <p:cNvSpPr/>
          <p:nvPr/>
        </p:nvSpPr>
        <p:spPr>
          <a:xfrm>
            <a:off x="9697792" y="5441894"/>
            <a:ext cx="450760" cy="64469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95505" y="2441623"/>
            <a:ext cx="26530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200000"/>
              </a:lnSpc>
            </a:pP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200000"/>
              </a:lnSpc>
            </a:pP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2400" b="1" dirty="0"/>
          </a:p>
          <a:p>
            <a:pPr>
              <a:lnSpc>
                <a:spcPct val="200000"/>
              </a:lnSpc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23271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8" grpId="0" animBg="1"/>
      <p:bldP spid="11" grpId="0" animBg="1"/>
      <p:bldP spid="12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2"/>
          <p:cNvSpPr>
            <a:spLocks noChangeArrowheads="1"/>
          </p:cNvSpPr>
          <p:nvPr/>
        </p:nvSpPr>
        <p:spPr bwMode="auto">
          <a:xfrm>
            <a:off x="5266780" y="382137"/>
            <a:ext cx="2604145" cy="2284772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</a:pPr>
            <a:r>
              <a:rPr lang="en-US" sz="2450" b="1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5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50" b="1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sz="2450" b="1" dirty="0" smtClean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2450" b="1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50" b="1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50" b="1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50" b="1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50" b="1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50" b="1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50" b="1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50" b="1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Phèo</a:t>
            </a:r>
            <a:r>
              <a:rPr lang="en-US" sz="245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50" b="1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5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50" b="1" dirty="0" smtClean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2450" b="1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50" b="1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50" b="1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cháo</a:t>
            </a:r>
            <a:r>
              <a:rPr lang="en-US" sz="245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50" b="1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altLang="en-US" sz="2450" b="1" i="1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8263650" y="1261235"/>
            <a:ext cx="1248313" cy="740979"/>
          </a:xfrm>
          <a:prstGeom prst="rect">
            <a:avLst/>
          </a:prstGeom>
          <a:solidFill>
            <a:srgbClr val="FFFF66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alt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10276788" y="168259"/>
            <a:ext cx="1492334" cy="843148"/>
          </a:xfrm>
          <a:prstGeom prst="rect">
            <a:avLst/>
          </a:prstGeom>
          <a:solidFill>
            <a:srgbClr val="FFFF66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5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 nhiên</a:t>
            </a:r>
            <a:endParaRPr lang="en-US" altLang="en-US" sz="25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10254514" y="1304945"/>
            <a:ext cx="1492335" cy="843148"/>
          </a:xfrm>
          <a:prstGeom prst="rect">
            <a:avLst/>
          </a:prstGeom>
          <a:solidFill>
            <a:srgbClr val="FFFF66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5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úc động</a:t>
            </a:r>
            <a:endParaRPr lang="en-US" altLang="en-US" sz="25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10292551" y="2633065"/>
            <a:ext cx="1492337" cy="1097744"/>
          </a:xfrm>
          <a:prstGeom prst="rect">
            <a:avLst/>
          </a:prstGeom>
          <a:solidFill>
            <a:srgbClr val="FFFF66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5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nhận </a:t>
            </a:r>
          </a:p>
          <a:p>
            <a:pPr algn="ctr"/>
            <a:r>
              <a:rPr lang="en-US" alt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5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ương vị </a:t>
            </a:r>
          </a:p>
          <a:p>
            <a:pPr algn="ctr"/>
            <a:r>
              <a:rPr lang="en-US" alt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5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háo…</a:t>
            </a:r>
            <a:endParaRPr lang="en-US" altLang="en-US" sz="25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153177" y="200281"/>
            <a:ext cx="2934532" cy="762000"/>
          </a:xfrm>
          <a:prstGeom prst="rect">
            <a:avLst/>
          </a:prstGeom>
          <a:solidFill>
            <a:srgbClr val="33CC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r>
              <a:rPr lang="en-US" altLang="en-US" sz="2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</a:t>
            </a:r>
            <a:endParaRPr lang="en-US" altLang="en-US" sz="2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193801" y="1265359"/>
            <a:ext cx="2893908" cy="762000"/>
          </a:xfrm>
          <a:prstGeom prst="rect">
            <a:avLst/>
          </a:prstGeom>
          <a:solidFill>
            <a:srgbClr val="33CC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r>
              <a:rPr lang="en-US" alt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hớ</a:t>
            </a:r>
            <a:r>
              <a:rPr lang="en-US" altLang="en-US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ba-nhục</a:t>
            </a:r>
            <a:r>
              <a:rPr lang="en-US" altLang="en-US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altLang="en-US" sz="2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136899" y="2375604"/>
            <a:ext cx="2921910" cy="762000"/>
          </a:xfrm>
          <a:prstGeom prst="rect">
            <a:avLst/>
          </a:prstGeom>
          <a:solidFill>
            <a:srgbClr val="33CC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r>
              <a:rPr lang="en-US" alt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2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ìm</a:t>
            </a:r>
            <a:r>
              <a:rPr lang="en-US" altLang="en-US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altLang="en-US" sz="2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3557123" y="1226489"/>
            <a:ext cx="1399505" cy="762000"/>
          </a:xfrm>
          <a:prstGeom prst="rect">
            <a:avLst/>
          </a:prstGeom>
          <a:solidFill>
            <a:srgbClr val="33CC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r>
              <a:rPr lang="en-US" alt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endParaRPr lang="en-US" alt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3859732" y="4515144"/>
            <a:ext cx="1070759" cy="13716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3FEDA"/>
              </a:gs>
              <a:gs pos="100000">
                <a:srgbClr val="00FF00"/>
              </a:gs>
            </a:gsLst>
            <a:lin ang="5400000" scaled="1"/>
          </a:gradFill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US" altLang="en-US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altLang="en-US" sz="2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5230271" y="4523035"/>
            <a:ext cx="1070759" cy="1346355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3FEDA"/>
              </a:gs>
              <a:gs pos="100000">
                <a:srgbClr val="00FF00"/>
              </a:gs>
            </a:gsLst>
            <a:lin ang="5400000" scaled="1"/>
          </a:gradFill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2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hèm</a:t>
            </a:r>
            <a:r>
              <a:rPr lang="en-US" altLang="en-US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altLang="en-US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endParaRPr lang="en-US" altLang="en-US" sz="2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6583343" y="4549487"/>
            <a:ext cx="1118740" cy="1337257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3FEDA"/>
              </a:gs>
              <a:gs pos="100000">
                <a:srgbClr val="00FF00"/>
              </a:gs>
            </a:gsLst>
            <a:lin ang="5400000" scaled="1"/>
          </a:gradFill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altLang="en-US" sz="2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altLang="en-US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altLang="en-US" sz="2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7935099" y="4549487"/>
            <a:ext cx="1140662" cy="1337257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3FEDA"/>
              </a:gs>
              <a:gs pos="100000">
                <a:srgbClr val="00FF00"/>
              </a:gs>
            </a:gsLst>
            <a:lin ang="5400000" scaled="1"/>
          </a:gradFill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ói</a:t>
            </a:r>
            <a:r>
              <a:rPr lang="en-US" altLang="en-US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altLang="en-US" sz="2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6071954" y="3107982"/>
            <a:ext cx="1070759" cy="1061897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3FEDA"/>
              </a:gs>
              <a:gs pos="100000">
                <a:srgbClr val="00FF00"/>
              </a:gs>
            </a:gsLst>
            <a:lin ang="5400000" scaled="1"/>
          </a:gradFill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alt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khao</a:t>
            </a:r>
            <a:endParaRPr lang="en-US" alt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7961490" y="1535522"/>
            <a:ext cx="259692" cy="2617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eft Arrow 25"/>
          <p:cNvSpPr/>
          <p:nvPr/>
        </p:nvSpPr>
        <p:spPr>
          <a:xfrm>
            <a:off x="4967868" y="1498744"/>
            <a:ext cx="230293" cy="2617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>
          <a:xfrm>
            <a:off x="6416566" y="2729292"/>
            <a:ext cx="363296" cy="3498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>
            <a:stCxn id="8" idx="3"/>
          </p:cNvCxnSpPr>
          <p:nvPr/>
        </p:nvCxnSpPr>
        <p:spPr>
          <a:xfrm flipV="1">
            <a:off x="9511963" y="321709"/>
            <a:ext cx="724559" cy="1310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8" idx="3"/>
          </p:cNvCxnSpPr>
          <p:nvPr/>
        </p:nvCxnSpPr>
        <p:spPr>
          <a:xfrm>
            <a:off x="9511963" y="1631725"/>
            <a:ext cx="670226" cy="294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8" idx="3"/>
          </p:cNvCxnSpPr>
          <p:nvPr/>
        </p:nvCxnSpPr>
        <p:spPr>
          <a:xfrm>
            <a:off x="9511963" y="1631725"/>
            <a:ext cx="724559" cy="13635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22" idx="2"/>
            <a:endCxn id="20" idx="0"/>
          </p:cNvCxnSpPr>
          <p:nvPr/>
        </p:nvCxnSpPr>
        <p:spPr>
          <a:xfrm>
            <a:off x="6607334" y="4169879"/>
            <a:ext cx="535379" cy="3796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17" idx="1"/>
            <a:endCxn id="15" idx="3"/>
          </p:cNvCxnSpPr>
          <p:nvPr/>
        </p:nvCxnSpPr>
        <p:spPr>
          <a:xfrm flipH="1">
            <a:off x="3087709" y="1607489"/>
            <a:ext cx="469414" cy="388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17" idx="1"/>
          </p:cNvCxnSpPr>
          <p:nvPr/>
        </p:nvCxnSpPr>
        <p:spPr>
          <a:xfrm flipH="1">
            <a:off x="3154043" y="1607489"/>
            <a:ext cx="403080" cy="11218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ounded Rectangle 57"/>
          <p:cNvSpPr/>
          <p:nvPr/>
        </p:nvSpPr>
        <p:spPr>
          <a:xfrm>
            <a:off x="818867" y="5964248"/>
            <a:ext cx="10941612" cy="90199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…: </a:t>
            </a:r>
            <a:r>
              <a:rPr lang="en-US" sz="25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5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5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25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5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5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tri, </a:t>
            </a:r>
            <a:r>
              <a:rPr lang="en-US" sz="25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5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2" name="Straight Arrow Connector 61"/>
          <p:cNvCxnSpPr>
            <a:stCxn id="22" idx="2"/>
            <a:endCxn id="19" idx="0"/>
          </p:cNvCxnSpPr>
          <p:nvPr/>
        </p:nvCxnSpPr>
        <p:spPr>
          <a:xfrm flipH="1">
            <a:off x="5765651" y="4169879"/>
            <a:ext cx="841683" cy="3531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6653549" y="4198766"/>
            <a:ext cx="1808063" cy="3163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22" idx="2"/>
            <a:endCxn id="18" idx="0"/>
          </p:cNvCxnSpPr>
          <p:nvPr/>
        </p:nvCxnSpPr>
        <p:spPr>
          <a:xfrm flipH="1">
            <a:off x="4395112" y="4169879"/>
            <a:ext cx="2212222" cy="3452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stCxn id="17" idx="1"/>
          </p:cNvCxnSpPr>
          <p:nvPr/>
        </p:nvCxnSpPr>
        <p:spPr>
          <a:xfrm flipH="1" flipV="1">
            <a:off x="3154043" y="655093"/>
            <a:ext cx="403080" cy="9523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629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6" grpId="0" animBg="1"/>
      <p:bldP spid="27" grpId="0" animBg="1"/>
      <p:bldP spid="5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Arrow Connector 41"/>
          <p:cNvCxnSpPr>
            <a:stCxn id="4" idx="2"/>
            <a:endCxn id="22" idx="0"/>
          </p:cNvCxnSpPr>
          <p:nvPr/>
        </p:nvCxnSpPr>
        <p:spPr>
          <a:xfrm flipH="1">
            <a:off x="6807767" y="3442745"/>
            <a:ext cx="3426454" cy="12691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4" idx="2"/>
            <a:endCxn id="19" idx="0"/>
          </p:cNvCxnSpPr>
          <p:nvPr/>
        </p:nvCxnSpPr>
        <p:spPr>
          <a:xfrm flipH="1">
            <a:off x="5253875" y="3442745"/>
            <a:ext cx="4980346" cy="12453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4" name="Flowchart: Process 13"/>
          <p:cNvSpPr/>
          <p:nvPr/>
        </p:nvSpPr>
        <p:spPr>
          <a:xfrm>
            <a:off x="5320934" y="2547418"/>
            <a:ext cx="1282535" cy="2065555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" name="Flowchart: Process 1"/>
          <p:cNvSpPr/>
          <p:nvPr/>
        </p:nvSpPr>
        <p:spPr>
          <a:xfrm>
            <a:off x="1978783" y="323112"/>
            <a:ext cx="8577716" cy="910745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Giá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 sự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9247113" y="2170127"/>
            <a:ext cx="1974216" cy="1272618"/>
          </a:xfrm>
          <a:prstGeom prst="flowChart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169278" y="2610218"/>
            <a:ext cx="1360189" cy="2028003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Phèo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cháo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2002187" y="1748724"/>
            <a:ext cx="3520043" cy="578843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tư 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1938266" y="2572658"/>
            <a:ext cx="1282535" cy="2070349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3629600" y="2572658"/>
            <a:ext cx="1282535" cy="2065563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7012269" y="2528261"/>
            <a:ext cx="1282535" cy="2049137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/>
          </a:p>
        </p:txBody>
      </p:sp>
      <p:sp>
        <p:nvSpPr>
          <p:cNvPr id="19" name="Flowchart: Process 18"/>
          <p:cNvSpPr/>
          <p:nvPr/>
        </p:nvSpPr>
        <p:spPr>
          <a:xfrm>
            <a:off x="4653373" y="4688104"/>
            <a:ext cx="1201003" cy="1937951"/>
          </a:xfrm>
          <a:prstGeom prst="flowChart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0" name="Flowchart: Process 19"/>
          <p:cNvSpPr/>
          <p:nvPr/>
        </p:nvSpPr>
        <p:spPr>
          <a:xfrm>
            <a:off x="7761157" y="4735445"/>
            <a:ext cx="1140597" cy="1903452"/>
          </a:xfrm>
          <a:prstGeom prst="flowChart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1" name="Flowchart: Process 20"/>
          <p:cNvSpPr/>
          <p:nvPr/>
        </p:nvSpPr>
        <p:spPr>
          <a:xfrm>
            <a:off x="9258441" y="4699014"/>
            <a:ext cx="1309385" cy="1939883"/>
          </a:xfrm>
          <a:prstGeom prst="flowChart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2" name="Flowchart: Process 21"/>
          <p:cNvSpPr/>
          <p:nvPr/>
        </p:nvSpPr>
        <p:spPr>
          <a:xfrm>
            <a:off x="6211063" y="4711858"/>
            <a:ext cx="1193407" cy="1914198"/>
          </a:xfrm>
          <a:prstGeom prst="flowChart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Flowchart: Process 22"/>
          <p:cNvSpPr/>
          <p:nvPr/>
        </p:nvSpPr>
        <p:spPr>
          <a:xfrm>
            <a:off x="10924513" y="4686172"/>
            <a:ext cx="1126460" cy="1939883"/>
          </a:xfrm>
          <a:prstGeom prst="flowChart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7" name="Down Arrow 26"/>
          <p:cNvSpPr/>
          <p:nvPr/>
        </p:nvSpPr>
        <p:spPr>
          <a:xfrm>
            <a:off x="3624243" y="1346029"/>
            <a:ext cx="351033" cy="331466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Down Arrow 27"/>
          <p:cNvSpPr/>
          <p:nvPr/>
        </p:nvSpPr>
        <p:spPr>
          <a:xfrm>
            <a:off x="9926495" y="1410038"/>
            <a:ext cx="432156" cy="7127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/>
          <p:cNvCxnSpPr>
            <a:endCxn id="20" idx="0"/>
          </p:cNvCxnSpPr>
          <p:nvPr/>
        </p:nvCxnSpPr>
        <p:spPr>
          <a:xfrm flipH="1">
            <a:off x="8331456" y="3457807"/>
            <a:ext cx="1865710" cy="12776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4" idx="2"/>
            <a:endCxn id="21" idx="0"/>
          </p:cNvCxnSpPr>
          <p:nvPr/>
        </p:nvCxnSpPr>
        <p:spPr>
          <a:xfrm flipH="1">
            <a:off x="9913134" y="3442745"/>
            <a:ext cx="321087" cy="12562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4" idx="2"/>
            <a:endCxn id="23" idx="0"/>
          </p:cNvCxnSpPr>
          <p:nvPr/>
        </p:nvCxnSpPr>
        <p:spPr>
          <a:xfrm>
            <a:off x="10234221" y="3442745"/>
            <a:ext cx="1253522" cy="124342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8" idx="2"/>
            <a:endCxn id="12" idx="0"/>
          </p:cNvCxnSpPr>
          <p:nvPr/>
        </p:nvCxnSpPr>
        <p:spPr>
          <a:xfrm>
            <a:off x="3762209" y="2327567"/>
            <a:ext cx="508659" cy="2450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8" idx="2"/>
            <a:endCxn id="10" idx="0"/>
          </p:cNvCxnSpPr>
          <p:nvPr/>
        </p:nvCxnSpPr>
        <p:spPr>
          <a:xfrm flipH="1">
            <a:off x="2579534" y="2327567"/>
            <a:ext cx="1182675" cy="2450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8" idx="2"/>
            <a:endCxn id="14" idx="0"/>
          </p:cNvCxnSpPr>
          <p:nvPr/>
        </p:nvCxnSpPr>
        <p:spPr>
          <a:xfrm>
            <a:off x="3762209" y="2327567"/>
            <a:ext cx="2199993" cy="2198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8" idx="2"/>
            <a:endCxn id="6" idx="0"/>
          </p:cNvCxnSpPr>
          <p:nvPr/>
        </p:nvCxnSpPr>
        <p:spPr>
          <a:xfrm flipH="1">
            <a:off x="849373" y="2327567"/>
            <a:ext cx="2912836" cy="2826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8" idx="2"/>
            <a:endCxn id="16" idx="0"/>
          </p:cNvCxnSpPr>
          <p:nvPr/>
        </p:nvCxnSpPr>
        <p:spPr>
          <a:xfrm>
            <a:off x="3762209" y="2327567"/>
            <a:ext cx="3891328" cy="2006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694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4" grpId="0" animBg="1"/>
      <p:bldP spid="6" grpId="0" animBg="1"/>
      <p:bldP spid="8" grpId="0" animBg="1"/>
      <p:bldP spid="10" grpId="0" animBg="1"/>
      <p:bldP spid="12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113" y="217804"/>
            <a:ext cx="3867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Chi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6-Point Star 2"/>
          <p:cNvSpPr/>
          <p:nvPr/>
        </p:nvSpPr>
        <p:spPr>
          <a:xfrm>
            <a:off x="409434" y="217803"/>
            <a:ext cx="10549718" cy="6442303"/>
          </a:xfrm>
          <a:prstGeom prst="star6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ý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Phèo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rượu,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cháo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tiết tiêu biểu</a:t>
            </a:r>
            <a:r>
              <a:rPr lang="en-US" sz="25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là bát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cháo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48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Scroll 1"/>
          <p:cNvSpPr/>
          <p:nvPr/>
        </p:nvSpPr>
        <p:spPr>
          <a:xfrm>
            <a:off x="497027" y="1179767"/>
            <a:ext cx="2524259" cy="4082603"/>
          </a:xfrm>
          <a:prstGeom prst="verticalScroll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948565" y="561580"/>
            <a:ext cx="1854558" cy="211213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Phèo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endParaRPr lang="vi-VN" sz="2400" dirty="0"/>
          </a:p>
        </p:txBody>
      </p:sp>
      <p:sp>
        <p:nvSpPr>
          <p:cNvPr id="4" name="Rounded Rectangle 3"/>
          <p:cNvSpPr/>
          <p:nvPr/>
        </p:nvSpPr>
        <p:spPr>
          <a:xfrm>
            <a:off x="3948565" y="3575236"/>
            <a:ext cx="1777284" cy="217653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vi-VN" sz="2800" dirty="0"/>
          </a:p>
        </p:txBody>
      </p:sp>
      <p:sp>
        <p:nvSpPr>
          <p:cNvPr id="5" name="Curved Down Arrow 4"/>
          <p:cNvSpPr/>
          <p:nvPr/>
        </p:nvSpPr>
        <p:spPr>
          <a:xfrm>
            <a:off x="2570525" y="806280"/>
            <a:ext cx="1378040" cy="37348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6" name="Curved Up Arrow 5"/>
          <p:cNvSpPr/>
          <p:nvPr/>
        </p:nvSpPr>
        <p:spPr>
          <a:xfrm>
            <a:off x="2415979" y="5262370"/>
            <a:ext cx="1532586" cy="37911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6498581" y="2514339"/>
            <a:ext cx="5318975" cy="887033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vi-VN" sz="2400" dirty="0"/>
          </a:p>
        </p:txBody>
      </p:sp>
      <p:sp>
        <p:nvSpPr>
          <p:cNvPr id="8" name="Flowchart: Process 7"/>
          <p:cNvSpPr/>
          <p:nvPr/>
        </p:nvSpPr>
        <p:spPr>
          <a:xfrm>
            <a:off x="6498580" y="3604214"/>
            <a:ext cx="5318976" cy="740534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6498580" y="4634521"/>
            <a:ext cx="5318976" cy="798492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6498580" y="5641488"/>
            <a:ext cx="5318976" cy="805738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>
            <a:stCxn id="4" idx="3"/>
            <a:endCxn id="7" idx="1"/>
          </p:cNvCxnSpPr>
          <p:nvPr/>
        </p:nvCxnSpPr>
        <p:spPr>
          <a:xfrm flipV="1">
            <a:off x="5725849" y="2957856"/>
            <a:ext cx="772732" cy="1705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4" idx="3"/>
            <a:endCxn id="8" idx="1"/>
          </p:cNvCxnSpPr>
          <p:nvPr/>
        </p:nvCxnSpPr>
        <p:spPr>
          <a:xfrm flipV="1">
            <a:off x="5725849" y="3974481"/>
            <a:ext cx="772731" cy="6890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4" idx="3"/>
            <a:endCxn id="9" idx="1"/>
          </p:cNvCxnSpPr>
          <p:nvPr/>
        </p:nvCxnSpPr>
        <p:spPr>
          <a:xfrm>
            <a:off x="5725849" y="4663501"/>
            <a:ext cx="772731" cy="3702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4" idx="3"/>
            <a:endCxn id="10" idx="1"/>
          </p:cNvCxnSpPr>
          <p:nvPr/>
        </p:nvCxnSpPr>
        <p:spPr>
          <a:xfrm>
            <a:off x="5725849" y="4663501"/>
            <a:ext cx="772731" cy="13808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80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3080" y="704122"/>
            <a:ext cx="1176892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Phèo</a:t>
            </a:r>
            <a:r>
              <a:rPr lang="en-US" sz="3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sz="3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cháo</a:t>
            </a:r>
            <a:r>
              <a:rPr lang="en-US" sz="3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AutoNum type="arabicPeriod"/>
            </a:pP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Phèo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cháo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>
              <a:buAutoNum type="arabicPeriod"/>
            </a:pP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>
              <a:buAutoNum type="arabicPeriod"/>
            </a:pP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Hắn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toan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>
              <a:buAutoNum type="arabicPeriod"/>
            </a:pP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Phèo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>
              <a:buAutoNum type="arabicPeriod"/>
            </a:pP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Phèo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>
              <a:buAutoNum type="arabicPeriod"/>
            </a:pP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Phèo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342900" indent="-342900" algn="just">
              <a:buAutoNum type="arabicPeriod"/>
            </a:pP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?”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342900" indent="-342900" algn="just">
              <a:buAutoNum type="arabicPeriod"/>
            </a:pP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endParaRPr lang="en-US" sz="3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Hắn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thèm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hắn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just"/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0251" y="150122"/>
            <a:ext cx="70995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43994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0251" y="150122"/>
            <a:ext cx="70995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LUYỆN TẬP:                                      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326417" y="681324"/>
            <a:ext cx="1147889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3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cháo</a:t>
            </a:r>
            <a:r>
              <a:rPr lang="en-US" sz="3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AutoNum type="arabicPeriod"/>
            </a:pP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cháo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Phèo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>
              <a:buAutoNum type="arabicPeriod"/>
            </a:pP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Phèo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cháo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>
              <a:buAutoNum type="arabicPeriod"/>
            </a:pP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Hắn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cháo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342900" indent="-342900" algn="just">
              <a:buAutoNum type="arabicPeriod"/>
            </a:pP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cháo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Phèo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cháo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cháo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.” ?</a:t>
            </a:r>
          </a:p>
          <a:p>
            <a:pPr marL="342900" indent="-342900" algn="just">
              <a:buAutoNum type="arabicPeriod"/>
            </a:pP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múc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Phèo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thấy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>
              <a:buAutoNum type="arabicPeriod"/>
            </a:pP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Phèo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cháo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>
              <a:buAutoNum type="arabicPeriod"/>
            </a:pP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>
              <a:buAutoNum type="arabicPeriod"/>
            </a:pP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>
              <a:buAutoNum type="arabicPeriod"/>
            </a:pP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có tạo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ngoặt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>
              <a:buAutoNum type="arabicPeriod"/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 Cao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chi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3287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9965" y="363071"/>
            <a:ext cx="11456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1345647"/>
              </p:ext>
            </p:extLst>
          </p:nvPr>
        </p:nvGraphicFramePr>
        <p:xfrm>
          <a:off x="389966" y="1219200"/>
          <a:ext cx="11456892" cy="3128151"/>
        </p:xfrm>
        <a:graphic>
          <a:graphicData uri="http://schemas.openxmlformats.org/drawingml/2006/table">
            <a:tbl>
              <a:tblPr firstRow="1" bandRow="1"/>
              <a:tblGrid>
                <a:gridCol w="5683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736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8311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2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1, 2</a:t>
                      </a:r>
                      <a:endParaRPr lang="vi-VN"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2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3, 4</a:t>
                      </a:r>
                      <a:endParaRPr lang="vi-VN"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3966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3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ý:</a:t>
                      </a:r>
                      <a:endParaRPr lang="en-US" sz="3200" b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chị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u="sng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 </a:t>
                      </a:r>
                      <a:r>
                        <a:rPr lang="en-US" sz="3200" b="1" u="sng" baseline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3200" b="1" u="none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 nói của Chí Phèo với thị Nở: “</a:t>
                      </a:r>
                      <a:r>
                        <a:rPr lang="en-US" sz="3200" b="1" i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Hay là mình sang đây ở với tớ một nhà cho vui</a:t>
                      </a:r>
                      <a:r>
                        <a:rPr lang="en-US" sz="3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”.</a:t>
                      </a:r>
                      <a:endParaRPr lang="en-US" sz="3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32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ý:</a:t>
                      </a:r>
                      <a:endParaRPr lang="en-US" sz="3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3200" baseline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chị</a:t>
                      </a:r>
                      <a:r>
                        <a:rPr lang="en-US" sz="3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về </a:t>
                      </a:r>
                      <a:r>
                        <a:rPr lang="en-US" sz="3200" b="1" u="sng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 việc</a:t>
                      </a:r>
                      <a:r>
                        <a:rPr lang="en-US" sz="3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Phèo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Nở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chối</a:t>
                      </a:r>
                      <a:endParaRPr lang="en-US" sz="32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61283" y="4492581"/>
            <a:ext cx="102028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 hiểu các sự việc còn lại trong tác phẩm “Chí Phèo”. Ở mỗi sự việc cảm nhận một chi tiết tiêu biểu.   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30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í phèo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8458"/>
          <a:stretch/>
        </p:blipFill>
        <p:spPr>
          <a:xfrm>
            <a:off x="0" y="300252"/>
            <a:ext cx="12192000" cy="627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3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7067" y="1226819"/>
            <a:ext cx="10302640" cy="701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25237" y="368489"/>
            <a:ext cx="36256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4661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tdongva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8000"/>
          </a:blip>
          <a:srcRect/>
          <a:stretch>
            <a:fillRect/>
          </a:stretch>
        </p:blipFill>
        <p:spPr bwMode="auto">
          <a:xfrm>
            <a:off x="2527069" y="1"/>
            <a:ext cx="6899564" cy="6857999"/>
          </a:xfrm>
          <a:prstGeom prst="rect">
            <a:avLst/>
          </a:prstGeom>
          <a:noFill/>
          <a:effectLst>
            <a:outerShdw dist="35921" dir="2700000" algn="ctr" rotWithShape="0">
              <a:srgbClr val="5F5F5F"/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7640" y="2509133"/>
            <a:ext cx="11974360" cy="1674053"/>
          </a:xfrm>
        </p:spPr>
        <p:txBody>
          <a:bodyPr>
            <a:noAutofit/>
          </a:bodyPr>
          <a:lstStyle/>
          <a:p>
            <a:pPr algn="ctr"/>
            <a:r>
              <a:rPr lang="en-US" sz="45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 TRỌNG CẢM ƠN </a:t>
            </a:r>
            <a:br>
              <a:rPr lang="en-US" sz="45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5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THẦY,CÔ GIÁO VÀ CÁC EM!  </a:t>
            </a:r>
            <a:endParaRPr lang="en-US" sz="45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96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62121" y="1480696"/>
            <a:ext cx="642176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0" b="1" i="1" smtClean="0">
                <a:ln w="22225" cmpd="dbl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Chí Phèo</a:t>
            </a:r>
            <a:endParaRPr lang="en-US" sz="8500" b="1" i="1">
              <a:ln w="22225" cmpd="dbl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21270" y="2718208"/>
            <a:ext cx="261277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i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Nam Cao - </a:t>
            </a:r>
            <a:endParaRPr lang="en-US" sz="3500" b="1" i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968717"/>
            <a:ext cx="55984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Bùi Mỹ Dung</a:t>
            </a:r>
          </a:p>
          <a:p>
            <a:pPr algn="ctr"/>
            <a:r>
              <a:rPr lang="en-US" sz="3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vị: THPT Ngô Thì Nhậm</a:t>
            </a:r>
            <a:endParaRPr lang="en-US" sz="3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04325" y="2827920"/>
            <a:ext cx="13373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2)</a:t>
            </a:r>
            <a:endParaRPr lang="en-US" sz="3000" b="1" i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98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335" y="125018"/>
            <a:ext cx="5037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ĐỌC – HIỂU VĂN BẢN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777" y="685979"/>
            <a:ext cx="26500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3228622" y="1193810"/>
            <a:ext cx="6773334" cy="295768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98562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481689" y="124"/>
            <a:ext cx="3228622" cy="69196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Phèo</a:t>
            </a:r>
            <a:endParaRPr lang="vi-VN" sz="2800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 rot="10800000" flipH="1" flipV="1">
            <a:off x="3206044" y="905513"/>
            <a:ext cx="5779911" cy="56388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Phèo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chửi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 rot="10800000" flipH="1" flipV="1">
            <a:off x="3206044" y="2400074"/>
            <a:ext cx="5779911" cy="55392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Phèo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 rot="10800000" flipH="1" flipV="1">
            <a:off x="3185017" y="3110415"/>
            <a:ext cx="5779911" cy="56388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Phèo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0800000" flipH="1" flipV="1">
            <a:off x="3185019" y="3853740"/>
            <a:ext cx="5779911" cy="6108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Chí Phèo tỉnh rượu, ăn cháo hành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 rot="10800000" flipH="1" flipV="1">
            <a:off x="3185019" y="4690122"/>
            <a:ext cx="5779911" cy="56388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Chí Phèo bị thị Nở từ chối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 rot="10800000" flipH="1" flipV="1">
            <a:off x="3206044" y="5451772"/>
            <a:ext cx="5779911" cy="56388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Chí Phèo giết Bá Kiến và tự tử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 rot="10800000" flipH="1" flipV="1">
            <a:off x="3206045" y="6204984"/>
            <a:ext cx="5779911" cy="6530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Phèo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Down Arrow 9"/>
          <p:cNvSpPr/>
          <p:nvPr/>
        </p:nvSpPr>
        <p:spPr>
          <a:xfrm>
            <a:off x="5985634" y="726196"/>
            <a:ext cx="237067" cy="2048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Down Arrow 11"/>
          <p:cNvSpPr/>
          <p:nvPr/>
        </p:nvSpPr>
        <p:spPr>
          <a:xfrm>
            <a:off x="5956438" y="1491737"/>
            <a:ext cx="237067" cy="2048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Down Arrow 12"/>
          <p:cNvSpPr/>
          <p:nvPr/>
        </p:nvSpPr>
        <p:spPr>
          <a:xfrm>
            <a:off x="5966951" y="2954000"/>
            <a:ext cx="226554" cy="1564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Down Arrow 13"/>
          <p:cNvSpPr/>
          <p:nvPr/>
        </p:nvSpPr>
        <p:spPr>
          <a:xfrm>
            <a:off x="5977465" y="3651563"/>
            <a:ext cx="237067" cy="2048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Down Arrow 14"/>
          <p:cNvSpPr/>
          <p:nvPr/>
        </p:nvSpPr>
        <p:spPr>
          <a:xfrm>
            <a:off x="5956442" y="4486981"/>
            <a:ext cx="237067" cy="2048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Down Arrow 15"/>
          <p:cNvSpPr/>
          <p:nvPr/>
        </p:nvSpPr>
        <p:spPr>
          <a:xfrm>
            <a:off x="5956442" y="5246882"/>
            <a:ext cx="237067" cy="2048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Down Arrow 16"/>
          <p:cNvSpPr/>
          <p:nvPr/>
        </p:nvSpPr>
        <p:spPr>
          <a:xfrm>
            <a:off x="5977465" y="6000094"/>
            <a:ext cx="237067" cy="2048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/>
          <p:cNvSpPr/>
          <p:nvPr/>
        </p:nvSpPr>
        <p:spPr>
          <a:xfrm rot="10800000" flipH="1" flipV="1">
            <a:off x="3214211" y="1669926"/>
            <a:ext cx="5779911" cy="56388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Phèo bị đi tù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5977465" y="2251639"/>
            <a:ext cx="237067" cy="2048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377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481689" y="124"/>
            <a:ext cx="3228622" cy="69196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Phèo</a:t>
            </a:r>
            <a:endParaRPr lang="vi-VN" sz="2800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 rot="10800000" flipH="1" flipV="1">
            <a:off x="3206044" y="905513"/>
            <a:ext cx="5779911" cy="56388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Phèo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chửi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 rot="10800000" flipH="1" flipV="1">
            <a:off x="3206044" y="2400074"/>
            <a:ext cx="5779911" cy="55392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Phèo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 rot="10800000" flipH="1" flipV="1">
            <a:off x="3185017" y="3110415"/>
            <a:ext cx="5779911" cy="56388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Phèo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0800000" flipH="1" flipV="1">
            <a:off x="3185019" y="3853740"/>
            <a:ext cx="5779911" cy="61089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Chí Phèo tỉnh rượu, ăn cháo hành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 rot="10800000" flipH="1" flipV="1">
            <a:off x="3185019" y="4690122"/>
            <a:ext cx="5779911" cy="56388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Chí Phèo bị thị Nở từ chối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 rot="10800000" flipH="1" flipV="1">
            <a:off x="3206044" y="5451772"/>
            <a:ext cx="5779911" cy="56388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Chí Phèo giết Bá Kiến và tự tử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 rot="10800000" flipH="1" flipV="1">
            <a:off x="3206045" y="6204984"/>
            <a:ext cx="5779911" cy="6530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Phèo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Down Arrow 9"/>
          <p:cNvSpPr/>
          <p:nvPr/>
        </p:nvSpPr>
        <p:spPr>
          <a:xfrm>
            <a:off x="5985634" y="726196"/>
            <a:ext cx="237067" cy="2048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Down Arrow 11"/>
          <p:cNvSpPr/>
          <p:nvPr/>
        </p:nvSpPr>
        <p:spPr>
          <a:xfrm>
            <a:off x="5966954" y="1506983"/>
            <a:ext cx="237067" cy="2048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Down Arrow 12"/>
          <p:cNvSpPr/>
          <p:nvPr/>
        </p:nvSpPr>
        <p:spPr>
          <a:xfrm>
            <a:off x="5966951" y="2976343"/>
            <a:ext cx="216044" cy="134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Down Arrow 13"/>
          <p:cNvSpPr/>
          <p:nvPr/>
        </p:nvSpPr>
        <p:spPr>
          <a:xfrm>
            <a:off x="5977465" y="3651563"/>
            <a:ext cx="237067" cy="2048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Down Arrow 14"/>
          <p:cNvSpPr/>
          <p:nvPr/>
        </p:nvSpPr>
        <p:spPr>
          <a:xfrm>
            <a:off x="5956442" y="4486981"/>
            <a:ext cx="237067" cy="2048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Down Arrow 15"/>
          <p:cNvSpPr/>
          <p:nvPr/>
        </p:nvSpPr>
        <p:spPr>
          <a:xfrm>
            <a:off x="5956442" y="5246882"/>
            <a:ext cx="237067" cy="2048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Down Arrow 16"/>
          <p:cNvSpPr/>
          <p:nvPr/>
        </p:nvSpPr>
        <p:spPr>
          <a:xfrm>
            <a:off x="5977465" y="6000094"/>
            <a:ext cx="237067" cy="2048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/>
          <p:cNvSpPr/>
          <p:nvPr/>
        </p:nvSpPr>
        <p:spPr>
          <a:xfrm rot="10800000" flipH="1" flipV="1">
            <a:off x="3214211" y="1669926"/>
            <a:ext cx="5779911" cy="56388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Phèo bị đi tù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5977465" y="2251639"/>
            <a:ext cx="237067" cy="2048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382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335" y="125018"/>
            <a:ext cx="5037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ĐỌC – HIỂU VĂN BẢN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777" y="685979"/>
            <a:ext cx="252184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Các sự việc </a:t>
            </a:r>
            <a:endParaRPr lang="en-US" sz="3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0277" y="1188866"/>
            <a:ext cx="33986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80688" y="1188866"/>
            <a:ext cx="61382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Phèo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  <p:sp>
        <p:nvSpPr>
          <p:cNvPr id="10" name="Cloud Callout 9"/>
          <p:cNvSpPr/>
          <p:nvPr/>
        </p:nvSpPr>
        <p:spPr>
          <a:xfrm>
            <a:off x="995971" y="2221937"/>
            <a:ext cx="10031420" cy="3319976"/>
          </a:xfrm>
          <a:prstGeom prst="cloudCallout">
            <a:avLst>
              <a:gd name="adj1" fmla="val -43270"/>
              <a:gd name="adj2" fmla="val 55942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cách riêng của mình </a:t>
            </a:r>
            <a:r>
              <a:rPr lang="en-US" sz="4500" b="1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 </a:t>
            </a:r>
            <a:r>
              <a:rPr lang="en-US" sz="45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lại sự việc này</a:t>
            </a:r>
          </a:p>
        </p:txBody>
      </p:sp>
    </p:spTree>
    <p:extLst>
      <p:ext uri="{BB962C8B-B14F-4D97-AF65-F5344CB8AC3E}">
        <p14:creationId xmlns:p14="http://schemas.microsoft.com/office/powerpoint/2010/main" val="165622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449" y="43990"/>
            <a:ext cx="5037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9776" y="595493"/>
            <a:ext cx="255390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87167" y="1149258"/>
            <a:ext cx="33986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0805" y="1180036"/>
            <a:ext cx="5402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Phèo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373057" y="4112924"/>
            <a:ext cx="1880315" cy="182202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vi-VN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>
            <a:stCxn id="3" idx="6"/>
            <a:endCxn id="11" idx="1"/>
          </p:cNvCxnSpPr>
          <p:nvPr/>
        </p:nvCxnSpPr>
        <p:spPr>
          <a:xfrm flipV="1">
            <a:off x="3253372" y="4112924"/>
            <a:ext cx="904461" cy="9110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157833" y="3597769"/>
            <a:ext cx="6068383" cy="10303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vi-VN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3" name="Straight Arrow Connector 12"/>
          <p:cNvCxnSpPr>
            <a:stCxn id="3" idx="6"/>
            <a:endCxn id="14" idx="1"/>
          </p:cNvCxnSpPr>
          <p:nvPr/>
        </p:nvCxnSpPr>
        <p:spPr>
          <a:xfrm>
            <a:off x="3253372" y="5023939"/>
            <a:ext cx="904461" cy="9110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157833" y="5419798"/>
            <a:ext cx="6068382" cy="103030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endParaRPr lang="en-US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-&gt;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en-US" sz="2800" b="1" u="sng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63700" y="1599654"/>
            <a:ext cx="101587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73057" y="3059484"/>
            <a:ext cx="1700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28975" y="2190709"/>
            <a:ext cx="88956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Phèo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270733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4" grpId="0" animBg="1"/>
      <p:bldP spid="26" grpId="0"/>
      <p:bldP spid="27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1566" y="75709"/>
            <a:ext cx="33986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30253" y="75708"/>
            <a:ext cx="6138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Phèo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2485" y="574151"/>
            <a:ext cx="1700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2485" y="821444"/>
            <a:ext cx="101587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2485" y="1353262"/>
            <a:ext cx="6670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66A2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 smtClean="0">
                <a:solidFill>
                  <a:srgbClr val="66A2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 smtClean="0">
                <a:solidFill>
                  <a:srgbClr val="66A2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66A2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 smtClean="0">
                <a:solidFill>
                  <a:srgbClr val="66A2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b="1" dirty="0">
              <a:solidFill>
                <a:srgbClr val="66A2D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127022" y="1903513"/>
            <a:ext cx="5271911" cy="167891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Phèo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 algn="ctr"/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Vertical Scroll 16"/>
          <p:cNvSpPr/>
          <p:nvPr/>
        </p:nvSpPr>
        <p:spPr>
          <a:xfrm>
            <a:off x="1369676" y="3981393"/>
            <a:ext cx="2369426" cy="2709333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Phèo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endParaRPr lang="vi-VN" sz="2800" dirty="0"/>
          </a:p>
        </p:txBody>
      </p:sp>
      <p:sp>
        <p:nvSpPr>
          <p:cNvPr id="18" name="Vertical Scroll 17"/>
          <p:cNvSpPr/>
          <p:nvPr/>
        </p:nvSpPr>
        <p:spPr>
          <a:xfrm>
            <a:off x="4578264" y="3981393"/>
            <a:ext cx="2369426" cy="2709333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endParaRPr lang="vi-VN" sz="2800" dirty="0"/>
          </a:p>
        </p:txBody>
      </p:sp>
      <p:sp>
        <p:nvSpPr>
          <p:cNvPr id="19" name="Vertical Scroll 18"/>
          <p:cNvSpPr/>
          <p:nvPr/>
        </p:nvSpPr>
        <p:spPr>
          <a:xfrm>
            <a:off x="7613114" y="3981393"/>
            <a:ext cx="2369426" cy="2709333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Phèo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cháo</a:t>
            </a:r>
            <a:endParaRPr lang="vi-VN" sz="2800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2554389" y="3582425"/>
            <a:ext cx="3208589" cy="3989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6" idx="4"/>
            <a:endCxn id="18" idx="0"/>
          </p:cNvCxnSpPr>
          <p:nvPr/>
        </p:nvCxnSpPr>
        <p:spPr>
          <a:xfrm flipH="1">
            <a:off x="5762977" y="3582425"/>
            <a:ext cx="1" cy="3989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6" idx="4"/>
            <a:endCxn id="19" idx="0"/>
          </p:cNvCxnSpPr>
          <p:nvPr/>
        </p:nvCxnSpPr>
        <p:spPr>
          <a:xfrm>
            <a:off x="5762978" y="3582425"/>
            <a:ext cx="3034849" cy="3989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502316" y="949406"/>
            <a:ext cx="54412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smtClean="0">
              <a:solidFill>
                <a:srgbClr val="66A2D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smtClean="0">
                <a:solidFill>
                  <a:srgbClr val="66A2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b="1" dirty="0" err="1">
                <a:solidFill>
                  <a:srgbClr val="66A2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66A2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A2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66A2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A2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66A2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A2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vi-VN" sz="2800" b="1" dirty="0">
              <a:solidFill>
                <a:srgbClr val="66A2D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41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 animBg="1"/>
      <p:bldP spid="17" grpId="0" animBg="1"/>
      <p:bldP spid="18" grpId="0" animBg="1"/>
      <p:bldP spid="19" grpId="0" animBg="1"/>
      <p:bldP spid="4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3839</TotalTime>
  <Words>1528</Words>
  <Application>Microsoft Office PowerPoint</Application>
  <PresentationFormat>Widescreen</PresentationFormat>
  <Paragraphs>213</Paragraphs>
  <Slides>21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TRÂN TRỌNG CẢM ƠN  QUÝ THẦY,CÔ GIÁO VÀ CÁC EM!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1364</cp:revision>
  <dcterms:created xsi:type="dcterms:W3CDTF">2020-10-24T11:46:18Z</dcterms:created>
  <dcterms:modified xsi:type="dcterms:W3CDTF">2020-11-09T15:44:16Z</dcterms:modified>
</cp:coreProperties>
</file>