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 id="288" r:id="rId40"/>
  </p:sldIdLst>
  <p:sldSz cx="18288000" cy="10287000"/>
  <p:notesSz cx="6858000" cy="9144000"/>
  <p:embeddedFontLst>
    <p:embeddedFont>
      <p:font typeface="Calibri" pitchFamily="34" charset="0"/>
      <p:regular r:id="rId41"/>
      <p:bold r:id="rId42"/>
      <p:italic r:id="rId43"/>
      <p:boldItalic r:id="rId44"/>
    </p:embeddedFont>
    <p:embeddedFont>
      <p:font typeface="Cambria Math"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9" d="100"/>
          <a:sy n="49" d="100"/>
        </p:scale>
        <p:origin x="-6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60.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8.svg"/><Relationship Id="rId4" Type="http://schemas.openxmlformats.org/officeDocument/2006/relationships/image" Target="../media/image196.sv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0.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82.svg"/><Relationship Id="rId5" Type="http://schemas.openxmlformats.org/officeDocument/2006/relationships/image" Target="../media/image46.png"/><Relationship Id="rId4" Type="http://schemas.openxmlformats.org/officeDocument/2006/relationships/image" Target="../media/image180.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49.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2.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57.jp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65.jpeg"/><Relationship Id="rId10" Type="http://schemas.openxmlformats.org/officeDocument/2006/relationships/image" Target="../media/image64.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0.svg"/><Relationship Id="rId19" Type="http://schemas.openxmlformats.org/officeDocument/2006/relationships/image" Target="../media/image26.sv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30.sv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3" Type="http://schemas.openxmlformats.org/officeDocument/2006/relationships/image" Target="../media/image220.svg"/><Relationship Id="rId18" Type="http://schemas.openxmlformats.org/officeDocument/2006/relationships/image" Target="../media/image74.png"/><Relationship Id="rId3" Type="http://schemas.openxmlformats.org/officeDocument/2006/relationships/image" Target="../media/image210.svg"/><Relationship Id="rId21" Type="http://schemas.openxmlformats.org/officeDocument/2006/relationships/image" Target="../media/image228.svg"/><Relationship Id="rId17" Type="http://schemas.openxmlformats.org/officeDocument/2006/relationships/image" Target="../media/image224.svg"/><Relationship Id="rId2" Type="http://schemas.openxmlformats.org/officeDocument/2006/relationships/image" Target="../media/image70.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Layout" Target="../slideLayouts/slideLayout7.xml"/><Relationship Id="rId15" Type="http://schemas.openxmlformats.org/officeDocument/2006/relationships/image" Target="../media/image222.svg"/><Relationship Id="rId23" Type="http://schemas.openxmlformats.org/officeDocument/2006/relationships/image" Target="../media/image760.png"/><Relationship Id="rId19" Type="http://schemas.openxmlformats.org/officeDocument/2006/relationships/image" Target="../media/image226.svg"/><Relationship Id="rId4" Type="http://schemas.openxmlformats.org/officeDocument/2006/relationships/image" Target="../media/image71.png"/><Relationship Id="rId14" Type="http://schemas.openxmlformats.org/officeDocument/2006/relationships/image" Target="../media/image72.png"/><Relationship Id="rId22" Type="http://schemas.openxmlformats.org/officeDocument/2006/relationships/image" Target="../media/image76.png"/></Relationships>
</file>

<file path=ppt/slides/_rels/slide23.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79.jp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94.svg"/><Relationship Id="rId5" Type="http://schemas.openxmlformats.org/officeDocument/2006/relationships/image" Target="../media/image188.svg"/></Relationships>
</file>

<file path=ppt/slides/_rels/slide24.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8.sv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2.sv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2.sv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0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90.png"/><Relationship Id="rId5" Type="http://schemas.openxmlformats.org/officeDocument/2006/relationships/image" Target="../media/image42.svg"/><Relationship Id="rId4" Type="http://schemas.openxmlformats.org/officeDocument/2006/relationships/image" Target="../media/image89.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2.svg"/><Relationship Id="rId10"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0.svg"/><Relationship Id="rId7"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2.svg"/><Relationship Id="rId4" Type="http://schemas.openxmlformats.org/officeDocument/2006/relationships/image" Target="../media/image89.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6" Type="http://schemas.openxmlformats.org/officeDocument/2006/relationships/image" Target="../media/image100.png"/><Relationship Id="rId1" Type="http://schemas.openxmlformats.org/officeDocument/2006/relationships/slideLayout" Target="../slideLayouts/slideLayout7.xml"/><Relationship Id="rId15" Type="http://schemas.openxmlformats.org/officeDocument/2006/relationships/image" Target="../media/image222.sv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0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30.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06.png"/><Relationship Id="rId4" Type="http://schemas.openxmlformats.org/officeDocument/2006/relationships/image" Target="../media/image163.svg"/></Relationships>
</file>

<file path=ppt/slides/_rels/slide39.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9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5.png"/><Relationship Id="rId3" Type="http://schemas.openxmlformats.org/officeDocument/2006/relationships/image" Target="../media/image2.png"/><Relationship Id="rId12" Type="http://schemas.openxmlformats.org/officeDocument/2006/relationships/image" Target="../media/image20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00.svg"/><Relationship Id="rId4" Type="http://schemas.openxmlformats.org/officeDocument/2006/relationships/image" Target="../media/image196.svg"/><Relationship Id="rId9" Type="http://schemas.openxmlformats.org/officeDocument/2006/relationships/image" Target="../media/image23.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400000">
              <a:off x="-5335427" y="5633819"/>
              <a:ext cx="24390522" cy="13719669"/>
            </a:xfrm>
            <a:prstGeom prst="rect">
              <a:avLst/>
            </a:prstGeom>
          </p:spPr>
        </p:pic>
      </p:grpSp>
      <p:pic>
        <p:nvPicPr>
          <p:cNvPr id="55" name="Picture 55"/>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639298" y="2320396"/>
            <a:ext cx="15392400" cy="3988400"/>
          </a:xfrm>
          <a:prstGeom prst="rect">
            <a:avLst/>
          </a:prstGeom>
          <a:noFill/>
        </p:spPr>
        <p:txBody>
          <a:bodyPr wrap="square" rtlCol="0">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CÁC EM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smtClean="0">
                  <a:solidFill>
                    <a:srgbClr val="C00000"/>
                  </a:solidFill>
                  <a:latin typeface="Arial" panose="020B0604020202020204" pitchFamily="34" charset="0"/>
                  <a:cs typeface="Arial" panose="020B0604020202020204" pitchFamily="34" charset="0"/>
                </a:rPr>
                <a:t>Chú</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smtClean="0">
                <a:solidFill>
                  <a:srgbClr val="002060"/>
                </a:solidFill>
                <a:latin typeface="Arial" panose="020B0604020202020204" pitchFamily="34" charset="0"/>
                <a:cs typeface="Arial" panose="020B0604020202020204" pitchFamily="34" charset="0"/>
              </a:rPr>
              <a:t>Ví</a:t>
            </a:r>
            <a:r>
              <a:rPr lang="en-US" sz="4000" b="1" u="sng" dirty="0" smtClean="0">
                <a:solidFill>
                  <a:srgbClr val="002060"/>
                </a:solidFill>
                <a:latin typeface="Arial" panose="020B0604020202020204" pitchFamily="34" charset="0"/>
                <a:cs typeface="Arial" panose="020B0604020202020204" pitchFamily="34" charset="0"/>
              </a:rPr>
              <a:t> </a:t>
            </a:r>
            <a:r>
              <a:rPr lang="en-US" sz="4000" b="1" u="sng" dirty="0" err="1" smtClean="0">
                <a:solidFill>
                  <a:srgbClr val="002060"/>
                </a:solidFill>
                <a:latin typeface="Arial" panose="020B0604020202020204" pitchFamily="34" charset="0"/>
                <a:cs typeface="Arial" panose="020B0604020202020204" pitchFamily="34" charset="0"/>
              </a:rPr>
              <a:t>dụ</a:t>
            </a:r>
            <a:r>
              <a:rPr lang="en-US" sz="4000" b="1" u="sng" dirty="0" smtClean="0">
                <a:solidFill>
                  <a:srgbClr val="002060"/>
                </a:solidFill>
                <a:latin typeface="Arial" panose="020B0604020202020204" pitchFamily="34" charset="0"/>
                <a:cs typeface="Arial" panose="020B0604020202020204" pitchFamily="34" charset="0"/>
              </a:rPr>
              <a:t> 2</a:t>
            </a:r>
            <a:endParaRPr lang="en-US" sz="4000" b="1" u="sng"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739639" cy="4023376"/>
            <a:chOff x="647977" y="6364686"/>
            <a:chExt cx="17739639" cy="4023376"/>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a:t>
              </a: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pic>
          <p:nvPicPr>
            <p:cNvPr id="30" name="Picture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82477" y="7782923"/>
              <a:ext cx="2605139" cy="2605139"/>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p:blipFill>
        <p:spPr>
          <a:xfrm>
            <a:off x="2438400" y="3256506"/>
            <a:ext cx="14296645" cy="3944393"/>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8991600" y="103538"/>
            <a:ext cx="533400" cy="1078566"/>
          </a:xfrm>
          <a:prstGeom prst="rect">
            <a:avLst/>
          </a:prstGeom>
        </p:spPr>
      </p:pic>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6857" y="1940060"/>
            <a:ext cx="1126710" cy="1733795"/>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smtClean="0">
                  <a:solidFill>
                    <a:srgbClr val="C00000"/>
                  </a:solidFill>
                  <a:latin typeface="Arial" panose="020B0604020202020204" pitchFamily="34" charset="0"/>
                  <a:cs typeface="Arial" panose="020B0604020202020204" pitchFamily="34" charset="0"/>
                </a:rPr>
                <a:t>Mở</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smtClean="0">
                  <a:solidFill>
                    <a:srgbClr val="002060"/>
                  </a:solidFill>
                  <a:latin typeface="Arial" panose="020B0604020202020204" pitchFamily="34" charset="0"/>
                  <a:cs typeface="Arial" panose="020B0604020202020204" pitchFamily="34" charset="0"/>
                </a:rPr>
                <a:t>Bài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sp>
      </p:grpSp>
      <p:grpSp>
        <p:nvGrpSpPr>
          <p:cNvPr id="6" name="Group 6"/>
          <p:cNvGrpSpPr/>
          <p:nvPr/>
        </p:nvGrpSpPr>
        <p:grpSpPr>
          <a:xfrm>
            <a:off x="0" y="10061737"/>
            <a:ext cx="18298532" cy="450526"/>
            <a:chOff x="0" y="0"/>
            <a:chExt cx="6189874" cy="152400"/>
          </a:xfrm>
        </p:grpSpPr>
        <p:sp>
          <p:nvSpPr>
            <p:cNvPr id="7" name="Freeform 7"/>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3BCCB"/>
            </a:solidFill>
          </p:spPr>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smtClean="0">
                  <a:solidFill>
                    <a:srgbClr val="FDFCF5"/>
                  </a:solidFill>
                  <a:latin typeface="Arial" panose="020B0604020202020204" pitchFamily="34" charset="0"/>
                  <a:cs typeface="Arial" panose="020B0604020202020204" pitchFamily="34" charset="0"/>
                </a:rPr>
                <a:t>Đọc</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r>
                <a:rPr lang="en-US" sz="4800" b="1" dirty="0" smtClean="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a:t>
              </a:r>
              <a:r>
                <a:rPr lang="en-US" sz="4800" b="1" dirty="0" err="1" smtClean="0">
                  <a:solidFill>
                    <a:srgbClr val="FDFCF5"/>
                  </a:solidFill>
                  <a:latin typeface="Arial" panose="020B0604020202020204" pitchFamily="34" charset="0"/>
                  <a:cs typeface="Arial" panose="020B0604020202020204" pitchFamily="34" charset="0"/>
                </a:rPr>
                <a:t>ghe</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53431">
            <a:off x="15094530" y="7954985"/>
            <a:ext cx="2506271" cy="83846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rot="3587870">
            <a:off x="16078717" y="954083"/>
            <a:ext cx="2686707" cy="200770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462605">
            <a:off x="-466177" y="6906743"/>
            <a:ext cx="2446711" cy="2282114"/>
          </a:xfrm>
          <a:prstGeom prst="rect">
            <a:avLst/>
          </a:prstGeom>
        </p:spPr>
      </p:pic>
      <p:sp>
        <p:nvSpPr>
          <p:cNvPr id="18" name="Rectangle 17"/>
          <p:cNvSpPr/>
          <p:nvPr/>
        </p:nvSpPr>
        <p:spPr>
          <a:xfrm>
            <a:off x="2038038" y="534835"/>
            <a:ext cx="14211923" cy="830997"/>
          </a:xfrm>
          <a:prstGeom prst="rect">
            <a:avLst/>
          </a:prstGeom>
        </p:spPr>
        <p:txBody>
          <a:bodyPr wrap="square">
            <a:spAutoFit/>
          </a:bodyPr>
          <a:lstStyle/>
          <a:p>
            <a:pPr algn="ctr"/>
            <a:r>
              <a:rPr lang="en-US" sz="4800" b="1" dirty="0" smtClean="0">
                <a:solidFill>
                  <a:srgbClr val="002060"/>
                </a:solidFill>
                <a:latin typeface="Arial" panose="020B0604020202020204" pitchFamily="34" charset="0"/>
                <a:cs typeface="Arial" panose="020B0604020202020204" pitchFamily="34" charset="0"/>
              </a:rPr>
              <a:t>2. XÁC SUẤT CỦA MỘT SỐ BIẾN CỐ ĐƠN GIẢN</a:t>
            </a:r>
            <a:endParaRPr lang="en-US" sz="4800" b="1" dirty="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918570" y="-698782"/>
            <a:ext cx="11107742" cy="15868202"/>
          </a:xfrm>
          <a:prstGeom prst="rect">
            <a:avLst/>
          </a:prstGeom>
        </p:spPr>
      </p:pic>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Ví</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dụ</a:t>
              </a:r>
              <a:r>
                <a:rPr lang="en-US" sz="4800" b="1" u="none" dirty="0" smtClean="0">
                  <a:solidFill>
                    <a:srgbClr val="FDFCF5"/>
                  </a:solidFill>
                  <a:latin typeface="Arial" panose="020B0604020202020204" pitchFamily="34" charset="0"/>
                  <a:cs typeface="Arial" panose="020B0604020202020204" pitchFamily="34" charset="0"/>
                </a:rPr>
                <a:t> 3</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379000">
            <a:off x="8297951" y="1066682"/>
            <a:ext cx="2612405" cy="873968"/>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2018029">
            <a:off x="286233" y="5708648"/>
            <a:ext cx="1803613" cy="839500"/>
          </a:xfrm>
          <a:prstGeom prst="rect">
            <a:avLst/>
          </a:prstGeom>
        </p:spPr>
      </p:pic>
      <p:grpSp>
        <p:nvGrpSpPr>
          <p:cNvPr id="20" name="Group 20"/>
          <p:cNvGrpSpPr>
            <a:grpSpLocks noChangeAspect="1"/>
          </p:cNvGrpSpPr>
          <p:nvPr/>
        </p:nvGrpSpPr>
        <p:grpSpPr>
          <a:xfrm rot="1371687">
            <a:off x="16969055" y="9037973"/>
            <a:ext cx="874973" cy="757727"/>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Ngày </a:t>
            </a:r>
            <a:r>
              <a:rPr lang="vi-VN" sz="4200" dirty="0">
                <a:latin typeface="Arial" panose="020B0604020202020204" pitchFamily="34" charset="0"/>
                <a:cs typeface="Arial" panose="020B0604020202020204" pitchFamily="34" charset="0"/>
              </a:rPr>
              <a:t>mai, Mặt Trời mọc ở phía </a:t>
            </a:r>
            <a:r>
              <a:rPr lang="vi-VN" sz="4200" dirty="0" smtClean="0">
                <a:latin typeface="Arial" panose="020B0604020202020204" pitchFamily="34" charset="0"/>
                <a:cs typeface="Arial" panose="020B0604020202020204" pitchFamily="34" charset="0"/>
              </a:rPr>
              <a:t>Tây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Tháng </a:t>
            </a:r>
            <a:r>
              <a:rPr lang="vi-VN" sz="4200" dirty="0">
                <a:latin typeface="Arial" panose="020B0604020202020204" pitchFamily="34" charset="0"/>
                <a:cs typeface="Arial" panose="020B0604020202020204" pitchFamily="34" charset="0"/>
              </a:rPr>
              <a:t>Ba có ít hơn 32 </a:t>
            </a:r>
            <a:r>
              <a:rPr lang="vi-VN" sz="4200" dirty="0" smtClean="0">
                <a:latin typeface="Arial" panose="020B0604020202020204" pitchFamily="34" charset="0"/>
                <a:cs typeface="Arial" panose="020B0604020202020204" pitchFamily="34" charset="0"/>
              </a:rPr>
              <a:t>ngày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a:t>
            </a:r>
            <a:r>
              <a:rPr lang="vi-VN" sz="4200" dirty="0" smtClean="0">
                <a:solidFill>
                  <a:srgbClr val="0070C0"/>
                </a:solidFill>
                <a:latin typeface="Arial" panose="020B0604020202020204" pitchFamily="34" charset="0"/>
                <a:cs typeface="Arial" panose="020B0604020202020204" pitchFamily="34" charset="0"/>
              </a:rPr>
              <a:t>cố</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chắc</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chắn</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smtClean="0">
                  <a:latin typeface="Arial" panose="020B0604020202020204" pitchFamily="34" charset="0"/>
                  <a:cs typeface="Arial" panose="020B0604020202020204" pitchFamily="34" charset="0"/>
                </a:rPr>
                <a:t>Em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hãy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lấy</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16">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7"/>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81018" y="6590414"/>
            <a:ext cx="1637078" cy="3966488"/>
          </a:xfrm>
          <a:prstGeom prst="rect">
            <a:avLst/>
          </a:prstGeom>
        </p:spPr>
      </p:pic>
      <p:pic>
        <p:nvPicPr>
          <p:cNvPr id="48" name="Picture 4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7372051" y="143796"/>
            <a:ext cx="2577613" cy="3229356"/>
          </a:xfrm>
          <a:prstGeom prst="rect">
            <a:avLst/>
          </a:prstGeom>
        </p:spPr>
      </p:pic>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Luyện</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tập</a:t>
              </a:r>
              <a:r>
                <a:rPr lang="en-US" sz="4800" b="1" u="none" dirty="0" smtClean="0">
                  <a:solidFill>
                    <a:srgbClr val="FDFCF5"/>
                  </a:solidFill>
                  <a:latin typeface="Arial" panose="020B0604020202020204" pitchFamily="34" charset="0"/>
                  <a:cs typeface="Arial" panose="020B0604020202020204" pitchFamily="34" charset="0"/>
                </a:rPr>
                <a:t> 2</a:t>
              </a:r>
              <a:endParaRPr lang="en-US" sz="4800" b="1" u="none" dirty="0">
                <a:solidFill>
                  <a:srgbClr val="FDFCF5"/>
                </a:solidFill>
                <a:latin typeface="Arial" panose="020B0604020202020204" pitchFamily="34" charset="0"/>
                <a:cs typeface="Arial" panose="020B0604020202020204" pitchFamily="34" charset="0"/>
              </a:endParaRP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smtClean="0">
                <a:latin typeface="Arial" panose="020B0604020202020204" pitchFamily="34" charset="0"/>
                <a:cs typeface="Arial" panose="020B0604020202020204" pitchFamily="34" charset="0"/>
              </a:rPr>
              <a:t>Gieo </a:t>
            </a:r>
            <a:r>
              <a:rPr lang="vi-VN" sz="4200" dirty="0">
                <a:latin typeface="Arial" panose="020B0604020202020204" pitchFamily="34" charset="0"/>
                <a:cs typeface="Arial" panose="020B0604020202020204" pitchFamily="34" charset="0"/>
              </a:rPr>
              <a:t>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Đọc</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r>
                <a:rPr lang="en-US" sz="4400" b="1" dirty="0" smtClean="0">
                  <a:solidFill>
                    <a:srgbClr val="FDFCF5"/>
                  </a:solidFill>
                  <a:latin typeface="Arial" panose="020B0604020202020204" pitchFamily="34" charset="0"/>
                  <a:cs typeface="Arial" panose="020B0604020202020204" pitchFamily="34" charset="0"/>
                </a:rPr>
                <a:t> - </a:t>
              </a:r>
              <a:r>
                <a:rPr lang="en-US" sz="4400" b="1" dirty="0" err="1" smtClean="0">
                  <a:solidFill>
                    <a:srgbClr val="FDFCF5"/>
                  </a:solidFill>
                  <a:latin typeface="Arial" panose="020B0604020202020204" pitchFamily="34" charset="0"/>
                  <a:cs typeface="Arial" panose="020B0604020202020204" pitchFamily="34" charset="0"/>
                </a:rPr>
                <a:t>Nghe</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515812">
            <a:off x="-120438" y="8756293"/>
            <a:ext cx="2069676" cy="778951"/>
          </a:xfrm>
          <a:prstGeom prst="rect">
            <a:avLst/>
          </a:prstGeom>
        </p:spPr>
      </p:pic>
      <p:grpSp>
        <p:nvGrpSpPr>
          <p:cNvPr id="22" name="Group 22"/>
          <p:cNvGrpSpPr>
            <a:grpSpLocks noChangeAspect="1"/>
          </p:cNvGrpSpPr>
          <p:nvPr/>
        </p:nvGrpSpPr>
        <p:grpSpPr>
          <a:xfrm rot="-1499875">
            <a:off x="17003169" y="8878350"/>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smtClean="0">
                <a:solidFill>
                  <a:srgbClr val="002060"/>
                </a:solidFill>
                <a:latin typeface="Arial" panose="020B0604020202020204" pitchFamily="34" charset="0"/>
                <a:cs typeface="Arial" panose="020B0604020202020204" pitchFamily="34" charset="0"/>
              </a:rPr>
              <a:t>Xác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smtClean="0">
                    <a:effectLst/>
                    <a:latin typeface="Arial" panose="020B0604020202020204" pitchFamily="34" charset="0"/>
                    <a:ea typeface="Calibri" panose="020F0502020204030204" pitchFamily="34" charset="0"/>
                    <a:cs typeface="Arial" panose="020B0604020202020204" pitchFamily="34" charset="0"/>
                  </a:rPr>
                  <a:t>A: </a:t>
                </a:r>
                <a:r>
                  <a:rPr lang="nl-NL" sz="4000" dirty="0">
                    <a:effectLst/>
                    <a:latin typeface="Arial" panose="020B0604020202020204" pitchFamily="34" charset="0"/>
                    <a:ea typeface="Calibri" panose="020F0502020204030204" pitchFamily="34" charset="0"/>
                    <a:cs typeface="Arial" panose="020B0604020202020204" pitchFamily="34" charset="0"/>
                  </a:rPr>
                  <a:t>“Đồng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0</a:t>
              </a:r>
              <a:endParaRPr lang="en-US" sz="4400" dirty="0">
                <a:latin typeface="Arial" panose="020B0604020202020204" pitchFamily="34" charset="0"/>
                <a:cs typeface="Arial" panose="020B0604020202020204" pitchFamily="34" charset="0"/>
              </a:endParaRP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Đồng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Chắc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8"/>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20043385">
            <a:off x="-139949" y="9329164"/>
            <a:ext cx="2069676" cy="778951"/>
          </a:xfrm>
          <a:prstGeom prst="rect">
            <a:avLst/>
          </a:prstGeom>
        </p:spPr>
      </p:pic>
      <p:grpSp>
        <p:nvGrpSpPr>
          <p:cNvPr id="22" name="Group 22"/>
          <p:cNvGrpSpPr>
            <a:grpSpLocks noChangeAspect="1"/>
          </p:cNvGrpSpPr>
          <p:nvPr/>
        </p:nvGrpSpPr>
        <p:grpSpPr>
          <a:xfrm rot="-1499875">
            <a:off x="1593798" y="9764019"/>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225689" y="392270"/>
            <a:ext cx="2062311" cy="1958745"/>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Hoạt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737124" y="3114544"/>
            <a:ext cx="15228817" cy="5832832"/>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“Rút </a:t>
            </a:r>
            <a:r>
              <a:rPr lang="nl-NL" sz="4200" dirty="0">
                <a:latin typeface="Arial" panose="020B0604020202020204" pitchFamily="34" charset="0"/>
                <a:ea typeface="Calibri" panose="020F0502020204030204" pitchFamily="34" charset="0"/>
                <a:cs typeface="Arial" panose="020B0604020202020204" pitchFamily="34" charset="0"/>
              </a:rPr>
              <a:t>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1"/>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a:stretch>
            <a:fillRect/>
          </a:stretch>
        </p:blipFill>
        <p:spPr>
          <a:xfrm rot="14928220">
            <a:off x="7867203" y="8350012"/>
            <a:ext cx="1157742" cy="16539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Mặt </a:t>
                </a:r>
                <a:r>
                  <a:rPr lang="nl-NL" sz="4200" dirty="0">
                    <a:effectLst/>
                    <a:latin typeface="Arial" panose="020B0604020202020204" pitchFamily="34" charset="0"/>
                    <a:ea typeface="Calibri" panose="020F0502020204030204" pitchFamily="34" charset="0"/>
                    <a:cs typeface="Arial" panose="020B0604020202020204" pitchFamily="34" charset="0"/>
                  </a:rPr>
                  <a:t>khác, trong mỗi lượt rút phiếu luôn xảy ra duy nhất một trong các biến cố này nên xác suất của chúng bằng nhau và </a:t>
                </a:r>
                <a:r>
                  <a:rPr lang="nl-NL" sz="4200" dirty="0" smtClean="0">
                    <a:effectLst/>
                    <a:latin typeface="Arial" panose="020B0604020202020204" pitchFamily="34" charset="0"/>
                    <a:ea typeface="Calibri" panose="020F0502020204030204" pitchFamily="34" charset="0"/>
                    <a:cs typeface="Arial" panose="020B0604020202020204" pitchFamily="34" charset="0"/>
                  </a:rPr>
                  <a:t>bằng </a:t>
                </a:r>
                <a14:m>
                  <m:oMath xmlns:m="http://schemas.openxmlformats.org/officeDocument/2006/math">
                    <m:f>
                      <m:fPr>
                        <m:ctrlPr>
                          <a:rPr lang="nl-NL" sz="4200" i="1" smtClean="0">
                            <a:effectLst/>
                            <a:latin typeface="Cambria Math"/>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smtClean="0">
                    <a:effectLst/>
                    <a:latin typeface="Arial" panose="020B0604020202020204" pitchFamily="34" charset="0"/>
                    <a:ea typeface="Calibri" panose="020F0502020204030204" pitchFamily="34" charset="0"/>
                    <a:cs typeface="Arial" panose="020B0604020202020204" pitchFamily="34" charset="0"/>
                  </a:rPr>
                  <a:t>. </a:t>
                </a:r>
                <a:r>
                  <a:rPr lang="nl-NL" sz="4200" dirty="0">
                    <a:effectLst/>
                    <a:latin typeface="Arial" panose="020B0604020202020204" pitchFamily="34" charset="0"/>
                    <a:ea typeface="Calibri" panose="020F0502020204030204" pitchFamily="34" charset="0"/>
                    <a:cs typeface="Arial" panose="020B0604020202020204" pitchFamily="34" charset="0"/>
                  </a:rPr>
                  <a:t>Vậy xác suất để Mai rút được là phiếu trúng thưởng </a:t>
                </a:r>
                <a:r>
                  <a:rPr lang="nl-NL" sz="4200" dirty="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f>
                      <m:fPr>
                        <m:ctrlPr>
                          <a:rPr lang="nl-NL" sz="4200" i="1" smtClean="0">
                            <a:effectLst/>
                            <a:latin typeface="Cambria Math"/>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5400000">
            <a:off x="4601549" y="-2523083"/>
            <a:ext cx="9084901" cy="15333167"/>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a:stretch>
            <a:fillRect/>
          </a:stretch>
        </p:blipFill>
        <p:spPr>
          <a:xfrm rot="238888" flipH="1">
            <a:off x="15548781" y="5462145"/>
            <a:ext cx="2187420" cy="3724708"/>
          </a:xfrm>
          <a:prstGeom prst="rect">
            <a:avLst/>
          </a:prstGeom>
        </p:spPr>
      </p:pic>
      <p:pic>
        <p:nvPicPr>
          <p:cNvPr id="8" name="Picture 8"/>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7417745">
            <a:off x="399132" y="1038651"/>
            <a:ext cx="3265547" cy="1609024"/>
          </a:xfrm>
          <a:prstGeom prst="rect">
            <a:avLst/>
          </a:prstGeom>
        </p:spPr>
      </p:pic>
      <p:pic>
        <p:nvPicPr>
          <p:cNvPr id="9" name="Picture 9"/>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rcRect/>
          <a:stretch>
            <a:fillRect/>
          </a:stretch>
        </p:blipFill>
        <p:spPr>
          <a:xfrm rot="1693697">
            <a:off x="13994896" y="528061"/>
            <a:ext cx="3066978" cy="1605981"/>
          </a:xfrm>
          <a:prstGeom prst="rect">
            <a:avLst/>
          </a:prstGeom>
        </p:spPr>
      </p:pic>
      <p:pic>
        <p:nvPicPr>
          <p:cNvPr id="10" name="Picture 10"/>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a:stretch>
            <a:fillRect/>
          </a:stretch>
        </p:blipFill>
        <p:spPr>
          <a:xfrm rot="1456381">
            <a:off x="689640" y="7039976"/>
            <a:ext cx="2433104" cy="2980416"/>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a:ext>
              <a:ext uri="{96DAC541-7B7A-43D3-8B79-37D633B846F1}">
                <asvg:svgBlip xmlns="" xmlns:asvg="http://schemas.microsoft.com/office/drawing/2016/SVG/main" r:embed="rId21"/>
              </a:ext>
            </a:extLst>
          </a:blip>
          <a:srcRect/>
          <a:stretch>
            <a:fillRect/>
          </a:stretch>
        </p:blipFill>
        <p:spPr>
          <a:xfrm>
            <a:off x="16332689" y="8490502"/>
            <a:ext cx="1587552" cy="1535595"/>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a:ext>
              <a:ext uri="{96DAC541-7B7A-43D3-8B79-37D633B846F1}">
                <asvg:svgBlip xmlns="" xmlns:asvg="http://schemas.microsoft.com/office/drawing/2016/SVG/main" r:embed="rId21"/>
              </a:ext>
            </a:extLst>
          </a:blip>
          <a:srcRect/>
          <a:stretch>
            <a:fillRect/>
          </a:stretch>
        </p:blipFill>
        <p:spPr>
          <a:xfrm>
            <a:off x="-558852" y="556227"/>
            <a:ext cx="1587552" cy="1535595"/>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289317" y="-1158957"/>
            <a:ext cx="12102111" cy="17461546"/>
          </a:xfrm>
          <a:prstGeom prst="rect">
            <a:avLst/>
          </a:prstGeom>
        </p:spPr>
      </p:pic>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Luyện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tập</a:t>
              </a:r>
              <a:r>
                <a:rPr lang="en-US" sz="4400" b="1" u="none" dirty="0" smtClean="0">
                  <a:solidFill>
                    <a:srgbClr val="FDFCF5"/>
                  </a:solidFill>
                  <a:latin typeface="Arial" panose="020B0604020202020204" pitchFamily="34" charset="0"/>
                  <a:cs typeface="Arial" panose="020B0604020202020204" pitchFamily="34" charset="0"/>
                </a:rPr>
                <a:t> 3</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383852" y="9169663"/>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289317" y="-2336818"/>
            <a:ext cx="12102111" cy="17461546"/>
          </a:xfrm>
          <a:prstGeom prst="rect">
            <a:avLst/>
          </a:prstGeom>
        </p:spPr>
      </p:pic>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r>
                <a:rPr lang="nl-NL"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smtClean="0">
                  <a:solidFill>
                    <a:srgbClr val="FDFCF5"/>
                  </a:solidFill>
                  <a:latin typeface="Arial" panose="020B0604020202020204" pitchFamily="34" charset="0"/>
                  <a:cs typeface="Arial" panose="020B0604020202020204" pitchFamily="34" charset="0"/>
                </a:rPr>
                <a:t>Luyện</a:t>
              </a:r>
              <a:r>
                <a:rPr lang="en-US" sz="4200" b="1" u="none" dirty="0" smtClean="0">
                  <a:solidFill>
                    <a:srgbClr val="FDFCF5"/>
                  </a:solidFill>
                  <a:latin typeface="Arial" panose="020B0604020202020204" pitchFamily="34" charset="0"/>
                  <a:cs typeface="Arial" panose="020B0604020202020204" pitchFamily="34" charset="0"/>
                </a:rPr>
                <a:t> </a:t>
              </a:r>
              <a:r>
                <a:rPr lang="en-US" sz="4200" b="1" u="none" dirty="0" err="1" smtClean="0">
                  <a:solidFill>
                    <a:srgbClr val="FDFCF5"/>
                  </a:solidFill>
                  <a:latin typeface="Arial" panose="020B0604020202020204" pitchFamily="34" charset="0"/>
                  <a:cs typeface="Arial" panose="020B0604020202020204" pitchFamily="34" charset="0"/>
                </a:rPr>
                <a:t>tập</a:t>
              </a:r>
              <a:r>
                <a:rPr lang="en-US" sz="4200" b="1" u="none" dirty="0" smtClean="0">
                  <a:solidFill>
                    <a:srgbClr val="FDFCF5"/>
                  </a:solidFill>
                  <a:latin typeface="Arial" panose="020B0604020202020204" pitchFamily="34" charset="0"/>
                  <a:cs typeface="Arial" panose="020B0604020202020204" pitchFamily="34" charset="0"/>
                </a:rPr>
                <a:t> 4</a:t>
              </a:r>
              <a:endParaRPr lang="en-US" sz="4200" b="1" u="none" dirty="0">
                <a:solidFill>
                  <a:srgbClr val="FDFCF5"/>
                </a:solidFill>
                <a:latin typeface="Arial" panose="020B0604020202020204" pitchFamily="34" charset="0"/>
                <a:cs typeface="Arial" panose="020B0604020202020204" pitchFamily="34" charset="0"/>
              </a:endParaRP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6" name="Picture 6"/>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LUYỆN TẬP</a:t>
            </a:r>
            <a:endParaRPr lang="en-US" sz="6600" b="1" dirty="0">
              <a:solidFill>
                <a:srgbClr val="30303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a:t>
            </a:r>
            <a:r>
              <a:rPr lang="vi-VN" sz="4400" b="1" dirty="0" smtClean="0">
                <a:solidFill>
                  <a:srgbClr val="C00000"/>
                </a:solidFill>
                <a:latin typeface="Arial" panose="020B0604020202020204" pitchFamily="34" charset="0"/>
                <a:cs typeface="Arial" panose="020B0604020202020204" pitchFamily="34" charset="0"/>
              </a:rPr>
              <a:t>8.4</a:t>
            </a:r>
            <a:r>
              <a:rPr lang="en-US" sz="4400" b="1" dirty="0" smtClean="0">
                <a:solidFill>
                  <a:srgbClr val="C00000"/>
                </a:solidFill>
                <a:latin typeface="Arial" panose="020B0604020202020204" pitchFamily="34" charset="0"/>
                <a:cs typeface="Arial" panose="020B0604020202020204" pitchFamily="34" charset="0"/>
              </a:rPr>
              <a:t> (SGK - tr55)</a:t>
            </a:r>
            <a:r>
              <a:rPr lang="vi-VN" sz="4400" b="1" dirty="0" smtClean="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1</a:t>
            </a:r>
            <a:r>
              <a:rPr lang="nl-NL" sz="4400" dirty="0">
                <a:solidFill>
                  <a:srgbClr val="0070C0"/>
                </a:solidFill>
                <a:latin typeface="Arial" panose="020B0604020202020204" pitchFamily="34" charset="0"/>
                <a:ea typeface="Calibri" panose="020F0502020204030204" pitchFamily="34" charset="0"/>
              </a:rPr>
              <a:t>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0</a:t>
            </a:r>
            <a:r>
              <a:rPr lang="nl-NL" sz="4400" dirty="0">
                <a:solidFill>
                  <a:srgbClr val="0070C0"/>
                </a:solidFill>
                <a:latin typeface="Arial" panose="020B0604020202020204" pitchFamily="34" charset="0"/>
                <a:ea typeface="Calibri" panose="020F0502020204030204" pitchFamily="34" charset="0"/>
              </a:rPr>
              <a:t> (Biến cố </a:t>
            </a:r>
            <a:r>
              <a:rPr lang="nl-NL" sz="4400" dirty="0" smtClean="0">
                <a:solidFill>
                  <a:srgbClr val="0070C0"/>
                </a:solidFill>
                <a:latin typeface="Arial" panose="020B0604020202020204" pitchFamily="34" charset="0"/>
                <a:ea typeface="Calibri" panose="020F0502020204030204" pitchFamily="34" charset="0"/>
              </a:rPr>
              <a:t>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a:t>
            </a:r>
            <a:r>
              <a:rPr lang="nl-NL" sz="42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a:t>
            </a:r>
            <a:r>
              <a:rPr lang="nl-NL" sz="4200" dirty="0" smtClean="0">
                <a:latin typeface="Arial" panose="020B0604020202020204" pitchFamily="34" charset="0"/>
                <a:ea typeface="Times New Roman" panose="02020603050405020304" pitchFamily="18" charset="0"/>
                <a:cs typeface="Arial" panose="020B0604020202020204" pitchFamily="34" charset="0"/>
              </a:rPr>
              <a:t>“Số </a:t>
            </a:r>
            <a:r>
              <a:rPr lang="nl-NL" sz="4200" dirty="0">
                <a:latin typeface="Arial" panose="020B0604020202020204" pitchFamily="34" charset="0"/>
                <a:ea typeface="Times New Roman" panose="02020603050405020304" pitchFamily="18" charset="0"/>
                <a:cs typeface="Arial" panose="020B0604020202020204" pitchFamily="34" charset="0"/>
              </a:rPr>
              <a:t>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a:t>
                </a:r>
                <a:r>
                  <a:rPr lang="nl-NL" sz="4200" dirty="0" smtClean="0">
                    <a:solidFill>
                      <a:srgbClr val="002060"/>
                    </a:solidFill>
                    <a:latin typeface="Arial" panose="020B0604020202020204" pitchFamily="34" charset="0"/>
                    <a:ea typeface="Calibri" panose="020F0502020204030204" pitchFamily="34" charset="0"/>
                    <a:cs typeface="Arial" panose="020B0604020202020204" pitchFamily="34" charset="0"/>
                  </a:rPr>
                  <a:t>“Số </a:t>
                </a: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Vì</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smtClean="0">
                <a:solidFill>
                  <a:srgbClr val="303030"/>
                </a:solidFill>
                <a:latin typeface="Arial" panose="020B0604020202020204" pitchFamily="34" charset="0"/>
                <a:cs typeface="Arial" panose="020B0604020202020204" pitchFamily="34" charset="0"/>
              </a:rPr>
              <a:t>Trò</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chơi</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trắc</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2666114"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3167855"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r>
                <a:rPr lang="en-US" sz="4400" dirty="0" err="1" smtClean="0">
                  <a:latin typeface="Arial" panose="020B0604020202020204" pitchFamily="34" charset="0"/>
                  <a:ea typeface="Times New Roman" panose="02020603050405020304" pitchFamily="18" charset="0"/>
                </a:rPr>
                <a:t>Đáp</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án</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Nhiều </a:t>
            </a:r>
            <a:r>
              <a:rPr lang="vi-VN" sz="4200" dirty="0">
                <a:latin typeface="Arial" panose="020B0604020202020204" pitchFamily="34" charset="0"/>
                <a:cs typeface="Arial" panose="020B0604020202020204" pitchFamily="34" charset="0"/>
              </a:rPr>
              <a:t>khả năng ngày mai trời sẽ có mưa. </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Ít </a:t>
            </a:r>
            <a:r>
              <a:rPr lang="vi-VN" sz="4200" dirty="0">
                <a:latin typeface="Arial" panose="020B0604020202020204" pitchFamily="34" charset="0"/>
                <a:cs typeface="Arial" panose="020B0604020202020204" pitchFamily="34" charset="0"/>
              </a:rPr>
              <a:t>khả năng xảy ra động đất ở Hà Nội.</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Nếu </a:t>
            </a:r>
            <a:r>
              <a:rPr lang="vi-VN" sz="4200" dirty="0">
                <a:latin typeface="Arial" panose="020B0604020202020204" pitchFamily="34" charset="0"/>
                <a:cs typeface="Arial" panose="020B0604020202020204" pitchFamily="34" charset="0"/>
              </a:rPr>
              <a:t>gieo hai con xúc xắc thì ít khả năng số chấm xuất hiện trên cả hai con xúc xắc đều là 6.</a:t>
            </a: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181812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122020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71695"/>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a:t>
            </a:r>
            <a:r>
              <a:rPr lang="en-US" sz="4400" b="1"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77541" y="4816958"/>
              <a:ext cx="1189749"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8" name="Rectangle 27"/>
                <p:cNvSpPr/>
                <p:nvPr/>
              </p:nvSpPr>
              <p:spPr>
                <a:xfrm>
                  <a:off x="3470807" y="7466078"/>
                  <a:ext cx="1781257" cy="1270925"/>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27" name="Picture 8"/>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rot="7417745">
            <a:off x="-67381" y="1149472"/>
            <a:ext cx="3751586" cy="1848509"/>
          </a:xfrm>
          <a:prstGeom prst="rect">
            <a:avLst/>
          </a:prstGeom>
        </p:spPr>
      </p:pic>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VẬN DỤNG</a:t>
            </a:r>
            <a:endParaRPr lang="en-US" sz="6600" b="1" dirty="0">
              <a:solidFill>
                <a:srgbClr val="303030"/>
              </a:solidFill>
              <a:latin typeface="Arial" panose="020B0604020202020204" pitchFamily="34" charset="0"/>
              <a:cs typeface="Arial" panose="020B0604020202020204" pitchFamily="34" charset="0"/>
            </a:endParaRP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a:t>
            </a:r>
            <a:r>
              <a:rPr lang="vi-VN" sz="4200" b="1" dirty="0" smtClean="0">
                <a:solidFill>
                  <a:srgbClr val="C00000"/>
                </a:solidFill>
                <a:latin typeface="Arial" panose="020B0604020202020204" pitchFamily="34" charset="0"/>
                <a:cs typeface="Arial" panose="020B0604020202020204" pitchFamily="34" charset="0"/>
              </a:rPr>
              <a:t>8.5</a:t>
            </a:r>
            <a:r>
              <a:rPr lang="en-US" sz="4200" b="1" dirty="0" smtClean="0">
                <a:solidFill>
                  <a:srgbClr val="C00000"/>
                </a:solidFill>
                <a:latin typeface="Arial" panose="020B0604020202020204" pitchFamily="34" charset="0"/>
                <a:cs typeface="Arial" panose="020B0604020202020204" pitchFamily="34" charset="0"/>
              </a:rPr>
              <a:t> (SGK-tr55)</a:t>
            </a:r>
            <a:r>
              <a:rPr lang="vi-VN" sz="4200" b="1" dirty="0" smtClean="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312077">
            <a:off x="14555397" y="260227"/>
            <a:ext cx="3401863" cy="2261812"/>
          </a:xfrm>
          <a:prstGeom prst="rect">
            <a:avLst/>
          </a:prstGeom>
        </p:spPr>
      </p:pic>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smtClean="0">
                    <a:effectLst/>
                    <a:latin typeface="Arial" panose="020B0604020202020204" pitchFamily="34" charset="0"/>
                    <a:ea typeface="Calibri" panose="020F0502020204030204" pitchFamily="34" charset="0"/>
                    <a:cs typeface="Arial" panose="020B0604020202020204" pitchFamily="34" charset="0"/>
                  </a:rPr>
                  <a:t>xác</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smtClean="0">
                <a:latin typeface="Arial" panose="020B0604020202020204" pitchFamily="34" charset="0"/>
                <a:ea typeface="Times New Roman" panose="02020603050405020304" pitchFamily="18" charset="0"/>
                <a:cs typeface="Arial" panose="020B0604020202020204" pitchFamily="34" charset="0"/>
              </a:rPr>
              <a:t>nam</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smtClean="0">
                <a:latin typeface="Arial" panose="020B0604020202020204" pitchFamily="34" charset="0"/>
                <a:ea typeface="Times New Roman" panose="02020603050405020304" pitchFamily="18" charset="0"/>
                <a:cs typeface="Arial" panose="020B0604020202020204" pitchFamily="34" charset="0"/>
              </a:rPr>
              <a:t>“</a:t>
            </a:r>
            <a:r>
              <a:rPr lang="en-US" sz="4400" dirty="0" err="1" smtClean="0">
                <a:latin typeface="Arial" panose="020B0604020202020204" pitchFamily="34" charset="0"/>
                <a:ea typeface="Times New Roman" panose="02020603050405020304" pitchFamily="18" charset="0"/>
                <a:cs typeface="Arial" panose="020B0604020202020204" pitchFamily="34" charset="0"/>
              </a:rPr>
              <a:t>Bạn</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7081914"/>
            <a:ext cx="6624056" cy="3502749"/>
          </a:xfrm>
          <a:prstGeom prst="rect">
            <a:avLst/>
          </a:prstGeom>
        </p:spPr>
      </p:pic>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25194">
            <a:off x="497933" y="-545599"/>
            <a:ext cx="1877731" cy="228010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78257" y="7900883"/>
            <a:ext cx="1731414" cy="2292295"/>
          </a:xfrm>
          <a:prstGeom prst="rect">
            <a:avLst/>
          </a:prstGeom>
        </p:spPr>
      </p:pic>
    </p:spTree>
    <p:extLst>
      <p:ext uri="{BB962C8B-B14F-4D97-AF65-F5344CB8AC3E}">
        <p14:creationId xmlns:p14="http://schemas.microsoft.com/office/powerpoint/2010/main" val="86265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smtClean="0">
                  <a:latin typeface="Arial" panose="020B0604020202020204" pitchFamily="34" charset="0"/>
                  <a:cs typeface="Arial" panose="020B0604020202020204" pitchFamily="34" charset="0"/>
                </a:rPr>
                <a:t>HƯỚNG DẪN VỀ NHÀ</a:t>
              </a:r>
              <a:endParaRPr lang="en-US" sz="6600" b="1" u="none" dirty="0">
                <a:latin typeface="Arial" panose="020B0604020202020204" pitchFamily="34" charset="0"/>
                <a:cs typeface="Arial" panose="020B0604020202020204" pitchFamily="34" charset="0"/>
              </a:endParaRPr>
            </a:p>
          </p:txBody>
        </p:sp>
      </p:grpSp>
      <p:grpSp>
        <p:nvGrpSpPr>
          <p:cNvPr id="9" name="Group 9"/>
          <p:cNvGrpSpPr/>
          <p:nvPr/>
        </p:nvGrpSpPr>
        <p:grpSpPr>
          <a:xfrm>
            <a:off x="0" y="10061737"/>
            <a:ext cx="18298532" cy="450526"/>
            <a:chOff x="0" y="0"/>
            <a:chExt cx="6189874" cy="152400"/>
          </a:xfrm>
        </p:grpSpPr>
        <p:sp>
          <p:nvSpPr>
            <p:cNvPr id="10" name="Freeform 10"/>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7A571"/>
            </a:solidFill>
          </p:spPr>
        </p:sp>
      </p:grpSp>
      <p:pic>
        <p:nvPicPr>
          <p:cNvPr id="11" name="Picture 11"/>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rot="-275151">
            <a:off x="14846538" y="505931"/>
            <a:ext cx="2942428" cy="219879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925250">
            <a:off x="775452" y="346997"/>
            <a:ext cx="3234921" cy="2687925"/>
          </a:xfrm>
          <a:prstGeom prst="rect">
            <a:avLst/>
          </a:prstGeom>
        </p:spPr>
      </p:pic>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9935" y="-4243215"/>
            <a:ext cx="10614313" cy="19100743"/>
            <a:chOff x="0" y="0"/>
            <a:chExt cx="14152417" cy="25467657"/>
          </a:xfrm>
        </p:grpSpPr>
        <p:sp>
          <p:nvSpPr>
            <p:cNvPr id="3" name="AutoShape 3"/>
            <p:cNvSpPr/>
            <p:nvPr/>
          </p:nvSpPr>
          <p:spPr>
            <a:xfrm>
              <a:off x="320614" y="0"/>
              <a:ext cx="13831803" cy="25318195"/>
            </a:xfrm>
            <a:prstGeom prst="rect">
              <a:avLst/>
            </a:prstGeom>
            <a:solidFill>
              <a:srgbClr val="FDFCF5"/>
            </a:solidFill>
          </p:spPr>
        </p:sp>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5400000">
              <a:off x="-5503718" y="5811522"/>
              <a:ext cx="25159853" cy="14152417"/>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5400000">
            <a:off x="3307778" y="-732806"/>
            <a:ext cx="12102111" cy="17288730"/>
          </a:xfrm>
          <a:prstGeom prst="rect">
            <a:avLst/>
          </a:prstGeom>
        </p:spPr>
      </p:pic>
      <p:grpSp>
        <p:nvGrpSpPr>
          <p:cNvPr id="8" name="Group 8"/>
          <p:cNvGrpSpPr/>
          <p:nvPr/>
        </p:nvGrpSpPr>
        <p:grpSpPr>
          <a:xfrm rot="89776">
            <a:off x="348983" y="743993"/>
            <a:ext cx="8954314" cy="1116691"/>
            <a:chOff x="-1" y="-3491"/>
            <a:chExt cx="11939085" cy="1488921"/>
          </a:xfrm>
        </p:grpSpPr>
        <p:sp>
          <p:nvSpPr>
            <p:cNvPr id="9" name="AutoShape 9"/>
            <p:cNvSpPr/>
            <p:nvPr/>
          </p:nvSpPr>
          <p:spPr>
            <a:xfrm>
              <a:off x="-1" y="0"/>
              <a:ext cx="11939085" cy="1485430"/>
            </a:xfrm>
            <a:prstGeom prst="rect">
              <a:avLst/>
            </a:prstGeom>
            <a:solidFill>
              <a:srgbClr val="F25C37"/>
            </a:solidFill>
          </p:spPr>
        </p:sp>
        <p:sp>
          <p:nvSpPr>
            <p:cNvPr id="10" name="TextBox 10"/>
            <p:cNvSpPr txBox="1"/>
            <p:nvPr/>
          </p:nvSpPr>
          <p:spPr>
            <a:xfrm>
              <a:off x="133572" y="-3491"/>
              <a:ext cx="11779025" cy="1333698"/>
            </a:xfrm>
            <a:prstGeom prst="rect">
              <a:avLst/>
            </a:prstGeom>
          </p:spPr>
          <p:txBody>
            <a:bodyPr wrap="square"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Các</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em</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còn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câu</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hỏi</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nào</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không</a:t>
              </a:r>
              <a:r>
                <a:rPr lang="en-US" sz="4400" b="1" u="none" dirty="0" smtClean="0">
                  <a:solidFill>
                    <a:srgbClr val="FDFCF5"/>
                  </a:solidFill>
                  <a:latin typeface="Arial" panose="020B0604020202020204" pitchFamily="34" charset="0"/>
                  <a:cs typeface="Arial" panose="020B0604020202020204" pitchFamily="34" charset="0"/>
                </a:rPr>
                <a:t>?</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338924">
            <a:off x="15888424" y="6972911"/>
            <a:ext cx="2199117" cy="223570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410864" y="8951272"/>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TextBox 25"/>
          <p:cNvSpPr txBox="1"/>
          <p:nvPr/>
        </p:nvSpPr>
        <p:spPr>
          <a:xfrm>
            <a:off x="1600200" y="3252835"/>
            <a:ext cx="14630400" cy="3988400"/>
          </a:xfrm>
          <a:prstGeom prst="rect">
            <a:avLst/>
          </a:prstGeom>
          <a:noFill/>
        </p:spPr>
        <p:txBody>
          <a:bodyPr wrap="square" rtlCol="0">
            <a:spAutoFit/>
          </a:bodyPr>
          <a:lstStyle/>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CẢM ƠN CÁC EM ĐÃ </a:t>
            </a:r>
          </a:p>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CHÚ Ý THEO DÕI BÀI GIẢNG!</a:t>
            </a:r>
            <a:endParaRPr lang="en-US" sz="8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3841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sp>
      </p:grpSp>
      <p:pic>
        <p:nvPicPr>
          <p:cNvPr id="5" name="Picture 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167795">
            <a:off x="17047288" y="2220548"/>
            <a:ext cx="745093" cy="322230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949667" y="-503573"/>
            <a:ext cx="3530356" cy="306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609713">
            <a:off x="-138174" y="3066426"/>
            <a:ext cx="1620955" cy="11006482"/>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259910">
            <a:off x="1567741" y="-514220"/>
            <a:ext cx="1746527" cy="2495038"/>
          </a:xfrm>
          <a:prstGeom prst="rect">
            <a:avLst/>
          </a:prstGeom>
        </p:spPr>
      </p:pic>
      <p:pic>
        <p:nvPicPr>
          <p:cNvPr id="9" name="Picture 9"/>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rcRect/>
          <a:stretch>
            <a:fillRect/>
          </a:stretch>
        </p:blipFill>
        <p:spPr>
          <a:xfrm rot="-829969">
            <a:off x="12632724" y="8164154"/>
            <a:ext cx="6374765" cy="2188292"/>
          </a:xfrm>
          <a:prstGeom prst="rect">
            <a:avLst/>
          </a:prstGeom>
        </p:spPr>
      </p:pic>
      <p:sp>
        <p:nvSpPr>
          <p:cNvPr id="13" name="Rectangle 12"/>
          <p:cNvSpPr/>
          <p:nvPr/>
        </p:nvSpPr>
        <p:spPr>
          <a:xfrm rot="21377320">
            <a:off x="3018301" y="2583144"/>
            <a:ext cx="11870260" cy="5078313"/>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a:t>
            </a:r>
            <a:r>
              <a:rPr lang="en-US" sz="7200" b="1" dirty="0" smtClean="0">
                <a:solidFill>
                  <a:srgbClr val="C00000"/>
                </a:solidFill>
                <a:latin typeface="Arial" panose="020B0604020202020204" pitchFamily="34" charset="0"/>
                <a:cs typeface="Arial" panose="020B0604020202020204" pitchFamily="34" charset="0"/>
              </a:rPr>
              <a:t>30: </a:t>
            </a:r>
            <a:r>
              <a:rPr lang="en-US" sz="7200" b="1" dirty="0">
                <a:solidFill>
                  <a:srgbClr val="C00000"/>
                </a:solidFill>
                <a:latin typeface="Arial" panose="020B0604020202020204" pitchFamily="34" charset="0"/>
                <a:cs typeface="Arial" panose="020B0604020202020204" pitchFamily="34" charset="0"/>
              </a:rPr>
              <a:t>LÀM QUEN VỚI XÁC SUẤT CỦA BIẾN CỐ </a:t>
            </a:r>
            <a:endParaRPr lang="en-US" sz="7200" b="1" dirty="0" smtClean="0">
              <a:solidFill>
                <a:srgbClr val="C00000"/>
              </a:solidFill>
              <a:latin typeface="Arial" panose="020B0604020202020204" pitchFamily="34" charset="0"/>
              <a:cs typeface="Arial" panose="020B0604020202020204" pitchFamily="34" charset="0"/>
            </a:endParaRP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(2 TIẾT)</a:t>
            </a:r>
            <a:endParaRPr lang="en-US" sz="72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913149">
            <a:off x="16678577" y="5592697"/>
            <a:ext cx="5313069" cy="6479352"/>
          </a:xfrm>
          <a:prstGeom prst="rect">
            <a:avLst/>
          </a:prstGeom>
        </p:spPr>
      </p:pic>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9032708" y="5211553"/>
            <a:ext cx="441406" cy="89254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3354125">
            <a:off x="183056" y="-1647068"/>
            <a:ext cx="1645844" cy="5916433"/>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smtClean="0">
                <a:solidFill>
                  <a:srgbClr val="002060"/>
                </a:solidFill>
                <a:latin typeface="Arial" panose="020B0604020202020204" pitchFamily="34" charset="0"/>
                <a:cs typeface="Arial" panose="020B0604020202020204" pitchFamily="34" charset="0"/>
              </a:rPr>
              <a:t>NỘI DUNG BÀI HỌC</a:t>
            </a:r>
            <a:endParaRPr lang="en-US" sz="6600" b="1" dirty="0">
              <a:solidFill>
                <a:srgbClr val="002060"/>
              </a:solidFill>
              <a:latin typeface="Arial" panose="020B0604020202020204" pitchFamily="34" charset="0"/>
              <a:cs typeface="Arial" panose="020B0604020202020204" pitchFamily="34" charset="0"/>
            </a:endParaRP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đi </a:t>
            </a:r>
            <a:r>
              <a:rPr lang="vi-VN" sz="4000" dirty="0">
                <a:latin typeface="Arial" panose="020B0604020202020204" pitchFamily="34" charset="0"/>
                <a:cs typeface="Arial" panose="020B0604020202020204" pitchFamily="34" charset="0"/>
              </a:rPr>
              <a:t>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thể</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sp>
        <p:nvSpPr>
          <p:cNvPr id="10" name="Rectangle 9"/>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rot="5400000">
            <a:off x="8530197" y="1376725"/>
            <a:ext cx="7307458" cy="13149969"/>
            <a:chOff x="0" y="0"/>
            <a:chExt cx="9743278" cy="17533292"/>
          </a:xfrm>
        </p:grpSpPr>
        <p:sp>
          <p:nvSpPr>
            <p:cNvPr id="4" name="AutoShape 4"/>
            <p:cNvSpPr/>
            <p:nvPr/>
          </p:nvSpPr>
          <p:spPr>
            <a:xfrm>
              <a:off x="220728" y="0"/>
              <a:ext cx="9522550" cy="17430394"/>
            </a:xfrm>
            <a:prstGeom prst="rect">
              <a:avLst/>
            </a:prstGeom>
            <a:solidFill>
              <a:srgbClr val="FDFCF5"/>
            </a:solidFill>
          </p:spPr>
        </p:sp>
        <p:pic>
          <p:nvPicPr>
            <p:cNvPr id="5" name="Picture 5"/>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rot="5400000">
              <a:off x="-3789052" y="4000961"/>
              <a:ext cx="17321383" cy="9743278"/>
            </a:xfrm>
            <a:prstGeom prst="rect">
              <a:avLst/>
            </a:prstGeom>
          </p:spPr>
        </p:pic>
      </p:grpSp>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rot="3291953">
            <a:off x="-131868" y="9469787"/>
            <a:ext cx="1401585" cy="652374"/>
          </a:xfrm>
          <a:prstGeom prst="rect">
            <a:avLst/>
          </a:prstGeom>
        </p:spPr>
      </p:pic>
      <p:grpSp>
        <p:nvGrpSpPr>
          <p:cNvPr id="10" name="Group 10"/>
          <p:cNvGrpSpPr>
            <a:grpSpLocks noChangeAspect="1"/>
          </p:cNvGrpSpPr>
          <p:nvPr/>
        </p:nvGrpSpPr>
        <p:grpSpPr>
          <a:xfrm rot="-2026165">
            <a:off x="2068994" y="9246419"/>
            <a:ext cx="882445" cy="764197"/>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Khái</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pic>
        <p:nvPicPr>
          <p:cNvPr id="35" name="Picture 35"/>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rot="-5090351">
            <a:off x="16362494" y="5221211"/>
            <a:ext cx="2735906" cy="803055"/>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rot="-1338678">
            <a:off x="10424076" y="-502979"/>
            <a:ext cx="2287701" cy="1709537"/>
          </a:xfrm>
          <a:prstGeom prst="rect">
            <a:avLst/>
          </a:prstGeom>
        </p:spPr>
      </p:pic>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smtClean="0">
                <a:solidFill>
                  <a:srgbClr val="C00000"/>
                </a:solidFill>
                <a:latin typeface="Arial" panose="020B0604020202020204" pitchFamily="34" charset="0"/>
                <a:cs typeface="Arial" panose="020B0604020202020204" pitchFamily="34" charset="0"/>
              </a:rPr>
              <a:t>Nhận</a:t>
            </a:r>
            <a:r>
              <a:rPr lang="en-US" sz="4200" b="1" u="sng" dirty="0" smtClean="0">
                <a:solidFill>
                  <a:srgbClr val="C00000"/>
                </a:solidFill>
                <a:latin typeface="Arial" panose="020B0604020202020204" pitchFamily="34" charset="0"/>
                <a:cs typeface="Arial" panose="020B0604020202020204" pitchFamily="34" charset="0"/>
              </a:rPr>
              <a:t> </a:t>
            </a:r>
            <a:r>
              <a:rPr lang="en-US" sz="4200" b="1" u="sng" dirty="0" err="1" smtClean="0">
                <a:solidFill>
                  <a:srgbClr val="C00000"/>
                </a:solidFill>
                <a:latin typeface="Arial" panose="020B0604020202020204" pitchFamily="34" charset="0"/>
                <a:cs typeface="Arial" panose="020B0604020202020204" pitchFamily="34" charset="0"/>
              </a:rPr>
              <a:t>xét</a:t>
            </a:r>
            <a:r>
              <a:rPr lang="en-US" sz="4200" b="1" u="sng" dirty="0" smtClean="0">
                <a:solidFill>
                  <a:srgbClr val="C00000"/>
                </a:solidFill>
                <a:latin typeface="Arial" panose="020B0604020202020204" pitchFamily="34" charset="0"/>
                <a:cs typeface="Arial" panose="020B0604020202020204" pitchFamily="34" charset="0"/>
              </a:rPr>
              <a:t>:</a:t>
            </a:r>
            <a:endParaRPr lang="en-US" sz="4200" b="1" u="sng" dirty="0">
              <a:solidFill>
                <a:srgbClr val="C00000"/>
              </a:solidFill>
              <a:latin typeface="Arial" panose="020B0604020202020204" pitchFamily="34" charset="0"/>
              <a:cs typeface="Arial" panose="020B0604020202020204" pitchFamily="34" charset="0"/>
            </a:endParaRP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a:ext>
            </a:extLst>
          </a:blip>
          <a:srcRect/>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Ví</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dụ</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để xuất hiện mặt sấp khi gieo một đồng xu cân đối là </a:t>
                </a:r>
                <a14:m>
                  <m:oMath xmlns:m="http://schemas.openxmlformats.org/officeDocument/2006/math">
                    <m:f>
                      <m:fPr>
                        <m:ctrlPr>
                          <a:rPr lang="vi-VN"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pic>
        <p:nvPicPr>
          <p:cNvPr id="32" name="Picture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878" y="8420100"/>
            <a:ext cx="1948297" cy="1885158"/>
          </a:xfrm>
          <a:prstGeom prst="rect">
            <a:avLst/>
          </a:prstGeom>
        </p:spPr>
      </p:pic>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2718</Words>
  <PresentationFormat>Custom</PresentationFormat>
  <Paragraphs>206</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Times New Roman</vt:lpstr>
      <vt:lpstr>Calibri</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2023-02-07T03:47:09Z</dcterms:created>
  <dcterms:modified xsi:type="dcterms:W3CDTF">2023-02-07T03:50:58Z</dcterms:modified>
  <dc:identifier/>
</cp:coreProperties>
</file>