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844" r:id="rId2"/>
    <p:sldMasterId id="2147483861" r:id="rId3"/>
    <p:sldMasterId id="2147483873" r:id="rId4"/>
    <p:sldMasterId id="2147483896" r:id="rId5"/>
  </p:sldMasterIdLst>
  <p:notesMasterIdLst>
    <p:notesMasterId r:id="rId31"/>
  </p:notesMasterIdLst>
  <p:sldIdLst>
    <p:sldId id="256" r:id="rId6"/>
    <p:sldId id="324" r:id="rId7"/>
    <p:sldId id="325" r:id="rId8"/>
    <p:sldId id="319" r:id="rId9"/>
    <p:sldId id="320" r:id="rId10"/>
    <p:sldId id="321" r:id="rId11"/>
    <p:sldId id="402" r:id="rId12"/>
    <p:sldId id="327" r:id="rId13"/>
    <p:sldId id="328" r:id="rId14"/>
    <p:sldId id="405" r:id="rId15"/>
    <p:sldId id="326" r:id="rId16"/>
    <p:sldId id="333" r:id="rId17"/>
    <p:sldId id="408" r:id="rId18"/>
    <p:sldId id="371" r:id="rId19"/>
    <p:sldId id="406" r:id="rId20"/>
    <p:sldId id="369" r:id="rId21"/>
    <p:sldId id="385" r:id="rId22"/>
    <p:sldId id="386" r:id="rId23"/>
    <p:sldId id="401" r:id="rId24"/>
    <p:sldId id="389" r:id="rId25"/>
    <p:sldId id="390" r:id="rId26"/>
    <p:sldId id="391" r:id="rId27"/>
    <p:sldId id="381" r:id="rId28"/>
    <p:sldId id="393" r:id="rId29"/>
    <p:sldId id="374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6.xml" /><Relationship Id="rId34" Type="http://schemas.openxmlformats.org/officeDocument/2006/relationships/theme" Target="theme/theme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presProps" Target="pres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notesMaster" Target="notesMasters/notesMaster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vi-VN" dirty="0">
                <a:solidFill>
                  <a:srgbClr val="0000FF"/>
                </a:solidFill>
              </a:rPr>
              <a:t>XẾP</a:t>
            </a:r>
            <a:r>
              <a:rPr lang="vi-VN" baseline="0" dirty="0">
                <a:solidFill>
                  <a:srgbClr val="0000FF"/>
                </a:solidFill>
              </a:rPr>
              <a:t> HẠNG CÁC MÔN TRONG 3 NĂM </a:t>
            </a:r>
            <a:endParaRPr lang="vi-VN" dirty="0">
              <a:solidFill>
                <a:srgbClr val="0000F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vi-V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Năm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Vật lí</c:v>
                </c:pt>
                <c:pt idx="1">
                  <c:v>Hóa học</c:v>
                </c:pt>
                <c:pt idx="2">
                  <c:v>Lịch sử</c:v>
                </c:pt>
                <c:pt idx="3">
                  <c:v>Toán</c:v>
                </c:pt>
                <c:pt idx="4">
                  <c:v>Ngữ văn</c:v>
                </c:pt>
                <c:pt idx="5">
                  <c:v>Tiếng Anh</c:v>
                </c:pt>
                <c:pt idx="6">
                  <c:v>Địa lí</c:v>
                </c:pt>
                <c:pt idx="7">
                  <c:v>GDCD</c:v>
                </c:pt>
                <c:pt idx="8">
                  <c:v>Sinh học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12</c:v>
                </c:pt>
                <c:pt idx="2">
                  <c:v>37</c:v>
                </c:pt>
                <c:pt idx="3">
                  <c:v>10</c:v>
                </c:pt>
                <c:pt idx="4">
                  <c:v>45</c:v>
                </c:pt>
                <c:pt idx="5">
                  <c:v>21</c:v>
                </c:pt>
                <c:pt idx="6">
                  <c:v>34</c:v>
                </c:pt>
                <c:pt idx="7">
                  <c:v>33</c:v>
                </c:pt>
                <c:pt idx="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E-49CF-9003-43CC069604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Năm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Vật lí</c:v>
                </c:pt>
                <c:pt idx="1">
                  <c:v>Hóa học</c:v>
                </c:pt>
                <c:pt idx="2">
                  <c:v>Lịch sử</c:v>
                </c:pt>
                <c:pt idx="3">
                  <c:v>Toán</c:v>
                </c:pt>
                <c:pt idx="4">
                  <c:v>Ngữ văn</c:v>
                </c:pt>
                <c:pt idx="5">
                  <c:v>Tiếng Anh</c:v>
                </c:pt>
                <c:pt idx="6">
                  <c:v>Địa lí</c:v>
                </c:pt>
                <c:pt idx="7">
                  <c:v>GDCD</c:v>
                </c:pt>
                <c:pt idx="8">
                  <c:v>Sinh học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15</c:v>
                </c:pt>
                <c:pt idx="2">
                  <c:v>37</c:v>
                </c:pt>
                <c:pt idx="3">
                  <c:v>8</c:v>
                </c:pt>
                <c:pt idx="4">
                  <c:v>23</c:v>
                </c:pt>
                <c:pt idx="5">
                  <c:v>17</c:v>
                </c:pt>
                <c:pt idx="6">
                  <c:v>37</c:v>
                </c:pt>
                <c:pt idx="7">
                  <c:v>30</c:v>
                </c:pt>
                <c:pt idx="8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EE-49CF-9003-43CC069604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Năm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Vật lí</c:v>
                </c:pt>
                <c:pt idx="1">
                  <c:v>Hóa học</c:v>
                </c:pt>
                <c:pt idx="2">
                  <c:v>Lịch sử</c:v>
                </c:pt>
                <c:pt idx="3">
                  <c:v>Toán</c:v>
                </c:pt>
                <c:pt idx="4">
                  <c:v>Ngữ văn</c:v>
                </c:pt>
                <c:pt idx="5">
                  <c:v>Tiếng Anh</c:v>
                </c:pt>
                <c:pt idx="6">
                  <c:v>Địa lí</c:v>
                </c:pt>
                <c:pt idx="7">
                  <c:v>GDCD</c:v>
                </c:pt>
                <c:pt idx="8">
                  <c:v>Sinh học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15</c:v>
                </c:pt>
                <c:pt idx="7">
                  <c:v>18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EE-49CF-9003-43CC069604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79932704"/>
        <c:axId val="479938280"/>
      </c:barChart>
      <c:catAx>
        <c:axId val="479932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479938280"/>
        <c:crosses val="autoZero"/>
        <c:auto val="1"/>
        <c:lblAlgn val="ctr"/>
        <c:lblOffset val="100"/>
        <c:noMultiLvlLbl val="0"/>
      </c:catAx>
      <c:valAx>
        <c:axId val="479938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9932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4544F-0953-43CA-8866-19D27C07AC35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24ED6-8F16-469F-90CD-052C185453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1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02629F6-5078-E343-4D2F-939BF4CFB7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2C263D1-1458-3510-73FD-1FD6DEDA64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AA0D324-692E-FE2C-54BE-27B35993117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86733-5358-4D3F-BDA2-09D08E5B7A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C727D04-FF0C-E92A-5BD0-F8CE7CBD57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57C2B11-E497-3CE3-968D-B884567942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6992D7BA-EBCA-4DF9-D906-304FEA69F07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BA7E7-FC26-4B45-8E48-C6B31B4997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47953E8C-0424-785C-456E-A11967D647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5BBD934-338E-53B9-116B-084EF6A90E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4C31299A-E2CC-12DC-62CB-28571F6E5AF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07604-B585-446A-987E-4C50B71D2AE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F0A93B5-638A-06CA-1F7A-37865506E1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E0DF3FA5-E992-93BF-1A9E-5CAB7AF05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39F8CC9-6D2C-9193-E98C-4B492029069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6C940D-93CD-4071-A5A5-FCE7FC8F74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07FBC829-BC97-8DC4-16AF-AB91EFA22B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2F9E2B36-45A8-A678-A36A-9BE5AE46CA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1712A54-0DF0-40D6-BB0E-0C0202731CA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327B46-8462-408F-BA48-F189B88B19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1F9BB69-D5C2-B121-3AB0-2AA31CBF3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20FA76F8-F765-D58E-570D-C1C803388B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7D2CED04-A64F-8C0E-2305-FF3E9F63F12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52A460-EFFA-489A-9FA2-2EA4FB3785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19F7D006-FCBA-9853-5593-93FF189C7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FFDB1F8B-10D0-A01D-7E0B-118CE72F0B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28861026-72A3-0685-8FF9-E31386919C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08798-C229-49A6-9A04-A0E181DD88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1A682BF4-3C3B-C627-ACD9-9281BBA1A4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16E3377-E37B-E169-952C-68B5ECC26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B305CBB8-38AC-2B50-E88C-FEF93CA0FAB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5521C9-4FF5-449E-BD02-13404D4132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C4A3597B-8AA2-5150-92E5-3C2AA8BD06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B798821A-1C92-68E7-0449-08CA81752E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65C9C767-06C1-A4DC-8418-0068F3A5789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712ED-B54D-4CC3-955A-B122BE2A8F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3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12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5.xml" /><Relationship Id="rId6" Type="http://schemas.openxmlformats.org/officeDocument/2006/relationships/image" Target="../media/image6.png" /><Relationship Id="rId11" Type="http://schemas.openxmlformats.org/officeDocument/2006/relationships/image" Target="../media/image11.jpeg" /><Relationship Id="rId5" Type="http://schemas.openxmlformats.org/officeDocument/2006/relationships/image" Target="../media/image5.png" /><Relationship Id="rId10" Type="http://schemas.openxmlformats.org/officeDocument/2006/relationships/image" Target="../media/image10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5.jpeg" /><Relationship Id="rId7" Type="http://schemas.openxmlformats.org/officeDocument/2006/relationships/image" Target="../media/image9.png" /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5.xml" /><Relationship Id="rId6" Type="http://schemas.openxmlformats.org/officeDocument/2006/relationships/image" Target="../media/image4.png" /><Relationship Id="rId5" Type="http://schemas.openxmlformats.org/officeDocument/2006/relationships/image" Target="../media/image3.png" /><Relationship Id="rId4" Type="http://schemas.openxmlformats.org/officeDocument/2006/relationships/image" Target="../media/image16.png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40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97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45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38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54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059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93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04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35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4161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88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846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467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1345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98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046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251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73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55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88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5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943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37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44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7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40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2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6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7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21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FB6BDB4-0F45-599B-0F7A-AAD53562278F}"/>
              </a:ext>
            </a:extLst>
          </p:cNvPr>
          <p:cNvSpPr>
            <a:spLocks noChangeAspect="1"/>
          </p:cNvSpPr>
          <p:nvPr/>
        </p:nvSpPr>
        <p:spPr>
          <a:xfrm>
            <a:off x="449263" y="5141913"/>
            <a:ext cx="11290300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E08FB7-D9C0-66AB-991F-7A0EF5B7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CE9E340-46EE-4A5F-9C9B-315AD29A92C5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CD137A-8A6C-FF8E-59A3-D7E57D47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6F1921-3860-8419-6E63-4BF3C256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A9571"/>
                </a:solidFill>
              </a:defRPr>
            </a:lvl1pPr>
          </a:lstStyle>
          <a:p>
            <a:pPr>
              <a:defRPr/>
            </a:pPr>
            <a:fld id="{54B703FF-2B00-442C-AA38-04A3E812B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4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0422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A60D0F68-A532-DDE3-C3C0-7DD6742E62CA}"/>
              </a:ext>
            </a:extLst>
          </p:cNvPr>
          <p:cNvSpPr>
            <a:spLocks noChangeAspect="1"/>
          </p:cNvSpPr>
          <p:nvPr userDrawn="1"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1576DDCF-1C68-DE47-78B7-80E436A3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4B7E-D172-41E4-BE36-64B5A7E393CD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CF53F11-4B19-C127-E74A-47F63F43C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3EEF-71C3-4B92-9B4A-C6E846660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B92D87B-0890-A758-A5FE-8AF32CCACC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5600" y="6424613"/>
            <a:ext cx="6818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01030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E3CA84C-FA69-D5DD-3CC6-C3E3D710D97F}"/>
              </a:ext>
            </a:extLst>
          </p:cNvPr>
          <p:cNvSpPr>
            <a:spLocks noChangeAspect="1"/>
          </p:cNvSpPr>
          <p:nvPr userDrawn="1"/>
        </p:nvSpPr>
        <p:spPr>
          <a:xfrm>
            <a:off x="442913" y="606425"/>
            <a:ext cx="11298237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9459F-8E56-0BCF-7D6E-7B3DF7F7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4B7E-D172-41E4-BE36-64B5A7E393CD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A03C248-12AE-3B95-316A-7BBB07257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1C4E-AF20-4CA6-BED7-E85B172D9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F35F6B3-41AD-2DDA-14A7-5B54C04296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5600" y="6424613"/>
            <a:ext cx="6818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613795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9B29B7-21AD-15BB-C8E3-9D54BF85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713" y="643572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D4B7E-D172-41E4-BE36-64B5A7E393CD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3C41D1D-7638-3024-CE79-32CA65E520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95000" y="6435725"/>
            <a:ext cx="1052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C1BF-47F4-4C20-ACB0-966463B62B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AEF2280-CD76-9D7E-AAA9-ECBA383ACB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5600" y="6435725"/>
            <a:ext cx="6818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816393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B4E9D085-70FF-02CA-C310-260E638930B3}"/>
              </a:ext>
            </a:extLst>
          </p:cNvPr>
          <p:cNvSpPr>
            <a:spLocks noChangeAspect="1"/>
          </p:cNvSpPr>
          <p:nvPr userDrawn="1"/>
        </p:nvSpPr>
        <p:spPr>
          <a:xfrm>
            <a:off x="449263" y="5141913"/>
            <a:ext cx="11296650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D8C129DF-79CF-EF25-70A6-022F891E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4B7E-D172-41E4-BE36-64B5A7E393CD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836B2F5A-504F-851D-8918-B443773D5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63F2-FB08-45AA-B300-838A92011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5BD1094-0B26-B89E-B6B4-41860726CF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5600" y="6424613"/>
            <a:ext cx="6818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564895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D7ABF739-F4A6-79F7-8743-BEEA2388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4B7E-D172-41E4-BE36-64B5A7E393CD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BB4435A-6F47-5BF4-D4B7-CDAC3B9FD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1232-9A08-4407-BF0A-BFA5BBEC0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D80F6A3E-FE24-A798-DC99-1D0497B6E1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5600" y="6424613"/>
            <a:ext cx="6818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288786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11145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07FAA77-D879-8197-4333-A7D8E2E6E3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4B7E-D172-41E4-BE36-64B5A7E393CD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8086C84-6880-A899-7C8C-5062B7A9B0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E2F5-B578-441D-87D3-EDDBFF7F8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F41FA-C47F-8B4F-1EC6-0B48B89A26F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55600" y="6424613"/>
            <a:ext cx="6818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400935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F3D7FBC-07F7-1893-B110-A066BE1962B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4B7E-D172-41E4-BE36-64B5A7E393CD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6DA5AF8-C2D0-0A49-FC6D-F4F5050AC8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0D70-A46C-4096-B1C9-6F29F0557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4B9A-0BBC-E251-9960-EE8FB2620E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55600" y="6424613"/>
            <a:ext cx="6818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4175191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tIns="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18897-46F6-F2A7-DDCE-C57C5B0C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B1C8-F43A-4166-9956-651C3663F61E}" type="datetime1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5704E-F664-F6DF-6A3F-0FC006E4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" y="6424613"/>
            <a:ext cx="6818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4F8F-8574-CAB4-E465-3A3C7068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D72D-327D-46E0-A7AB-D9EF25BB9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189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hands1"/>
          <p:cNvPicPr>
            <a:picLocks noChangeAspect="1" noChangeArrowheads="1"/>
          </p:cNvPicPr>
          <p:nvPr/>
        </p:nvPicPr>
        <p:blipFill>
          <a:blip r:embed="rId2"/>
          <a:srcRect l="11940" t="8397"/>
          <a:stretch>
            <a:fillRect/>
          </a:stretch>
        </p:blipFill>
        <p:spPr bwMode="auto">
          <a:xfrm>
            <a:off x="0" y="1"/>
            <a:ext cx="5994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605367" y="51816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200" i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14"/>
          <p:cNvGrpSpPr>
            <a:grpSpLocks/>
          </p:cNvGrpSpPr>
          <p:nvPr/>
        </p:nvGrpSpPr>
        <p:grpSpPr bwMode="auto">
          <a:xfrm rot="180292">
            <a:off x="8534400" y="5334001"/>
            <a:ext cx="3894667" cy="1566863"/>
            <a:chOff x="338" y="131"/>
            <a:chExt cx="1941" cy="762"/>
          </a:xfrm>
        </p:grpSpPr>
        <p:grpSp>
          <p:nvGrpSpPr>
            <p:cNvPr id="7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9" name="Picture 116" descr="cloud_b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7" descr="cloud_b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118" descr="cloud_b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14"/>
          <p:cNvGrpSpPr>
            <a:grpSpLocks/>
          </p:cNvGrpSpPr>
          <p:nvPr/>
        </p:nvGrpSpPr>
        <p:grpSpPr bwMode="auto">
          <a:xfrm rot="180292">
            <a:off x="-537633" y="5073650"/>
            <a:ext cx="6184900" cy="2185988"/>
            <a:chOff x="338" y="131"/>
            <a:chExt cx="1941" cy="762"/>
          </a:xfrm>
        </p:grpSpPr>
        <p:grpSp>
          <p:nvGrpSpPr>
            <p:cNvPr id="12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14" name="Picture 116" descr="cloud_b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17" descr="cloud_b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118" descr="cloud_b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14"/>
          <p:cNvGrpSpPr>
            <a:grpSpLocks/>
          </p:cNvGrpSpPr>
          <p:nvPr/>
        </p:nvGrpSpPr>
        <p:grpSpPr bwMode="auto">
          <a:xfrm rot="180292">
            <a:off x="6692901" y="4551364"/>
            <a:ext cx="4584700" cy="1620837"/>
            <a:chOff x="338" y="131"/>
            <a:chExt cx="1941" cy="762"/>
          </a:xfrm>
        </p:grpSpPr>
        <p:grpSp>
          <p:nvGrpSpPr>
            <p:cNvPr id="17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19" name="Picture 116" descr="cloud_b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17" descr="cloud_b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118" descr="cloud_b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111"/>
          <p:cNvGrpSpPr>
            <a:grpSpLocks/>
          </p:cNvGrpSpPr>
          <p:nvPr/>
        </p:nvGrpSpPr>
        <p:grpSpPr bwMode="auto">
          <a:xfrm>
            <a:off x="9652000" y="2438401"/>
            <a:ext cx="2540000" cy="982663"/>
            <a:chOff x="3504" y="960"/>
            <a:chExt cx="2161" cy="1114"/>
          </a:xfrm>
        </p:grpSpPr>
        <p:pic>
          <p:nvPicPr>
            <p:cNvPr id="22" name="Picture 126" descr="cloud_b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66" y="1488"/>
              <a:ext cx="1278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6" descr="cloud_b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960"/>
              <a:ext cx="2161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1" y="627064"/>
            <a:ext cx="2332567" cy="744537"/>
            <a:chOff x="-144" y="347"/>
            <a:chExt cx="1102" cy="469"/>
          </a:xfrm>
        </p:grpSpPr>
        <p:pic>
          <p:nvPicPr>
            <p:cNvPr id="25" name="Picture 116" descr="cloud_b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rot="180292">
              <a:off x="280" y="473"/>
              <a:ext cx="67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7" descr="cloud_b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rot="180292">
              <a:off x="-144" y="422"/>
              <a:ext cx="780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18" descr="cloud_b1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 rot="180292" flipH="1">
              <a:off x="192" y="347"/>
              <a:ext cx="57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114"/>
          <p:cNvGrpSpPr>
            <a:grpSpLocks/>
          </p:cNvGrpSpPr>
          <p:nvPr/>
        </p:nvGrpSpPr>
        <p:grpSpPr bwMode="auto">
          <a:xfrm rot="180292">
            <a:off x="8915400" y="914401"/>
            <a:ext cx="1143000" cy="442913"/>
            <a:chOff x="338" y="131"/>
            <a:chExt cx="1941" cy="762"/>
          </a:xfrm>
        </p:grpSpPr>
        <p:grpSp>
          <p:nvGrpSpPr>
            <p:cNvPr id="30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32" name="Picture 116" descr="cloud_b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17" descr="cloud_b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118" descr="cloud_b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114"/>
          <p:cNvGrpSpPr>
            <a:grpSpLocks/>
          </p:cNvGrpSpPr>
          <p:nvPr/>
        </p:nvGrpSpPr>
        <p:grpSpPr bwMode="auto">
          <a:xfrm rot="180292">
            <a:off x="4165601" y="5029200"/>
            <a:ext cx="6184900" cy="2185988"/>
            <a:chOff x="338" y="131"/>
            <a:chExt cx="1941" cy="762"/>
          </a:xfrm>
        </p:grpSpPr>
        <p:grpSp>
          <p:nvGrpSpPr>
            <p:cNvPr id="35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37" name="Picture 116" descr="cloud_b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117" descr="cloud_b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6" name="Picture 118" descr="cloud_b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109" descr="2"/>
          <p:cNvPicPr>
            <a:picLocks noChangeAspect="1" noChangeArrowheads="1"/>
          </p:cNvPicPr>
          <p:nvPr/>
        </p:nvPicPr>
        <p:blipFill>
          <a:blip r:embed="rId9"/>
          <a:srcRect r="23106"/>
          <a:stretch>
            <a:fillRect/>
          </a:stretch>
        </p:blipFill>
        <p:spPr bwMode="auto">
          <a:xfrm>
            <a:off x="7035800" y="2868613"/>
            <a:ext cx="5156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10" descr="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04000" y="3352800"/>
            <a:ext cx="135466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112"/>
          <p:cNvSpPr txBox="1">
            <a:spLocks noChangeArrowheads="1"/>
          </p:cNvSpPr>
          <p:nvPr/>
        </p:nvSpPr>
        <p:spPr bwMode="auto">
          <a:xfrm>
            <a:off x="10261600" y="228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LOGO</a:t>
            </a:r>
          </a:p>
        </p:txBody>
      </p:sp>
      <p:sp>
        <p:nvSpPr>
          <p:cNvPr id="42" name="Oval 50" descr="a2"/>
          <p:cNvSpPr>
            <a:spLocks noChangeArrowheads="1"/>
          </p:cNvSpPr>
          <p:nvPr/>
        </p:nvSpPr>
        <p:spPr bwMode="gray">
          <a:xfrm>
            <a:off x="1765301" y="1106488"/>
            <a:ext cx="4265084" cy="3198812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43" name="Picture 31" descr="drop"/>
          <p:cNvPicPr>
            <a:picLocks noChangeArrowheads="1"/>
          </p:cNvPicPr>
          <p:nvPr/>
        </p:nvPicPr>
        <p:blipFill>
          <a:blip r:embed="rId12">
            <a:lum bright="36000"/>
          </a:blip>
          <a:srcRect/>
          <a:stretch>
            <a:fillRect/>
          </a:stretch>
        </p:blipFill>
        <p:spPr bwMode="gray">
          <a:xfrm>
            <a:off x="1727200" y="1077913"/>
            <a:ext cx="4351867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8" descr="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1828800" y="381001"/>
            <a:ext cx="2540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1" name="Rectangle 5"/>
          <p:cNvSpPr>
            <a:spLocks noGrp="1"/>
          </p:cNvSpPr>
          <p:nvPr>
            <p:ph type="subTitle" idx="1"/>
          </p:nvPr>
        </p:nvSpPr>
        <p:spPr>
          <a:xfrm>
            <a:off x="3048000" y="5867400"/>
            <a:ext cx="8534400" cy="838200"/>
          </a:xfrm>
        </p:spPr>
        <p:txBody>
          <a:bodyPr/>
          <a:lstStyle>
            <a:lvl1pPr marL="0" indent="0" algn="r">
              <a:buFont typeface="Georgia" pitchFamily="18" charset="0"/>
              <a:buNone/>
              <a:defRPr sz="2200" b="1" smtClean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6"/>
          <p:cNvSpPr>
            <a:spLocks noGrp="1"/>
          </p:cNvSpPr>
          <p:nvPr>
            <p:ph type="ctrTitle"/>
          </p:nvPr>
        </p:nvSpPr>
        <p:spPr bwMode="auto">
          <a:xfrm>
            <a:off x="914400" y="4267201"/>
            <a:ext cx="10668000" cy="1470025"/>
          </a:xfrm>
        </p:spPr>
        <p:txBody>
          <a:bodyPr anchor="b"/>
          <a:lstStyle>
            <a:lvl1pPr algn="r">
              <a:defRPr sz="5400" b="0" cap="none" smtClean="0">
                <a:solidFill>
                  <a:schemeClr val="tx2"/>
                </a:solidFill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342004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3221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7" descr="hands1"/>
          <p:cNvPicPr>
            <a:picLocks noChangeAspect="1" noChangeArrowheads="1"/>
          </p:cNvPicPr>
          <p:nvPr/>
        </p:nvPicPr>
        <p:blipFill>
          <a:blip r:embed="rId2"/>
          <a:srcRect l="11940" t="8397"/>
          <a:stretch>
            <a:fillRect/>
          </a:stretch>
        </p:blipFill>
        <p:spPr bwMode="auto">
          <a:xfrm>
            <a:off x="1" y="1"/>
            <a:ext cx="167216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1" descr="a2"/>
          <p:cNvSpPr>
            <a:spLocks noChangeArrowheads="1"/>
          </p:cNvSpPr>
          <p:nvPr/>
        </p:nvSpPr>
        <p:spPr bwMode="gray">
          <a:xfrm>
            <a:off x="508000" y="309563"/>
            <a:ext cx="1193800" cy="89535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0" name="Picture 42" descr="drop"/>
          <p:cNvPicPr>
            <a:picLocks noChangeArrowheads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gray">
          <a:xfrm>
            <a:off x="495301" y="307976"/>
            <a:ext cx="121496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14"/>
          <p:cNvGrpSpPr>
            <a:grpSpLocks/>
          </p:cNvGrpSpPr>
          <p:nvPr/>
        </p:nvGrpSpPr>
        <p:grpSpPr bwMode="auto">
          <a:xfrm rot="180292">
            <a:off x="8737600" y="5291138"/>
            <a:ext cx="3894667" cy="1566862"/>
            <a:chOff x="338" y="131"/>
            <a:chExt cx="1941" cy="762"/>
          </a:xfrm>
        </p:grpSpPr>
        <p:grpSp>
          <p:nvGrpSpPr>
            <p:cNvPr id="12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14" name="Picture 116" descr="cloud_b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17" descr="cloud_b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118" descr="cloud_b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-609599" y="4648200"/>
            <a:ext cx="11798300" cy="2795588"/>
            <a:chOff x="-288" y="2928"/>
            <a:chExt cx="5574" cy="1761"/>
          </a:xfrm>
        </p:grpSpPr>
        <p:grpSp>
          <p:nvGrpSpPr>
            <p:cNvPr id="17" name="Group 114"/>
            <p:cNvGrpSpPr>
              <a:grpSpLocks/>
            </p:cNvGrpSpPr>
            <p:nvPr userDrawn="1"/>
          </p:nvGrpSpPr>
          <p:grpSpPr bwMode="auto">
            <a:xfrm rot="180292">
              <a:off x="-288" y="3264"/>
              <a:ext cx="2922" cy="1377"/>
              <a:chOff x="338" y="131"/>
              <a:chExt cx="1941" cy="762"/>
            </a:xfrm>
          </p:grpSpPr>
          <p:grpSp>
            <p:nvGrpSpPr>
              <p:cNvPr id="29" name="Group 115"/>
              <p:cNvGrpSpPr>
                <a:grpSpLocks/>
              </p:cNvGrpSpPr>
              <p:nvPr/>
            </p:nvGrpSpPr>
            <p:grpSpPr bwMode="auto">
              <a:xfrm>
                <a:off x="338" y="131"/>
                <a:ext cx="1575" cy="681"/>
                <a:chOff x="-1242" y="2661"/>
                <a:chExt cx="1451" cy="806"/>
              </a:xfrm>
            </p:grpSpPr>
            <p:pic>
              <p:nvPicPr>
                <p:cNvPr id="31" name="Picture 116" descr="cloud_b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876" y="2661"/>
                  <a:ext cx="1085" cy="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117" descr="cloud_b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1242" y="2792"/>
                  <a:ext cx="1248" cy="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0" name="Picture 118" descr="cloud_b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1090" y="333"/>
                <a:ext cx="1189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14"/>
            <p:cNvGrpSpPr>
              <a:grpSpLocks/>
            </p:cNvGrpSpPr>
            <p:nvPr userDrawn="1"/>
          </p:nvGrpSpPr>
          <p:grpSpPr bwMode="auto">
            <a:xfrm rot="180292">
              <a:off x="3120" y="2928"/>
              <a:ext cx="2167" cy="1020"/>
              <a:chOff x="338" y="131"/>
              <a:chExt cx="1941" cy="762"/>
            </a:xfrm>
          </p:grpSpPr>
          <p:grpSp>
            <p:nvGrpSpPr>
              <p:cNvPr id="25" name="Group 115"/>
              <p:cNvGrpSpPr>
                <a:grpSpLocks/>
              </p:cNvGrpSpPr>
              <p:nvPr/>
            </p:nvGrpSpPr>
            <p:grpSpPr bwMode="auto">
              <a:xfrm>
                <a:off x="338" y="131"/>
                <a:ext cx="1575" cy="681"/>
                <a:chOff x="-1242" y="2661"/>
                <a:chExt cx="1451" cy="806"/>
              </a:xfrm>
            </p:grpSpPr>
            <p:pic>
              <p:nvPicPr>
                <p:cNvPr id="27" name="Picture 116" descr="cloud_b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876" y="2661"/>
                  <a:ext cx="1085" cy="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117" descr="cloud_b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1242" y="2792"/>
                  <a:ext cx="1248" cy="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" name="Picture 118" descr="cloud_b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1090" y="333"/>
                <a:ext cx="1189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114"/>
            <p:cNvGrpSpPr>
              <a:grpSpLocks/>
            </p:cNvGrpSpPr>
            <p:nvPr userDrawn="1"/>
          </p:nvGrpSpPr>
          <p:grpSpPr bwMode="auto">
            <a:xfrm rot="180292">
              <a:off x="1968" y="3312"/>
              <a:ext cx="2922" cy="1377"/>
              <a:chOff x="338" y="131"/>
              <a:chExt cx="1941" cy="762"/>
            </a:xfrm>
          </p:grpSpPr>
          <p:grpSp>
            <p:nvGrpSpPr>
              <p:cNvPr id="20" name="Group 115"/>
              <p:cNvGrpSpPr>
                <a:grpSpLocks/>
              </p:cNvGrpSpPr>
              <p:nvPr/>
            </p:nvGrpSpPr>
            <p:grpSpPr bwMode="auto">
              <a:xfrm>
                <a:off x="338" y="131"/>
                <a:ext cx="1575" cy="681"/>
                <a:chOff x="-1242" y="2661"/>
                <a:chExt cx="1451" cy="806"/>
              </a:xfrm>
            </p:grpSpPr>
            <p:pic>
              <p:nvPicPr>
                <p:cNvPr id="22" name="Picture 116" descr="cloud_b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876" y="2661"/>
                  <a:ext cx="1085" cy="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117" descr="cloud_b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1242" y="2792"/>
                  <a:ext cx="1248" cy="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1" name="Picture 118" descr="cloud_b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1090" y="333"/>
                <a:ext cx="1189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4" name="Picture 73" descr="2"/>
          <p:cNvPicPr>
            <a:picLocks noChangeAspect="1" noChangeArrowheads="1"/>
          </p:cNvPicPr>
          <p:nvPr/>
        </p:nvPicPr>
        <p:blipFill>
          <a:blip r:embed="rId7"/>
          <a:srcRect r="26479"/>
          <a:stretch>
            <a:fillRect/>
          </a:stretch>
        </p:blipFill>
        <p:spPr bwMode="auto">
          <a:xfrm rot="222506">
            <a:off x="1625600" y="838200"/>
            <a:ext cx="1056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27200" y="1066800"/>
            <a:ext cx="47413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3556000" y="5715000"/>
            <a:ext cx="5516267" cy="573314"/>
          </a:xfrm>
        </p:spPr>
        <p:txBody>
          <a:bodyPr tIns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4978400" y="914400"/>
            <a:ext cx="6908800" cy="2057400"/>
          </a:xfrm>
        </p:spPr>
        <p:txBody>
          <a:bodyPr bIns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en-US" sz="4000" b="1" cap="none" spc="0" dirty="0">
                <a:ln w="1143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Lucida Calligraphy" pitchFamily="66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Picture Placeholder 57"/>
          <p:cNvSpPr>
            <a:spLocks noGrp="1"/>
          </p:cNvSpPr>
          <p:nvPr>
            <p:ph type="pic" sz="quarter" idx="19"/>
          </p:nvPr>
        </p:nvSpPr>
        <p:spPr>
          <a:xfrm>
            <a:off x="8550411" y="3460160"/>
            <a:ext cx="1854320" cy="172144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57"/>
          <p:cNvSpPr>
            <a:spLocks noGrp="1"/>
          </p:cNvSpPr>
          <p:nvPr>
            <p:ph type="pic" sz="quarter" idx="18"/>
          </p:nvPr>
        </p:nvSpPr>
        <p:spPr>
          <a:xfrm rot="21263981">
            <a:off x="4936713" y="3836326"/>
            <a:ext cx="2506711" cy="207894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>
            <a:normAutofit/>
          </a:bodyPr>
          <a:lstStyle>
            <a:lvl1pPr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Picture Placeholder 57"/>
          <p:cNvSpPr>
            <a:spLocks noGrp="1"/>
          </p:cNvSpPr>
          <p:nvPr>
            <p:ph type="pic" sz="quarter" idx="20"/>
          </p:nvPr>
        </p:nvSpPr>
        <p:spPr>
          <a:xfrm rot="532850">
            <a:off x="765948" y="2027666"/>
            <a:ext cx="3481785" cy="335346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Rectangle 70"/>
          <p:cNvSpPr>
            <a:spLocks noGrp="1" noChangeArrowheads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E3CE-F153-4FF4-95DE-A05351F0AE39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38" name="Rectangle 71"/>
          <p:cNvSpPr>
            <a:spLocks noGrp="1" noChangeArrowheads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72"/>
          <p:cNvSpPr>
            <a:spLocks noGrp="1" noChangeArrowheads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6B5E-46B1-4057-8697-5F79D3DF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055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235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09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92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71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4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2.xml" /><Relationship Id="rId10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6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 /><Relationship Id="rId3" Type="http://schemas.openxmlformats.org/officeDocument/2006/relationships/slideLayout" Target="../slideLayouts/slideLayout41.xml" /><Relationship Id="rId7" Type="http://schemas.openxmlformats.org/officeDocument/2006/relationships/slideLayout" Target="../slideLayouts/slideLayout45.xml" /><Relationship Id="rId2" Type="http://schemas.openxmlformats.org/officeDocument/2006/relationships/slideLayout" Target="../slideLayouts/slideLayout40.xml" /><Relationship Id="rId1" Type="http://schemas.openxmlformats.org/officeDocument/2006/relationships/slideLayout" Target="../slideLayouts/slideLayout39.xml" /><Relationship Id="rId6" Type="http://schemas.openxmlformats.org/officeDocument/2006/relationships/slideLayout" Target="../slideLayouts/slideLayout44.xml" /><Relationship Id="rId11" Type="http://schemas.openxmlformats.org/officeDocument/2006/relationships/theme" Target="../theme/theme4.xml" /><Relationship Id="rId5" Type="http://schemas.openxmlformats.org/officeDocument/2006/relationships/slideLayout" Target="../slideLayouts/slideLayout43.xml" /><Relationship Id="rId10" Type="http://schemas.openxmlformats.org/officeDocument/2006/relationships/slideLayout" Target="../slideLayouts/slideLayout48.xml" /><Relationship Id="rId4" Type="http://schemas.openxmlformats.org/officeDocument/2006/relationships/slideLayout" Target="../slideLayouts/slideLayout42.xml" /><Relationship Id="rId9" Type="http://schemas.openxmlformats.org/officeDocument/2006/relationships/slideLayout" Target="../slideLayouts/slideLayout47.xml" 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 /><Relationship Id="rId2" Type="http://schemas.openxmlformats.org/officeDocument/2006/relationships/slideLayout" Target="../slideLayouts/slideLayout50.xml" /><Relationship Id="rId1" Type="http://schemas.openxmlformats.org/officeDocument/2006/relationships/slideLayout" Target="../slideLayouts/slideLayout4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9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AC72-A729-4AFC-9519-A3C1557B2281}" type="datetimeFigureOut">
              <a:rPr lang="vi-VN" smtClean="0"/>
              <a:t>16/05/2023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E37CB8-14AE-4460-9EE0-1307135F74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767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CCAB-4391-43FA-BB08-E6C40F7E5E8C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4CE9C-6DE8-46A5-BAAA-59B106D80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F5F38-58A9-925B-A2BA-6102E2CC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704850"/>
            <a:ext cx="1102995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24E95F-31C6-246A-B572-B454366CE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2613" y="2335213"/>
            <a:ext cx="1102995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5A2F2-7AC3-9150-B406-D55D4D6E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5713" y="64246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D71990-E6DB-4F39-888D-EA7655EE0155}" type="datetime1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644C-D50C-5505-CF72-3E8D692FF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188" y="6424613"/>
            <a:ext cx="6918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Teach a Course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115D-3601-DF65-3EF7-803F76811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000" y="6424613"/>
            <a:ext cx="10525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199AAF8E-0A40-4780-B645-12C7CE309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E9EFD3-9E4A-F835-EBE9-B360C03CB67E}"/>
              </a:ext>
            </a:extLst>
          </p:cNvPr>
          <p:cNvSpPr/>
          <p:nvPr/>
        </p:nvSpPr>
        <p:spPr>
          <a:xfrm>
            <a:off x="446088" y="455613"/>
            <a:ext cx="3705225" cy="952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F982D7-131A-2FB1-0494-8655857FCEA8}"/>
              </a:ext>
            </a:extLst>
          </p:cNvPr>
          <p:cNvSpPr/>
          <p:nvPr/>
        </p:nvSpPr>
        <p:spPr>
          <a:xfrm>
            <a:off x="8043863" y="455613"/>
            <a:ext cx="3702050" cy="93662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2B910B-A28B-3FA6-3A68-1CA9D1E397A0}"/>
              </a:ext>
            </a:extLst>
          </p:cNvPr>
          <p:cNvSpPr/>
          <p:nvPr/>
        </p:nvSpPr>
        <p:spPr>
          <a:xfrm>
            <a:off x="4241800" y="455613"/>
            <a:ext cx="3703638" cy="936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11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Gill Sans M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Gill Sans M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Gill Sans M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22353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 bwMode="white">
          <a:xfrm>
            <a:off x="1930400" y="152401"/>
            <a:ext cx="9652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1"/>
              <a:t>Click to edit Master text styles</a:t>
            </a:r>
          </a:p>
          <a:p>
            <a:pPr lvl="1"/>
            <a:r>
              <a:rPr lang="vi-VN" noProof="1"/>
              <a:t>Second level</a:t>
            </a:r>
          </a:p>
          <a:p>
            <a:pPr lvl="2"/>
            <a:r>
              <a:rPr lang="vi-VN" noProof="1"/>
              <a:t>Third level</a:t>
            </a:r>
          </a:p>
          <a:p>
            <a:pPr lvl="3"/>
            <a:r>
              <a:rPr lang="vi-VN" noProof="1"/>
              <a:t>Fourth level</a:t>
            </a:r>
          </a:p>
          <a:p>
            <a:pPr lvl="4"/>
            <a:r>
              <a:rPr lang="vi-VN" noProof="1"/>
              <a:t>Fifth level</a:t>
            </a:r>
            <a:endParaRPr lang="en-US"/>
          </a:p>
        </p:txBody>
      </p:sp>
      <p:sp>
        <p:nvSpPr>
          <p:cNvPr id="3142" name="Rectangle 7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11E93BFD-1AB3-406A-AC73-40CF4903FF2F}" type="datetime1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3143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4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3A268BF4-8344-4BAC-A010-AE8B51963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9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cap="all">
          <a:solidFill>
            <a:srgbClr val="FFFFFF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5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5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5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5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502" y="5385621"/>
            <a:ext cx="7766936" cy="557979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Ninh,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806" y="522061"/>
            <a:ext cx="10972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UBND TỈNH BẮC NINH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SỞ GIÁO DỤC VÀ ĐÀO TẠO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0238" y="2348502"/>
            <a:ext cx="12492475" cy="10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 PHÁP NÂNG CAO CHẤT LƯỢNG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 TN THPT MÔN GDCD</a:t>
            </a:r>
            <a:endParaRPr lang="vi-VN" sz="28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72077" y="1435281"/>
            <a:ext cx="2128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4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E4D38-472C-4C6D-830A-59AEB0336297}"/>
              </a:ext>
            </a:extLst>
          </p:cNvPr>
          <p:cNvSpPr txBox="1"/>
          <p:nvPr/>
        </p:nvSpPr>
        <p:spPr>
          <a:xfrm>
            <a:off x="1388919" y="0"/>
            <a:ext cx="10456718" cy="7094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GIẢI PHÁP CƠ BẢN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trung làm tốt hai nhiệm vụ: Dạy tốt kiến thức nền cho học sinh trong các giờ dạy chính khóa và tổ chức ôn thi bài bản, nghiêm túc.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ây dựng kế hoạch ôn tập hợp lí, tính toán thời 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giảng dạy, ôn tập phù hợp với năng lực và nhu cầu của học sinh, dạy nội dung 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chắc nội dung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 cứu đề thi các 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Treo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4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2" y="610898"/>
            <a:ext cx="8063346" cy="776288"/>
          </a:xfrm>
        </p:spPr>
        <p:txBody>
          <a:bodyPr>
            <a:noAutofit/>
          </a:bodyPr>
          <a:lstStyle/>
          <a:p>
            <a:pPr marL="0" marR="0" lvl="0" indent="517525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3. CÁCH THỨC TIẾN HÀNH ÔN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41904" y="1259279"/>
            <a:ext cx="10018687" cy="58216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* Hệ  thống kiến thức cơ bản trong sách giáo khoa và kiến thức mở rộng, nâng cao (nếu có),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 dạng câu hỏi, bài tập theo 4 mức độ.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>
              <a:buFontTx/>
              <a:buChar char="-"/>
            </a:pP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dạy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duy</a:t>
            </a:r>
            <a:endParaRPr lang="en-US" sz="2800" kern="100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kumimoji="0" lang="en-US" sz="2800" b="0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750"/>
              </a:spcAft>
              <a:buSzPts val="1000"/>
              <a:buNone/>
            </a:pPr>
            <a:r>
              <a:rPr lang="vi-VN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</a:t>
            </a:r>
            <a:r>
              <a:rPr lang="vi-VN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iao bài tập tự giải ở nhà </a:t>
            </a:r>
          </a:p>
          <a:p>
            <a:pPr marL="0" lvl="0" indent="0">
              <a:lnSpc>
                <a:spcPct val="107000"/>
              </a:lnSpc>
              <a:spcAft>
                <a:spcPts val="750"/>
              </a:spcAft>
              <a:buSzPts val="1000"/>
              <a:buNone/>
            </a:pPr>
            <a:r>
              <a:rPr lang="vi-VN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(Bản cứng hoặc bản mềm qua phần mềm OLM, Shub Classroom)</a:t>
            </a: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</a:pP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</a:pPr>
            <a:endParaRPr lang="vi-VN" sz="2000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27771" y="366889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1183303" y="1181936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1594658" y="498398"/>
            <a:ext cx="4032250" cy="596759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856762" y="5628399"/>
            <a:ext cx="6593626" cy="75465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3614123" y="4101521"/>
            <a:ext cx="7823134" cy="77219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)...</a:t>
            </a: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4236540" y="2484790"/>
            <a:ext cx="7955459" cy="81860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khoá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2856761" y="917640"/>
            <a:ext cx="8072692" cy="76652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2046467" y="976404"/>
            <a:ext cx="912984" cy="649233"/>
            <a:chOff x="-177" y="1112"/>
            <a:chExt cx="3870" cy="2752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-177" y="1112"/>
              <a:ext cx="3870" cy="27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B1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3430099" y="2457156"/>
            <a:ext cx="891128" cy="649234"/>
            <a:chOff x="1744" y="1112"/>
            <a:chExt cx="1949" cy="2752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gray">
            <a:xfrm>
              <a:off x="1744" y="1112"/>
              <a:ext cx="1855" cy="2752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723" name="Group 67"/>
          <p:cNvGrpSpPr>
            <a:grpSpLocks/>
          </p:cNvGrpSpPr>
          <p:nvPr/>
        </p:nvGrpSpPr>
        <p:grpSpPr bwMode="auto">
          <a:xfrm>
            <a:off x="2907939" y="4108600"/>
            <a:ext cx="806963" cy="789286"/>
            <a:chOff x="1592" y="1387"/>
            <a:chExt cx="2167" cy="2201"/>
          </a:xfrm>
        </p:grpSpPr>
        <p:sp>
          <p:nvSpPr>
            <p:cNvPr id="707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7" name="Oval 71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9" name="Oval 73"/>
            <p:cNvSpPr>
              <a:spLocks noChangeArrowheads="1"/>
            </p:cNvSpPr>
            <p:nvPr/>
          </p:nvSpPr>
          <p:spPr bwMode="gray">
            <a:xfrm>
              <a:off x="1592" y="1582"/>
              <a:ext cx="2167" cy="1810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730" name="Group 74"/>
          <p:cNvGrpSpPr>
            <a:grpSpLocks/>
          </p:cNvGrpSpPr>
          <p:nvPr/>
        </p:nvGrpSpPr>
        <p:grpSpPr bwMode="auto">
          <a:xfrm>
            <a:off x="2205268" y="5596000"/>
            <a:ext cx="790546" cy="649233"/>
            <a:chOff x="743" y="1112"/>
            <a:chExt cx="3351" cy="2752"/>
          </a:xfrm>
        </p:grpSpPr>
        <p:sp>
          <p:nvSpPr>
            <p:cNvPr id="7073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gray">
            <a:xfrm>
              <a:off x="743" y="1112"/>
              <a:ext cx="3351" cy="2752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70454" y="1845806"/>
            <a:ext cx="2456604" cy="341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BƯỚC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 NGHIỆM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KHÁCH QUAN</a:t>
            </a:r>
          </a:p>
        </p:txBody>
      </p:sp>
    </p:spTree>
    <p:extLst>
      <p:ext uri="{BB962C8B-B14F-4D97-AF65-F5344CB8AC3E}">
        <p14:creationId xmlns:p14="http://schemas.microsoft.com/office/powerpoint/2010/main" val="372956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2" grpId="0" animBg="1"/>
      <p:bldP spid="70703" grpId="0" animBg="1"/>
      <p:bldP spid="70705" grpId="0" animBg="1"/>
      <p:bldP spid="70706" grpId="0" animBg="1"/>
      <p:bldP spid="70707" grpId="0" animBg="1"/>
      <p:bldP spid="70708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27771" y="366889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1183303" y="1181936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1594658" y="498398"/>
            <a:ext cx="4032250" cy="5967599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3119846" y="4852256"/>
            <a:ext cx="8065259" cy="77219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4117896" y="2869317"/>
            <a:ext cx="7184588" cy="81860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lvl="0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3396584" y="1277663"/>
            <a:ext cx="7905900" cy="76652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lvl="0" eaLnBrk="0" hangingPunct="0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‘‘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2546810" y="1316425"/>
            <a:ext cx="912984" cy="649233"/>
            <a:chOff x="-177" y="1112"/>
            <a:chExt cx="3870" cy="2752"/>
          </a:xfrm>
        </p:grpSpPr>
        <p:sp>
          <p:nvSpPr>
            <p:cNvPr id="7071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gray">
            <a:xfrm>
              <a:off x="-177" y="1112"/>
              <a:ext cx="3870" cy="27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3296360" y="3061351"/>
            <a:ext cx="891128" cy="649234"/>
            <a:chOff x="1744" y="1112"/>
            <a:chExt cx="1949" cy="2752"/>
          </a:xfrm>
        </p:grpSpPr>
        <p:sp>
          <p:nvSpPr>
            <p:cNvPr id="7071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gray">
            <a:xfrm>
              <a:off x="1744" y="1112"/>
              <a:ext cx="1855" cy="2752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0730" name="Group 74"/>
          <p:cNvGrpSpPr>
            <a:grpSpLocks/>
          </p:cNvGrpSpPr>
          <p:nvPr/>
        </p:nvGrpSpPr>
        <p:grpSpPr bwMode="auto">
          <a:xfrm>
            <a:off x="2519374" y="4860178"/>
            <a:ext cx="790546" cy="649233"/>
            <a:chOff x="743" y="1112"/>
            <a:chExt cx="3351" cy="2752"/>
          </a:xfrm>
        </p:grpSpPr>
        <p:sp>
          <p:nvSpPr>
            <p:cNvPr id="7073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gray">
            <a:xfrm>
              <a:off x="743" y="1112"/>
              <a:ext cx="3351" cy="2752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09855" y="1937882"/>
            <a:ext cx="2456604" cy="263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vi-V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CÁC LỖI THƯỜNG GẶP KHI LÀM BÀI MÔN GDCD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2" grpId="0" animBg="1"/>
      <p:bldP spid="70703" grpId="0" animBg="1"/>
      <p:bldP spid="70706" grpId="0" animBg="1"/>
      <p:bldP spid="70707" grpId="0" animBg="1"/>
      <p:bldP spid="70708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>
            <a:extLst>
              <a:ext uri="{FF2B5EF4-FFF2-40B4-BE49-F238E27FC236}">
                <a16:creationId xmlns:a16="http://schemas.microsoft.com/office/drawing/2014/main" id="{A9401169-B59C-729A-A66B-1980C6C2A6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5089" y="881062"/>
            <a:ext cx="10960100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vi-VN" sz="5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  <a:br>
              <a:rPr lang="en-US" altLang="vi-VN" sz="5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5000" b="1" cap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ÔN TẬP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767D9E89-75F6-AE32-6C6C-A08D688F4697}"/>
              </a:ext>
            </a:extLst>
          </p:cNvPr>
          <p:cNvSpPr txBox="1">
            <a:spLocks noGrp="1"/>
          </p:cNvSpPr>
          <p:nvPr/>
        </p:nvSpPr>
        <p:spPr bwMode="auto">
          <a:xfrm>
            <a:off x="10795000" y="6424613"/>
            <a:ext cx="105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F034E-1450-4F1B-9567-B0A23C6B092E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CE724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CE7242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873663-1DC2-A4E9-368D-97A21E92143B}"/>
              </a:ext>
            </a:extLst>
          </p:cNvPr>
          <p:cNvSpPr txBox="1"/>
          <p:nvPr/>
        </p:nvSpPr>
        <p:spPr>
          <a:xfrm>
            <a:off x="2560101" y="124974"/>
            <a:ext cx="865185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KIẾN THỨC LỚP 11</a:t>
            </a:r>
            <a:b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CHUYÊN ĐỀ CÔNG DÂN VỚI KINH TẾ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FC34D-42AA-E11C-7C7E-74594EA02CD7}"/>
              </a:ext>
            </a:extLst>
          </p:cNvPr>
          <p:cNvSpPr txBox="1"/>
          <p:nvPr/>
        </p:nvSpPr>
        <p:spPr>
          <a:xfrm>
            <a:off x="676365" y="1246286"/>
            <a:ext cx="1117326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dung: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họa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1,2,3,5)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trừu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alt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alt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HS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..,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cung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sưu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altLang="vi-VN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202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99" name="Group 299">
            <a:extLst>
              <a:ext uri="{FF2B5EF4-FFF2-40B4-BE49-F238E27FC236}">
                <a16:creationId xmlns:a16="http://schemas.microsoft.com/office/drawing/2014/main" id="{419A4D4E-E085-A39C-A631-931B2D67F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60842"/>
              </p:ext>
            </p:extLst>
          </p:nvPr>
        </p:nvGraphicFramePr>
        <p:xfrm>
          <a:off x="255588" y="912813"/>
          <a:ext cx="11671300" cy="3541712"/>
        </p:xfrm>
        <a:graphic>
          <a:graphicData uri="http://schemas.openxmlformats.org/drawingml/2006/table">
            <a:tbl>
              <a:tblPr/>
              <a:tblGrid>
                <a:gridCol w="214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ĐỊNH HƯỚNG ÔN TẬP BÀI 1: PHÁP LUẬT VÀ ĐỜI SỐNG</a:t>
                      </a:r>
                      <a:endParaRPr kumimoji="0" lang="en-US" altLang="vi-VN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Cấp độ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endParaRPr kumimoji="0" lang="en-US" altLang="vi-VN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Lưu 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biết</a:t>
                      </a:r>
                      <a:endParaRPr kumimoji="0" lang="vi-VN" altLang="vi-VN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luật</a:t>
                      </a:r>
                      <a:endParaRPr kumimoji="0" lang="vi-VN" altLang="vi-V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</a:t>
                      </a:r>
                      <a:endParaRPr kumimoji="0" lang="vi-VN" altLang="vi-V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trưng</a:t>
                      </a:r>
                      <a:endParaRPr kumimoji="0" lang="vi-VN" altLang="vi-V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HS nắm rõ khái niệm.</a:t>
                      </a:r>
                      <a:endParaRPr kumimoji="0" lang="vi-VN" altLang="vi-VN" sz="25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Dấu hiệu khác nhau giữa các đặc trưng</a:t>
                      </a:r>
                      <a:endParaRPr kumimoji="0" lang="vi-VN" altLang="vi-VN" sz="25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altLang="vi-VN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78" name="Rectangle 294">
            <a:extLst>
              <a:ext uri="{FF2B5EF4-FFF2-40B4-BE49-F238E27FC236}">
                <a16:creationId xmlns:a16="http://schemas.microsoft.com/office/drawing/2014/main" id="{56FD5119-B448-E919-1000-EF40368AF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4524375"/>
            <a:ext cx="1168082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PL,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kumimoji="0" lang="en-US" alt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(Khi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 Khi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(Khi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 Khi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(Khi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73663-1DC2-A4E9-368D-97A21E92143B}"/>
              </a:ext>
            </a:extLst>
          </p:cNvPr>
          <p:cNvSpPr txBox="1"/>
          <p:nvPr/>
        </p:nvSpPr>
        <p:spPr>
          <a:xfrm>
            <a:off x="1814513" y="96838"/>
            <a:ext cx="72866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KIẾN THỨC LỚP 12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D822878A-B500-738D-5EE6-E619CAE4716F}"/>
              </a:ext>
            </a:extLst>
          </p:cNvPr>
          <p:cNvSpPr txBox="1">
            <a:spLocks noGrp="1"/>
          </p:cNvSpPr>
          <p:nvPr/>
        </p:nvSpPr>
        <p:spPr bwMode="auto">
          <a:xfrm>
            <a:off x="10795000" y="6424613"/>
            <a:ext cx="105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D133EB-0395-456E-A213-B712A448CD0E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CE724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CE7242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6339" name="Group 147">
            <a:extLst>
              <a:ext uri="{FF2B5EF4-FFF2-40B4-BE49-F238E27FC236}">
                <a16:creationId xmlns:a16="http://schemas.microsoft.com/office/drawing/2014/main" id="{E5189D58-C08E-D661-AFCC-DF29E9798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242028"/>
              </p:ext>
            </p:extLst>
          </p:nvPr>
        </p:nvGraphicFramePr>
        <p:xfrm>
          <a:off x="0" y="400050"/>
          <a:ext cx="12192000" cy="6532564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endParaRPr kumimoji="0" lang="en-US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ý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biết</a:t>
                      </a:r>
                      <a:endParaRPr kumimoji="0" lang="vi-VN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luật</a:t>
                      </a: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Vi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 +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VPPL</a:t>
                      </a: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 +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TNPL</a:t>
                      </a: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- 4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Thông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hiểu</a:t>
                      </a:r>
                      <a:endParaRPr kumimoji="0" lang="vi-VN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Ví dụ thể hiện 4 hình thức thực hiện PL</a:t>
                      </a: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Ví dụ thể hiện dấu hiệu VPPL, Mục đích TNPL, Ví dụ thể hiện 4 loại vi phạm PL.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41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</a:t>
                      </a: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6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Các tình huống gắn với 4 loại vi phạm PL</a:t>
                      </a: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Đặc biệt là các tình huống kết hợp nhiều loại vi phạm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2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cao</a:t>
                      </a:r>
                      <a:endParaRPr kumimoji="0" lang="en-US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</a:t>
                      </a:r>
                      <a:endParaRPr kumimoji="0" lang="vi-VN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endParaRPr kumimoji="0" lang="en-US" alt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VDC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altLang="vi-V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114" name="TextBox 1">
            <a:extLst>
              <a:ext uri="{FF2B5EF4-FFF2-40B4-BE49-F238E27FC236}">
                <a16:creationId xmlns:a16="http://schemas.microsoft.com/office/drawing/2014/main" id="{AB72F5F7-FB79-53E6-46B6-6F250B606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0"/>
            <a:ext cx="7607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ĐỊNH HƯỚNG ÔN TẬP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BÀI 2: THỰC HIỆN PHÁP LUẬT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59" name="Group 71">
            <a:extLst>
              <a:ext uri="{FF2B5EF4-FFF2-40B4-BE49-F238E27FC236}">
                <a16:creationId xmlns:a16="http://schemas.microsoft.com/office/drawing/2014/main" id="{C8F4A7F2-E57A-44E9-6006-6C73BC9CA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88388"/>
              </p:ext>
            </p:extLst>
          </p:nvPr>
        </p:nvGraphicFramePr>
        <p:xfrm>
          <a:off x="55563" y="1025525"/>
          <a:ext cx="12080875" cy="3851275"/>
        </p:xfrm>
        <a:graphic>
          <a:graphicData uri="http://schemas.openxmlformats.org/drawingml/2006/table">
            <a:tbl>
              <a:tblPr/>
              <a:tblGrid>
                <a:gridCol w="132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5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3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ĐỊNH HƯỚNG ÔN TẬP BÀI 3: CÔNG DÂN BÌNH ĐẲNG TRƯỚC PHÁP LUẬT</a:t>
                      </a:r>
                      <a:endParaRPr kumimoji="0" lang="en-US" altLang="vi-VN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0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Cấp độ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endParaRPr kumimoji="0" lang="en-US" altLang="vi-VN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Lưu ý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 biết</a:t>
                      </a:r>
                    </a:p>
                  </a:txBody>
                  <a:tcPr marL="91438" marR="91438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PL </a:t>
                      </a:r>
                    </a:p>
                  </a:txBody>
                  <a:tcPr marL="91438" marR="91438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1B6AF7-57EA-A1E4-3851-47C987BCCEC1}"/>
              </a:ext>
            </a:extLst>
          </p:cNvPr>
          <p:cNvSpPr txBox="1"/>
          <p:nvPr/>
        </p:nvSpPr>
        <p:spPr>
          <a:xfrm>
            <a:off x="1537855" y="5417127"/>
            <a:ext cx="9892145" cy="1011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C6E26-197A-1EF6-3795-2D41C4DD9593}"/>
              </a:ext>
            </a:extLst>
          </p:cNvPr>
          <p:cNvSpPr txBox="1"/>
          <p:nvPr/>
        </p:nvSpPr>
        <p:spPr>
          <a:xfrm>
            <a:off x="3657600" y="5417127"/>
            <a:ext cx="7370618" cy="67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7EFB0-1D57-892F-A2EC-E8B9785210B2}"/>
              </a:ext>
            </a:extLst>
          </p:cNvPr>
          <p:cNvSpPr txBox="1"/>
          <p:nvPr/>
        </p:nvSpPr>
        <p:spPr>
          <a:xfrm>
            <a:off x="3810000" y="5569527"/>
            <a:ext cx="7370618" cy="67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5EBE2-709C-3ECD-F9C8-3D645267A44A}"/>
              </a:ext>
            </a:extLst>
          </p:cNvPr>
          <p:cNvSpPr txBox="1"/>
          <p:nvPr/>
        </p:nvSpPr>
        <p:spPr>
          <a:xfrm>
            <a:off x="886690" y="87551"/>
            <a:ext cx="91717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ĐỊNH HƯỚNG ÔN TẬP BÀI 4: QUYỀN</a:t>
            </a:r>
            <a:r>
              <a:rPr kumimoji="0" lang="en-US" altLang="vi-VN" sz="25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BÌNH ĐẲNG TRONG MỘT SỐ LĨNH VỰC CỦA ĐỜI SỐNG XÃ HỘI</a:t>
            </a:r>
            <a:endParaRPr kumimoji="0" lang="en-US" altLang="vi-VN" sz="2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031" name="Group 47">
            <a:extLst>
              <a:ext uri="{FF2B5EF4-FFF2-40B4-BE49-F238E27FC236}">
                <a16:creationId xmlns:a16="http://schemas.microsoft.com/office/drawing/2014/main" id="{FDF3A0EE-D75D-0271-8EE4-83DC7343B5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42597"/>
              </p:ext>
            </p:extLst>
          </p:nvPr>
        </p:nvGraphicFramePr>
        <p:xfrm>
          <a:off x="0" y="0"/>
          <a:ext cx="12011891" cy="6979932"/>
        </p:xfrm>
        <a:graphic>
          <a:graphicData uri="http://schemas.openxmlformats.org/drawingml/2006/table">
            <a:tbl>
              <a:tblPr/>
              <a:tblGrid>
                <a:gridCol w="1313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1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hôn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( 1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+ 1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do PL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Cha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- con 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dượng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Anh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( Anh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ko vi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hôn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đình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động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đốc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ý: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coi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động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Lĩnh vực kinh doanh</a:t>
                      </a:r>
                      <a:endParaRPr kumimoji="0" lang="vi-VN" altLang="vi-VN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KD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chứ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078" y="609600"/>
            <a:ext cx="8596668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 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TRẠNG VÀ GIẢI PHÁP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378" y="1798493"/>
            <a:ext cx="10283167" cy="366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KẾT QUẢ KỲ THI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bình quân các môn thi xếp thứ 6/63 tỉnh, thành phố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(năm 2021 đứng vị trí thứ 19; năm 2020 đứng vị trí thứ 26);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*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GDCD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2020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33/63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2021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30/63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2022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18/63 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4572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GDCD 8,236;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54 bài thi đạt điểm 10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867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85" name="Group 53">
            <a:extLst>
              <a:ext uri="{FF2B5EF4-FFF2-40B4-BE49-F238E27FC236}">
                <a16:creationId xmlns:a16="http://schemas.microsoft.com/office/drawing/2014/main" id="{C2BA4693-FAEE-1759-303C-124A73AB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85561"/>
              </p:ext>
            </p:extLst>
          </p:nvPr>
        </p:nvGraphicFramePr>
        <p:xfrm>
          <a:off x="223838" y="315913"/>
          <a:ext cx="11663362" cy="6681799"/>
        </p:xfrm>
        <a:graphic>
          <a:graphicData uri="http://schemas.openxmlformats.org/drawingml/2006/table">
            <a:tbl>
              <a:tblPr/>
              <a:tblGrid>
                <a:gridCol w="108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89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ĐỊNH HƯỚNG ÔN TẬP BÀI 5: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 BÌNH ĐẲNG GIỮA CÁC DÂN TỘC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ý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 biết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Bình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này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ở 3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khiếu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hội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tộc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tộc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trú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niệm</a:t>
                      </a:r>
                      <a:endParaRPr kumimoji="0" lang="en-US" altLang="vi-VN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5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Thông hiểu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vực</a:t>
                      </a:r>
                      <a:endParaRPr kumimoji="0" lang="en-US" altLang="vi-VN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 dụng</a:t>
                      </a:r>
                    </a:p>
                  </a:txBody>
                  <a:tcPr marL="91437" marR="91437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ra</a:t>
                      </a:r>
                      <a:endParaRPr kumimoji="0" lang="en-US" altLang="vi-VN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7" marR="91437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607" name="Group 127">
            <a:extLst>
              <a:ext uri="{FF2B5EF4-FFF2-40B4-BE49-F238E27FC236}">
                <a16:creationId xmlns:a16="http://schemas.microsoft.com/office/drawing/2014/main" id="{7D1E2FCB-FE52-191D-0A52-AEF776FDE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21171"/>
              </p:ext>
            </p:extLst>
          </p:nvPr>
        </p:nvGraphicFramePr>
        <p:xfrm>
          <a:off x="0" y="304800"/>
          <a:ext cx="12192000" cy="6309056"/>
        </p:xfrm>
        <a:graphic>
          <a:graphicData uri="http://schemas.openxmlformats.org/drawingml/2006/table">
            <a:tbl>
              <a:tblPr/>
              <a:tblGrid>
                <a:gridCol w="123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07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ĐỊNH HƯỚNG ÔN TẬP BÀI 6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 QUYỀN TỰ DO CƠ BẢN CỦA CÔNG DÂN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Cấp độ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Kiến thức cần ôn tập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ý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 biết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(5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(VD: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giam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đe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dọa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đe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dọa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vi-VN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…)</a:t>
                      </a:r>
                      <a:endParaRPr kumimoji="0" lang="vi-VN" altLang="vi-VN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Thông hiểu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 dụng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 dụng cao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khá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hỏi</a:t>
                      </a: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651" name="Group 123">
            <a:extLst>
              <a:ext uri="{FF2B5EF4-FFF2-40B4-BE49-F238E27FC236}">
                <a16:creationId xmlns:a16="http://schemas.microsoft.com/office/drawing/2014/main" id="{C832F100-A29C-15F0-6FA9-9823F3BA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36998"/>
              </p:ext>
            </p:extLst>
          </p:nvPr>
        </p:nvGraphicFramePr>
        <p:xfrm>
          <a:off x="0" y="484188"/>
          <a:ext cx="12080875" cy="6148386"/>
        </p:xfrm>
        <a:graphic>
          <a:graphicData uri="http://schemas.openxmlformats.org/drawingml/2006/table">
            <a:tbl>
              <a:tblPr/>
              <a:tblGrid>
                <a:gridCol w="1132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0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ÔN TẬP BÀI 7</a:t>
                      </a:r>
                      <a:r>
                        <a:rPr kumimoji="0" lang="en-US" altLang="vi-VN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MS Mincho" pitchFamily="49" charset="-128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QUYỀN DÂN CHỦ CỦA CÔNG DÂN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độ</a:t>
                      </a:r>
                      <a:endParaRPr kumimoji="0" lang="en-US" alt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 cần ôn tập</a:t>
                      </a:r>
                      <a:endParaRPr kumimoji="0" lang="en-US" alt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kumimoji="0" lang="en-US" alt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9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vi-V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kumimoji="0" lang="en-US" altLang="vi-V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Nguyên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kumimoji="0" lang="vi-VN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NN: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VDC</a:t>
                      </a:r>
                      <a:endParaRPr kumimoji="0" lang="en-US" altLang="vi-VN" sz="2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hiểu</a:t>
                      </a:r>
                      <a:endParaRPr kumimoji="0" lang="en-US" alt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 các hành vi thực hiện đúng</a:t>
                      </a:r>
                      <a:endParaRPr kumimoji="0" lang="en-US" altLang="vi-VN" sz="22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 dụng</a:t>
                      </a:r>
                      <a:endParaRPr kumimoji="0" lang="en-US" alt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Dạng câu hỏi như: Nhân vật trong tình huống thường vi phạm nguyên tắc bầu cử nào. Tham gia ở phạm vi nào, hoặc nên sử dụng quyền nào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vi-VN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endParaRPr kumimoji="0" lang="en-US" altLang="vi-VN" sz="2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0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V.dụng cao</a:t>
                      </a:r>
                      <a:endParaRPr kumimoji="0" lang="en-US" altLang="vi-VN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VD ai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khiếu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nại</a:t>
                      </a:r>
                      <a:r>
                        <a:rPr kumimoji="0" lang="en-US" altLang="vi-V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vi-V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50" name="Group 102">
            <a:extLst>
              <a:ext uri="{FF2B5EF4-FFF2-40B4-BE49-F238E27FC236}">
                <a16:creationId xmlns:a16="http://schemas.microsoft.com/office/drawing/2014/main" id="{96138B97-134B-C764-FF0F-D8CA4C541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77216"/>
              </p:ext>
            </p:extLst>
          </p:nvPr>
        </p:nvGraphicFramePr>
        <p:xfrm>
          <a:off x="0" y="142875"/>
          <a:ext cx="12192000" cy="6572250"/>
        </p:xfrm>
        <a:graphic>
          <a:graphicData uri="http://schemas.openxmlformats.org/drawingml/2006/table">
            <a:tbl>
              <a:tblPr/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41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ÔN TẬP BÀI 8</a:t>
                      </a: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 LUẬT VỚI SỰ PHÁT TRIỂN CỦA CÔNG DÂN</a:t>
                      </a:r>
                      <a:endParaRPr kumimoji="0" lang="en-US" altLang="vi-VN" sz="23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0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độ</a:t>
                      </a:r>
                      <a:endParaRPr kumimoji="0" lang="en-US" altLang="vi-VN" sz="23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 cần ôn tập</a:t>
                      </a:r>
                      <a:endParaRPr kumimoji="0" lang="en-US" altLang="vi-VN" sz="23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kumimoji="0" lang="en-US" altLang="vi-VN" sz="23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4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biết</a:t>
                      </a:r>
                      <a:endParaRPr kumimoji="0" lang="en-US" altLang="vi-VN" sz="23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KHCN (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Tinh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kumimoji="0" lang="en-US" altLang="vi-VN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kumimoji="0" lang="en-US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kumimoji="0" lang="en-US" altLang="vi-VN" sz="23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hiểu</a:t>
                      </a:r>
                      <a:endParaRPr kumimoji="0" lang="en-US" altLang="vi-VN" sz="23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biểu hiện, hành vi gắn với việc thực hiện 3 quyền này. Có thể là hành vi thực hiện tốt, hành vi thực hiện chưa tốt, vi phạm</a:t>
                      </a:r>
                      <a:endParaRPr kumimoji="0" lang="en-US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ý: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nhầm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vi-VN" sz="23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1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 dụng</a:t>
                      </a:r>
                      <a:endParaRPr kumimoji="0" lang="en-US" altLang="vi-VN" sz="23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tình huống liên quan đến các nhân vật thực hiện tốt hoặc vi phạm 3 quyền của công dân</a:t>
                      </a:r>
                      <a:endParaRPr kumimoji="0" lang="en-US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3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kumimoji="0" lang="en-US" altLang="vi-VN" sz="23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710" name="Group 86">
            <a:extLst>
              <a:ext uri="{FF2B5EF4-FFF2-40B4-BE49-F238E27FC236}">
                <a16:creationId xmlns:a16="http://schemas.microsoft.com/office/drawing/2014/main" id="{11124EF0-CC7B-11B3-2F52-63EFF4486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50979"/>
              </p:ext>
            </p:extLst>
          </p:nvPr>
        </p:nvGraphicFramePr>
        <p:xfrm>
          <a:off x="165100" y="592138"/>
          <a:ext cx="12026900" cy="4605337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55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ÔN TẬP BÀI 9: PHÁP LUẬT VỚI SỰ PHÁT TRIỂN BỀN VỮNG CỦA ĐẤT NƯỚC</a:t>
                      </a:r>
                      <a:endParaRPr kumimoji="0" lang="vi-VN" altLang="vi-VN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 độ</a:t>
                      </a:r>
                      <a:endParaRPr kumimoji="0" lang="en-US" altLang="vi-VN" sz="25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 cần ôn tập</a:t>
                      </a:r>
                      <a:endParaRPr kumimoji="0" lang="en-US" altLang="vi-VN" sz="25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endParaRPr kumimoji="0" lang="en-US" altLang="vi-VN" sz="25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biết</a:t>
                      </a:r>
                      <a:endParaRPr kumimoji="0" lang="en-US" altLang="vi-VN" sz="25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PL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(5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vi-VN" altLang="vi-V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PL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kumimoji="0" lang="en-US" alt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ND: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đói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altLang="vi-VN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kumimoji="0" lang="en-US" altLang="vi-VN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kinh doanh học sinh đã nắm kỹ ở bài 4 </a:t>
                      </a:r>
                      <a:endParaRPr kumimoji="0" lang="en-US" altLang="vi-VN" sz="2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hiểu</a:t>
                      </a:r>
                      <a:endParaRPr kumimoji="0" lang="en-US" altLang="vi-VN" sz="25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6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4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2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92000"/>
                        <a:buFont typeface="Wingdings 2" panose="05020102010507070707" pitchFamily="18" charset="2"/>
                        <a:defRPr sz="1000">
                          <a:solidFill>
                            <a:srgbClr val="404040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altLang="vi-VN" sz="2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5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kumimoji="0" lang="en-US" altLang="vi-VN" sz="25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42606" t="64474" r="19473"/>
          <a:stretch>
            <a:fillRect/>
          </a:stretch>
        </p:blipFill>
        <p:spPr bwMode="auto">
          <a:xfrm>
            <a:off x="3644900" y="3048000"/>
            <a:ext cx="698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1524000" y="1262516"/>
            <a:ext cx="9144000" cy="238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5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XIN TRÂN TRỌNG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5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 ƠN!</a:t>
            </a:r>
            <a:endParaRPr lang="en-US" sz="65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0"/>
          <a:ext cx="11963400" cy="675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617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59FDB3-7292-EC4F-6284-A3889904B543}"/>
              </a:ext>
            </a:extLst>
          </p:cNvPr>
          <p:cNvSpPr txBox="1"/>
          <p:nvPr/>
        </p:nvSpPr>
        <p:spPr>
          <a:xfrm>
            <a:off x="1722972" y="712418"/>
            <a:ext cx="10008206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THUẬN LỢI VÀ KHÓ KHĂN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457200" algn="l"/>
              </a:tabLs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Sự chỉ đạo sát sao, tích cực của các cấp ủy Đảng, Sở GD&amp;ĐT, các phòng chuyên môn và các nhà trường. </a:t>
            </a:r>
          </a:p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GDCD. </a:t>
            </a:r>
          </a:p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GDCD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 Minh…</a:t>
            </a:r>
          </a:p>
          <a:p>
            <a:pPr marL="342900" indent="-342900">
              <a:buFontTx/>
              <a:buChar char="-"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062F-39AA-20FB-4AA0-458B97FE9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675" y="610043"/>
            <a:ext cx="8745635" cy="585711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Về khó khăn:</a:t>
            </a:r>
            <a:br>
              <a:rPr 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BF9BB-6688-8D72-E290-90D349BDF1EA}"/>
              </a:ext>
            </a:extLst>
          </p:cNvPr>
          <p:cNvSpPr txBox="1"/>
          <p:nvPr/>
        </p:nvSpPr>
        <p:spPr>
          <a:xfrm>
            <a:off x="1538067" y="1364565"/>
            <a:ext cx="97864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tế vẫn còn tồn tại một bộ phận không nhỏ trong xã hội chưa nhận thức đúng về vai trò và vị trí của môn học.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học sinh còn chưa chăm, thờ ơ, học đối phó, có tư tưởng chủ quan.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Việc đổi mới phương pháp dạy học ở một số giáo viên còn chậm.</a:t>
            </a:r>
          </a:p>
          <a:p>
            <a:pPr marL="342900" indent="-342900">
              <a:buFontTx/>
              <a:buChar char="-"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lượng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phân bổ ôn tập đối với môn học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một số trường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 phù hợp, ít hơn rất nhiều so với các môn khác cùng thi.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GDCD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7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348" y="0"/>
            <a:ext cx="10152591" cy="776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GIẢI PHÁP </a:t>
            </a:r>
            <a:b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2509" y="599159"/>
            <a:ext cx="11639097" cy="6520155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  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   Thực hiện chỉ đạo của Bộ GD&amp;ĐT, Sở GD&amp;ĐT Bắc Ninh đã có công văn hướng dẫn các trường THPT trong toàn tỉnh về công tác  ôn thi, tổ chức các buổi hội thảo chuyên đề đ</a:t>
            </a: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ể nâng cao chất lượng kỳ thi tốt nghiệp THPT năm 2023, với các giải pháp đã được thống nhất cao trong toàn ngành là: </a:t>
            </a:r>
          </a:p>
          <a:p>
            <a:pPr marL="0" indent="517525" algn="just">
              <a:buNone/>
            </a:pP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Xây dựng chương trình, kế hoạch dạy học phù hợp với đối tượng học sinh; </a:t>
            </a:r>
          </a:p>
          <a:p>
            <a:pPr marL="0" indent="517525" algn="just">
              <a:buNone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Xây dựng ngân hàng câu hỏi, ngân hàng đề ôn tập đáp ứng từng giai đoạn. </a:t>
            </a:r>
          </a:p>
          <a:p>
            <a:pPr marL="0" indent="517525" algn="just">
              <a:buNone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Đ</a:t>
            </a: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ổi mới công tác kiểm tra, đánh giá, tăng cường phối hợp thi thử, khảo sát năng lực học sinh theo từng trường, cụm trường và trong toàn tỉnh; </a:t>
            </a:r>
          </a:p>
          <a:p>
            <a:pPr marL="0" indent="517525" algn="just">
              <a:buNone/>
            </a:pP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Phân loại, tổ chức dạy và học theo năng lực và nguyện vọng của học sinh; </a:t>
            </a:r>
          </a:p>
          <a:p>
            <a:pPr marL="0" indent="517525" algn="just">
              <a:buNone/>
            </a:pP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Tăng cường sinh hoạt tổ, nhóm chuyên môn; </a:t>
            </a:r>
          </a:p>
          <a:p>
            <a:pPr marL="0" indent="517525" algn="just">
              <a:buNone/>
            </a:pPr>
            <a:r>
              <a:rPr lang="vi-VN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Nâng cao hiệu quả hoạt động của đội ngũ giáo viên cốt cán…</a:t>
            </a: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F85ECE-A9AB-EC1A-30FF-DDAF7D689D76}"/>
              </a:ext>
            </a:extLst>
          </p:cNvPr>
          <p:cNvSpPr txBox="1"/>
          <p:nvPr/>
        </p:nvSpPr>
        <p:spPr>
          <a:xfrm>
            <a:off x="2521528" y="855437"/>
            <a:ext cx="7758545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Tăng cường công tác tuyên truyền.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Tăng cường công tác quản lý, chỉ đạo.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Nâng cao nghiệp vụ thi.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Đẩy mạnh công tác thi đua, khen thưởng.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2589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1135" y="567396"/>
            <a:ext cx="10152591" cy="7762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YÊU CẦU ĐỐI VỚI GV &amp; HS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1793" y="1442158"/>
            <a:ext cx="10750207" cy="6520155"/>
          </a:xfrm>
        </p:spPr>
        <p:txBody>
          <a:bodyPr>
            <a:noAutofit/>
          </a:bodyPr>
          <a:lstStyle/>
          <a:p>
            <a:pPr marL="0" indent="517525" algn="just">
              <a:buNone/>
            </a:pPr>
            <a:r>
              <a:rPr lang="vi-VN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 Về phía giáo viên:   </a:t>
            </a:r>
          </a:p>
          <a:p>
            <a:pPr algn="just">
              <a:buFontTx/>
              <a:buChar char="-"/>
            </a:pPr>
            <a:r>
              <a:rPr lang="vi-VN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 chắc chuẩn kiến thức, kĩ năng.</a:t>
            </a:r>
          </a:p>
          <a:p>
            <a:pPr algn="just">
              <a:buFontTx/>
              <a:buChar char="-"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 văn bản pháp luật liên quan đến nội dung chương trình.</a:t>
            </a:r>
          </a:p>
          <a:p>
            <a:pPr algn="just">
              <a:buFontTx/>
              <a:buChar char="-"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  động tìm hiểu, tiếp cận  các  phương pháp và cách thức ra đề,       bám sát  cấu trúc đề  thi THPT QG mới nhất.</a:t>
            </a:r>
          </a:p>
          <a:p>
            <a:pPr algn="just">
              <a:buFontTx/>
              <a:buChar char="-"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 dụng các phương pháp dạy học phát huy tính tích cực, chủ  động,  sáng  tạo của học sinh. </a:t>
            </a:r>
          </a:p>
          <a:p>
            <a:pPr algn="just">
              <a:buFontTx/>
              <a:buChar char="-"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 Sưu tầm đề thi của Bộ, Sở và các trường khác để học sinh tham khảo.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Kiểm tra, đánh giá học sinh theo tinh thần đổi mới, kết hợp đa dạng      các  hình thức kiểm tra, đánh giá học sinh.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FontTx/>
              <a:buChar char="-"/>
            </a:pPr>
            <a:endParaRPr lang="vi-VN" sz="2800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12" y="736208"/>
            <a:ext cx="10152591" cy="7762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CẦU ĐỐI VỚI GV &amp; HS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05804" y="1512496"/>
            <a:ext cx="10750207" cy="6520155"/>
          </a:xfrm>
        </p:spPr>
        <p:txBody>
          <a:bodyPr>
            <a:noAutofit/>
          </a:bodyPr>
          <a:lstStyle/>
          <a:p>
            <a:pPr marL="0" indent="517525" algn="just">
              <a:buNone/>
            </a:pPr>
            <a:r>
              <a:rPr lang="vi-VN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 Về phía học sinh:   </a:t>
            </a:r>
          </a:p>
          <a:p>
            <a:pPr algn="just">
              <a:buFontTx/>
              <a:buChar char="-"/>
            </a:pPr>
            <a:r>
              <a:rPr lang="vi-VN" sz="2800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 chắc kiến thức cơ bản trong sách giáo khoa.  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Nắm được cấu trúc đề</a:t>
            </a:r>
            <a:r>
              <a:rPr lang="vi-VN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 TNTHPT năm nay. </a:t>
            </a:r>
          </a:p>
          <a:p>
            <a:pPr algn="just">
              <a:buFontTx/>
              <a:buChar char="-"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 học, tự giải đề theo định hướng của giáo viên.</a:t>
            </a:r>
            <a:endParaRPr lang="vi-VN" sz="2800" kern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 xuyên theo dõi các thông tin xã hội trên các kênh truyền thông    để trang  bị những kiến thức xã hội cho các tình huống pháp luật ở       những câu hỏi vận dụng.  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lang="vi-VN" sz="2800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 chắc kiến thức pháp luật liên quan đến nội dung chương trình     môn học...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vi-VN" sz="2800" kern="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vi-VN" sz="2800" kern="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5.xml><?xml version="1.0" encoding="utf-8"?>
<a:theme xmlns:a="http://schemas.openxmlformats.org/drawingml/2006/main" name="477TGp_fresh_ligh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3_wedding Photo Album_01">
      <a:majorFont>
        <a:latin typeface=""/>
        <a:ea typeface=""/>
        <a:cs typeface=""/>
      </a:majorFont>
      <a:minorFont>
        <a:latin typeface="Trebuchet MS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>
    <a:extraClrScheme>
      <a:clrScheme name="2_wedding Photo Album_01 1">
        <a:dk1>
          <a:srgbClr val="000000"/>
        </a:dk1>
        <a:lt1>
          <a:srgbClr val="58AFDA"/>
        </a:lt1>
        <a:dk2>
          <a:srgbClr val="003366"/>
        </a:dk2>
        <a:lt2>
          <a:srgbClr val="333333"/>
        </a:lt2>
        <a:accent1>
          <a:srgbClr val="E232B4"/>
        </a:accent1>
        <a:accent2>
          <a:srgbClr val="689D13"/>
        </a:accent2>
        <a:accent3>
          <a:srgbClr val="B4D4EA"/>
        </a:accent3>
        <a:accent4>
          <a:srgbClr val="000000"/>
        </a:accent4>
        <a:accent5>
          <a:srgbClr val="EEADD6"/>
        </a:accent5>
        <a:accent6>
          <a:srgbClr val="5E8E10"/>
        </a:accent6>
        <a:hlink>
          <a:srgbClr val="3874EC"/>
        </a:hlink>
        <a:folHlink>
          <a:srgbClr val="F6A6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dding Photo Album_01 2">
        <a:dk1>
          <a:srgbClr val="000000"/>
        </a:dk1>
        <a:lt1>
          <a:srgbClr val="7CCBE4"/>
        </a:lt1>
        <a:dk2>
          <a:srgbClr val="8F691D"/>
        </a:dk2>
        <a:lt2>
          <a:srgbClr val="5F5F5F"/>
        </a:lt2>
        <a:accent1>
          <a:srgbClr val="3268B8"/>
        </a:accent1>
        <a:accent2>
          <a:srgbClr val="6D7481"/>
        </a:accent2>
        <a:accent3>
          <a:srgbClr val="BFE2EF"/>
        </a:accent3>
        <a:accent4>
          <a:srgbClr val="000000"/>
        </a:accent4>
        <a:accent5>
          <a:srgbClr val="ADB9D8"/>
        </a:accent5>
        <a:accent6>
          <a:srgbClr val="626874"/>
        </a:accent6>
        <a:hlink>
          <a:srgbClr val="D71600"/>
        </a:hlink>
        <a:folHlink>
          <a:srgbClr val="92BE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dding Photo Album_01 3">
        <a:dk1>
          <a:srgbClr val="000000"/>
        </a:dk1>
        <a:lt1>
          <a:srgbClr val="5AC5CA"/>
        </a:lt1>
        <a:dk2>
          <a:srgbClr val="026259"/>
        </a:dk2>
        <a:lt2>
          <a:srgbClr val="5F5F5F"/>
        </a:lt2>
        <a:accent1>
          <a:srgbClr val="4E75CC"/>
        </a:accent1>
        <a:accent2>
          <a:srgbClr val="C99F35"/>
        </a:accent2>
        <a:accent3>
          <a:srgbClr val="B5DFE1"/>
        </a:accent3>
        <a:accent4>
          <a:srgbClr val="000000"/>
        </a:accent4>
        <a:accent5>
          <a:srgbClr val="B2BDE2"/>
        </a:accent5>
        <a:accent6>
          <a:srgbClr val="B6902F"/>
        </a:accent6>
        <a:hlink>
          <a:srgbClr val="55943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1773</TotalTime>
  <Words>3378</Words>
  <Application>Microsoft Office PowerPoint</Application>
  <PresentationFormat>Màn hình rộng</PresentationFormat>
  <Paragraphs>253</Paragraphs>
  <Slides>25</Slides>
  <Notes>9</Notes>
  <HiddenSlides>0</HiddenSlides>
  <MMClips>0</MMClips>
  <ScaleCrop>false</ScaleCrop>
  <HeadingPairs>
    <vt:vector size="4" baseType="variant">
      <vt:variant>
        <vt:lpstr>Chủ đề</vt:lpstr>
      </vt:variant>
      <vt:variant>
        <vt:i4>5</vt:i4>
      </vt:variant>
      <vt:variant>
        <vt:lpstr>Tiêu đề Bản chiếu</vt:lpstr>
      </vt:variant>
      <vt:variant>
        <vt:i4>25</vt:i4>
      </vt:variant>
    </vt:vector>
  </HeadingPairs>
  <TitlesOfParts>
    <vt:vector size="30" baseType="lpstr">
      <vt:lpstr>Office Theme</vt:lpstr>
      <vt:lpstr>Wisp</vt:lpstr>
      <vt:lpstr>1_Office Theme</vt:lpstr>
      <vt:lpstr>DividendVTI</vt:lpstr>
      <vt:lpstr>477TGp_fresh_light</vt:lpstr>
      <vt:lpstr>Bản trình bày PowerPoint</vt:lpstr>
      <vt:lpstr>PHẦN I  THỰC TRẠNG VÀ GIẢI PHÁP</vt:lpstr>
      <vt:lpstr>Bản trình bày PowerPoint</vt:lpstr>
      <vt:lpstr>Bản trình bày PowerPoint</vt:lpstr>
      <vt:lpstr>2. Về khó khăn: </vt:lpstr>
      <vt:lpstr>III. GIẢI PHÁP  </vt:lpstr>
      <vt:lpstr>Bản trình bày PowerPoint</vt:lpstr>
      <vt:lpstr> 1. YÊU CẦU ĐỐI VỚI GV &amp; HS</vt:lpstr>
      <vt:lpstr>1. YÊU CẦU ĐỐI VỚI GV &amp; HS</vt:lpstr>
      <vt:lpstr>Bản trình bày PowerPoint</vt:lpstr>
      <vt:lpstr>3. CÁCH THỨC TIẾN HÀNH ÔN TẬP</vt:lpstr>
      <vt:lpstr>Bản trình bày PowerPoint</vt:lpstr>
      <vt:lpstr>Bản trình bày PowerPoint</vt:lpstr>
      <vt:lpstr>PHẦN 2 ĐỊNH HƯỚNG ÔN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Nguyên Nguyên</cp:lastModifiedBy>
  <cp:revision>111</cp:revision>
  <dcterms:created xsi:type="dcterms:W3CDTF">2021-09-24T04:21:54Z</dcterms:created>
  <dcterms:modified xsi:type="dcterms:W3CDTF">2023-05-16T09:26:44Z</dcterms:modified>
</cp:coreProperties>
</file>