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5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slideLayout" Target="../slideLayouts/slideLayout5.xml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image" Target="../media/image4.png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4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3.jpe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5.xml"/><Relationship Id="rId5" Type="http://schemas.microsoft.com/office/2007/relationships/media" Target="../media/media16.mp3"/><Relationship Id="rId10" Type="http://schemas.openxmlformats.org/officeDocument/2006/relationships/audio" Target="../media/media18.mp3"/><Relationship Id="rId4" Type="http://schemas.openxmlformats.org/officeDocument/2006/relationships/audio" Target="../media/media15.mp3"/><Relationship Id="rId9" Type="http://schemas.microsoft.com/office/2007/relationships/media" Target="../media/media18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13" Type="http://schemas.openxmlformats.org/officeDocument/2006/relationships/image" Target="../media/image4.png"/><Relationship Id="rId3" Type="http://schemas.microsoft.com/office/2007/relationships/media" Target="../media/media20.mp3"/><Relationship Id="rId7" Type="http://schemas.microsoft.com/office/2007/relationships/media" Target="../media/media22.mp3"/><Relationship Id="rId12" Type="http://schemas.openxmlformats.org/officeDocument/2006/relationships/image" Target="../media/image3.jpe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slideLayout" Target="../slideLayouts/slideLayout5.xml"/><Relationship Id="rId5" Type="http://schemas.microsoft.com/office/2007/relationships/media" Target="../media/media21.mp3"/><Relationship Id="rId10" Type="http://schemas.openxmlformats.org/officeDocument/2006/relationships/audio" Target="../media/media23.mp3"/><Relationship Id="rId4" Type="http://schemas.openxmlformats.org/officeDocument/2006/relationships/audio" Target="../media/media20.mp3"/><Relationship Id="rId9" Type="http://schemas.microsoft.com/office/2007/relationships/media" Target="../media/media2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3"/><Relationship Id="rId13" Type="http://schemas.openxmlformats.org/officeDocument/2006/relationships/image" Target="../media/image4.png"/><Relationship Id="rId3" Type="http://schemas.microsoft.com/office/2007/relationships/media" Target="../media/media25.mp3"/><Relationship Id="rId7" Type="http://schemas.microsoft.com/office/2007/relationships/media" Target="../media/media27.mp3"/><Relationship Id="rId12" Type="http://schemas.openxmlformats.org/officeDocument/2006/relationships/image" Target="../media/image3.jpe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audio" Target="../media/media26.mp3"/><Relationship Id="rId11" Type="http://schemas.openxmlformats.org/officeDocument/2006/relationships/slideLayout" Target="../slideLayouts/slideLayout5.xml"/><Relationship Id="rId5" Type="http://schemas.microsoft.com/office/2007/relationships/media" Target="../media/media26.mp3"/><Relationship Id="rId10" Type="http://schemas.openxmlformats.org/officeDocument/2006/relationships/audio" Target="../media/media28.mp3"/><Relationship Id="rId4" Type="http://schemas.openxmlformats.org/officeDocument/2006/relationships/audio" Target="../media/media25.mp3"/><Relationship Id="rId9" Type="http://schemas.microsoft.com/office/2007/relationships/media" Target="../media/media28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13" Type="http://schemas.openxmlformats.org/officeDocument/2006/relationships/image" Target="../media/image4.png"/><Relationship Id="rId3" Type="http://schemas.microsoft.com/office/2007/relationships/media" Target="../media/media30.mp3"/><Relationship Id="rId7" Type="http://schemas.microsoft.com/office/2007/relationships/media" Target="../media/media32.mp3"/><Relationship Id="rId12" Type="http://schemas.openxmlformats.org/officeDocument/2006/relationships/image" Target="../media/image3.jpe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media31.mp3"/><Relationship Id="rId11" Type="http://schemas.openxmlformats.org/officeDocument/2006/relationships/slideLayout" Target="../slideLayouts/slideLayout5.xml"/><Relationship Id="rId5" Type="http://schemas.microsoft.com/office/2007/relationships/media" Target="../media/media31.mp3"/><Relationship Id="rId10" Type="http://schemas.openxmlformats.org/officeDocument/2006/relationships/audio" Target="../media/media33.mp3"/><Relationship Id="rId4" Type="http://schemas.openxmlformats.org/officeDocument/2006/relationships/audio" Target="../media/media30.mp3"/><Relationship Id="rId9" Type="http://schemas.microsoft.com/office/2007/relationships/media" Target="../media/media3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4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3.jpe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slideLayout" Target="../slideLayouts/slideLayout5.xml"/><Relationship Id="rId5" Type="http://schemas.microsoft.com/office/2007/relationships/media" Target="../media/media36.mp3"/><Relationship Id="rId10" Type="http://schemas.openxmlformats.org/officeDocument/2006/relationships/audio" Target="../media/media38.mp3"/><Relationship Id="rId4" Type="http://schemas.openxmlformats.org/officeDocument/2006/relationships/audio" Target="../media/media35.mp3"/><Relationship Id="rId9" Type="http://schemas.microsoft.com/office/2007/relationships/media" Target="../media/media38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p3"/><Relationship Id="rId13" Type="http://schemas.openxmlformats.org/officeDocument/2006/relationships/slideLayout" Target="../slideLayouts/slideLayout5.xml"/><Relationship Id="rId3" Type="http://schemas.microsoft.com/office/2007/relationships/media" Target="../media/media40.mp3"/><Relationship Id="rId7" Type="http://schemas.microsoft.com/office/2007/relationships/media" Target="../media/media42.mp3"/><Relationship Id="rId12" Type="http://schemas.openxmlformats.org/officeDocument/2006/relationships/audio" Target="../media/media44.mp3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p3"/><Relationship Id="rId11" Type="http://schemas.microsoft.com/office/2007/relationships/media" Target="../media/media44.mp3"/><Relationship Id="rId5" Type="http://schemas.microsoft.com/office/2007/relationships/media" Target="../media/media41.mp3"/><Relationship Id="rId15" Type="http://schemas.openxmlformats.org/officeDocument/2006/relationships/image" Target="../media/image4.png"/><Relationship Id="rId10" Type="http://schemas.openxmlformats.org/officeDocument/2006/relationships/audio" Target="../media/media43.mp3"/><Relationship Id="rId4" Type="http://schemas.openxmlformats.org/officeDocument/2006/relationships/audio" Target="../media/media40.mp3"/><Relationship Id="rId9" Type="http://schemas.microsoft.com/office/2007/relationships/media" Target="../media/media43.mp3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</a:t>
            </a:r>
            <a:r>
              <a:rPr lang="en-US">
                <a:solidFill>
                  <a:srgbClr val="0070C0"/>
                </a:solidFill>
              </a:rPr>
              <a:t>HÓA </a:t>
            </a:r>
            <a:r>
              <a:rPr lang="en-US" smtClean="0">
                <a:solidFill>
                  <a:srgbClr val="0070C0"/>
                </a:solidFill>
              </a:rPr>
              <a:t>HỌCgggg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TÊN TIẾNG ANH NGUYÊN TỐ HÓA HỌC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IA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Hydrogen	</a:t>
            </a:r>
            <a:r>
              <a:rPr lang="en-US" b="1" dirty="0">
                <a:solidFill>
                  <a:srgbClr val="FF0000"/>
                </a:solidFill>
              </a:rPr>
              <a:t>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Lithium		</a:t>
            </a:r>
            <a:r>
              <a:rPr lang="en-US" b="1" dirty="0">
                <a:solidFill>
                  <a:srgbClr val="FF0000"/>
                </a:solidFill>
              </a:rPr>
              <a:t>Li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Sodium		</a:t>
            </a:r>
            <a:r>
              <a:rPr lang="en-US" b="1" dirty="0">
                <a:solidFill>
                  <a:srgbClr val="FF0000"/>
                </a:solidFill>
              </a:rPr>
              <a:t>Na</a:t>
            </a:r>
            <a:r>
              <a:rPr lang="en-US" dirty="0"/>
              <a:t> 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Potassium	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Rubidium	</a:t>
            </a:r>
            <a:r>
              <a:rPr lang="en-US" b="1" dirty="0" err="1">
                <a:solidFill>
                  <a:srgbClr val="FF0000"/>
                </a:solidFill>
              </a:rPr>
              <a:t>Rb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Cesium		</a:t>
            </a:r>
            <a:r>
              <a:rPr lang="en-US" b="1" dirty="0">
                <a:solidFill>
                  <a:srgbClr val="FF0000"/>
                </a:solidFill>
              </a:rPr>
              <a:t>Cs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Francium	</a:t>
            </a:r>
            <a:r>
              <a:rPr lang="en-US" b="1" dirty="0">
                <a:solidFill>
                  <a:srgbClr val="FF0000"/>
                </a:solidFill>
              </a:rPr>
              <a:t>Fr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lithium--_gb_1">
            <a:hlinkClick r:id="" action="ppaction://media"/>
            <a:extLst>
              <a:ext uri="{FF2B5EF4-FFF2-40B4-BE49-F238E27FC236}">
                <a16:creationId xmlns:a16="http://schemas.microsoft.com/office/drawing/2014/main" id="{920FF9F7-4960-4CA1-B1DE-8E71CEE56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2984889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sodium--_gb_1">
            <a:hlinkClick r:id="" action="ppaction://media"/>
            <a:extLst>
              <a:ext uri="{FF2B5EF4-FFF2-40B4-BE49-F238E27FC236}">
                <a16:creationId xmlns:a16="http://schemas.microsoft.com/office/drawing/2014/main" id="{137B4992-64CA-4D44-BFDE-A2A8FCCEEF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353207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otassium--_gb_1">
            <a:hlinkClick r:id="" action="ppaction://media"/>
            <a:extLst>
              <a:ext uri="{FF2B5EF4-FFF2-40B4-BE49-F238E27FC236}">
                <a16:creationId xmlns:a16="http://schemas.microsoft.com/office/drawing/2014/main" id="{AB4DFF39-56B2-4D25-955F-F4BF1176E5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4074597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rubidium--_gb_1">
            <a:hlinkClick r:id="" action="ppaction://media"/>
            <a:extLst>
              <a:ext uri="{FF2B5EF4-FFF2-40B4-BE49-F238E27FC236}">
                <a16:creationId xmlns:a16="http://schemas.microsoft.com/office/drawing/2014/main" id="{56DD22BC-F3FD-4844-8F65-A2D9E60E75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461712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cesium--_gb_1">
            <a:hlinkClick r:id="" action="ppaction://media"/>
            <a:extLst>
              <a:ext uri="{FF2B5EF4-FFF2-40B4-BE49-F238E27FC236}">
                <a16:creationId xmlns:a16="http://schemas.microsoft.com/office/drawing/2014/main" id="{40AE72B9-2BF7-41AB-8DAD-2CD30FD299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710" y="5159647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francium--_gb_1">
            <a:hlinkClick r:id="" action="ppaction://media"/>
            <a:extLst>
              <a:ext uri="{FF2B5EF4-FFF2-40B4-BE49-F238E27FC236}">
                <a16:creationId xmlns:a16="http://schemas.microsoft.com/office/drawing/2014/main" id="{B6EB5CCB-DA3D-4BFD-8A36-4E0D853EA7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570217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hydrogen--_gb_1">
            <a:hlinkClick r:id="" action="ppaction://media"/>
            <a:extLst>
              <a:ext uri="{FF2B5EF4-FFF2-40B4-BE49-F238E27FC236}">
                <a16:creationId xmlns:a16="http://schemas.microsoft.com/office/drawing/2014/main" id="{8AF391E3-FA06-471E-84C9-8487584B57D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24470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0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6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7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IIA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Beryllium	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Magnesium	</a:t>
            </a:r>
            <a:r>
              <a:rPr lang="en-US" b="1" dirty="0">
                <a:solidFill>
                  <a:srgbClr val="FF0000"/>
                </a:solidFill>
              </a:rPr>
              <a:t>Mg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Calcium		</a:t>
            </a:r>
            <a:r>
              <a:rPr lang="en-US" b="1" dirty="0">
                <a:solidFill>
                  <a:srgbClr val="FF0000"/>
                </a:solidFill>
              </a:rPr>
              <a:t>Ca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Strontium	</a:t>
            </a:r>
            <a:r>
              <a:rPr lang="en-US" b="1" dirty="0">
                <a:solidFill>
                  <a:srgbClr val="FF0000"/>
                </a:solidFill>
              </a:rPr>
              <a:t>Sr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Barium		</a:t>
            </a:r>
            <a:r>
              <a:rPr lang="en-US" b="1" dirty="0">
                <a:solidFill>
                  <a:srgbClr val="FF0000"/>
                </a:solidFill>
              </a:rPr>
              <a:t>Ba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Radium		</a:t>
            </a:r>
            <a:r>
              <a:rPr lang="en-US" b="1" dirty="0">
                <a:solidFill>
                  <a:srgbClr val="FF0000"/>
                </a:solidFill>
              </a:rPr>
              <a:t>Ra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eryllium--_gb_1">
            <a:hlinkClick r:id="" action="ppaction://media"/>
            <a:extLst>
              <a:ext uri="{FF2B5EF4-FFF2-40B4-BE49-F238E27FC236}">
                <a16:creationId xmlns:a16="http://schemas.microsoft.com/office/drawing/2014/main" id="{0927BF55-69C9-44A6-899B-71E49B898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001719"/>
            <a:ext cx="304800" cy="304800"/>
          </a:xfrm>
          <a:prstGeom prst="rect">
            <a:avLst/>
          </a:prstGeom>
        </p:spPr>
      </p:pic>
      <p:pic>
        <p:nvPicPr>
          <p:cNvPr id="3" name="magnesium--_gb_1">
            <a:hlinkClick r:id="" action="ppaction://media"/>
            <a:extLst>
              <a:ext uri="{FF2B5EF4-FFF2-40B4-BE49-F238E27FC236}">
                <a16:creationId xmlns:a16="http://schemas.microsoft.com/office/drawing/2014/main" id="{07C4DAD2-757D-445D-9F87-455F73B85C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551482"/>
            <a:ext cx="304800" cy="304800"/>
          </a:xfrm>
          <a:prstGeom prst="rect">
            <a:avLst/>
          </a:prstGeom>
        </p:spPr>
      </p:pic>
      <p:pic>
        <p:nvPicPr>
          <p:cNvPr id="5" name="calcium--_gb_1">
            <a:hlinkClick r:id="" action="ppaction://media"/>
            <a:extLst>
              <a:ext uri="{FF2B5EF4-FFF2-40B4-BE49-F238E27FC236}">
                <a16:creationId xmlns:a16="http://schemas.microsoft.com/office/drawing/2014/main" id="{C3084841-A42C-4AFC-A1E8-954C63CA23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101245"/>
            <a:ext cx="304800" cy="304800"/>
          </a:xfrm>
          <a:prstGeom prst="rect">
            <a:avLst/>
          </a:prstGeom>
        </p:spPr>
      </p:pic>
      <p:pic>
        <p:nvPicPr>
          <p:cNvPr id="6" name="strontium--_gb_1">
            <a:hlinkClick r:id="" action="ppaction://media"/>
            <a:extLst>
              <a:ext uri="{FF2B5EF4-FFF2-40B4-BE49-F238E27FC236}">
                <a16:creationId xmlns:a16="http://schemas.microsoft.com/office/drawing/2014/main" id="{B60352EC-ED37-4E7E-A90E-689B90E824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651008"/>
            <a:ext cx="304800" cy="304800"/>
          </a:xfrm>
          <a:prstGeom prst="rect">
            <a:avLst/>
          </a:prstGeom>
        </p:spPr>
      </p:pic>
      <p:pic>
        <p:nvPicPr>
          <p:cNvPr id="7" name="barium--_gb_1">
            <a:hlinkClick r:id="" action="ppaction://media"/>
            <a:extLst>
              <a:ext uri="{FF2B5EF4-FFF2-40B4-BE49-F238E27FC236}">
                <a16:creationId xmlns:a16="http://schemas.microsoft.com/office/drawing/2014/main" id="{6972431A-8CF5-4FD5-8E89-5E2E1AC406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200771"/>
            <a:ext cx="304800" cy="304800"/>
          </a:xfrm>
          <a:prstGeom prst="rect">
            <a:avLst/>
          </a:prstGeom>
        </p:spPr>
      </p:pic>
      <p:pic>
        <p:nvPicPr>
          <p:cNvPr id="8" name="radium--_gb_1">
            <a:hlinkClick r:id="" action="ppaction://media"/>
            <a:extLst>
              <a:ext uri="{FF2B5EF4-FFF2-40B4-BE49-F238E27FC236}">
                <a16:creationId xmlns:a16="http://schemas.microsoft.com/office/drawing/2014/main" id="{F054EBDD-7E79-4542-B161-6292966F98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6864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Boron		</a:t>
            </a:r>
            <a:r>
              <a:rPr lang="en-US" b="1" dirty="0">
                <a:solidFill>
                  <a:srgbClr val="FF0000"/>
                </a:solidFill>
              </a:rPr>
              <a:t>B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Aluminum	</a:t>
            </a:r>
            <a:r>
              <a:rPr lang="en-US" b="1" dirty="0">
                <a:solidFill>
                  <a:srgbClr val="FF0000"/>
                </a:solidFill>
              </a:rPr>
              <a:t>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Gallium		</a:t>
            </a:r>
            <a:r>
              <a:rPr lang="en-US" b="1" dirty="0">
                <a:solidFill>
                  <a:srgbClr val="FF0000"/>
                </a:solidFill>
              </a:rPr>
              <a:t>Ga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Indium		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Thallium		</a:t>
            </a:r>
            <a:r>
              <a:rPr lang="en-US" b="1" dirty="0">
                <a:solidFill>
                  <a:srgbClr val="FF0000"/>
                </a:solidFill>
              </a:rPr>
              <a:t>Tl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oron--_gb_1">
            <a:hlinkClick r:id="" action="ppaction://media"/>
            <a:extLst>
              <a:ext uri="{FF2B5EF4-FFF2-40B4-BE49-F238E27FC236}">
                <a16:creationId xmlns:a16="http://schemas.microsoft.com/office/drawing/2014/main" id="{3DC637DE-9611-4765-98C5-1A9D6CE74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84889"/>
            <a:ext cx="304800" cy="304800"/>
          </a:xfrm>
          <a:prstGeom prst="rect">
            <a:avLst/>
          </a:prstGeom>
        </p:spPr>
      </p:pic>
      <p:pic>
        <p:nvPicPr>
          <p:cNvPr id="10" name="aluminum--_gb_1">
            <a:hlinkClick r:id="" action="ppaction://media"/>
            <a:extLst>
              <a:ext uri="{FF2B5EF4-FFF2-40B4-BE49-F238E27FC236}">
                <a16:creationId xmlns:a16="http://schemas.microsoft.com/office/drawing/2014/main" id="{05E9A6EB-DEA8-497F-A285-41EE272B9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68312"/>
            <a:ext cx="304800" cy="304800"/>
          </a:xfrm>
          <a:prstGeom prst="rect">
            <a:avLst/>
          </a:prstGeom>
        </p:spPr>
      </p:pic>
      <p:pic>
        <p:nvPicPr>
          <p:cNvPr id="11" name="gallium--_gb_1">
            <a:hlinkClick r:id="" action="ppaction://media"/>
            <a:extLst>
              <a:ext uri="{FF2B5EF4-FFF2-40B4-BE49-F238E27FC236}">
                <a16:creationId xmlns:a16="http://schemas.microsoft.com/office/drawing/2014/main" id="{ACA1B508-CBB2-40F1-B70F-606444372F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80429"/>
            <a:ext cx="304800" cy="304800"/>
          </a:xfrm>
          <a:prstGeom prst="rect">
            <a:avLst/>
          </a:prstGeom>
        </p:spPr>
      </p:pic>
      <p:pic>
        <p:nvPicPr>
          <p:cNvPr id="12" name="indium--_gb_1">
            <a:hlinkClick r:id="" action="ppaction://media"/>
            <a:extLst>
              <a:ext uri="{FF2B5EF4-FFF2-40B4-BE49-F238E27FC236}">
                <a16:creationId xmlns:a16="http://schemas.microsoft.com/office/drawing/2014/main" id="{7E801EA4-741F-4AF6-9CF3-547770D65B8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663852"/>
            <a:ext cx="304800" cy="304800"/>
          </a:xfrm>
          <a:prstGeom prst="rect">
            <a:avLst/>
          </a:prstGeom>
        </p:spPr>
      </p:pic>
      <p:pic>
        <p:nvPicPr>
          <p:cNvPr id="13" name="thallium--_gb_1">
            <a:hlinkClick r:id="" action="ppaction://media"/>
            <a:extLst>
              <a:ext uri="{FF2B5EF4-FFF2-40B4-BE49-F238E27FC236}">
                <a16:creationId xmlns:a16="http://schemas.microsoft.com/office/drawing/2014/main" id="{5098FF17-82CC-4100-B5BE-B74DFC18118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7832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IVA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Carbon		</a:t>
            </a:r>
            <a:r>
              <a:rPr lang="en-US" b="1" dirty="0">
                <a:solidFill>
                  <a:srgbClr val="FF0000"/>
                </a:solidFill>
              </a:rPr>
              <a:t>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Silicon		</a:t>
            </a:r>
            <a:r>
              <a:rPr lang="en-US" b="1" dirty="0">
                <a:solidFill>
                  <a:srgbClr val="FF0000"/>
                </a:solidFill>
              </a:rPr>
              <a:t>Si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Germanium	</a:t>
            </a:r>
            <a:r>
              <a:rPr lang="en-US" b="1" dirty="0">
                <a:solidFill>
                  <a:srgbClr val="FF0000"/>
                </a:solidFill>
              </a:rPr>
              <a:t>Ge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Tin		</a:t>
            </a:r>
            <a:r>
              <a:rPr lang="en-US" b="1" dirty="0">
                <a:solidFill>
                  <a:srgbClr val="FF0000"/>
                </a:solidFill>
              </a:rPr>
              <a:t>Sn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Lead		</a:t>
            </a:r>
            <a:r>
              <a:rPr lang="en-US" b="1" dirty="0">
                <a:solidFill>
                  <a:srgbClr val="FF0000"/>
                </a:solidFill>
              </a:rPr>
              <a:t>Pb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arbon--_gb_1">
            <a:hlinkClick r:id="" action="ppaction://media"/>
            <a:extLst>
              <a:ext uri="{FF2B5EF4-FFF2-40B4-BE49-F238E27FC236}">
                <a16:creationId xmlns:a16="http://schemas.microsoft.com/office/drawing/2014/main" id="{B30D88CC-E512-4B18-96CD-CCB4BB1BF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79279"/>
            <a:ext cx="304800" cy="304800"/>
          </a:xfrm>
          <a:prstGeom prst="rect">
            <a:avLst/>
          </a:prstGeom>
        </p:spPr>
      </p:pic>
      <p:pic>
        <p:nvPicPr>
          <p:cNvPr id="3" name="silicon--_gb_1">
            <a:hlinkClick r:id="" action="ppaction://media"/>
            <a:extLst>
              <a:ext uri="{FF2B5EF4-FFF2-40B4-BE49-F238E27FC236}">
                <a16:creationId xmlns:a16="http://schemas.microsoft.com/office/drawing/2014/main" id="{48331601-CECF-4D21-B27E-5A5FE1A6E4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17823"/>
            <a:ext cx="304800" cy="304800"/>
          </a:xfrm>
          <a:prstGeom prst="rect">
            <a:avLst/>
          </a:prstGeom>
        </p:spPr>
      </p:pic>
      <p:pic>
        <p:nvPicPr>
          <p:cNvPr id="5" name="germanium--_gb_1">
            <a:hlinkClick r:id="" action="ppaction://media"/>
            <a:extLst>
              <a:ext uri="{FF2B5EF4-FFF2-40B4-BE49-F238E27FC236}">
                <a16:creationId xmlns:a16="http://schemas.microsoft.com/office/drawing/2014/main" id="{B35860AC-0B83-49AE-845F-5FB41522A3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56367"/>
            <a:ext cx="304800" cy="304800"/>
          </a:xfrm>
          <a:prstGeom prst="rect">
            <a:avLst/>
          </a:prstGeom>
        </p:spPr>
      </p:pic>
      <p:pic>
        <p:nvPicPr>
          <p:cNvPr id="6" name="tin--_gb_1">
            <a:hlinkClick r:id="" action="ppaction://media"/>
            <a:extLst>
              <a:ext uri="{FF2B5EF4-FFF2-40B4-BE49-F238E27FC236}">
                <a16:creationId xmlns:a16="http://schemas.microsoft.com/office/drawing/2014/main" id="{E4BC14DB-7A7F-4A08-B25E-71B60AF4082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594911"/>
            <a:ext cx="304800" cy="304800"/>
          </a:xfrm>
          <a:prstGeom prst="rect">
            <a:avLst/>
          </a:prstGeom>
        </p:spPr>
      </p:pic>
      <p:pic>
        <p:nvPicPr>
          <p:cNvPr id="7" name="lead--_gb_1">
            <a:hlinkClick r:id="" action="ppaction://media"/>
            <a:extLst>
              <a:ext uri="{FF2B5EF4-FFF2-40B4-BE49-F238E27FC236}">
                <a16:creationId xmlns:a16="http://schemas.microsoft.com/office/drawing/2014/main" id="{5E31A8FC-EC32-4DC9-869A-7B085E5873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743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Nitrogen	</a:t>
            </a:r>
            <a:r>
              <a:rPr lang="en-US" b="1" dirty="0">
                <a:solidFill>
                  <a:srgbClr val="FF0000"/>
                </a:solidFill>
              </a:rPr>
              <a:t>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Phosphorus	</a:t>
            </a:r>
            <a:r>
              <a:rPr lang="en-US" b="1" dirty="0">
                <a:solidFill>
                  <a:srgbClr val="FF0000"/>
                </a:solidFill>
              </a:rPr>
              <a:t>P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Arsenic		</a:t>
            </a:r>
            <a:r>
              <a:rPr lang="en-US" b="1" dirty="0">
                <a:solidFill>
                  <a:srgbClr val="FF0000"/>
                </a:solidFill>
              </a:rPr>
              <a:t>As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Antimony	</a:t>
            </a:r>
            <a:r>
              <a:rPr lang="en-US" b="1" dirty="0">
                <a:solidFill>
                  <a:srgbClr val="FF0000"/>
                </a:solidFill>
              </a:rPr>
              <a:t>Sb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Bismuth		</a:t>
            </a:r>
            <a:r>
              <a:rPr lang="en-US" b="1" dirty="0">
                <a:solidFill>
                  <a:srgbClr val="FF0000"/>
                </a:solidFill>
              </a:rPr>
              <a:t>Bi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nitrogen--_gb_1">
            <a:hlinkClick r:id="" action="ppaction://media"/>
            <a:extLst>
              <a:ext uri="{FF2B5EF4-FFF2-40B4-BE49-F238E27FC236}">
                <a16:creationId xmlns:a16="http://schemas.microsoft.com/office/drawing/2014/main" id="{C997B6E2-A526-4EE8-9C62-7CFCA99E7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84890"/>
            <a:ext cx="304800" cy="304800"/>
          </a:xfrm>
          <a:prstGeom prst="rect">
            <a:avLst/>
          </a:prstGeom>
        </p:spPr>
      </p:pic>
      <p:pic>
        <p:nvPicPr>
          <p:cNvPr id="10" name="phosphorus--_gb_1">
            <a:hlinkClick r:id="" action="ppaction://media"/>
            <a:extLst>
              <a:ext uri="{FF2B5EF4-FFF2-40B4-BE49-F238E27FC236}">
                <a16:creationId xmlns:a16="http://schemas.microsoft.com/office/drawing/2014/main" id="{F300C9DF-0958-46A9-A2C3-20C7F60F9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64328"/>
            <a:ext cx="304800" cy="304800"/>
          </a:xfrm>
          <a:prstGeom prst="rect">
            <a:avLst/>
          </a:prstGeom>
        </p:spPr>
      </p:pic>
      <p:pic>
        <p:nvPicPr>
          <p:cNvPr id="11" name="arsenic--_gb_1">
            <a:hlinkClick r:id="" action="ppaction://media"/>
            <a:extLst>
              <a:ext uri="{FF2B5EF4-FFF2-40B4-BE49-F238E27FC236}">
                <a16:creationId xmlns:a16="http://schemas.microsoft.com/office/drawing/2014/main" id="{6CFF33E3-A90A-4DFF-BBDA-E4FF0C5EAC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2731" y="4090024"/>
            <a:ext cx="304800" cy="304800"/>
          </a:xfrm>
          <a:prstGeom prst="rect">
            <a:avLst/>
          </a:prstGeom>
        </p:spPr>
      </p:pic>
      <p:pic>
        <p:nvPicPr>
          <p:cNvPr id="13" name="antimony--_gb_1">
            <a:hlinkClick r:id="" action="ppaction://media"/>
            <a:extLst>
              <a:ext uri="{FF2B5EF4-FFF2-40B4-BE49-F238E27FC236}">
                <a16:creationId xmlns:a16="http://schemas.microsoft.com/office/drawing/2014/main" id="{766EDF1C-93DC-4219-9608-67E0D8742D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615720"/>
            <a:ext cx="304800" cy="304800"/>
          </a:xfrm>
          <a:prstGeom prst="rect">
            <a:avLst/>
          </a:prstGeom>
        </p:spPr>
      </p:pic>
      <p:pic>
        <p:nvPicPr>
          <p:cNvPr id="15" name="bismuth--_gb_1">
            <a:hlinkClick r:id="" action="ppaction://media"/>
            <a:extLst>
              <a:ext uri="{FF2B5EF4-FFF2-40B4-BE49-F238E27FC236}">
                <a16:creationId xmlns:a16="http://schemas.microsoft.com/office/drawing/2014/main" id="{A8E53A1A-E4CB-4F11-8AD4-E6EC0787F3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951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Oxygen		</a:t>
            </a:r>
            <a:r>
              <a:rPr lang="en-US" b="1" dirty="0">
                <a:solidFill>
                  <a:srgbClr val="FF0000"/>
                </a:solidFill>
              </a:rPr>
              <a:t>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Sulfur		</a:t>
            </a:r>
            <a:r>
              <a:rPr lang="en-US" b="1" dirty="0">
                <a:solidFill>
                  <a:srgbClr val="FF0000"/>
                </a:solidFill>
              </a:rPr>
              <a:t>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Selenium	</a:t>
            </a:r>
            <a:r>
              <a:rPr lang="en-US" b="1" dirty="0">
                <a:solidFill>
                  <a:srgbClr val="FF0000"/>
                </a:solidFill>
              </a:rPr>
              <a:t>Se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Tellurium	</a:t>
            </a:r>
            <a:r>
              <a:rPr lang="en-US" b="1" dirty="0" err="1">
                <a:solidFill>
                  <a:srgbClr val="FF0000"/>
                </a:solidFill>
              </a:rPr>
              <a:t>Te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Polonium	</a:t>
            </a:r>
            <a:r>
              <a:rPr lang="en-US" b="1" dirty="0">
                <a:solidFill>
                  <a:srgbClr val="FF0000"/>
                </a:solidFill>
              </a:rPr>
              <a:t>Po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xygen--_gb_1">
            <a:hlinkClick r:id="" action="ppaction://media"/>
            <a:extLst>
              <a:ext uri="{FF2B5EF4-FFF2-40B4-BE49-F238E27FC236}">
                <a16:creationId xmlns:a16="http://schemas.microsoft.com/office/drawing/2014/main" id="{892EECC4-CEEC-402B-8708-C6C444D4A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79280"/>
            <a:ext cx="304800" cy="304800"/>
          </a:xfrm>
          <a:prstGeom prst="rect">
            <a:avLst/>
          </a:prstGeom>
        </p:spPr>
      </p:pic>
      <p:pic>
        <p:nvPicPr>
          <p:cNvPr id="3" name="sulfur--_us_1">
            <a:hlinkClick r:id="" action="ppaction://media"/>
            <a:extLst>
              <a:ext uri="{FF2B5EF4-FFF2-40B4-BE49-F238E27FC236}">
                <a16:creationId xmlns:a16="http://schemas.microsoft.com/office/drawing/2014/main" id="{4F4A9BEB-9040-4900-A016-26FD7BDC78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36990"/>
            <a:ext cx="304800" cy="304800"/>
          </a:xfrm>
          <a:prstGeom prst="rect">
            <a:avLst/>
          </a:prstGeom>
        </p:spPr>
      </p:pic>
      <p:pic>
        <p:nvPicPr>
          <p:cNvPr id="5" name="selenium--_gb_1">
            <a:hlinkClick r:id="" action="ppaction://media"/>
            <a:extLst>
              <a:ext uri="{FF2B5EF4-FFF2-40B4-BE49-F238E27FC236}">
                <a16:creationId xmlns:a16="http://schemas.microsoft.com/office/drawing/2014/main" id="{B5B46B80-026D-4871-9A6B-A6D3DD75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94700"/>
            <a:ext cx="304800" cy="304800"/>
          </a:xfrm>
          <a:prstGeom prst="rect">
            <a:avLst/>
          </a:prstGeom>
        </p:spPr>
      </p:pic>
      <p:pic>
        <p:nvPicPr>
          <p:cNvPr id="6" name="tellurium--_gb_1">
            <a:hlinkClick r:id="" action="ppaction://media"/>
            <a:extLst>
              <a:ext uri="{FF2B5EF4-FFF2-40B4-BE49-F238E27FC236}">
                <a16:creationId xmlns:a16="http://schemas.microsoft.com/office/drawing/2014/main" id="{8F552CE0-998C-40C7-9FBE-9CDB54796C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9475" y="4652410"/>
            <a:ext cx="304800" cy="304800"/>
          </a:xfrm>
          <a:prstGeom prst="rect">
            <a:avLst/>
          </a:prstGeom>
        </p:spPr>
      </p:pic>
      <p:pic>
        <p:nvPicPr>
          <p:cNvPr id="7" name="polonium--_gb_1">
            <a:hlinkClick r:id="" action="ppaction://media"/>
            <a:extLst>
              <a:ext uri="{FF2B5EF4-FFF2-40B4-BE49-F238E27FC236}">
                <a16:creationId xmlns:a16="http://schemas.microsoft.com/office/drawing/2014/main" id="{69287245-BA76-4648-80A9-89C16E9572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210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17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Fluorine		</a:t>
            </a:r>
            <a:r>
              <a:rPr lang="en-US" b="1" dirty="0">
                <a:solidFill>
                  <a:srgbClr val="FF0000"/>
                </a:solidFill>
              </a:rPr>
              <a:t>F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Chlorine		</a:t>
            </a:r>
            <a:r>
              <a:rPr lang="en-US" b="1" dirty="0">
                <a:solidFill>
                  <a:srgbClr val="FF0000"/>
                </a:solidFill>
              </a:rPr>
              <a:t>Cl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Bromine		</a:t>
            </a:r>
            <a:r>
              <a:rPr lang="en-US" b="1" dirty="0">
                <a:solidFill>
                  <a:srgbClr val="FF0000"/>
                </a:solidFill>
              </a:rPr>
              <a:t>Br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Iodine		</a:t>
            </a:r>
            <a:r>
              <a:rPr lang="en-US" b="1" dirty="0">
                <a:solidFill>
                  <a:srgbClr val="FF0000"/>
                </a:solidFill>
              </a:rPr>
              <a:t>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Astatine		</a:t>
            </a:r>
            <a:r>
              <a:rPr lang="en-US" b="1" dirty="0">
                <a:solidFill>
                  <a:srgbClr val="FF0000"/>
                </a:solidFill>
              </a:rPr>
              <a:t>At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fluorine--_gb_1">
            <a:hlinkClick r:id="" action="ppaction://media"/>
            <a:extLst>
              <a:ext uri="{FF2B5EF4-FFF2-40B4-BE49-F238E27FC236}">
                <a16:creationId xmlns:a16="http://schemas.microsoft.com/office/drawing/2014/main" id="{F6383EEA-8AE6-40CD-9A81-77AA072A2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2984890"/>
            <a:ext cx="304800" cy="304800"/>
          </a:xfrm>
          <a:prstGeom prst="rect">
            <a:avLst/>
          </a:prstGeom>
        </p:spPr>
      </p:pic>
      <p:pic>
        <p:nvPicPr>
          <p:cNvPr id="9" name="chlorine--_gb_1">
            <a:hlinkClick r:id="" action="ppaction://media"/>
            <a:extLst>
              <a:ext uri="{FF2B5EF4-FFF2-40B4-BE49-F238E27FC236}">
                <a16:creationId xmlns:a16="http://schemas.microsoft.com/office/drawing/2014/main" id="{3738069C-9824-40FF-B4C7-F3640894CB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3481600"/>
            <a:ext cx="346164" cy="346164"/>
          </a:xfrm>
          <a:prstGeom prst="rect">
            <a:avLst/>
          </a:prstGeom>
        </p:spPr>
      </p:pic>
      <p:pic>
        <p:nvPicPr>
          <p:cNvPr id="10" name="bromine--_gb_1">
            <a:hlinkClick r:id="" action="ppaction://media"/>
            <a:extLst>
              <a:ext uri="{FF2B5EF4-FFF2-40B4-BE49-F238E27FC236}">
                <a16:creationId xmlns:a16="http://schemas.microsoft.com/office/drawing/2014/main" id="{4AB58118-C428-464F-9CB9-D1B67EC835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4061975"/>
            <a:ext cx="304800" cy="304800"/>
          </a:xfrm>
          <a:prstGeom prst="rect">
            <a:avLst/>
          </a:prstGeom>
        </p:spPr>
      </p:pic>
      <p:pic>
        <p:nvPicPr>
          <p:cNvPr id="11" name="iodine--_gb_1">
            <a:hlinkClick r:id="" action="ppaction://media"/>
            <a:extLst>
              <a:ext uri="{FF2B5EF4-FFF2-40B4-BE49-F238E27FC236}">
                <a16:creationId xmlns:a16="http://schemas.microsoft.com/office/drawing/2014/main" id="{24B53916-913A-4921-B3B2-97F19F4F4F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4600986"/>
            <a:ext cx="304800" cy="304800"/>
          </a:xfrm>
          <a:prstGeom prst="rect">
            <a:avLst/>
          </a:prstGeom>
        </p:spPr>
      </p:pic>
      <p:pic>
        <p:nvPicPr>
          <p:cNvPr id="12" name="astatine--_gb_1">
            <a:hlinkClick r:id="" action="ppaction://media"/>
            <a:extLst>
              <a:ext uri="{FF2B5EF4-FFF2-40B4-BE49-F238E27FC236}">
                <a16:creationId xmlns:a16="http://schemas.microsoft.com/office/drawing/2014/main" id="{22BE0780-7F90-4576-9ADA-DC686712E7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514139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Helium		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Neon		</a:t>
            </a:r>
            <a:r>
              <a:rPr lang="en-US" b="1" dirty="0">
                <a:solidFill>
                  <a:srgbClr val="FF0000"/>
                </a:solidFill>
              </a:rPr>
              <a:t>Ne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Argon		</a:t>
            </a:r>
            <a:r>
              <a:rPr lang="en-US" b="1" dirty="0" err="1">
                <a:solidFill>
                  <a:srgbClr val="FF0000"/>
                </a:solidFill>
              </a:rPr>
              <a:t>Ar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Krypton		</a:t>
            </a:r>
            <a:r>
              <a:rPr lang="en-US" b="1" dirty="0">
                <a:solidFill>
                  <a:srgbClr val="FF0000"/>
                </a:solidFill>
              </a:rPr>
              <a:t>Kr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Xenon		</a:t>
            </a:r>
            <a:r>
              <a:rPr lang="en-US" b="1" dirty="0" err="1">
                <a:solidFill>
                  <a:srgbClr val="FF0000"/>
                </a:solidFill>
              </a:rPr>
              <a:t>Xe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Radon		</a:t>
            </a:r>
            <a:r>
              <a:rPr lang="en-US" b="1" dirty="0">
                <a:solidFill>
                  <a:srgbClr val="FF0000"/>
                </a:solidFill>
              </a:rPr>
              <a:t>Rn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elium--_gb_1">
            <a:hlinkClick r:id="" action="ppaction://media"/>
            <a:extLst>
              <a:ext uri="{FF2B5EF4-FFF2-40B4-BE49-F238E27FC236}">
                <a16:creationId xmlns:a16="http://schemas.microsoft.com/office/drawing/2014/main" id="{0AC3EE0F-DE39-41A3-8559-578710637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2418298"/>
            <a:ext cx="304800" cy="304800"/>
          </a:xfrm>
          <a:prstGeom prst="rect">
            <a:avLst/>
          </a:prstGeom>
        </p:spPr>
      </p:pic>
      <p:pic>
        <p:nvPicPr>
          <p:cNvPr id="3" name="neon--_gb_1">
            <a:hlinkClick r:id="" action="ppaction://media"/>
            <a:extLst>
              <a:ext uri="{FF2B5EF4-FFF2-40B4-BE49-F238E27FC236}">
                <a16:creationId xmlns:a16="http://schemas.microsoft.com/office/drawing/2014/main" id="{178C4DD7-34D0-4AF9-AE9C-BB24A2DDA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2990501"/>
            <a:ext cx="304800" cy="304800"/>
          </a:xfrm>
          <a:prstGeom prst="rect">
            <a:avLst/>
          </a:prstGeom>
        </p:spPr>
      </p:pic>
      <p:pic>
        <p:nvPicPr>
          <p:cNvPr id="5" name="argon--_gb_1">
            <a:hlinkClick r:id="" action="ppaction://media"/>
            <a:extLst>
              <a:ext uri="{FF2B5EF4-FFF2-40B4-BE49-F238E27FC236}">
                <a16:creationId xmlns:a16="http://schemas.microsoft.com/office/drawing/2014/main" id="{F2BDB8CD-606F-484C-B623-94F74950DD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541196"/>
            <a:ext cx="304800" cy="304800"/>
          </a:xfrm>
          <a:prstGeom prst="rect">
            <a:avLst/>
          </a:prstGeom>
        </p:spPr>
      </p:pic>
      <p:pic>
        <p:nvPicPr>
          <p:cNvPr id="6" name="krypton--_gb_1">
            <a:hlinkClick r:id="" action="ppaction://media"/>
            <a:extLst>
              <a:ext uri="{FF2B5EF4-FFF2-40B4-BE49-F238E27FC236}">
                <a16:creationId xmlns:a16="http://schemas.microsoft.com/office/drawing/2014/main" id="{BBA35ACA-D544-45FC-8C5D-B05EBD4511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091891"/>
            <a:ext cx="304800" cy="304800"/>
          </a:xfrm>
          <a:prstGeom prst="rect">
            <a:avLst/>
          </a:prstGeom>
        </p:spPr>
      </p:pic>
      <p:pic>
        <p:nvPicPr>
          <p:cNvPr id="7" name="xenon--_gb_1">
            <a:hlinkClick r:id="" action="ppaction://media"/>
            <a:extLst>
              <a:ext uri="{FF2B5EF4-FFF2-40B4-BE49-F238E27FC236}">
                <a16:creationId xmlns:a16="http://schemas.microsoft.com/office/drawing/2014/main" id="{76368124-004A-429D-97A4-D08F8379487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9832" y="4638379"/>
            <a:ext cx="304800" cy="304800"/>
          </a:xfrm>
          <a:prstGeom prst="rect">
            <a:avLst/>
          </a:prstGeom>
        </p:spPr>
      </p:pic>
      <p:pic>
        <p:nvPicPr>
          <p:cNvPr id="13" name="radon--_gb_1">
            <a:hlinkClick r:id="" action="ppaction://media"/>
            <a:extLst>
              <a:ext uri="{FF2B5EF4-FFF2-40B4-BE49-F238E27FC236}">
                <a16:creationId xmlns:a16="http://schemas.microsoft.com/office/drawing/2014/main" id="{EDF7F2B1-AA30-40AE-B11B-E219E41FA21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1848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EED652-2DD5-49D7-9A26-8FFC9C8FC1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1C49C8-1E99-4866-A533-89627CFF3547}"/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0d5abdc-06f3-48e2-abf8-91fa627ca5b5"/>
    <ds:schemaRef ds:uri="http://www.w3.org/XML/1998/namespace"/>
    <ds:schemaRef ds:uri="http://purl.org/dc/terms/"/>
    <ds:schemaRef ds:uri="http://schemas.microsoft.com/office/infopath/2007/PartnerControls"/>
    <ds:schemaRef ds:uri="06c00043-ab39-4641-a03b-2641eee885b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367</Words>
  <Application>Microsoft Office PowerPoint</Application>
  <PresentationFormat>Widescreen</PresentationFormat>
  <Paragraphs>71</Paragraphs>
  <Slides>9</Slides>
  <Notes>1</Notes>
  <HiddenSlides>0</HiddenSlides>
  <MMClips>44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Candara</vt:lpstr>
      <vt:lpstr>Euphemia</vt:lpstr>
      <vt:lpstr>Wingdings</vt:lpstr>
      <vt:lpstr>Academic Literature 16x9</vt:lpstr>
      <vt:lpstr>DANH PHÁP HÓA HỌCgggg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PHÁP HÓA HỌC</dc:title>
  <dc:creator>PGS.TS. Đặng Xuân Thư</dc:creator>
  <cp:keywords>PGS.TS. Đặng Xuân Thư</cp:keywords>
  <cp:lastModifiedBy> </cp:lastModifiedBy>
  <cp:revision>32</cp:revision>
  <dcterms:created xsi:type="dcterms:W3CDTF">2020-04-28T11:44:54Z</dcterms:created>
  <dcterms:modified xsi:type="dcterms:W3CDTF">2022-05-21T07:23:24Z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</Properties>
</file>