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327" r:id="rId2"/>
    <p:sldId id="407" r:id="rId3"/>
    <p:sldId id="439" r:id="rId4"/>
    <p:sldId id="427" r:id="rId5"/>
    <p:sldId id="428" r:id="rId6"/>
    <p:sldId id="443" r:id="rId7"/>
    <p:sldId id="452" r:id="rId8"/>
    <p:sldId id="453" r:id="rId9"/>
    <p:sldId id="445" r:id="rId10"/>
    <p:sldId id="447" r:id="rId11"/>
    <p:sldId id="448" r:id="rId12"/>
    <p:sldId id="340" r:id="rId13"/>
  </p:sldIdLst>
  <p:sldSz cx="16276638" cy="9144000"/>
  <p:notesSz cx="6858000" cy="9144000"/>
  <p:custDataLst>
    <p:tags r:id="rId15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717550" indent="-26035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1436688" indent="-52228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2154238" indent="-78263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2873375" indent="-1044575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512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000CC"/>
    <a:srgbClr val="C5F3F3"/>
    <a:srgbClr val="FF0066"/>
    <a:srgbClr val="FF7C80"/>
    <a:srgbClr val="FF6600"/>
    <a:srgbClr val="6600CC"/>
    <a:srgbClr val="3333FF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765" autoAdjust="0"/>
    <p:restoredTop sz="94660"/>
  </p:normalViewPr>
  <p:slideViewPr>
    <p:cSldViewPr>
      <p:cViewPr varScale="1">
        <p:scale>
          <a:sx n="56" d="100"/>
          <a:sy n="56" d="100"/>
        </p:scale>
        <p:origin x="462" y="60"/>
      </p:cViewPr>
      <p:guideLst>
        <p:guide orient="horz" pos="2880"/>
        <p:guide pos="5127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gs" Target="tags/tag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77825" y="685800"/>
            <a:ext cx="610235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45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45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51C4FA25-5DD5-485C-BCD2-EF739D2A719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1386817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1pPr>
    <a:lvl2pPr marL="717550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2pPr>
    <a:lvl3pPr marL="1436688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3pPr>
    <a:lvl4pPr marL="2154238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4pPr>
    <a:lvl5pPr marL="2873375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5pPr>
    <a:lvl6pPr marL="3592220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4310664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5029109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5747553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EB5B8007-F28A-4C3E-A48D-DDE012D8153F}" type="slidenum">
              <a:rPr lang="en-US" altLang="en-US" sz="1200">
                <a:cs typeface="Arial" charset="0"/>
              </a:rPr>
              <a:pPr algn="r" eaLnBrk="1" hangingPunct="1"/>
              <a:t>12</a:t>
            </a:fld>
            <a:endParaRPr lang="en-US" altLang="en-US" sz="1200">
              <a:cs typeface="Arial" charset="0"/>
            </a:endParaRPr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77825" y="685800"/>
            <a:ext cx="6102350" cy="3429000"/>
          </a:xfrm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vi-VN" altLang="en-US" smtClean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99674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20748" y="2840569"/>
            <a:ext cx="13835142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41496" y="5181600"/>
            <a:ext cx="11393647" cy="2336800"/>
          </a:xfrm>
        </p:spPr>
        <p:txBody>
          <a:bodyPr/>
          <a:lstStyle>
            <a:lvl1pPr marL="0" indent="0" algn="ctr">
              <a:buNone/>
              <a:defRPr/>
            </a:lvl1pPr>
            <a:lvl2pPr marL="718444" indent="0" algn="ctr">
              <a:buNone/>
              <a:defRPr/>
            </a:lvl2pPr>
            <a:lvl3pPr marL="1436888" indent="0" algn="ctr">
              <a:buNone/>
              <a:defRPr/>
            </a:lvl3pPr>
            <a:lvl4pPr marL="2155332" indent="0" algn="ctr">
              <a:buNone/>
              <a:defRPr/>
            </a:lvl4pPr>
            <a:lvl5pPr marL="2873776" indent="0" algn="ctr">
              <a:buNone/>
              <a:defRPr/>
            </a:lvl5pPr>
            <a:lvl6pPr marL="3592220" indent="0" algn="ctr">
              <a:buNone/>
              <a:defRPr/>
            </a:lvl6pPr>
            <a:lvl7pPr marL="4310664" indent="0" algn="ctr">
              <a:buNone/>
              <a:defRPr/>
            </a:lvl7pPr>
            <a:lvl8pPr marL="5029109" indent="0" algn="ctr">
              <a:buNone/>
              <a:defRPr/>
            </a:lvl8pPr>
            <a:lvl9pPr marL="5747553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B01423-D198-4896-B996-AF6CD71AA32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7225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D28DD1-89CB-4A9B-8160-1008CEEB8C2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920928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800562" y="366186"/>
            <a:ext cx="3662244" cy="780203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3832" y="366186"/>
            <a:ext cx="10715453" cy="78020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4A9502-423E-4957-ACD4-EFEAFA45681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138348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00BA3F-51CF-473C-BBC7-9F80CB3FD93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606691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743" y="5875867"/>
            <a:ext cx="13835142" cy="1816100"/>
          </a:xfrm>
        </p:spPr>
        <p:txBody>
          <a:bodyPr anchor="t"/>
          <a:lstStyle>
            <a:lvl1pPr algn="l">
              <a:defRPr sz="6300" b="1" cap="all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5743" y="3875619"/>
            <a:ext cx="13835142" cy="2000249"/>
          </a:xfrm>
        </p:spPr>
        <p:txBody>
          <a:bodyPr anchor="b"/>
          <a:lstStyle>
            <a:lvl1pPr marL="0" indent="0">
              <a:buNone/>
              <a:defRPr sz="3100"/>
            </a:lvl1pPr>
            <a:lvl2pPr marL="718444" indent="0">
              <a:buNone/>
              <a:defRPr sz="2800"/>
            </a:lvl2pPr>
            <a:lvl3pPr marL="1436888" indent="0">
              <a:buNone/>
              <a:defRPr sz="2500"/>
            </a:lvl3pPr>
            <a:lvl4pPr marL="2155332" indent="0">
              <a:buNone/>
              <a:defRPr sz="2200"/>
            </a:lvl4pPr>
            <a:lvl5pPr marL="2873776" indent="0">
              <a:buNone/>
              <a:defRPr sz="2200"/>
            </a:lvl5pPr>
            <a:lvl6pPr marL="3592220" indent="0">
              <a:buNone/>
              <a:defRPr sz="2200"/>
            </a:lvl6pPr>
            <a:lvl7pPr marL="4310664" indent="0">
              <a:buNone/>
              <a:defRPr sz="2200"/>
            </a:lvl7pPr>
            <a:lvl8pPr marL="5029109" indent="0">
              <a:buNone/>
              <a:defRPr sz="2200"/>
            </a:lvl8pPr>
            <a:lvl9pPr marL="5747553" indent="0">
              <a:buNone/>
              <a:defRPr sz="2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E9DFC9-E0D6-4E70-95EC-EE956DA6257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459216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3832" y="2133602"/>
            <a:ext cx="7188848" cy="6034617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3958" y="2133602"/>
            <a:ext cx="7188848" cy="6034617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EE0E17-1536-48C6-87E3-A861F0C00F0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317564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3832" y="2046817"/>
            <a:ext cx="7191675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18444" indent="0">
              <a:buNone/>
              <a:defRPr sz="3100" b="1"/>
            </a:lvl2pPr>
            <a:lvl3pPr marL="1436888" indent="0">
              <a:buNone/>
              <a:defRPr sz="2800" b="1"/>
            </a:lvl3pPr>
            <a:lvl4pPr marL="2155332" indent="0">
              <a:buNone/>
              <a:defRPr sz="2500" b="1"/>
            </a:lvl4pPr>
            <a:lvl5pPr marL="2873776" indent="0">
              <a:buNone/>
              <a:defRPr sz="2500" b="1"/>
            </a:lvl5pPr>
            <a:lvl6pPr marL="3592220" indent="0">
              <a:buNone/>
              <a:defRPr sz="2500" b="1"/>
            </a:lvl6pPr>
            <a:lvl7pPr marL="4310664" indent="0">
              <a:buNone/>
              <a:defRPr sz="2500" b="1"/>
            </a:lvl7pPr>
            <a:lvl8pPr marL="5029109" indent="0">
              <a:buNone/>
              <a:defRPr sz="2500" b="1"/>
            </a:lvl8pPr>
            <a:lvl9pPr marL="5747553" indent="0">
              <a:buNone/>
              <a:defRPr sz="25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3832" y="2899833"/>
            <a:ext cx="7191675" cy="5268384"/>
          </a:xfrm>
        </p:spPr>
        <p:txBody>
          <a:bodyPr/>
          <a:lstStyle>
            <a:lvl1pPr>
              <a:defRPr sz="3800"/>
            </a:lvl1pPr>
            <a:lvl2pPr>
              <a:defRPr sz="31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268307" y="2046817"/>
            <a:ext cx="7194500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18444" indent="0">
              <a:buNone/>
              <a:defRPr sz="3100" b="1"/>
            </a:lvl2pPr>
            <a:lvl3pPr marL="1436888" indent="0">
              <a:buNone/>
              <a:defRPr sz="2800" b="1"/>
            </a:lvl3pPr>
            <a:lvl4pPr marL="2155332" indent="0">
              <a:buNone/>
              <a:defRPr sz="2500" b="1"/>
            </a:lvl4pPr>
            <a:lvl5pPr marL="2873776" indent="0">
              <a:buNone/>
              <a:defRPr sz="2500" b="1"/>
            </a:lvl5pPr>
            <a:lvl6pPr marL="3592220" indent="0">
              <a:buNone/>
              <a:defRPr sz="2500" b="1"/>
            </a:lvl6pPr>
            <a:lvl7pPr marL="4310664" indent="0">
              <a:buNone/>
              <a:defRPr sz="2500" b="1"/>
            </a:lvl7pPr>
            <a:lvl8pPr marL="5029109" indent="0">
              <a:buNone/>
              <a:defRPr sz="2500" b="1"/>
            </a:lvl8pPr>
            <a:lvl9pPr marL="5747553" indent="0">
              <a:buNone/>
              <a:defRPr sz="25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268307" y="2899833"/>
            <a:ext cx="7194500" cy="5268384"/>
          </a:xfrm>
        </p:spPr>
        <p:txBody>
          <a:bodyPr/>
          <a:lstStyle>
            <a:lvl1pPr>
              <a:defRPr sz="3800"/>
            </a:lvl1pPr>
            <a:lvl2pPr>
              <a:defRPr sz="31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30A47B-B3AA-4408-B89E-78641CC5715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312869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D8FA65-B14B-4883-88C7-F7A3A55E9A2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314973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8BE4F5-A3A4-4A0F-A638-D990D725B4C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687294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833" y="364067"/>
            <a:ext cx="5354902" cy="1549400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63713" y="364068"/>
            <a:ext cx="9099093" cy="7804151"/>
          </a:xfrm>
        </p:spPr>
        <p:txBody>
          <a:bodyPr/>
          <a:lstStyle>
            <a:lvl1pPr>
              <a:defRPr sz="5000"/>
            </a:lvl1pPr>
            <a:lvl2pPr>
              <a:defRPr sz="4400"/>
            </a:lvl2pPr>
            <a:lvl3pPr>
              <a:defRPr sz="3800"/>
            </a:lvl3pPr>
            <a:lvl4pPr>
              <a:defRPr sz="3100"/>
            </a:lvl4pPr>
            <a:lvl5pPr>
              <a:defRPr sz="3100"/>
            </a:lvl5pPr>
            <a:lvl6pPr>
              <a:defRPr sz="3100"/>
            </a:lvl6pPr>
            <a:lvl7pPr>
              <a:defRPr sz="3100"/>
            </a:lvl7pPr>
            <a:lvl8pPr>
              <a:defRPr sz="3100"/>
            </a:lvl8pPr>
            <a:lvl9pPr>
              <a:defRPr sz="3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3833" y="1913468"/>
            <a:ext cx="5354902" cy="6254751"/>
          </a:xfrm>
        </p:spPr>
        <p:txBody>
          <a:bodyPr/>
          <a:lstStyle>
            <a:lvl1pPr marL="0" indent="0">
              <a:buNone/>
              <a:defRPr sz="2200"/>
            </a:lvl1pPr>
            <a:lvl2pPr marL="718444" indent="0">
              <a:buNone/>
              <a:defRPr sz="1900"/>
            </a:lvl2pPr>
            <a:lvl3pPr marL="1436888" indent="0">
              <a:buNone/>
              <a:defRPr sz="1600"/>
            </a:lvl3pPr>
            <a:lvl4pPr marL="2155332" indent="0">
              <a:buNone/>
              <a:defRPr sz="1400"/>
            </a:lvl4pPr>
            <a:lvl5pPr marL="2873776" indent="0">
              <a:buNone/>
              <a:defRPr sz="1400"/>
            </a:lvl5pPr>
            <a:lvl6pPr marL="3592220" indent="0">
              <a:buNone/>
              <a:defRPr sz="1400"/>
            </a:lvl6pPr>
            <a:lvl7pPr marL="4310664" indent="0">
              <a:buNone/>
              <a:defRPr sz="1400"/>
            </a:lvl7pPr>
            <a:lvl8pPr marL="5029109" indent="0">
              <a:buNone/>
              <a:defRPr sz="1400"/>
            </a:lvl8pPr>
            <a:lvl9pPr marL="5747553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99C05A-73D7-488D-87AE-9FA1D515BA9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394107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90335" y="6400801"/>
            <a:ext cx="9765983" cy="755651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190335" y="817033"/>
            <a:ext cx="9765983" cy="5486400"/>
          </a:xfrm>
        </p:spPr>
        <p:txBody>
          <a:bodyPr/>
          <a:lstStyle>
            <a:lvl1pPr marL="0" indent="0">
              <a:buNone/>
              <a:defRPr sz="5000"/>
            </a:lvl1pPr>
            <a:lvl2pPr marL="718444" indent="0">
              <a:buNone/>
              <a:defRPr sz="4400"/>
            </a:lvl2pPr>
            <a:lvl3pPr marL="1436888" indent="0">
              <a:buNone/>
              <a:defRPr sz="3800"/>
            </a:lvl3pPr>
            <a:lvl4pPr marL="2155332" indent="0">
              <a:buNone/>
              <a:defRPr sz="3100"/>
            </a:lvl4pPr>
            <a:lvl5pPr marL="2873776" indent="0">
              <a:buNone/>
              <a:defRPr sz="3100"/>
            </a:lvl5pPr>
            <a:lvl6pPr marL="3592220" indent="0">
              <a:buNone/>
              <a:defRPr sz="3100"/>
            </a:lvl6pPr>
            <a:lvl7pPr marL="4310664" indent="0">
              <a:buNone/>
              <a:defRPr sz="3100"/>
            </a:lvl7pPr>
            <a:lvl8pPr marL="5029109" indent="0">
              <a:buNone/>
              <a:defRPr sz="3100"/>
            </a:lvl8pPr>
            <a:lvl9pPr marL="5747553" indent="0">
              <a:buNone/>
              <a:defRPr sz="3100"/>
            </a:lvl9pPr>
          </a:lstStyle>
          <a:p>
            <a:pPr lvl="0"/>
            <a:endParaRPr lang="vi-VN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190335" y="7156452"/>
            <a:ext cx="9765983" cy="1073149"/>
          </a:xfrm>
        </p:spPr>
        <p:txBody>
          <a:bodyPr/>
          <a:lstStyle>
            <a:lvl1pPr marL="0" indent="0">
              <a:buNone/>
              <a:defRPr sz="2200"/>
            </a:lvl1pPr>
            <a:lvl2pPr marL="718444" indent="0">
              <a:buNone/>
              <a:defRPr sz="1900"/>
            </a:lvl2pPr>
            <a:lvl3pPr marL="1436888" indent="0">
              <a:buNone/>
              <a:defRPr sz="1600"/>
            </a:lvl3pPr>
            <a:lvl4pPr marL="2155332" indent="0">
              <a:buNone/>
              <a:defRPr sz="1400"/>
            </a:lvl4pPr>
            <a:lvl5pPr marL="2873776" indent="0">
              <a:buNone/>
              <a:defRPr sz="1400"/>
            </a:lvl5pPr>
            <a:lvl6pPr marL="3592220" indent="0">
              <a:buNone/>
              <a:defRPr sz="1400"/>
            </a:lvl6pPr>
            <a:lvl7pPr marL="4310664" indent="0">
              <a:buNone/>
              <a:defRPr sz="1400"/>
            </a:lvl7pPr>
            <a:lvl8pPr marL="5029109" indent="0">
              <a:buNone/>
              <a:defRPr sz="1400"/>
            </a:lvl8pPr>
            <a:lvl9pPr marL="5747553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090DF4-68DF-4AAF-98F9-EB3836BAB8B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58833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813832" y="366713"/>
            <a:ext cx="14648974" cy="15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13832" y="2133600"/>
            <a:ext cx="14648974" cy="6034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13832" y="8326438"/>
            <a:ext cx="3797882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2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561185" y="8326438"/>
            <a:ext cx="5154269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2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1664924" y="8326438"/>
            <a:ext cx="3797882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2200"/>
            </a:lvl1pPr>
          </a:lstStyle>
          <a:p>
            <a:pPr>
              <a:defRPr/>
            </a:pPr>
            <a:fld id="{F4264759-E7CE-4A8C-955C-20DA2A50E45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5pPr>
      <a:lvl6pPr marL="718444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6pPr>
      <a:lvl7pPr marL="1436888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7pPr>
      <a:lvl8pPr marL="2155332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8pPr>
      <a:lvl9pPr marL="2873776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9pPr>
    </p:titleStyle>
    <p:bodyStyle>
      <a:lvl1pPr marL="538163" indent="-538163" algn="l" rtl="0" eaLnBrk="0" fontAlgn="base" hangingPunct="0">
        <a:spcBef>
          <a:spcPct val="20000"/>
        </a:spcBef>
        <a:spcAft>
          <a:spcPct val="0"/>
        </a:spcAft>
        <a:buChar char="•"/>
        <a:defRPr sz="5000">
          <a:solidFill>
            <a:schemeClr val="tx1"/>
          </a:solidFill>
          <a:latin typeface="+mn-lt"/>
          <a:ea typeface="+mn-ea"/>
          <a:cs typeface="+mn-cs"/>
        </a:defRPr>
      </a:lvl1pPr>
      <a:lvl2pPr marL="1166813" indent="-447675" algn="l" rtl="0" eaLnBrk="0" fontAlgn="base" hangingPunct="0">
        <a:spcBef>
          <a:spcPct val="20000"/>
        </a:spcBef>
        <a:spcAft>
          <a:spcPct val="0"/>
        </a:spcAft>
        <a:buChar char="–"/>
        <a:defRPr sz="4400">
          <a:solidFill>
            <a:schemeClr val="tx1"/>
          </a:solidFill>
          <a:latin typeface="+mn-lt"/>
        </a:defRPr>
      </a:lvl2pPr>
      <a:lvl3pPr marL="1795463" indent="-358775" algn="l" rtl="0" eaLnBrk="0" fontAlgn="base" hangingPunct="0">
        <a:spcBef>
          <a:spcPct val="20000"/>
        </a:spcBef>
        <a:spcAft>
          <a:spcPct val="0"/>
        </a:spcAft>
        <a:buChar char="•"/>
        <a:defRPr sz="3800">
          <a:solidFill>
            <a:schemeClr val="tx1"/>
          </a:solidFill>
          <a:latin typeface="+mn-lt"/>
        </a:defRPr>
      </a:lvl3pPr>
      <a:lvl4pPr marL="2513013" indent="-358775" algn="l" rtl="0" eaLnBrk="0" fontAlgn="base" hangingPunct="0">
        <a:spcBef>
          <a:spcPct val="20000"/>
        </a:spcBef>
        <a:spcAft>
          <a:spcPct val="0"/>
        </a:spcAft>
        <a:buChar char="–"/>
        <a:defRPr sz="3100">
          <a:solidFill>
            <a:schemeClr val="tx1"/>
          </a:solidFill>
          <a:latin typeface="+mn-lt"/>
        </a:defRPr>
      </a:lvl4pPr>
      <a:lvl5pPr marL="3232150" indent="-358775" algn="l" rtl="0" eaLnBrk="0" fontAlgn="base" hangingPunct="0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5pPr>
      <a:lvl6pPr marL="3951442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6pPr>
      <a:lvl7pPr marL="4669887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7pPr>
      <a:lvl8pPr marL="5388331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8pPr>
      <a:lvl9pPr marL="6106775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9pPr>
    </p:bodyStyle>
    <p:otherStyle>
      <a:defPPr>
        <a:defRPr lang="vi-VN"/>
      </a:defPPr>
      <a:lvl1pPr marL="0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18444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436888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155332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73776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92220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310664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5029109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747553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3" Type="http://schemas.openxmlformats.org/officeDocument/2006/relationships/image" Target="../media/image3.png"/><Relationship Id="rId7" Type="http://schemas.openxmlformats.org/officeDocument/2006/relationships/image" Target="../media/image7.gi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gif"/><Relationship Id="rId5" Type="http://schemas.openxmlformats.org/officeDocument/2006/relationships/image" Target="../media/image5.wmf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2.xml"/><Relationship Id="rId4" Type="http://schemas.openxmlformats.org/officeDocument/2006/relationships/image" Target="../media/image1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Giai%20nghia%20tu/Hon%20ho.pptx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3"/>
          <p:cNvSpPr txBox="1">
            <a:spLocks noChangeArrowheads="1"/>
          </p:cNvSpPr>
          <p:nvPr/>
        </p:nvSpPr>
        <p:spPr bwMode="auto">
          <a:xfrm>
            <a:off x="3197197" y="723901"/>
            <a:ext cx="10037260" cy="684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43689" tIns="71844" rIns="143689" bIns="71844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3500" b="1">
                <a:solidFill>
                  <a:srgbClr val="FF0066"/>
                </a:solidFill>
                <a:latin typeface="Times New Roman" pitchFamily="18" charset="0"/>
              </a:rPr>
              <a:t>TRƯỜNG TIỂU HỌC </a:t>
            </a:r>
            <a:r>
              <a:rPr lang="en-US" altLang="en-US" sz="3500" b="1" smtClean="0">
                <a:solidFill>
                  <a:srgbClr val="FF0066"/>
                </a:solidFill>
                <a:latin typeface="Times New Roman" pitchFamily="18" charset="0"/>
              </a:rPr>
              <a:t>……</a:t>
            </a:r>
            <a:endParaRPr lang="en-US" altLang="en-US" sz="3500" b="1">
              <a:solidFill>
                <a:srgbClr val="FF0066"/>
              </a:solidFill>
              <a:latin typeface="Times New Roman" pitchFamily="18" charset="0"/>
            </a:endParaRPr>
          </a:p>
        </p:txBody>
      </p:sp>
      <p:pic>
        <p:nvPicPr>
          <p:cNvPr id="2051" name="Picture 1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8677" y="5443538"/>
            <a:ext cx="2034580" cy="264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057" name="Text Box 14"/>
          <p:cNvSpPr txBox="1">
            <a:spLocks noChangeArrowheads="1"/>
          </p:cNvSpPr>
          <p:nvPr/>
        </p:nvSpPr>
        <p:spPr bwMode="auto">
          <a:xfrm>
            <a:off x="1508919" y="4121127"/>
            <a:ext cx="13030200" cy="18224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1800"/>
              </a:spcBef>
              <a:defRPr/>
            </a:pPr>
            <a:r>
              <a:rPr lang="en-US" sz="40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Môn</a:t>
            </a:r>
            <a:r>
              <a:rPr lang="en-US" sz="4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Tiếng</a:t>
            </a:r>
            <a:r>
              <a:rPr lang="en-US" sz="4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Việt</a:t>
            </a:r>
            <a:r>
              <a:rPr lang="en-US" sz="4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lớp</a:t>
            </a:r>
            <a:r>
              <a:rPr lang="en-US" sz="4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3</a:t>
            </a:r>
          </a:p>
          <a:p>
            <a:pPr algn="ctr" eaLnBrk="1" hangingPunct="1">
              <a:spcBef>
                <a:spcPts val="1800"/>
              </a:spcBef>
              <a:defRPr/>
            </a:pPr>
            <a:r>
              <a:rPr lang="en-US" sz="54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BÀI 2: CÁI CẦU</a:t>
            </a:r>
            <a:endParaRPr lang="en-US" sz="5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59" name="Text Box 17"/>
          <p:cNvSpPr txBox="1">
            <a:spLocks noChangeArrowheads="1"/>
          </p:cNvSpPr>
          <p:nvPr/>
        </p:nvSpPr>
        <p:spPr bwMode="auto">
          <a:xfrm>
            <a:off x="2480250" y="2057400"/>
            <a:ext cx="11471154" cy="1992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en-US" sz="6000" b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CHÀO MỪNG QUÝ THẦY </a:t>
            </a:r>
            <a:r>
              <a:rPr lang="en-US" sz="6000" b="1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CÔ</a:t>
            </a:r>
          </a:p>
          <a:p>
            <a:pPr algn="ctr" eaLnBrk="1" hangingPunct="1">
              <a:spcBef>
                <a:spcPts val="0"/>
              </a:spcBef>
              <a:defRPr/>
            </a:pPr>
            <a:r>
              <a:rPr lang="en-US" sz="6000" b="1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VỀ </a:t>
            </a:r>
            <a:r>
              <a:rPr lang="en-US" sz="6000" b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DỰ GIỜ THĂM LỚP</a:t>
            </a:r>
          </a:p>
        </p:txBody>
      </p:sp>
      <p:sp>
        <p:nvSpPr>
          <p:cNvPr id="2054" name="Text Box 18"/>
          <p:cNvSpPr txBox="1">
            <a:spLocks noChangeArrowheads="1"/>
          </p:cNvSpPr>
          <p:nvPr/>
        </p:nvSpPr>
        <p:spPr bwMode="auto">
          <a:xfrm>
            <a:off x="2557757" y="7200900"/>
            <a:ext cx="5974560" cy="884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43689" tIns="71844" rIns="143689" bIns="71844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400" b="1" i="1">
                <a:solidFill>
                  <a:srgbClr val="FF0066"/>
                </a:solidFill>
                <a:latin typeface="Times New Roman" pitchFamily="18" charset="0"/>
              </a:rPr>
              <a:t>Giáo viên</a:t>
            </a:r>
            <a:r>
              <a:rPr lang="en-US" altLang="en-US" sz="2400" b="1" i="1" smtClean="0">
                <a:solidFill>
                  <a:srgbClr val="FF0066"/>
                </a:solidFill>
                <a:latin typeface="Times New Roman" pitchFamily="18" charset="0"/>
              </a:rPr>
              <a:t>:</a:t>
            </a:r>
            <a:endParaRPr lang="en-US" altLang="en-US" sz="2400" b="1" i="1">
              <a:solidFill>
                <a:srgbClr val="FF0066"/>
              </a:solidFill>
              <a:latin typeface="Times New Roman" pitchFamily="18" charset="0"/>
            </a:endParaRPr>
          </a:p>
          <a:p>
            <a:pPr eaLnBrk="1" hangingPunct="1"/>
            <a:r>
              <a:rPr lang="en-US" altLang="en-US" sz="2400" b="1" i="1">
                <a:solidFill>
                  <a:srgbClr val="FF0066"/>
                </a:solidFill>
                <a:latin typeface="Times New Roman" pitchFamily="18" charset="0"/>
              </a:rPr>
              <a:t>Lớp:  3</a:t>
            </a:r>
          </a:p>
        </p:txBody>
      </p:sp>
      <p:pic>
        <p:nvPicPr>
          <p:cNvPr id="2055" name="Picture 22" descr="bd21315_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40079" y="6229986"/>
            <a:ext cx="5616086" cy="204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6" name="Picture 5" descr="POINSET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 flipV="1">
            <a:off x="1112658" y="331495"/>
            <a:ext cx="2081213" cy="26691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Picture 5" descr="POINSET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13122398" y="413107"/>
            <a:ext cx="2089150" cy="2498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Straight Connector 4"/>
          <p:cNvCxnSpPr/>
          <p:nvPr/>
        </p:nvCxnSpPr>
        <p:spPr>
          <a:xfrm flipV="1">
            <a:off x="5407784" y="1447800"/>
            <a:ext cx="5985862" cy="0"/>
          </a:xfrm>
          <a:prstGeom prst="line">
            <a:avLst/>
          </a:prstGeom>
          <a:ln>
            <a:solidFill>
              <a:srgbClr val="FF0066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pic>
        <p:nvPicPr>
          <p:cNvPr id="3" name="Picture 7" descr="BƯỚM 58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9961410">
            <a:off x="13131113" y="984250"/>
            <a:ext cx="1474263" cy="1922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60" name="Picture 8" descr="animal-14[1]"/>
          <p:cNvPicPr>
            <a:picLocks noChangeAspect="1" noChangeArrowheads="1" noCrop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417220" flipH="1">
            <a:off x="2549684" y="5964239"/>
            <a:ext cx="1416132" cy="1030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5" descr="POINSET3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38632" y="5365879"/>
            <a:ext cx="4334745" cy="30923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repeatCount="1000000" accel="36000" decel="2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4750" fill="hold"/>
                                        <p:tgtEl>
                                          <p:spTgt spid="205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7" presetID="21" presetClass="emph" presetSubtype="0" repeatCount="20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8" dur="2000" fill="hold"/>
                                        <p:tgtEl>
                                          <p:spTgt spid="205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9" dur="2000" fill="hold"/>
                                        <p:tgtEl>
                                          <p:spTgt spid="205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0" dur="2000" fill="hold"/>
                                        <p:tgtEl>
                                          <p:spTgt spid="205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11" dur="2000" fill="hold"/>
                                        <p:tgtEl>
                                          <p:spTgt spid="205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9" grpId="0"/>
      <p:bldP spid="2059" grpId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4617134" y="42893"/>
            <a:ext cx="6255239" cy="1599885"/>
            <a:chOff x="4617134" y="42893"/>
            <a:chExt cx="6255239" cy="1599885"/>
          </a:xfrm>
        </p:grpSpPr>
        <p:grpSp>
          <p:nvGrpSpPr>
            <p:cNvPr id="44" name="Group 43"/>
            <p:cNvGrpSpPr/>
            <p:nvPr/>
          </p:nvGrpSpPr>
          <p:grpSpPr>
            <a:xfrm>
              <a:off x="4617134" y="42893"/>
              <a:ext cx="6255239" cy="1013727"/>
              <a:chOff x="4539228" y="103852"/>
              <a:chExt cx="6149694" cy="1013727"/>
            </a:xfrm>
          </p:grpSpPr>
          <p:grpSp>
            <p:nvGrpSpPr>
              <p:cNvPr id="47" name="Group 46"/>
              <p:cNvGrpSpPr/>
              <p:nvPr/>
            </p:nvGrpSpPr>
            <p:grpSpPr>
              <a:xfrm>
                <a:off x="4539228" y="103852"/>
                <a:ext cx="6149694" cy="1013727"/>
                <a:chOff x="4539228" y="103852"/>
                <a:chExt cx="6149694" cy="1013727"/>
              </a:xfrm>
            </p:grpSpPr>
            <p:sp>
              <p:nvSpPr>
                <p:cNvPr id="49" name="TextBox 48"/>
                <p:cNvSpPr txBox="1"/>
                <p:nvPr/>
              </p:nvSpPr>
              <p:spPr>
                <a:xfrm>
                  <a:off x="4539228" y="103852"/>
                  <a:ext cx="6149694" cy="58477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3200" smtClean="0">
                      <a:solidFill>
                        <a:srgbClr val="0000CC"/>
                      </a:solidFill>
                      <a:latin typeface="Times New Roman" pitchFamily="18" charset="0"/>
                      <a:cs typeface="Times New Roman" pitchFamily="18" charset="0"/>
                    </a:rPr>
                    <a:t>Thứ……ngày…..tháng…..năm…….</a:t>
                  </a:r>
                  <a:endParaRPr lang="en-US" sz="320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50" name="TextBox 49"/>
                <p:cNvSpPr txBox="1"/>
                <p:nvPr/>
              </p:nvSpPr>
              <p:spPr>
                <a:xfrm>
                  <a:off x="6486305" y="594359"/>
                  <a:ext cx="2261748" cy="52322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2800" b="1" smtClean="0">
                      <a:solidFill>
                        <a:srgbClr val="FF0066"/>
                      </a:solidFill>
                      <a:latin typeface="Times New Roman" pitchFamily="18" charset="0"/>
                      <a:cs typeface="Times New Roman" pitchFamily="18" charset="0"/>
                    </a:rPr>
                    <a:t>TIẾNG VIỆT</a:t>
                  </a:r>
                  <a:endParaRPr lang="en-US" sz="2800" b="1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p:grpSp>
          <p:cxnSp>
            <p:nvCxnSpPr>
              <p:cNvPr id="48" name="Straight Connector 47"/>
              <p:cNvCxnSpPr/>
              <p:nvPr/>
            </p:nvCxnSpPr>
            <p:spPr>
              <a:xfrm>
                <a:off x="6676405" y="1082039"/>
                <a:ext cx="1887840" cy="0"/>
              </a:xfrm>
              <a:prstGeom prst="line">
                <a:avLst/>
              </a:prstGeom>
              <a:ln>
                <a:solidFill>
                  <a:srgbClr val="FF0066"/>
                </a:solidFill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46" name="Text Box 14"/>
            <p:cNvSpPr txBox="1">
              <a:spLocks noChangeArrowheads="1"/>
            </p:cNvSpPr>
            <p:nvPr/>
          </p:nvSpPr>
          <p:spPr bwMode="auto">
            <a:xfrm>
              <a:off x="4785519" y="1066800"/>
              <a:ext cx="6019799" cy="57597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143689" tIns="71844" rIns="143689" bIns="71844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ts val="0"/>
                </a:spcBef>
                <a:defRPr/>
              </a:pPr>
              <a:r>
                <a:rPr lang="en-US" sz="2800" b="1" dirty="0" err="1">
                  <a:solidFill>
                    <a:srgbClr val="0000CC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</a:rPr>
                <a:t>Bài</a:t>
              </a:r>
              <a:r>
                <a:rPr lang="en-US" sz="2800" b="1" dirty="0">
                  <a:solidFill>
                    <a:srgbClr val="0000CC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</a:rPr>
                <a:t> </a:t>
              </a:r>
              <a:r>
                <a:rPr lang="en-US" sz="2800" b="1" dirty="0" smtClean="0">
                  <a:solidFill>
                    <a:srgbClr val="0000CC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</a:rPr>
                <a:t>2: CÁI CẦU</a:t>
              </a:r>
              <a:endParaRPr lang="en-US" sz="2800" b="1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endParaRPr>
            </a:p>
          </p:txBody>
        </p:sp>
      </p:grpSp>
      <p:sp>
        <p:nvSpPr>
          <p:cNvPr id="3" name="AutoShape 2" descr="Khung viền PowerPoint đẹp - Phụ Kiện MacBook Chính Hãn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AutoShape 4" descr="Khung viền PowerPoint đẹp - Phụ Kiện MacBook Chính Hãng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AutoShape 6" descr="Khung viền đẹp PowerPoint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AutoShape 8" descr="Khung viền đẹp PowerPoint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" name="AutoShape 10" descr="Khung viền đẹp PowerPoint"/>
          <p:cNvSpPr>
            <a:spLocks noChangeAspect="1" noChangeArrowheads="1"/>
          </p:cNvSpPr>
          <p:nvPr/>
        </p:nvSpPr>
        <p:spPr bwMode="auto">
          <a:xfrm>
            <a:off x="765175" y="4651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33" name="Group 32"/>
          <p:cNvGrpSpPr/>
          <p:nvPr/>
        </p:nvGrpSpPr>
        <p:grpSpPr>
          <a:xfrm>
            <a:off x="1356520" y="1600200"/>
            <a:ext cx="3429000" cy="707886"/>
            <a:chOff x="1508919" y="1888664"/>
            <a:chExt cx="3120775" cy="1186207"/>
          </a:xfrm>
        </p:grpSpPr>
        <p:sp>
          <p:nvSpPr>
            <p:cNvPr id="34" name="Rectangle 33"/>
            <p:cNvSpPr/>
            <p:nvPr/>
          </p:nvSpPr>
          <p:spPr>
            <a:xfrm>
              <a:off x="1508919" y="1888664"/>
              <a:ext cx="3120775" cy="118620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4000" b="1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4. Luyện tập.</a:t>
              </a:r>
              <a:endParaRPr lang="en-US" sz="40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35" name="Straight Connector 34"/>
            <p:cNvCxnSpPr/>
            <p:nvPr/>
          </p:nvCxnSpPr>
          <p:spPr>
            <a:xfrm>
              <a:off x="1646078" y="3017498"/>
              <a:ext cx="2428811" cy="0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2" name="TextBox 11"/>
          <p:cNvSpPr txBox="1"/>
          <p:nvPr/>
        </p:nvSpPr>
        <p:spPr>
          <a:xfrm>
            <a:off x="1356519" y="2477869"/>
            <a:ext cx="767389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2) </a:t>
            </a:r>
            <a:r>
              <a:rPr lang="en-US" sz="36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Đặt</a:t>
            </a:r>
            <a:r>
              <a:rPr lang="en-US" sz="36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36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36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36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36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6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6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36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trên</a:t>
            </a:r>
            <a:endParaRPr lang="en-US" sz="3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1813719" y="3657600"/>
            <a:ext cx="391645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36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Ngôi</a:t>
            </a:r>
            <a:r>
              <a:rPr lang="en-US" sz="36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nhà</a:t>
            </a:r>
            <a:r>
              <a:rPr lang="en-US" sz="36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rất</a:t>
            </a:r>
            <a:r>
              <a:rPr lang="en-US" sz="36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nhỏ</a:t>
            </a:r>
            <a:r>
              <a:rPr lang="en-US" sz="36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36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5053867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Shape 2" descr="Khung viền PowerPoint đẹp - Phụ Kiện MacBook Chính Hãn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AutoShape 4" descr="Khung viền PowerPoint đẹp - Phụ Kiện MacBook Chính Hãng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AutoShape 6" descr="Khung viền đẹp PowerPoint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AutoShape 8" descr="Khung viền đẹp PowerPoint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" name="AutoShape 10" descr="Khung viền đẹp PowerPoint"/>
          <p:cNvSpPr>
            <a:spLocks noChangeAspect="1" noChangeArrowheads="1"/>
          </p:cNvSpPr>
          <p:nvPr/>
        </p:nvSpPr>
        <p:spPr bwMode="auto">
          <a:xfrm>
            <a:off x="765175" y="4651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5656198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Anh dep 1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193" y="388938"/>
            <a:ext cx="14920252" cy="8755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WordArt 3"/>
          <p:cNvSpPr>
            <a:spLocks noChangeArrowheads="1" noChangeShapeType="1" noTextEdit="1"/>
          </p:cNvSpPr>
          <p:nvPr/>
        </p:nvSpPr>
        <p:spPr bwMode="auto">
          <a:xfrm>
            <a:off x="209917" y="3657600"/>
            <a:ext cx="15617822" cy="15827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5700" kern="10">
                <a:ln w="1905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"/>
                <a:cs typeface="Arial"/>
              </a:rPr>
              <a:t>XIN CHÂN THÀNH CẢM ƠN </a:t>
            </a:r>
          </a:p>
          <a:p>
            <a:pPr algn="ctr"/>
            <a:r>
              <a:rPr lang="vi-VN" sz="5700" kern="10">
                <a:ln w="1905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"/>
                <a:cs typeface="Arial"/>
              </a:rPr>
              <a:t>QUÝ THẦY CÔ GIÁO VÀ CÁC EM</a:t>
            </a:r>
            <a:endParaRPr lang="en-US" sz="5700" kern="10">
              <a:ln w="19050">
                <a:solidFill>
                  <a:srgbClr val="FFFF00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Arial"/>
              <a:cs typeface="Arial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/>
          <a:srcRect l="53640" t="23665" r="29782" b="60398"/>
          <a:stretch/>
        </p:blipFill>
        <p:spPr>
          <a:xfrm>
            <a:off x="823119" y="1295400"/>
            <a:ext cx="14249400" cy="7086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2843973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4617134" y="42893"/>
            <a:ext cx="6255239" cy="1599885"/>
            <a:chOff x="4617134" y="42893"/>
            <a:chExt cx="6255239" cy="1599885"/>
          </a:xfrm>
        </p:grpSpPr>
        <p:grpSp>
          <p:nvGrpSpPr>
            <p:cNvPr id="14" name="Group 13"/>
            <p:cNvGrpSpPr/>
            <p:nvPr/>
          </p:nvGrpSpPr>
          <p:grpSpPr>
            <a:xfrm>
              <a:off x="4617134" y="42893"/>
              <a:ext cx="6255239" cy="1013727"/>
              <a:chOff x="4539228" y="103852"/>
              <a:chExt cx="6149694" cy="1013727"/>
            </a:xfrm>
          </p:grpSpPr>
          <p:grpSp>
            <p:nvGrpSpPr>
              <p:cNvPr id="15" name="Group 14"/>
              <p:cNvGrpSpPr/>
              <p:nvPr/>
            </p:nvGrpSpPr>
            <p:grpSpPr>
              <a:xfrm>
                <a:off x="4539228" y="103852"/>
                <a:ext cx="6149694" cy="1013727"/>
                <a:chOff x="4539228" y="103852"/>
                <a:chExt cx="6149694" cy="1013727"/>
              </a:xfrm>
            </p:grpSpPr>
            <p:sp>
              <p:nvSpPr>
                <p:cNvPr id="17" name="TextBox 16"/>
                <p:cNvSpPr txBox="1"/>
                <p:nvPr/>
              </p:nvSpPr>
              <p:spPr>
                <a:xfrm>
                  <a:off x="4539228" y="103852"/>
                  <a:ext cx="6149694" cy="58477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3200" smtClean="0">
                      <a:solidFill>
                        <a:srgbClr val="0000CC"/>
                      </a:solidFill>
                      <a:latin typeface="Times New Roman" pitchFamily="18" charset="0"/>
                      <a:cs typeface="Times New Roman" pitchFamily="18" charset="0"/>
                    </a:rPr>
                    <a:t>Thứ……ngày…..tháng…..năm…….</a:t>
                  </a:r>
                  <a:endParaRPr lang="en-US" sz="320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18" name="TextBox 17"/>
                <p:cNvSpPr txBox="1"/>
                <p:nvPr/>
              </p:nvSpPr>
              <p:spPr>
                <a:xfrm>
                  <a:off x="6486305" y="594359"/>
                  <a:ext cx="2261748" cy="52322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2800" b="1" smtClean="0">
                      <a:solidFill>
                        <a:srgbClr val="FF0066"/>
                      </a:solidFill>
                      <a:latin typeface="Times New Roman" pitchFamily="18" charset="0"/>
                      <a:cs typeface="Times New Roman" pitchFamily="18" charset="0"/>
                    </a:rPr>
                    <a:t>TIẾNG VIỆT</a:t>
                  </a:r>
                  <a:endParaRPr lang="en-US" sz="2800" b="1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p:grpSp>
          <p:cxnSp>
            <p:nvCxnSpPr>
              <p:cNvPr id="16" name="Straight Connector 15"/>
              <p:cNvCxnSpPr/>
              <p:nvPr/>
            </p:nvCxnSpPr>
            <p:spPr>
              <a:xfrm>
                <a:off x="6676405" y="1082039"/>
                <a:ext cx="1887840" cy="0"/>
              </a:xfrm>
              <a:prstGeom prst="line">
                <a:avLst/>
              </a:prstGeom>
              <a:ln>
                <a:solidFill>
                  <a:srgbClr val="FF0066"/>
                </a:solidFill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19" name="Text Box 14"/>
            <p:cNvSpPr txBox="1">
              <a:spLocks noChangeArrowheads="1"/>
            </p:cNvSpPr>
            <p:nvPr/>
          </p:nvSpPr>
          <p:spPr bwMode="auto">
            <a:xfrm>
              <a:off x="4785519" y="1066800"/>
              <a:ext cx="6019799" cy="57597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143689" tIns="71844" rIns="143689" bIns="71844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ts val="0"/>
                </a:spcBef>
                <a:defRPr/>
              </a:pPr>
              <a:r>
                <a:rPr lang="en-US" sz="2800" b="1" dirty="0" err="1" smtClean="0">
                  <a:solidFill>
                    <a:srgbClr val="0000CC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</a:rPr>
                <a:t>Bài</a:t>
              </a:r>
              <a:r>
                <a:rPr lang="en-US" sz="2800" b="1" dirty="0" smtClean="0">
                  <a:solidFill>
                    <a:srgbClr val="0000CC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</a:rPr>
                <a:t> </a:t>
              </a:r>
              <a:r>
                <a:rPr lang="en-US" sz="2800" b="1" dirty="0" smtClean="0">
                  <a:solidFill>
                    <a:srgbClr val="0000CC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</a:rPr>
                <a:t>2: CÁI CẦU</a:t>
              </a:r>
              <a:endParaRPr lang="en-US" sz="28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endParaRPr>
            </a:p>
          </p:txBody>
        </p:sp>
      </p:grpSp>
      <p:sp>
        <p:nvSpPr>
          <p:cNvPr id="2" name="Rectangle 1"/>
          <p:cNvSpPr/>
          <p:nvPr/>
        </p:nvSpPr>
        <p:spPr>
          <a:xfrm>
            <a:off x="1563435" y="2751892"/>
            <a:ext cx="13966284" cy="12618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Đọc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trôi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chảy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toàn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ngắt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nghỉ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đúng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thơ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Đọc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diễn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cảm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giọng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niềm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tự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hào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38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493838" y="5323252"/>
            <a:ext cx="13578681" cy="18466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Khổ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1: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đầu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i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hơi</a:t>
            </a:r>
            <a:r>
              <a:rPr lang="en-US" sz="3800" b="1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i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lâu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38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Khổ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2: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Tiếp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i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lá</a:t>
            </a:r>
            <a:r>
              <a:rPr lang="en-US" sz="3800" b="1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i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tre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38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Khổ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3: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Còn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grpSp>
        <p:nvGrpSpPr>
          <p:cNvPr id="13" name="Group 12"/>
          <p:cNvGrpSpPr/>
          <p:nvPr/>
        </p:nvGrpSpPr>
        <p:grpSpPr>
          <a:xfrm>
            <a:off x="1508919" y="1905000"/>
            <a:ext cx="4191000" cy="677108"/>
            <a:chOff x="1508919" y="1888664"/>
            <a:chExt cx="3733800" cy="677108"/>
          </a:xfrm>
        </p:grpSpPr>
        <p:sp>
          <p:nvSpPr>
            <p:cNvPr id="20" name="Rectangle 19"/>
            <p:cNvSpPr/>
            <p:nvPr/>
          </p:nvSpPr>
          <p:spPr>
            <a:xfrm>
              <a:off x="1508919" y="1888664"/>
              <a:ext cx="3733800" cy="67710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3800" b="1" smtClean="0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1. Hướng dẫn đọc.</a:t>
              </a:r>
              <a:endParaRPr lang="en-US" sz="3800" b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21" name="Straight Connector 20"/>
            <p:cNvCxnSpPr/>
            <p:nvPr/>
          </p:nvCxnSpPr>
          <p:spPr>
            <a:xfrm>
              <a:off x="1673234" y="2519755"/>
              <a:ext cx="3177124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22" name="Group 21"/>
          <p:cNvGrpSpPr/>
          <p:nvPr/>
        </p:nvGrpSpPr>
        <p:grpSpPr>
          <a:xfrm>
            <a:off x="1508919" y="4267200"/>
            <a:ext cx="4191000" cy="677108"/>
            <a:chOff x="1508919" y="1888664"/>
            <a:chExt cx="3733800" cy="677108"/>
          </a:xfrm>
        </p:grpSpPr>
        <p:sp>
          <p:nvSpPr>
            <p:cNvPr id="23" name="Rectangle 22"/>
            <p:cNvSpPr/>
            <p:nvPr/>
          </p:nvSpPr>
          <p:spPr>
            <a:xfrm>
              <a:off x="1508919" y="1888664"/>
              <a:ext cx="3733800" cy="67710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3800" b="1" smtClean="0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2. Chia đoạn.</a:t>
              </a:r>
              <a:endParaRPr lang="en-US" sz="3800" b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24" name="Straight Connector 23"/>
            <p:cNvCxnSpPr/>
            <p:nvPr/>
          </p:nvCxnSpPr>
          <p:spPr>
            <a:xfrm>
              <a:off x="1618922" y="2519755"/>
              <a:ext cx="2281012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184934910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hlinkClick r:id="rId2" action="ppaction://hlinkpres?slideindex=1&amp;slidetitle="/>
          </p:cNvPr>
          <p:cNvSpPr/>
          <p:nvPr/>
        </p:nvSpPr>
        <p:spPr>
          <a:xfrm>
            <a:off x="1583480" y="8055114"/>
            <a:ext cx="2668639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sz="40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êu</a:t>
            </a:r>
            <a:r>
              <a:rPr lang="en-US" sz="40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ghê</a:t>
            </a:r>
            <a:r>
              <a:rPr lang="en-US" sz="40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40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40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1356519" y="1752600"/>
            <a:ext cx="6781801" cy="707886"/>
            <a:chOff x="1508918" y="1888664"/>
            <a:chExt cx="6172201" cy="1186207"/>
          </a:xfrm>
        </p:grpSpPr>
        <p:sp>
          <p:nvSpPr>
            <p:cNvPr id="10" name="Rectangle 9"/>
            <p:cNvSpPr/>
            <p:nvPr/>
          </p:nvSpPr>
          <p:spPr>
            <a:xfrm>
              <a:off x="1508918" y="1888664"/>
              <a:ext cx="6172201" cy="118620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4000" b="1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3. Luyện đọc và tìm hiểu bài.</a:t>
              </a:r>
              <a:endParaRPr lang="en-US" sz="40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1646078" y="3017498"/>
              <a:ext cx="5577840" cy="0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7" name="Rectangle 26"/>
          <p:cNvSpPr/>
          <p:nvPr/>
        </p:nvSpPr>
        <p:spPr>
          <a:xfrm>
            <a:off x="1507226" y="2514600"/>
            <a:ext cx="525178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4000" b="1" dirty="0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a. </a:t>
            </a:r>
            <a:r>
              <a:rPr lang="en-US" sz="4000" b="1" dirty="0" err="1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Luyện</a:t>
            </a:r>
            <a:r>
              <a:rPr lang="en-US" sz="4000" b="1" dirty="0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đọc</a:t>
            </a:r>
            <a:r>
              <a:rPr lang="en-US" sz="4000" b="1" dirty="0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4000" b="1" dirty="0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000" b="1" dirty="0" err="1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endParaRPr lang="en-US" sz="4000" b="1" dirty="0">
              <a:solidFill>
                <a:srgbClr val="FF006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1527701" y="7369314"/>
            <a:ext cx="525178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4000" b="1" dirty="0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b. </a:t>
            </a:r>
            <a:r>
              <a:rPr lang="en-US" sz="4000" b="1" dirty="0" err="1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sz="4000" b="1" dirty="0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nghĩa</a:t>
            </a:r>
            <a:r>
              <a:rPr lang="en-US" sz="4000" b="1" dirty="0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endParaRPr lang="en-US" sz="4000" b="1" dirty="0">
              <a:solidFill>
                <a:srgbClr val="FF006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1356519" y="3222486"/>
            <a:ext cx="147066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dòng</a:t>
            </a:r>
            <a:r>
              <a:rPr lang="en-US" sz="36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sz="36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ông</a:t>
            </a:r>
            <a:r>
              <a:rPr lang="en-US" sz="36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xe</a:t>
            </a:r>
            <a:r>
              <a:rPr lang="en-US" sz="36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sz="36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ửa</a:t>
            </a:r>
            <a:r>
              <a:rPr lang="en-US" sz="36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sz="36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âu</a:t>
            </a:r>
            <a:r>
              <a:rPr lang="en-US" sz="36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sz="36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ang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sz="36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ông</a:t>
            </a:r>
            <a:r>
              <a:rPr lang="en-US" sz="36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đãi</a:t>
            </a:r>
            <a:r>
              <a:rPr lang="en-US" sz="36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đỗ</a:t>
            </a:r>
            <a:r>
              <a:rPr lang="en-US" sz="36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sz="36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ông</a:t>
            </a:r>
            <a:r>
              <a:rPr lang="en-US" sz="36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Mã</a:t>
            </a:r>
            <a:endParaRPr lang="en-US" sz="36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32" name="Group 31"/>
          <p:cNvGrpSpPr/>
          <p:nvPr/>
        </p:nvGrpSpPr>
        <p:grpSpPr>
          <a:xfrm>
            <a:off x="4617134" y="42893"/>
            <a:ext cx="6255239" cy="1013727"/>
            <a:chOff x="4539228" y="103852"/>
            <a:chExt cx="6149694" cy="1013727"/>
          </a:xfrm>
        </p:grpSpPr>
        <p:grpSp>
          <p:nvGrpSpPr>
            <p:cNvPr id="34" name="Group 33"/>
            <p:cNvGrpSpPr/>
            <p:nvPr/>
          </p:nvGrpSpPr>
          <p:grpSpPr>
            <a:xfrm>
              <a:off x="4539228" y="103852"/>
              <a:ext cx="6149694" cy="1013727"/>
              <a:chOff x="4539228" y="103852"/>
              <a:chExt cx="6149694" cy="1013727"/>
            </a:xfrm>
          </p:grpSpPr>
          <p:sp>
            <p:nvSpPr>
              <p:cNvPr id="36" name="TextBox 35"/>
              <p:cNvSpPr txBox="1"/>
              <p:nvPr/>
            </p:nvSpPr>
            <p:spPr>
              <a:xfrm>
                <a:off x="4539228" y="103852"/>
                <a:ext cx="6149694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200" smtClean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Thứ……ngày…..tháng…..năm…….</a:t>
                </a:r>
                <a:endParaRPr lang="en-US" sz="320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37" name="TextBox 36"/>
              <p:cNvSpPr txBox="1"/>
              <p:nvPr/>
            </p:nvSpPr>
            <p:spPr>
              <a:xfrm>
                <a:off x="6486305" y="594359"/>
                <a:ext cx="2261748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b="1" smtClean="0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TIẾNG VIỆT</a:t>
                </a:r>
                <a:endParaRPr lang="en-US" sz="2800" b="1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cxnSp>
          <p:nvCxnSpPr>
            <p:cNvPr id="35" name="Straight Connector 34"/>
            <p:cNvCxnSpPr/>
            <p:nvPr/>
          </p:nvCxnSpPr>
          <p:spPr>
            <a:xfrm>
              <a:off x="6676405" y="1082039"/>
              <a:ext cx="1887840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5" name="Text Box 14"/>
          <p:cNvSpPr txBox="1">
            <a:spLocks noChangeArrowheads="1"/>
          </p:cNvSpPr>
          <p:nvPr/>
        </p:nvSpPr>
        <p:spPr bwMode="auto">
          <a:xfrm>
            <a:off x="4785519" y="1066800"/>
            <a:ext cx="6019799" cy="5759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en-US" sz="2800" b="1" dirty="0" err="1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Bài</a:t>
            </a:r>
            <a:r>
              <a:rPr lang="en-US" sz="28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</a:t>
            </a:r>
            <a:r>
              <a:rPr lang="en-US" sz="28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2: CÁI CẦU</a:t>
            </a:r>
            <a:endParaRPr lang="en-US" sz="2800" b="1" dirty="0" smtClean="0">
              <a:solidFill>
                <a:srgbClr val="00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</a:endParaRPr>
          </a:p>
        </p:txBody>
      </p:sp>
      <p:sp>
        <p:nvSpPr>
          <p:cNvPr id="41" name="Rectangle 40">
            <a:hlinkClick r:id="rId2" action="ppaction://hlinkpres?slideindex=1&amp;slidetitle="/>
          </p:cNvPr>
          <p:cNvSpPr/>
          <p:nvPr/>
        </p:nvSpPr>
        <p:spPr>
          <a:xfrm>
            <a:off x="3723033" y="8055114"/>
            <a:ext cx="220548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40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hum, </a:t>
            </a:r>
            <a:endParaRPr lang="en-US" sz="40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2" name="Rectangle 41">
            <a:hlinkClick r:id="rId2" action="ppaction://hlinkpres?slideindex=1&amp;slidetitle="/>
          </p:cNvPr>
          <p:cNvSpPr/>
          <p:nvPr/>
        </p:nvSpPr>
        <p:spPr>
          <a:xfrm>
            <a:off x="5475633" y="8055114"/>
            <a:ext cx="220548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40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gòi</a:t>
            </a:r>
            <a:r>
              <a:rPr lang="en-US" sz="40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endParaRPr lang="en-US" sz="40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3" name="Rectangle 42">
            <a:hlinkClick r:id="rId2" action="ppaction://hlinkpres?slideindex=1&amp;slidetitle="/>
          </p:cNvPr>
          <p:cNvSpPr/>
          <p:nvPr/>
        </p:nvSpPr>
        <p:spPr>
          <a:xfrm>
            <a:off x="6923433" y="8055114"/>
            <a:ext cx="220548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40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đãi</a:t>
            </a:r>
            <a:r>
              <a:rPr lang="en-US" sz="40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đỗ</a:t>
            </a:r>
            <a:r>
              <a:rPr lang="en-US" sz="40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40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40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4" name="Rectangle 43">
            <a:hlinkClick r:id="rId2" action="ppaction://hlinkpres?slideindex=1&amp;slidetitle="/>
          </p:cNvPr>
          <p:cNvSpPr/>
          <p:nvPr/>
        </p:nvSpPr>
        <p:spPr>
          <a:xfrm>
            <a:off x="8752233" y="8055114"/>
            <a:ext cx="441528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40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ầu</a:t>
            </a:r>
            <a:r>
              <a:rPr lang="en-US" sz="40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Hàm</a:t>
            </a:r>
            <a:r>
              <a:rPr lang="en-US" sz="40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Rồng</a:t>
            </a:r>
            <a:r>
              <a:rPr lang="en-US" sz="40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40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529553" y="4049292"/>
            <a:ext cx="751199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Cha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gửi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cho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con 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/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chiếc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ảnh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cái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cầu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||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endParaRPr lang="en-US" sz="3600" b="1" dirty="0">
              <a:solidFill>
                <a:srgbClr val="0000CC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08919" y="4668305"/>
            <a:ext cx="8137525" cy="644535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Cha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vừa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bắc</a:t>
            </a:r>
            <a:r>
              <a:rPr lang="en-US" sz="3600" b="1" dirty="0" smtClean="0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xong</a:t>
            </a:r>
            <a:r>
              <a:rPr lang="en-US" sz="3600" b="1" dirty="0" smtClean="0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/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qua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dòng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sông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sâu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|| 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508919" y="5334000"/>
            <a:ext cx="698139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Xe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lửa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sắp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qua, 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/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thư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cha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nói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thế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||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endParaRPr lang="en-US" sz="3600" b="1" dirty="0">
              <a:solidFill>
                <a:srgbClr val="0000CC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576866" y="6121105"/>
            <a:ext cx="8137525" cy="1277914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Mẹ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bảo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/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cầu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Hàm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Rồng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sông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Mã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|| </a:t>
            </a:r>
            <a:endParaRPr lang="en-US" sz="3600" b="1" dirty="0" smtClean="0">
              <a:solidFill>
                <a:srgbClr val="FF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en-US" sz="3600" b="1" dirty="0" smtClean="0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Con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cứ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gọi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/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cái</a:t>
            </a:r>
            <a:r>
              <a:rPr lang="en-US" sz="3600" b="1" dirty="0" smtClean="0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cầu</a:t>
            </a:r>
            <a:r>
              <a:rPr lang="en-US" sz="3600" b="1" dirty="0" smtClean="0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của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b="1" dirty="0" smtClean="0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cha</a:t>
            </a:r>
            <a:endParaRPr lang="en-US" sz="3600" b="1" dirty="0">
              <a:solidFill>
                <a:srgbClr val="0000CC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1057155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7" grpId="0"/>
      <p:bldP spid="28" grpId="0"/>
      <p:bldP spid="30" grpId="0"/>
      <p:bldP spid="41" grpId="0"/>
      <p:bldP spid="42" grpId="0"/>
      <p:bldP spid="43" grpId="0"/>
      <p:bldP spid="44" grpId="0"/>
      <p:bldP spid="7" grpId="0"/>
      <p:bldP spid="8" grpId="0"/>
      <p:bldP spid="9" grpId="0"/>
      <p:bldP spid="1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6" name="Straight Connector 25"/>
          <p:cNvCxnSpPr/>
          <p:nvPr/>
        </p:nvCxnSpPr>
        <p:spPr>
          <a:xfrm>
            <a:off x="8443119" y="2667000"/>
            <a:ext cx="76200" cy="6324600"/>
          </a:xfrm>
          <a:prstGeom prst="line">
            <a:avLst/>
          </a:prstGeom>
          <a:ln>
            <a:solidFill>
              <a:srgbClr val="0000CC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grpSp>
        <p:nvGrpSpPr>
          <p:cNvPr id="27" name="Group 26"/>
          <p:cNvGrpSpPr/>
          <p:nvPr/>
        </p:nvGrpSpPr>
        <p:grpSpPr>
          <a:xfrm>
            <a:off x="1718225" y="1891336"/>
            <a:ext cx="2319747" cy="654607"/>
            <a:chOff x="1259767" y="1442589"/>
            <a:chExt cx="2319747" cy="654607"/>
          </a:xfrm>
        </p:grpSpPr>
        <p:sp>
          <p:nvSpPr>
            <p:cNvPr id="28" name="Rectangle 27"/>
            <p:cNvSpPr/>
            <p:nvPr/>
          </p:nvSpPr>
          <p:spPr>
            <a:xfrm>
              <a:off x="1259767" y="1442589"/>
              <a:ext cx="2319747" cy="654607"/>
            </a:xfrm>
            <a:prstGeom prst="rect">
              <a:avLst/>
            </a:prstGeom>
            <a:noFill/>
          </p:spPr>
          <p:txBody>
            <a:bodyPr wrap="none" lIns="69156" tIns="34578" rIns="69156" bIns="34578">
              <a:spAutoFit/>
              <a:scene3d>
                <a:camera prst="orthographicFront"/>
                <a:lightRig rig="glow" dir="tl">
                  <a:rot lat="0" lon="0" rev="5400000"/>
                </a:lightRig>
              </a:scene3d>
              <a:sp3d contourW="12700">
                <a:bevelT w="25400" h="25400"/>
                <a:contourClr>
                  <a:schemeClr val="accent6">
                    <a:shade val="73000"/>
                  </a:schemeClr>
                </a:contourClr>
              </a:sp3d>
            </a:bodyPr>
            <a:lstStyle/>
            <a:p>
              <a:pPr algn="ctr"/>
              <a:r>
                <a:rPr lang="en-US" sz="3800" b="1" smtClean="0">
                  <a:ln w="11430"/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Luyện đọc</a:t>
              </a:r>
              <a:endParaRPr lang="en-US" sz="3800" b="1">
                <a:ln w="11430"/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29" name="Straight Connector 28"/>
            <p:cNvCxnSpPr/>
            <p:nvPr/>
          </p:nvCxnSpPr>
          <p:spPr>
            <a:xfrm>
              <a:off x="1338517" y="2096852"/>
              <a:ext cx="2209800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30" name="Group 29"/>
          <p:cNvGrpSpPr/>
          <p:nvPr/>
        </p:nvGrpSpPr>
        <p:grpSpPr>
          <a:xfrm>
            <a:off x="8753147" y="1907107"/>
            <a:ext cx="2791030" cy="654607"/>
            <a:chOff x="1024127" y="1442589"/>
            <a:chExt cx="2791030" cy="654607"/>
          </a:xfrm>
        </p:grpSpPr>
        <p:sp>
          <p:nvSpPr>
            <p:cNvPr id="31" name="Rectangle 30"/>
            <p:cNvSpPr/>
            <p:nvPr/>
          </p:nvSpPr>
          <p:spPr>
            <a:xfrm>
              <a:off x="1024127" y="1442589"/>
              <a:ext cx="2791030" cy="654607"/>
            </a:xfrm>
            <a:prstGeom prst="rect">
              <a:avLst/>
            </a:prstGeom>
            <a:noFill/>
          </p:spPr>
          <p:txBody>
            <a:bodyPr wrap="none" lIns="69156" tIns="34578" rIns="69156" bIns="34578">
              <a:spAutoFit/>
              <a:scene3d>
                <a:camera prst="orthographicFront"/>
                <a:lightRig rig="glow" dir="tl">
                  <a:rot lat="0" lon="0" rev="5400000"/>
                </a:lightRig>
              </a:scene3d>
              <a:sp3d contourW="12700">
                <a:bevelT w="25400" h="25400"/>
                <a:contourClr>
                  <a:schemeClr val="accent6">
                    <a:shade val="73000"/>
                  </a:schemeClr>
                </a:contourClr>
              </a:sp3d>
            </a:bodyPr>
            <a:lstStyle/>
            <a:p>
              <a:pPr algn="ctr"/>
              <a:r>
                <a:rPr lang="en-US" sz="3800" b="1" smtClean="0">
                  <a:ln w="11430"/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Tìm hiểu bài</a:t>
              </a:r>
              <a:endParaRPr lang="en-US" sz="3800" b="1">
                <a:ln w="11430"/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32" name="Straight Connector 31"/>
            <p:cNvCxnSpPr/>
            <p:nvPr/>
          </p:nvCxnSpPr>
          <p:spPr>
            <a:xfrm>
              <a:off x="1156059" y="2067013"/>
              <a:ext cx="2560320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40" name="Rectangle 39"/>
          <p:cNvSpPr/>
          <p:nvPr/>
        </p:nvSpPr>
        <p:spPr>
          <a:xfrm>
            <a:off x="8519319" y="2667000"/>
            <a:ext cx="742808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1: </a:t>
            </a:r>
            <a:r>
              <a:rPr lang="vi-VN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Ngườ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cha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thơ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nghề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en-US" sz="3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8519319" y="3886200"/>
            <a:ext cx="708137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cha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nghề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xây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dựng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cầu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36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43" name="Group 42"/>
          <p:cNvGrpSpPr/>
          <p:nvPr/>
        </p:nvGrpSpPr>
        <p:grpSpPr>
          <a:xfrm>
            <a:off x="4617134" y="42893"/>
            <a:ext cx="6255239" cy="1599885"/>
            <a:chOff x="4617134" y="42893"/>
            <a:chExt cx="6255239" cy="1599885"/>
          </a:xfrm>
        </p:grpSpPr>
        <p:grpSp>
          <p:nvGrpSpPr>
            <p:cNvPr id="44" name="Group 43"/>
            <p:cNvGrpSpPr/>
            <p:nvPr/>
          </p:nvGrpSpPr>
          <p:grpSpPr>
            <a:xfrm>
              <a:off x="4617134" y="42893"/>
              <a:ext cx="6255239" cy="1013727"/>
              <a:chOff x="4539228" y="103852"/>
              <a:chExt cx="6149694" cy="1013727"/>
            </a:xfrm>
          </p:grpSpPr>
          <p:grpSp>
            <p:nvGrpSpPr>
              <p:cNvPr id="47" name="Group 46"/>
              <p:cNvGrpSpPr/>
              <p:nvPr/>
            </p:nvGrpSpPr>
            <p:grpSpPr>
              <a:xfrm>
                <a:off x="4539228" y="103852"/>
                <a:ext cx="6149694" cy="1013727"/>
                <a:chOff x="4539228" y="103852"/>
                <a:chExt cx="6149694" cy="1013727"/>
              </a:xfrm>
            </p:grpSpPr>
            <p:sp>
              <p:nvSpPr>
                <p:cNvPr id="49" name="TextBox 48"/>
                <p:cNvSpPr txBox="1"/>
                <p:nvPr/>
              </p:nvSpPr>
              <p:spPr>
                <a:xfrm>
                  <a:off x="4539228" y="103852"/>
                  <a:ext cx="6149694" cy="58477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3200" smtClean="0">
                      <a:solidFill>
                        <a:srgbClr val="0000CC"/>
                      </a:solidFill>
                      <a:latin typeface="Times New Roman" pitchFamily="18" charset="0"/>
                      <a:cs typeface="Times New Roman" pitchFamily="18" charset="0"/>
                    </a:rPr>
                    <a:t>Thứ……ngày…..tháng…..năm…….</a:t>
                  </a:r>
                  <a:endParaRPr lang="en-US" sz="320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50" name="TextBox 49"/>
                <p:cNvSpPr txBox="1"/>
                <p:nvPr/>
              </p:nvSpPr>
              <p:spPr>
                <a:xfrm>
                  <a:off x="6486305" y="594359"/>
                  <a:ext cx="2261748" cy="52322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2800" b="1" smtClean="0">
                      <a:solidFill>
                        <a:srgbClr val="FF0066"/>
                      </a:solidFill>
                      <a:latin typeface="Times New Roman" pitchFamily="18" charset="0"/>
                      <a:cs typeface="Times New Roman" pitchFamily="18" charset="0"/>
                    </a:rPr>
                    <a:t>TIẾNG VIỆT</a:t>
                  </a:r>
                  <a:endParaRPr lang="en-US" sz="2800" b="1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p:grpSp>
          <p:cxnSp>
            <p:nvCxnSpPr>
              <p:cNvPr id="48" name="Straight Connector 47"/>
              <p:cNvCxnSpPr/>
              <p:nvPr/>
            </p:nvCxnSpPr>
            <p:spPr>
              <a:xfrm>
                <a:off x="6676405" y="1082039"/>
                <a:ext cx="1887840" cy="0"/>
              </a:xfrm>
              <a:prstGeom prst="line">
                <a:avLst/>
              </a:prstGeom>
              <a:ln>
                <a:solidFill>
                  <a:srgbClr val="FF0066"/>
                </a:solidFill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46" name="Text Box 14"/>
            <p:cNvSpPr txBox="1">
              <a:spLocks noChangeArrowheads="1"/>
            </p:cNvSpPr>
            <p:nvPr/>
          </p:nvSpPr>
          <p:spPr bwMode="auto">
            <a:xfrm>
              <a:off x="4785519" y="1066800"/>
              <a:ext cx="6019799" cy="57597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143689" tIns="71844" rIns="143689" bIns="71844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ts val="0"/>
                </a:spcBef>
                <a:defRPr/>
              </a:pPr>
              <a:r>
                <a:rPr lang="en-US" sz="2800" b="1" dirty="0" err="1">
                  <a:solidFill>
                    <a:srgbClr val="0000CC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</a:rPr>
                <a:t>Bài</a:t>
              </a:r>
              <a:r>
                <a:rPr lang="en-US" sz="2800" b="1" dirty="0">
                  <a:solidFill>
                    <a:srgbClr val="0000CC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</a:rPr>
                <a:t> </a:t>
              </a:r>
              <a:r>
                <a:rPr lang="en-US" sz="2800" b="1" dirty="0" smtClean="0">
                  <a:solidFill>
                    <a:srgbClr val="0000CC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</a:rPr>
                <a:t>2: CÁI CẦU</a:t>
              </a:r>
              <a:endParaRPr lang="en-US" sz="2800" b="1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endParaRPr>
            </a:p>
          </p:txBody>
        </p:sp>
      </p:grpSp>
      <p:sp>
        <p:nvSpPr>
          <p:cNvPr id="52" name="Rectangle 51"/>
          <p:cNvSpPr/>
          <p:nvPr/>
        </p:nvSpPr>
        <p:spPr>
          <a:xfrm>
            <a:off x="319043" y="2864912"/>
            <a:ext cx="551025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dòng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ông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xe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ửa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âu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ang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ông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đãi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đỗ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sz="36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ông</a:t>
            </a:r>
            <a:r>
              <a:rPr lang="en-US" sz="36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Mã</a:t>
            </a:r>
            <a:endParaRPr lang="en-US" sz="36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365919" y="4230469"/>
            <a:ext cx="751199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Cha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gửi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cho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con 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/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chiếc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ảnh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cái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cầu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||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endParaRPr lang="en-US" sz="3600" b="1" dirty="0">
              <a:solidFill>
                <a:srgbClr val="0000CC"/>
              </a:solidFill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365919" y="4765665"/>
            <a:ext cx="8137525" cy="644535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Cha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vừa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bắc</a:t>
            </a:r>
            <a:r>
              <a:rPr lang="en-US" sz="3600" b="1" dirty="0" smtClean="0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xong</a:t>
            </a:r>
            <a:r>
              <a:rPr lang="en-US" sz="3600" b="1" dirty="0" smtClean="0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/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qua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dòng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sông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sâu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|| 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442119" y="5334000"/>
            <a:ext cx="698139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Xe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lửa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sắp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qua, 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/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thư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cha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nói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thế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||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endParaRPr lang="en-US" sz="3600" b="1" dirty="0">
              <a:solidFill>
                <a:srgbClr val="0000CC"/>
              </a:solidFill>
            </a:endParaRPr>
          </a:p>
        </p:txBody>
      </p:sp>
      <p:sp>
        <p:nvSpPr>
          <p:cNvPr id="53" name="Rectangle 52"/>
          <p:cNvSpPr/>
          <p:nvPr/>
        </p:nvSpPr>
        <p:spPr>
          <a:xfrm>
            <a:off x="365919" y="6265886"/>
            <a:ext cx="8137525" cy="1277914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Mẹ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bảo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/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cầu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Hàm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Rồng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sông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Mã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|| </a:t>
            </a:r>
            <a:endParaRPr lang="en-US" sz="3600" b="1" dirty="0" smtClean="0">
              <a:solidFill>
                <a:srgbClr val="FF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en-US" sz="3600" b="1" dirty="0" smtClean="0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Con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cứ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gọi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/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cái</a:t>
            </a:r>
            <a:r>
              <a:rPr lang="en-US" sz="3600" b="1" dirty="0" smtClean="0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cầu</a:t>
            </a:r>
            <a:r>
              <a:rPr lang="en-US" sz="3600" b="1" dirty="0" smtClean="0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của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b="1" dirty="0" smtClean="0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cha</a:t>
            </a:r>
            <a:endParaRPr lang="en-US" sz="3600" b="1" dirty="0">
              <a:solidFill>
                <a:srgbClr val="0000CC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8443119" y="4514671"/>
            <a:ext cx="8220520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Câu</a:t>
            </a:r>
            <a:r>
              <a:rPr 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2: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Bức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ảnh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cha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gửi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đã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gợi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cho</a:t>
            </a:r>
            <a:endParaRPr lang="en-US" sz="3600" b="1" dirty="0" smtClean="0">
              <a:solidFill>
                <a:srgbClr val="FF0000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r>
              <a:rPr 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bạn</a:t>
            </a:r>
            <a:r>
              <a:rPr 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nhỏ</a:t>
            </a:r>
            <a:r>
              <a:rPr 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nghĩ</a:t>
            </a:r>
            <a:r>
              <a:rPr 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đến</a:t>
            </a:r>
            <a:r>
              <a:rPr 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những</a:t>
            </a:r>
            <a:r>
              <a:rPr 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chiếc</a:t>
            </a:r>
            <a:r>
              <a:rPr 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cầu</a:t>
            </a:r>
            <a:r>
              <a:rPr 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nào</a:t>
            </a:r>
            <a:r>
              <a:rPr 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?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54" name="Rectangle 53"/>
          <p:cNvSpPr/>
          <p:nvPr/>
        </p:nvSpPr>
        <p:spPr>
          <a:xfrm>
            <a:off x="8595519" y="5715000"/>
            <a:ext cx="7081372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Bức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ảnh</a:t>
            </a:r>
            <a:r>
              <a:rPr lang="en-US" sz="36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gợi</a:t>
            </a:r>
            <a:r>
              <a:rPr lang="en-US" sz="36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nhỏ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nghĩ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chiếc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cầu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tơ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nhỏ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6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nhện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bắc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 chum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chiếc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cầu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gió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đưa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sáo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sang </a:t>
            </a:r>
            <a:r>
              <a:rPr lang="en-US" sz="36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sông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chiếc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cầu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lá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tre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đưa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kiến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vượt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 </a:t>
            </a:r>
            <a:r>
              <a:rPr lang="en-US" sz="36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ngòi</a:t>
            </a:r>
            <a:r>
              <a:rPr lang="en-US" sz="36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chiếc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cầu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ao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mẹ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thường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đãi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đỗ</a:t>
            </a:r>
            <a:endParaRPr lang="en-US" sz="3600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8375707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/>
      <p:bldP spid="41" grpId="0"/>
      <p:bldP spid="4" grpId="0"/>
      <p:bldP spid="5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6" name="Straight Connector 25"/>
          <p:cNvCxnSpPr/>
          <p:nvPr/>
        </p:nvCxnSpPr>
        <p:spPr>
          <a:xfrm>
            <a:off x="8443119" y="2667000"/>
            <a:ext cx="76200" cy="6324600"/>
          </a:xfrm>
          <a:prstGeom prst="line">
            <a:avLst/>
          </a:prstGeom>
          <a:ln>
            <a:solidFill>
              <a:srgbClr val="0000CC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grpSp>
        <p:nvGrpSpPr>
          <p:cNvPr id="27" name="Group 26"/>
          <p:cNvGrpSpPr/>
          <p:nvPr/>
        </p:nvGrpSpPr>
        <p:grpSpPr>
          <a:xfrm>
            <a:off x="1718225" y="1891336"/>
            <a:ext cx="2319747" cy="654607"/>
            <a:chOff x="1259767" y="1442589"/>
            <a:chExt cx="2319747" cy="654607"/>
          </a:xfrm>
        </p:grpSpPr>
        <p:sp>
          <p:nvSpPr>
            <p:cNvPr id="28" name="Rectangle 27"/>
            <p:cNvSpPr/>
            <p:nvPr/>
          </p:nvSpPr>
          <p:spPr>
            <a:xfrm>
              <a:off x="1259767" y="1442589"/>
              <a:ext cx="2319747" cy="654607"/>
            </a:xfrm>
            <a:prstGeom prst="rect">
              <a:avLst/>
            </a:prstGeom>
            <a:noFill/>
          </p:spPr>
          <p:txBody>
            <a:bodyPr wrap="none" lIns="69156" tIns="34578" rIns="69156" bIns="34578">
              <a:spAutoFit/>
              <a:scene3d>
                <a:camera prst="orthographicFront"/>
                <a:lightRig rig="glow" dir="tl">
                  <a:rot lat="0" lon="0" rev="5400000"/>
                </a:lightRig>
              </a:scene3d>
              <a:sp3d contourW="12700">
                <a:bevelT w="25400" h="25400"/>
                <a:contourClr>
                  <a:schemeClr val="accent6">
                    <a:shade val="73000"/>
                  </a:schemeClr>
                </a:contourClr>
              </a:sp3d>
            </a:bodyPr>
            <a:lstStyle/>
            <a:p>
              <a:pPr algn="ctr"/>
              <a:r>
                <a:rPr lang="en-US" sz="3800" b="1" smtClean="0">
                  <a:ln w="11430"/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Luyện đọc</a:t>
              </a:r>
              <a:endParaRPr lang="en-US" sz="3800" b="1">
                <a:ln w="11430"/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29" name="Straight Connector 28"/>
            <p:cNvCxnSpPr/>
            <p:nvPr/>
          </p:nvCxnSpPr>
          <p:spPr>
            <a:xfrm>
              <a:off x="1338517" y="2096852"/>
              <a:ext cx="2209800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30" name="Group 29"/>
          <p:cNvGrpSpPr/>
          <p:nvPr/>
        </p:nvGrpSpPr>
        <p:grpSpPr>
          <a:xfrm>
            <a:off x="8753147" y="1907107"/>
            <a:ext cx="2791030" cy="654607"/>
            <a:chOff x="1024127" y="1442589"/>
            <a:chExt cx="2791030" cy="654607"/>
          </a:xfrm>
        </p:grpSpPr>
        <p:sp>
          <p:nvSpPr>
            <p:cNvPr id="31" name="Rectangle 30"/>
            <p:cNvSpPr/>
            <p:nvPr/>
          </p:nvSpPr>
          <p:spPr>
            <a:xfrm>
              <a:off x="1024127" y="1442589"/>
              <a:ext cx="2791030" cy="654607"/>
            </a:xfrm>
            <a:prstGeom prst="rect">
              <a:avLst/>
            </a:prstGeom>
            <a:noFill/>
          </p:spPr>
          <p:txBody>
            <a:bodyPr wrap="none" lIns="69156" tIns="34578" rIns="69156" bIns="34578">
              <a:spAutoFit/>
              <a:scene3d>
                <a:camera prst="orthographicFront"/>
                <a:lightRig rig="glow" dir="tl">
                  <a:rot lat="0" lon="0" rev="5400000"/>
                </a:lightRig>
              </a:scene3d>
              <a:sp3d contourW="12700">
                <a:bevelT w="25400" h="25400"/>
                <a:contourClr>
                  <a:schemeClr val="accent6">
                    <a:shade val="73000"/>
                  </a:schemeClr>
                </a:contourClr>
              </a:sp3d>
            </a:bodyPr>
            <a:lstStyle/>
            <a:p>
              <a:pPr algn="ctr"/>
              <a:r>
                <a:rPr lang="en-US" sz="3800" b="1" smtClean="0">
                  <a:ln w="11430"/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Tìm hiểu bài</a:t>
              </a:r>
              <a:endParaRPr lang="en-US" sz="3800" b="1">
                <a:ln w="11430"/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32" name="Straight Connector 31"/>
            <p:cNvCxnSpPr/>
            <p:nvPr/>
          </p:nvCxnSpPr>
          <p:spPr>
            <a:xfrm>
              <a:off x="1156059" y="2067013"/>
              <a:ext cx="2560320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40" name="Rectangle 39"/>
          <p:cNvSpPr/>
          <p:nvPr/>
        </p:nvSpPr>
        <p:spPr>
          <a:xfrm>
            <a:off x="8519319" y="2667000"/>
            <a:ext cx="742808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3: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thấy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nhỏ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rất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yêu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chiếc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cầu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cha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sz="3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8519318" y="3886200"/>
            <a:ext cx="7924801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5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Yêu</a:t>
            </a:r>
            <a:r>
              <a:rPr lang="en-US" sz="35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5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hơn</a:t>
            </a:r>
            <a:r>
              <a:rPr lang="en-US" sz="35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5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cả</a:t>
            </a:r>
            <a:r>
              <a:rPr lang="en-US" sz="35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5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cái</a:t>
            </a:r>
            <a:r>
              <a:rPr lang="en-US" sz="35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5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cầu</a:t>
            </a:r>
            <a:r>
              <a:rPr lang="en-US" sz="35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5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ao</a:t>
            </a:r>
            <a:r>
              <a:rPr lang="en-US" sz="35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5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mẹ</a:t>
            </a:r>
            <a:r>
              <a:rPr lang="en-US" sz="35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5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thường</a:t>
            </a:r>
            <a:r>
              <a:rPr lang="en-US" sz="35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5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đãi</a:t>
            </a:r>
            <a:r>
              <a:rPr lang="en-US" sz="35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5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đỗ</a:t>
            </a:r>
            <a:r>
              <a:rPr lang="en-US" sz="35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3500" b="1" dirty="0" smtClean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5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5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5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5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cái</a:t>
            </a:r>
            <a:r>
              <a:rPr lang="en-US" sz="35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5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cầu</a:t>
            </a:r>
            <a:r>
              <a:rPr lang="en-US" sz="35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5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ảnh</a:t>
            </a:r>
            <a:r>
              <a:rPr lang="en-US" sz="35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5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chụp</a:t>
            </a:r>
            <a:r>
              <a:rPr lang="en-US" sz="35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5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xa</a:t>
            </a:r>
            <a:r>
              <a:rPr lang="en-US" sz="35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5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xa</a:t>
            </a:r>
            <a:r>
              <a:rPr lang="en-US" sz="35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3500" b="1" dirty="0" smtClean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5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5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Mẹ</a:t>
            </a:r>
            <a:r>
              <a:rPr lang="en-US" sz="35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5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bảo</a:t>
            </a:r>
            <a:r>
              <a:rPr lang="en-US" sz="35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35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cầu</a:t>
            </a:r>
            <a:r>
              <a:rPr lang="en-US" sz="35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5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Hàm</a:t>
            </a:r>
            <a:r>
              <a:rPr lang="en-US" sz="35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5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Rồng</a:t>
            </a:r>
            <a:r>
              <a:rPr lang="en-US" sz="35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5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sông</a:t>
            </a:r>
            <a:r>
              <a:rPr lang="en-US" sz="35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5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Mã</a:t>
            </a:r>
            <a:r>
              <a:rPr lang="en-US" sz="35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3500" b="1" dirty="0" smtClean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5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5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 </a:t>
            </a:r>
            <a:r>
              <a:rPr lang="en-US" sz="35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cứ</a:t>
            </a:r>
            <a:r>
              <a:rPr lang="en-US" sz="35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5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gọi</a:t>
            </a:r>
            <a:r>
              <a:rPr lang="en-US" sz="35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35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cái</a:t>
            </a:r>
            <a:r>
              <a:rPr lang="en-US" sz="35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5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cầu</a:t>
            </a:r>
            <a:r>
              <a:rPr lang="en-US" sz="35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5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5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5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cha.</a:t>
            </a:r>
            <a:endParaRPr lang="en-US" sz="35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43" name="Group 42"/>
          <p:cNvGrpSpPr/>
          <p:nvPr/>
        </p:nvGrpSpPr>
        <p:grpSpPr>
          <a:xfrm>
            <a:off x="4617134" y="42893"/>
            <a:ext cx="6255239" cy="1599885"/>
            <a:chOff x="4617134" y="42893"/>
            <a:chExt cx="6255239" cy="1599885"/>
          </a:xfrm>
        </p:grpSpPr>
        <p:grpSp>
          <p:nvGrpSpPr>
            <p:cNvPr id="44" name="Group 43"/>
            <p:cNvGrpSpPr/>
            <p:nvPr/>
          </p:nvGrpSpPr>
          <p:grpSpPr>
            <a:xfrm>
              <a:off x="4617134" y="42893"/>
              <a:ext cx="6255239" cy="1013727"/>
              <a:chOff x="4539228" y="103852"/>
              <a:chExt cx="6149694" cy="1013727"/>
            </a:xfrm>
          </p:grpSpPr>
          <p:grpSp>
            <p:nvGrpSpPr>
              <p:cNvPr id="47" name="Group 46"/>
              <p:cNvGrpSpPr/>
              <p:nvPr/>
            </p:nvGrpSpPr>
            <p:grpSpPr>
              <a:xfrm>
                <a:off x="4539228" y="103852"/>
                <a:ext cx="6149694" cy="1013727"/>
                <a:chOff x="4539228" y="103852"/>
                <a:chExt cx="6149694" cy="1013727"/>
              </a:xfrm>
            </p:grpSpPr>
            <p:sp>
              <p:nvSpPr>
                <p:cNvPr id="49" name="TextBox 48"/>
                <p:cNvSpPr txBox="1"/>
                <p:nvPr/>
              </p:nvSpPr>
              <p:spPr>
                <a:xfrm>
                  <a:off x="4539228" y="103852"/>
                  <a:ext cx="6149694" cy="58477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3200" smtClean="0">
                      <a:solidFill>
                        <a:srgbClr val="0000CC"/>
                      </a:solidFill>
                      <a:latin typeface="Times New Roman" pitchFamily="18" charset="0"/>
                      <a:cs typeface="Times New Roman" pitchFamily="18" charset="0"/>
                    </a:rPr>
                    <a:t>Thứ……ngày…..tháng…..năm…….</a:t>
                  </a:r>
                  <a:endParaRPr lang="en-US" sz="320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50" name="TextBox 49"/>
                <p:cNvSpPr txBox="1"/>
                <p:nvPr/>
              </p:nvSpPr>
              <p:spPr>
                <a:xfrm>
                  <a:off x="6486305" y="594359"/>
                  <a:ext cx="2261748" cy="52322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2800" b="1" smtClean="0">
                      <a:solidFill>
                        <a:srgbClr val="FF0066"/>
                      </a:solidFill>
                      <a:latin typeface="Times New Roman" pitchFamily="18" charset="0"/>
                      <a:cs typeface="Times New Roman" pitchFamily="18" charset="0"/>
                    </a:rPr>
                    <a:t>TIẾNG VIỆT</a:t>
                  </a:r>
                  <a:endParaRPr lang="en-US" sz="2800" b="1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p:grpSp>
          <p:cxnSp>
            <p:nvCxnSpPr>
              <p:cNvPr id="48" name="Straight Connector 47"/>
              <p:cNvCxnSpPr/>
              <p:nvPr/>
            </p:nvCxnSpPr>
            <p:spPr>
              <a:xfrm>
                <a:off x="6676405" y="1082039"/>
                <a:ext cx="1887840" cy="0"/>
              </a:xfrm>
              <a:prstGeom prst="line">
                <a:avLst/>
              </a:prstGeom>
              <a:ln>
                <a:solidFill>
                  <a:srgbClr val="FF0066"/>
                </a:solidFill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46" name="Text Box 14"/>
            <p:cNvSpPr txBox="1">
              <a:spLocks noChangeArrowheads="1"/>
            </p:cNvSpPr>
            <p:nvPr/>
          </p:nvSpPr>
          <p:spPr bwMode="auto">
            <a:xfrm>
              <a:off x="4785519" y="1066800"/>
              <a:ext cx="6019799" cy="57597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143689" tIns="71844" rIns="143689" bIns="71844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ts val="0"/>
                </a:spcBef>
                <a:defRPr/>
              </a:pPr>
              <a:r>
                <a:rPr lang="en-US" sz="2800" b="1" dirty="0" err="1">
                  <a:solidFill>
                    <a:srgbClr val="0000CC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</a:rPr>
                <a:t>Bài</a:t>
              </a:r>
              <a:r>
                <a:rPr lang="en-US" sz="2800" b="1" dirty="0">
                  <a:solidFill>
                    <a:srgbClr val="0000CC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</a:rPr>
                <a:t> </a:t>
              </a:r>
              <a:r>
                <a:rPr lang="en-US" sz="2800" b="1" dirty="0" smtClean="0">
                  <a:solidFill>
                    <a:srgbClr val="0000CC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</a:rPr>
                <a:t>2: CÁI CẦU</a:t>
              </a:r>
              <a:endParaRPr lang="en-US" sz="2800" b="1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endParaRPr>
            </a:p>
          </p:txBody>
        </p:sp>
      </p:grpSp>
      <p:sp>
        <p:nvSpPr>
          <p:cNvPr id="52" name="Rectangle 51"/>
          <p:cNvSpPr/>
          <p:nvPr/>
        </p:nvSpPr>
        <p:spPr>
          <a:xfrm>
            <a:off x="319043" y="2864912"/>
            <a:ext cx="551025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dòng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ông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xe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ửa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âu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ang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ông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đãi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đỗ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sz="36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ông</a:t>
            </a:r>
            <a:r>
              <a:rPr lang="en-US" sz="36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Mã</a:t>
            </a:r>
            <a:endParaRPr lang="en-US" sz="36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365919" y="4230469"/>
            <a:ext cx="751199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Cha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gửi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cho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con 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/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chiếc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ảnh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cái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cầu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||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endParaRPr lang="en-US" sz="3600" b="1" dirty="0">
              <a:solidFill>
                <a:srgbClr val="0000CC"/>
              </a:solidFill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365919" y="4765665"/>
            <a:ext cx="8137525" cy="644535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Cha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vừa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bắc</a:t>
            </a:r>
            <a:r>
              <a:rPr lang="en-US" sz="3600" b="1" dirty="0" smtClean="0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xong</a:t>
            </a:r>
            <a:r>
              <a:rPr lang="en-US" sz="3600" b="1" dirty="0" smtClean="0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/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qua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dòng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sông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sâu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|| 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442119" y="5334000"/>
            <a:ext cx="698139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Xe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lửa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sắp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qua, 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/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thư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cha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nói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thế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||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endParaRPr lang="en-US" sz="3600" b="1" dirty="0">
              <a:solidFill>
                <a:srgbClr val="0000CC"/>
              </a:solidFill>
            </a:endParaRPr>
          </a:p>
        </p:txBody>
      </p:sp>
      <p:sp>
        <p:nvSpPr>
          <p:cNvPr id="53" name="Rectangle 52"/>
          <p:cNvSpPr/>
          <p:nvPr/>
        </p:nvSpPr>
        <p:spPr>
          <a:xfrm>
            <a:off x="365919" y="6265886"/>
            <a:ext cx="8137525" cy="1277914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Mẹ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bảo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/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cầu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Hàm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Rồng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sông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Mã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|| </a:t>
            </a:r>
            <a:endParaRPr lang="en-US" sz="3600" b="1" dirty="0" smtClean="0">
              <a:solidFill>
                <a:srgbClr val="FF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en-US" sz="3600" b="1" dirty="0" smtClean="0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Con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cứ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gọi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/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cái</a:t>
            </a:r>
            <a:r>
              <a:rPr lang="en-US" sz="3600" b="1" dirty="0" smtClean="0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cầu</a:t>
            </a:r>
            <a:r>
              <a:rPr lang="en-US" sz="3600" b="1" dirty="0" smtClean="0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của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b="1" dirty="0" smtClean="0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cha</a:t>
            </a:r>
            <a:endParaRPr lang="en-US" sz="3600" b="1" dirty="0">
              <a:solidFill>
                <a:srgbClr val="0000CC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8481219" y="6171876"/>
            <a:ext cx="7569701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Câu</a:t>
            </a:r>
            <a:r>
              <a:rPr 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4: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Câu</a:t>
            </a:r>
            <a:r>
              <a:rPr 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thơ</a:t>
            </a:r>
            <a:r>
              <a:rPr 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nào</a:t>
            </a:r>
            <a:r>
              <a:rPr 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cho</a:t>
            </a:r>
            <a:r>
              <a:rPr 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thấy</a:t>
            </a:r>
            <a:r>
              <a:rPr 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bạn</a:t>
            </a:r>
            <a:r>
              <a:rPr 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nhỏ</a:t>
            </a:r>
            <a:endParaRPr lang="en-US" sz="3600" b="1" dirty="0" smtClean="0">
              <a:solidFill>
                <a:srgbClr val="FF0000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r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anose="02020603050405020304" pitchFamily="18" charset="0"/>
              </a:rPr>
              <a:t>ất</a:t>
            </a:r>
            <a:r>
              <a:rPr 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anose="02020603050405020304" pitchFamily="18" charset="0"/>
              </a:rPr>
              <a:t>tự</a:t>
            </a:r>
            <a:r>
              <a:rPr 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anose="02020603050405020304" pitchFamily="18" charset="0"/>
              </a:rPr>
              <a:t>hào</a:t>
            </a:r>
            <a:r>
              <a:rPr 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anose="02020603050405020304" pitchFamily="18" charset="0"/>
              </a:rPr>
              <a:t>về</a:t>
            </a:r>
            <a:r>
              <a:rPr 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 cha?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8699080" y="7543800"/>
            <a:ext cx="8137525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35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Mẹ</a:t>
            </a:r>
            <a:r>
              <a:rPr lang="en-US" sz="35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5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bảo</a:t>
            </a:r>
            <a:r>
              <a:rPr lang="en-US" sz="35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35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cầu</a:t>
            </a:r>
            <a:r>
              <a:rPr lang="en-US" sz="35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5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Hàm</a:t>
            </a:r>
            <a:r>
              <a:rPr lang="en-US" sz="35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5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Rồng</a:t>
            </a:r>
            <a:r>
              <a:rPr lang="en-US" sz="35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5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sông</a:t>
            </a:r>
            <a:r>
              <a:rPr lang="en-US" sz="35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5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Mã</a:t>
            </a:r>
            <a:r>
              <a:rPr lang="en-US" sz="35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en-US" sz="35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 </a:t>
            </a:r>
            <a:r>
              <a:rPr lang="en-US" sz="35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cứ</a:t>
            </a:r>
            <a:r>
              <a:rPr lang="en-US" sz="35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5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gọi</a:t>
            </a:r>
            <a:r>
              <a:rPr lang="en-US" sz="35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35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cái</a:t>
            </a:r>
            <a:r>
              <a:rPr lang="en-US" sz="35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5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cầu</a:t>
            </a:r>
            <a:r>
              <a:rPr lang="en-US" sz="35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5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5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cha.</a:t>
            </a:r>
            <a:endParaRPr lang="en-US" sz="35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6272378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/>
      <p:bldP spid="41" grpId="0"/>
      <p:bldP spid="4" grpId="0"/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6" name="Straight Connector 25"/>
          <p:cNvCxnSpPr/>
          <p:nvPr/>
        </p:nvCxnSpPr>
        <p:spPr>
          <a:xfrm>
            <a:off x="8443119" y="2667000"/>
            <a:ext cx="76200" cy="6324600"/>
          </a:xfrm>
          <a:prstGeom prst="line">
            <a:avLst/>
          </a:prstGeom>
          <a:ln>
            <a:solidFill>
              <a:srgbClr val="0000CC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grpSp>
        <p:nvGrpSpPr>
          <p:cNvPr id="27" name="Group 26"/>
          <p:cNvGrpSpPr/>
          <p:nvPr/>
        </p:nvGrpSpPr>
        <p:grpSpPr>
          <a:xfrm>
            <a:off x="1718225" y="1891336"/>
            <a:ext cx="2319747" cy="654607"/>
            <a:chOff x="1259767" y="1442589"/>
            <a:chExt cx="2319747" cy="654607"/>
          </a:xfrm>
        </p:grpSpPr>
        <p:sp>
          <p:nvSpPr>
            <p:cNvPr id="28" name="Rectangle 27"/>
            <p:cNvSpPr/>
            <p:nvPr/>
          </p:nvSpPr>
          <p:spPr>
            <a:xfrm>
              <a:off x="1259767" y="1442589"/>
              <a:ext cx="2319747" cy="654607"/>
            </a:xfrm>
            <a:prstGeom prst="rect">
              <a:avLst/>
            </a:prstGeom>
            <a:noFill/>
          </p:spPr>
          <p:txBody>
            <a:bodyPr wrap="none" lIns="69156" tIns="34578" rIns="69156" bIns="34578">
              <a:spAutoFit/>
              <a:scene3d>
                <a:camera prst="orthographicFront"/>
                <a:lightRig rig="glow" dir="tl">
                  <a:rot lat="0" lon="0" rev="5400000"/>
                </a:lightRig>
              </a:scene3d>
              <a:sp3d contourW="12700">
                <a:bevelT w="25400" h="25400"/>
                <a:contourClr>
                  <a:schemeClr val="accent6">
                    <a:shade val="73000"/>
                  </a:schemeClr>
                </a:contourClr>
              </a:sp3d>
            </a:bodyPr>
            <a:lstStyle/>
            <a:p>
              <a:pPr algn="ctr"/>
              <a:r>
                <a:rPr lang="en-US" sz="3800" b="1" smtClean="0">
                  <a:ln w="11430"/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Luyện đọc</a:t>
              </a:r>
              <a:endParaRPr lang="en-US" sz="3800" b="1">
                <a:ln w="11430"/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29" name="Straight Connector 28"/>
            <p:cNvCxnSpPr/>
            <p:nvPr/>
          </p:nvCxnSpPr>
          <p:spPr>
            <a:xfrm>
              <a:off x="1338517" y="2096852"/>
              <a:ext cx="2209800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30" name="Group 29"/>
          <p:cNvGrpSpPr/>
          <p:nvPr/>
        </p:nvGrpSpPr>
        <p:grpSpPr>
          <a:xfrm>
            <a:off x="8753147" y="1907107"/>
            <a:ext cx="2791030" cy="654607"/>
            <a:chOff x="1024127" y="1442589"/>
            <a:chExt cx="2791030" cy="654607"/>
          </a:xfrm>
        </p:grpSpPr>
        <p:sp>
          <p:nvSpPr>
            <p:cNvPr id="31" name="Rectangle 30"/>
            <p:cNvSpPr/>
            <p:nvPr/>
          </p:nvSpPr>
          <p:spPr>
            <a:xfrm>
              <a:off x="1024127" y="1442589"/>
              <a:ext cx="2791030" cy="654607"/>
            </a:xfrm>
            <a:prstGeom prst="rect">
              <a:avLst/>
            </a:prstGeom>
            <a:noFill/>
          </p:spPr>
          <p:txBody>
            <a:bodyPr wrap="none" lIns="69156" tIns="34578" rIns="69156" bIns="34578">
              <a:spAutoFit/>
              <a:scene3d>
                <a:camera prst="orthographicFront"/>
                <a:lightRig rig="glow" dir="tl">
                  <a:rot lat="0" lon="0" rev="5400000"/>
                </a:lightRig>
              </a:scene3d>
              <a:sp3d contourW="12700">
                <a:bevelT w="25400" h="25400"/>
                <a:contourClr>
                  <a:schemeClr val="accent6">
                    <a:shade val="73000"/>
                  </a:schemeClr>
                </a:contourClr>
              </a:sp3d>
            </a:bodyPr>
            <a:lstStyle/>
            <a:p>
              <a:pPr algn="ctr"/>
              <a:r>
                <a:rPr lang="en-US" sz="3800" b="1" smtClean="0">
                  <a:ln w="11430"/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Tìm hiểu bài</a:t>
              </a:r>
              <a:endParaRPr lang="en-US" sz="3800" b="1">
                <a:ln w="11430"/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32" name="Straight Connector 31"/>
            <p:cNvCxnSpPr/>
            <p:nvPr/>
          </p:nvCxnSpPr>
          <p:spPr>
            <a:xfrm>
              <a:off x="1156059" y="2067013"/>
              <a:ext cx="2560320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43" name="Group 42"/>
          <p:cNvGrpSpPr/>
          <p:nvPr/>
        </p:nvGrpSpPr>
        <p:grpSpPr>
          <a:xfrm>
            <a:off x="4617134" y="42893"/>
            <a:ext cx="6255239" cy="1599885"/>
            <a:chOff x="4617134" y="42893"/>
            <a:chExt cx="6255239" cy="1599885"/>
          </a:xfrm>
        </p:grpSpPr>
        <p:grpSp>
          <p:nvGrpSpPr>
            <p:cNvPr id="44" name="Group 43"/>
            <p:cNvGrpSpPr/>
            <p:nvPr/>
          </p:nvGrpSpPr>
          <p:grpSpPr>
            <a:xfrm>
              <a:off x="4617134" y="42893"/>
              <a:ext cx="6255239" cy="1013727"/>
              <a:chOff x="4539228" y="103852"/>
              <a:chExt cx="6149694" cy="1013727"/>
            </a:xfrm>
          </p:grpSpPr>
          <p:grpSp>
            <p:nvGrpSpPr>
              <p:cNvPr id="47" name="Group 46"/>
              <p:cNvGrpSpPr/>
              <p:nvPr/>
            </p:nvGrpSpPr>
            <p:grpSpPr>
              <a:xfrm>
                <a:off x="4539228" y="103852"/>
                <a:ext cx="6149694" cy="1013727"/>
                <a:chOff x="4539228" y="103852"/>
                <a:chExt cx="6149694" cy="1013727"/>
              </a:xfrm>
            </p:grpSpPr>
            <p:sp>
              <p:nvSpPr>
                <p:cNvPr id="49" name="TextBox 48"/>
                <p:cNvSpPr txBox="1"/>
                <p:nvPr/>
              </p:nvSpPr>
              <p:spPr>
                <a:xfrm>
                  <a:off x="4539228" y="103852"/>
                  <a:ext cx="6149694" cy="58477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3200" smtClean="0">
                      <a:solidFill>
                        <a:srgbClr val="0000CC"/>
                      </a:solidFill>
                      <a:latin typeface="Times New Roman" pitchFamily="18" charset="0"/>
                      <a:cs typeface="Times New Roman" pitchFamily="18" charset="0"/>
                    </a:rPr>
                    <a:t>Thứ……ngày…..tháng…..năm…….</a:t>
                  </a:r>
                  <a:endParaRPr lang="en-US" sz="320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50" name="TextBox 49"/>
                <p:cNvSpPr txBox="1"/>
                <p:nvPr/>
              </p:nvSpPr>
              <p:spPr>
                <a:xfrm>
                  <a:off x="6486305" y="594359"/>
                  <a:ext cx="2261748" cy="52322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2800" b="1" smtClean="0">
                      <a:solidFill>
                        <a:srgbClr val="FF0066"/>
                      </a:solidFill>
                      <a:latin typeface="Times New Roman" pitchFamily="18" charset="0"/>
                      <a:cs typeface="Times New Roman" pitchFamily="18" charset="0"/>
                    </a:rPr>
                    <a:t>TIẾNG VIỆT</a:t>
                  </a:r>
                  <a:endParaRPr lang="en-US" sz="2800" b="1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p:grpSp>
          <p:cxnSp>
            <p:nvCxnSpPr>
              <p:cNvPr id="48" name="Straight Connector 47"/>
              <p:cNvCxnSpPr/>
              <p:nvPr/>
            </p:nvCxnSpPr>
            <p:spPr>
              <a:xfrm>
                <a:off x="6676405" y="1082039"/>
                <a:ext cx="1887840" cy="0"/>
              </a:xfrm>
              <a:prstGeom prst="line">
                <a:avLst/>
              </a:prstGeom>
              <a:ln>
                <a:solidFill>
                  <a:srgbClr val="FF0066"/>
                </a:solidFill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46" name="Text Box 14"/>
            <p:cNvSpPr txBox="1">
              <a:spLocks noChangeArrowheads="1"/>
            </p:cNvSpPr>
            <p:nvPr/>
          </p:nvSpPr>
          <p:spPr bwMode="auto">
            <a:xfrm>
              <a:off x="4785519" y="1066800"/>
              <a:ext cx="6019799" cy="57597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143689" tIns="71844" rIns="143689" bIns="71844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ts val="0"/>
                </a:spcBef>
                <a:defRPr/>
              </a:pPr>
              <a:r>
                <a:rPr lang="en-US" sz="2800" b="1" dirty="0" err="1">
                  <a:solidFill>
                    <a:srgbClr val="0000CC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</a:rPr>
                <a:t>Bài</a:t>
              </a:r>
              <a:r>
                <a:rPr lang="en-US" sz="2800" b="1" dirty="0">
                  <a:solidFill>
                    <a:srgbClr val="0000CC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</a:rPr>
                <a:t> </a:t>
              </a:r>
              <a:r>
                <a:rPr lang="en-US" sz="2800" b="1" dirty="0" smtClean="0">
                  <a:solidFill>
                    <a:srgbClr val="0000CC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</a:rPr>
                <a:t>2: CÁI CẦU</a:t>
              </a:r>
              <a:endParaRPr lang="en-US" sz="2800" b="1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endParaRPr>
            </a:p>
          </p:txBody>
        </p:sp>
      </p:grpSp>
      <p:sp>
        <p:nvSpPr>
          <p:cNvPr id="52" name="Rectangle 51"/>
          <p:cNvSpPr/>
          <p:nvPr/>
        </p:nvSpPr>
        <p:spPr>
          <a:xfrm>
            <a:off x="319043" y="2864912"/>
            <a:ext cx="551025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dòng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ông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xe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ửa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âu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ang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ông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đãi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đỗ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sz="36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ông</a:t>
            </a:r>
            <a:r>
              <a:rPr lang="en-US" sz="36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Mã</a:t>
            </a:r>
            <a:endParaRPr lang="en-US" sz="36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365919" y="4230469"/>
            <a:ext cx="751199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Cha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gửi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cho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con 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/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chiếc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ảnh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cái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cầu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||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endParaRPr lang="en-US" sz="3600" b="1" dirty="0">
              <a:solidFill>
                <a:srgbClr val="0000CC"/>
              </a:solidFill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365919" y="4765665"/>
            <a:ext cx="8137525" cy="644535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Cha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vừa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bắc</a:t>
            </a:r>
            <a:r>
              <a:rPr lang="en-US" sz="3600" b="1" dirty="0" smtClean="0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xong</a:t>
            </a:r>
            <a:r>
              <a:rPr lang="en-US" sz="3600" b="1" dirty="0" smtClean="0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/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qua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dòng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sông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sâu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|| 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442119" y="5334000"/>
            <a:ext cx="698139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Xe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lửa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sắp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qua, 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/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thư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cha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nói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thế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||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endParaRPr lang="en-US" sz="3600" b="1" dirty="0">
              <a:solidFill>
                <a:srgbClr val="0000CC"/>
              </a:solidFill>
            </a:endParaRPr>
          </a:p>
        </p:txBody>
      </p:sp>
      <p:sp>
        <p:nvSpPr>
          <p:cNvPr id="53" name="Rectangle 52"/>
          <p:cNvSpPr/>
          <p:nvPr/>
        </p:nvSpPr>
        <p:spPr>
          <a:xfrm>
            <a:off x="365919" y="6265886"/>
            <a:ext cx="8137525" cy="1277914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Mẹ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bảo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/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cầu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Hàm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Rồng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sông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Mã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|| </a:t>
            </a:r>
            <a:endParaRPr lang="en-US" sz="3600" b="1" dirty="0" smtClean="0">
              <a:solidFill>
                <a:srgbClr val="FF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en-US" sz="3600" b="1" dirty="0" smtClean="0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Con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cứ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gọi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/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cái</a:t>
            </a:r>
            <a:r>
              <a:rPr lang="en-US" sz="3600" b="1" dirty="0" smtClean="0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cầu</a:t>
            </a:r>
            <a:r>
              <a:rPr lang="en-US" sz="3600" b="1" dirty="0" smtClean="0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của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b="1" dirty="0" smtClean="0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cha</a:t>
            </a:r>
            <a:endParaRPr lang="en-US" sz="3600" b="1" dirty="0">
              <a:solidFill>
                <a:srgbClr val="0000CC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pSp>
        <p:nvGrpSpPr>
          <p:cNvPr id="25" name="Group 24"/>
          <p:cNvGrpSpPr/>
          <p:nvPr/>
        </p:nvGrpSpPr>
        <p:grpSpPr>
          <a:xfrm>
            <a:off x="8579651" y="3505201"/>
            <a:ext cx="7693511" cy="4563537"/>
            <a:chOff x="6418608" y="3039538"/>
            <a:chExt cx="8773438" cy="4563537"/>
          </a:xfrm>
        </p:grpSpPr>
        <p:pic>
          <p:nvPicPr>
            <p:cNvPr id="33" name="Picture 16" descr="Frame Border Transparent PNG Gold Image​ | Gallery Yopriceville -  High-Quality Images and Transparent… | Clip art frames borders, Frame  border design, Frame clipart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6200000">
              <a:off x="8523558" y="934588"/>
              <a:ext cx="4563537" cy="877343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34" name="Rectangle 33"/>
            <p:cNvSpPr/>
            <p:nvPr/>
          </p:nvSpPr>
          <p:spPr>
            <a:xfrm>
              <a:off x="7218768" y="4106337"/>
              <a:ext cx="7185298" cy="230832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nl-NL" altLang="en-US" sz="3600" i="1" dirty="0" smtClean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    </a:t>
              </a:r>
              <a:r>
                <a:rPr lang="nl-NL" altLang="en-US" sz="3600" i="1" dirty="0" smtClean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Bài thơ t</a:t>
              </a:r>
              <a:r>
                <a:rPr lang="en-US" sz="3600" i="1" dirty="0" err="1" smtClean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hể</a:t>
              </a:r>
              <a:r>
                <a:rPr lang="en-US" sz="3600" i="1" dirty="0" smtClean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600" i="1" dirty="0" err="1" smtClean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hiện</a:t>
              </a:r>
              <a:r>
                <a:rPr lang="en-US" sz="3600" i="1" dirty="0" smtClean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600" i="1" dirty="0" err="1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tình</a:t>
              </a:r>
              <a:r>
                <a:rPr lang="en-US" sz="3600" i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600" i="1" dirty="0" err="1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yêu</a:t>
              </a:r>
              <a:r>
                <a:rPr lang="en-US" sz="3600" i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600" i="1" dirty="0" err="1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và</a:t>
              </a:r>
              <a:r>
                <a:rPr lang="en-US" sz="3600" i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600" i="1" dirty="0" err="1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niềm</a:t>
              </a:r>
              <a:r>
                <a:rPr lang="en-US" sz="3600" i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600" i="1" dirty="0" err="1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tự</a:t>
              </a:r>
              <a:r>
                <a:rPr lang="en-US" sz="3600" i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600" i="1" dirty="0" err="1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hào</a:t>
              </a:r>
              <a:r>
                <a:rPr lang="en-US" sz="3600" i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600" i="1" dirty="0" err="1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của</a:t>
              </a:r>
              <a:r>
                <a:rPr lang="en-US" sz="3600" i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600" i="1" dirty="0" err="1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một</a:t>
              </a:r>
              <a:r>
                <a:rPr lang="en-US" sz="3600" i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600" i="1" dirty="0" err="1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bạn</a:t>
              </a:r>
              <a:r>
                <a:rPr lang="en-US" sz="3600" i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600" i="1" dirty="0" err="1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nhỏ</a:t>
              </a:r>
              <a:r>
                <a:rPr lang="en-US" sz="3600" i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600" i="1" dirty="0" err="1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về</a:t>
              </a:r>
              <a:r>
                <a:rPr lang="en-US" sz="3600" i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600" i="1" dirty="0" err="1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người</a:t>
              </a:r>
              <a:r>
                <a:rPr lang="en-US" sz="3600" i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cha </a:t>
              </a:r>
              <a:r>
                <a:rPr lang="en-US" sz="3600" i="1" dirty="0" err="1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và</a:t>
              </a:r>
              <a:r>
                <a:rPr lang="en-US" sz="3600" i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600" i="1" dirty="0" err="1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chiếc</a:t>
              </a:r>
              <a:r>
                <a:rPr lang="en-US" sz="3600" i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600" i="1" dirty="0" err="1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cầu</a:t>
              </a:r>
              <a:r>
                <a:rPr lang="en-US" sz="3600" i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600" i="1" dirty="0" err="1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mà</a:t>
              </a:r>
              <a:r>
                <a:rPr lang="en-US" sz="3600" i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cha </a:t>
              </a:r>
              <a:r>
                <a:rPr lang="en-US" sz="3600" i="1" dirty="0" err="1" smtClean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vừa</a:t>
              </a:r>
              <a:r>
                <a:rPr lang="en-US" sz="3600" i="1" dirty="0" smtClean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600" i="1" dirty="0" err="1" smtClean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bắc</a:t>
              </a:r>
              <a:r>
                <a:rPr lang="en-US" sz="3600" i="1" dirty="0" smtClean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600" i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qua </a:t>
              </a:r>
              <a:r>
                <a:rPr lang="en-US" sz="3600" i="1" dirty="0" err="1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dòng</a:t>
              </a:r>
              <a:r>
                <a:rPr lang="en-US" sz="3600" i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600" i="1" dirty="0" err="1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sông</a:t>
              </a:r>
              <a:r>
                <a:rPr lang="en-US" sz="3600" i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600" i="1" dirty="0" err="1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sâu</a:t>
              </a:r>
              <a:r>
                <a:rPr lang="en-US" sz="3600" i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.</a:t>
              </a:r>
            </a:p>
          </p:txBody>
        </p:sp>
      </p:grpSp>
      <p:sp>
        <p:nvSpPr>
          <p:cNvPr id="35" name="Rectangle 34"/>
          <p:cNvSpPr/>
          <p:nvPr/>
        </p:nvSpPr>
        <p:spPr>
          <a:xfrm>
            <a:off x="10476281" y="2819400"/>
            <a:ext cx="330083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NỘI DUNG</a:t>
            </a:r>
            <a:endParaRPr lang="en-US" sz="4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5286957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4617134" y="42893"/>
            <a:ext cx="6255239" cy="1599885"/>
            <a:chOff x="4617134" y="42893"/>
            <a:chExt cx="6255239" cy="1599885"/>
          </a:xfrm>
        </p:grpSpPr>
        <p:grpSp>
          <p:nvGrpSpPr>
            <p:cNvPr id="44" name="Group 43"/>
            <p:cNvGrpSpPr/>
            <p:nvPr/>
          </p:nvGrpSpPr>
          <p:grpSpPr>
            <a:xfrm>
              <a:off x="4617134" y="42893"/>
              <a:ext cx="6255239" cy="1013727"/>
              <a:chOff x="4539228" y="103852"/>
              <a:chExt cx="6149694" cy="1013727"/>
            </a:xfrm>
          </p:grpSpPr>
          <p:grpSp>
            <p:nvGrpSpPr>
              <p:cNvPr id="47" name="Group 46"/>
              <p:cNvGrpSpPr/>
              <p:nvPr/>
            </p:nvGrpSpPr>
            <p:grpSpPr>
              <a:xfrm>
                <a:off x="4539228" y="103852"/>
                <a:ext cx="6149694" cy="1013727"/>
                <a:chOff x="4539228" y="103852"/>
                <a:chExt cx="6149694" cy="1013727"/>
              </a:xfrm>
            </p:grpSpPr>
            <p:sp>
              <p:nvSpPr>
                <p:cNvPr id="49" name="TextBox 48"/>
                <p:cNvSpPr txBox="1"/>
                <p:nvPr/>
              </p:nvSpPr>
              <p:spPr>
                <a:xfrm>
                  <a:off x="4539228" y="103852"/>
                  <a:ext cx="6149694" cy="58477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3200" smtClean="0">
                      <a:solidFill>
                        <a:srgbClr val="0000CC"/>
                      </a:solidFill>
                      <a:latin typeface="Times New Roman" pitchFamily="18" charset="0"/>
                      <a:cs typeface="Times New Roman" pitchFamily="18" charset="0"/>
                    </a:rPr>
                    <a:t>Thứ……ngày…..tháng…..năm…….</a:t>
                  </a:r>
                  <a:endParaRPr lang="en-US" sz="320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50" name="TextBox 49"/>
                <p:cNvSpPr txBox="1"/>
                <p:nvPr/>
              </p:nvSpPr>
              <p:spPr>
                <a:xfrm>
                  <a:off x="6486305" y="594359"/>
                  <a:ext cx="2261748" cy="52322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2800" b="1" smtClean="0">
                      <a:solidFill>
                        <a:srgbClr val="FF0066"/>
                      </a:solidFill>
                      <a:latin typeface="Times New Roman" pitchFamily="18" charset="0"/>
                      <a:cs typeface="Times New Roman" pitchFamily="18" charset="0"/>
                    </a:rPr>
                    <a:t>TIẾNG VIỆT</a:t>
                  </a:r>
                  <a:endParaRPr lang="en-US" sz="2800" b="1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p:grpSp>
          <p:cxnSp>
            <p:nvCxnSpPr>
              <p:cNvPr id="48" name="Straight Connector 47"/>
              <p:cNvCxnSpPr/>
              <p:nvPr/>
            </p:nvCxnSpPr>
            <p:spPr>
              <a:xfrm>
                <a:off x="6676405" y="1082039"/>
                <a:ext cx="1887840" cy="0"/>
              </a:xfrm>
              <a:prstGeom prst="line">
                <a:avLst/>
              </a:prstGeom>
              <a:ln>
                <a:solidFill>
                  <a:srgbClr val="FF0066"/>
                </a:solidFill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46" name="Text Box 14"/>
            <p:cNvSpPr txBox="1">
              <a:spLocks noChangeArrowheads="1"/>
            </p:cNvSpPr>
            <p:nvPr/>
          </p:nvSpPr>
          <p:spPr bwMode="auto">
            <a:xfrm>
              <a:off x="4785519" y="1066800"/>
              <a:ext cx="6019799" cy="57597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143689" tIns="71844" rIns="143689" bIns="71844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ts val="0"/>
                </a:spcBef>
                <a:defRPr/>
              </a:pPr>
              <a:r>
                <a:rPr lang="en-US" sz="2800" b="1" dirty="0" err="1">
                  <a:solidFill>
                    <a:srgbClr val="0000CC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</a:rPr>
                <a:t>Bài</a:t>
              </a:r>
              <a:r>
                <a:rPr lang="en-US" sz="2800" b="1" dirty="0">
                  <a:solidFill>
                    <a:srgbClr val="0000CC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</a:rPr>
                <a:t> </a:t>
              </a:r>
              <a:r>
                <a:rPr lang="en-US" sz="2800" b="1" dirty="0" smtClean="0">
                  <a:solidFill>
                    <a:srgbClr val="0000CC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</a:rPr>
                <a:t>2: CÁI CẦU</a:t>
              </a:r>
              <a:endParaRPr lang="en-US" sz="2800" b="1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endParaRPr>
            </a:p>
          </p:txBody>
        </p:sp>
      </p:grpSp>
      <p:sp>
        <p:nvSpPr>
          <p:cNvPr id="3" name="AutoShape 2" descr="Khung viền PowerPoint đẹp - Phụ Kiện MacBook Chính Hãn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AutoShape 4" descr="Khung viền PowerPoint đẹp - Phụ Kiện MacBook Chính Hãng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AutoShape 6" descr="Khung viền đẹp PowerPoint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AutoShape 8" descr="Khung viền đẹp PowerPoint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" name="AutoShape 10" descr="Khung viền đẹp PowerPoint"/>
          <p:cNvSpPr>
            <a:spLocks noChangeAspect="1" noChangeArrowheads="1"/>
          </p:cNvSpPr>
          <p:nvPr/>
        </p:nvSpPr>
        <p:spPr bwMode="auto">
          <a:xfrm>
            <a:off x="765175" y="4651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33" name="Group 32"/>
          <p:cNvGrpSpPr/>
          <p:nvPr/>
        </p:nvGrpSpPr>
        <p:grpSpPr>
          <a:xfrm>
            <a:off x="1356520" y="1600200"/>
            <a:ext cx="3429000" cy="707886"/>
            <a:chOff x="1508919" y="1888664"/>
            <a:chExt cx="3120775" cy="1186207"/>
          </a:xfrm>
        </p:grpSpPr>
        <p:sp>
          <p:nvSpPr>
            <p:cNvPr id="34" name="Rectangle 33"/>
            <p:cNvSpPr/>
            <p:nvPr/>
          </p:nvSpPr>
          <p:spPr>
            <a:xfrm>
              <a:off x="1508919" y="1888664"/>
              <a:ext cx="3120775" cy="118620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4000" b="1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4. Luyện tập.</a:t>
              </a:r>
              <a:endParaRPr lang="en-US" sz="40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35" name="Straight Connector 34"/>
            <p:cNvCxnSpPr/>
            <p:nvPr/>
          </p:nvCxnSpPr>
          <p:spPr>
            <a:xfrm>
              <a:off x="1646078" y="3017498"/>
              <a:ext cx="2428811" cy="0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2" name="TextBox 11"/>
          <p:cNvSpPr txBox="1"/>
          <p:nvPr/>
        </p:nvSpPr>
        <p:spPr>
          <a:xfrm>
            <a:off x="1298575" y="2316480"/>
            <a:ext cx="158313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1)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Xếp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dưới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đây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cặp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nghĩa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trái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ngược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US" sz="32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l="28331" t="43751" r="24231" b="15624"/>
          <a:stretch/>
        </p:blipFill>
        <p:spPr>
          <a:xfrm>
            <a:off x="1737519" y="3124200"/>
            <a:ext cx="11811000" cy="5867400"/>
          </a:xfrm>
          <a:prstGeom prst="rect">
            <a:avLst/>
          </a:prstGeom>
        </p:spPr>
      </p:pic>
      <p:cxnSp>
        <p:nvCxnSpPr>
          <p:cNvPr id="31" name="Straight Arrow Connector 30"/>
          <p:cNvCxnSpPr/>
          <p:nvPr/>
        </p:nvCxnSpPr>
        <p:spPr>
          <a:xfrm>
            <a:off x="5395054" y="3810000"/>
            <a:ext cx="3733865" cy="1371600"/>
          </a:xfrm>
          <a:prstGeom prst="straightConnector1">
            <a:avLst/>
          </a:prstGeom>
          <a:ln w="76200">
            <a:solidFill>
              <a:srgbClr val="FF0000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/>
          <p:nvPr/>
        </p:nvCxnSpPr>
        <p:spPr>
          <a:xfrm>
            <a:off x="5547454" y="5257800"/>
            <a:ext cx="3733865" cy="1371600"/>
          </a:xfrm>
          <a:prstGeom prst="straightConnector1">
            <a:avLst/>
          </a:prstGeom>
          <a:ln w="76200">
            <a:solidFill>
              <a:srgbClr val="FF0000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/>
          <p:nvPr/>
        </p:nvCxnSpPr>
        <p:spPr>
          <a:xfrm>
            <a:off x="5547454" y="6629400"/>
            <a:ext cx="3733865" cy="1371600"/>
          </a:xfrm>
          <a:prstGeom prst="straightConnector1">
            <a:avLst/>
          </a:prstGeom>
          <a:ln w="76200">
            <a:solidFill>
              <a:srgbClr val="FF0000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/>
          <p:nvPr/>
        </p:nvCxnSpPr>
        <p:spPr>
          <a:xfrm flipV="1">
            <a:off x="5547454" y="4120455"/>
            <a:ext cx="3581465" cy="3728145"/>
          </a:xfrm>
          <a:prstGeom prst="straightConnector1">
            <a:avLst/>
          </a:prstGeom>
          <a:ln w="76200">
            <a:solidFill>
              <a:srgbClr val="FF0000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70784826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5&quot;&gt;&lt;property id=&quot;20148&quot; value=&quot;5&quot;/&gt;&lt;property id=&quot;20300&quot; value=&quot;Slide 2&quot;/&gt;&lt;property id=&quot;20307&quot; value=&quot;293&quot;/&gt;&lt;/object&gt;&lt;object type=&quot;3&quot; unique_id=&quot;10006&quot;&gt;&lt;property id=&quot;20148&quot; value=&quot;5&quot;/&gt;&lt;property id=&quot;20300&quot; value=&quot;Slide 3&quot;/&gt;&lt;property id=&quot;20307&quot; value=&quot;317&quot;/&gt;&lt;/object&gt;&lt;object type=&quot;3&quot; unique_id=&quot;10008&quot;&gt;&lt;property id=&quot;20148&quot; value=&quot;5&quot;/&gt;&lt;property id=&quot;20300&quot; value=&quot;Slide 5&quot;/&gt;&lt;property id=&quot;20307&quot; value=&quot;325&quot;/&gt;&lt;/object&gt;&lt;object type=&quot;3&quot; unique_id=&quot;10009&quot;&gt;&lt;property id=&quot;20148&quot; value=&quot;5&quot;/&gt;&lt;property id=&quot;20300&quot; value=&quot;Slide 6&quot;/&gt;&lt;property id=&quot;20307&quot; value=&quot;298&quot;/&gt;&lt;/object&gt;&lt;object type=&quot;3&quot; unique_id=&quot;10010&quot;&gt;&lt;property id=&quot;20148&quot; value=&quot;5&quot;/&gt;&lt;property id=&quot;20300&quot; value=&quot;Slide 7&quot;/&gt;&lt;property id=&quot;20307&quot; value=&quot;323&quot;/&gt;&lt;/object&gt;&lt;object type=&quot;3&quot; unique_id=&quot;10011&quot;&gt;&lt;property id=&quot;20148&quot; value=&quot;5&quot;/&gt;&lt;property id=&quot;20300&quot; value=&quot;Slide 8&quot;/&gt;&lt;property id=&quot;20307&quot; value=&quot;299&quot;/&gt;&lt;/object&gt;&lt;object type=&quot;3&quot; unique_id=&quot;10012&quot;&gt;&lt;property id=&quot;20148&quot; value=&quot;5&quot;/&gt;&lt;property id=&quot;20300&quot; value=&quot;Slide 9 - &amp;quot;&amp;#x0D;&amp;#x0A;&amp;#x0D;&amp;#x0A; 1/ Phong traøo Ñoâng Du dieãn ra vaøo thôøi gian naøo? Ai laø ngöôøi laõnh ñaïo? Muïc ñích cuûa phong traøo laø &quot;/&gt;&lt;property id=&quot;20307&quot; value=&quot;318&quot;/&gt;&lt;/object&gt;&lt;object type=&quot;3&quot; unique_id=&quot;10013&quot;&gt;&lt;property id=&quot;20148&quot; value=&quot;5&quot;/&gt;&lt;property id=&quot;20300&quot; value=&quot;Slide 10 - &amp;quot;2. Nhaân daân trong nöôùc, ñaëc bieät laø thanh nieân yeâu nöôùc ñaõ höôûng öùng phong traøo Ñoâng Du nhö theá naø&quot;/&gt;&lt;property id=&quot;20307&quot; value=&quot;319&quot;/&gt;&lt;/object&gt;&lt;object type=&quot;3&quot; unique_id=&quot;10014&quot;&gt;&lt;property id=&quot;20148&quot; value=&quot;5&quot;/&gt;&lt;property id=&quot;20300&quot; value=&quot;Slide 11 - &amp;quot;3/ Keát quaû cuûa phong traøo Ñoâng Du vaø yù nghóa cuûa phong traøo laø gì?&amp;quot;&quot;/&gt;&lt;property id=&quot;20307&quot; value=&quot;320&quot;/&gt;&lt;/object&gt;&lt;object type=&quot;3&quot; unique_id=&quot;10015&quot;&gt;&lt;property id=&quot;20148&quot; value=&quot;5&quot;/&gt;&lt;property id=&quot;20300&quot; value=&quot;Slide 12&quot;/&gt;&lt;property id=&quot;20307&quot; value=&quot;300&quot;/&gt;&lt;/object&gt;&lt;object type=&quot;3&quot; unique_id=&quot;10016&quot;&gt;&lt;property id=&quot;20148&quot; value=&quot;5&quot;/&gt;&lt;property id=&quot;20300&quot; value=&quot;Slide 13 - &amp;quot;&amp;amp;#x09;Phan Boäi Chaâu laø nhaø yeâu nöôùc tieâu bieåu cuûa Vieät Nam ôû giai ñoaïn naøo ?&amp;quot;&quot;/&gt;&lt;property id=&quot;20307&quot; value=&quot;263&quot;/&gt;&lt;/object&gt;&lt;object type=&quot;3&quot; unique_id=&quot;10017&quot;&gt;&lt;property id=&quot;20148&quot; value=&quot;5&quot;/&gt;&lt;property id=&quot;20300&quot; value=&quot;Slide 14 - &amp;quot;&amp;#x0D;&amp;#x0A;BAØI HOÏC&amp;#x0D;&amp;#x0A;&amp;quot;&quot;/&gt;&lt;property id=&quot;20307&quot; value=&quot;271&quot;/&gt;&lt;/object&gt;&lt;object type=&quot;3&quot; unique_id=&quot;10050&quot;&gt;&lt;property id=&quot;20148&quot; value=&quot;5&quot;/&gt;&lt;property id=&quot;20300&quot; value=&quot;Slide 1&quot;/&gt;&lt;property id=&quot;20307&quot; value=&quot;327&quot;/&gt;&lt;/object&gt;&lt;object type=&quot;3&quot; unique_id=&quot;10149&quot;&gt;&lt;property id=&quot;20148&quot; value=&quot;5&quot;/&gt;&lt;property id=&quot;20300&quot; value=&quot;Slide 4&quot;/&gt;&lt;property id=&quot;20307&quot; value=&quot;328&quot;/&gt;&lt;/object&gt;&lt;/object&gt;&lt;/object&gt;&lt;/database&gt;"/>
  <p:tag name="SECTOMILLISECCONVERTED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NARRATION" val="23,1047787239,C:\Users\Tailieu\Documents\Bai giang duong truong son_pptx\Media.ppcx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Cascade</Template>
  <TotalTime>10017</TotalTime>
  <Words>777</Words>
  <Application>Microsoft Office PowerPoint</Application>
  <PresentationFormat>Custom</PresentationFormat>
  <Paragraphs>96</Paragraphs>
  <Slides>12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Times New Roman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Le Hong Minh</dc:creator>
  <cp:lastModifiedBy>AutoBVT</cp:lastModifiedBy>
  <cp:revision>1153</cp:revision>
  <dcterms:created xsi:type="dcterms:W3CDTF">2008-09-09T22:52:10Z</dcterms:created>
  <dcterms:modified xsi:type="dcterms:W3CDTF">2022-08-20T09:02:17Z</dcterms:modified>
</cp:coreProperties>
</file>