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55"/>
  </p:notesMasterIdLst>
  <p:sldIdLst>
    <p:sldId id="274" r:id="rId3"/>
    <p:sldId id="258" r:id="rId4"/>
    <p:sldId id="277" r:id="rId5"/>
    <p:sldId id="275" r:id="rId6"/>
    <p:sldId id="259" r:id="rId7"/>
    <p:sldId id="279" r:id="rId8"/>
    <p:sldId id="283" r:id="rId9"/>
    <p:sldId id="260" r:id="rId10"/>
    <p:sldId id="280" r:id="rId11"/>
    <p:sldId id="282" r:id="rId12"/>
    <p:sldId id="284" r:id="rId13"/>
    <p:sldId id="285" r:id="rId14"/>
    <p:sldId id="289" r:id="rId15"/>
    <p:sldId id="286" r:id="rId16"/>
    <p:sldId id="287" r:id="rId17"/>
    <p:sldId id="288" r:id="rId18"/>
    <p:sldId id="291" r:id="rId19"/>
    <p:sldId id="290" r:id="rId20"/>
    <p:sldId id="292" r:id="rId21"/>
    <p:sldId id="293" r:id="rId22"/>
    <p:sldId id="294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7" r:id="rId34"/>
    <p:sldId id="309" r:id="rId35"/>
    <p:sldId id="310" r:id="rId36"/>
    <p:sldId id="306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5" r:id="rId50"/>
    <p:sldId id="326" r:id="rId51"/>
    <p:sldId id="327" r:id="rId52"/>
    <p:sldId id="328" r:id="rId53"/>
    <p:sldId id="329" r:id="rId5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8000"/>
    <a:srgbClr val="0066FF"/>
    <a:srgbClr val="CC00FF"/>
    <a:srgbClr val="00FFFF"/>
    <a:srgbClr val="FFFFC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09" autoAdjust="0"/>
  </p:normalViewPr>
  <p:slideViewPr>
    <p:cSldViewPr showGuides="1"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5DACC1-9B23-4577-ADEE-C89BB16CA5C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919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08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297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/>
              <a:t>26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8019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3174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/>
              <a:t>27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05866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348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/>
              <a:t>29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2764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368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/>
              <a:t>30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27271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6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8B306-9A66-4AD5-8175-765A34E7DF9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8/21/2021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1BD054-4AEA-413F-A1A9-306395AD9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8B306-9A66-4AD5-8175-765A34E7DF9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8/21/2021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1BD054-4AEA-413F-A1A9-306395AD9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8B306-9A66-4AD5-8175-765A34E7DF9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8/21/2021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1BD054-4AEA-413F-A1A9-306395AD9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8B306-9A66-4AD5-8175-765A34E7DF9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8/21/2021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1BD054-4AEA-413F-A1A9-306395AD9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8B306-9A66-4AD5-8175-765A34E7DF9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8/21/2021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1BD054-4AEA-413F-A1A9-306395AD9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8B306-9A66-4AD5-8175-765A34E7DF9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8/21/2021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1BD054-4AEA-413F-A1A9-306395AD9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8B306-9A66-4AD5-8175-765A34E7DF9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8/21/2021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1BD054-4AEA-413F-A1A9-306395AD9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8B306-9A66-4AD5-8175-765A34E7DF9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8/21/2021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1BD054-4AEA-413F-A1A9-306395AD9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8B306-9A66-4AD5-8175-765A34E7DF9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8/21/2021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1BD054-4AEA-413F-A1A9-306395AD9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8B306-9A66-4AD5-8175-765A34E7DF9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8/21/2021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1BD054-4AEA-413F-A1A9-306395AD9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8B306-9A66-4AD5-8175-765A34E7DF9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8/21/2021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1BD054-4AEA-413F-A1A9-306395AD9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8B306-9A66-4AD5-8175-765A34E7DF9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8/21/2021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1BD054-4AEA-413F-A1A9-306395AD9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8B306-9A66-4AD5-8175-765A34E7DF9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8/21/2021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1BD054-4AEA-413F-A1A9-306395AD9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8B306-9A66-4AD5-8175-765A34E7DF9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8/21/2021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1BD054-4AEA-413F-A1A9-306395AD9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8B306-9A66-4AD5-8175-765A34E7DF9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8/21/2021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1BD054-4AEA-413F-A1A9-306395AD9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8B306-9A66-4AD5-8175-765A34E7DF9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8/21/2021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1BD054-4AEA-413F-A1A9-306395AD9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8B306-9A66-4AD5-8175-765A34E7DF9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8/21/2021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1BD054-4AEA-413F-A1A9-306395AD9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8B306-9A66-4AD5-8175-765A34E7DF9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8/21/2021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1BD054-4AEA-413F-A1A9-306395AD9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8B306-9A66-4AD5-8175-765A34E7DF9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8/21/2021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1BD054-4AEA-413F-A1A9-306395AD9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8B306-9A66-4AD5-8175-765A34E7DF9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8/21/2021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1BD054-4AEA-413F-A1A9-306395AD9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8B306-9A66-4AD5-8175-765A34E7DF9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8/21/2021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1BD054-4AEA-413F-A1A9-306395AD9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8B306-9A66-4AD5-8175-765A34E7DF9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8/21/2021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1BD054-4AEA-413F-A1A9-306395AD9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8B306-9A66-4AD5-8175-765A34E7DF9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8/21/2021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1BD054-4AEA-413F-A1A9-306395AD9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8B306-9A66-4AD5-8175-765A34E7DF9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8/21/2021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1BD054-4AEA-413F-A1A9-306395AD9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8B306-9A66-4AD5-8175-765A34E7DF9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8/21/2021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1BD054-4AEA-413F-A1A9-306395AD9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8B306-9A66-4AD5-8175-765A34E7DF9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8/21/2021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1BD054-4AEA-413F-A1A9-306395AD9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8B306-9A66-4AD5-8175-765A34E7DF9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8/21/2021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1BD054-4AEA-413F-A1A9-306395AD9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wheel spokes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8B306-9A66-4AD5-8175-765A34E7DF9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8/21/2021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1BD054-4AEA-413F-A1A9-306395AD9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>
    <p:wheel spokes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3688" y="152400"/>
            <a:ext cx="7993063" cy="1676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một bộ phận của 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</a:t>
            </a:r>
            <a:r>
              <a:rPr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biết bộ phận đó được l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từ vật liệu n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9" name="Picture 3" descr="C:\Users\Administrator\Desktop\cach-giang-bai-h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277" y="4241522"/>
            <a:ext cx="3863723" cy="265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istrator\Desktop\x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7" y="1828801"/>
            <a:ext cx="5461573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5943600" y="1524001"/>
            <a:ext cx="3200400" cy="2057399"/>
          </a:xfrm>
          <a:prstGeom prst="cloudCallout">
            <a:avLst>
              <a:gd name="adj1" fmla="val -11850"/>
              <a:gd name="adj2" fmla="val 774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2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63513"/>
            <a:ext cx="2362200" cy="750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các vật liệu</a:t>
            </a:r>
            <a:endParaRPr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10200" y="198438"/>
            <a:ext cx="3581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vật hoặc công trình xây dựng </a:t>
            </a:r>
            <a:endParaRPr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124200" y="273050"/>
            <a:ext cx="2057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3" name="TextBox 7"/>
          <p:cNvSpPr txBox="1"/>
          <p:nvPr/>
        </p:nvSpPr>
        <p:spPr>
          <a:xfrm>
            <a:off x="923925" y="4999038"/>
            <a:ext cx="1447800" cy="38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1800" dirty="0"/>
              <a:t>Đất sét </a:t>
            </a:r>
          </a:p>
        </p:txBody>
      </p:sp>
      <p:pic>
        <p:nvPicPr>
          <p:cNvPr id="1229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922463"/>
            <a:ext cx="2952750" cy="307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992188"/>
            <a:ext cx="3200400" cy="186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935538"/>
            <a:ext cx="3200400" cy="1931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7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700" y="2949575"/>
            <a:ext cx="3162300" cy="18510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1" name="Straight Connector 20"/>
          <p:cNvCxnSpPr/>
          <p:nvPr/>
        </p:nvCxnSpPr>
        <p:spPr>
          <a:xfrm>
            <a:off x="4876800" y="1922463"/>
            <a:ext cx="0" cy="411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>
            <a:off x="4876800" y="18288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4895850" y="3646488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4895850" y="5900738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3124200" y="3760788"/>
            <a:ext cx="1600200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304800"/>
            <a:ext cx="434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VẬT DỤNG QUEN THUỘC</a:t>
            </a:r>
            <a:endParaRPr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675" y="4394200"/>
            <a:ext cx="2708275" cy="193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" y="1147763"/>
            <a:ext cx="2676525" cy="2465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650" y="1147763"/>
            <a:ext cx="3181350" cy="2459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675" y="1190625"/>
            <a:ext cx="2708275" cy="2416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9425" y="4395788"/>
            <a:ext cx="308610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" y="4419600"/>
            <a:ext cx="2857500" cy="1909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10"/>
          <p:cNvSpPr/>
          <p:nvPr/>
        </p:nvSpPr>
        <p:spPr>
          <a:xfrm>
            <a:off x="533400" y="3779838"/>
            <a:ext cx="1447800" cy="44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điện</a:t>
            </a:r>
            <a:endParaRPr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0" y="3771900"/>
            <a:ext cx="1800225" cy="44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phê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10400" y="3759200"/>
            <a:ext cx="1447800" cy="44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chơi lego</a:t>
            </a:r>
            <a:endParaRPr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6416675"/>
            <a:ext cx="1828800" cy="44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Phanh xe đạp</a:t>
            </a:r>
            <a:endParaRPr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6416675"/>
            <a:ext cx="1447800" cy="44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Lốp xe đạp</a:t>
            </a:r>
            <a:endParaRPr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99288" y="6411913"/>
            <a:ext cx="1447800" cy="44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 quần áo</a:t>
            </a:r>
            <a:endParaRPr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81000" y="1066800"/>
            <a:ext cx="8305800" cy="5638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00200" y="0"/>
            <a:ext cx="5334000" cy="954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CẶP ĐÔI</a:t>
            </a:r>
          </a:p>
          <a:p>
            <a:pPr lvl="0" algn="ctr">
              <a:buNone/>
            </a:pP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( 2 phút)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340" name="Table 14339"/>
          <p:cNvGraphicFramePr/>
          <p:nvPr>
            <p:extLst>
              <p:ext uri="{D42A27DB-BD31-4B8C-83A1-F6EECF244321}">
                <p14:modId xmlns:p14="http://schemas.microsoft.com/office/powerpoint/2010/main" val="2282887855"/>
              </p:ext>
            </p:extLst>
          </p:nvPr>
        </p:nvGraphicFramePr>
        <p:xfrm>
          <a:off x="617481" y="2540003"/>
          <a:ext cx="8069318" cy="3555997"/>
        </p:xfrm>
        <a:graphic>
          <a:graphicData uri="http://schemas.openxmlformats.org/drawingml/2006/table">
            <a:tbl>
              <a:tblPr/>
              <a:tblGrid>
                <a:gridCol w="2362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8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94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9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13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340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sz="1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  <a:endParaRPr lang="en-US" sz="16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16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endParaRPr lang="en-US" sz="16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endParaRPr lang="en-US" sz="16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Nhựa</a:t>
                      </a:r>
                      <a:endParaRPr lang="en-US" sz="16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su</a:t>
                      </a:r>
                      <a:endParaRPr lang="en-US" sz="16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Gỗ</a:t>
                      </a:r>
                      <a:endParaRPr lang="en-US" sz="16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6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 dụng</a:t>
                      </a:r>
                      <a:endParaRPr lang="en-US" sz="16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99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 điện</a:t>
                      </a:r>
                      <a:endParaRPr lang="en-US" sz="16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40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800" b="1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</a:t>
                      </a:r>
                      <a:r>
                        <a:rPr lang="en-US" sz="1800" b="1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sz="1800" b="1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 c</a:t>
                      </a:r>
                      <a:r>
                        <a:rPr sz="1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1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phê</a:t>
                      </a:r>
                      <a:endParaRPr lang="en-US" sz="16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71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 chơi lego</a:t>
                      </a:r>
                      <a:endParaRPr lang="en-US" sz="16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40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 phanh xe đạp</a:t>
                      </a:r>
                      <a:endParaRPr lang="en-US" sz="16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36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Lốp xe đạp</a:t>
                      </a:r>
                      <a:endParaRPr lang="en-US" sz="16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36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 quần áo</a:t>
                      </a:r>
                      <a:endParaRPr lang="en-US" sz="16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411" name="TextBox 7"/>
          <p:cNvSpPr txBox="1"/>
          <p:nvPr/>
        </p:nvSpPr>
        <p:spPr>
          <a:xfrm>
            <a:off x="2590800" y="1062038"/>
            <a:ext cx="807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phiếu học tập sau: </a:t>
            </a:r>
            <a:endParaRPr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1524003"/>
            <a:ext cx="6705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None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</a:p>
          <a:p>
            <a:pPr>
              <a:buChar char="-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sản phẩm trên được l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từ những vật liệu gì?</a:t>
            </a:r>
          </a:p>
          <a:p>
            <a:pPr>
              <a:buChar char="-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Tích dấu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 để ho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itchFamily="18" charset="2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n th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itchFamily="18" charset="2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nh theo mẫu bảng 11.1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6" descr="nhomdo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98425"/>
            <a:ext cx="1600200" cy="1501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Content Placeholder 1536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417459"/>
              </p:ext>
            </p:extLst>
          </p:nvPr>
        </p:nvGraphicFramePr>
        <p:xfrm>
          <a:off x="448954" y="1234188"/>
          <a:ext cx="8382000" cy="5181600"/>
        </p:xfrm>
        <a:graphic>
          <a:graphicData uri="http://schemas.openxmlformats.org/drawingml/2006/table">
            <a:tbl>
              <a:tblPr/>
              <a:tblGrid>
                <a:gridCol w="2420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7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0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Vật liệu</a:t>
                      </a:r>
                      <a:endParaRPr lang="en-US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20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endParaRPr lang="en-US" sz="20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endParaRPr lang="en-US" sz="20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Nhựa</a:t>
                      </a:r>
                      <a:endParaRPr lang="en-US" sz="20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su</a:t>
                      </a:r>
                      <a:endParaRPr lang="en-US" sz="20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Gỗ</a:t>
                      </a:r>
                      <a:endParaRPr lang="en-US" sz="20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0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 dụng</a:t>
                      </a:r>
                      <a:endParaRPr lang="en-US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0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 điện</a:t>
                      </a:r>
                      <a:endParaRPr lang="en-US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3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3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000" b="1" smtClean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</a:t>
                      </a:r>
                      <a:r>
                        <a:rPr lang="en-US" sz="2000" b="1" smtClean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sz="2000" b="1" smtClean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 c</a:t>
                      </a:r>
                      <a:r>
                        <a:rPr sz="20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phê</a:t>
                      </a:r>
                      <a:endParaRPr lang="en-US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3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3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3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3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3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0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 chơi lego</a:t>
                      </a:r>
                      <a:endParaRPr lang="en-US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3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3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3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3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3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0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 phanh xe đạp</a:t>
                      </a:r>
                      <a:endParaRPr lang="en-US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3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3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3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3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0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Lốp xe đạp</a:t>
                      </a:r>
                      <a:endParaRPr lang="en-US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3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3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3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3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3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7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0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 quần áo</a:t>
                      </a:r>
                      <a:endParaRPr lang="en-US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3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3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1300" b="1" dirty="0">
                          <a:solidFill>
                            <a:srgbClr val="1E464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100" b="1" dirty="0">
                        <a:solidFill>
                          <a:srgbClr val="1E464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429000" y="228600"/>
            <a:ext cx="2057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0400" y="2667000"/>
            <a:ext cx="457200" cy="4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1E464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9100" y="2663689"/>
            <a:ext cx="457200" cy="4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1E464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2687573"/>
            <a:ext cx="457200" cy="4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1E464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9000" y="2684780"/>
            <a:ext cx="457200" cy="4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1E464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82754" y="3314700"/>
            <a:ext cx="457200" cy="4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1E464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10300" y="3962400"/>
            <a:ext cx="457200" cy="4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1E464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4570344"/>
            <a:ext cx="457200" cy="4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1E464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15200" y="4574792"/>
            <a:ext cx="457200" cy="4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1E464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77100" y="5330689"/>
            <a:ext cx="457200" cy="4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1E464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14114" y="5865744"/>
            <a:ext cx="457200" cy="4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1E464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52398" y="5894645"/>
            <a:ext cx="457200" cy="4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1E464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5943600"/>
            <a:ext cx="457200" cy="4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1E464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29032" y="5894645"/>
            <a:ext cx="457200" cy="4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1E464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62000" y="152400"/>
            <a:ext cx="7543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87" name="Rectang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28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sz="2800" b="1" u="sng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u="sng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2800" b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VẬT LIỆU THÔNG DỤNG</a:t>
            </a:r>
            <a:endParaRPr sz="28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19400" y="990600"/>
            <a:ext cx="5105400" cy="1905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l</a:t>
            </a:r>
            <a:r>
              <a:rPr sz="6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sz="6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4" descr="Pictur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0"/>
            <a:ext cx="22098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Picture 2" descr="C:\Users\Administrator\Desktop\MATERIALS-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74" y="3209039"/>
            <a:ext cx="8414826" cy="362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22638" y="2951163"/>
            <a:ext cx="2514600" cy="11811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7000"/>
              </a:lnSpc>
              <a:spcBef>
                <a:spcPct val="0"/>
              </a:spcBef>
              <a:buNone/>
            </a:pP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Phân loại</a:t>
            </a:r>
          </a:p>
          <a:p>
            <a:pPr marL="0" lvl="0" indent="0" algn="ctr">
              <a:lnSpc>
                <a:spcPct val="107000"/>
              </a:lnSpc>
              <a:spcBef>
                <a:spcPct val="0"/>
              </a:spcBef>
              <a:buNone/>
            </a:pPr>
            <a:r>
              <a:rPr sz="400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Vật </a:t>
            </a: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liệu</a:t>
            </a:r>
            <a:endParaRPr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990600"/>
            <a:ext cx="2190750" cy="6572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7000"/>
              </a:lnSpc>
              <a:spcBef>
                <a:spcPct val="0"/>
              </a:spcBef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Vật liệu xây dựng</a:t>
            </a:r>
            <a:endParaRPr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566988"/>
            <a:ext cx="2216150" cy="6572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7000"/>
              </a:lnSpc>
              <a:spcBef>
                <a:spcPct val="0"/>
              </a:spcBef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Vật liệu điện tử</a:t>
            </a:r>
            <a:endParaRPr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267200"/>
            <a:ext cx="2200275" cy="6572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7000"/>
              </a:lnSpc>
              <a:spcBef>
                <a:spcPct val="0"/>
              </a:spcBef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Vật liệu sinh học</a:t>
            </a:r>
            <a:endParaRPr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834063"/>
            <a:ext cx="2190750" cy="6572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7000"/>
              </a:lnSpc>
              <a:spcBef>
                <a:spcPct val="0"/>
              </a:spcBef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Vật liệu hóa học </a:t>
            </a:r>
            <a:endParaRPr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989013"/>
            <a:ext cx="2286000" cy="6572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7000"/>
              </a:lnSpc>
              <a:spcBef>
                <a:spcPct val="0"/>
              </a:spcBef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Vật liệu cơ khí</a:t>
            </a:r>
            <a:endParaRPr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7963" y="2566988"/>
            <a:ext cx="2281238" cy="6572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7000"/>
              </a:lnSpc>
              <a:spcBef>
                <a:spcPct val="0"/>
              </a:spcBef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Vật liệu hóa học</a:t>
            </a:r>
            <a:endParaRPr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3200" y="4114800"/>
            <a:ext cx="2286000" cy="6572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7000"/>
              </a:lnSpc>
              <a:spcBef>
                <a:spcPct val="0"/>
              </a:spcBef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Vật liệu Silicate</a:t>
            </a:r>
            <a:endParaRPr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5834063"/>
            <a:ext cx="2286000" cy="6572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7000"/>
              </a:lnSpc>
              <a:spcBef>
                <a:spcPct val="0"/>
              </a:spcBef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Vật liệu nano</a:t>
            </a:r>
            <a:endParaRPr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930525" y="1319213"/>
            <a:ext cx="9525" cy="48529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559050" y="1319213"/>
            <a:ext cx="3714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559050" y="289560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520950" y="464820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520950" y="617220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237288" y="1319213"/>
            <a:ext cx="9525" cy="48529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9" idx="1"/>
          </p:cNvCxnSpPr>
          <p:nvPr/>
        </p:nvCxnSpPr>
        <p:spPr>
          <a:xfrm>
            <a:off x="6242050" y="1317625"/>
            <a:ext cx="31115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70625" y="2951163"/>
            <a:ext cx="31115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259513" y="4478338"/>
            <a:ext cx="312738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243638" y="6175375"/>
            <a:ext cx="31115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Arrow 31"/>
          <p:cNvSpPr/>
          <p:nvPr/>
        </p:nvSpPr>
        <p:spPr>
          <a:xfrm>
            <a:off x="5837238" y="3621088"/>
            <a:ext cx="425450" cy="123825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Left Arrow 32"/>
          <p:cNvSpPr/>
          <p:nvPr/>
        </p:nvSpPr>
        <p:spPr>
          <a:xfrm>
            <a:off x="2930525" y="3636963"/>
            <a:ext cx="392113" cy="107950"/>
          </a:xfrm>
          <a:prstGeom prst="lef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95600" y="0"/>
            <a:ext cx="3505200" cy="914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b="1" dirty="0">
                <a:solidFill>
                  <a:srgbClr val="6B6B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NANO</a:t>
            </a:r>
            <a:endParaRPr sz="2000" b="1" dirty="0">
              <a:solidFill>
                <a:srgbClr val="6B6B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1066800"/>
            <a:ext cx="8001000" cy="21336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000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Vật liệu nano l</a:t>
            </a:r>
            <a:r>
              <a:rPr sz="2000" dirty="0">
                <a:solidFill>
                  <a:srgbClr val="1E464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vật liệu có kích cỡ nanomet ( 1nm = 1 phần tỉ của mét) </a:t>
            </a:r>
          </a:p>
          <a:p>
            <a:pPr lvl="0">
              <a:buNone/>
            </a:pPr>
            <a:r>
              <a:rPr sz="2000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Các hạt nano bạc thường có kích cỡ 25nm, nhưng tỉ lệ diện tích bề mặt so với thể tích l</a:t>
            </a:r>
            <a:r>
              <a:rPr sz="2000" dirty="0">
                <a:solidFill>
                  <a:srgbClr val="1E464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rất lớn, vì vậy gia tang sự tiếp xúc của chúng với vi khuẩn hoặc nấm, nâng cao hiệu quả diệt khuẩn v</a:t>
            </a:r>
            <a:r>
              <a:rPr sz="2000" dirty="0">
                <a:solidFill>
                  <a:srgbClr val="1E464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diệt nấm. </a:t>
            </a:r>
          </a:p>
          <a:p>
            <a:pPr lvl="0">
              <a:buNone/>
            </a:pPr>
            <a:r>
              <a:rPr sz="2000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Ứng dụng : y tế, chăn nuôi, trồng trọt, chế biến v</a:t>
            </a:r>
            <a:r>
              <a:rPr sz="2000" dirty="0">
                <a:solidFill>
                  <a:srgbClr val="1E464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bảo quản thực phẩm</a:t>
            </a:r>
            <a:r>
              <a:rPr sz="2000" dirty="0">
                <a:solidFill>
                  <a:srgbClr val="1E464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pic>
        <p:nvPicPr>
          <p:cNvPr id="18436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3" y="3378200"/>
            <a:ext cx="2466975" cy="2581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352800"/>
            <a:ext cx="35814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550" y="3403600"/>
            <a:ext cx="2381250" cy="231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TextBox 15"/>
          <p:cNvSpPr txBox="1"/>
          <p:nvPr/>
        </p:nvSpPr>
        <p:spPr>
          <a:xfrm>
            <a:off x="1600200" y="6135688"/>
            <a:ext cx="64008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nano bạc khử mùi, diệt khuẩn của máy giặt</a:t>
            </a:r>
            <a:endParaRPr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" y="1981200"/>
            <a:ext cx="1935163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</a:t>
            </a:r>
            <a:endParaRPr sz="28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12738" y="206375"/>
            <a:ext cx="6477000" cy="5238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TÍNH CHẤT VÀ ỨNG DỤNG CỦA VẬT LIỆU</a:t>
            </a:r>
            <a:endParaRPr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0" name="TextBox 6"/>
          <p:cNvSpPr txBox="1"/>
          <p:nvPr/>
        </p:nvSpPr>
        <p:spPr>
          <a:xfrm>
            <a:off x="655638" y="927100"/>
            <a:ext cx="57912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tính chất của một số vật liệu </a:t>
            </a:r>
            <a:endParaRPr sz="28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98438" y="1017588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239963" y="2933700"/>
            <a:ext cx="884238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3124200" y="2767013"/>
            <a:ext cx="1935163" cy="714375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</a:t>
            </a:r>
            <a:endParaRPr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59363" y="2184400"/>
            <a:ext cx="3932238" cy="187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285750" lvl="0" indent="-285750">
              <a:buChar char="-"/>
            </a:pPr>
            <a:r>
              <a:rPr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kỹ thuật công đoạn</a:t>
            </a:r>
          </a:p>
          <a:p>
            <a:pPr marL="285750" lvl="0" indent="-285750">
              <a:buChar char="-"/>
            </a:pPr>
            <a:r>
              <a:rPr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chia th</a:t>
            </a:r>
            <a:r>
              <a:rPr sz="20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5 nhóm </a:t>
            </a:r>
          </a:p>
          <a:p>
            <a:pPr marL="285750" lvl="0" indent="-285750">
              <a:buChar char="-"/>
            </a:pPr>
            <a:r>
              <a:rPr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: 5 phút </a:t>
            </a:r>
          </a:p>
          <a:p>
            <a:pPr marL="285750" lvl="0" indent="-285750">
              <a:buChar char="-"/>
            </a:pPr>
            <a:r>
              <a:rPr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thảo luận : </a:t>
            </a:r>
          </a:p>
          <a:p>
            <a:pPr marL="285750" lvl="0" indent="-285750" algn="ctr">
              <a:buNone/>
            </a:pPr>
            <a:r>
              <a:rPr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x-none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hiểu tính chất của một số vật liệu</a:t>
            </a:r>
            <a:r>
              <a:rPr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sz="2000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7" name="Picture 3" descr="C:\Users\Administrator\Desktop\fee5734a28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31" y="4083538"/>
            <a:ext cx="4508500" cy="277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Table 20481"/>
          <p:cNvGraphicFramePr/>
          <p:nvPr>
            <p:extLst>
              <p:ext uri="{D42A27DB-BD31-4B8C-83A1-F6EECF244321}">
                <p14:modId xmlns:p14="http://schemas.microsoft.com/office/powerpoint/2010/main" val="3539628681"/>
              </p:ext>
            </p:extLst>
          </p:nvPr>
        </p:nvGraphicFramePr>
        <p:xfrm>
          <a:off x="228600" y="1752600"/>
          <a:ext cx="8686800" cy="4876800"/>
        </p:xfrm>
        <a:graphic>
          <a:graphicData uri="http://schemas.openxmlformats.org/drawingml/2006/table">
            <a:tbl>
              <a:tblPr/>
              <a:tblGrid>
                <a:gridCol w="1706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58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07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064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Tính chất</a:t>
                      </a:r>
                      <a:endParaRPr lang="en-US" sz="20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Cứng</a:t>
                      </a:r>
                      <a:endParaRPr lang="en-US" sz="22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Dẻo</a:t>
                      </a:r>
                      <a:endParaRPr lang="en-US" sz="22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Giòn</a:t>
                      </a:r>
                      <a:endParaRPr lang="en-US" sz="22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sz="2200" b="1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hồi</a:t>
                      </a:r>
                      <a:endParaRPr lang="en-US" sz="22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 điện, nhiệt tốt</a:t>
                      </a:r>
                      <a:endParaRPr lang="en-US" sz="22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 cháy</a:t>
                      </a:r>
                      <a:endParaRPr lang="en-US" sz="22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 gỉ</a:t>
                      </a:r>
                      <a:endParaRPr lang="en-US" sz="22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 ăn mòn</a:t>
                      </a:r>
                      <a:endParaRPr lang="en-US" sz="22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  <a:endParaRPr lang="en-US" sz="20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</a:t>
                      </a:r>
                      <a:endParaRPr lang="en-US" sz="20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su</a:t>
                      </a:r>
                      <a:endParaRPr lang="en-US" sz="20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Nhựa</a:t>
                      </a:r>
                      <a:endParaRPr lang="en-US" sz="20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8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Gỗ</a:t>
                      </a:r>
                      <a:endParaRPr lang="en-US" sz="20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 tinh</a:t>
                      </a:r>
                      <a:endParaRPr lang="en-US" sz="20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8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Gốm</a:t>
                      </a:r>
                      <a:endParaRPr lang="en-US" sz="20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569" name="Rectangle 1"/>
          <p:cNvSpPr/>
          <p:nvPr/>
        </p:nvSpPr>
        <p:spPr>
          <a:xfrm>
            <a:off x="609600" y="0"/>
            <a:ext cx="8229600" cy="15541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PHIẾU HỌC TẬP SỐ 2 </a:t>
            </a:r>
            <a:endParaRPr sz="12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sz="13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sz="2000" dirty="0">
                <a:latin typeface="Times New Roman" panose="02020603050405020304" pitchFamily="18" charset="0"/>
                <a:cs typeface="Arial" panose="020B0604020202020204" pitchFamily="34" charset="0"/>
              </a:rPr>
              <a:t>Từ quan sát thực tế, em hãy cho biết một số tính chất của các vật liệu : kim loại, cao su, nhựa, gỗ, thủy tinh, gốm. Tích dấu  </a:t>
            </a:r>
            <a:r>
              <a:rPr sz="2000" dirty="0"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 để ho</a:t>
            </a:r>
            <a:r>
              <a:rPr sz="2000" dirty="0"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 pitchFamily="2" charset="2"/>
              </a:rPr>
              <a:t>à</a:t>
            </a:r>
            <a:r>
              <a:rPr sz="2000" dirty="0"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n th</a:t>
            </a:r>
            <a:r>
              <a:rPr sz="2000" dirty="0"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 pitchFamily="2" charset="2"/>
              </a:rPr>
              <a:t>à</a:t>
            </a:r>
            <a:r>
              <a:rPr sz="2000" dirty="0"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nh theo mẫu: </a:t>
            </a:r>
            <a:endParaRPr sz="20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sz="1800" dirty="0">
                <a:cs typeface="Arial" panose="020B0604020202020204" pitchFamily="34" charset="0"/>
              </a:rPr>
              <a:t> </a:t>
            </a:r>
            <a:endParaRPr lang="vi-VN" altLang="x-none" sz="18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29000" y="381000"/>
            <a:ext cx="1676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7" name="Rectangle 1"/>
          <p:cNvSpPr/>
          <p:nvPr/>
        </p:nvSpPr>
        <p:spPr>
          <a:xfrm>
            <a:off x="152400" y="381000"/>
            <a:ext cx="8229600" cy="7381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ĐÁP ÁN </a:t>
            </a:r>
            <a:endParaRPr sz="20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sz="1800" dirty="0">
                <a:cs typeface="Arial" panose="020B0604020202020204" pitchFamily="34" charset="0"/>
              </a:rPr>
              <a:t> </a:t>
            </a:r>
            <a:endParaRPr lang="vi-VN" altLang="x-none" sz="1800" dirty="0">
              <a:ea typeface="Arial" panose="020B0604020202020204" pitchFamily="34" charset="0"/>
            </a:endParaRPr>
          </a:p>
        </p:txBody>
      </p:sp>
      <p:graphicFrame>
        <p:nvGraphicFramePr>
          <p:cNvPr id="21508" name="Table 21507"/>
          <p:cNvGraphicFramePr/>
          <p:nvPr>
            <p:extLst>
              <p:ext uri="{D42A27DB-BD31-4B8C-83A1-F6EECF244321}">
                <p14:modId xmlns:p14="http://schemas.microsoft.com/office/powerpoint/2010/main" val="1882130166"/>
              </p:ext>
            </p:extLst>
          </p:nvPr>
        </p:nvGraphicFramePr>
        <p:xfrm>
          <a:off x="381000" y="1295400"/>
          <a:ext cx="8229600" cy="5257800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17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4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05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572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chất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Cứng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Dẻo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Giòn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b="1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hồi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 điện, nhiệt tốt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 cháy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 gỉ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 ăn mòn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2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2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2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su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2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Nhựa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2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Gỗ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72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 tinh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72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Gốm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2819400"/>
            <a:ext cx="457200" cy="4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1E464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2819399"/>
            <a:ext cx="457200" cy="4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1E464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2819399"/>
            <a:ext cx="457200" cy="4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1E464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2831909"/>
            <a:ext cx="457200" cy="4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1E464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2858067"/>
            <a:ext cx="457200" cy="4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1E464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3505200"/>
            <a:ext cx="457200" cy="4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1E464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3505200"/>
            <a:ext cx="457200" cy="4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1E464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3505199"/>
            <a:ext cx="457200" cy="4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1E464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4114800"/>
            <a:ext cx="457200" cy="4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1E464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4133515"/>
            <a:ext cx="457200" cy="4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1E464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4257" y="4146025"/>
            <a:ext cx="457200" cy="4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1E464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0325" y="4749867"/>
            <a:ext cx="457200" cy="4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1E464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5630" y="4762377"/>
            <a:ext cx="457200" cy="4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1E464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4788535"/>
            <a:ext cx="457200" cy="4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1E464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0325" y="5410200"/>
            <a:ext cx="457200" cy="4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1E464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75630" y="5398726"/>
            <a:ext cx="457200" cy="4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1E464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0325" y="6045267"/>
            <a:ext cx="457200" cy="4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1E464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83591" y="6035075"/>
            <a:ext cx="457200" cy="4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E46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1E464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05200" y="304800"/>
            <a:ext cx="20193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 xe</a:t>
            </a:r>
          </a:p>
          <a:p>
            <a:pPr lvl="0">
              <a:buNone/>
            </a:pPr>
            <a:r>
              <a:rPr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: thép </a:t>
            </a:r>
            <a:endParaRPr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9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65275"/>
            <a:ext cx="588645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8"/>
          <p:cNvSpPr/>
          <p:nvPr/>
        </p:nvSpPr>
        <p:spPr>
          <a:xfrm>
            <a:off x="190500" y="4991100"/>
            <a:ext cx="26289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 chiếu hậu</a:t>
            </a:r>
          </a:p>
          <a:p>
            <a:pPr lvl="0">
              <a:buNone/>
            </a:pPr>
            <a:r>
              <a:rPr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: gương ( kính)  </a:t>
            </a:r>
            <a:endParaRPr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05600" y="5105400"/>
            <a:ext cx="20193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xe</a:t>
            </a:r>
          </a:p>
          <a:p>
            <a:pPr lvl="0">
              <a:buNone/>
            </a:pPr>
            <a:r>
              <a:rPr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: cao su  </a:t>
            </a:r>
            <a:endParaRPr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54487" y="6007100"/>
            <a:ext cx="20193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 bánh xe</a:t>
            </a:r>
          </a:p>
          <a:p>
            <a:pPr lvl="0">
              <a:buNone/>
            </a:pPr>
            <a:r>
              <a:rPr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: nhôm</a:t>
            </a:r>
            <a:endParaRPr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5738" y="231775"/>
            <a:ext cx="2209800" cy="831850"/>
          </a:xfrm>
          <a:prstGeom prst="rect">
            <a:avLst/>
          </a:prstGeom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chắn gió</a:t>
            </a:r>
          </a:p>
          <a:p>
            <a:pPr lvl="0">
              <a:buNone/>
            </a:pPr>
            <a:r>
              <a:rPr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: thủy tinh  </a:t>
            </a:r>
            <a:endParaRPr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0" y="406400"/>
            <a:ext cx="20193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 lăng</a:t>
            </a:r>
          </a:p>
          <a:p>
            <a:pPr lvl="0">
              <a:buNone/>
            </a:pPr>
            <a:r>
              <a:rPr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: nhựa </a:t>
            </a:r>
            <a:endParaRPr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057400"/>
            <a:ext cx="2166938" cy="990600"/>
          </a:xfrm>
          <a:prstGeom prst="rect">
            <a:avLst/>
          </a:prstGeom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 ca - pô</a:t>
            </a:r>
          </a:p>
          <a:p>
            <a:pPr lvl="0">
              <a:buNone/>
            </a:pPr>
            <a:r>
              <a:rPr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: kim loại tổng hợp </a:t>
            </a:r>
            <a:endParaRPr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077913" y="2860675"/>
            <a:ext cx="2427288" cy="6286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06688" y="647700"/>
            <a:ext cx="2168525" cy="24003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153025" y="655638"/>
            <a:ext cx="825500" cy="203041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372100" y="733425"/>
            <a:ext cx="1166813" cy="25273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3"/>
          </p:cNvCxnSpPr>
          <p:nvPr/>
        </p:nvCxnSpPr>
        <p:spPr>
          <a:xfrm>
            <a:off x="2395538" y="647700"/>
            <a:ext cx="3111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875213" y="647700"/>
            <a:ext cx="277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3"/>
          </p:cNvCxnSpPr>
          <p:nvPr/>
        </p:nvCxnSpPr>
        <p:spPr>
          <a:xfrm>
            <a:off x="5524500" y="647700"/>
            <a:ext cx="4603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6" name="Straight Connector 6145"/>
          <p:cNvCxnSpPr>
            <a:endCxn id="13" idx="1"/>
          </p:cNvCxnSpPr>
          <p:nvPr/>
        </p:nvCxnSpPr>
        <p:spPr>
          <a:xfrm>
            <a:off x="6538913" y="749300"/>
            <a:ext cx="31908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2" name="Straight Connector 6151"/>
          <p:cNvCxnSpPr>
            <a:stCxn id="9" idx="3"/>
          </p:cNvCxnSpPr>
          <p:nvPr/>
        </p:nvCxnSpPr>
        <p:spPr>
          <a:xfrm>
            <a:off x="2819400" y="5334000"/>
            <a:ext cx="304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4" name="Straight Connector 6153"/>
          <p:cNvCxnSpPr/>
          <p:nvPr/>
        </p:nvCxnSpPr>
        <p:spPr>
          <a:xfrm flipV="1">
            <a:off x="3124200" y="3429000"/>
            <a:ext cx="2028825" cy="1905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6" name="Straight Connector 6155"/>
          <p:cNvCxnSpPr/>
          <p:nvPr/>
        </p:nvCxnSpPr>
        <p:spPr>
          <a:xfrm>
            <a:off x="4724400" y="5921375"/>
            <a:ext cx="7239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8" name="Straight Connector 6157"/>
          <p:cNvCxnSpPr/>
          <p:nvPr/>
        </p:nvCxnSpPr>
        <p:spPr>
          <a:xfrm>
            <a:off x="4724400" y="4327525"/>
            <a:ext cx="301625" cy="15938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0" name="Straight Connector 6159"/>
          <p:cNvCxnSpPr/>
          <p:nvPr/>
        </p:nvCxnSpPr>
        <p:spPr>
          <a:xfrm flipH="1">
            <a:off x="6538913" y="4197350"/>
            <a:ext cx="158750" cy="13477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2" name="Straight Connector 6161"/>
          <p:cNvCxnSpPr/>
          <p:nvPr/>
        </p:nvCxnSpPr>
        <p:spPr>
          <a:xfrm>
            <a:off x="6561138" y="5545138"/>
            <a:ext cx="14446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4" name="Straight Connector 6163"/>
          <p:cNvCxnSpPr>
            <a:stCxn id="14" idx="2"/>
          </p:cNvCxnSpPr>
          <p:nvPr/>
        </p:nvCxnSpPr>
        <p:spPr>
          <a:xfrm>
            <a:off x="1084263" y="3048000"/>
            <a:ext cx="0" cy="47307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" y="1981200"/>
            <a:ext cx="1935163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</a:t>
            </a:r>
            <a:endParaRPr sz="28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12738" y="206375"/>
            <a:ext cx="6477000" cy="5238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TÍNH CHẤT VÀ ỨNG DỤNG CỦA VẬT LIỆU</a:t>
            </a:r>
            <a:endParaRPr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2" name="TextBox 6"/>
          <p:cNvSpPr txBox="1"/>
          <p:nvPr/>
        </p:nvSpPr>
        <p:spPr>
          <a:xfrm>
            <a:off x="655638" y="927100"/>
            <a:ext cx="7878762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khả năng bị ăn mòn của một số vật liệu</a:t>
            </a:r>
            <a:endParaRPr sz="28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98438" y="1017588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239963" y="2933700"/>
            <a:ext cx="884238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3124200" y="2767013"/>
            <a:ext cx="1935163" cy="714375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</a:t>
            </a:r>
            <a:endParaRPr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59363" y="2184400"/>
            <a:ext cx="3932238" cy="187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endParaRPr sz="20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har char="-"/>
            </a:pPr>
            <a:r>
              <a:rPr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chia th</a:t>
            </a:r>
            <a:r>
              <a:rPr sz="20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5 nhóm </a:t>
            </a:r>
          </a:p>
          <a:p>
            <a:pPr lvl="0">
              <a:buChar char="-"/>
            </a:pPr>
            <a:r>
              <a:rPr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: 3 phút </a:t>
            </a:r>
          </a:p>
          <a:p>
            <a:pPr lvl="0">
              <a:buChar char="-"/>
            </a:pPr>
            <a:r>
              <a:rPr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thảo luận : </a:t>
            </a:r>
          </a:p>
          <a:p>
            <a:pPr lvl="0" algn="ctr">
              <a:buNone/>
            </a:pPr>
            <a:r>
              <a:rPr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</a:t>
            </a:r>
            <a:r>
              <a:rPr sz="20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thí nghiệm v</a:t>
            </a:r>
            <a:r>
              <a:rPr sz="20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sát hiện tượng”.</a:t>
            </a:r>
            <a:endParaRPr sz="2000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1" name="Picture 3" descr="C:\Users\Administrator\Desktop\fee5734a28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781" y="4124080"/>
            <a:ext cx="4442619" cy="273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522413"/>
            <a:ext cx="8382000" cy="17541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71800" y="304800"/>
            <a:ext cx="3048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b="1" dirty="0">
                <a:solidFill>
                  <a:srgbClr val="6B6B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1 </a:t>
            </a:r>
            <a:endParaRPr sz="2000" b="1" dirty="0">
              <a:solidFill>
                <a:srgbClr val="6B6B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641475"/>
            <a:ext cx="8382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vi-VN" altLang="x-none" sz="2800" b="1" dirty="0">
                <a:solidFill>
                  <a:srgbClr val="7575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Rót một ít giấm ăn v</a:t>
            </a:r>
            <a:r>
              <a:rPr lang="vi-VN" altLang="x-none" sz="2800" b="1" dirty="0">
                <a:solidFill>
                  <a:srgbClr val="7575D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1" dirty="0">
                <a:solidFill>
                  <a:srgbClr val="7575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các cốc thuỷ tinh lần lượt chứa các vật liệu sau: đinh sắt, miếng kính, miếng nhựa, miếng cao su, mầu đá vôi v</a:t>
            </a:r>
            <a:r>
              <a:rPr lang="vi-VN" altLang="x-none" sz="2800" b="1" dirty="0">
                <a:solidFill>
                  <a:srgbClr val="7575D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1" dirty="0">
                <a:solidFill>
                  <a:srgbClr val="7575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mẩu s</a:t>
            </a:r>
            <a:r>
              <a:rPr lang="vi-VN" altLang="x-none" sz="2800" b="1" dirty="0">
                <a:solidFill>
                  <a:srgbClr val="7575D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1" dirty="0">
                <a:solidFill>
                  <a:srgbClr val="7575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nh. </a:t>
            </a:r>
            <a:endParaRPr sz="2800" b="1" dirty="0">
              <a:solidFill>
                <a:srgbClr val="7575D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305300" y="914400"/>
            <a:ext cx="381000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305300" y="3529013"/>
            <a:ext cx="381000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" y="4416425"/>
            <a:ext cx="8382000" cy="15049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200" dirty="0">
                <a:solidFill>
                  <a:srgbClr val="6B6B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mô tả hiện tượng quan sát được ở thí nghiệm 1 v</a:t>
            </a:r>
            <a:r>
              <a:rPr sz="3200" dirty="0">
                <a:solidFill>
                  <a:srgbClr val="6B6BC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6B6B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phiếu học tập số 3</a:t>
            </a:r>
            <a:endParaRPr sz="3200" dirty="0">
              <a:solidFill>
                <a:srgbClr val="6B6B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600" y="292100"/>
            <a:ext cx="822960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PHIẾU HỌC TẬP SỐ 3 </a:t>
            </a:r>
            <a:endParaRPr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13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sz="2000" dirty="0">
                <a:solidFill>
                  <a:srgbClr val="6B6B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tả hiện tượng quan sát được ở thí nghiệm 1: </a:t>
            </a:r>
            <a:endParaRPr lang="vi-VN" altLang="x-none" dirty="0">
              <a:latin typeface="Arial" panose="020B0604020202020204" pitchFamily="34" charset="0"/>
            </a:endParaRPr>
          </a:p>
        </p:txBody>
      </p:sp>
      <p:graphicFrame>
        <p:nvGraphicFramePr>
          <p:cNvPr id="24579" name="Table 24578"/>
          <p:cNvGraphicFramePr/>
          <p:nvPr/>
        </p:nvGraphicFramePr>
        <p:xfrm>
          <a:off x="609600" y="1524000"/>
          <a:ext cx="8077200" cy="4953000"/>
        </p:xfrm>
        <a:graphic>
          <a:graphicData uri="http://schemas.openxmlformats.org/drawingml/2006/table">
            <a:tbl>
              <a:tblPr/>
              <a:tblGrid>
                <a:gridCol w="2544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80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 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 tượng quan sát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4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Đinh sắt 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0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Miếng kính 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0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Miếng nhựa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0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Miếng cao su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4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Mẩu đá vôi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80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Mẩu s</a:t>
                      </a:r>
                      <a:r>
                        <a:rPr sz="2400" b="1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62400" y="557213"/>
            <a:ext cx="1524000" cy="461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603" name="Rectangle 1"/>
          <p:cNvSpPr/>
          <p:nvPr/>
        </p:nvSpPr>
        <p:spPr>
          <a:xfrm>
            <a:off x="609600" y="546100"/>
            <a:ext cx="8229600" cy="461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  <a:endParaRPr sz="1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5604" name="Table 25603"/>
          <p:cNvGraphicFramePr/>
          <p:nvPr>
            <p:extLst>
              <p:ext uri="{D42A27DB-BD31-4B8C-83A1-F6EECF244321}">
                <p14:modId xmlns:p14="http://schemas.microsoft.com/office/powerpoint/2010/main" val="3713508795"/>
              </p:ext>
            </p:extLst>
          </p:nvPr>
        </p:nvGraphicFramePr>
        <p:xfrm>
          <a:off x="609600" y="1524000"/>
          <a:ext cx="8077200" cy="4876800"/>
        </p:xfrm>
        <a:graphic>
          <a:graphicData uri="http://schemas.openxmlformats.org/drawingml/2006/table">
            <a:tbl>
              <a:tblPr/>
              <a:tblGrid>
                <a:gridCol w="2544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80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 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 tượng quan sát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4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Đinh sắt 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0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Miếng kính 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0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Miếng nhựa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0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Miếng cao su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4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Mẩu đá vôi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8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Mẩu s</a:t>
                      </a:r>
                      <a:r>
                        <a:rPr sz="2400" b="1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91400" y="557213"/>
            <a:ext cx="434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15519" y="2362200"/>
            <a:ext cx="487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3100864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3684752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84812" y="4409769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5120979"/>
            <a:ext cx="4758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8418" y="5845996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2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" y="1981200"/>
            <a:ext cx="1935163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</a:t>
            </a:r>
            <a:endParaRPr sz="28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12738" y="206375"/>
            <a:ext cx="6477000" cy="5238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TÍNH CHẤT VÀ ỨNG DỤNG CỦA VẬT LIỆU</a:t>
            </a:r>
            <a:endParaRPr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8" name="TextBox 6"/>
          <p:cNvSpPr txBox="1"/>
          <p:nvPr/>
        </p:nvSpPr>
        <p:spPr>
          <a:xfrm>
            <a:off x="655638" y="927100"/>
            <a:ext cx="7878762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tính dẫn nhiệt, khả năng chịu nhiệt của một số vật liệu </a:t>
            </a:r>
            <a:endParaRPr sz="28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98438" y="1017588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239963" y="2933700"/>
            <a:ext cx="884238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3124200" y="2767013"/>
            <a:ext cx="1935163" cy="714375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</a:t>
            </a:r>
            <a:endParaRPr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59363" y="2184400"/>
            <a:ext cx="3932238" cy="187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endParaRPr sz="20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har char="-"/>
            </a:pPr>
            <a:r>
              <a:rPr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chia th</a:t>
            </a:r>
            <a:r>
              <a:rPr sz="20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5 nhóm </a:t>
            </a:r>
          </a:p>
          <a:p>
            <a:pPr lvl="0">
              <a:buChar char="-"/>
            </a:pPr>
            <a:r>
              <a:rPr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: 3 phút </a:t>
            </a:r>
          </a:p>
          <a:p>
            <a:pPr lvl="0">
              <a:buChar char="-"/>
            </a:pPr>
            <a:r>
              <a:rPr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thảo luận : </a:t>
            </a:r>
          </a:p>
          <a:p>
            <a:pPr lvl="0" algn="ctr">
              <a:buNone/>
            </a:pPr>
            <a:r>
              <a:rPr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</a:t>
            </a:r>
            <a:r>
              <a:rPr sz="20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thí nghiệm v</a:t>
            </a:r>
            <a:r>
              <a:rPr sz="20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sát hiện tượng”.</a:t>
            </a:r>
            <a:endParaRPr sz="2000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3" descr="C:\Users\Administrator\Desktop\fee5734a28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781" y="4124081"/>
            <a:ext cx="4442619" cy="273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522413"/>
            <a:ext cx="8382000" cy="20605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71800" y="304800"/>
            <a:ext cx="3048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2 </a:t>
            </a:r>
            <a:endParaRPr sz="20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2" name="Rectangle 2"/>
          <p:cNvSpPr/>
          <p:nvPr/>
        </p:nvSpPr>
        <p:spPr>
          <a:xfrm>
            <a:off x="228600" y="1447800"/>
            <a:ext cx="8686800" cy="1939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x-none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đốt nóng các vật liệu sau trên ngọn lửa đèn cồn (sử dụng kẹp sắt để kẹp vật liệu khi đốt): đinh sắt, dây đồng, mẩu gỗ, mẩu nhôm, miếng nhựa v</a:t>
            </a:r>
            <a:r>
              <a:rPr lang="vi-VN" altLang="x-none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mẩu s</a:t>
            </a:r>
            <a:r>
              <a:rPr lang="vi-VN" altLang="x-none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nh. Chú ý khi kẹp sắt có dấu hiệu nóng thì không đốt nữa v</a:t>
            </a:r>
            <a:r>
              <a:rPr lang="vi-VN" altLang="x-none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vật liệu v</a:t>
            </a:r>
            <a:r>
              <a:rPr lang="vi-VN" altLang="x-none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chậu nước tránh bị bỏng.</a:t>
            </a:r>
            <a:endParaRPr sz="24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305300" y="914400"/>
            <a:ext cx="381000" cy="481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57700" y="3660775"/>
            <a:ext cx="381000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495800"/>
            <a:ext cx="8382000" cy="15033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vật liệu n</a:t>
            </a:r>
            <a:r>
              <a:rPr sz="28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dễ cháy v</a:t>
            </a:r>
            <a:r>
              <a:rPr sz="28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vật liệu n</a:t>
            </a:r>
            <a:r>
              <a:rPr sz="28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dẫn nhiệt (cảm nhận qua dấu hiệu kẹp sắt bị nóng khi đốt).</a:t>
            </a:r>
          </a:p>
          <a:p>
            <a:pPr lvl="0" algn="ctr">
              <a:buNone/>
            </a:pPr>
            <a:r>
              <a:rPr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sz="28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</a:t>
            </a:r>
            <a:r>
              <a:rPr sz="28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phiếu học tập số 4 </a:t>
            </a:r>
            <a:endParaRPr sz="28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652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/>
          <p:nvPr/>
        </p:nvSpPr>
        <p:spPr>
          <a:xfrm>
            <a:off x="609600" y="69850"/>
            <a:ext cx="8229600" cy="14144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PHIẾU HỌC TẬP SỐ 4 </a:t>
            </a:r>
            <a:endParaRPr sz="12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sz="14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sz="2400" dirty="0">
                <a:latin typeface="Times New Roman" panose="02020603050405020304" pitchFamily="18" charset="0"/>
                <a:cs typeface="Arial" panose="020B0604020202020204" pitchFamily="34" charset="0"/>
              </a:rPr>
              <a:t>Em hãy cho biết vật liệu n</a:t>
            </a:r>
            <a:r>
              <a:rPr sz="2400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Arial" panose="020B0604020202020204" pitchFamily="34" charset="0"/>
              </a:rPr>
              <a:t>o dễ cháy v</a:t>
            </a:r>
            <a:r>
              <a:rPr sz="2400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Arial" panose="020B0604020202020204" pitchFamily="34" charset="0"/>
              </a:rPr>
              <a:t> vật liệu n</a:t>
            </a:r>
            <a:r>
              <a:rPr sz="2400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Arial" panose="020B0604020202020204" pitchFamily="34" charset="0"/>
              </a:rPr>
              <a:t>o dẫn nhiệt (cảm nhận qua dấu hiệu kẹp sắt bị nóng khi đốt).</a:t>
            </a:r>
            <a:endParaRPr lang="vi-VN" altLang="x-none" sz="20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aphicFrame>
        <p:nvGraphicFramePr>
          <p:cNvPr id="28675" name="Table 28674"/>
          <p:cNvGraphicFramePr/>
          <p:nvPr/>
        </p:nvGraphicFramePr>
        <p:xfrm>
          <a:off x="457200" y="1600200"/>
          <a:ext cx="8382000" cy="4953000"/>
        </p:xfrm>
        <a:graphic>
          <a:graphicData uri="http://schemas.openxmlformats.org/drawingml/2006/table">
            <a:tbl>
              <a:tblPr/>
              <a:tblGrid>
                <a:gridCol w="26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3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 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 tượng quan sát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2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Đinh sắt 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3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 đồng 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3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Mầu gỗ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Mẩu nhôm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3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Miếng nhựa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5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 s</a:t>
                      </a:r>
                      <a:r>
                        <a:rPr lang="vi-VN" altLang="x-none"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43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Miếng kính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62400" y="438150"/>
            <a:ext cx="1524000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23" name="Rectangle 1"/>
          <p:cNvSpPr/>
          <p:nvPr/>
        </p:nvSpPr>
        <p:spPr>
          <a:xfrm>
            <a:off x="609600" y="438150"/>
            <a:ext cx="8229600" cy="6778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  <a:endParaRPr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sz="14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aphicFrame>
        <p:nvGraphicFramePr>
          <p:cNvPr id="30724" name="Table 30723"/>
          <p:cNvGraphicFramePr/>
          <p:nvPr>
            <p:extLst>
              <p:ext uri="{D42A27DB-BD31-4B8C-83A1-F6EECF244321}">
                <p14:modId xmlns:p14="http://schemas.microsoft.com/office/powerpoint/2010/main" val="2098462108"/>
              </p:ext>
            </p:extLst>
          </p:nvPr>
        </p:nvGraphicFramePr>
        <p:xfrm>
          <a:off x="457200" y="1600200"/>
          <a:ext cx="8382000" cy="5395087"/>
        </p:xfrm>
        <a:graphic>
          <a:graphicData uri="http://schemas.openxmlformats.org/drawingml/2006/table">
            <a:tbl>
              <a:tblPr/>
              <a:tblGrid>
                <a:gridCol w="26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3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 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 tượng quan sát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6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Đinh sắt 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6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 đồng 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6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ẩ</a:t>
                      </a:r>
                      <a:r>
                        <a:rPr lang="vi-VN" alt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gỗ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2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Mẩu nhôm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6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Miếng nhựa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26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ẩ</a:t>
                      </a:r>
                      <a:r>
                        <a:rPr lang="vi-VN" alt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s</a:t>
                      </a:r>
                      <a:r>
                        <a:rPr lang="vi-VN" altLang="x-none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26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Miếng kính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00400" y="2286000"/>
            <a:ext cx="5410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altLang="x-non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 nhiệt, không cháy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2971800"/>
            <a:ext cx="5410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altLang="x-non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 nhiệt, không cháy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4256206"/>
            <a:ext cx="5410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altLang="x-non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 nhiệt, không cháy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62300" y="3657600"/>
            <a:ext cx="5486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altLang="x-none" sz="28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Không dẫn nhiệt, dễ cháy</a:t>
            </a:r>
            <a:endParaRPr lang="en-US" sz="2800" dirty="0">
              <a:solidFill>
                <a:srgbClr val="FF0000"/>
              </a:solidFill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4942006"/>
            <a:ext cx="5410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altLang="x-none" sz="28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Không dẫn nhiệt, khó cháy</a:t>
            </a:r>
            <a:endParaRPr lang="en-US" sz="2800" dirty="0">
              <a:solidFill>
                <a:srgbClr val="FF0000"/>
              </a:solidFill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5742225"/>
            <a:ext cx="5448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altLang="x-non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dẫn nhiệt, không cháy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62300" y="6340831"/>
            <a:ext cx="5448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altLang="x-non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dẫn nhiệt, không cháy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4" grpId="0"/>
      <p:bldP spid="5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icture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4650"/>
            <a:ext cx="2819400" cy="2673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2819400" y="3079750"/>
            <a:ext cx="5486400" cy="2209800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những vật liệu n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dễ bị ăn mòn, bị hoen gỉ dẫn đến hư hỏng công trình, vật dụng? Nguyên nhân dẫn đến sự hư hỏng đó? </a:t>
            </a:r>
            <a:endParaRPr sz="20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2772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-1587"/>
            <a:ext cx="4619625" cy="2820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375" y="0"/>
            <a:ext cx="4619625" cy="2819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/>
          <p:nvPr/>
        </p:nvSpPr>
        <p:spPr>
          <a:xfrm>
            <a:off x="609600" y="330200"/>
            <a:ext cx="8229600" cy="8937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PHIẾU HỌC TẬP SỐ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sz="12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Arial" panose="020B0604020202020204" pitchFamily="34" charset="0"/>
              </a:rPr>
              <a:t>Ho</a:t>
            </a:r>
            <a:r>
              <a:rPr sz="2800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Arial" panose="020B0604020202020204" pitchFamily="34" charset="0"/>
              </a:rPr>
              <a:t>n th</a:t>
            </a:r>
            <a:r>
              <a:rPr sz="2800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Arial" panose="020B0604020202020204" pitchFamily="34" charset="0"/>
              </a:rPr>
              <a:t>nh bảng theo mẫu: </a:t>
            </a:r>
            <a:endParaRPr sz="28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aphicFrame>
        <p:nvGraphicFramePr>
          <p:cNvPr id="33795" name="Table 33794"/>
          <p:cNvGraphicFramePr/>
          <p:nvPr/>
        </p:nvGraphicFramePr>
        <p:xfrm>
          <a:off x="381000" y="1524000"/>
          <a:ext cx="8458200" cy="5105400"/>
        </p:xfrm>
        <a:graphic>
          <a:graphicData uri="http://schemas.openxmlformats.org/drawingml/2006/table">
            <a:tbl>
              <a:tblPr/>
              <a:tblGrid>
                <a:gridCol w="189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5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99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trình, vật dụng</a:t>
                      </a: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 tượng quan sát</a:t>
                      </a:r>
                    </a:p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(bị ăn mòn, hoen gỉ)</a:t>
                      </a: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nhân</a:t>
                      </a: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3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 sắt</a:t>
                      </a: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3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Vỏ t</a:t>
                      </a:r>
                      <a:r>
                        <a:rPr sz="2400" b="1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biển</a:t>
                      </a: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87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phận xích xe đạp</a:t>
                      </a: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1417638"/>
            <a:ext cx="9004300" cy="5440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2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  <a:r>
              <a:rPr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MỘT SỐ VẬT LIỆU, NHIÊN LIỆU, NGUYÊN LIỆU, LƯƠNG THƯC – THỰC PHẨM THÔNG DỤNG; TÍNH CHẤT VÀ ỨNG DỤNG CỦA CHÚNG</a:t>
            </a:r>
            <a:endParaRPr sz="25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2510" y="1444709"/>
            <a:ext cx="86868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11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 SỐ VẬT LIỆU THÔNG DỤNG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2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/>
          <p:nvPr/>
        </p:nvSpPr>
        <p:spPr>
          <a:xfrm>
            <a:off x="609600" y="546100"/>
            <a:ext cx="8229600" cy="461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ĐÁP ÁN </a:t>
            </a:r>
            <a:endParaRPr sz="28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aphicFrame>
        <p:nvGraphicFramePr>
          <p:cNvPr id="35843" name="Table 35842"/>
          <p:cNvGraphicFramePr/>
          <p:nvPr>
            <p:extLst>
              <p:ext uri="{D42A27DB-BD31-4B8C-83A1-F6EECF244321}">
                <p14:modId xmlns:p14="http://schemas.microsoft.com/office/powerpoint/2010/main" val="3359082302"/>
              </p:ext>
            </p:extLst>
          </p:nvPr>
        </p:nvGraphicFramePr>
        <p:xfrm>
          <a:off x="381000" y="1524000"/>
          <a:ext cx="8458200" cy="5260975"/>
        </p:xfrm>
        <a:graphic>
          <a:graphicData uri="http://schemas.openxmlformats.org/drawingml/2006/table">
            <a:tbl>
              <a:tblPr/>
              <a:tblGrid>
                <a:gridCol w="189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5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99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trình, vật dụng</a:t>
                      </a: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 tượng quan sát</a:t>
                      </a:r>
                    </a:p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(bị ăn mòn, hoen gỉ)</a:t>
                      </a: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nhân</a:t>
                      </a: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9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 sắt</a:t>
                      </a: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3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Vỏ t</a:t>
                      </a:r>
                      <a:r>
                        <a:rPr sz="2400" b="1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biển</a:t>
                      </a: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87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x-non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phận xích xe đạp</a:t>
                      </a: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38400" y="3657600"/>
            <a:ext cx="2895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hoen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gỉ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5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4724400"/>
            <a:ext cx="2895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hoen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gỉ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2431576" y="5867400"/>
            <a:ext cx="2895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hoen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gỉ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5638800" y="5534855"/>
            <a:ext cx="3048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altLang="x-none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 oxygen trong không khí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endParaRPr lang="en-US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5676331" y="4673081"/>
            <a:ext cx="3200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altLang="x-none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nước biển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3564861"/>
            <a:ext cx="327546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altLang="x-none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không khí</a:t>
            </a:r>
            <a:r>
              <a:rPr lang="vi-VN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mưa acid</a:t>
            </a:r>
            <a:endParaRPr lang="vi-VN" sz="2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5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4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731520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TÍNH CHẤT VÀ ỨNG DỤNG CỦA VẬT LIỆU</a:t>
            </a:r>
            <a:endParaRPr sz="20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98438" y="1017588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892" name="TextBox 5"/>
          <p:cNvSpPr txBox="1"/>
          <p:nvPr/>
        </p:nvSpPr>
        <p:spPr>
          <a:xfrm>
            <a:off x="838200" y="908050"/>
            <a:ext cx="71628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 sát tính chất của cao su</a:t>
            </a:r>
            <a:endParaRPr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7893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3" y="1762125"/>
            <a:ext cx="321945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ounded Rectangle 9"/>
          <p:cNvSpPr/>
          <p:nvPr/>
        </p:nvSpPr>
        <p:spPr>
          <a:xfrm>
            <a:off x="4433888" y="1905000"/>
            <a:ext cx="2286000" cy="1889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 quả bóng cao su xuống mặt đường hoặc ném v</a:t>
            </a:r>
            <a:r>
              <a:rPr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tường sẽ xảy ra hiện tượng gì? </a:t>
            </a:r>
            <a:endParaRPr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7895" name="Picture 4" descr="WHATSU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384425"/>
            <a:ext cx="838200" cy="661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ight Arrow 12"/>
          <p:cNvSpPr/>
          <p:nvPr/>
        </p:nvSpPr>
        <p:spPr>
          <a:xfrm>
            <a:off x="6719888" y="2714625"/>
            <a:ext cx="519113" cy="331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39000" y="2232025"/>
            <a:ext cx="1828800" cy="1295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bóng nảy lên v</a:t>
            </a:r>
            <a:r>
              <a:rPr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bật ngược trở lại</a:t>
            </a:r>
            <a:endParaRPr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7898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4343400"/>
            <a:ext cx="2578100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9" name="Picture 4" descr="WHATSU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5257800"/>
            <a:ext cx="838200" cy="661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Rounded Rectangle 16"/>
          <p:cNvSpPr/>
          <p:nvPr/>
        </p:nvSpPr>
        <p:spPr>
          <a:xfrm>
            <a:off x="4114800" y="4645025"/>
            <a:ext cx="2284413" cy="18875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căng một sợi dây cao su rồi buông tay ra, em có nhận xét gì? </a:t>
            </a:r>
            <a:endParaRPr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423025" y="5392738"/>
            <a:ext cx="520700" cy="33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978650" y="4645025"/>
            <a:ext cx="2089150" cy="188753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cao su bị kéo căng, khi buông tay ra thì dây co lại nhanh chóng</a:t>
            </a:r>
            <a:endParaRPr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731520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TÍNH CHẤT VÀ ỨNG DỤNG CỦA VẬT LIỆU</a:t>
            </a:r>
            <a:endParaRPr sz="20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5" name="TextBox 5"/>
          <p:cNvSpPr txBox="1"/>
          <p:nvPr/>
        </p:nvSpPr>
        <p:spPr>
          <a:xfrm>
            <a:off x="1752600" y="990600"/>
            <a:ext cx="71628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khảo sát tính chất của cao su:</a:t>
            </a:r>
            <a:endParaRPr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95800" y="2057400"/>
            <a:ext cx="0" cy="441960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66800" y="18288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800" b="1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3</a:t>
            </a:r>
            <a:endParaRPr sz="2800" b="1" dirty="0">
              <a:solidFill>
                <a:srgbClr val="26267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38800" y="18288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800" b="1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4</a:t>
            </a:r>
            <a:endParaRPr sz="2800" b="1" dirty="0">
              <a:solidFill>
                <a:srgbClr val="26267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743200"/>
            <a:ext cx="381000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</a:pPr>
            <a:r>
              <a:rPr sz="2400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x-none" sz="2400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một đoạn dây cao su v</a:t>
            </a:r>
            <a:r>
              <a:rPr lang="vi-VN" altLang="x-none" sz="2400" dirty="0">
                <a:solidFill>
                  <a:srgbClr val="26267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cốc nước nóng, sau đó lấ</a:t>
            </a:r>
            <a:r>
              <a:rPr sz="2400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altLang="x-none" sz="2400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rồi cho v</a:t>
            </a:r>
            <a:r>
              <a:rPr lang="vi-VN" altLang="x-none" sz="2400" dirty="0">
                <a:solidFill>
                  <a:srgbClr val="26267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cốc nước nguội. </a:t>
            </a:r>
            <a:endParaRPr sz="2400" dirty="0">
              <a:solidFill>
                <a:srgbClr val="2626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2400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>
              <a:buNone/>
            </a:pPr>
            <a:r>
              <a:rPr sz="2400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x-none" sz="2400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sự thay đổi hình dạng của dây cao su</a:t>
            </a:r>
            <a:r>
              <a:rPr sz="2400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sz="2400" dirty="0">
              <a:solidFill>
                <a:srgbClr val="26267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6000" y="2755900"/>
            <a:ext cx="41148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</a:pPr>
            <a:r>
              <a:rPr sz="2400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x-none" sz="2400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một viên tẩy nhỏ  (cao su) v</a:t>
            </a:r>
            <a:r>
              <a:rPr lang="vi-VN" altLang="x-none" sz="2400" dirty="0">
                <a:solidFill>
                  <a:srgbClr val="26267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cốc xăng. </a:t>
            </a:r>
            <a:endParaRPr sz="2400" dirty="0">
              <a:solidFill>
                <a:srgbClr val="2626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2400" dirty="0">
              <a:solidFill>
                <a:srgbClr val="2626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2400" dirty="0">
              <a:solidFill>
                <a:srgbClr val="2626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2400" dirty="0">
              <a:solidFill>
                <a:srgbClr val="2626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2400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x-none" sz="2400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hiện tượng xảy ra</a:t>
            </a:r>
            <a:r>
              <a:rPr sz="2400" dirty="0">
                <a:latin typeface="Arial" panose="020B0604020202020204" pitchFamily="34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65100" y="4708525"/>
            <a:ext cx="228600" cy="263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4711700" y="4724400"/>
            <a:ext cx="228600" cy="263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923" name="TextBox 11"/>
          <p:cNvSpPr txBox="1"/>
          <p:nvPr/>
        </p:nvSpPr>
        <p:spPr>
          <a:xfrm>
            <a:off x="279400" y="5715000"/>
            <a:ext cx="4064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cao su không thay đổi hình dạng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24" name="TextBox 14"/>
          <p:cNvSpPr txBox="1"/>
          <p:nvPr/>
        </p:nvSpPr>
        <p:spPr>
          <a:xfrm>
            <a:off x="4826000" y="5726113"/>
            <a:ext cx="38608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su sẽ tan trong xăng 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8923" grpId="0"/>
      <p:bldP spid="389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62000" y="152400"/>
            <a:ext cx="7543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63" name="Rectang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28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sz="2800" b="1" u="sng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u="sng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800" b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VẬT LIỆU THÔNG DỤNG</a:t>
            </a:r>
            <a:endParaRPr sz="28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16991" y="1935163"/>
            <a:ext cx="5105400" cy="24701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cao su có những tính chất quan trọng n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 Kể tên một số ứng dụng của cao su</a:t>
            </a:r>
            <a:endParaRPr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65" name="Picture 15" descr="Copy of MEET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73150"/>
            <a:ext cx="3505200" cy="349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Picture 2" descr="Cau ho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071563"/>
            <a:ext cx="1371600" cy="1338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4633913"/>
            <a:ext cx="5181600" cy="2252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81000" y="14288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cao su</a:t>
            </a:r>
            <a:endParaRPr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98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941388"/>
            <a:ext cx="3657600" cy="184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8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312988"/>
            <a:ext cx="1514475" cy="151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275" y="4460875"/>
            <a:ext cx="2143125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5" y="4460875"/>
            <a:ext cx="2143125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9150" y="4143375"/>
            <a:ext cx="2143125" cy="214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2" name="TextBox 11"/>
          <p:cNvSpPr txBox="1"/>
          <p:nvPr/>
        </p:nvSpPr>
        <p:spPr>
          <a:xfrm>
            <a:off x="609600" y="3827463"/>
            <a:ext cx="22098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Bóng cao su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93" name="TextBox 12"/>
          <p:cNvSpPr txBox="1"/>
          <p:nvPr/>
        </p:nvSpPr>
        <p:spPr>
          <a:xfrm>
            <a:off x="371475" y="6403975"/>
            <a:ext cx="22098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Dây thun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94" name="TextBox 13"/>
          <p:cNvSpPr txBox="1"/>
          <p:nvPr/>
        </p:nvSpPr>
        <p:spPr>
          <a:xfrm>
            <a:off x="2581275" y="6400800"/>
            <a:ext cx="313848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Dây kéo co dãn tập thể thao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95" name="TextBox 14"/>
          <p:cNvSpPr txBox="1"/>
          <p:nvPr/>
        </p:nvSpPr>
        <p:spPr>
          <a:xfrm>
            <a:off x="7162800" y="6400800"/>
            <a:ext cx="22098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Dép cao su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99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925" y="1844675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7" name="TextBox 16"/>
          <p:cNvSpPr txBox="1"/>
          <p:nvPr/>
        </p:nvSpPr>
        <p:spPr>
          <a:xfrm>
            <a:off x="7185025" y="3987800"/>
            <a:ext cx="22098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Săm, lốp xe 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75" y="1524000"/>
            <a:ext cx="4070350" cy="4567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1981200" y="152400"/>
            <a:ext cx="6553200" cy="990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vỏ dây điện thường được l</a:t>
            </a:r>
            <a:r>
              <a:rPr sz="24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bằng nhựa hoặc cao su nhưng lõi dây điện l</a:t>
            </a:r>
            <a:r>
              <a:rPr sz="24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bằng kim loại? </a:t>
            </a:r>
            <a:endParaRPr sz="24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3012" name="Picture 2" descr="Cau ho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63" y="-17462"/>
            <a:ext cx="1371600" cy="1336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3" name="TextBox 6"/>
          <p:cNvSpPr txBox="1"/>
          <p:nvPr/>
        </p:nvSpPr>
        <p:spPr>
          <a:xfrm>
            <a:off x="4495800" y="2286000"/>
            <a:ext cx="42672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>
              <a:spcBef>
                <a:spcPct val="0"/>
              </a:spcBef>
              <a:buChar char="-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Vỏ dây điện cần l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bằng vật liệu cách điện ( nhựa, cao su) để an to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khi sử dụng </a:t>
            </a:r>
          </a:p>
          <a:p>
            <a:pPr marL="285750" lvl="0" indent="-285750">
              <a:spcBef>
                <a:spcPct val="0"/>
              </a:spcBef>
              <a:buChar char="-"/>
            </a:pP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Lõi dây điện l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bằng vật liệu dẫn điện ( đồng, nhộm) để có thể dẫn điện tốt 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0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312738" y="1"/>
            <a:ext cx="7459663" cy="7302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SỬ DỤNG VẬT LIỆU AN TOÀN, HIỆU QUẢ VÀ BẢO ĐẢM SỰ    PHÁT TRIỂN BỀN VỮNG</a:t>
            </a:r>
            <a:endParaRPr sz="20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35" name="TextBox 6"/>
          <p:cNvSpPr txBox="1"/>
          <p:nvPr/>
        </p:nvSpPr>
        <p:spPr>
          <a:xfrm>
            <a:off x="655638" y="927100"/>
            <a:ext cx="57912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vật liệu an to</a:t>
            </a:r>
            <a:r>
              <a:rPr sz="28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hiệu quả. </a:t>
            </a:r>
            <a:endParaRPr sz="28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98438" y="1017588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76363" y="1790700"/>
            <a:ext cx="5334000" cy="954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CẶP ĐÔI</a:t>
            </a:r>
          </a:p>
          <a:p>
            <a:pPr lvl="0" algn="ctr">
              <a:buNone/>
            </a:pPr>
            <a:r>
              <a:rPr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( 2 phút)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6" descr="nhomdo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038" y="1033463"/>
            <a:ext cx="2239962" cy="2103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8"/>
          <p:cNvSpPr/>
          <p:nvPr/>
        </p:nvSpPr>
        <p:spPr>
          <a:xfrm>
            <a:off x="188913" y="3140075"/>
            <a:ext cx="8831263" cy="36893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Em hãy cho biết cách tốt để sử dụng các đồ vật bằng nhựa an to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v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hiệu quả?</a:t>
            </a:r>
          </a:p>
          <a:p>
            <a:pPr lvl="0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Em hãy cho biết cách tốt để sử dụng các đồ vật bằng cao su an to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v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hiệu quả?</a:t>
            </a:r>
          </a:p>
          <a:p>
            <a:pPr lvl="0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</a:t>
            </a:r>
          </a:p>
          <a:p>
            <a:pPr lvl="0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Em hãy nêu một số biện pháp được sử dụng để hạn chế sự hoen gỉ của kim loại?</a:t>
            </a:r>
          </a:p>
          <a:p>
            <a:pPr lvl="0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312738" y="206375"/>
            <a:ext cx="7459663" cy="5238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SỬ DỤNG VẬT LIỆU AN TOÀN, HIỆU QUẢ VÀ BẢO ĐẢM SỰ    PHÁT TRIỂN BỀN VỮNG</a:t>
            </a:r>
            <a:endParaRPr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59" name="TextBox 6"/>
          <p:cNvSpPr txBox="1"/>
          <p:nvPr/>
        </p:nvSpPr>
        <p:spPr>
          <a:xfrm>
            <a:off x="655638" y="927100"/>
            <a:ext cx="57912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vật liệu an to</a:t>
            </a:r>
            <a:r>
              <a:rPr sz="28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hiệu quả. </a:t>
            </a:r>
            <a:endParaRPr sz="28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98438" y="1017588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5061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888" y="1981200"/>
            <a:ext cx="36576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2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200"/>
            <a:ext cx="3657600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ight Arrow 8"/>
          <p:cNvSpPr/>
          <p:nvPr/>
        </p:nvSpPr>
        <p:spPr>
          <a:xfrm>
            <a:off x="3886200" y="3048000"/>
            <a:ext cx="1219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438" y="5116513"/>
            <a:ext cx="3344863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 chế sử dụng đồ nhựa đựng thực phẩm</a:t>
            </a:r>
            <a:endParaRPr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5116513"/>
            <a:ext cx="3344863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thay bằng đồ thủy tinh</a:t>
            </a:r>
            <a:endParaRPr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312738" y="206375"/>
            <a:ext cx="7459663" cy="5238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SỬ DỤNG VẬT LIỆU AN TOÀN, HIỆU QUẢ VÀ BẢO ĐẢM SỰ    PHÁT TRIỂN BỀN VỮNG</a:t>
            </a:r>
            <a:endParaRPr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83" name="TextBox 6"/>
          <p:cNvSpPr txBox="1"/>
          <p:nvPr/>
        </p:nvSpPr>
        <p:spPr>
          <a:xfrm>
            <a:off x="655638" y="927100"/>
            <a:ext cx="57912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vật liệu an to</a:t>
            </a:r>
            <a:r>
              <a:rPr sz="28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hiệu quả. </a:t>
            </a:r>
            <a:endParaRPr sz="28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98438" y="1017588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886200" y="3048000"/>
            <a:ext cx="1219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5368925"/>
            <a:ext cx="89916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sử dụng hộp nhựa đựng thực phẩm ở nhiệt độ cao hay sử dụng trong lò vi sóng</a:t>
            </a:r>
            <a:endParaRPr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608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930400"/>
            <a:ext cx="3362325" cy="28448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3" name="Straight Connector 12"/>
          <p:cNvCxnSpPr/>
          <p:nvPr/>
        </p:nvCxnSpPr>
        <p:spPr>
          <a:xfrm>
            <a:off x="674688" y="2400300"/>
            <a:ext cx="2506663" cy="1905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62000" y="2400300"/>
            <a:ext cx="2057400" cy="1905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051074"/>
            <a:ext cx="3762375" cy="28448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312738" y="206375"/>
            <a:ext cx="7459663" cy="5238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SỬ DỤNG VẬT LIỆU AN TOÀN, HIỆU QUẢ VÀ BẢO ĐẢM SỰ    PHÁT TRIỂN BỀN VỮNG</a:t>
            </a:r>
            <a:endParaRPr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07" name="TextBox 6"/>
          <p:cNvSpPr txBox="1"/>
          <p:nvPr/>
        </p:nvSpPr>
        <p:spPr>
          <a:xfrm>
            <a:off x="655638" y="927100"/>
            <a:ext cx="57912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vật liệu an to</a:t>
            </a:r>
            <a:r>
              <a:rPr sz="28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hiệu quả. </a:t>
            </a:r>
            <a:endParaRPr sz="28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98438" y="1017588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7109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8" y="1381125"/>
            <a:ext cx="4602162" cy="411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563" y="4505325"/>
            <a:ext cx="4389437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11" name="TextBox 9"/>
          <p:cNvSpPr txBox="1"/>
          <p:nvPr/>
        </p:nvSpPr>
        <p:spPr>
          <a:xfrm>
            <a:off x="4953000" y="2225675"/>
            <a:ext cx="38100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 chế cho trẻ em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chơi đồ chơi nhựa</a:t>
            </a:r>
            <a:endParaRPr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33450" y="95250"/>
            <a:ext cx="7391400" cy="5683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/>
          </p:cNvSpPr>
          <p:nvPr>
            <p:ph type="title" sz="quarter"/>
          </p:nvPr>
        </p:nvSpPr>
        <p:spPr>
          <a:xfrm>
            <a:off x="457200" y="-273050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28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sz="2800" b="1" u="sng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u="sng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800" b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VẬT LIỆU THÔNG DỤNG</a:t>
            </a:r>
            <a:endParaRPr sz="28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148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419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" r:id="rId3" imgW="114300" imgH="215900" progId="Equation.3">
                  <p:embed/>
                </p:oleObj>
              </mc:Choice>
              <mc:Fallback>
                <p:oleObj r:id="rId3" imgW="114300" imgH="215900" progId="Equation.3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2419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5" r:id="rId5" imgW="114300" imgH="215900" progId="Equation.3">
                  <p:embed/>
                </p:oleObj>
              </mc:Choice>
              <mc:Fallback>
                <p:oleObj r:id="rId5" imgW="114300" imgH="215900" progId="Equation.3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6610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19350" y="49244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" r:id="rId6" imgW="114300" imgH="215900" progId="Equation.3">
                  <p:embed/>
                </p:oleObj>
              </mc:Choice>
              <mc:Fallback>
                <p:oleObj r:id="rId6" imgW="114300" imgH="2159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2419350" y="4924425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7" r:id="rId7" imgW="114300" imgH="215900" progId="Equation.3">
                  <p:embed/>
                </p:oleObj>
              </mc:Choice>
              <mc:Fallback>
                <p:oleObj r:id="rId7" imgW="114300" imgH="2159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Callout 5"/>
          <p:cNvSpPr/>
          <p:nvPr/>
        </p:nvSpPr>
        <p:spPr>
          <a:xfrm>
            <a:off x="3200400" y="950913"/>
            <a:ext cx="2743200" cy="982663"/>
          </a:xfrm>
          <a:prstGeom prst="down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2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sz="32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1981200"/>
            <a:ext cx="8058150" cy="315912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342900" lvl="0" indent="-342900">
              <a:buAutoNum type="arabicPeriod"/>
            </a:pPr>
            <a:r>
              <a:rPr sz="2400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</a:t>
            </a:r>
            <a:r>
              <a:rPr sz="2400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được tính chất v</a:t>
            </a:r>
            <a:r>
              <a:rPr sz="2400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ứng dụng của một số vật liệu thông dụng.</a:t>
            </a:r>
          </a:p>
          <a:p>
            <a:pPr marL="342900" lvl="0" indent="-342900">
              <a:buAutoNum type="arabicPeriod"/>
            </a:pPr>
            <a:r>
              <a:rPr sz="2400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xuất được phương án tìm hiểu về một số tính chất của một số vật liệu thông thường.</a:t>
            </a:r>
          </a:p>
          <a:p>
            <a:pPr marL="342900" lvl="0" indent="-342900">
              <a:buAutoNum type="arabicPeriod"/>
            </a:pPr>
            <a:r>
              <a:rPr sz="2400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thập dữ liệu, phân tích, thảo luận, so sánh để rút ra được kết luận về tính chất của một số vật liệu.</a:t>
            </a:r>
          </a:p>
          <a:p>
            <a:pPr marL="342900" lvl="0" indent="-342900">
              <a:buAutoNum type="arabicPeriod"/>
            </a:pPr>
            <a:r>
              <a:rPr sz="2400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được cách sử dụng của một số vật liệu an to</a:t>
            </a:r>
            <a:r>
              <a:rPr sz="2400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hiệu quả v</a:t>
            </a:r>
            <a:r>
              <a:rPr sz="2400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đảm bảo sự phát triển bền vững</a:t>
            </a:r>
            <a:endParaRPr sz="2400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7" descr="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399" y="5140325"/>
            <a:ext cx="3124201" cy="1717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b" anchorCtr="0"/>
          <a:lstStyle/>
          <a:p>
            <a:pPr>
              <a:buClrTx/>
              <a:buSzTx/>
              <a:buFontTx/>
            </a:pPr>
            <a:endParaRPr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8131" name="Subtitle 2"/>
          <p:cNvSpPr>
            <a:spLocks noGrp="1"/>
          </p:cNvSpPr>
          <p:nvPr>
            <p:ph type="subTitle"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>
              <a:buClrTx/>
              <a:buSzTx/>
              <a:buFontTx/>
            </a:pPr>
            <a:endParaRPr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4813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27" y="34493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26988"/>
            <a:ext cx="9144000" cy="119221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sz="32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 SỐ KÍ HIỆU THƯỜNG GẶP TRÊN HỘP NHỰA</a:t>
            </a:r>
            <a:endParaRPr sz="3200" b="1" dirty="0">
              <a:solidFill>
                <a:srgbClr val="008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16557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algn="l">
              <a:buClrTx/>
              <a:buSzTx/>
              <a:buFontTx/>
              <a:buChar char="-"/>
            </a:pPr>
            <a:r>
              <a:rPr kern="1200" dirty="0">
                <a:solidFill>
                  <a:srgbClr val="22226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để cao su ở nơi có nhiệt độ quá cao ( cao su sẽ bị chảy) hoặc ở nới có nhiệt độ quá thấp ( cao su sẽ bị giòn hoặc cứng)..</a:t>
            </a:r>
          </a:p>
          <a:p>
            <a:pPr marL="342900" indent="-342900" algn="l">
              <a:buClrTx/>
              <a:buSzTx/>
              <a:buFontTx/>
              <a:buChar char="-"/>
            </a:pPr>
            <a:r>
              <a:rPr kern="1200" dirty="0">
                <a:solidFill>
                  <a:srgbClr val="22226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để hóa chất dính v</a:t>
            </a:r>
            <a:r>
              <a:rPr kern="1200" dirty="0">
                <a:solidFill>
                  <a:srgbClr val="22226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ern="1200" dirty="0">
                <a:solidFill>
                  <a:srgbClr val="22226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cao su</a:t>
            </a:r>
          </a:p>
          <a:p>
            <a:pPr marL="342900" indent="-342900" algn="l">
              <a:buClrTx/>
              <a:buSzTx/>
              <a:buFontTx/>
              <a:buChar char="-"/>
            </a:pPr>
            <a:r>
              <a:rPr kern="1200" dirty="0">
                <a:solidFill>
                  <a:srgbClr val="22226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giặt tẩy bằng x</a:t>
            </a:r>
            <a:r>
              <a:rPr kern="1200" dirty="0">
                <a:solidFill>
                  <a:srgbClr val="22226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ern="1200" dirty="0">
                <a:solidFill>
                  <a:srgbClr val="22226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phòng hoặc xăng </a:t>
            </a:r>
            <a:endParaRPr kern="1200" dirty="0">
              <a:solidFill>
                <a:srgbClr val="22226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915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43000"/>
            <a:ext cx="57150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3124200" y="228600"/>
            <a:ext cx="3352800" cy="609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24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bằng cao su</a:t>
            </a:r>
            <a:endParaRPr sz="2400" b="1" dirty="0">
              <a:solidFill>
                <a:srgbClr val="22226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24200" y="228600"/>
            <a:ext cx="3352800" cy="609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24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bằng kim loại </a:t>
            </a:r>
            <a:endParaRPr sz="2400" b="1" dirty="0">
              <a:solidFill>
                <a:srgbClr val="22226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0179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3725863"/>
            <a:ext cx="3505200" cy="311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0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43000"/>
            <a:ext cx="3505200" cy="3116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1" name="TextBox 7"/>
          <p:cNvSpPr txBox="1"/>
          <p:nvPr/>
        </p:nvSpPr>
        <p:spPr>
          <a:xfrm>
            <a:off x="4800600" y="1600200"/>
            <a:ext cx="37338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Để tránh hoen gỉ, nên ngăn cách các vật liệu n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với môi trường bằng một số biện pháp : sơn phủ bề mặt, bôi dầu mỡ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629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533400" y="-215900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việc sử dụng các vật liệu bảo đảm sự phát triển bền vững</a:t>
            </a:r>
            <a:endParaRPr sz="20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27025" y="227013"/>
            <a:ext cx="533400" cy="258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8300" y="3951288"/>
            <a:ext cx="60198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 nh</a:t>
            </a:r>
            <a:r>
              <a:rPr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Quốc hội sử dụng vật liệu xây dựng xanh</a:t>
            </a:r>
            <a:endParaRPr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2229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55675"/>
            <a:ext cx="6858000" cy="294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0" name="Picture 6" descr="Variados2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4876800"/>
            <a:ext cx="12192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8"/>
          <p:cNvSpPr/>
          <p:nvPr/>
        </p:nvSpPr>
        <p:spPr>
          <a:xfrm>
            <a:off x="990600" y="5319713"/>
            <a:ext cx="77724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kể tên một số vật liệu mới được sử dụng 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endParaRPr lang="en-US" sz="24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 đảm bảo phát triển bền vững?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43200" y="304800"/>
            <a:ext cx="3581400" cy="762000"/>
          </a:xfrm>
          <a:prstGeom prst="roundRect">
            <a:avLst/>
          </a:prstGeom>
          <a:ln w="57150"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vật liệu mới</a:t>
            </a:r>
            <a:endParaRPr sz="28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3251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6338"/>
            <a:ext cx="3140075" cy="2058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2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00" y="1130300"/>
            <a:ext cx="2762250" cy="210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3" name="TextBox 9"/>
          <p:cNvSpPr txBox="1"/>
          <p:nvPr/>
        </p:nvSpPr>
        <p:spPr>
          <a:xfrm>
            <a:off x="800100" y="3235325"/>
            <a:ext cx="20574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Arial" panose="020B0604020202020204" pitchFamily="34" charset="0"/>
              </a:rPr>
              <a:t>Gạch không nung</a:t>
            </a:r>
          </a:p>
        </p:txBody>
      </p:sp>
      <p:sp>
        <p:nvSpPr>
          <p:cNvPr id="53254" name="TextBox 10"/>
          <p:cNvSpPr txBox="1"/>
          <p:nvPr/>
        </p:nvSpPr>
        <p:spPr>
          <a:xfrm>
            <a:off x="5416550" y="3251200"/>
            <a:ext cx="2362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Arial" panose="020B0604020202020204" pitchFamily="34" charset="0"/>
              </a:rPr>
              <a:t>Tấm Panen đúc sẵn</a:t>
            </a:r>
          </a:p>
        </p:txBody>
      </p:sp>
      <p:pic>
        <p:nvPicPr>
          <p:cNvPr id="53255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038600"/>
            <a:ext cx="30480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6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00" y="3800901"/>
            <a:ext cx="2835275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7" name="TextBox 13"/>
          <p:cNvSpPr txBox="1"/>
          <p:nvPr/>
        </p:nvSpPr>
        <p:spPr>
          <a:xfrm>
            <a:off x="5867400" y="6389688"/>
            <a:ext cx="2362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Arial" panose="020B0604020202020204" pitchFamily="34" charset="0"/>
              </a:rPr>
              <a:t>Cửa nhôm</a:t>
            </a:r>
          </a:p>
        </p:txBody>
      </p:sp>
      <p:sp>
        <p:nvSpPr>
          <p:cNvPr id="53258" name="TextBox 14"/>
          <p:cNvSpPr txBox="1"/>
          <p:nvPr/>
        </p:nvSpPr>
        <p:spPr>
          <a:xfrm>
            <a:off x="752475" y="6389688"/>
            <a:ext cx="2362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Arial" panose="020B0604020202020204" pitchFamily="34" charset="0"/>
              </a:rPr>
              <a:t>Cửa trượt tự động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  <p:bldP spid="53254" grpId="0"/>
      <p:bldP spid="53257" grpId="0"/>
      <p:bldP spid="5325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4572000" cy="5348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425" y="1343025"/>
            <a:ext cx="1992313" cy="4448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2743200" y="304800"/>
            <a:ext cx="3581400" cy="762000"/>
          </a:xfrm>
          <a:prstGeom prst="roundRect">
            <a:avLst/>
          </a:prstGeom>
          <a:ln w="57150"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vật liệu mới</a:t>
            </a:r>
            <a:endParaRPr sz="28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427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688" y="1346200"/>
            <a:ext cx="2466975" cy="4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8" name="TextBox 8"/>
          <p:cNvSpPr txBox="1"/>
          <p:nvPr/>
        </p:nvSpPr>
        <p:spPr>
          <a:xfrm>
            <a:off x="7162800" y="6096000"/>
            <a:ext cx="1947863" cy="38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Rèm ngăn lửa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79" name="TextBox 9"/>
          <p:cNvSpPr txBox="1"/>
          <p:nvPr/>
        </p:nvSpPr>
        <p:spPr>
          <a:xfrm>
            <a:off x="4695825" y="6064250"/>
            <a:ext cx="1947863" cy="38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Cửa chống cháy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  <p:bldP spid="5427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0" descr="1ar04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47700"/>
            <a:ext cx="6096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1295400" y="381000"/>
            <a:ext cx="7467600" cy="8382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vật liệu trên l</a:t>
            </a:r>
            <a:r>
              <a:rPr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vật liệu xây dựng xanh, thân thiện với môi trường </a:t>
            </a:r>
            <a:endParaRPr sz="20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5300" name="Picture 10" descr="1ar04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829300" y="146685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Cloud Callout 6"/>
          <p:cNvSpPr/>
          <p:nvPr/>
        </p:nvSpPr>
        <p:spPr>
          <a:xfrm>
            <a:off x="3276600" y="2133600"/>
            <a:ext cx="5715000" cy="3581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ưu điểm của một số vật liệu mới so với vật liệu truyền thống trong xây dựng?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8" descr="Picture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876800"/>
            <a:ext cx="2036763" cy="1943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500" y="381000"/>
            <a:ext cx="3581400" cy="8382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lang="en-US" sz="40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0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C:\Users\Administrator\Desktop\pngtree-group-discussion-learn-life-learning-life-png-image_3816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661591"/>
              </p:ext>
            </p:extLst>
          </p:nvPr>
        </p:nvGraphicFramePr>
        <p:xfrm>
          <a:off x="304800" y="2133600"/>
          <a:ext cx="8610600" cy="4245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8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7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6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26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dẻo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6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bể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971800" y="152400"/>
            <a:ext cx="3581400" cy="60166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lang="en-US" sz="40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0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0258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body" idx="4294967295"/>
          </p:nvPr>
        </p:nvSpPr>
        <p:spPr>
          <a:xfrm>
            <a:off x="301625" y="1508125"/>
            <a:ext cx="8534400" cy="4694238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None/>
            </a:pPr>
            <a:r>
              <a:rPr sz="2400" dirty="0">
                <a:latin typeface="Times New Roman" panose="02020603050405020304" pitchFamily="18" charset="0"/>
              </a:rPr>
              <a:t> </a:t>
            </a:r>
            <a:endParaRPr sz="2800" dirty="0">
              <a:solidFill>
                <a:srgbClr val="0000FF"/>
              </a:solidFill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304800" y="9525"/>
            <a:ext cx="4419600" cy="5238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MỘT SỐ VẬT LIỆU THÔNG DỤNG </a:t>
            </a:r>
            <a:endParaRPr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0" y="8382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3" name="TextBox 6"/>
          <p:cNvSpPr txBox="1"/>
          <p:nvPr/>
        </p:nvSpPr>
        <p:spPr>
          <a:xfrm>
            <a:off x="609600" y="679450"/>
            <a:ext cx="42576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một số vật liệu:  </a:t>
            </a:r>
            <a:endParaRPr sz="28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724150" y="1279525"/>
            <a:ext cx="5486400" cy="35210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vật liệu trong cuộc sống m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biết? 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6" descr="nhomdo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800600"/>
            <a:ext cx="3048000" cy="1908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  <p:bldP spid="8" grpId="0" animBg="1"/>
      <p:bldP spid="8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023919"/>
              </p:ext>
            </p:extLst>
          </p:nvPr>
        </p:nvGraphicFramePr>
        <p:xfrm>
          <a:off x="304800" y="2133600"/>
          <a:ext cx="8610600" cy="4495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3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1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41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dẻo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41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bể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971800" y="152400"/>
            <a:ext cx="3581400" cy="60166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lang="en-US" sz="40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0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3352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gỉ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3383577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4449086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4442262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lốp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5820685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2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5512909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gỉ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2843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534400" cy="9906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152400"/>
            <a:ext cx="3581400" cy="60166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lang="en-US" sz="40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0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2098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22098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Kim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2672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4268337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658156"/>
            <a:ext cx="2667000" cy="15108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13" y="4765553"/>
            <a:ext cx="3140075" cy="2058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4806549"/>
            <a:ext cx="3219450" cy="18990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834" y="2683409"/>
            <a:ext cx="2643116" cy="156089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79946" y="4244303"/>
            <a:ext cx="381000" cy="4983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4570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22368"/>
            <a:ext cx="8610600" cy="762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tái chế từ rác thải nhựa? 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9887" y="31295"/>
            <a:ext cx="3581400" cy="60166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lang="en-US" sz="40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0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5312" y="1752600"/>
            <a:ext cx="1843088" cy="3886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8249" r="-10824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2652712" y="2083822"/>
            <a:ext cx="1843088" cy="38862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362" t="-680" r="-20308" b="68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4700587" y="1752600"/>
            <a:ext cx="1843088" cy="38862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380" r="-31365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6757987" y="2083822"/>
            <a:ext cx="1843088" cy="388620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5142" t="-680" r="-203776" b="68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0758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930188" y="3273425"/>
            <a:ext cx="1447800" cy="44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dirty="0">
                <a:latin typeface="Arial" panose="020B0604020202020204" pitchFamily="34" charset="0"/>
              </a:rPr>
              <a:t>Thủy tinh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89842" y="3250442"/>
            <a:ext cx="1447800" cy="44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Sắt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thép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304800" y="9525"/>
            <a:ext cx="4419600" cy="5238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MỘT SỐ VẬT LIỆU THÔNG DỤNG </a:t>
            </a:r>
            <a:endParaRPr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0" y="61595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8" name="TextBox 6"/>
          <p:cNvSpPr txBox="1"/>
          <p:nvPr/>
        </p:nvSpPr>
        <p:spPr>
          <a:xfrm>
            <a:off x="609600" y="457200"/>
            <a:ext cx="425767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một số vật liệu:  </a:t>
            </a:r>
            <a:endParaRPr sz="24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920750"/>
            <a:ext cx="3169492" cy="22012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558" y="3825875"/>
            <a:ext cx="2779712" cy="234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3827463"/>
            <a:ext cx="2952750" cy="2344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4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225" y="3827463"/>
            <a:ext cx="3200400" cy="2344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Rectangle 19"/>
          <p:cNvSpPr/>
          <p:nvPr/>
        </p:nvSpPr>
        <p:spPr>
          <a:xfrm>
            <a:off x="6823075" y="3273425"/>
            <a:ext cx="1447800" cy="44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dirty="0">
                <a:latin typeface="Arial" panose="020B0604020202020204" pitchFamily="34" charset="0"/>
              </a:rPr>
              <a:t>Nhựa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90637" y="6276975"/>
            <a:ext cx="1447800" cy="44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dirty="0">
                <a:latin typeface="Arial" panose="020B0604020202020204" pitchFamily="34" charset="0"/>
              </a:rPr>
              <a:t>Gỗ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09326" y="6276975"/>
            <a:ext cx="1447800" cy="44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dirty="0">
                <a:latin typeface="Arial" panose="020B0604020202020204" pitchFamily="34" charset="0"/>
              </a:rPr>
              <a:t>Đất sét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01996" y="6296156"/>
            <a:ext cx="1447800" cy="439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măng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 descr="C:\Users\Administrator\Desktop\lo-hoa-pha-le-brandgift-vn-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691" y="920749"/>
            <a:ext cx="2201247" cy="220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800" y="965328"/>
            <a:ext cx="3408752" cy="21566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Dodecagon 2"/>
          <p:cNvSpPr/>
          <p:nvPr/>
        </p:nvSpPr>
        <p:spPr>
          <a:xfrm>
            <a:off x="457200" y="3341687"/>
            <a:ext cx="474662" cy="30480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Dodecagon 36"/>
          <p:cNvSpPr/>
          <p:nvPr/>
        </p:nvSpPr>
        <p:spPr>
          <a:xfrm>
            <a:off x="3420269" y="3318704"/>
            <a:ext cx="474662" cy="30480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Dodecagon 38"/>
          <p:cNvSpPr/>
          <p:nvPr/>
        </p:nvSpPr>
        <p:spPr>
          <a:xfrm>
            <a:off x="3480179" y="6362665"/>
            <a:ext cx="474662" cy="30480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Dodecagon 39"/>
          <p:cNvSpPr/>
          <p:nvPr/>
        </p:nvSpPr>
        <p:spPr>
          <a:xfrm>
            <a:off x="729325" y="6336507"/>
            <a:ext cx="474662" cy="30480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Dodecagon 40"/>
          <p:cNvSpPr/>
          <p:nvPr/>
        </p:nvSpPr>
        <p:spPr>
          <a:xfrm>
            <a:off x="6312137" y="3318775"/>
            <a:ext cx="474662" cy="30480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Dodecagon 41"/>
          <p:cNvSpPr/>
          <p:nvPr/>
        </p:nvSpPr>
        <p:spPr>
          <a:xfrm>
            <a:off x="6564697" y="6362665"/>
            <a:ext cx="474662" cy="30480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u ho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66900"/>
            <a:ext cx="182880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2235200" y="1600200"/>
            <a:ext cx="5638800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liệt kê các loại đồ vật hoặc công trình xây dựng được l</a:t>
            </a:r>
            <a:r>
              <a:rPr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từ những vật liệu trên? </a:t>
            </a:r>
            <a:endParaRPr sz="28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04800" y="9525"/>
            <a:ext cx="4419600" cy="5238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MỘT SỐ VẬT LIỆU THÔNG DỤNG </a:t>
            </a:r>
            <a:endParaRPr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1" name="TextBox 6"/>
          <p:cNvSpPr txBox="1"/>
          <p:nvPr/>
        </p:nvSpPr>
        <p:spPr>
          <a:xfrm>
            <a:off x="609600" y="679450"/>
            <a:ext cx="42576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một số vật liệu:  </a:t>
            </a:r>
            <a:endParaRPr sz="28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0" y="8382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3" name="Picture 10" descr="original_pencil_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257800"/>
            <a:ext cx="335280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4" descr="Book-09-ju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876800"/>
            <a:ext cx="2971800" cy="1741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841625" y="835025"/>
            <a:ext cx="3113088" cy="2935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8600" y="163513"/>
            <a:ext cx="2362200" cy="750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các vật liệu</a:t>
            </a:r>
            <a:endParaRPr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10200" y="198438"/>
            <a:ext cx="3581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vật hoặc công trình xây dựng </a:t>
            </a:r>
            <a:endParaRPr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124200" y="273050"/>
            <a:ext cx="2057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258888"/>
            <a:ext cx="2057400" cy="184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7" name="TextBox 7"/>
          <p:cNvSpPr txBox="1"/>
          <p:nvPr/>
        </p:nvSpPr>
        <p:spPr>
          <a:xfrm>
            <a:off x="3733800" y="3203575"/>
            <a:ext cx="1447800" cy="38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1800" dirty="0"/>
              <a:t>Sắt, thép </a:t>
            </a:r>
          </a:p>
        </p:txBody>
      </p:sp>
      <p:pic>
        <p:nvPicPr>
          <p:cNvPr id="10248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550" y="4400550"/>
            <a:ext cx="1771650" cy="2360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988" y="1449388"/>
            <a:ext cx="2868612" cy="2400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6700" y="4400550"/>
            <a:ext cx="2084388" cy="2562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1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0" y="4516438"/>
            <a:ext cx="2355850" cy="2341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2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9213" y="4546600"/>
            <a:ext cx="2522537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3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750" y="1449388"/>
            <a:ext cx="2328863" cy="23717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199" name="Curved Connector 8198"/>
          <p:cNvCxnSpPr>
            <a:stCxn id="14" idx="4"/>
          </p:cNvCxnSpPr>
          <p:nvPr/>
        </p:nvCxnSpPr>
        <p:spPr>
          <a:xfrm rot="5400000" flipH="1">
            <a:off x="2928938" y="2301875"/>
            <a:ext cx="1027113" cy="1909763"/>
          </a:xfrm>
          <a:prstGeom prst="curvedConnector4">
            <a:avLst>
              <a:gd name="adj1" fmla="val -22260"/>
              <a:gd name="adj2" fmla="val 90715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1" name="Curved Connector 8200"/>
          <p:cNvCxnSpPr>
            <a:stCxn id="14" idx="4"/>
            <a:endCxn id="10251" idx="0"/>
          </p:cNvCxnSpPr>
          <p:nvPr/>
        </p:nvCxnSpPr>
        <p:spPr>
          <a:xfrm rot="5400000">
            <a:off x="2417763" y="2536825"/>
            <a:ext cx="746125" cy="321310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3" name="Curved Connector 8202"/>
          <p:cNvCxnSpPr/>
          <p:nvPr/>
        </p:nvCxnSpPr>
        <p:spPr>
          <a:xfrm rot="10800000" flipV="1">
            <a:off x="3113088" y="3827675"/>
            <a:ext cx="1249362" cy="110786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5" name="Curved Connector 8204"/>
          <p:cNvCxnSpPr>
            <a:stCxn id="14" idx="4"/>
          </p:cNvCxnSpPr>
          <p:nvPr/>
        </p:nvCxnSpPr>
        <p:spPr>
          <a:xfrm rot="16200000" flipH="1">
            <a:off x="4160044" y="4007644"/>
            <a:ext cx="954088" cy="479425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7" name="Curved Connector 8206"/>
          <p:cNvCxnSpPr>
            <a:stCxn id="14" idx="4"/>
            <a:endCxn id="10252" idx="0"/>
          </p:cNvCxnSpPr>
          <p:nvPr/>
        </p:nvCxnSpPr>
        <p:spPr>
          <a:xfrm rot="16200000" flipH="1">
            <a:off x="5641181" y="2526506"/>
            <a:ext cx="776288" cy="326390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9" name="Curved Connector 8208"/>
          <p:cNvCxnSpPr>
            <a:stCxn id="14" idx="4"/>
          </p:cNvCxnSpPr>
          <p:nvPr/>
        </p:nvCxnSpPr>
        <p:spPr>
          <a:xfrm rot="5400000" flipH="1" flipV="1">
            <a:off x="5120481" y="2383631"/>
            <a:ext cx="663575" cy="2109788"/>
          </a:xfrm>
          <a:prstGeom prst="curvedConnector4">
            <a:avLst>
              <a:gd name="adj1" fmla="val -34429"/>
              <a:gd name="adj2" fmla="val 8689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841625" y="720725"/>
            <a:ext cx="3113088" cy="293528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8600" y="163513"/>
            <a:ext cx="2362200" cy="750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các vật liệu</a:t>
            </a:r>
            <a:endParaRPr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10200" y="198438"/>
            <a:ext cx="3581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vật hoặc công trình xây dựng </a:t>
            </a:r>
            <a:endParaRPr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124200" y="273050"/>
            <a:ext cx="2057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70" name="TextBox 7"/>
          <p:cNvSpPr txBox="1"/>
          <p:nvPr/>
        </p:nvSpPr>
        <p:spPr>
          <a:xfrm>
            <a:off x="3843338" y="3167063"/>
            <a:ext cx="1447800" cy="38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1800" dirty="0"/>
              <a:t>Xi măng  </a:t>
            </a:r>
          </a:p>
        </p:txBody>
      </p:sp>
      <p:pic>
        <p:nvPicPr>
          <p:cNvPr id="11271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375" y="1293813"/>
            <a:ext cx="2287588" cy="1931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8" y="4086225"/>
            <a:ext cx="2584450" cy="2238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524" y="4072730"/>
            <a:ext cx="2847975" cy="2265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4086225"/>
            <a:ext cx="2982913" cy="226536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9" name="Straight Arrow Connector 18"/>
          <p:cNvCxnSpPr>
            <a:stCxn id="14" idx="4"/>
          </p:cNvCxnSpPr>
          <p:nvPr/>
        </p:nvCxnSpPr>
        <p:spPr>
          <a:xfrm flipH="1">
            <a:off x="1490663" y="3656013"/>
            <a:ext cx="2906713" cy="3063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4"/>
          </p:cNvCxnSpPr>
          <p:nvPr/>
        </p:nvCxnSpPr>
        <p:spPr>
          <a:xfrm flipH="1">
            <a:off x="4397375" y="3656013"/>
            <a:ext cx="0" cy="320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4"/>
          </p:cNvCxnSpPr>
          <p:nvPr/>
        </p:nvCxnSpPr>
        <p:spPr>
          <a:xfrm>
            <a:off x="4397375" y="3656013"/>
            <a:ext cx="2689225" cy="334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5613" y="6391003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4477" y="6372949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3792" y="6343319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2457</Words>
  <Application>Microsoft Office PowerPoint</Application>
  <PresentationFormat>On-screen Show (4:3)</PresentationFormat>
  <Paragraphs>565</Paragraphs>
  <Slides>52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Calibri</vt:lpstr>
      <vt:lpstr>Cambria</vt:lpstr>
      <vt:lpstr>Times New Roman</vt:lpstr>
      <vt:lpstr>Wingdings</vt:lpstr>
      <vt:lpstr>Wingdings 2</vt:lpstr>
      <vt:lpstr>Default Design</vt:lpstr>
      <vt:lpstr>1_Default Design</vt:lpstr>
      <vt:lpstr>Microsoft Equation 3.0</vt:lpstr>
      <vt:lpstr>PowerPoint Presentation</vt:lpstr>
      <vt:lpstr>PowerPoint Presentation</vt:lpstr>
      <vt:lpstr>CHỦ ĐỀ 4: MỘT SỐ VẬT LIỆU, NHIÊN LIỆU, NGUYÊN LIỆU, LƯƠNG THƯC – THỰC PHẨM THÔNG DỤNG; TÍNH CHẤT VÀ ỨNG DỤNG CỦA CHÚNG</vt:lpstr>
      <vt:lpstr>BÀI 11: MỘT SỐ VẬT LIỆU THÔNG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14: MỘT SỐ VẬT LIỆU THÔNG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MỘT SỐ TÍNH CHẤT VÀ ỨNG DỤNG CỦA VẬT LIỆU</vt:lpstr>
      <vt:lpstr>2. MỘT SỐ TÍNH CHẤT VÀ ỨNG DỤNG CỦA VẬT LIỆU</vt:lpstr>
      <vt:lpstr>BÀI 11: MỘT SỐ VẬT LIỆU THÔNG DỤNG</vt:lpstr>
      <vt:lpstr>Ứng dụng của cao su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Tìm hiểu việc sử dụng các vật liệu bảo đảm sự phát triển bền vững</vt:lpstr>
      <vt:lpstr>PowerPoint Presentation</vt:lpstr>
      <vt:lpstr>PowerPoint Presentation</vt:lpstr>
      <vt:lpstr>PowerPoint Presentation</vt:lpstr>
      <vt:lpstr>PowerPoint Presentation</vt:lpstr>
      <vt:lpstr>1/ Điền thông tin còn thiếu theo mẫu bảng sau: </vt:lpstr>
      <vt:lpstr>1/ Điền thông tin còn thiếu theo mẫu bảng sau: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139</cp:revision>
  <dcterms:created xsi:type="dcterms:W3CDTF">2007-10-01T22:28:02Z</dcterms:created>
  <dcterms:modified xsi:type="dcterms:W3CDTF">2021-08-21T13:43:32Z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