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custDataLst>
    <p:tags r:id="rId1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6F9EFC1-F281-46EB-8E38-9B6FA3F83D42}" type="datetimeFigureOut">
              <a:rPr lang="en-US" smtClean="0"/>
              <a:t>16/8/2023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BFF360-7128-4D5E-8711-C06527C47F3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F9EFC1-F281-46EB-8E38-9B6FA3F83D42}" type="datetimeFigureOut">
              <a:rPr lang="en-US" smtClean="0"/>
              <a:t>16/8/2023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BFF360-7128-4D5E-8711-C06527C47F3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F9EFC1-F281-46EB-8E38-9B6FA3F83D42}" type="datetimeFigureOut">
              <a:rPr lang="en-US" smtClean="0"/>
              <a:t>16/8/2023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BFF360-7128-4D5E-8711-C06527C47F3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F9EFC1-F281-46EB-8E38-9B6FA3F83D42}" type="datetimeFigureOut">
              <a:rPr lang="en-US" smtClean="0"/>
              <a:t>16/8/2023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BFF360-7128-4D5E-8711-C06527C47F3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F9EFC1-F281-46EB-8E38-9B6FA3F83D42}" type="datetimeFigureOut">
              <a:rPr lang="en-US" smtClean="0"/>
              <a:t>16/8/2023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BFF360-7128-4D5E-8711-C06527C47F3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6F9EFC1-F281-46EB-8E38-9B6FA3F83D42}" type="datetimeFigureOut">
              <a:rPr lang="en-US" smtClean="0"/>
              <a:t>16/8/2023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BFF360-7128-4D5E-8711-C06527C47F3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6F9EFC1-F281-46EB-8E38-9B6FA3F83D42}" type="datetimeFigureOut">
              <a:rPr lang="en-US" smtClean="0"/>
              <a:t>16/8/2023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BFF360-7128-4D5E-8711-C06527C47F3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6F9EFC1-F281-46EB-8E38-9B6FA3F83D42}" type="datetimeFigureOut">
              <a:rPr lang="en-US" smtClean="0"/>
              <a:t>16/8/2023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BFF360-7128-4D5E-8711-C06527C47F3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F9EFC1-F281-46EB-8E38-9B6FA3F83D42}" type="datetimeFigureOut">
              <a:rPr lang="en-US" smtClean="0"/>
              <a:t>16/8/2023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BFF360-7128-4D5E-8711-C06527C47F3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F9EFC1-F281-46EB-8E38-9B6FA3F83D42}" type="datetimeFigureOut">
              <a:rPr lang="en-US" smtClean="0"/>
              <a:t>16/8/2023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BFF360-7128-4D5E-8711-C06527C47F3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F9EFC1-F281-46EB-8E38-9B6FA3F83D42}" type="datetimeFigureOut">
              <a:rPr lang="en-US" smtClean="0"/>
              <a:t>16/8/2023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BFF360-7128-4D5E-8711-C06527C47F3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F9EFC1-F281-46EB-8E38-9B6FA3F83D42}" type="datetimeFigureOut">
              <a:rPr lang="en-US" smtClean="0"/>
              <a:t>16/8/2023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BFF360-7128-4D5E-8711-C06527C47F3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https://o.rada.vn/data/image/2023/07/10/ket-noi-bai-8-5.jpg"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https://o.rada.vn/data/image/2023/07/10/ket-noi-bai-8-1.jpg"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https://o.rada.vn/data/image/2023/07/10/ket-noi-bai-8-2.jpg"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https://o.rada.vn/data/image/2023/07/10/ket-noi-bai-8-3.jpg"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https://o.rada.vn/data/image/2023/07/10/ket-noi-bai-8-4.jpg"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a:solidFill>
                  <a:srgbClr val="FF0000"/>
                </a:solidFill>
              </a:rPr>
              <a:t>BÀI 8: MỘT SỐ PHƯƠNG PHÁP GIA CÔNG CƠ KHÍ</a:t>
            </a:r>
            <a:r>
              <a:rPr lang="en-US">
                <a:solidFill>
                  <a:srgbClr val="FF0000"/>
                </a:solidFill>
              </a:rPr>
              <a:t/>
            </a:r>
            <a:br>
              <a:rPr lang="en-US">
                <a:solidFill>
                  <a:srgbClr val="FF0000"/>
                </a:solidFill>
              </a:rPr>
            </a:br>
            <a:endParaRPr lang="en-US">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a:solidFill>
                  <a:srgbClr val="FF0000"/>
                </a:solidFill>
              </a:rPr>
              <a:t>V. GIA CÔNG PHAY</a:t>
            </a:r>
            <a:r>
              <a:rPr lang="en-US">
                <a:solidFill>
                  <a:srgbClr val="FF0000"/>
                </a:solidFill>
              </a:rPr>
              <a:t/>
            </a:r>
            <a:br>
              <a:rPr lang="en-US">
                <a:solidFill>
                  <a:srgbClr val="FF0000"/>
                </a:solidFill>
              </a:rPr>
            </a:br>
            <a:endParaRPr lang="en-US">
              <a:solidFill>
                <a:srgbClr val="FF0000"/>
              </a:solidFill>
            </a:endParaRPr>
          </a:p>
        </p:txBody>
      </p:sp>
      <p:sp>
        <p:nvSpPr>
          <p:cNvPr id="3" name="Content Placeholder 2"/>
          <p:cNvSpPr>
            <a:spLocks noGrp="1"/>
          </p:cNvSpPr>
          <p:nvPr>
            <p:ph idx="1"/>
          </p:nvPr>
        </p:nvSpPr>
        <p:spPr/>
        <p:txBody>
          <a:bodyPr>
            <a:normAutofit lnSpcReduction="10000"/>
          </a:bodyPr>
          <a:lstStyle/>
          <a:p>
            <a:pPr algn="just"/>
            <a:r>
              <a:rPr lang="en-US"/>
              <a:t>Phay là phương pháp gia công cắt gọt được thực hiện bằng sự phối hợp của hai chuyển động: chuyển động quay tròn của dao và chuyển động tịnh tiến của phôi theo ba phương: dọc, ngang và thẳng đứng.</a:t>
            </a:r>
          </a:p>
          <a:p>
            <a:pPr algn="just"/>
            <a:r>
              <a:rPr lang="en-US"/>
              <a:t>Gia công phay được thực hiện trên máy phay: máy phay vạn năng, máy phay CNC…</a:t>
            </a:r>
          </a:p>
          <a:p>
            <a:pPr algn="just"/>
            <a:r>
              <a:rPr lang="en-US"/>
              <a:t>Chế độ cắt gọt khi phay gồm: tốc độ cắt, chiều sâu cắt và lượng chạy dao.</a:t>
            </a:r>
          </a:p>
          <a:p>
            <a:pPr algn="just"/>
            <a:endParaRPr lang="en-US"/>
          </a:p>
        </p:txBody>
      </p:sp>
      <p:pic>
        <p:nvPicPr>
          <p:cNvPr id="4" name="Picture 3" descr="https://o.rada.vn/data/image/2023/07/10/ket-noi-bai-8-5.jpg"/>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1752600" y="1219200"/>
            <a:ext cx="5943600" cy="42672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nodeType="clickEffect">
                                  <p:stCondLst>
                                    <p:cond delay="0"/>
                                  </p:stCondLst>
                                  <p:childTnLst>
                                    <p:animEffect transition="out" filter="blinds(horizontal)">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ox(i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box(in)">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box(in)">
                                      <p:cBhvr>
                                        <p:cTn id="2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r>
              <a:rPr lang="en-US"/>
              <a:t>Các chuyển động khi phay: sử dụng dao phay đĩa và chế độ cắt (dao chuyển động quay, phôi chuyển động tịnh tiến dọc).</a:t>
            </a:r>
          </a:p>
          <a:p>
            <a:pPr algn="just"/>
            <a:r>
              <a:rPr lang="en-US"/>
              <a:t>Khả năng gia công của máy phay: máy phay có thể phay mặt phẳng rãnh chữ nhật, rãnh bán nguyệt, rãnh chữ T, phay định hình, khoan, khoét, doa trên máy phay và có thể phay ren, phay mặt cong (đối với máy phay CNC).</a:t>
            </a:r>
          </a:p>
          <a:p>
            <a:pPr algn="just"/>
            <a:r>
              <a:rPr lang="en-US"/>
              <a:t>Có rất nhiều máy phay khác nhau: máy phay đứng, máy phay nằm, máy phay giường, máy phay CNC…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fr-FR" b="1">
                <a:solidFill>
                  <a:srgbClr val="FF0000"/>
                </a:solidFill>
              </a:rPr>
              <a:t>I. GIA CÔNG ĐÚC</a:t>
            </a:r>
            <a:r>
              <a:rPr lang="en-US">
                <a:solidFill>
                  <a:srgbClr val="FF0000"/>
                </a:solidFill>
              </a:rPr>
              <a:t/>
            </a:r>
            <a:br>
              <a:rPr lang="en-US">
                <a:solidFill>
                  <a:srgbClr val="FF0000"/>
                </a:solidFill>
              </a:rPr>
            </a:br>
            <a:endParaRPr lang="en-US">
              <a:solidFill>
                <a:srgbClr val="FF0000"/>
              </a:solidFill>
            </a:endParaRPr>
          </a:p>
        </p:txBody>
      </p:sp>
      <p:sp>
        <p:nvSpPr>
          <p:cNvPr id="3" name="Content Placeholder 2"/>
          <p:cNvSpPr>
            <a:spLocks noGrp="1"/>
          </p:cNvSpPr>
          <p:nvPr>
            <p:ph idx="1"/>
          </p:nvPr>
        </p:nvSpPr>
        <p:spPr>
          <a:xfrm>
            <a:off x="533400" y="990600"/>
            <a:ext cx="8229600" cy="2057400"/>
          </a:xfrm>
        </p:spPr>
        <p:txBody>
          <a:bodyPr/>
          <a:lstStyle/>
          <a:p>
            <a:pPr algn="just">
              <a:buNone/>
            </a:pPr>
            <a:r>
              <a:rPr lang="fr-FR"/>
              <a:t>- Đúc là rót vật liệu lỏng vào khuôn, sau khi vật liệu lỏng nguội và định hình, người ta nhận được vật đúc có hình dạng và kích thước của lòng khuôn.</a:t>
            </a:r>
            <a:endParaRPr lang="en-US"/>
          </a:p>
          <a:p>
            <a:pPr algn="just">
              <a:buNone/>
            </a:pPr>
            <a:endParaRPr lang="en-US"/>
          </a:p>
        </p:txBody>
      </p:sp>
      <p:sp>
        <p:nvSpPr>
          <p:cNvPr id="4" name="Content Placeholder 2"/>
          <p:cNvSpPr txBox="1">
            <a:spLocks/>
          </p:cNvSpPr>
          <p:nvPr/>
        </p:nvSpPr>
        <p:spPr>
          <a:xfrm>
            <a:off x="609600" y="3505200"/>
            <a:ext cx="8229600" cy="2057400"/>
          </a:xfrm>
          <a:prstGeom prst="rect">
            <a:avLst/>
          </a:prstGeom>
        </p:spPr>
        <p:txBody>
          <a:bodyPr vert="horz" lIns="91440" tIns="45720" rIns="91440" bIns="45720" rtlCol="0">
            <a:normAutofit fontScale="92500"/>
          </a:bodyPr>
          <a:lstStyle/>
          <a:p>
            <a:pPr marL="342900" indent="-342900" algn="just">
              <a:spcBef>
                <a:spcPct val="20000"/>
              </a:spcBef>
            </a:pPr>
            <a:r>
              <a:rPr lang="fr-FR" sz="3200" smtClean="0"/>
              <a:t>-  Có </a:t>
            </a:r>
            <a:r>
              <a:rPr lang="fr-FR" sz="3200"/>
              <a:t>nhiều phương pháp đúc khác nhau như đúc trong khuôn cát, đúc trong khuôn mẫu chảy, đúc áp lực, đúc li tâm…Tuy nhiên đúc trong khuôn cát là phương pháp đúc phổ biến nhất.</a:t>
            </a:r>
            <a:endParaRPr lang="en-US" sz="3200"/>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pic>
        <p:nvPicPr>
          <p:cNvPr id="6" name="Picture 5" descr="https://o.rada.vn/data/image/2023/07/10/ket-noi-bai-8-1.jpg"/>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1295400" y="990600"/>
            <a:ext cx="6934200" cy="48006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nodeType="clickEffect">
                                  <p:stCondLst>
                                    <p:cond delay="0"/>
                                  </p:stCondLst>
                                  <p:childTnLst>
                                    <p:animEffect transition="out" filter="blinds(horizontal)">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ox(i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ox(in)">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2133600"/>
          </a:xfrm>
        </p:spPr>
        <p:txBody>
          <a:bodyPr/>
          <a:lstStyle/>
          <a:p>
            <a:pPr algn="just">
              <a:buNone/>
            </a:pPr>
            <a:r>
              <a:rPr lang="fr-FR"/>
              <a:t>- Gia công đúc có thể đúc được các vật có khối lượng từ vài gam tới vài trăm tấn, các vật có hình dạng và kết cấu phức tạp, có thể đúc nhiều kim loại khác nhau trong một vật đúc.</a:t>
            </a:r>
            <a:endParaRPr lang="en-US"/>
          </a:p>
          <a:p>
            <a:pPr algn="just">
              <a:buNone/>
            </a:pPr>
            <a:endParaRPr lang="en-US"/>
          </a:p>
        </p:txBody>
      </p:sp>
      <p:sp>
        <p:nvSpPr>
          <p:cNvPr id="4" name="Content Placeholder 2"/>
          <p:cNvSpPr txBox="1">
            <a:spLocks/>
          </p:cNvSpPr>
          <p:nvPr/>
        </p:nvSpPr>
        <p:spPr>
          <a:xfrm>
            <a:off x="533400" y="4038600"/>
            <a:ext cx="8229600" cy="2133600"/>
          </a:xfrm>
          <a:prstGeom prst="rect">
            <a:avLst/>
          </a:prstGeom>
        </p:spPr>
        <p:txBody>
          <a:bodyPr vert="horz" lIns="91440" tIns="45720" rIns="91440" bIns="45720" rtlCol="0">
            <a:normAutofit/>
          </a:bodyPr>
          <a:lstStyle/>
          <a:p>
            <a:pPr marL="342900" lvl="0" indent="-342900" algn="just">
              <a:spcBef>
                <a:spcPct val="20000"/>
              </a:spcBef>
            </a:pPr>
            <a:r>
              <a:rPr kumimoji="0" lang="fr-FR" sz="3200" b="0" i="0" u="none" strike="noStrike" kern="1200" cap="none" spc="0" normalizeH="0" baseline="0" noProof="0" smtClean="0">
                <a:ln>
                  <a:noFill/>
                </a:ln>
                <a:solidFill>
                  <a:schemeClr val="tx1"/>
                </a:solidFill>
                <a:effectLst/>
                <a:uLnTx/>
                <a:uFillTx/>
                <a:latin typeface="+mn-lt"/>
                <a:ea typeface="+mn-ea"/>
                <a:cs typeface="+mn-cs"/>
              </a:rPr>
              <a:t>- </a:t>
            </a:r>
            <a:r>
              <a:rPr lang="fr-FR" sz="3200"/>
              <a:t>Gia công đúc thường dùng để chế tạo phôi cho các phương pháp gia công khác.</a:t>
            </a: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a:solidFill>
                  <a:srgbClr val="FF0000"/>
                </a:solidFill>
              </a:rPr>
              <a:t>II. GIA CÔNG HÀN</a:t>
            </a:r>
            <a:r>
              <a:rPr lang="en-US">
                <a:solidFill>
                  <a:srgbClr val="FF0000"/>
                </a:solidFill>
              </a:rPr>
              <a:t/>
            </a:r>
            <a:br>
              <a:rPr lang="en-US">
                <a:solidFill>
                  <a:srgbClr val="FF0000"/>
                </a:solidFill>
              </a:rPr>
            </a:br>
            <a:endParaRPr lang="en-US">
              <a:solidFill>
                <a:srgbClr val="FF0000"/>
              </a:solidFill>
            </a:endParaRPr>
          </a:p>
        </p:txBody>
      </p:sp>
      <p:sp>
        <p:nvSpPr>
          <p:cNvPr id="3" name="Content Placeholder 2"/>
          <p:cNvSpPr>
            <a:spLocks noGrp="1"/>
          </p:cNvSpPr>
          <p:nvPr>
            <p:ph idx="1"/>
          </p:nvPr>
        </p:nvSpPr>
        <p:spPr>
          <a:xfrm>
            <a:off x="457200" y="838200"/>
            <a:ext cx="8229600" cy="2209800"/>
          </a:xfrm>
        </p:spPr>
        <p:txBody>
          <a:bodyPr/>
          <a:lstStyle/>
          <a:p>
            <a:pPr lvl="0" algn="just"/>
            <a:r>
              <a:rPr lang="en-US"/>
              <a:t>Hàn là phương pháp nối các chi tiết lại với nhau bằng cách nung nóng vật liệu chỗ nối đến trạng thái chảy, sau khi vật liệu kết tinh sẽ tạo thành mối hàn.</a:t>
            </a:r>
          </a:p>
          <a:p>
            <a:pPr algn="just"/>
            <a:endParaRPr lang="en-US"/>
          </a:p>
        </p:txBody>
      </p:sp>
      <p:sp>
        <p:nvSpPr>
          <p:cNvPr id="4" name="Content Placeholder 2"/>
          <p:cNvSpPr txBox="1">
            <a:spLocks/>
          </p:cNvSpPr>
          <p:nvPr/>
        </p:nvSpPr>
        <p:spPr>
          <a:xfrm>
            <a:off x="609600" y="3962400"/>
            <a:ext cx="8229600" cy="2209800"/>
          </a:xfrm>
          <a:prstGeom prst="rect">
            <a:avLst/>
          </a:prstGeom>
        </p:spPr>
        <p:txBody>
          <a:bodyPr vert="horz" lIns="91440" tIns="45720" rIns="91440" bIns="45720" rtlCol="0">
            <a:normAutofit/>
          </a:bodyPr>
          <a:lstStyle/>
          <a:p>
            <a:pPr marL="342900" indent="-342900" algn="just">
              <a:spcBef>
                <a:spcPct val="20000"/>
              </a:spcBef>
              <a:buFont typeface="Arial" pitchFamily="34" charset="0"/>
              <a:buChar char="•"/>
            </a:pPr>
            <a:r>
              <a:rPr lang="en-US" sz="3200"/>
              <a:t>Hiện nay có nhiều phương pháp hàn khác nhau nhưng hàn hồ quang và hàn hơi được ứng dụng rộng rãi nhất.</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pic>
        <p:nvPicPr>
          <p:cNvPr id="5" name="Picture 4" descr="https://o.rada.vn/data/image/2023/07/10/ket-noi-bai-8-2.jpg"/>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1752600" y="3201296"/>
            <a:ext cx="5867400" cy="2970904"/>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xit" presetSubtype="10" fill="hold" nodeType="clickEffect">
                                  <p:stCondLst>
                                    <p:cond delay="0"/>
                                  </p:stCondLst>
                                  <p:childTnLst>
                                    <p:animEffect transition="out" filter="blinds(horizontal)">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linds(horizontal)">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2133600"/>
          </a:xfrm>
        </p:spPr>
        <p:txBody>
          <a:bodyPr/>
          <a:lstStyle/>
          <a:p>
            <a:pPr algn="just"/>
            <a:r>
              <a:rPr lang="vi-VN"/>
              <a:t>Có 5 kiểu tạo mối hàn (liên kết hàn) phổ biến: (1) Liên kết chồng, (2) Liên kết giáp mối, (3) Liên kết chữ T, (4) Liên kết góc, (5) Liên kết gấp mép.</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a:solidFill>
                  <a:srgbClr val="FF0000"/>
                </a:solidFill>
              </a:rPr>
              <a:t>III. GIA CÔNG KHOAN</a:t>
            </a:r>
            <a:r>
              <a:rPr lang="en-US">
                <a:solidFill>
                  <a:srgbClr val="FF0000"/>
                </a:solidFill>
              </a:rPr>
              <a:t/>
            </a:r>
            <a:br>
              <a:rPr lang="en-US">
                <a:solidFill>
                  <a:srgbClr val="FF0000"/>
                </a:solidFill>
              </a:rPr>
            </a:br>
            <a:endParaRPr lang="en-US">
              <a:solidFill>
                <a:srgbClr val="FF0000"/>
              </a:solidFill>
            </a:endParaRPr>
          </a:p>
        </p:txBody>
      </p:sp>
      <p:sp>
        <p:nvSpPr>
          <p:cNvPr id="3" name="Content Placeholder 2"/>
          <p:cNvSpPr>
            <a:spLocks noGrp="1"/>
          </p:cNvSpPr>
          <p:nvPr>
            <p:ph idx="1"/>
          </p:nvPr>
        </p:nvSpPr>
        <p:spPr/>
        <p:txBody>
          <a:bodyPr>
            <a:normAutofit lnSpcReduction="10000"/>
          </a:bodyPr>
          <a:lstStyle/>
          <a:p>
            <a:pPr algn="just"/>
            <a:r>
              <a:rPr lang="en-US" smtClean="0"/>
              <a:t> </a:t>
            </a:r>
            <a:r>
              <a:rPr lang="en-US"/>
              <a:t>Khoan là phương pháp gia công lỗ từ phôi trên máy khoan, máy tiện, máy phay hoặc máy doa…</a:t>
            </a:r>
          </a:p>
          <a:p>
            <a:pPr algn="just"/>
            <a:r>
              <a:rPr lang="en-US"/>
              <a:t>Dụng cụ thông dụng là mũi khoan ruột gà.</a:t>
            </a:r>
          </a:p>
          <a:p>
            <a:pPr algn="just"/>
            <a:r>
              <a:rPr lang="en-US"/>
              <a:t>Gia công khoan trên máy khoan được thực hiện để tạo lỗ trơn hoặc bậc.</a:t>
            </a:r>
          </a:p>
          <a:p>
            <a:pPr algn="just"/>
            <a:r>
              <a:rPr lang="en-US"/>
              <a:t>Chuyển động chính khi khoan là chuyển động quay và chuyển động tịnh tiến. Mũi khoan tham gia cùng một lúc hai chuyển động đó.</a:t>
            </a:r>
          </a:p>
        </p:txBody>
      </p:sp>
      <p:pic>
        <p:nvPicPr>
          <p:cNvPr id="4" name="Picture 3" descr="https://o.rada.vn/data/image/2023/07/10/ket-noi-bai-8-3.jpg"/>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1981200" y="1066800"/>
            <a:ext cx="4876800" cy="43434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nodeType="clickEffect">
                                  <p:stCondLst>
                                    <p:cond delay="0"/>
                                  </p:stCondLst>
                                  <p:childTnLst>
                                    <p:animEffect transition="out" filter="blinds(horizontal)">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ox(i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box(in)">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box(in)">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box(in)">
                                      <p:cBhvr>
                                        <p:cTn id="3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a:t>Chế độ cắt khi khoan bao gồm: vận tốc cắt và lượng chạy dao.</a:t>
            </a:r>
          </a:p>
          <a:p>
            <a:r>
              <a:rPr lang="en-US"/>
              <a:t>Ngoài máy khoan đứng còn có các máy khoan cần, máy khoan bàn, máy khoan cầm tay…</a:t>
            </a:r>
          </a:p>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a:solidFill>
                  <a:srgbClr val="FF0000"/>
                </a:solidFill>
              </a:rPr>
              <a:t>IV. GIA CÔNG TIỆN</a:t>
            </a:r>
            <a:r>
              <a:rPr lang="en-US">
                <a:solidFill>
                  <a:srgbClr val="FF0000"/>
                </a:solidFill>
              </a:rPr>
              <a:t/>
            </a:r>
            <a:br>
              <a:rPr lang="en-US">
                <a:solidFill>
                  <a:srgbClr val="FF0000"/>
                </a:solidFill>
              </a:rPr>
            </a:br>
            <a:endParaRPr lang="en-US">
              <a:solidFill>
                <a:srgbClr val="FF0000"/>
              </a:solidFill>
            </a:endParaRPr>
          </a:p>
        </p:txBody>
      </p:sp>
      <p:sp>
        <p:nvSpPr>
          <p:cNvPr id="3" name="Content Placeholder 2"/>
          <p:cNvSpPr>
            <a:spLocks noGrp="1"/>
          </p:cNvSpPr>
          <p:nvPr>
            <p:ph idx="1"/>
          </p:nvPr>
        </p:nvSpPr>
        <p:spPr/>
        <p:txBody>
          <a:bodyPr>
            <a:normAutofit lnSpcReduction="10000"/>
          </a:bodyPr>
          <a:lstStyle/>
          <a:p>
            <a:pPr algn="just"/>
            <a:r>
              <a:rPr lang="en-US"/>
              <a:t>Tiện là phương pháp gia công cắt gọt được thực hiện bằng sự phối hợp của hai chuyển động là chuyển động quay của phôi và chuyển động tịnh tiến của dao.</a:t>
            </a:r>
          </a:p>
          <a:p>
            <a:pPr algn="just"/>
            <a:r>
              <a:rPr lang="en-US"/>
              <a:t>Gia công tiện được thực hiện trên máy tiện vạn năng, máy tiện CNC…</a:t>
            </a:r>
          </a:p>
          <a:p>
            <a:pPr algn="just"/>
            <a:r>
              <a:rPr lang="en-US"/>
              <a:t>Chế độ cắt khi tiện bao gồm: vận tốc cắt, lượng chạy dao ngang, lượng chạy dao dọc, lượng chạy dao chéo.</a:t>
            </a:r>
          </a:p>
          <a:p>
            <a:pPr algn="just"/>
            <a:endParaRPr lang="en-US"/>
          </a:p>
        </p:txBody>
      </p:sp>
      <p:pic>
        <p:nvPicPr>
          <p:cNvPr id="4" name="Picture 3" descr="https://o.rada.vn/data/image/2023/07/10/ket-noi-bai-8-4.jpg"/>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1447800" y="1676400"/>
            <a:ext cx="6553200" cy="3657599"/>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nodeType="clickEffect">
                                  <p:stCondLst>
                                    <p:cond delay="0"/>
                                  </p:stCondLst>
                                  <p:childTnLst>
                                    <p:animEffect transition="out" filter="blinds(horizontal)">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diamond(in)">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diamond(in)">
                                      <p:cBhvr>
                                        <p:cTn id="22" dur="2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diamond(in)">
                                      <p:cBhvr>
                                        <p:cTn id="2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r>
              <a:rPr lang="en-US"/>
              <a:t>Khả năng gia công của máy tiện: gia công trên máy tiện có thể tiện được các mặt tròn xoay bên ngoài và bên trong, tiện được các mặt đầu, mặt côn ngoài và côn trong, các mặt tròn xoay định hình, tiện được các loại ren trong, ren ngoài, khoan lỗ và tiện được các vật liệu kim loại và phi kim loại.</a:t>
            </a:r>
          </a:p>
          <a:p>
            <a:pPr algn="just"/>
            <a:r>
              <a:rPr lang="en-US"/>
              <a:t>Ngoài các máy tiện nêu ở trên còn có các máy tiện khác như máy tiện chuyên dụng, máy tiện chép hình…</a:t>
            </a:r>
          </a:p>
          <a:p>
            <a:pPr algn="just"/>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11.0&quot;&gt;&lt;object type=&quot;1&quot; unique_id=&quot;10001&quot;&gt;&lt;object type=&quot;2&quot; unique_id=&quot;10002&quot;&gt;&lt;object type=&quot;3&quot; unique_id=&quot;10003&quot;&gt;&lt;property id=&quot;20148&quot; value=&quot;5&quot;/&gt;&lt;property id=&quot;20300&quot; value=&quot;Slide 1 - &amp;quot;BÀI 8: MỘT SỐ PHƯƠNG PHÁP GIA CÔNG CƠ KHÍ &amp;quot;&quot;/&gt;&lt;property id=&quot;20307&quot; value=&quot;256&quot;/&gt;&lt;/object&gt;&lt;object type=&quot;3&quot; unique_id=&quot;10004&quot;&gt;&lt;property id=&quot;20148&quot; value=&quot;5&quot;/&gt;&lt;property id=&quot;20300&quot; value=&quot;Slide 2 - &amp;quot;I. GIA CÔNG ĐÚC &amp;quot;&quot;/&gt;&lt;property id=&quot;20307&quot; value=&quot;257&quot;/&gt;&lt;/object&gt;&lt;object type=&quot;3&quot; unique_id=&quot;10005&quot;&gt;&lt;property id=&quot;20148&quot; value=&quot;5&quot;/&gt;&lt;property id=&quot;20300&quot; value=&quot;Slide 3&quot;/&gt;&lt;property id=&quot;20307&quot; value=&quot;258&quot;/&gt;&lt;/object&gt;&lt;object type=&quot;3&quot; unique_id=&quot;10006&quot;&gt;&lt;property id=&quot;20148&quot; value=&quot;5&quot;/&gt;&lt;property id=&quot;20300&quot; value=&quot;Slide 4 - &amp;quot;II. GIA CÔNG HÀN &amp;quot;&quot;/&gt;&lt;property id=&quot;20307&quot; value=&quot;259&quot;/&gt;&lt;/object&gt;&lt;object type=&quot;3&quot; unique_id=&quot;10007&quot;&gt;&lt;property id=&quot;20148&quot; value=&quot;5&quot;/&gt;&lt;property id=&quot;20300&quot; value=&quot;Slide 5&quot;/&gt;&lt;property id=&quot;20307&quot; value=&quot;260&quot;/&gt;&lt;/object&gt;&lt;object type=&quot;3&quot; unique_id=&quot;10008&quot;&gt;&lt;property id=&quot;20148&quot; value=&quot;5&quot;/&gt;&lt;property id=&quot;20300&quot; value=&quot;Slide 6 - &amp;quot;III. GIA CÔNG KHOAN &amp;quot;&quot;/&gt;&lt;property id=&quot;20307&quot; value=&quot;261&quot;/&gt;&lt;/object&gt;&lt;object type=&quot;3&quot; unique_id=&quot;10009&quot;&gt;&lt;property id=&quot;20148&quot; value=&quot;5&quot;/&gt;&lt;property id=&quot;20300&quot; value=&quot;Slide 7&quot;/&gt;&lt;property id=&quot;20307&quot; value=&quot;262&quot;/&gt;&lt;/object&gt;&lt;object type=&quot;3&quot; unique_id=&quot;10010&quot;&gt;&lt;property id=&quot;20148&quot; value=&quot;5&quot;/&gt;&lt;property id=&quot;20300&quot; value=&quot;Slide 8 - &amp;quot;IV. GIA CÔNG TIỆN &amp;quot;&quot;/&gt;&lt;property id=&quot;20307&quot; value=&quot;263&quot;/&gt;&lt;/object&gt;&lt;object type=&quot;3&quot; unique_id=&quot;10011&quot;&gt;&lt;property id=&quot;20148&quot; value=&quot;5&quot;/&gt;&lt;property id=&quot;20300&quot; value=&quot;Slide 9&quot;/&gt;&lt;property id=&quot;20307&quot; value=&quot;264&quot;/&gt;&lt;/object&gt;&lt;object type=&quot;3&quot; unique_id=&quot;10012&quot;&gt;&lt;property id=&quot;20148&quot; value=&quot;5&quot;/&gt;&lt;property id=&quot;20300&quot; value=&quot;Slide 10 - &amp;quot;V. GIA CÔNG PHAY &amp;quot;&quot;/&gt;&lt;property id=&quot;20307&quot; value=&quot;265&quot;/&gt;&lt;/object&gt;&lt;object type=&quot;3&quot; unique_id=&quot;10013&quot;&gt;&lt;property id=&quot;20148&quot; value=&quot;5&quot;/&gt;&lt;property id=&quot;20300&quot; value=&quot;Slide 11&quot;/&gt;&lt;property id=&quot;20307&quot; value=&quot;266&quot;/&gt;&lt;/object&gt;&lt;/object&gt;&lt;object type=&quot;8&quot; unique_id=&quot;10026&quot;&gt;&lt;/object&gt;&lt;/object&gt;&lt;/database&gt;"/>
  <p:tag name="MMPROD_NEXTUNIQUEID" val="10009"/>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760</Words>
  <PresentationFormat>On-screen Show (4:3)</PresentationFormat>
  <Paragraphs>30</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BÀI 8: MỘT SỐ PHƯƠNG PHÁP GIA CÔNG CƠ KHÍ </vt:lpstr>
      <vt:lpstr>I. GIA CÔNG ĐÚC </vt:lpstr>
      <vt:lpstr>PowerPoint Presentation</vt:lpstr>
      <vt:lpstr>II. GIA CÔNG HÀN </vt:lpstr>
      <vt:lpstr>PowerPoint Presentation</vt:lpstr>
      <vt:lpstr>III. GIA CÔNG KHOAN </vt:lpstr>
      <vt:lpstr>PowerPoint Presentation</vt:lpstr>
      <vt:lpstr>IV. GIA CÔNG TIỆN </vt:lpstr>
      <vt:lpstr>PowerPoint Presentation</vt:lpstr>
      <vt:lpstr>V. GIA CÔNG PHAY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2023-08-01T02:10:08Z</dcterms:created>
  <dcterms:modified xsi:type="dcterms:W3CDTF">2023-08-16T05:31:27Z</dcterms:modified>
</cp:coreProperties>
</file>