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62" r:id="rId4"/>
    <p:sldId id="547" r:id="rId5"/>
    <p:sldId id="601" r:id="rId6"/>
    <p:sldId id="721" r:id="rId7"/>
    <p:sldId id="502" r:id="rId8"/>
    <p:sldId id="592" r:id="rId9"/>
    <p:sldId id="600" r:id="rId10"/>
    <p:sldId id="722" r:id="rId11"/>
    <p:sldId id="723"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69076-EAF4-4DD5-8793-BEC07B191E86}" v="1589" dt="2021-10-11T09:18:40.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0" autoAdjust="0"/>
    <p:restoredTop sz="93970" autoAdjust="0"/>
  </p:normalViewPr>
  <p:slideViewPr>
    <p:cSldViewPr snapToGrid="0">
      <p:cViewPr varScale="1">
        <p:scale>
          <a:sx n="66" d="100"/>
          <a:sy n="66" d="100"/>
        </p:scale>
        <p:origin x="-684" y="-76"/>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10-11T09:18:40.750" v="3822" actId="20577"/>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del mod">
        <pc:chgData name="Nguyen Chi Son" userId="606856d02e9d83ac" providerId="LiveId" clId="{21569076-EAF4-4DD5-8793-BEC07B191E86}" dt="2021-10-09T09:43:11.866" v="2415" actId="4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10-09T09:40:06.193" v="2176"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10-09T09:40:06.193" v="2176"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modAnim">
        <pc:chgData name="Nguyen Chi Son" userId="606856d02e9d83ac" providerId="LiveId" clId="{21569076-EAF4-4DD5-8793-BEC07B191E86}" dt="2021-10-09T09:59:53.197" v="3714"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10-09T09:59:53.197" v="3714"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del mod modAnim">
        <pc:chgData name="Nguyen Chi Son" userId="606856d02e9d83ac" providerId="LiveId" clId="{21569076-EAF4-4DD5-8793-BEC07B191E86}" dt="2021-10-09T09:42:31.645" v="2413" actId="47"/>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10-09T09:41:10.204" v="2371" actId="1076"/>
        <pc:sldMkLst>
          <pc:docMk/>
          <pc:sldMk cId="1368910658" sldId="601"/>
        </pc:sldMkLst>
        <pc:spChg chg="mod">
          <ac:chgData name="Nguyen Chi Son" userId="606856d02e9d83ac" providerId="LiveId" clId="{21569076-EAF4-4DD5-8793-BEC07B191E86}" dt="2021-10-09T09:41:07.710" v="2370"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10-09T09:41:10.204" v="2371" actId="1076"/>
          <ac:picMkLst>
            <pc:docMk/>
            <pc:sldMk cId="1368910658" sldId="601"/>
            <ac:picMk id="4" creationId="{C0750555-2930-455A-B83B-416010BE0C3A}"/>
          </ac:picMkLst>
        </pc:picChg>
      </pc:sldChg>
      <pc:sldChg chg="addSp modSp add del mod">
        <pc:chgData name="Nguyen Chi Son" userId="606856d02e9d83ac" providerId="LiveId" clId="{21569076-EAF4-4DD5-8793-BEC07B191E86}" dt="2021-10-09T09:43:31.066" v="2456" actId="47"/>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sldChg chg="delSp modSp add del mod delAnim">
        <pc:chgData name="Nguyen Chi Son" userId="606856d02e9d83ac" providerId="LiveId" clId="{21569076-EAF4-4DD5-8793-BEC07B191E86}" dt="2021-10-09T09:59:26.260" v="3713" actId="1035"/>
        <pc:sldMkLst>
          <pc:docMk/>
          <pc:sldMk cId="3964383563" sldId="721"/>
        </pc:sldMkLst>
        <pc:spChg chg="mod">
          <ac:chgData name="Nguyen Chi Son" userId="606856d02e9d83ac" providerId="LiveId" clId="{21569076-EAF4-4DD5-8793-BEC07B191E86}" dt="2021-10-09T09:59:26.260" v="3713" actId="1035"/>
          <ac:spMkLst>
            <pc:docMk/>
            <pc:sldMk cId="3964383563" sldId="721"/>
            <ac:spMk id="14" creationId="{A530074C-9975-4D4F-AC15-005B11433C74}"/>
          </ac:spMkLst>
        </pc:spChg>
        <pc:spChg chg="mod">
          <ac:chgData name="Nguyen Chi Son" userId="606856d02e9d83ac" providerId="LiveId" clId="{21569076-EAF4-4DD5-8793-BEC07B191E86}" dt="2021-10-09T09:59:26.260" v="3713" actId="1035"/>
          <ac:spMkLst>
            <pc:docMk/>
            <pc:sldMk cId="3964383563" sldId="721"/>
            <ac:spMk id="15" creationId="{EC5263CE-BE2F-44C4-BD89-2666D2873C33}"/>
          </ac:spMkLst>
        </pc:spChg>
        <pc:spChg chg="mod">
          <ac:chgData name="Nguyen Chi Son" userId="606856d02e9d83ac" providerId="LiveId" clId="{21569076-EAF4-4DD5-8793-BEC07B191E86}" dt="2021-10-09T09:59:22.697" v="3700" actId="20577"/>
          <ac:spMkLst>
            <pc:docMk/>
            <pc:sldMk cId="3964383563" sldId="721"/>
            <ac:spMk id="19" creationId="{9C339D16-68E4-43C4-A62E-D0146138D23B}"/>
          </ac:spMkLst>
        </pc:spChg>
        <pc:picChg chg="del">
          <ac:chgData name="Nguyen Chi Son" userId="606856d02e9d83ac" providerId="LiveId" clId="{21569076-EAF4-4DD5-8793-BEC07B191E86}" dt="2021-10-09T09:41:29.038" v="2375" actId="478"/>
          <ac:picMkLst>
            <pc:docMk/>
            <pc:sldMk cId="3964383563" sldId="721"/>
            <ac:picMk id="10" creationId="{6F931E22-60D4-41F5-A78B-DD55625A6734}"/>
          </ac:picMkLst>
        </pc:picChg>
      </pc:sldChg>
      <pc:sldChg chg="addSp delSp modSp add mod modAnim">
        <pc:chgData name="Nguyen Chi Son" userId="606856d02e9d83ac" providerId="LiveId" clId="{21569076-EAF4-4DD5-8793-BEC07B191E86}" dt="2021-10-11T09:18:40.750" v="3822" actId="20577"/>
        <pc:sldMkLst>
          <pc:docMk/>
          <pc:sldMk cId="2835761856" sldId="722"/>
        </pc:sldMkLst>
        <pc:spChg chg="add mod">
          <ac:chgData name="Nguyen Chi Son" userId="606856d02e9d83ac" providerId="LiveId" clId="{21569076-EAF4-4DD5-8793-BEC07B191E86}" dt="2021-10-09T09:45:40.184" v="2618" actId="1076"/>
          <ac:spMkLst>
            <pc:docMk/>
            <pc:sldMk cId="2835761856" sldId="722"/>
            <ac:spMk id="8" creationId="{5DDE1309-C567-45D1-9A49-B90288A6407F}"/>
          </ac:spMkLst>
        </pc:spChg>
        <pc:spChg chg="add mod">
          <ac:chgData name="Nguyen Chi Son" userId="606856d02e9d83ac" providerId="LiveId" clId="{21569076-EAF4-4DD5-8793-BEC07B191E86}" dt="2021-10-09T09:45:41.606" v="2620" actId="20577"/>
          <ac:spMkLst>
            <pc:docMk/>
            <pc:sldMk cId="2835761856" sldId="722"/>
            <ac:spMk id="10" creationId="{59F0D3FC-286E-45A5-A192-6224642CF657}"/>
          </ac:spMkLst>
        </pc:spChg>
        <pc:spChg chg="add mod">
          <ac:chgData name="Nguyen Chi Son" userId="606856d02e9d83ac" providerId="LiveId" clId="{21569076-EAF4-4DD5-8793-BEC07B191E86}" dt="2021-10-11T09:18:40.750" v="3822" actId="20577"/>
          <ac:spMkLst>
            <pc:docMk/>
            <pc:sldMk cId="2835761856" sldId="722"/>
            <ac:spMk id="11" creationId="{9AF60297-BB8E-4D3C-826D-75BA7CECFD45}"/>
          </ac:spMkLst>
        </pc:spChg>
        <pc:spChg chg="add del mod">
          <ac:chgData name="Nguyen Chi Son" userId="606856d02e9d83ac" providerId="LiveId" clId="{21569076-EAF4-4DD5-8793-BEC07B191E86}" dt="2021-10-09T09:53:12.725" v="3085"/>
          <ac:spMkLst>
            <pc:docMk/>
            <pc:sldMk cId="2835761856" sldId="722"/>
            <ac:spMk id="12" creationId="{55722ABD-3AFD-4F7A-BC74-5AFB887C6806}"/>
          </ac:spMkLst>
        </pc:spChg>
        <pc:spChg chg="add del mod">
          <ac:chgData name="Nguyen Chi Son" userId="606856d02e9d83ac" providerId="LiveId" clId="{21569076-EAF4-4DD5-8793-BEC07B191E86}" dt="2021-10-09T09:53:12.725" v="3085"/>
          <ac:spMkLst>
            <pc:docMk/>
            <pc:sldMk cId="2835761856" sldId="722"/>
            <ac:spMk id="13" creationId="{9FCA050B-DF1A-4F7D-A1CE-57AF76DF6E37}"/>
          </ac:spMkLst>
        </pc:spChg>
        <pc:spChg chg="mod">
          <ac:chgData name="Nguyen Chi Son" userId="606856d02e9d83ac" providerId="LiveId" clId="{21569076-EAF4-4DD5-8793-BEC07B191E86}" dt="2021-10-09T09:45:26.158" v="2610" actId="1076"/>
          <ac:spMkLst>
            <pc:docMk/>
            <pc:sldMk cId="2835761856" sldId="722"/>
            <ac:spMk id="14" creationId="{A530074C-9975-4D4F-AC15-005B11433C74}"/>
          </ac:spMkLst>
        </pc:spChg>
        <pc:spChg chg="mod">
          <ac:chgData name="Nguyen Chi Son" userId="606856d02e9d83ac" providerId="LiveId" clId="{21569076-EAF4-4DD5-8793-BEC07B191E86}" dt="2021-10-09T09:45:52.394" v="2694" actId="1035"/>
          <ac:spMkLst>
            <pc:docMk/>
            <pc:sldMk cId="2835761856" sldId="722"/>
            <ac:spMk id="15" creationId="{EC5263CE-BE2F-44C4-BD89-2666D2873C33}"/>
          </ac:spMkLst>
        </pc:spChg>
        <pc:spChg chg="mod">
          <ac:chgData name="Nguyen Chi Son" userId="606856d02e9d83ac" providerId="LiveId" clId="{21569076-EAF4-4DD5-8793-BEC07B191E86}" dt="2021-10-09T09:45:06.549" v="2556" actId="20577"/>
          <ac:spMkLst>
            <pc:docMk/>
            <pc:sldMk cId="2835761856" sldId="722"/>
            <ac:spMk id="19" creationId="{9C339D16-68E4-43C4-A62E-D0146138D23B}"/>
          </ac:spMkLst>
        </pc:spChg>
        <pc:graphicFrameChg chg="add mod modGraphic">
          <ac:chgData name="Nguyen Chi Son" userId="606856d02e9d83ac" providerId="LiveId" clId="{21569076-EAF4-4DD5-8793-BEC07B191E86}" dt="2021-10-09T09:45:16.596" v="2604" actId="1035"/>
          <ac:graphicFrameMkLst>
            <pc:docMk/>
            <pc:sldMk cId="2835761856" sldId="722"/>
            <ac:graphicFrameMk id="2" creationId="{BA9FBBBC-7127-4E9B-B6B5-F1960790A242}"/>
          </ac:graphicFrameMkLst>
        </pc:graphicFrameChg>
        <pc:picChg chg="add del mod">
          <ac:chgData name="Nguyen Chi Son" userId="606856d02e9d83ac" providerId="LiveId" clId="{21569076-EAF4-4DD5-8793-BEC07B191E86}" dt="2021-10-09T09:45:08.080" v="2557" actId="478"/>
          <ac:picMkLst>
            <pc:docMk/>
            <pc:sldMk cId="2835761856" sldId="722"/>
            <ac:picMk id="6" creationId="{DC435EB3-488A-4DF5-A312-AF1F56725F62}"/>
          </ac:picMkLst>
        </pc:picChg>
      </pc:sldChg>
      <pc:sldChg chg="addSp delSp modSp add mod delAnim modAnim">
        <pc:chgData name="Nguyen Chi Son" userId="606856d02e9d83ac" providerId="LiveId" clId="{21569076-EAF4-4DD5-8793-BEC07B191E86}" dt="2021-10-09T09:57:44.606" v="3698"/>
        <pc:sldMkLst>
          <pc:docMk/>
          <pc:sldMk cId="1349000970" sldId="723"/>
        </pc:sldMkLst>
        <pc:spChg chg="del">
          <ac:chgData name="Nguyen Chi Son" userId="606856d02e9d83ac" providerId="LiveId" clId="{21569076-EAF4-4DD5-8793-BEC07B191E86}" dt="2021-10-09T09:50:36.988" v="2739" actId="478"/>
          <ac:spMkLst>
            <pc:docMk/>
            <pc:sldMk cId="1349000970" sldId="723"/>
            <ac:spMk id="8" creationId="{5DDE1309-C567-45D1-9A49-B90288A6407F}"/>
          </ac:spMkLst>
        </pc:spChg>
        <pc:spChg chg="del">
          <ac:chgData name="Nguyen Chi Son" userId="606856d02e9d83ac" providerId="LiveId" clId="{21569076-EAF4-4DD5-8793-BEC07B191E86}" dt="2021-10-09T09:50:36.988" v="2739" actId="478"/>
          <ac:spMkLst>
            <pc:docMk/>
            <pc:sldMk cId="1349000970" sldId="723"/>
            <ac:spMk id="10" creationId="{59F0D3FC-286E-45A5-A192-6224642CF657}"/>
          </ac:spMkLst>
        </pc:spChg>
        <pc:spChg chg="del">
          <ac:chgData name="Nguyen Chi Son" userId="606856d02e9d83ac" providerId="LiveId" clId="{21569076-EAF4-4DD5-8793-BEC07B191E86}" dt="2021-10-09T09:51:21.538" v="3063" actId="478"/>
          <ac:spMkLst>
            <pc:docMk/>
            <pc:sldMk cId="1349000970" sldId="723"/>
            <ac:spMk id="11" creationId="{9AF60297-BB8E-4D3C-826D-75BA7CECFD45}"/>
          </ac:spMkLst>
        </pc:spChg>
        <pc:spChg chg="del">
          <ac:chgData name="Nguyen Chi Son" userId="606856d02e9d83ac" providerId="LiveId" clId="{21569076-EAF4-4DD5-8793-BEC07B191E86}" dt="2021-10-09T09:50:36.988" v="2739" actId="478"/>
          <ac:spMkLst>
            <pc:docMk/>
            <pc:sldMk cId="1349000970" sldId="723"/>
            <ac:spMk id="14" creationId="{A530074C-9975-4D4F-AC15-005B11433C74}"/>
          </ac:spMkLst>
        </pc:spChg>
        <pc:spChg chg="mod">
          <ac:chgData name="Nguyen Chi Son" userId="606856d02e9d83ac" providerId="LiveId" clId="{21569076-EAF4-4DD5-8793-BEC07B191E86}" dt="2021-10-09T09:51:20.726" v="3062" actId="1035"/>
          <ac:spMkLst>
            <pc:docMk/>
            <pc:sldMk cId="1349000970" sldId="723"/>
            <ac:spMk id="15" creationId="{EC5263CE-BE2F-44C4-BD89-2666D2873C33}"/>
          </ac:spMkLst>
        </pc:spChg>
        <pc:spChg chg="add mod">
          <ac:chgData name="Nguyen Chi Son" userId="606856d02e9d83ac" providerId="LiveId" clId="{21569076-EAF4-4DD5-8793-BEC07B191E86}" dt="2021-10-09T09:54:40.473" v="3629" actId="20577"/>
          <ac:spMkLst>
            <pc:docMk/>
            <pc:sldMk cId="1349000970" sldId="723"/>
            <ac:spMk id="16" creationId="{661BFD8F-862E-4B17-997E-B0E66176337F}"/>
          </ac:spMkLst>
        </pc:spChg>
        <pc:spChg chg="add mod">
          <ac:chgData name="Nguyen Chi Son" userId="606856d02e9d83ac" providerId="LiveId" clId="{21569076-EAF4-4DD5-8793-BEC07B191E86}" dt="2021-10-09T09:53:17.272" v="3129" actId="1036"/>
          <ac:spMkLst>
            <pc:docMk/>
            <pc:sldMk cId="1349000970" sldId="723"/>
            <ac:spMk id="17" creationId="{A16F6FA3-F2B4-44A4-8197-5285FD610929}"/>
          </ac:spMkLst>
        </pc:spChg>
        <pc:spChg chg="mod">
          <ac:chgData name="Nguyen Chi Son" userId="606856d02e9d83ac" providerId="LiveId" clId="{21569076-EAF4-4DD5-8793-BEC07B191E86}" dt="2021-10-09T09:51:06.204" v="3031" actId="20577"/>
          <ac:spMkLst>
            <pc:docMk/>
            <pc:sldMk cId="1349000970" sldId="723"/>
            <ac:spMk id="19" creationId="{9C339D16-68E4-43C4-A62E-D0146138D23B}"/>
          </ac:spMkLst>
        </pc:spChg>
        <pc:graphicFrameChg chg="del">
          <ac:chgData name="Nguyen Chi Son" userId="606856d02e9d83ac" providerId="LiveId" clId="{21569076-EAF4-4DD5-8793-BEC07B191E86}" dt="2021-10-09T09:50:33.953" v="2738" actId="478"/>
          <ac:graphicFrameMkLst>
            <pc:docMk/>
            <pc:sldMk cId="1349000970" sldId="723"/>
            <ac:graphicFrameMk id="2" creationId="{BA9FBBBC-7127-4E9B-B6B5-F1960790A242}"/>
          </ac:graphicFrameMkLst>
        </pc:graphicFrameChg>
        <pc:picChg chg="add mod">
          <ac:chgData name="Nguyen Chi Son" userId="606856d02e9d83ac" providerId="LiveId" clId="{21569076-EAF4-4DD5-8793-BEC07B191E86}" dt="2021-10-09T09:56:42.781" v="3678" actId="1037"/>
          <ac:picMkLst>
            <pc:docMk/>
            <pc:sldMk cId="1349000970" sldId="723"/>
            <ac:picMk id="1026" creationId="{942D0CE1-94FE-45F9-8AE8-FA1C6AE6D24B}"/>
          </ac:picMkLst>
        </pc:picChg>
        <pc:picChg chg="add mod">
          <ac:chgData name="Nguyen Chi Son" userId="606856d02e9d83ac" providerId="LiveId" clId="{21569076-EAF4-4DD5-8793-BEC07B191E86}" dt="2021-10-09T09:56:42.781" v="3678" actId="1037"/>
          <ac:picMkLst>
            <pc:docMk/>
            <pc:sldMk cId="1349000970" sldId="723"/>
            <ac:picMk id="1028" creationId="{E955DC39-4317-45B1-90CB-61BE2885FBEC}"/>
          </ac:picMkLst>
        </pc:picChg>
        <pc:picChg chg="add mod">
          <ac:chgData name="Nguyen Chi Son" userId="606856d02e9d83ac" providerId="LiveId" clId="{21569076-EAF4-4DD5-8793-BEC07B191E86}" dt="2021-10-09T09:56:29.438" v="3663" actId="1076"/>
          <ac:picMkLst>
            <pc:docMk/>
            <pc:sldMk cId="1349000970" sldId="723"/>
            <ac:picMk id="1030" creationId="{ACC787DE-77B0-40CE-B707-9B8596DDE46E}"/>
          </ac:picMkLst>
        </pc:picChg>
        <pc:picChg chg="add mod">
          <ac:chgData name="Nguyen Chi Son" userId="606856d02e9d83ac" providerId="LiveId" clId="{21569076-EAF4-4DD5-8793-BEC07B191E86}" dt="2021-10-09T09:56:21.766" v="3660" actId="14100"/>
          <ac:picMkLst>
            <pc:docMk/>
            <pc:sldMk cId="1349000970" sldId="723"/>
            <ac:picMk id="1032" creationId="{D67141FE-FA1B-4167-BB0A-5AF5FB96BD9F}"/>
          </ac:picMkLst>
        </pc:pic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4</a:t>
            </a:fld>
            <a:endParaRPr lang="en-US"/>
          </a:p>
        </p:txBody>
      </p:sp>
    </p:spTree>
    <p:extLst>
      <p:ext uri="{BB962C8B-B14F-4D97-AF65-F5344CB8AC3E}">
        <p14:creationId xmlns:p14="http://schemas.microsoft.com/office/powerpoint/2010/main" val="285041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7</a:t>
            </a:fld>
            <a:endParaRPr lang="en-US"/>
          </a:p>
        </p:txBody>
      </p:sp>
    </p:spTree>
    <p:extLst>
      <p:ext uri="{BB962C8B-B14F-4D97-AF65-F5344CB8AC3E}">
        <p14:creationId xmlns:p14="http://schemas.microsoft.com/office/powerpoint/2010/main" val="305154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8</a:t>
            </a:fld>
            <a:endParaRPr lang="en-US"/>
          </a:p>
        </p:txBody>
      </p:sp>
    </p:spTree>
    <p:extLst>
      <p:ext uri="{BB962C8B-B14F-4D97-AF65-F5344CB8AC3E}">
        <p14:creationId xmlns:p14="http://schemas.microsoft.com/office/powerpoint/2010/main" val="229926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53841F6-AD03-4EC2-AB7B-2BC953C5EAD7}"/>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5" name="Footer Placeholder 4">
            <a:extLst>
              <a:ext uri="{FF2B5EF4-FFF2-40B4-BE49-F238E27FC236}">
                <a16:creationId xmlns="" xmlns:a16="http://schemas.microsoft.com/office/drawing/2014/main"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6883DB-D668-4BEB-9B5E-6D63E48E6261}"/>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5" name="Footer Placeholder 4">
            <a:extLst>
              <a:ext uri="{FF2B5EF4-FFF2-40B4-BE49-F238E27FC236}">
                <a16:creationId xmlns="" xmlns:a16="http://schemas.microsoft.com/office/drawing/2014/main"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22619F-11F8-48C5-8F01-98A7A5ADE6CB}"/>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5" name="Footer Placeholder 4">
            <a:extLst>
              <a:ext uri="{FF2B5EF4-FFF2-40B4-BE49-F238E27FC236}">
                <a16:creationId xmlns="" xmlns:a16="http://schemas.microsoft.com/office/drawing/2014/main"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2336B77-F27A-42CD-8CE9-1F7829DFAE09}"/>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5" name="Footer Placeholder 4">
            <a:extLst>
              <a:ext uri="{FF2B5EF4-FFF2-40B4-BE49-F238E27FC236}">
                <a16:creationId xmlns="" xmlns:a16="http://schemas.microsoft.com/office/drawing/2014/main"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88732FA-21E5-4589-900E-72DACDFB1272}"/>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6" name="Footer Placeholder 5">
            <a:extLst>
              <a:ext uri="{FF2B5EF4-FFF2-40B4-BE49-F238E27FC236}">
                <a16:creationId xmlns="" xmlns:a16="http://schemas.microsoft.com/office/drawing/2014/main"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98B4E4-91DC-4654-9CAA-56C1DC05C00A}"/>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8" name="Footer Placeholder 7">
            <a:extLst>
              <a:ext uri="{FF2B5EF4-FFF2-40B4-BE49-F238E27FC236}">
                <a16:creationId xmlns="" xmlns:a16="http://schemas.microsoft.com/office/drawing/2014/main"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5D2F99-1CD8-400F-8DC7-F3551A791BB4}"/>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4" name="Footer Placeholder 3">
            <a:extLst>
              <a:ext uri="{FF2B5EF4-FFF2-40B4-BE49-F238E27FC236}">
                <a16:creationId xmlns="" xmlns:a16="http://schemas.microsoft.com/office/drawing/2014/main"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03F2FF-865C-4005-B8C3-DF1A82208833}"/>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3" name="Footer Placeholder 2">
            <a:extLst>
              <a:ext uri="{FF2B5EF4-FFF2-40B4-BE49-F238E27FC236}">
                <a16:creationId xmlns="" xmlns:a16="http://schemas.microsoft.com/office/drawing/2014/main"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3A6A918-FE2C-4ABA-8DAA-54D04A7087C3}"/>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6" name="Footer Placeholder 5">
            <a:extLst>
              <a:ext uri="{FF2B5EF4-FFF2-40B4-BE49-F238E27FC236}">
                <a16:creationId xmlns="" xmlns:a16="http://schemas.microsoft.com/office/drawing/2014/main"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CF359A-DC9D-4056-8948-A97DDC75F301}"/>
              </a:ext>
            </a:extLst>
          </p:cNvPr>
          <p:cNvSpPr>
            <a:spLocks noGrp="1"/>
          </p:cNvSpPr>
          <p:nvPr>
            <p:ph type="dt" sz="half" idx="10"/>
          </p:nvPr>
        </p:nvSpPr>
        <p:spPr/>
        <p:txBody>
          <a:bodyPr/>
          <a:lstStyle/>
          <a:p>
            <a:fld id="{7E437137-6347-4C89-8122-C1382D955D31}" type="datetimeFigureOut">
              <a:rPr lang="en-US" smtClean="0"/>
              <a:t>4/11/2023</a:t>
            </a:fld>
            <a:endParaRPr lang="en-US"/>
          </a:p>
        </p:txBody>
      </p:sp>
      <p:sp>
        <p:nvSpPr>
          <p:cNvPr id="6" name="Footer Placeholder 5">
            <a:extLst>
              <a:ext uri="{FF2B5EF4-FFF2-40B4-BE49-F238E27FC236}">
                <a16:creationId xmlns="" xmlns:a16="http://schemas.microsoft.com/office/drawing/2014/main"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4/11/2023</a:t>
            </a:fld>
            <a:endParaRPr lang="en-US"/>
          </a:p>
        </p:txBody>
      </p:sp>
      <p:sp>
        <p:nvSpPr>
          <p:cNvPr id="5" name="Footer Placeholder 4">
            <a:extLst>
              <a:ext uri="{FF2B5EF4-FFF2-40B4-BE49-F238E27FC236}">
                <a16:creationId xmlns="" xmlns:a16="http://schemas.microsoft.com/office/drawing/2014/main"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 xmlns:a16="http://schemas.microsoft.com/office/drawing/2014/main" id="{C574B640-0199-463F-87CA-8E3956B46E10}"/>
              </a:ext>
            </a:extLst>
          </p:cNvPr>
          <p:cNvSpPr txBox="1">
            <a:spLocks/>
          </p:cNvSpPr>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42. Biến dạng của lò xo </a:t>
            </a:r>
          </a:p>
        </p:txBody>
      </p:sp>
      <p:cxnSp>
        <p:nvCxnSpPr>
          <p:cNvPr id="196" name="Google Shape;338;p33">
            <a:extLst>
              <a:ext uri="{FF2B5EF4-FFF2-40B4-BE49-F238E27FC236}">
                <a16:creationId xmlns="" xmlns:a16="http://schemas.microsoft.com/office/drawing/2014/main"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a:extLst>
              <a:ext uri="{FF2B5EF4-FFF2-40B4-BE49-F238E27FC236}">
                <a16:creationId xmlns="" xmlns:a16="http://schemas.microsoft.com/office/drawing/2014/main" id="{3A9CE0EE-E8A7-485D-B7B9-01588BB75C9D}"/>
              </a:ext>
            </a:extLst>
          </p:cNvPr>
          <p:cNvSpPr txBox="1">
            <a:spLocks/>
          </p:cNvSpPr>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7"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dirty="0" err="1">
                <a:solidFill>
                  <a:schemeClr val="bg1"/>
                </a:solidFill>
                <a:latin typeface="Comfortaa" pitchFamily="2" charset="0"/>
              </a:rPr>
              <a:t>Khoa</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học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tự</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nhiên</a:t>
            </a:r>
            <a:r>
              <a:rPr lang="en-US" sz="3000" kern="0" dirty="0">
                <a:solidFill>
                  <a:schemeClr val="bg1"/>
                </a:solidFill>
                <a:latin typeface="Comfortaa" pitchFamily="2" charset="0"/>
              </a:rPr>
              <a:t> 6 – </a:t>
            </a:r>
            <a:r>
              <a:rPr lang="en-US" sz="3000" kern="0" dirty="0" err="1">
                <a:solidFill>
                  <a:schemeClr val="bg1"/>
                </a:solidFill>
                <a:latin typeface="Comfortaa" pitchFamily="2" charset="0"/>
              </a:rPr>
              <a:t>Kết</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nối</a:t>
            </a:r>
            <a:r>
              <a:rPr lang="en-US" sz="3000" kern="0" dirty="0">
                <a:solidFill>
                  <a:schemeClr val="bg1"/>
                </a:solidFill>
                <a:latin typeface="Comfortaa" pitchFamily="2" charset="0"/>
              </a:rPr>
              <a:t> tri </a:t>
            </a:r>
            <a:r>
              <a:rPr lang="en-US" sz="3000" kern="0" dirty="0" err="1">
                <a:solidFill>
                  <a:schemeClr val="bg1"/>
                </a:solidFill>
                <a:latin typeface="Comfortaa" pitchFamily="2" charset="0"/>
              </a:rPr>
              <a:t>thức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với</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cuộc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sống</a:t>
            </a:r>
            <a:r>
              <a:rPr lang="en-US" sz="3000" kern="0">
                <a:solidFill>
                  <a:schemeClr val="bg1"/>
                </a:solidFill>
                <a:latin typeface="Comfortaa" pitchFamily="2" charset="0"/>
              </a:rPr>
              <a:t> </a:t>
            </a:r>
            <a:endParaRPr lang="vi-VN" sz="3000" kern="0" dirty="0">
              <a:solidFill>
                <a:schemeClr val="bg1"/>
              </a:solidFill>
              <a:latin typeface="Comfortaa" pitchFamily="2" charset="0"/>
            </a:endParaRPr>
          </a:p>
        </p:txBody>
      </p: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3. Hãy quan sát và giải thích tại sao cân lò xo có thể dùng để xác định khối lượng của vật?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68645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pic>
        <p:nvPicPr>
          <p:cNvPr id="1026" name="Picture 2" descr="Hiệu chuẩn cân đồng hồ lò xo - Techmaster Electronics JSC">
            <a:extLst>
              <a:ext uri="{FF2B5EF4-FFF2-40B4-BE49-F238E27FC236}">
                <a16:creationId xmlns="" xmlns:a16="http://schemas.microsoft.com/office/drawing/2014/main" id="{942D0CE1-94FE-45F9-8AE8-FA1C6AE6D2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46" t="5751" r="31534" b="5410"/>
          <a:stretch/>
        </p:blipFill>
        <p:spPr bwMode="auto">
          <a:xfrm>
            <a:off x="8965490" y="1477304"/>
            <a:ext cx="285503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n treo mini cầm tay Nhơn Hòa 5Kg - Màu xanh, đỏ, vàng, cam - OKBUY.vn">
            <a:extLst>
              <a:ext uri="{FF2B5EF4-FFF2-40B4-BE49-F238E27FC236}">
                <a16:creationId xmlns="" xmlns:a16="http://schemas.microsoft.com/office/drawing/2014/main" id="{E955DC39-4317-45B1-90CB-61BE2885FB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01" t="12093" r="28988" b="11348"/>
          <a:stretch/>
        </p:blipFill>
        <p:spPr bwMode="auto">
          <a:xfrm>
            <a:off x="7221836" y="1477304"/>
            <a:ext cx="174365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n đồng hồ nhơn hòa 2kg">
            <a:extLst>
              <a:ext uri="{FF2B5EF4-FFF2-40B4-BE49-F238E27FC236}">
                <a16:creationId xmlns="" xmlns:a16="http://schemas.microsoft.com/office/drawing/2014/main" id="{ACC787DE-77B0-40CE-B707-9B8596DDE4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1082" y="1477304"/>
            <a:ext cx="326633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ân đồng hồ Nhơn Hòa 60Kg CĐH-60 - Đại lý cân Nhơn Hòa">
            <a:extLst>
              <a:ext uri="{FF2B5EF4-FFF2-40B4-BE49-F238E27FC236}">
                <a16:creationId xmlns="" xmlns:a16="http://schemas.microsoft.com/office/drawing/2014/main" id="{D67141FE-FA1B-4167-BB0A-5AF5FB96BD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480417"/>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94;p49">
            <a:extLst>
              <a:ext uri="{FF2B5EF4-FFF2-40B4-BE49-F238E27FC236}">
                <a16:creationId xmlns="" xmlns:a16="http://schemas.microsoft.com/office/drawing/2014/main" id="{661BFD8F-862E-4B17-997E-B0E66176337F}"/>
              </a:ext>
            </a:extLst>
          </p:cNvPr>
          <p:cNvSpPr txBox="1">
            <a:spLocks/>
          </p:cNvSpPr>
          <p:nvPr/>
        </p:nvSpPr>
        <p:spPr>
          <a:xfrm>
            <a:off x="152400" y="5406694"/>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Khi đặt vật lên đĩa cân thì vật đẩy đĩa cân xuống làm kéo dãn lò xo của cân. Khi lò xo bị kéo dãn sẽ làm quay kim. Độ dãn của lò xo càng lớn thì kim quay càng nhiều. Do đó dựa vào độ quay của kim có thể biết khối lượng của vật </a:t>
            </a:r>
          </a:p>
        </p:txBody>
      </p:sp>
      <p:sp>
        <p:nvSpPr>
          <p:cNvPr id="17" name="Google Shape;1794;p49">
            <a:extLst>
              <a:ext uri="{FF2B5EF4-FFF2-40B4-BE49-F238E27FC236}">
                <a16:creationId xmlns="" xmlns:a16="http://schemas.microsoft.com/office/drawing/2014/main" id="{A16F6FA3-F2B4-44A4-8197-5285FD610929}"/>
              </a:ext>
            </a:extLst>
          </p:cNvPr>
          <p:cNvSpPr txBox="1">
            <a:spLocks/>
          </p:cNvSpPr>
          <p:nvPr/>
        </p:nvSpPr>
        <p:spPr>
          <a:xfrm>
            <a:off x="5147915" y="484427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Tree>
    <p:extLst>
      <p:ext uri="{BB962C8B-B14F-4D97-AF65-F5344CB8AC3E}">
        <p14:creationId xmlns:p14="http://schemas.microsoft.com/office/powerpoint/2010/main" val="13490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par>
                                <p:cTn id="27" presetID="10"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fade">
                                      <p:cBhvr>
                                        <p:cTn id="29" dur="500"/>
                                        <p:tgtEl>
                                          <p:spTgt spid="10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a:extLst>
              <a:ext uri="{FF2B5EF4-FFF2-40B4-BE49-F238E27FC236}">
                <a16:creationId xmlns="" xmlns:a16="http://schemas.microsoft.com/office/drawing/2014/main" id="{94BED2A2-5F1A-4E2F-94C2-A56AE6C86A97}"/>
              </a:ext>
            </a:extLst>
          </p:cNvPr>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969;p59">
            <a:extLst>
              <a:ext uri="{FF2B5EF4-FFF2-40B4-BE49-F238E27FC236}">
                <a16:creationId xmlns="" xmlns:a16="http://schemas.microsoft.com/office/drawing/2014/main" id="{B578B6AA-A1EB-470A-A132-A84C921CCF7C}"/>
              </a:ext>
            </a:extLst>
          </p:cNvPr>
          <p:cNvGrpSpPr/>
          <p:nvPr/>
        </p:nvGrpSpPr>
        <p:grpSpPr>
          <a:xfrm>
            <a:off x="4453818" y="3246697"/>
            <a:ext cx="282433" cy="287900"/>
            <a:chOff x="3347225" y="1488300"/>
            <a:chExt cx="211825" cy="215925"/>
          </a:xfrm>
        </p:grpSpPr>
        <p:sp>
          <p:nvSpPr>
            <p:cNvPr id="9" name="Google Shape;2970;p59">
              <a:extLst>
                <a:ext uri="{FF2B5EF4-FFF2-40B4-BE49-F238E27FC236}">
                  <a16:creationId xmlns="" xmlns:a16="http://schemas.microsoft.com/office/drawing/2014/main" id="{CE548BED-59FC-47C5-AD3E-2EBA03D6EAB1}"/>
                </a:ext>
              </a:extLst>
            </p:cNvPr>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2971;p59">
              <a:extLst>
                <a:ext uri="{FF2B5EF4-FFF2-40B4-BE49-F238E27FC236}">
                  <a16:creationId xmlns="" xmlns:a16="http://schemas.microsoft.com/office/drawing/2014/main" id="{F1711A15-7C7F-4115-A30E-2BD0392918A3}"/>
                </a:ext>
              </a:extLst>
            </p:cNvPr>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1" name="Google Shape;2972;p59">
            <a:extLst>
              <a:ext uri="{FF2B5EF4-FFF2-40B4-BE49-F238E27FC236}">
                <a16:creationId xmlns="" xmlns:a16="http://schemas.microsoft.com/office/drawing/2014/main" id="{A6089FCB-82E0-4B60-9745-24BDE854E96D}"/>
              </a:ext>
            </a:extLst>
          </p:cNvPr>
          <p:cNvGrpSpPr/>
          <p:nvPr/>
        </p:nvGrpSpPr>
        <p:grpSpPr>
          <a:xfrm>
            <a:off x="1422700" y="5244948"/>
            <a:ext cx="315533" cy="333300"/>
            <a:chOff x="1814225" y="2914575"/>
            <a:chExt cx="236650" cy="249975"/>
          </a:xfrm>
        </p:grpSpPr>
        <p:sp>
          <p:nvSpPr>
            <p:cNvPr id="12" name="Google Shape;2973;p59">
              <a:extLst>
                <a:ext uri="{FF2B5EF4-FFF2-40B4-BE49-F238E27FC236}">
                  <a16:creationId xmlns="" xmlns:a16="http://schemas.microsoft.com/office/drawing/2014/main" id="{D5BC76C1-6E76-435A-A897-654F9E709282}"/>
                </a:ext>
              </a:extLst>
            </p:cNvPr>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2974;p59">
              <a:extLst>
                <a:ext uri="{FF2B5EF4-FFF2-40B4-BE49-F238E27FC236}">
                  <a16:creationId xmlns="" xmlns:a16="http://schemas.microsoft.com/office/drawing/2014/main" id="{30587461-AA56-49BD-98D0-FE0066899894}"/>
                </a:ext>
              </a:extLst>
            </p:cNvPr>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4" name="Google Shape;2975;p59">
            <a:extLst>
              <a:ext uri="{FF2B5EF4-FFF2-40B4-BE49-F238E27FC236}">
                <a16:creationId xmlns="" xmlns:a16="http://schemas.microsoft.com/office/drawing/2014/main" id="{C7F8E5C0-1C19-408A-B00A-B048FD474348}"/>
              </a:ext>
            </a:extLst>
          </p:cNvPr>
          <p:cNvGrpSpPr/>
          <p:nvPr/>
        </p:nvGrpSpPr>
        <p:grpSpPr>
          <a:xfrm>
            <a:off x="4306444" y="782804"/>
            <a:ext cx="778605" cy="861333"/>
            <a:chOff x="4156900" y="1963700"/>
            <a:chExt cx="1255275" cy="1388650"/>
          </a:xfrm>
        </p:grpSpPr>
        <p:grpSp>
          <p:nvGrpSpPr>
            <p:cNvPr id="15" name="Google Shape;2976;p59">
              <a:extLst>
                <a:ext uri="{FF2B5EF4-FFF2-40B4-BE49-F238E27FC236}">
                  <a16:creationId xmlns="" xmlns:a16="http://schemas.microsoft.com/office/drawing/2014/main" id="{0BC6332F-8741-43D1-81F2-9DC0DBC976A7}"/>
                </a:ext>
              </a:extLst>
            </p:cNvPr>
            <p:cNvGrpSpPr/>
            <p:nvPr/>
          </p:nvGrpSpPr>
          <p:grpSpPr>
            <a:xfrm>
              <a:off x="4156900" y="1963700"/>
              <a:ext cx="1255275" cy="1388650"/>
              <a:chOff x="4156900" y="1963700"/>
              <a:chExt cx="1255275" cy="1388650"/>
            </a:xfrm>
          </p:grpSpPr>
          <p:sp>
            <p:nvSpPr>
              <p:cNvPr id="23" name="Google Shape;2977;p59">
                <a:extLst>
                  <a:ext uri="{FF2B5EF4-FFF2-40B4-BE49-F238E27FC236}">
                    <a16:creationId xmlns="" xmlns:a16="http://schemas.microsoft.com/office/drawing/2014/main" id="{595B7CB8-CC60-4AD1-A2B9-3D77D5FECBF4}"/>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4" name="Google Shape;2978;p59">
                <a:extLst>
                  <a:ext uri="{FF2B5EF4-FFF2-40B4-BE49-F238E27FC236}">
                    <a16:creationId xmlns="" xmlns:a16="http://schemas.microsoft.com/office/drawing/2014/main" id="{07A74427-D7EC-4EA4-AAF2-DDB6F0B34514}"/>
                  </a:ext>
                </a:extLst>
              </p:cNvPr>
              <p:cNvGrpSpPr/>
              <p:nvPr/>
            </p:nvGrpSpPr>
            <p:grpSpPr>
              <a:xfrm>
                <a:off x="4415700" y="2368200"/>
                <a:ext cx="754825" cy="984150"/>
                <a:chOff x="4415700" y="2368200"/>
                <a:chExt cx="754825" cy="984150"/>
              </a:xfrm>
            </p:grpSpPr>
            <p:sp>
              <p:nvSpPr>
                <p:cNvPr id="25" name="Google Shape;2979;p59">
                  <a:extLst>
                    <a:ext uri="{FF2B5EF4-FFF2-40B4-BE49-F238E27FC236}">
                      <a16:creationId xmlns="" xmlns:a16="http://schemas.microsoft.com/office/drawing/2014/main" id="{A32D004A-7170-4938-B16F-51473716AF72}"/>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Google Shape;2980;p59">
                  <a:extLst>
                    <a:ext uri="{FF2B5EF4-FFF2-40B4-BE49-F238E27FC236}">
                      <a16:creationId xmlns="" xmlns:a16="http://schemas.microsoft.com/office/drawing/2014/main" id="{81EF2A23-AA5D-45BD-A8E2-E4F8C7FADCD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Google Shape;2981;p59">
                  <a:extLst>
                    <a:ext uri="{FF2B5EF4-FFF2-40B4-BE49-F238E27FC236}">
                      <a16:creationId xmlns="" xmlns:a16="http://schemas.microsoft.com/office/drawing/2014/main" id="{43EBF1AC-8B48-4E6A-8852-E2EE42DE6184}"/>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 name="Google Shape;2982;p59">
                  <a:extLst>
                    <a:ext uri="{FF2B5EF4-FFF2-40B4-BE49-F238E27FC236}">
                      <a16:creationId xmlns="" xmlns:a16="http://schemas.microsoft.com/office/drawing/2014/main" id="{EECBD8EF-ACB4-47AF-BE5B-927AA1B60495}"/>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2983;p59">
                  <a:extLst>
                    <a:ext uri="{FF2B5EF4-FFF2-40B4-BE49-F238E27FC236}">
                      <a16:creationId xmlns="" xmlns:a16="http://schemas.microsoft.com/office/drawing/2014/main" id="{FB0F296A-1857-4AAD-9818-EFBE4F81005E}"/>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Google Shape;2984;p59">
                  <a:extLst>
                    <a:ext uri="{FF2B5EF4-FFF2-40B4-BE49-F238E27FC236}">
                      <a16:creationId xmlns="" xmlns:a16="http://schemas.microsoft.com/office/drawing/2014/main" id="{7608996B-7B6C-4FD0-995F-1D3D97FBDBC5}"/>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2985;p59">
                  <a:extLst>
                    <a:ext uri="{FF2B5EF4-FFF2-40B4-BE49-F238E27FC236}">
                      <a16:creationId xmlns="" xmlns:a16="http://schemas.microsoft.com/office/drawing/2014/main" id="{5A22BEF9-B379-4D91-B174-B840118AF6C1}"/>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2986;p59">
                  <a:extLst>
                    <a:ext uri="{FF2B5EF4-FFF2-40B4-BE49-F238E27FC236}">
                      <a16:creationId xmlns="" xmlns:a16="http://schemas.microsoft.com/office/drawing/2014/main" id="{6637412D-B317-4984-8686-DCD6428EC987}"/>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987;p59">
                  <a:extLst>
                    <a:ext uri="{FF2B5EF4-FFF2-40B4-BE49-F238E27FC236}">
                      <a16:creationId xmlns="" xmlns:a16="http://schemas.microsoft.com/office/drawing/2014/main" id="{D4CEECE5-9577-4424-9301-D693FEF7B08E}"/>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4" name="Google Shape;2988;p59">
                  <a:extLst>
                    <a:ext uri="{FF2B5EF4-FFF2-40B4-BE49-F238E27FC236}">
                      <a16:creationId xmlns="" xmlns:a16="http://schemas.microsoft.com/office/drawing/2014/main" id="{1BF1AD8E-B9B5-4E1E-9985-3CEC921CB16C}"/>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16" name="Google Shape;2989;p59">
              <a:extLst>
                <a:ext uri="{FF2B5EF4-FFF2-40B4-BE49-F238E27FC236}">
                  <a16:creationId xmlns="" xmlns:a16="http://schemas.microsoft.com/office/drawing/2014/main" id="{34A578ED-84FA-40ED-928B-D0A6F53AE83B}"/>
                </a:ext>
              </a:extLst>
            </p:cNvPr>
            <p:cNvGrpSpPr/>
            <p:nvPr/>
          </p:nvGrpSpPr>
          <p:grpSpPr>
            <a:xfrm>
              <a:off x="4212575" y="2211375"/>
              <a:ext cx="1172925" cy="929100"/>
              <a:chOff x="4212575" y="2211375"/>
              <a:chExt cx="1172925" cy="929100"/>
            </a:xfrm>
          </p:grpSpPr>
          <p:sp>
            <p:nvSpPr>
              <p:cNvPr id="17" name="Google Shape;2990;p59">
                <a:extLst>
                  <a:ext uri="{FF2B5EF4-FFF2-40B4-BE49-F238E27FC236}">
                    <a16:creationId xmlns="" xmlns:a16="http://schemas.microsoft.com/office/drawing/2014/main" id="{488F5660-F5C0-4997-8A94-8BCF97174AC4}"/>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 name="Google Shape;2991;p59">
                <a:extLst>
                  <a:ext uri="{FF2B5EF4-FFF2-40B4-BE49-F238E27FC236}">
                    <a16:creationId xmlns="" xmlns:a16="http://schemas.microsoft.com/office/drawing/2014/main" id="{63F7D5EE-2B3E-4D48-B043-0FE5FB1B8713}"/>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992;p59">
                <a:extLst>
                  <a:ext uri="{FF2B5EF4-FFF2-40B4-BE49-F238E27FC236}">
                    <a16:creationId xmlns="" xmlns:a16="http://schemas.microsoft.com/office/drawing/2014/main" id="{B52BFA6C-74D1-492F-A79B-4D4AB1535553}"/>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2993;p59">
                <a:extLst>
                  <a:ext uri="{FF2B5EF4-FFF2-40B4-BE49-F238E27FC236}">
                    <a16:creationId xmlns="" xmlns:a16="http://schemas.microsoft.com/office/drawing/2014/main" id="{E593E50E-388D-4861-BFC6-9E11237CEFB5}"/>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Google Shape;2994;p59">
                <a:extLst>
                  <a:ext uri="{FF2B5EF4-FFF2-40B4-BE49-F238E27FC236}">
                    <a16:creationId xmlns="" xmlns:a16="http://schemas.microsoft.com/office/drawing/2014/main" id="{E77EB3FE-76CC-4E2F-A9F2-29BBFBE9D53E}"/>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Google Shape;2995;p59">
                <a:extLst>
                  <a:ext uri="{FF2B5EF4-FFF2-40B4-BE49-F238E27FC236}">
                    <a16:creationId xmlns="" xmlns:a16="http://schemas.microsoft.com/office/drawing/2014/main" id="{C97953DB-AF51-4936-AC55-A4E6DCD5B185}"/>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
        <p:nvSpPr>
          <p:cNvPr id="35" name="Google Shape;2996;p59">
            <a:extLst>
              <a:ext uri="{FF2B5EF4-FFF2-40B4-BE49-F238E27FC236}">
                <a16:creationId xmlns="" xmlns:a16="http://schemas.microsoft.com/office/drawing/2014/main" id="{C682B195-17E5-40A3-9049-8268E080B5B0}"/>
              </a:ext>
            </a:extLst>
          </p:cNvPr>
          <p:cNvSpPr txBox="1">
            <a:spLocks/>
          </p:cNvSpPr>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p>
        </p:txBody>
      </p:sp>
      <p:sp>
        <p:nvSpPr>
          <p:cNvPr id="66" name="Google Shape;3028;p59">
            <a:extLst>
              <a:ext uri="{FF2B5EF4-FFF2-40B4-BE49-F238E27FC236}">
                <a16:creationId xmlns="" xmlns:a16="http://schemas.microsoft.com/office/drawing/2014/main" id="{C5923B3F-C0A4-483E-8D93-0E873A087FF0}"/>
              </a:ext>
            </a:extLst>
          </p:cNvPr>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 name="Google Shape;3029;p59">
            <a:extLst>
              <a:ext uri="{FF2B5EF4-FFF2-40B4-BE49-F238E27FC236}">
                <a16:creationId xmlns="" xmlns:a16="http://schemas.microsoft.com/office/drawing/2014/main" id="{22A981B6-1AE6-4C3E-B0BC-85A028D21EAA}"/>
              </a:ext>
            </a:extLst>
          </p:cNvPr>
          <p:cNvGrpSpPr/>
          <p:nvPr/>
        </p:nvGrpSpPr>
        <p:grpSpPr>
          <a:xfrm>
            <a:off x="1502411" y="1542511"/>
            <a:ext cx="2498903" cy="4043216"/>
            <a:chOff x="1029750" y="636475"/>
            <a:chExt cx="1046325" cy="1692950"/>
          </a:xfrm>
        </p:grpSpPr>
        <p:sp>
          <p:nvSpPr>
            <p:cNvPr id="68" name="Google Shape;3030;p59">
              <a:extLst>
                <a:ext uri="{FF2B5EF4-FFF2-40B4-BE49-F238E27FC236}">
                  <a16:creationId xmlns="" xmlns:a16="http://schemas.microsoft.com/office/drawing/2014/main" id="{34A74A57-FC6C-4D81-B0C4-41B45634C653}"/>
                </a:ext>
              </a:extLst>
            </p:cNvPr>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31;p59">
              <a:extLst>
                <a:ext uri="{FF2B5EF4-FFF2-40B4-BE49-F238E27FC236}">
                  <a16:creationId xmlns="" xmlns:a16="http://schemas.microsoft.com/office/drawing/2014/main" id="{7F568049-6DA3-41B9-8473-5DCB962BEE9C}"/>
                </a:ext>
              </a:extLst>
            </p:cNvPr>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32;p59">
              <a:extLst>
                <a:ext uri="{FF2B5EF4-FFF2-40B4-BE49-F238E27FC236}">
                  <a16:creationId xmlns="" xmlns:a16="http://schemas.microsoft.com/office/drawing/2014/main" id="{CC32E316-016A-4781-B295-3D3AAEA28361}"/>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33;p59">
              <a:extLst>
                <a:ext uri="{FF2B5EF4-FFF2-40B4-BE49-F238E27FC236}">
                  <a16:creationId xmlns="" xmlns:a16="http://schemas.microsoft.com/office/drawing/2014/main" id="{8211AD49-82F2-421E-97D7-CA4494435844}"/>
                </a:ext>
              </a:extLst>
            </p:cNvPr>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34;p59">
              <a:extLst>
                <a:ext uri="{FF2B5EF4-FFF2-40B4-BE49-F238E27FC236}">
                  <a16:creationId xmlns="" xmlns:a16="http://schemas.microsoft.com/office/drawing/2014/main" id="{D6A16ABC-B696-4E8C-9B80-744BC1AA5322}"/>
                </a:ext>
              </a:extLst>
            </p:cNvPr>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035;p59">
              <a:extLst>
                <a:ext uri="{FF2B5EF4-FFF2-40B4-BE49-F238E27FC236}">
                  <a16:creationId xmlns="" xmlns:a16="http://schemas.microsoft.com/office/drawing/2014/main" id="{0EDC42D6-4FC4-4647-853E-3D4064DE2DE5}"/>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036;p59">
              <a:extLst>
                <a:ext uri="{FF2B5EF4-FFF2-40B4-BE49-F238E27FC236}">
                  <a16:creationId xmlns="" xmlns:a16="http://schemas.microsoft.com/office/drawing/2014/main" id="{53A8CD3F-65CB-4BD6-807F-22B127D620AA}"/>
                </a:ext>
              </a:extLst>
            </p:cNvPr>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037;p59">
              <a:extLst>
                <a:ext uri="{FF2B5EF4-FFF2-40B4-BE49-F238E27FC236}">
                  <a16:creationId xmlns="" xmlns:a16="http://schemas.microsoft.com/office/drawing/2014/main" id="{FB37BF76-76E6-4969-9262-BB362F0B3F65}"/>
                </a:ext>
              </a:extLst>
            </p:cNvPr>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038;p59">
              <a:extLst>
                <a:ext uri="{FF2B5EF4-FFF2-40B4-BE49-F238E27FC236}">
                  <a16:creationId xmlns="" xmlns:a16="http://schemas.microsoft.com/office/drawing/2014/main" id="{9889776D-15F7-46D3-8137-3D8DB66A1BBC}"/>
                </a:ext>
              </a:extLst>
            </p:cNvPr>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039;p59">
              <a:extLst>
                <a:ext uri="{FF2B5EF4-FFF2-40B4-BE49-F238E27FC236}">
                  <a16:creationId xmlns="" xmlns:a16="http://schemas.microsoft.com/office/drawing/2014/main" id="{B6766653-3F37-4508-AEEE-D10AAB6381DA}"/>
                </a:ext>
              </a:extLst>
            </p:cNvPr>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040;p59">
              <a:extLst>
                <a:ext uri="{FF2B5EF4-FFF2-40B4-BE49-F238E27FC236}">
                  <a16:creationId xmlns="" xmlns:a16="http://schemas.microsoft.com/office/drawing/2014/main" id="{FE93FD9F-04B7-48F4-9A5B-E00AB220A965}"/>
                </a:ext>
              </a:extLst>
            </p:cNvPr>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041;p59">
              <a:extLst>
                <a:ext uri="{FF2B5EF4-FFF2-40B4-BE49-F238E27FC236}">
                  <a16:creationId xmlns="" xmlns:a16="http://schemas.microsoft.com/office/drawing/2014/main" id="{48A8719A-23FF-477D-B621-E671093B95A3}"/>
                </a:ext>
              </a:extLst>
            </p:cNvPr>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042;p59">
              <a:extLst>
                <a:ext uri="{FF2B5EF4-FFF2-40B4-BE49-F238E27FC236}">
                  <a16:creationId xmlns="" xmlns:a16="http://schemas.microsoft.com/office/drawing/2014/main" id="{2BB6F87F-DA96-48AF-A328-3F3CFA46E9CB}"/>
                </a:ext>
              </a:extLst>
            </p:cNvPr>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043;p59">
              <a:extLst>
                <a:ext uri="{FF2B5EF4-FFF2-40B4-BE49-F238E27FC236}">
                  <a16:creationId xmlns="" xmlns:a16="http://schemas.microsoft.com/office/drawing/2014/main" id="{28983A63-D415-499D-8D77-9FC0C71C4129}"/>
                </a:ext>
              </a:extLst>
            </p:cNvPr>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044;p59">
              <a:extLst>
                <a:ext uri="{FF2B5EF4-FFF2-40B4-BE49-F238E27FC236}">
                  <a16:creationId xmlns="" xmlns:a16="http://schemas.microsoft.com/office/drawing/2014/main" id="{A1C26848-5F08-420C-8773-3E0C10A4DEEB}"/>
                </a:ext>
              </a:extLst>
            </p:cNvPr>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045;p59">
              <a:extLst>
                <a:ext uri="{FF2B5EF4-FFF2-40B4-BE49-F238E27FC236}">
                  <a16:creationId xmlns="" xmlns:a16="http://schemas.microsoft.com/office/drawing/2014/main" id="{D9385076-7B42-44C5-8FBB-B2C549588DDC}"/>
                </a:ext>
              </a:extLst>
            </p:cNvPr>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3046;p59">
              <a:extLst>
                <a:ext uri="{FF2B5EF4-FFF2-40B4-BE49-F238E27FC236}">
                  <a16:creationId xmlns="" xmlns:a16="http://schemas.microsoft.com/office/drawing/2014/main" id="{EB642C93-EF53-4978-B1E3-D5328FCE5EA5}"/>
                </a:ext>
              </a:extLst>
            </p:cNvPr>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047;p59">
              <a:extLst>
                <a:ext uri="{FF2B5EF4-FFF2-40B4-BE49-F238E27FC236}">
                  <a16:creationId xmlns="" xmlns:a16="http://schemas.microsoft.com/office/drawing/2014/main" id="{C73DF656-F64F-4919-8E7C-023AB14484EA}"/>
                </a:ext>
              </a:extLst>
            </p:cNvPr>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048;p59">
              <a:extLst>
                <a:ext uri="{FF2B5EF4-FFF2-40B4-BE49-F238E27FC236}">
                  <a16:creationId xmlns="" xmlns:a16="http://schemas.microsoft.com/office/drawing/2014/main" id="{5D05C773-8E7E-4CE5-838B-CCEAE749232C}"/>
                </a:ext>
              </a:extLst>
            </p:cNvPr>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3049;p59">
              <a:extLst>
                <a:ext uri="{FF2B5EF4-FFF2-40B4-BE49-F238E27FC236}">
                  <a16:creationId xmlns="" xmlns:a16="http://schemas.microsoft.com/office/drawing/2014/main" id="{44A179FA-A12F-465F-B52B-8325500CDEB2}"/>
                </a:ext>
              </a:extLst>
            </p:cNvPr>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3050;p59">
              <a:extLst>
                <a:ext uri="{FF2B5EF4-FFF2-40B4-BE49-F238E27FC236}">
                  <a16:creationId xmlns="" xmlns:a16="http://schemas.microsoft.com/office/drawing/2014/main" id="{126CC1F4-3ED4-4DA0-B041-DC2CBA2F9BDE}"/>
                </a:ext>
              </a:extLst>
            </p:cNvPr>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3051;p59">
              <a:extLst>
                <a:ext uri="{FF2B5EF4-FFF2-40B4-BE49-F238E27FC236}">
                  <a16:creationId xmlns="" xmlns:a16="http://schemas.microsoft.com/office/drawing/2014/main" id="{DAC3B0C5-411C-4B13-8A6B-F109F3484E77}"/>
                </a:ext>
              </a:extLst>
            </p:cNvPr>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0" name="Google Shape;3052;p59">
            <a:extLst>
              <a:ext uri="{FF2B5EF4-FFF2-40B4-BE49-F238E27FC236}">
                <a16:creationId xmlns="" xmlns:a16="http://schemas.microsoft.com/office/drawing/2014/main" id="{BB064F4F-FF14-4453-972F-7777A6759EAF}"/>
              </a:ext>
            </a:extLst>
          </p:cNvPr>
          <p:cNvGrpSpPr/>
          <p:nvPr/>
        </p:nvGrpSpPr>
        <p:grpSpPr>
          <a:xfrm>
            <a:off x="1863758" y="3193324"/>
            <a:ext cx="507032" cy="562564"/>
            <a:chOff x="1645834" y="2376054"/>
            <a:chExt cx="555956" cy="616846"/>
          </a:xfrm>
        </p:grpSpPr>
        <p:grpSp>
          <p:nvGrpSpPr>
            <p:cNvPr id="91" name="Google Shape;3053;p59">
              <a:extLst>
                <a:ext uri="{FF2B5EF4-FFF2-40B4-BE49-F238E27FC236}">
                  <a16:creationId xmlns="" xmlns:a16="http://schemas.microsoft.com/office/drawing/2014/main" id="{4CB98ED1-C1CC-47EE-B442-9CA7139637C1}"/>
                </a:ext>
              </a:extLst>
            </p:cNvPr>
            <p:cNvGrpSpPr/>
            <p:nvPr/>
          </p:nvGrpSpPr>
          <p:grpSpPr>
            <a:xfrm>
              <a:off x="1645834" y="2376054"/>
              <a:ext cx="555956" cy="516769"/>
              <a:chOff x="-2604700" y="1383925"/>
              <a:chExt cx="2317450" cy="2154100"/>
            </a:xfrm>
          </p:grpSpPr>
          <p:sp>
            <p:nvSpPr>
              <p:cNvPr id="99" name="Google Shape;3054;p59">
                <a:extLst>
                  <a:ext uri="{FF2B5EF4-FFF2-40B4-BE49-F238E27FC236}">
                    <a16:creationId xmlns="" xmlns:a16="http://schemas.microsoft.com/office/drawing/2014/main" id="{E24DE0A0-56B2-49BF-ADCC-F9ABC4E6FC0E}"/>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3055;p59">
                <a:extLst>
                  <a:ext uri="{FF2B5EF4-FFF2-40B4-BE49-F238E27FC236}">
                    <a16:creationId xmlns="" xmlns:a16="http://schemas.microsoft.com/office/drawing/2014/main" id="{93FC852E-7B20-4E0F-AF61-7CCD7DB174D1}"/>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3056;p59">
                <a:extLst>
                  <a:ext uri="{FF2B5EF4-FFF2-40B4-BE49-F238E27FC236}">
                    <a16:creationId xmlns="" xmlns:a16="http://schemas.microsoft.com/office/drawing/2014/main" id="{A6452101-4DC5-4FDD-A450-546375FFA6BC}"/>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3057;p59">
                <a:extLst>
                  <a:ext uri="{FF2B5EF4-FFF2-40B4-BE49-F238E27FC236}">
                    <a16:creationId xmlns="" xmlns:a16="http://schemas.microsoft.com/office/drawing/2014/main" id="{88AFE1D0-479E-4BF6-9BD1-00E8FF0F91C5}"/>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3058;p59">
                <a:extLst>
                  <a:ext uri="{FF2B5EF4-FFF2-40B4-BE49-F238E27FC236}">
                    <a16:creationId xmlns="" xmlns:a16="http://schemas.microsoft.com/office/drawing/2014/main" id="{536E4B9D-CFE0-4128-BF51-5C6C935E7DBF}"/>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 name="Google Shape;3059;p59">
              <a:extLst>
                <a:ext uri="{FF2B5EF4-FFF2-40B4-BE49-F238E27FC236}">
                  <a16:creationId xmlns="" xmlns:a16="http://schemas.microsoft.com/office/drawing/2014/main" id="{839A394D-B790-4B9E-95CD-B42CB31CF28B}"/>
                </a:ext>
              </a:extLst>
            </p:cNvPr>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3060;p59">
              <a:extLst>
                <a:ext uri="{FF2B5EF4-FFF2-40B4-BE49-F238E27FC236}">
                  <a16:creationId xmlns="" xmlns:a16="http://schemas.microsoft.com/office/drawing/2014/main" id="{155CE243-5BEB-4D2B-A445-40F00EF1EB5D}"/>
                </a:ext>
              </a:extLst>
            </p:cNvPr>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3061;p59">
              <a:extLst>
                <a:ext uri="{FF2B5EF4-FFF2-40B4-BE49-F238E27FC236}">
                  <a16:creationId xmlns="" xmlns:a16="http://schemas.microsoft.com/office/drawing/2014/main" id="{86B680D5-B911-4595-9D5C-D6FCF611B2C2}"/>
                </a:ext>
              </a:extLst>
            </p:cNvPr>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3062;p59">
              <a:extLst>
                <a:ext uri="{FF2B5EF4-FFF2-40B4-BE49-F238E27FC236}">
                  <a16:creationId xmlns="" xmlns:a16="http://schemas.microsoft.com/office/drawing/2014/main" id="{E5264B5A-6BEB-4067-8449-F50CD6580F20}"/>
                </a:ext>
              </a:extLst>
            </p:cNvPr>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3063;p59">
              <a:extLst>
                <a:ext uri="{FF2B5EF4-FFF2-40B4-BE49-F238E27FC236}">
                  <a16:creationId xmlns="" xmlns:a16="http://schemas.microsoft.com/office/drawing/2014/main" id="{DBC4C233-673C-431B-A7E0-0118FD7D5308}"/>
                </a:ext>
              </a:extLst>
            </p:cNvPr>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064;p59">
              <a:extLst>
                <a:ext uri="{FF2B5EF4-FFF2-40B4-BE49-F238E27FC236}">
                  <a16:creationId xmlns="" xmlns:a16="http://schemas.microsoft.com/office/drawing/2014/main" id="{EA58FA3B-8A70-411C-B43F-AFC6BA2F8008}"/>
                </a:ext>
              </a:extLst>
            </p:cNvPr>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3065;p59">
              <a:extLst>
                <a:ext uri="{FF2B5EF4-FFF2-40B4-BE49-F238E27FC236}">
                  <a16:creationId xmlns="" xmlns:a16="http://schemas.microsoft.com/office/drawing/2014/main" id="{B647B80A-AB3C-44C8-9AAB-CD2B6B0C6E0C}"/>
                </a:ext>
              </a:extLst>
            </p:cNvPr>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6;p59">
            <a:extLst>
              <a:ext uri="{FF2B5EF4-FFF2-40B4-BE49-F238E27FC236}">
                <a16:creationId xmlns="" xmlns:a16="http://schemas.microsoft.com/office/drawing/2014/main" id="{6FC6D118-3C82-4E4F-A283-E9284D3FFD89}"/>
              </a:ext>
            </a:extLst>
          </p:cNvPr>
          <p:cNvGrpSpPr/>
          <p:nvPr/>
        </p:nvGrpSpPr>
        <p:grpSpPr>
          <a:xfrm>
            <a:off x="3132930" y="3193337"/>
            <a:ext cx="507032" cy="562564"/>
            <a:chOff x="2929984" y="2376054"/>
            <a:chExt cx="555956" cy="616846"/>
          </a:xfrm>
        </p:grpSpPr>
        <p:grpSp>
          <p:nvGrpSpPr>
            <p:cNvPr id="105" name="Google Shape;3067;p59">
              <a:extLst>
                <a:ext uri="{FF2B5EF4-FFF2-40B4-BE49-F238E27FC236}">
                  <a16:creationId xmlns="" xmlns:a16="http://schemas.microsoft.com/office/drawing/2014/main" id="{B1B9F0C1-8FB3-4A81-92C0-AB4E4E8CFD3B}"/>
                </a:ext>
              </a:extLst>
            </p:cNvPr>
            <p:cNvGrpSpPr/>
            <p:nvPr/>
          </p:nvGrpSpPr>
          <p:grpSpPr>
            <a:xfrm flipH="1">
              <a:off x="2929984" y="2376054"/>
              <a:ext cx="555956" cy="516769"/>
              <a:chOff x="-2604700" y="1383925"/>
              <a:chExt cx="2317450" cy="2154100"/>
            </a:xfrm>
          </p:grpSpPr>
          <p:sp>
            <p:nvSpPr>
              <p:cNvPr id="113" name="Google Shape;3068;p59">
                <a:extLst>
                  <a:ext uri="{FF2B5EF4-FFF2-40B4-BE49-F238E27FC236}">
                    <a16:creationId xmlns="" xmlns:a16="http://schemas.microsoft.com/office/drawing/2014/main" id="{C01D4E8D-95A1-4737-8FAD-9D8F5A3CAE7B}"/>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69;p59">
                <a:extLst>
                  <a:ext uri="{FF2B5EF4-FFF2-40B4-BE49-F238E27FC236}">
                    <a16:creationId xmlns="" xmlns:a16="http://schemas.microsoft.com/office/drawing/2014/main" id="{05A8E4D5-F14C-4E90-9025-0FAA7497C7A0}"/>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0;p59">
                <a:extLst>
                  <a:ext uri="{FF2B5EF4-FFF2-40B4-BE49-F238E27FC236}">
                    <a16:creationId xmlns="" xmlns:a16="http://schemas.microsoft.com/office/drawing/2014/main" id="{DA9F7988-4866-490F-B455-BAE35D5CF485}"/>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1;p59">
                <a:extLst>
                  <a:ext uri="{FF2B5EF4-FFF2-40B4-BE49-F238E27FC236}">
                    <a16:creationId xmlns="" xmlns:a16="http://schemas.microsoft.com/office/drawing/2014/main" id="{BC17DB2A-E674-464D-9A34-1AE79C98B19F}"/>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2;p59">
                <a:extLst>
                  <a:ext uri="{FF2B5EF4-FFF2-40B4-BE49-F238E27FC236}">
                    <a16:creationId xmlns="" xmlns:a16="http://schemas.microsoft.com/office/drawing/2014/main" id="{2DB92853-998F-44E1-9853-174BF8152C9E}"/>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6" name="Google Shape;3073;p59">
              <a:extLst>
                <a:ext uri="{FF2B5EF4-FFF2-40B4-BE49-F238E27FC236}">
                  <a16:creationId xmlns="" xmlns:a16="http://schemas.microsoft.com/office/drawing/2014/main" id="{25A446E6-3531-4087-887B-20944031D5F8}"/>
                </a:ext>
              </a:extLst>
            </p:cNvPr>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3074;p59">
              <a:extLst>
                <a:ext uri="{FF2B5EF4-FFF2-40B4-BE49-F238E27FC236}">
                  <a16:creationId xmlns="" xmlns:a16="http://schemas.microsoft.com/office/drawing/2014/main" id="{02621296-AC1C-42A9-8C00-B1C543D08AFC}"/>
                </a:ext>
              </a:extLst>
            </p:cNvPr>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75;p59">
              <a:extLst>
                <a:ext uri="{FF2B5EF4-FFF2-40B4-BE49-F238E27FC236}">
                  <a16:creationId xmlns="" xmlns:a16="http://schemas.microsoft.com/office/drawing/2014/main" id="{AF7C485C-BC8B-445A-A38D-2DBC2128A3C3}"/>
                </a:ext>
              </a:extLst>
            </p:cNvPr>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76;p59">
              <a:extLst>
                <a:ext uri="{FF2B5EF4-FFF2-40B4-BE49-F238E27FC236}">
                  <a16:creationId xmlns="" xmlns:a16="http://schemas.microsoft.com/office/drawing/2014/main" id="{6BC5CD8B-E94B-43ED-B719-A1915C9B0778}"/>
                </a:ext>
              </a:extLst>
            </p:cNvPr>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77;p59">
              <a:extLst>
                <a:ext uri="{FF2B5EF4-FFF2-40B4-BE49-F238E27FC236}">
                  <a16:creationId xmlns="" xmlns:a16="http://schemas.microsoft.com/office/drawing/2014/main" id="{B7CB38DC-645B-4622-BDE7-C9947CCF1D70}"/>
                </a:ext>
              </a:extLst>
            </p:cNvPr>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78;p59">
              <a:extLst>
                <a:ext uri="{FF2B5EF4-FFF2-40B4-BE49-F238E27FC236}">
                  <a16:creationId xmlns="" xmlns:a16="http://schemas.microsoft.com/office/drawing/2014/main" id="{A9D56360-6C81-4093-987A-96AF00C1BDFA}"/>
                </a:ext>
              </a:extLst>
            </p:cNvPr>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79;p59">
              <a:extLst>
                <a:ext uri="{FF2B5EF4-FFF2-40B4-BE49-F238E27FC236}">
                  <a16:creationId xmlns="" xmlns:a16="http://schemas.microsoft.com/office/drawing/2014/main" id="{B4BB93C8-5DB9-40AB-B415-FD2A7CC6533B}"/>
                </a:ext>
              </a:extLst>
            </p:cNvPr>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18" name="Google Shape;3080;p59">
            <a:extLst>
              <a:ext uri="{FF2B5EF4-FFF2-40B4-BE49-F238E27FC236}">
                <a16:creationId xmlns="" xmlns:a16="http://schemas.microsoft.com/office/drawing/2014/main" id="{CB99D730-1892-4D69-A19C-D578DD3A2612}"/>
              </a:ext>
            </a:extLst>
          </p:cNvPr>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1184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Hiện tượng biến dạng của lò xo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19880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8125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Khi có lực tác dụng lên lò xo thì lò xo biến dạng. Khi lực thôi tác dụng thì lò xo tự trở về hình dạng ban đầu. Hiện tượng trên gọi là biến dạng của lò xo </a:t>
            </a:r>
            <a:endParaRPr sz="3000" b="0">
              <a:solidFill>
                <a:srgbClr val="FFFF00"/>
              </a:solidFill>
              <a:latin typeface="Itim" panose="00000500000000000000" pitchFamily="2" charset="-34"/>
              <a:cs typeface="Itim" panose="00000500000000000000" pitchFamily="2" charset="-34"/>
            </a:endParaRPr>
          </a:p>
        </p:txBody>
      </p:sp>
      <p:pic>
        <p:nvPicPr>
          <p:cNvPr id="4" name="Picture 3">
            <a:extLst>
              <a:ext uri="{FF2B5EF4-FFF2-40B4-BE49-F238E27FC236}">
                <a16:creationId xmlns="" xmlns:a16="http://schemas.microsoft.com/office/drawing/2014/main" id="{888C3101-599A-43C4-BE73-EE570CB96363}"/>
              </a:ext>
            </a:extLst>
          </p:cNvPr>
          <p:cNvPicPr>
            <a:picLocks noChangeAspect="1"/>
          </p:cNvPicPr>
          <p:nvPr/>
        </p:nvPicPr>
        <p:blipFill>
          <a:blip r:embed="rId2"/>
          <a:stretch>
            <a:fillRect/>
          </a:stretch>
        </p:blipFill>
        <p:spPr>
          <a:xfrm>
            <a:off x="1900517" y="1858338"/>
            <a:ext cx="8390966" cy="3657600"/>
          </a:xfrm>
          <a:prstGeom prst="rect">
            <a:avLst/>
          </a:prstGeom>
        </p:spPr>
      </p:pic>
    </p:spTree>
    <p:extLst>
      <p:ext uri="{BB962C8B-B14F-4D97-AF65-F5344CB8AC3E}">
        <p14:creationId xmlns:p14="http://schemas.microsoft.com/office/powerpoint/2010/main" val="32981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a:extLst>
              <a:ext uri="{FF2B5EF4-FFF2-40B4-BE49-F238E27FC236}">
                <a16:creationId xmlns="" xmlns:a16="http://schemas.microsoft.com/office/drawing/2014/main" id="{9F4BC261-4781-4DFE-BA2B-77EE6F751C48}"/>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Khi dùng tay kéo dãn lò xo, ta thấy lò xo tác dụng lên tay ta một lực. Lực này gọi là lực đàn hồi của lò xo </a:t>
            </a:r>
            <a:endParaRPr sz="3000" b="0">
              <a:solidFill>
                <a:srgbClr val="FFFF00"/>
              </a:solidFill>
              <a:latin typeface="Itim" panose="00000500000000000000" pitchFamily="2" charset="-34"/>
              <a:cs typeface="Itim" panose="00000500000000000000" pitchFamily="2" charset="-34"/>
            </a:endParaRPr>
          </a:p>
        </p:txBody>
      </p:sp>
      <p:pic>
        <p:nvPicPr>
          <p:cNvPr id="4" name="Picture 3">
            <a:extLst>
              <a:ext uri="{FF2B5EF4-FFF2-40B4-BE49-F238E27FC236}">
                <a16:creationId xmlns="" xmlns:a16="http://schemas.microsoft.com/office/drawing/2014/main" id="{C0750555-2930-455A-B83B-416010BE0C3A}"/>
              </a:ext>
            </a:extLst>
          </p:cNvPr>
          <p:cNvPicPr>
            <a:picLocks noChangeAspect="1"/>
          </p:cNvPicPr>
          <p:nvPr/>
        </p:nvPicPr>
        <p:blipFill>
          <a:blip r:embed="rId3"/>
          <a:stretch>
            <a:fillRect/>
          </a:stretch>
        </p:blipFill>
        <p:spPr>
          <a:xfrm>
            <a:off x="2214734" y="1600200"/>
            <a:ext cx="7762532" cy="3657600"/>
          </a:xfrm>
          <a:prstGeom prst="rect">
            <a:avLst/>
          </a:prstGeom>
        </p:spPr>
      </p:pic>
    </p:spTree>
    <p:extLst>
      <p:ext uri="{BB962C8B-B14F-4D97-AF65-F5344CB8AC3E}">
        <p14:creationId xmlns:p14="http://schemas.microsoft.com/office/powerpoint/2010/main" val="136891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69"/>
            <a:ext cx="10972800" cy="15069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dirty="0">
                <a:solidFill>
                  <a:srgbClr val="F8F8F8"/>
                </a:solidFill>
                <a:latin typeface="Itim" panose="00000500000000000000" pitchFamily="2" charset="-34"/>
                <a:cs typeface="Itim" panose="00000500000000000000" pitchFamily="2" charset="-34"/>
              </a:rPr>
              <a:t>1. </a:t>
            </a:r>
            <a:r>
              <a:rPr lang="en-US" sz="2500" dirty="0" err="1">
                <a:solidFill>
                  <a:srgbClr val="F8F8F8"/>
                </a:solidFill>
                <a:latin typeface="Itim" panose="00000500000000000000" pitchFamily="2" charset="-34"/>
                <a:cs typeface="Itim" panose="00000500000000000000" pitchFamily="2" charset="-34"/>
              </a:rPr>
              <a:t>Hãy</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tìm</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ra</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các</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vật</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có</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thể</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biến</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dạng</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giống</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như</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biến</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dạng</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của</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lò</a:t>
            </a:r>
            <a:r>
              <a:rPr lang="en-US" sz="2500" dirty="0">
                <a:solidFill>
                  <a:srgbClr val="F8F8F8"/>
                </a:solidFill>
                <a:latin typeface="Itim" panose="00000500000000000000" pitchFamily="2" charset="-34"/>
                <a:cs typeface="Itim" panose="00000500000000000000" pitchFamily="2" charset="-34"/>
              </a:rPr>
              <a:t> xo? </a:t>
            </a:r>
            <a:br>
              <a:rPr lang="en-US" sz="2500" dirty="0">
                <a:solidFill>
                  <a:srgbClr val="F8F8F8"/>
                </a:solidFill>
                <a:latin typeface="Itim" panose="00000500000000000000" pitchFamily="2" charset="-34"/>
                <a:cs typeface="Itim" panose="00000500000000000000" pitchFamily="2" charset="-34"/>
              </a:rPr>
            </a:br>
            <a:r>
              <a:rPr lang="en-US" sz="2500" dirty="0">
                <a:solidFill>
                  <a:srgbClr val="F8F8F8"/>
                </a:solidFill>
                <a:latin typeface="Itim" panose="00000500000000000000" pitchFamily="2" charset="-34"/>
                <a:cs typeface="Itim" panose="00000500000000000000" pitchFamily="2" charset="-34"/>
              </a:rPr>
              <a:t>     a) </a:t>
            </a:r>
            <a:r>
              <a:rPr lang="en-US" sz="2500" dirty="0" err="1">
                <a:solidFill>
                  <a:srgbClr val="F8F8F8"/>
                </a:solidFill>
                <a:latin typeface="Itim" panose="00000500000000000000" pitchFamily="2" charset="-34"/>
                <a:cs typeface="Itim" panose="00000500000000000000" pitchFamily="2" charset="-34"/>
              </a:rPr>
              <a:t>Quả</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bóng</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cao</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su</a:t>
            </a:r>
            <a:r>
              <a:rPr lang="en-US" sz="2500" dirty="0">
                <a:solidFill>
                  <a:srgbClr val="F8F8F8"/>
                </a:solidFill>
                <a:latin typeface="Itim" panose="00000500000000000000" pitchFamily="2" charset="-34"/>
                <a:cs typeface="Itim" panose="00000500000000000000" pitchFamily="2" charset="-34"/>
              </a:rPr>
              <a:t> 	b) </a:t>
            </a:r>
            <a:r>
              <a:rPr lang="en-US" sz="2500" dirty="0" err="1">
                <a:solidFill>
                  <a:srgbClr val="F8F8F8"/>
                </a:solidFill>
                <a:latin typeface="Itim" panose="00000500000000000000" pitchFamily="2" charset="-34"/>
                <a:cs typeface="Itim" panose="00000500000000000000" pitchFamily="2" charset="-34"/>
              </a:rPr>
              <a:t>Cái</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bình</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sứ</a:t>
            </a:r>
            <a:r>
              <a:rPr lang="en-US" sz="2500" dirty="0">
                <a:solidFill>
                  <a:srgbClr val="F8F8F8"/>
                </a:solidFill>
                <a:latin typeface="Itim" panose="00000500000000000000" pitchFamily="2" charset="-34"/>
                <a:cs typeface="Itim" panose="00000500000000000000" pitchFamily="2" charset="-34"/>
              </a:rPr>
              <a:t> 	c) </a:t>
            </a:r>
            <a:r>
              <a:rPr lang="en-US" sz="2500" dirty="0" err="1">
                <a:solidFill>
                  <a:srgbClr val="F8F8F8"/>
                </a:solidFill>
                <a:latin typeface="Itim" panose="00000500000000000000" pitchFamily="2" charset="-34"/>
                <a:cs typeface="Itim" panose="00000500000000000000" pitchFamily="2" charset="-34"/>
              </a:rPr>
              <a:t>Dây</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cao</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su</a:t>
            </a:r>
            <a:r>
              <a:rPr lang="en-US" sz="2500" dirty="0">
                <a:solidFill>
                  <a:srgbClr val="F8F8F8"/>
                </a:solidFill>
                <a:latin typeface="Itim" panose="00000500000000000000" pitchFamily="2" charset="-34"/>
                <a:cs typeface="Itim" panose="00000500000000000000" pitchFamily="2" charset="-34"/>
              </a:rPr>
              <a:t> 	e) </a:t>
            </a:r>
            <a:r>
              <a:rPr lang="en-US" sz="2500" dirty="0" err="1">
                <a:solidFill>
                  <a:srgbClr val="F8F8F8"/>
                </a:solidFill>
                <a:latin typeface="Itim" panose="00000500000000000000" pitchFamily="2" charset="-34"/>
                <a:cs typeface="Itim" panose="00000500000000000000" pitchFamily="2" charset="-34"/>
              </a:rPr>
              <a:t>Hòn</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đá</a:t>
            </a:r>
            <a:r>
              <a:rPr lang="en-US" sz="2500" dirty="0">
                <a:solidFill>
                  <a:srgbClr val="F8F8F8"/>
                </a:solidFill>
                <a:latin typeface="Itim" panose="00000500000000000000" pitchFamily="2" charset="-34"/>
                <a:cs typeface="Itim" panose="00000500000000000000" pitchFamily="2" charset="-34"/>
              </a:rPr>
              <a:t> </a:t>
            </a:r>
            <a:br>
              <a:rPr lang="en-US" sz="2500" dirty="0">
                <a:solidFill>
                  <a:srgbClr val="F8F8F8"/>
                </a:solidFill>
                <a:latin typeface="Itim" panose="00000500000000000000" pitchFamily="2" charset="-34"/>
                <a:cs typeface="Itim" panose="00000500000000000000" pitchFamily="2" charset="-34"/>
              </a:rPr>
            </a:br>
            <a:r>
              <a:rPr lang="en-US" sz="2500" dirty="0">
                <a:solidFill>
                  <a:srgbClr val="F8F8F8"/>
                </a:solidFill>
                <a:latin typeface="Itim" panose="00000500000000000000" pitchFamily="2" charset="-34"/>
                <a:cs typeface="Itim" panose="00000500000000000000" pitchFamily="2" charset="-34"/>
              </a:rPr>
              <a:t>     f) </a:t>
            </a:r>
            <a:r>
              <a:rPr lang="en-US" sz="2500" dirty="0" err="1">
                <a:solidFill>
                  <a:srgbClr val="F8F8F8"/>
                </a:solidFill>
                <a:latin typeface="Itim" panose="00000500000000000000" pitchFamily="2" charset="-34"/>
                <a:cs typeface="Itim" panose="00000500000000000000" pitchFamily="2" charset="-34"/>
              </a:rPr>
              <a:t>Cây</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tre</a:t>
            </a:r>
            <a:r>
              <a:rPr lang="en-US" sz="2500" dirty="0">
                <a:solidFill>
                  <a:srgbClr val="F8F8F8"/>
                </a:solidFill>
                <a:latin typeface="Itim" panose="00000500000000000000" pitchFamily="2" charset="-34"/>
                <a:cs typeface="Itim" panose="00000500000000000000" pitchFamily="2" charset="-34"/>
              </a:rPr>
              <a:t> 			h) </a:t>
            </a:r>
            <a:r>
              <a:rPr lang="en-US" sz="2500" dirty="0" err="1">
                <a:solidFill>
                  <a:srgbClr val="F8F8F8"/>
                </a:solidFill>
                <a:latin typeface="Itim" panose="00000500000000000000" pitchFamily="2" charset="-34"/>
                <a:cs typeface="Itim" panose="00000500000000000000" pitchFamily="2" charset="-34"/>
              </a:rPr>
              <a:t>Miếng</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kính</a:t>
            </a:r>
            <a:r>
              <a:rPr lang="en-US" sz="2500" dirty="0">
                <a:solidFill>
                  <a:srgbClr val="F8F8F8"/>
                </a:solidFill>
                <a:latin typeface="Itim" panose="00000500000000000000" pitchFamily="2" charset="-34"/>
                <a:cs typeface="Itim" panose="00000500000000000000" pitchFamily="2" charset="-34"/>
              </a:rPr>
              <a:t> 	i) </a:t>
            </a:r>
            <a:r>
              <a:rPr lang="en-US" sz="2500" dirty="0" err="1">
                <a:solidFill>
                  <a:srgbClr val="F8F8F8"/>
                </a:solidFill>
                <a:latin typeface="Itim" panose="00000500000000000000" pitchFamily="2" charset="-34"/>
                <a:cs typeface="Itim" panose="00000500000000000000" pitchFamily="2" charset="-34"/>
              </a:rPr>
              <a:t>Cái</a:t>
            </a:r>
            <a:r>
              <a:rPr lang="en-US" sz="2500" dirty="0">
                <a:solidFill>
                  <a:srgbClr val="F8F8F8"/>
                </a:solidFill>
                <a:latin typeface="Itim" panose="00000500000000000000" pitchFamily="2" charset="-34"/>
                <a:cs typeface="Itim" panose="00000500000000000000" pitchFamily="2" charset="-34"/>
              </a:rPr>
              <a:t> </a:t>
            </a:r>
            <a:r>
              <a:rPr lang="en-US" sz="2500" dirty="0" err="1">
                <a:solidFill>
                  <a:srgbClr val="F8F8F8"/>
                </a:solidFill>
                <a:latin typeface="Itim" panose="00000500000000000000" pitchFamily="2" charset="-34"/>
                <a:cs typeface="Itim" panose="00000500000000000000" pitchFamily="2" charset="-34"/>
              </a:rPr>
              <a:t>tẩy</a:t>
            </a:r>
            <a:r>
              <a:rPr lang="en-US" sz="2500" dirty="0">
                <a:solidFill>
                  <a:srgbClr val="F8F8F8"/>
                </a:solidFill>
                <a:latin typeface="Itim" panose="00000500000000000000" pitchFamily="2" charset="-34"/>
                <a:cs typeface="Itim" panose="00000500000000000000" pitchFamily="2" charset="-34"/>
              </a:rPr>
              <a:t> </a:t>
            </a:r>
            <a:endParaRPr lang="en-US" sz="2500" kern="0" dirty="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2387269"/>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Vật a, c, i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182485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Tree>
    <p:extLst>
      <p:ext uri="{BB962C8B-B14F-4D97-AF65-F5344CB8AC3E}">
        <p14:creationId xmlns:p14="http://schemas.microsoft.com/office/powerpoint/2010/main" val="39643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Đặc điểm biến dạng của lò xo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9041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a:extLst>
              <a:ext uri="{FF2B5EF4-FFF2-40B4-BE49-F238E27FC236}">
                <a16:creationId xmlns="" xmlns:a16="http://schemas.microsoft.com/office/drawing/2014/main" id="{9F4BC261-4781-4DFE-BA2B-77EE6F751C48}"/>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 dãn của lò xo treo thẳng đứng tỉ lệ với khối lượng vật treo </a:t>
            </a:r>
            <a:endParaRPr sz="3000" b="0">
              <a:solidFill>
                <a:srgbClr val="FFFF00"/>
              </a:solidFill>
              <a:latin typeface="Itim" panose="00000500000000000000" pitchFamily="2" charset="-34"/>
              <a:cs typeface="Itim" panose="00000500000000000000" pitchFamily="2" charset="-34"/>
            </a:endParaRPr>
          </a:p>
        </p:txBody>
      </p:sp>
      <p:pic>
        <p:nvPicPr>
          <p:cNvPr id="4" name="Picture 3">
            <a:extLst>
              <a:ext uri="{FF2B5EF4-FFF2-40B4-BE49-F238E27FC236}">
                <a16:creationId xmlns="" xmlns:a16="http://schemas.microsoft.com/office/drawing/2014/main" id="{7162C1D9-552D-48F2-BA5B-294CA5A02E0F}"/>
              </a:ext>
            </a:extLst>
          </p:cNvPr>
          <p:cNvPicPr>
            <a:picLocks noChangeAspect="1"/>
          </p:cNvPicPr>
          <p:nvPr/>
        </p:nvPicPr>
        <p:blipFill rotWithShape="1">
          <a:blip r:embed="rId3"/>
          <a:srcRect r="72249" b="17752"/>
          <a:stretch/>
        </p:blipFill>
        <p:spPr>
          <a:xfrm>
            <a:off x="2293398" y="888222"/>
            <a:ext cx="2033750" cy="4512451"/>
          </a:xfrm>
          <a:prstGeom prst="rect">
            <a:avLst/>
          </a:prstGeom>
        </p:spPr>
      </p:pic>
      <p:pic>
        <p:nvPicPr>
          <p:cNvPr id="17" name="Picture 16">
            <a:extLst>
              <a:ext uri="{FF2B5EF4-FFF2-40B4-BE49-F238E27FC236}">
                <a16:creationId xmlns="" xmlns:a16="http://schemas.microsoft.com/office/drawing/2014/main" id="{B1EB683D-80A5-466B-AF56-2E3EBC15D8A1}"/>
              </a:ext>
            </a:extLst>
          </p:cNvPr>
          <p:cNvPicPr>
            <a:picLocks noChangeAspect="1"/>
          </p:cNvPicPr>
          <p:nvPr/>
        </p:nvPicPr>
        <p:blipFill rotWithShape="1">
          <a:blip r:embed="rId3"/>
          <a:srcRect l="35549" r="36700" b="17752"/>
          <a:stretch/>
        </p:blipFill>
        <p:spPr>
          <a:xfrm>
            <a:off x="6273505" y="888222"/>
            <a:ext cx="2033750" cy="4512453"/>
          </a:xfrm>
          <a:prstGeom prst="rect">
            <a:avLst/>
          </a:prstGeom>
        </p:spPr>
      </p:pic>
      <p:pic>
        <p:nvPicPr>
          <p:cNvPr id="23" name="Picture 22">
            <a:extLst>
              <a:ext uri="{FF2B5EF4-FFF2-40B4-BE49-F238E27FC236}">
                <a16:creationId xmlns="" xmlns:a16="http://schemas.microsoft.com/office/drawing/2014/main" id="{FC8FB38F-983C-4801-B4C2-E17C3FF0A954}"/>
              </a:ext>
            </a:extLst>
          </p:cNvPr>
          <p:cNvPicPr>
            <a:picLocks noChangeAspect="1"/>
          </p:cNvPicPr>
          <p:nvPr/>
        </p:nvPicPr>
        <p:blipFill rotWithShape="1">
          <a:blip r:embed="rId3"/>
          <a:srcRect l="72249" b="17752"/>
          <a:stretch/>
        </p:blipFill>
        <p:spPr>
          <a:xfrm>
            <a:off x="9387684" y="888222"/>
            <a:ext cx="2033750" cy="4512453"/>
          </a:xfrm>
          <a:prstGeom prst="rect">
            <a:avLst/>
          </a:prstGeom>
        </p:spPr>
      </p:pic>
      <p:sp>
        <p:nvSpPr>
          <p:cNvPr id="6" name="Left Brace 5">
            <a:extLst>
              <a:ext uri="{FF2B5EF4-FFF2-40B4-BE49-F238E27FC236}">
                <a16:creationId xmlns="" xmlns:a16="http://schemas.microsoft.com/office/drawing/2014/main" id="{8D6FE5CB-38A3-4192-BA67-2F814BE96A09}"/>
              </a:ext>
            </a:extLst>
          </p:cNvPr>
          <p:cNvSpPr/>
          <p:nvPr/>
        </p:nvSpPr>
        <p:spPr>
          <a:xfrm>
            <a:off x="1992055" y="1914523"/>
            <a:ext cx="165184" cy="1371602"/>
          </a:xfrm>
          <a:prstGeom prst="leftBrace">
            <a:avLst>
              <a:gd name="adj1" fmla="val 41315"/>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Google Shape;1794;p49">
            <a:extLst>
              <a:ext uri="{FF2B5EF4-FFF2-40B4-BE49-F238E27FC236}">
                <a16:creationId xmlns="" xmlns:a16="http://schemas.microsoft.com/office/drawing/2014/main" id="{4A948F33-FF49-4DF5-9262-65FA8E715A7D}"/>
              </a:ext>
            </a:extLst>
          </p:cNvPr>
          <p:cNvSpPr txBox="1">
            <a:spLocks/>
          </p:cNvSpPr>
          <p:nvPr/>
        </p:nvSpPr>
        <p:spPr>
          <a:xfrm>
            <a:off x="370868" y="2279348"/>
            <a:ext cx="147051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ℓ</a:t>
            </a:r>
            <a:r>
              <a:rPr lang="en-US" sz="2500" kern="0" baseline="-25000">
                <a:solidFill>
                  <a:srgbClr val="F8F8F8"/>
                </a:solidFill>
                <a:latin typeface="Itim" panose="00000500000000000000" pitchFamily="2" charset="-34"/>
                <a:cs typeface="Itim" panose="00000500000000000000" pitchFamily="2" charset="-34"/>
              </a:rPr>
              <a:t>0</a:t>
            </a:r>
            <a:r>
              <a:rPr lang="en-US" sz="2500" kern="0">
                <a:solidFill>
                  <a:srgbClr val="F8F8F8"/>
                </a:solidFill>
                <a:latin typeface="Itim" panose="00000500000000000000" pitchFamily="2" charset="-34"/>
                <a:cs typeface="Itim" panose="00000500000000000000" pitchFamily="2" charset="-34"/>
              </a:rPr>
              <a:t> = 7 cm </a:t>
            </a:r>
          </a:p>
        </p:txBody>
      </p:sp>
      <p:sp>
        <p:nvSpPr>
          <p:cNvPr id="25" name="Left Brace 24">
            <a:extLst>
              <a:ext uri="{FF2B5EF4-FFF2-40B4-BE49-F238E27FC236}">
                <a16:creationId xmlns="" xmlns:a16="http://schemas.microsoft.com/office/drawing/2014/main" id="{555E8CB5-CE9F-4BFE-AD4E-ECA8CCF0BBCC}"/>
              </a:ext>
            </a:extLst>
          </p:cNvPr>
          <p:cNvSpPr/>
          <p:nvPr/>
        </p:nvSpPr>
        <p:spPr>
          <a:xfrm>
            <a:off x="6001809" y="1914523"/>
            <a:ext cx="188350" cy="1676402"/>
          </a:xfrm>
          <a:prstGeom prst="leftBrace">
            <a:avLst>
              <a:gd name="adj1" fmla="val 41315"/>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Google Shape;1794;p49">
            <a:extLst>
              <a:ext uri="{FF2B5EF4-FFF2-40B4-BE49-F238E27FC236}">
                <a16:creationId xmlns="" xmlns:a16="http://schemas.microsoft.com/office/drawing/2014/main" id="{7644B3CE-D22A-489D-8198-C3C2141E95F6}"/>
              </a:ext>
            </a:extLst>
          </p:cNvPr>
          <p:cNvSpPr txBox="1">
            <a:spLocks/>
          </p:cNvSpPr>
          <p:nvPr/>
        </p:nvSpPr>
        <p:spPr>
          <a:xfrm>
            <a:off x="4307017" y="2444148"/>
            <a:ext cx="16947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ℓ</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 8,5 cm </a:t>
            </a:r>
          </a:p>
        </p:txBody>
      </p:sp>
      <p:cxnSp>
        <p:nvCxnSpPr>
          <p:cNvPr id="8" name="Straight Connector 7">
            <a:extLst>
              <a:ext uri="{FF2B5EF4-FFF2-40B4-BE49-F238E27FC236}">
                <a16:creationId xmlns="" xmlns:a16="http://schemas.microsoft.com/office/drawing/2014/main" id="{98F3AF01-7EA2-49D0-85DD-D66A8AE665D1}"/>
              </a:ext>
            </a:extLst>
          </p:cNvPr>
          <p:cNvCxnSpPr>
            <a:cxnSpLocks/>
          </p:cNvCxnSpPr>
          <p:nvPr/>
        </p:nvCxnSpPr>
        <p:spPr>
          <a:xfrm>
            <a:off x="2157239" y="3286125"/>
            <a:ext cx="4810125" cy="0"/>
          </a:xfrm>
          <a:prstGeom prst="line">
            <a:avLst/>
          </a:prstGeom>
          <a:ln w="38100">
            <a:solidFill>
              <a:srgbClr val="F8F8F8"/>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F84D07EF-C876-4F4F-8954-A0056097E8E6}"/>
              </a:ext>
            </a:extLst>
          </p:cNvPr>
          <p:cNvCxnSpPr>
            <a:cxnSpLocks/>
          </p:cNvCxnSpPr>
          <p:nvPr/>
        </p:nvCxnSpPr>
        <p:spPr>
          <a:xfrm>
            <a:off x="2157239" y="3590925"/>
            <a:ext cx="4810125" cy="0"/>
          </a:xfrm>
          <a:prstGeom prst="line">
            <a:avLst/>
          </a:prstGeom>
          <a:ln w="381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 xmlns:a16="http://schemas.microsoft.com/office/drawing/2014/main" id="{37E638B8-C3E9-43AA-898A-CC66425AD216}"/>
              </a:ext>
            </a:extLst>
          </p:cNvPr>
          <p:cNvSpPr/>
          <p:nvPr/>
        </p:nvSpPr>
        <p:spPr>
          <a:xfrm>
            <a:off x="1856851" y="3286126"/>
            <a:ext cx="135204" cy="345296"/>
          </a:xfrm>
          <a:prstGeom prst="leftBrace">
            <a:avLst>
              <a:gd name="adj1" fmla="val 41315"/>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Google Shape;1794;p49">
            <a:extLst>
              <a:ext uri="{FF2B5EF4-FFF2-40B4-BE49-F238E27FC236}">
                <a16:creationId xmlns="" xmlns:a16="http://schemas.microsoft.com/office/drawing/2014/main" id="{41D2D6B1-2031-4F6E-A756-166A493115A1}"/>
              </a:ext>
            </a:extLst>
          </p:cNvPr>
          <p:cNvSpPr txBox="1">
            <a:spLocks/>
          </p:cNvSpPr>
          <p:nvPr/>
        </p:nvSpPr>
        <p:spPr>
          <a:xfrm>
            <a:off x="0" y="3137798"/>
            <a:ext cx="186516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l-GR" sz="2500" kern="0">
                <a:solidFill>
                  <a:srgbClr val="F8F8F8"/>
                </a:solidFill>
                <a:latin typeface="Itim" panose="00000500000000000000" pitchFamily="2" charset="-34"/>
                <a:cs typeface="Itim" panose="00000500000000000000" pitchFamily="2" charset="-34"/>
              </a:rPr>
              <a:t>Δ</a:t>
            </a:r>
            <a:r>
              <a:rPr lang="en-US" sz="2500" kern="0">
                <a:solidFill>
                  <a:srgbClr val="F8F8F8"/>
                </a:solidFill>
                <a:latin typeface="Itim" panose="00000500000000000000" pitchFamily="2" charset="-34"/>
                <a:cs typeface="Itim" panose="00000500000000000000" pitchFamily="2" charset="-34"/>
              </a:rPr>
              <a:t>ℓ</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 1,5 cm </a:t>
            </a:r>
          </a:p>
        </p:txBody>
      </p:sp>
    </p:spTree>
    <p:extLst>
      <p:ext uri="{BB962C8B-B14F-4D97-AF65-F5344CB8AC3E}">
        <p14:creationId xmlns:p14="http://schemas.microsoft.com/office/powerpoint/2010/main" val="295163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P spid="25" grpId="0" animBg="1"/>
      <p:bldP spid="26" grpId="0"/>
      <p:bldP spid="33"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a:extLst>
              <a:ext uri="{FF2B5EF4-FFF2-40B4-BE49-F238E27FC236}">
                <a16:creationId xmlns="" xmlns:a16="http://schemas.microsoft.com/office/drawing/2014/main" id="{9F4BC261-4781-4DFE-BA2B-77EE6F751C48}"/>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 dãn của lò xo treo thẳng đứng tỉ lệ với khối lượng vật treo </a:t>
            </a:r>
            <a:endParaRPr sz="3000" b="0">
              <a:solidFill>
                <a:srgbClr val="FFFF00"/>
              </a:solidFill>
              <a:latin typeface="Itim" panose="00000500000000000000" pitchFamily="2" charset="-34"/>
              <a:cs typeface="Itim" panose="00000500000000000000" pitchFamily="2" charset="-34"/>
            </a:endParaRPr>
          </a:p>
        </p:txBody>
      </p:sp>
      <p:graphicFrame>
        <p:nvGraphicFramePr>
          <p:cNvPr id="2" name="Table 2">
            <a:extLst>
              <a:ext uri="{FF2B5EF4-FFF2-40B4-BE49-F238E27FC236}">
                <a16:creationId xmlns="" xmlns:a16="http://schemas.microsoft.com/office/drawing/2014/main" id="{1C30D0EC-778A-41DE-BD71-20DC685CF78C}"/>
              </a:ext>
            </a:extLst>
          </p:cNvPr>
          <p:cNvGraphicFramePr>
            <a:graphicFrameLocks noGrp="1"/>
          </p:cNvGraphicFramePr>
          <p:nvPr>
            <p:extLst>
              <p:ext uri="{D42A27DB-BD31-4B8C-83A1-F6EECF244321}">
                <p14:modId xmlns:p14="http://schemas.microsoft.com/office/powerpoint/2010/main" val="2872349538"/>
              </p:ext>
            </p:extLst>
          </p:nvPr>
        </p:nvGraphicFramePr>
        <p:xfrm>
          <a:off x="152400" y="1778507"/>
          <a:ext cx="11887200" cy="1889760"/>
        </p:xfrm>
        <a:graphic>
          <a:graphicData uri="http://schemas.openxmlformats.org/drawingml/2006/table">
            <a:tbl>
              <a:tblPr firstRow="1" bandRow="1">
                <a:tableStyleId>{5940675A-B579-460E-94D1-54222C63F5DA}</a:tableStyleId>
              </a:tblPr>
              <a:tblGrid>
                <a:gridCol w="3962400">
                  <a:extLst>
                    <a:ext uri="{9D8B030D-6E8A-4147-A177-3AD203B41FA5}">
                      <a16:colId xmlns="" xmlns:a16="http://schemas.microsoft.com/office/drawing/2014/main" val="3750599176"/>
                    </a:ext>
                  </a:extLst>
                </a:gridCol>
                <a:gridCol w="3962400">
                  <a:extLst>
                    <a:ext uri="{9D8B030D-6E8A-4147-A177-3AD203B41FA5}">
                      <a16:colId xmlns="" xmlns:a16="http://schemas.microsoft.com/office/drawing/2014/main" val="1417629859"/>
                    </a:ext>
                  </a:extLst>
                </a:gridCol>
                <a:gridCol w="3962400">
                  <a:extLst>
                    <a:ext uri="{9D8B030D-6E8A-4147-A177-3AD203B41FA5}">
                      <a16:colId xmlns="" xmlns:a16="http://schemas.microsoft.com/office/drawing/2014/main" val="4283010269"/>
                    </a:ext>
                  </a:extLst>
                </a:gridCol>
              </a:tblGrid>
              <a:tr h="370840">
                <a:tc>
                  <a:txBody>
                    <a:bodyPr/>
                    <a:lstStyle/>
                    <a:p>
                      <a:pPr algn="ctr"/>
                      <a:r>
                        <a:rPr lang="en-US" sz="2500">
                          <a:solidFill>
                            <a:srgbClr val="F8F8F8"/>
                          </a:solidFill>
                          <a:latin typeface="Itim" panose="00000500000000000000" pitchFamily="2" charset="-34"/>
                          <a:cs typeface="Itim" panose="00000500000000000000" pitchFamily="2" charset="-34"/>
                        </a:rPr>
                        <a:t>Lần đo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2500">
                          <a:solidFill>
                            <a:srgbClr val="F8F8F8"/>
                          </a:solidFill>
                          <a:latin typeface="Itim" panose="00000500000000000000" pitchFamily="2" charset="-34"/>
                          <a:cs typeface="Itim" panose="00000500000000000000" pitchFamily="2" charset="-34"/>
                        </a:rPr>
                        <a:t>Khối lượng của vật treo (g)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2500">
                          <a:solidFill>
                            <a:srgbClr val="F8F8F8"/>
                          </a:solidFill>
                          <a:latin typeface="Itim" panose="00000500000000000000" pitchFamily="2" charset="-34"/>
                          <a:cs typeface="Itim" panose="00000500000000000000" pitchFamily="2" charset="-34"/>
                        </a:rPr>
                        <a:t>Độ giãn của lò xo (cm)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480850424"/>
                  </a:ext>
                </a:extLst>
              </a:tr>
              <a:tr h="370840">
                <a:tc>
                  <a:txBody>
                    <a:bodyPr/>
                    <a:lstStyle/>
                    <a:p>
                      <a:pPr algn="ctr"/>
                      <a:r>
                        <a:rPr lang="en-US" sz="2500">
                          <a:solidFill>
                            <a:srgbClr val="F8F8F8"/>
                          </a:solidFill>
                          <a:latin typeface="Itim" panose="00000500000000000000" pitchFamily="2" charset="-34"/>
                          <a:cs typeface="Itim" panose="00000500000000000000" pitchFamily="2" charset="-34"/>
                        </a:rPr>
                        <a:t>1</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F8F8F8"/>
                          </a:solidFill>
                          <a:latin typeface="Itim" panose="00000500000000000000" pitchFamily="2" charset="-34"/>
                          <a:cs typeface="Itim" panose="00000500000000000000" pitchFamily="2" charset="-34"/>
                        </a:rPr>
                        <a:t>50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F8F8F8"/>
                          </a:solidFill>
                          <a:latin typeface="Itim" panose="00000500000000000000" pitchFamily="2" charset="-34"/>
                          <a:cs typeface="Itim" panose="00000500000000000000" pitchFamily="2" charset="-34"/>
                        </a:rPr>
                        <a:t>1,5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81543048"/>
                  </a:ext>
                </a:extLst>
              </a:tr>
              <a:tr h="370840">
                <a:tc>
                  <a:txBody>
                    <a:bodyPr/>
                    <a:lstStyle/>
                    <a:p>
                      <a:pPr algn="ctr"/>
                      <a:r>
                        <a:rPr lang="en-US" sz="2500">
                          <a:solidFill>
                            <a:srgbClr val="F8F8F8"/>
                          </a:solidFill>
                          <a:latin typeface="Itim" panose="00000500000000000000" pitchFamily="2" charset="-34"/>
                          <a:cs typeface="Itim" panose="00000500000000000000" pitchFamily="2" charset="-34"/>
                        </a:rPr>
                        <a:t>2</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F8F8F8"/>
                          </a:solidFill>
                          <a:latin typeface="Itim" panose="00000500000000000000" pitchFamily="2" charset="-34"/>
                          <a:cs typeface="Itim" panose="00000500000000000000" pitchFamily="2" charset="-34"/>
                        </a:rPr>
                        <a:t>100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F8F8F8"/>
                          </a:solidFill>
                          <a:latin typeface="Itim" panose="00000500000000000000" pitchFamily="2" charset="-34"/>
                          <a:cs typeface="Itim" panose="00000500000000000000" pitchFamily="2" charset="-34"/>
                        </a:rPr>
                        <a:t>3,0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57311428"/>
                  </a:ext>
                </a:extLst>
              </a:tr>
              <a:tr h="370840">
                <a:tc>
                  <a:txBody>
                    <a:bodyPr/>
                    <a:lstStyle/>
                    <a:p>
                      <a:pPr algn="ctr"/>
                      <a:r>
                        <a:rPr lang="en-US" sz="2500">
                          <a:solidFill>
                            <a:srgbClr val="F8F8F8"/>
                          </a:solidFill>
                          <a:latin typeface="Itim" panose="00000500000000000000" pitchFamily="2" charset="-34"/>
                          <a:cs typeface="Itim" panose="00000500000000000000" pitchFamily="2" charset="-34"/>
                        </a:rPr>
                        <a:t>3</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F8F8F8"/>
                          </a:solidFill>
                          <a:latin typeface="Itim" panose="00000500000000000000" pitchFamily="2" charset="-34"/>
                          <a:cs typeface="Itim" panose="00000500000000000000" pitchFamily="2" charset="-34"/>
                        </a:rPr>
                        <a:t>150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F8F8F8"/>
                          </a:solidFill>
                          <a:latin typeface="Itim" panose="00000500000000000000" pitchFamily="2" charset="-34"/>
                          <a:cs typeface="Itim" panose="00000500000000000000" pitchFamily="2" charset="-34"/>
                        </a:rPr>
                        <a:t>4,5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40161777"/>
                  </a:ext>
                </a:extLst>
              </a:tr>
            </a:tbl>
          </a:graphicData>
        </a:graphic>
      </p:graphicFrame>
    </p:spTree>
    <p:extLst>
      <p:ext uri="{BB962C8B-B14F-4D97-AF65-F5344CB8AC3E}">
        <p14:creationId xmlns:p14="http://schemas.microsoft.com/office/powerpoint/2010/main" val="225739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2. Một lò xo treo thẳng đứng có chiều dài ban đầu là ℓ</a:t>
            </a:r>
            <a:r>
              <a:rPr lang="en-US" sz="2500" baseline="-25000">
                <a:solidFill>
                  <a:srgbClr val="F8F8F8"/>
                </a:solidFill>
                <a:latin typeface="Itim" panose="00000500000000000000" pitchFamily="2" charset="-34"/>
                <a:cs typeface="Itim" panose="00000500000000000000" pitchFamily="2" charset="-34"/>
              </a:rPr>
              <a:t>0</a:t>
            </a:r>
            <a:r>
              <a:rPr lang="en-US" sz="2500">
                <a:solidFill>
                  <a:srgbClr val="F8F8F8"/>
                </a:solidFill>
                <a:latin typeface="Itim" panose="00000500000000000000" pitchFamily="2" charset="-34"/>
                <a:cs typeface="Itim" panose="00000500000000000000" pitchFamily="2" charset="-34"/>
              </a:rPr>
              <a:t> = 25 cm. Chiều dài ℓ của lò xo khi bị kéo dãn bởi các vật treo có khối lượng m khác nhau được cho trong bảng dưới đây. Hãy cho biết các độ lớn cần ghi vào các ô trống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4038600" y="1964236"/>
            <a:ext cx="7048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a:solidFill>
                  <a:srgbClr val="F8F8F8"/>
                </a:solidFill>
                <a:latin typeface="Itim" panose="00000500000000000000" pitchFamily="2" charset="-34"/>
                <a:cs typeface="Itim" panose="00000500000000000000" pitchFamily="2" charset="-34"/>
              </a:rPr>
              <a:t>26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283057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 name="Table 2">
            <a:extLst>
              <a:ext uri="{FF2B5EF4-FFF2-40B4-BE49-F238E27FC236}">
                <a16:creationId xmlns="" xmlns:a16="http://schemas.microsoft.com/office/drawing/2014/main" id="{BA9FBBBC-7127-4E9B-B6B5-F1960790A242}"/>
              </a:ext>
            </a:extLst>
          </p:cNvPr>
          <p:cNvGraphicFramePr>
            <a:graphicFrameLocks noGrp="1"/>
          </p:cNvGraphicFramePr>
          <p:nvPr>
            <p:extLst>
              <p:ext uri="{D42A27DB-BD31-4B8C-83A1-F6EECF244321}">
                <p14:modId xmlns:p14="http://schemas.microsoft.com/office/powerpoint/2010/main" val="2801062710"/>
              </p:ext>
            </p:extLst>
          </p:nvPr>
        </p:nvGraphicFramePr>
        <p:xfrm>
          <a:off x="152400" y="1567046"/>
          <a:ext cx="11887197" cy="944880"/>
        </p:xfrm>
        <a:graphic>
          <a:graphicData uri="http://schemas.openxmlformats.org/drawingml/2006/table">
            <a:tbl>
              <a:tblPr firstRow="1" bandRow="1">
                <a:tableStyleId>{5940675A-B579-460E-94D1-54222C63F5DA}</a:tableStyleId>
              </a:tblPr>
              <a:tblGrid>
                <a:gridCol w="1698171">
                  <a:extLst>
                    <a:ext uri="{9D8B030D-6E8A-4147-A177-3AD203B41FA5}">
                      <a16:colId xmlns="" xmlns:a16="http://schemas.microsoft.com/office/drawing/2014/main" val="2159543297"/>
                    </a:ext>
                  </a:extLst>
                </a:gridCol>
                <a:gridCol w="1698171">
                  <a:extLst>
                    <a:ext uri="{9D8B030D-6E8A-4147-A177-3AD203B41FA5}">
                      <a16:colId xmlns="" xmlns:a16="http://schemas.microsoft.com/office/drawing/2014/main" val="1679168099"/>
                    </a:ext>
                  </a:extLst>
                </a:gridCol>
                <a:gridCol w="1698171">
                  <a:extLst>
                    <a:ext uri="{9D8B030D-6E8A-4147-A177-3AD203B41FA5}">
                      <a16:colId xmlns="" xmlns:a16="http://schemas.microsoft.com/office/drawing/2014/main" val="3489462896"/>
                    </a:ext>
                  </a:extLst>
                </a:gridCol>
                <a:gridCol w="1698171">
                  <a:extLst>
                    <a:ext uri="{9D8B030D-6E8A-4147-A177-3AD203B41FA5}">
                      <a16:colId xmlns="" xmlns:a16="http://schemas.microsoft.com/office/drawing/2014/main" val="1083681913"/>
                    </a:ext>
                  </a:extLst>
                </a:gridCol>
                <a:gridCol w="1698171">
                  <a:extLst>
                    <a:ext uri="{9D8B030D-6E8A-4147-A177-3AD203B41FA5}">
                      <a16:colId xmlns="" xmlns:a16="http://schemas.microsoft.com/office/drawing/2014/main" val="2094531509"/>
                    </a:ext>
                  </a:extLst>
                </a:gridCol>
                <a:gridCol w="1698171">
                  <a:extLst>
                    <a:ext uri="{9D8B030D-6E8A-4147-A177-3AD203B41FA5}">
                      <a16:colId xmlns="" xmlns:a16="http://schemas.microsoft.com/office/drawing/2014/main" val="1950018733"/>
                    </a:ext>
                  </a:extLst>
                </a:gridCol>
                <a:gridCol w="1698171">
                  <a:extLst>
                    <a:ext uri="{9D8B030D-6E8A-4147-A177-3AD203B41FA5}">
                      <a16:colId xmlns="" xmlns:a16="http://schemas.microsoft.com/office/drawing/2014/main" val="1318994155"/>
                    </a:ext>
                  </a:extLst>
                </a:gridCol>
              </a:tblGrid>
              <a:tr h="370840">
                <a:tc>
                  <a:txBody>
                    <a:bodyPr/>
                    <a:lstStyle/>
                    <a:p>
                      <a:pPr algn="ctr"/>
                      <a:r>
                        <a:rPr lang="en-US" sz="2500">
                          <a:solidFill>
                            <a:srgbClr val="F8F8F8"/>
                          </a:solidFill>
                          <a:latin typeface="Itim" panose="00000500000000000000" pitchFamily="2" charset="-34"/>
                          <a:cs typeface="Itim" panose="00000500000000000000" pitchFamily="2" charset="-34"/>
                        </a:rPr>
                        <a:t>m (g)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70C0"/>
                    </a:solidFill>
                  </a:tcPr>
                </a:tc>
                <a:tc>
                  <a:txBody>
                    <a:bodyPr/>
                    <a:lstStyle/>
                    <a:p>
                      <a:pPr algn="ctr"/>
                      <a:r>
                        <a:rPr lang="en-US" sz="2500">
                          <a:solidFill>
                            <a:srgbClr val="F8F8F8"/>
                          </a:solidFill>
                          <a:latin typeface="Itim" panose="00000500000000000000" pitchFamily="2" charset="-34"/>
                          <a:cs typeface="Itim" panose="00000500000000000000" pitchFamily="2" charset="-34"/>
                        </a:rPr>
                        <a:t>10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20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30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40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50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60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 xmlns:a16="http://schemas.microsoft.com/office/drawing/2014/main" val="3903132364"/>
                  </a:ext>
                </a:extLst>
              </a:tr>
              <a:tr h="370840">
                <a:tc>
                  <a:txBody>
                    <a:bodyPr/>
                    <a:lstStyle/>
                    <a:p>
                      <a:pPr algn="ctr"/>
                      <a:r>
                        <a:rPr lang="en-US" sz="2500">
                          <a:solidFill>
                            <a:srgbClr val="F8F8F8"/>
                          </a:solidFill>
                          <a:latin typeface="Itim" panose="00000500000000000000" pitchFamily="2" charset="-34"/>
                          <a:cs typeface="Itim" panose="00000500000000000000" pitchFamily="2" charset="-34"/>
                        </a:rPr>
                        <a:t>ℓ (cm)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70C0"/>
                    </a:solidFill>
                  </a:tcPr>
                </a:tc>
                <a:tc>
                  <a:txBody>
                    <a:bodyPr/>
                    <a:lstStyle/>
                    <a:p>
                      <a:pPr algn="ctr"/>
                      <a:r>
                        <a:rPr lang="en-US" sz="2500">
                          <a:solidFill>
                            <a:srgbClr val="F8F8F8"/>
                          </a:solidFill>
                          <a:latin typeface="Itim" panose="00000500000000000000" pitchFamily="2" charset="-34"/>
                          <a:cs typeface="Itim" panose="00000500000000000000" pitchFamily="2" charset="-34"/>
                        </a:rPr>
                        <a:t>25,5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26,5</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27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 xmlns:a16="http://schemas.microsoft.com/office/drawing/2014/main" val="2050774945"/>
                  </a:ext>
                </a:extLst>
              </a:tr>
            </a:tbl>
          </a:graphicData>
        </a:graphic>
      </p:graphicFrame>
      <p:sp>
        <p:nvSpPr>
          <p:cNvPr id="8" name="Google Shape;1794;p49">
            <a:extLst>
              <a:ext uri="{FF2B5EF4-FFF2-40B4-BE49-F238E27FC236}">
                <a16:creationId xmlns="" xmlns:a16="http://schemas.microsoft.com/office/drawing/2014/main" id="{5DDE1309-C567-45D1-9A49-B90288A6407F}"/>
              </a:ext>
            </a:extLst>
          </p:cNvPr>
          <p:cNvSpPr txBox="1">
            <a:spLocks/>
          </p:cNvSpPr>
          <p:nvPr/>
        </p:nvSpPr>
        <p:spPr>
          <a:xfrm>
            <a:off x="9077325" y="1964236"/>
            <a:ext cx="8572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a:solidFill>
                  <a:srgbClr val="F8F8F8"/>
                </a:solidFill>
                <a:latin typeface="Itim" panose="00000500000000000000" pitchFamily="2" charset="-34"/>
                <a:cs typeface="Itim" panose="00000500000000000000" pitchFamily="2" charset="-34"/>
              </a:rPr>
              <a:t>27,5 </a:t>
            </a:r>
            <a:endParaRPr lang="vi-VN" sz="2500">
              <a:solidFill>
                <a:srgbClr val="F8F8F8"/>
              </a:solidFill>
              <a:latin typeface="Itim" panose="00000500000000000000" pitchFamily="2" charset="-34"/>
              <a:cs typeface="Itim" panose="00000500000000000000" pitchFamily="2" charset="-34"/>
            </a:endParaRPr>
          </a:p>
        </p:txBody>
      </p:sp>
      <p:sp>
        <p:nvSpPr>
          <p:cNvPr id="10" name="Google Shape;1794;p49">
            <a:extLst>
              <a:ext uri="{FF2B5EF4-FFF2-40B4-BE49-F238E27FC236}">
                <a16:creationId xmlns="" xmlns:a16="http://schemas.microsoft.com/office/drawing/2014/main" id="{59F0D3FC-286E-45A5-A192-6224642CF657}"/>
              </a:ext>
            </a:extLst>
          </p:cNvPr>
          <p:cNvSpPr txBox="1">
            <a:spLocks/>
          </p:cNvSpPr>
          <p:nvPr/>
        </p:nvSpPr>
        <p:spPr>
          <a:xfrm>
            <a:off x="10810875" y="1964236"/>
            <a:ext cx="7048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a:solidFill>
                  <a:srgbClr val="F8F8F8"/>
                </a:solidFill>
                <a:latin typeface="Itim" panose="00000500000000000000" pitchFamily="2" charset="-34"/>
                <a:cs typeface="Itim" panose="00000500000000000000" pitchFamily="2" charset="-34"/>
              </a:rPr>
              <a:t>28</a:t>
            </a:r>
            <a:endParaRPr lang="vi-VN" sz="2500">
              <a:solidFill>
                <a:srgbClr val="F8F8F8"/>
              </a:solidFill>
              <a:latin typeface="Itim" panose="00000500000000000000" pitchFamily="2" charset="-34"/>
              <a:cs typeface="Itim" panose="00000500000000000000" pitchFamily="2" charset="-34"/>
            </a:endParaRPr>
          </a:p>
        </p:txBody>
      </p:sp>
      <p:sp>
        <p:nvSpPr>
          <p:cNvPr id="11" name="Google Shape;1794;p49">
            <a:extLst>
              <a:ext uri="{FF2B5EF4-FFF2-40B4-BE49-F238E27FC236}">
                <a16:creationId xmlns="" xmlns:a16="http://schemas.microsoft.com/office/drawing/2014/main" id="{9AF60297-BB8E-4D3C-826D-75BA7CECFD45}"/>
              </a:ext>
            </a:extLst>
          </p:cNvPr>
          <p:cNvSpPr txBox="1">
            <a:spLocks/>
          </p:cNvSpPr>
          <p:nvPr/>
        </p:nvSpPr>
        <p:spPr>
          <a:xfrm>
            <a:off x="152400" y="3609861"/>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defRPr/>
            </a:pPr>
            <a:r>
              <a:rPr lang="en-US" sz="2500" kern="0">
                <a:solidFill>
                  <a:srgbClr val="FFFF00"/>
                </a:solidFill>
                <a:latin typeface="Itim" panose="00000500000000000000" pitchFamily="2" charset="-34"/>
                <a:cs typeface="Itim" panose="00000500000000000000" pitchFamily="2" charset="-34"/>
              </a:rPr>
              <a:t>- Chiều dài lò xo = chiều dài ban đầu + độ dãn của lò xo </a:t>
            </a:r>
          </a:p>
          <a:p>
            <a:pPr algn="just">
              <a:defRPr/>
            </a:pPr>
            <a:r>
              <a:rPr lang="en-US" sz="2500" kern="0">
                <a:solidFill>
                  <a:srgbClr val="FFFF00"/>
                </a:solidFill>
                <a:latin typeface="Itim" panose="00000500000000000000" pitchFamily="2" charset="-34"/>
                <a:cs typeface="Itim" panose="00000500000000000000" pitchFamily="2" charset="-34"/>
              </a:rPr>
              <a:t>- Khi khối lượng tăng 10 g thì độ dãn lò xo là 0,5 cm =&gt; Vậy cứ 10 g thì độ dãn là 0,5 cm </a:t>
            </a:r>
          </a:p>
        </p:txBody>
      </p:sp>
    </p:spTree>
    <p:extLst>
      <p:ext uri="{BB962C8B-B14F-4D97-AF65-F5344CB8AC3E}">
        <p14:creationId xmlns:p14="http://schemas.microsoft.com/office/powerpoint/2010/main" val="283576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P spid="8"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12655</TotalTime>
  <Words>421</Words>
  <PresentationFormat>Custom</PresentationFormat>
  <Paragraphs>54</Paragraphs>
  <Slides>11</Slides>
  <Notes>3</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Dinsey Cute Animals Newsletter by Slidesgo</vt:lpstr>
      <vt:lpstr>PowerPoint Presentation</vt:lpstr>
      <vt:lpstr>Hiện tượng biến dạng của lò xo </vt:lpstr>
      <vt:lpstr>Khi có lực tác dụng lên lò xo thì lò xo biến dạng. Khi lực thôi tác dụng thì lò xo tự trở về hình dạng ban đầu. Hiện tượng trên gọi là biến dạng của lò xo </vt:lpstr>
      <vt:lpstr>Khi dùng tay kéo dãn lò xo, ta thấy lò xo tác dụng lên tay ta một lực. Lực này gọi là lực đàn hồi của lò xo </vt:lpstr>
      <vt:lpstr>PowerPoint Presentation</vt:lpstr>
      <vt:lpstr>Đặc điểm biến dạng của lò xo </vt:lpstr>
      <vt:lpstr>Độ dãn của lò xo treo thẳng đứng tỉ lệ với khối lượng vật treo </vt:lpstr>
      <vt:lpstr>Độ dãn của lò xo treo thẳng đứng tỉ lệ với khối lượng vật treo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2023-04-11T01:13:26Z</dcterms:modified>
</cp:coreProperties>
</file>