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85" r:id="rId3"/>
    <p:sldId id="286" r:id="rId4"/>
    <p:sldId id="305" r:id="rId5"/>
    <p:sldId id="299" r:id="rId6"/>
    <p:sldId id="300" r:id="rId7"/>
    <p:sldId id="306" r:id="rId8"/>
    <p:sldId id="260" r:id="rId9"/>
    <p:sldId id="261" r:id="rId10"/>
    <p:sldId id="297" r:id="rId11"/>
    <p:sldId id="265" r:id="rId12"/>
    <p:sldId id="302" r:id="rId13"/>
    <p:sldId id="301" r:id="rId14"/>
    <p:sldId id="267" r:id="rId15"/>
    <p:sldId id="290" r:id="rId16"/>
    <p:sldId id="266" r:id="rId17"/>
    <p:sldId id="269" r:id="rId18"/>
    <p:sldId id="270" r:id="rId19"/>
    <p:sldId id="271" r:id="rId20"/>
    <p:sldId id="272" r:id="rId21"/>
    <p:sldId id="273" r:id="rId22"/>
    <p:sldId id="295" r:id="rId23"/>
    <p:sldId id="291" r:id="rId24"/>
    <p:sldId id="303" r:id="rId25"/>
    <p:sldId id="304" r:id="rId26"/>
    <p:sldId id="293" r:id="rId27"/>
    <p:sldId id="276" r:id="rId28"/>
    <p:sldId id="277" r:id="rId29"/>
    <p:sldId id="294" r:id="rId30"/>
    <p:sldId id="281" r:id="rId31"/>
    <p:sldId id="282" r:id="rId32"/>
    <p:sldId id="2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78" y="652972"/>
            <a:ext cx="11898265"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123618" y="2028391"/>
            <a:ext cx="2457782" cy="523220"/>
          </a:xfrm>
          <a:prstGeom prst="rect">
            <a:avLst/>
          </a:prstGeom>
          <a:noFill/>
        </p:spPr>
        <p:txBody>
          <a:bodyPr wrap="square">
            <a:spAutoFit/>
          </a:bodyPr>
          <a:lstStyle/>
          <a:p>
            <a:r>
              <a:rPr lang="vi-VN" sz="2800" b="1" dirty="0" smtClean="0">
                <a:solidFill>
                  <a:srgbClr val="FFFF00"/>
                </a:solidFill>
                <a:effectLst/>
                <a:latin typeface="Times New Roman" panose="02020603050405020304" pitchFamily="18" charset="0"/>
                <a:ea typeface="Times New Roman" panose="02020603050405020304" pitchFamily="18" charset="0"/>
              </a:rPr>
              <a:t>Khúc quanh</a:t>
            </a:r>
            <a:r>
              <a:rPr lang="en-US" sz="2800" b="1" dirty="0" smtClean="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3581400" y="1897842"/>
            <a:ext cx="9824355" cy="130753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quẹo, ngoặt qua một con đường khác, </a:t>
            </a:r>
          </a:p>
          <a:p>
            <a:pPr marL="180340" marR="0" algn="just">
              <a:lnSpc>
                <a:spcPct val="150000"/>
              </a:lnSpc>
              <a:spcBef>
                <a:spcPts val="0"/>
              </a:spcBef>
              <a:spcAft>
                <a:spcPts val="0"/>
              </a:spcAft>
              <a:tabLst>
                <a:tab pos="270510" algn="l"/>
              </a:tabLst>
            </a:pPr>
            <a:r>
              <a:rPr lang="vi-VN" sz="2800" b="1" i="1" kern="1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chỗ có sự thay đổi trong một quá trình</a:t>
            </a:r>
            <a:endParaRPr lang="en-US" sz="2800" b="1"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29902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y định mới về đường ngang qua đường s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32" y="400050"/>
            <a:ext cx="10716268"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0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lái tàu: Thưởng ngoạn sắc xuân qua khoang lái | VOV2.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8620"/>
            <a:ext cx="8093075" cy="6069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2821BF-0414-44AF-87CB-1CF96531368E}"/>
              </a:ext>
            </a:extLst>
          </p:cNvPr>
          <p:cNvSpPr txBox="1"/>
          <p:nvPr/>
        </p:nvSpPr>
        <p:spPr>
          <a:xfrm>
            <a:off x="9324643" y="1923616"/>
            <a:ext cx="2038682" cy="523220"/>
          </a:xfrm>
          <a:prstGeom prst="rect">
            <a:avLst/>
          </a:prstGeom>
          <a:noFill/>
        </p:spPr>
        <p:txBody>
          <a:bodyPr wrap="square">
            <a:spAutoFit/>
          </a:bodyPr>
          <a:lstStyle/>
          <a:p>
            <a:r>
              <a:rPr lang="vi-VN" sz="2800" b="1" dirty="0" smtClean="0">
                <a:solidFill>
                  <a:srgbClr val="0070C0"/>
                </a:solidFill>
              </a:rPr>
              <a:t>Cần hãm</a:t>
            </a:r>
            <a:endParaRPr lang="en-US" sz="2800" b="1" dirty="0">
              <a:solidFill>
                <a:srgbClr val="0070C0"/>
              </a:solidFill>
            </a:endParaRPr>
          </a:p>
        </p:txBody>
      </p:sp>
    </p:spTree>
    <p:extLst>
      <p:ext uri="{BB962C8B-B14F-4D97-AF65-F5344CB8AC3E}">
        <p14:creationId xmlns:p14="http://schemas.microsoft.com/office/powerpoint/2010/main" val="42311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594788" y="1624939"/>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Từ đầu đến liên tục để cảnh báo.</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594788" y="2569635"/>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Tiếp theo đến lao qua đường.</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594788" y="3524452"/>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Tiếp theo đến được bình an.</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594788" y="4513460"/>
            <a:ext cx="8102779" cy="736688"/>
            <a:chOff x="2725447" y="4199994"/>
            <a:chExt cx="7922103" cy="88094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4"/>
              <a:ext cx="7922103" cy="880942"/>
              <a:chOff x="5742834" y="1909701"/>
              <a:chExt cx="4581274" cy="46043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68759" y="1912932"/>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smtClean="0">
                    <a:solidFill>
                      <a:srgbClr val="002060"/>
                    </a:solidFill>
                    <a:latin typeface="Times New Roman" panose="02020603050405020304" pitchFamily="18" charset="0"/>
                    <a:cs typeface="Times New Roman" panose="02020603050405020304" pitchFamily="18" charset="0"/>
                  </a:rPr>
                  <a:t>Còn 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sp>
        <p:nvSpPr>
          <p:cNvPr id="24"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smtClea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CHIA ĐOẠN</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997341" y="748223"/>
            <a:ext cx="10400677" cy="1384995"/>
          </a:xfrm>
          <a:prstGeom prst="rect">
            <a:avLst/>
          </a:prstGeom>
          <a:solidFill>
            <a:schemeClr val="accent2"/>
          </a:solidFill>
        </p:spPr>
      </p:pic>
    </p:spTree>
    <p:extLst>
      <p:ext uri="{BB962C8B-B14F-4D97-AF65-F5344CB8AC3E}">
        <p14:creationId xmlns:p14="http://schemas.microsoft.com/office/powerpoint/2010/main" val="851144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07466" y="106088"/>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066801" y="2137487"/>
            <a:ext cx="9639299" cy="1200329"/>
          </a:xfrm>
          <a:prstGeom prst="rect">
            <a:avLst/>
          </a:prstGeom>
          <a:noFill/>
        </p:spPr>
        <p:txBody>
          <a:bodyPr wrap="square">
            <a:spAutoFit/>
          </a:bodyPr>
          <a:lstStyle/>
          <a:p>
            <a:pPr algn="just"/>
            <a:r>
              <a:rPr lang="en-US" sz="3600" b="1" dirty="0">
                <a:solidFill>
                  <a:srgbClr val="000000"/>
                </a:solidFill>
                <a:effectLst/>
                <a:latin typeface="Times New Roman" panose="02020603050405020304" pitchFamily="18" charset="0"/>
                <a:ea typeface="Times New Roman" panose="02020603050405020304" pitchFamily="18" charset="0"/>
              </a:rPr>
              <a:t>	</a:t>
            </a:r>
            <a:r>
              <a:rPr lang="vi-VN" sz="3600" b="1" dirty="0" smtClean="0">
                <a:solidFill>
                  <a:srgbClr val="000000"/>
                </a:solidFill>
                <a:effectLst/>
                <a:latin typeface="Times New Roman" panose="02020603050405020304" pitchFamily="18" charset="0"/>
                <a:ea typeface="Times New Roman" panose="02020603050405020304" pitchFamily="18" charset="0"/>
              </a:rPr>
              <a:t>Bỗng phía trước có một chiếc xe ben tiến lại gần đường sắt.</a:t>
            </a:r>
            <a:endParaRPr lang="en-US" sz="3600" b="1" dirty="0"/>
          </a:p>
        </p:txBody>
      </p:sp>
      <p:cxnSp>
        <p:nvCxnSpPr>
          <p:cNvPr id="5" name="Straight Connector 4"/>
          <p:cNvCxnSpPr/>
          <p:nvPr/>
        </p:nvCxnSpPr>
        <p:spPr>
          <a:xfrm flipH="1">
            <a:off x="5291817" y="219517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079432"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602047" y="223701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2BA16-A3A7-4FF8-BCBB-E5B0F0281745}"/>
              </a:ext>
            </a:extLst>
          </p:cNvPr>
          <p:cNvSpPr txBox="1"/>
          <p:nvPr/>
        </p:nvSpPr>
        <p:spPr>
          <a:xfrm>
            <a:off x="1066801" y="2137487"/>
            <a:ext cx="2971800"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Bỗng</a:t>
            </a:r>
            <a:endParaRPr lang="en-US" sz="3600" b="1" dirty="0">
              <a:solidFill>
                <a:srgbClr val="FF0000"/>
              </a:solidFill>
            </a:endParaRPr>
          </a:p>
        </p:txBody>
      </p:sp>
      <p:cxnSp>
        <p:nvCxnSpPr>
          <p:cNvPr id="12" name="Straight Connector 11"/>
          <p:cNvCxnSpPr/>
          <p:nvPr/>
        </p:nvCxnSpPr>
        <p:spPr>
          <a:xfrm flipH="1">
            <a:off x="4147477" y="273765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7C2BA16-A3A7-4FF8-BCBB-E5B0F0281745}"/>
              </a:ext>
            </a:extLst>
          </p:cNvPr>
          <p:cNvSpPr txBox="1"/>
          <p:nvPr/>
        </p:nvSpPr>
        <p:spPr>
          <a:xfrm>
            <a:off x="154182" y="2687781"/>
            <a:ext cx="4667249" cy="646331"/>
          </a:xfrm>
          <a:prstGeom prst="rect">
            <a:avLst/>
          </a:prstGeom>
          <a:noFill/>
        </p:spPr>
        <p:txBody>
          <a:bodyPr wrap="square">
            <a:spAutoFit/>
          </a:bodyPr>
          <a:lstStyle/>
          <a:p>
            <a:pPr algn="just"/>
            <a:r>
              <a:rPr lang="en-US" sz="3600" b="1" dirty="0">
                <a:solidFill>
                  <a:srgbClr val="FF0000"/>
                </a:solidFill>
                <a:effectLst/>
                <a:latin typeface="Times New Roman" panose="02020603050405020304" pitchFamily="18" charset="0"/>
                <a:ea typeface="Times New Roman" panose="02020603050405020304" pitchFamily="18" charset="0"/>
              </a:rPr>
              <a:t>	</a:t>
            </a:r>
            <a:r>
              <a:rPr lang="vi-VN" sz="3600" b="1" dirty="0" smtClean="0">
                <a:solidFill>
                  <a:srgbClr val="FF0000"/>
                </a:solidFill>
                <a:effectLst/>
                <a:latin typeface="Times New Roman" panose="02020603050405020304" pitchFamily="18" charset="0"/>
                <a:ea typeface="Times New Roman" panose="02020603050405020304" pitchFamily="18" charset="0"/>
              </a:rPr>
              <a:t>gần đường sắt</a:t>
            </a:r>
            <a:endParaRPr lang="en-US" sz="3600" b="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900767"/>
            <a:ext cx="6634712" cy="2680758"/>
            <a:chOff x="2975205" y="1724298"/>
            <a:chExt cx="5432196" cy="2568302"/>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smtClean="0">
                  <a:solidFill>
                    <a:srgbClr val="000000"/>
                  </a:solidFill>
                  <a:latin typeface="Calibri" panose="020F0502020204030204" pitchFamily="34" charset="0"/>
                  <a:cs typeface="Calibri" panose="020F0502020204030204" pitchFamily="34" charset="0"/>
                  <a:sym typeface="Arial"/>
                </a:rPr>
                <a:t>đọ</a:t>
              </a:r>
              <a:r>
                <a:rPr lang="vi-VN" sz="3600" kern="0" dirty="0" smtClean="0">
                  <a:solidFill>
                    <a:srgbClr val="000000"/>
                  </a:solidFill>
                  <a:latin typeface="Calibri" panose="020F0502020204030204" pitchFamily="34" charset="0"/>
                  <a:cs typeface="Calibri" panose="020F0502020204030204" pitchFamily="34" charset="0"/>
                  <a:sym typeface="Arial"/>
                </a:rPr>
                <a:t>c</a:t>
              </a:r>
              <a:endParaRPr lang="en-US"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215516" y="204810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84548" y="2933003"/>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56233" y="3718841"/>
              <a:ext cx="539793" cy="539793"/>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842054" y="1657350"/>
            <a:ext cx="10615605" cy="4816927"/>
            <a:chOff x="644696" y="1443489"/>
            <a:chExt cx="6479021" cy="2980758"/>
          </a:xfrm>
        </p:grpSpPr>
        <p:grpSp>
          <p:nvGrpSpPr>
            <p:cNvPr id="3" name="Group 2">
              <a:extLst>
                <a:ext uri="{FF2B5EF4-FFF2-40B4-BE49-F238E27FC236}">
                  <a16:creationId xmlns:a16="http://schemas.microsoft.com/office/drawing/2014/main" id="{1A04A2E6-3D04-4F97-94D8-E20F2EEABFCB}"/>
                </a:ext>
              </a:extLst>
            </p:cNvPr>
            <p:cNvGrpSpPr/>
            <p:nvPr/>
          </p:nvGrpSpPr>
          <p:grpSpPr>
            <a:xfrm>
              <a:off x="644696" y="1443489"/>
              <a:ext cx="6317636" cy="2980758"/>
              <a:chOff x="3302660" y="1281370"/>
              <a:chExt cx="7100460" cy="2963069"/>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302660" y="1870394"/>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smtClean="0">
                    <a:solidFill>
                      <a:schemeClr val="tx1"/>
                    </a:solidFill>
                    <a:latin typeface="Calibri" panose="020F0502020204030204" pitchFamily="34" charset="0"/>
                    <a:cs typeface="Calibri" panose="020F0502020204030204" pitchFamily="34" charset="0"/>
                    <a:sym typeface="Arial"/>
                  </a:rPr>
                  <a:t>chỗ</a:t>
                </a:r>
                <a:r>
                  <a:rPr lang="vi-VN" sz="4267" kern="0" dirty="0" smtClean="0">
                    <a:solidFill>
                      <a:schemeClr val="tx1"/>
                    </a:solidFill>
                    <a:latin typeface="Calibri" panose="020F0502020204030204" pitchFamily="34" charset="0"/>
                    <a:cs typeface="Calibri" panose="020F0502020204030204" pitchFamily="34" charset="0"/>
                    <a:sym typeface="Arial"/>
                  </a:rPr>
                  <a:t>; diễn cảm</a:t>
                </a:r>
                <a:r>
                  <a:rPr lang="en-US" sz="4800" kern="0" dirty="0" smtClean="0">
                    <a:solidFill>
                      <a:schemeClr val="tx1"/>
                    </a:solidFill>
                    <a:latin typeface="Calibri" panose="020F0502020204030204" pitchFamily="34" charset="0"/>
                    <a:cs typeface="Calibri" panose="020F0502020204030204" pitchFamily="34" charset="0"/>
                    <a:sym typeface="Arial"/>
                  </a:rPr>
                  <a:t>.</a:t>
                </a:r>
                <a:endParaRPr lang="en-US" sz="4800" kern="0" dirty="0">
                  <a:solidFill>
                    <a:schemeClr val="tx1"/>
                  </a:solidFill>
                  <a:latin typeface="Calibri" panose="020F0502020204030204" pitchFamily="34" charset="0"/>
                  <a:cs typeface="Calibri" panose="020F0502020204030204" pitchFamily="34" charset="0"/>
                  <a:sym typeface="Arial"/>
                </a:endParaRP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1366026"/>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479257" y="2994745"/>
              <a:ext cx="1558526" cy="498928"/>
              <a:chOff x="2478325" y="2999701"/>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78325" y="300466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10552" y="2999701"/>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38383" y="3025885"/>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445184" y="3481200"/>
              <a:ext cx="1538405" cy="493960"/>
              <a:chOff x="2198274" y="2949482"/>
              <a:chExt cx="1538405"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198274" y="2949482"/>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0380" y="2953658"/>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58330" y="2970697"/>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657735" y="3879827"/>
              <a:ext cx="1465982" cy="498928"/>
              <a:chOff x="3349693" y="2758868"/>
              <a:chExt cx="1465982"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349693" y="2763836"/>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289376" y="2758868"/>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789126" y="278505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51244"/>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4811235" y="860869"/>
            <a:ext cx="683712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 2: ĐỌC HIỂU</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09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949601" y="1071589"/>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949601" y="2258588"/>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3607236"/>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4352566"/>
            <a:ext cx="1082040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kern="0" dirty="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0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F4771B-E29C-42C8-BC48-68C4A32F4111}"/>
              </a:ext>
            </a:extLst>
          </p:cNvPr>
          <p:cNvSpPr txBox="1"/>
          <p:nvPr/>
        </p:nvSpPr>
        <p:spPr>
          <a:xfrm>
            <a:off x="76200" y="7984"/>
            <a:ext cx="11589026" cy="73866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trong bài đọc trên các phần sau: mở đầu, nội dung chính, kết thúc.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09650" y="892671"/>
            <a:ext cx="11068050" cy="4893647"/>
          </a:xfrm>
          <a:prstGeom prst="rect">
            <a:avLst/>
          </a:prstGeom>
        </p:spPr>
        <p:txBody>
          <a:bodyPr wrap="square">
            <a:spAutoFit/>
          </a:bodyPr>
          <a:lstStyle/>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p:txBody>
      </p:sp>
      <p:sp>
        <p:nvSpPr>
          <p:cNvPr id="3" name="Left Brace 2"/>
          <p:cNvSpPr/>
          <p:nvPr/>
        </p:nvSpPr>
        <p:spPr>
          <a:xfrm>
            <a:off x="1009650" y="1019175"/>
            <a:ext cx="142875" cy="981075"/>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181819" y="1019175"/>
            <a:ext cx="811441" cy="954107"/>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Mở </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đầu</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Left Brace 8"/>
          <p:cNvSpPr/>
          <p:nvPr/>
        </p:nvSpPr>
        <p:spPr>
          <a:xfrm>
            <a:off x="847725" y="2114550"/>
            <a:ext cx="233362" cy="3162300"/>
          </a:xfrm>
          <a:prstGeom prst="lef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13399" y="2755552"/>
            <a:ext cx="1043876" cy="1384995"/>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Nội </a:t>
            </a:r>
          </a:p>
          <a:p>
            <a:r>
              <a:rPr lang="vi-VN" sz="2800" b="1" dirty="0">
                <a:solidFill>
                  <a:schemeClr val="bg2">
                    <a:lumMod val="10000"/>
                  </a:schemeClr>
                </a:solidFill>
                <a:latin typeface="Times New Roman" panose="02020603050405020304" pitchFamily="18" charset="0"/>
                <a:cs typeface="Times New Roman" panose="02020603050405020304" pitchFamily="18" charset="0"/>
              </a:rPr>
              <a:t>d</a:t>
            </a:r>
            <a:r>
              <a:rPr lang="vi-VN" sz="2800" b="1" dirty="0" smtClean="0">
                <a:solidFill>
                  <a:schemeClr val="bg2">
                    <a:lumMod val="10000"/>
                  </a:schemeClr>
                </a:solidFill>
                <a:latin typeface="Times New Roman" panose="02020603050405020304" pitchFamily="18" charset="0"/>
                <a:cs typeface="Times New Roman" panose="02020603050405020304" pitchFamily="18" charset="0"/>
              </a:rPr>
              <a:t>ung</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chính</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2" name="Left Arrow 11"/>
          <p:cNvSpPr/>
          <p:nvPr/>
        </p:nvSpPr>
        <p:spPr>
          <a:xfrm>
            <a:off x="1014412" y="5414962"/>
            <a:ext cx="188119" cy="295275"/>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9123" y="5233183"/>
            <a:ext cx="864339" cy="954107"/>
          </a:xfrm>
          <a:prstGeom prst="rect">
            <a:avLst/>
          </a:prstGeom>
        </p:spPr>
        <p:txBody>
          <a:bodyPr wrap="none">
            <a:spAutoFit/>
          </a:bodyPr>
          <a:lstStyle/>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Kết</a:t>
            </a:r>
          </a:p>
          <a:p>
            <a:r>
              <a:rPr lang="vi-VN" sz="2800" b="1" dirty="0" smtClean="0">
                <a:solidFill>
                  <a:schemeClr val="bg2">
                    <a:lumMod val="10000"/>
                  </a:schemeClr>
                </a:solidFill>
                <a:latin typeface="Times New Roman" panose="02020603050405020304" pitchFamily="18" charset="0"/>
                <a:cs typeface="Times New Roman" panose="02020603050405020304" pitchFamily="18" charset="0"/>
              </a:rPr>
              <a:t>thúc</a:t>
            </a:r>
            <a:endParaRPr lang="en-US" sz="28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p:bldP spid="9" grpId="0" animBg="1"/>
      <p:bldP spid="10"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3521A-0782-45D4-A494-E6A5FDF73D42}"/>
              </a:ext>
            </a:extLst>
          </p:cNvPr>
          <p:cNvSpPr txBox="1"/>
          <p:nvPr/>
        </p:nvSpPr>
        <p:spPr>
          <a:xfrm>
            <a:off x="734718" y="2113887"/>
            <a:ext cx="11028655" cy="2862322"/>
          </a:xfrm>
          <a:prstGeom prst="rect">
            <a:avLst/>
          </a:prstGeom>
          <a:noFill/>
        </p:spPr>
        <p:txBody>
          <a:bodyPr wrap="square">
            <a:spAutoFit/>
          </a:bodyPr>
          <a:lstStyle/>
          <a:p>
            <a:pPr algn="just">
              <a:lnSpc>
                <a:spcPct val="150000"/>
              </a:lnSpc>
            </a:pPr>
            <a:r>
              <a:rPr lang="vi-VN" sz="3000" i="1" dirty="0" smtClean="0">
                <a:solidFill>
                  <a:srgbClr val="FF0000"/>
                </a:solidFill>
              </a:rPr>
              <a:t>	Khi tàu bắt đầu đến </a:t>
            </a:r>
            <a:r>
              <a:rPr lang="vi-VN" sz="3000" i="1" dirty="0">
                <a:solidFill>
                  <a:srgbClr val="FF0000"/>
                </a:solidFill>
              </a:rPr>
              <a:t>một khúc quanh có đường bộ cắt ngang, ông </a:t>
            </a:r>
            <a:r>
              <a:rPr lang="vi-VN" sz="3000" i="1" dirty="0" smtClean="0">
                <a:solidFill>
                  <a:srgbClr val="FF0000"/>
                </a:solidFill>
              </a:rPr>
              <a:t>Thức đã </a:t>
            </a:r>
            <a:r>
              <a:rPr lang="vi-VN" sz="3000" i="1" dirty="0">
                <a:solidFill>
                  <a:srgbClr val="FF0000"/>
                </a:solidFill>
              </a:rPr>
              <a:t>kéo còi liên tục</a:t>
            </a:r>
            <a:r>
              <a:rPr lang="vi-VN" sz="3000" i="1" kern="0" dirty="0" smtClean="0">
                <a:solidFill>
                  <a:srgbClr val="FF0000"/>
                </a:solidFill>
                <a:latin typeface="+mj-lt"/>
                <a:ea typeface="Times New Roman" panose="02020603050405020304" pitchFamily="18" charset="0"/>
                <a:cs typeface="Times New Roman" panose="02020603050405020304" pitchFamily="18" charset="0"/>
              </a:rPr>
              <a:t>. Khi phát hiện ra chiếc xe ben chạy đến gần đường sắt, ông Thức kéo còi và khóa máy để tàu dừng lại từ từ.</a:t>
            </a:r>
            <a:endParaRPr lang="en-US" sz="3000" i="1" dirty="0">
              <a:solidFill>
                <a:srgbClr val="FF0000"/>
              </a:solidFill>
              <a:latin typeface="+mj-lt"/>
            </a:endParaRPr>
          </a:p>
        </p:txBody>
      </p:sp>
      <p:sp>
        <p:nvSpPr>
          <p:cNvPr id="8" name="TextBox 7">
            <a:extLst>
              <a:ext uri="{FF2B5EF4-FFF2-40B4-BE49-F238E27FC236}">
                <a16:creationId xmlns:a16="http://schemas.microsoft.com/office/drawing/2014/main" id="{0B39A6F6-3136-45DA-BC0C-FB1F29D10556}"/>
              </a:ext>
            </a:extLst>
          </p:cNvPr>
          <p:cNvSpPr txBox="1"/>
          <p:nvPr/>
        </p:nvSpPr>
        <p:spPr>
          <a:xfrm>
            <a:off x="478139" y="217427"/>
            <a:ext cx="10820400" cy="16655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 những chi tiết cho thấy ông Thức đã chủ động đề phòng tai nạn? </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2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99275" y="2247877"/>
            <a:ext cx="11454302" cy="230832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kern="0" dirty="0" smtClea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Ông Thức bất chấp nguy hiểm cho bản thân, liều mình ghì chặt lấy cần hãm khẩn cấp; nhờ thế mà hơn 300 hành khách trên tàu được bình an.</a:t>
            </a:r>
            <a:endParaRPr lang="en-US" sz="3200" b="1" i="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1665521"/>
          </a:xfrm>
          <a:prstGeom prst="rect">
            <a:avLst/>
          </a:prstGeom>
          <a:noFill/>
        </p:spPr>
        <p:txBody>
          <a:bodyPr wrap="square">
            <a:spAutoFit/>
          </a:bodyPr>
          <a:lstStyle/>
          <a:p>
            <a:pPr marL="180340" algn="just">
              <a:lnSpc>
                <a:spcPct val="150000"/>
              </a:lnSpc>
              <a:tabLst>
                <a:tab pos="270510" algn="l"/>
              </a:tabLst>
            </a:pPr>
            <a:r>
              <a:rPr lang="en-US"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Ông Thức đã chấp nhận hi sinh để cứu đoàn tàu như thế nào</a:t>
            </a: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36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F96EC-BB36-4AB7-8ADB-4E57885BC93A}"/>
              </a:ext>
            </a:extLst>
          </p:cNvPr>
          <p:cNvSpPr txBox="1"/>
          <p:nvPr/>
        </p:nvSpPr>
        <p:spPr>
          <a:xfrm>
            <a:off x="247649" y="2650002"/>
            <a:ext cx="122396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thể hiện </a:t>
            </a:r>
            <a:r>
              <a:rPr lang="vi-VN" sz="2800" b="1" kern="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đánh giá rất cao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Nhà</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Nhà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p>
          <a:p>
            <a:pPr marL="180340" marR="0" algn="just">
              <a:lnSpc>
                <a:spcPct val="150000"/>
              </a:lnSpc>
              <a:spcBef>
                <a:spcPts val="0"/>
              </a:spcBef>
              <a:spcAft>
                <a:spcPts val="0"/>
              </a:spcAft>
              <a:tabLst>
                <a:tab pos="270510" algn="l"/>
              </a:tabLst>
            </a:pP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 Nhân dân về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lòng dũng cảm của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tàu Trương Xuân Thức</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7C6A81B-46BA-4041-8163-10F723053732}"/>
              </a:ext>
            </a:extLst>
          </p:cNvPr>
          <p:cNvSpPr txBox="1"/>
          <p:nvPr/>
        </p:nvSpPr>
        <p:spPr>
          <a:xfrm>
            <a:off x="616226" y="73394"/>
            <a:ext cx="10820400" cy="258532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600" b="1" kern="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Tấm Huân chương Dũng cảm thể hiện sự đánh giá như thế nào của Nhà nước và Nhân dân về người lái tàu Trương Xuân Thức?</a:t>
            </a:r>
            <a:endParaRPr lang="en-US" sz="2800" b="1" kern="1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BDF96EC-BB36-4AB7-8ADB-4E57885BC93A}"/>
              </a:ext>
            </a:extLst>
          </p:cNvPr>
          <p:cNvSpPr txBox="1"/>
          <p:nvPr/>
        </p:nvSpPr>
        <p:spPr>
          <a:xfrm>
            <a:off x="175449" y="3965768"/>
            <a:ext cx="12311825"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Tấm Huân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chương là </a:t>
            </a:r>
            <a:r>
              <a:rPr lang="vi-VN" sz="2800" b="1" kern="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sự tôn vinh người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lái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tàu dũng cảm </a:t>
            </a:r>
          </a:p>
          <a:p>
            <a:pPr marL="180340" marR="0" algn="just">
              <a:lnSpc>
                <a:spcPct val="150000"/>
              </a:lnSpc>
              <a:spcBef>
                <a:spcPts val="0"/>
              </a:spcBef>
              <a:spcAft>
                <a:spcPts val="0"/>
              </a:spcAft>
              <a:tabLst>
                <a:tab pos="270510" algn="l"/>
              </a:tabLst>
            </a:pP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Trương </a:t>
            </a:r>
            <a:r>
              <a:rPr lang="vi-VN" sz="28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Xuân </a:t>
            </a:r>
            <a:r>
              <a:rPr lang="vi-VN" sz="2800"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 </a:t>
            </a:r>
            <a:r>
              <a:rPr lang="vi-VN" sz="2800"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9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1-vnexpress.vnecdn.net/2010/11/16/truongxuanthuc1-1349238736.jpg?w=480&amp;h=0&amp;q=100&amp;dpr=1&amp;fit=crop&amp;s=7b11yommyHbegiaHLNe4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4" y="123825"/>
            <a:ext cx="7388225" cy="5387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5753697"/>
            <a:ext cx="11772900" cy="523220"/>
          </a:xfrm>
          <a:prstGeom prst="rect">
            <a:avLst/>
          </a:prstGeom>
        </p:spPr>
        <p:txBody>
          <a:bodyPr wrap="square">
            <a:spAutoFit/>
          </a:bodyPr>
          <a:lstStyle/>
          <a:p>
            <a:r>
              <a:rPr lang="vi-VN" sz="2800" dirty="0">
                <a:solidFill>
                  <a:srgbClr val="FF0000"/>
                </a:solidFill>
              </a:rPr>
              <a:t>Ông Thức nhận huân chương dũng cảm của Chủ tịch nước trao tặng. </a:t>
            </a:r>
            <a:endParaRPr lang="en-US" sz="2800" dirty="0">
              <a:solidFill>
                <a:srgbClr val="FF0000"/>
              </a:solidFill>
            </a:endParaRPr>
          </a:p>
        </p:txBody>
      </p:sp>
    </p:spTree>
    <p:extLst>
      <p:ext uri="{BB962C8B-B14F-4D97-AF65-F5344CB8AC3E}">
        <p14:creationId xmlns:p14="http://schemas.microsoft.com/office/powerpoint/2010/main" val="7260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1878969" y="946481"/>
            <a:ext cx="8358188" cy="707886"/>
          </a:xfrm>
          <a:prstGeom prst="rect">
            <a:avLst/>
          </a:prstGeom>
          <a:noFill/>
        </p:spPr>
        <p:txBody>
          <a:bodyPr wrap="square">
            <a:spAutoFit/>
          </a:bodyPr>
          <a:lstStyle/>
          <a:p>
            <a:r>
              <a:rPr lang="en-US" sz="4000" b="1" dirty="0">
                <a:solidFill>
                  <a:srgbClr val="0070C0"/>
                </a:solidFill>
                <a:effectLst/>
                <a:latin typeface="Times New Roman" panose="02020603050405020304" pitchFamily="18" charset="0"/>
                <a:ea typeface="Times New Roman" panose="02020603050405020304" pitchFamily="18" charset="0"/>
              </a:rPr>
              <a:t>  </a:t>
            </a:r>
            <a:r>
              <a:rPr lang="vi-VN" sz="4000" b="1" dirty="0" smtClean="0">
                <a:solidFill>
                  <a:srgbClr val="0070C0"/>
                </a:solidFill>
                <a:effectLst/>
                <a:latin typeface="Times New Roman" panose="02020603050405020304" pitchFamily="18" charset="0"/>
                <a:ea typeface="Times New Roman" panose="02020603050405020304" pitchFamily="18" charset="0"/>
              </a:rPr>
              <a:t>* Ý nghĩa của bài đọc</a:t>
            </a:r>
            <a:endParaRPr lang="en-US" sz="4000" b="1" dirty="0">
              <a:solidFill>
                <a:srgbClr val="0070C0"/>
              </a:solidFill>
            </a:endParaRPr>
          </a:p>
        </p:txBody>
      </p:sp>
      <p:sp>
        <p:nvSpPr>
          <p:cNvPr id="3" name="TextBox 2">
            <a:extLst>
              <a:ext uri="{FF2B5EF4-FFF2-40B4-BE49-F238E27FC236}">
                <a16:creationId xmlns:a16="http://schemas.microsoft.com/office/drawing/2014/main" id="{9A23521A-0782-45D4-A494-E6A5FDF73D42}"/>
              </a:ext>
            </a:extLst>
          </p:cNvPr>
          <p:cNvSpPr txBox="1"/>
          <p:nvPr/>
        </p:nvSpPr>
        <p:spPr>
          <a:xfrm>
            <a:off x="609601" y="1977977"/>
            <a:ext cx="11258550" cy="2308324"/>
          </a:xfrm>
          <a:prstGeom prst="rect">
            <a:avLst/>
          </a:prstGeom>
          <a:noFill/>
        </p:spPr>
        <p:txBody>
          <a:bodyPr wrap="square">
            <a:spAutoFit/>
          </a:bodyPr>
          <a:lstStyle/>
          <a:p>
            <a:pPr algn="just">
              <a:lnSpc>
                <a:spcPct val="150000"/>
              </a:lnSpc>
            </a:pPr>
            <a:r>
              <a:rPr lang="vi-VN" sz="4800"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Ca ngợi tấm gương dũng cảm xả thân cứu đoàn tàu của một người lái tàu.</a:t>
            </a:r>
            <a:endParaRPr lang="en-US" sz="4800" b="1" dirty="0">
              <a:solidFill>
                <a:srgbClr val="FF0000"/>
              </a:solidFill>
            </a:endParaRPr>
          </a:p>
        </p:txBody>
      </p:sp>
    </p:spTree>
    <p:extLst>
      <p:ext uri="{BB962C8B-B14F-4D97-AF65-F5344CB8AC3E}">
        <p14:creationId xmlns:p14="http://schemas.microsoft.com/office/powerpoint/2010/main" val="278524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5" name="TextBox 4">
            <a:extLst>
              <a:ext uri="{FF2B5EF4-FFF2-40B4-BE49-F238E27FC236}">
                <a16:creationId xmlns:a16="http://schemas.microsoft.com/office/drawing/2014/main" id="{6F7AB981-34C3-46EA-8410-43DD6C45035C}"/>
              </a:ext>
            </a:extLst>
          </p:cNvPr>
          <p:cNvSpPr txBox="1"/>
          <p:nvPr/>
        </p:nvSpPr>
        <p:spPr>
          <a:xfrm>
            <a:off x="2721692" y="1171718"/>
            <a:ext cx="8975534"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HĐ3. ĐỌC NÂNG CAO</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269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748179" y="289493"/>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561741"/>
            </a:xfrm>
            <a:prstGeom prst="rect">
              <a:avLst/>
            </a:prstGeom>
            <a:grpFill/>
          </p:spPr>
          <p:txBody>
            <a:bodyPr wrap="square" rtlCol="0">
              <a:spAutoFit/>
            </a:bodyPr>
            <a:lstStyle/>
            <a:p>
              <a:pPr algn="just" defTabSz="1219170">
                <a:buClr>
                  <a:srgbClr val="000000"/>
                </a:buClr>
              </a:pPr>
              <a:r>
                <a:rPr lang="vi-VN" sz="4267" b="1" kern="0" dirty="0" smtClean="0">
                  <a:solidFill>
                    <a:srgbClr val="1F5F73">
                      <a:lumMod val="75000"/>
                    </a:srgbClr>
                  </a:solidFill>
                  <a:latin typeface="Calibri" panose="020F0502020204030204" pitchFamily="34" charset="0"/>
                  <a:cs typeface="Calibri" panose="020F0502020204030204" pitchFamily="34" charset="0"/>
                  <a:sym typeface="Arial"/>
                </a:rPr>
                <a:t>Em hãy nêu giọng</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smtClean="0">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smtClean="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38499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 hộp (3 đoạn đầu) và trang trọng, ngợi ca (đoạn 4).</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48BC8-F553-4198-873F-ED87DF6667BF}"/>
              </a:ext>
            </a:extLst>
          </p:cNvPr>
          <p:cNvSpPr txBox="1"/>
          <p:nvPr/>
        </p:nvSpPr>
        <p:spPr>
          <a:xfrm>
            <a:off x="847726" y="1158219"/>
            <a:ext cx="11077574" cy="3785652"/>
          </a:xfrm>
          <a:prstGeom prst="rect">
            <a:avLst/>
          </a:prstGeom>
          <a:noFill/>
        </p:spPr>
        <p:txBody>
          <a:bodyPr wrap="square">
            <a:spAutoFit/>
          </a:bodyPr>
          <a:lstStyle/>
          <a:p>
            <a:pPr algn="just"/>
            <a:r>
              <a:rPr lang="vi-VN" sz="4000" dirty="0" smtClean="0">
                <a:solidFill>
                  <a:srgbClr val="0070C0"/>
                </a:solidFill>
              </a:rPr>
              <a:t>	Bỗng </a:t>
            </a:r>
            <a:r>
              <a:rPr lang="vi-VN" sz="4000" dirty="0">
                <a:solidFill>
                  <a:srgbClr val="0070C0"/>
                </a:solidFill>
              </a:rPr>
              <a:t>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p:txBody>
      </p:sp>
      <p:cxnSp>
        <p:nvCxnSpPr>
          <p:cNvPr id="4" name="Straight Connector 3"/>
          <p:cNvCxnSpPr/>
          <p:nvPr/>
        </p:nvCxnSpPr>
        <p:spPr>
          <a:xfrm flipH="1">
            <a:off x="5587092" y="123921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00119" y="4240899"/>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01992" y="3676888"/>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1864066" y="1279147"/>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663542" y="188404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59059" y="179853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488856" y="1790094"/>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989612" y="2430091"/>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416015" y="2419603"/>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445404" y="2419602"/>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64271" y="30255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07462" y="3068126"/>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55901" y="3073815"/>
            <a:ext cx="81643" cy="564011"/>
          </a:xfrm>
          <a:prstGeom prst="line">
            <a:avLst/>
          </a:prstGeom>
          <a:ln w="15875">
            <a:solidFill>
              <a:srgbClr val="FF0000">
                <a:alpha val="99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7C2BA16-A3A7-4FF8-BCBB-E5B0F0281745}"/>
              </a:ext>
            </a:extLst>
          </p:cNvPr>
          <p:cNvSpPr txBox="1"/>
          <p:nvPr/>
        </p:nvSpPr>
        <p:spPr>
          <a:xfrm>
            <a:off x="9209645" y="1765212"/>
            <a:ext cx="313508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kéo</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còi</a:t>
            </a:r>
            <a:endParaRPr lang="en-US" sz="4000" dirty="0" smtClean="0">
              <a:solidFill>
                <a:srgbClr val="FF0000"/>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27C2BA16-A3A7-4FF8-BCBB-E5B0F0281745}"/>
              </a:ext>
            </a:extLst>
          </p:cNvPr>
          <p:cNvSpPr txBox="1"/>
          <p:nvPr/>
        </p:nvSpPr>
        <p:spPr>
          <a:xfrm>
            <a:off x="-47081" y="1764922"/>
            <a:ext cx="524889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gần</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đường</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sắt</a:t>
            </a:r>
            <a:endParaRPr lang="en-US" sz="4000" dirty="0">
              <a:solidFill>
                <a:srgbClr val="FF0000"/>
              </a:solidFill>
            </a:endParaRPr>
          </a:p>
        </p:txBody>
      </p:sp>
      <p:sp>
        <p:nvSpPr>
          <p:cNvPr id="19" name="TextBox 18">
            <a:extLst>
              <a:ext uri="{FF2B5EF4-FFF2-40B4-BE49-F238E27FC236}">
                <a16:creationId xmlns:a16="http://schemas.microsoft.com/office/drawing/2014/main" id="{27C2BA16-A3A7-4FF8-BCBB-E5B0F0281745}"/>
              </a:ext>
            </a:extLst>
          </p:cNvPr>
          <p:cNvSpPr txBox="1"/>
          <p:nvPr/>
        </p:nvSpPr>
        <p:spPr>
          <a:xfrm>
            <a:off x="3622491" y="1756929"/>
            <a:ext cx="4633231"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Ngay</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lập</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tức</a:t>
            </a:r>
            <a:endParaRPr lang="en-US" sz="4000" dirty="0">
              <a:solidFill>
                <a:srgbClr val="FF0000"/>
              </a:solidFill>
            </a:endParaRPr>
          </a:p>
        </p:txBody>
      </p:sp>
      <p:sp>
        <p:nvSpPr>
          <p:cNvPr id="20" name="TextBox 19">
            <a:extLst>
              <a:ext uri="{FF2B5EF4-FFF2-40B4-BE49-F238E27FC236}">
                <a16:creationId xmlns:a16="http://schemas.microsoft.com/office/drawing/2014/main" id="{27C2BA16-A3A7-4FF8-BCBB-E5B0F0281745}"/>
              </a:ext>
            </a:extLst>
          </p:cNvPr>
          <p:cNvSpPr txBox="1"/>
          <p:nvPr/>
        </p:nvSpPr>
        <p:spPr>
          <a:xfrm>
            <a:off x="841438" y="1149016"/>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vi-VN" sz="4000" dirty="0" smtClean="0">
                <a:solidFill>
                  <a:srgbClr val="FF0000"/>
                </a:solidFill>
                <a:effectLst/>
                <a:ea typeface="Times New Roman" panose="02020603050405020304" pitchFamily="18" charset="0"/>
              </a:rPr>
              <a:t>Bỗng</a:t>
            </a:r>
            <a:endParaRPr lang="en-US" sz="4000" dirty="0">
              <a:solidFill>
                <a:srgbClr val="FF0000"/>
              </a:solidFill>
            </a:endParaRPr>
          </a:p>
        </p:txBody>
      </p:sp>
      <p:sp>
        <p:nvSpPr>
          <p:cNvPr id="21" name="TextBox 20">
            <a:extLst>
              <a:ext uri="{FF2B5EF4-FFF2-40B4-BE49-F238E27FC236}">
                <a16:creationId xmlns:a16="http://schemas.microsoft.com/office/drawing/2014/main" id="{27C2BA16-A3A7-4FF8-BCBB-E5B0F0281745}"/>
              </a:ext>
            </a:extLst>
          </p:cNvPr>
          <p:cNvSpPr txBox="1"/>
          <p:nvPr/>
        </p:nvSpPr>
        <p:spPr>
          <a:xfrm>
            <a:off x="-20954" y="2371625"/>
            <a:ext cx="419644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rPr>
              <a:t>và</a:t>
            </a:r>
            <a:r>
              <a:rPr lang="en-US" sz="4000" dirty="0" smtClean="0">
                <a:solidFill>
                  <a:srgbClr val="FF0000"/>
                </a:solidFill>
              </a:rPr>
              <a:t> </a:t>
            </a:r>
            <a:r>
              <a:rPr lang="en-US" sz="4000" dirty="0" err="1" smtClean="0">
                <a:solidFill>
                  <a:srgbClr val="FF0000"/>
                </a:solidFill>
              </a:rPr>
              <a:t>khoá</a:t>
            </a:r>
            <a:r>
              <a:rPr lang="en-US" sz="4000" dirty="0" smtClean="0">
                <a:solidFill>
                  <a:srgbClr val="FF0000"/>
                </a:solidFill>
              </a:rPr>
              <a:t> </a:t>
            </a:r>
            <a:r>
              <a:rPr lang="en-US" sz="4000" dirty="0" err="1" smtClean="0">
                <a:solidFill>
                  <a:srgbClr val="FF0000"/>
                </a:solidFill>
              </a:rPr>
              <a:t>máy</a:t>
            </a:r>
            <a:endParaRPr lang="en-US" sz="4000" dirty="0">
              <a:solidFill>
                <a:srgbClr val="FF0000"/>
              </a:solidFill>
            </a:endParaRPr>
          </a:p>
        </p:txBody>
      </p:sp>
      <p:sp>
        <p:nvSpPr>
          <p:cNvPr id="22" name="TextBox 21">
            <a:extLst>
              <a:ext uri="{FF2B5EF4-FFF2-40B4-BE49-F238E27FC236}">
                <a16:creationId xmlns:a16="http://schemas.microsoft.com/office/drawing/2014/main" id="{27C2BA16-A3A7-4FF8-BCBB-E5B0F0281745}"/>
              </a:ext>
            </a:extLst>
          </p:cNvPr>
          <p:cNvSpPr txBox="1"/>
          <p:nvPr/>
        </p:nvSpPr>
        <p:spPr>
          <a:xfrm>
            <a:off x="964949" y="2996188"/>
            <a:ext cx="2029097"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lùi</a:t>
            </a:r>
            <a:endParaRPr lang="en-US" sz="4000" dirty="0">
              <a:solidFill>
                <a:srgbClr val="FF0000"/>
              </a:solidFill>
            </a:endParaRPr>
          </a:p>
        </p:txBody>
      </p:sp>
      <p:sp>
        <p:nvSpPr>
          <p:cNvPr id="23" name="TextBox 22">
            <a:extLst>
              <a:ext uri="{FF2B5EF4-FFF2-40B4-BE49-F238E27FC236}">
                <a16:creationId xmlns:a16="http://schemas.microsoft.com/office/drawing/2014/main" id="{27C2BA16-A3A7-4FF8-BCBB-E5B0F0281745}"/>
              </a:ext>
            </a:extLst>
          </p:cNvPr>
          <p:cNvSpPr txBox="1"/>
          <p:nvPr/>
        </p:nvSpPr>
        <p:spPr>
          <a:xfrm>
            <a:off x="2867902" y="2979538"/>
            <a:ext cx="2971800"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tưởng</a:t>
            </a:r>
            <a:endParaRPr lang="en-US" sz="4000" dirty="0">
              <a:solidFill>
                <a:srgbClr val="FF0000"/>
              </a:solidFill>
            </a:endParaRPr>
          </a:p>
        </p:txBody>
      </p:sp>
      <p:sp>
        <p:nvSpPr>
          <p:cNvPr id="24" name="TextBox 23">
            <a:extLst>
              <a:ext uri="{FF2B5EF4-FFF2-40B4-BE49-F238E27FC236}">
                <a16:creationId xmlns:a16="http://schemas.microsoft.com/office/drawing/2014/main" id="{27C2BA16-A3A7-4FF8-BCBB-E5B0F0281745}"/>
              </a:ext>
            </a:extLst>
          </p:cNvPr>
          <p:cNvSpPr txBox="1"/>
          <p:nvPr/>
        </p:nvSpPr>
        <p:spPr>
          <a:xfrm>
            <a:off x="5918083" y="2992816"/>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đã</a:t>
            </a:r>
            <a:r>
              <a:rPr lang="en-US" sz="4000" dirty="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nghe</a:t>
            </a:r>
            <a:endParaRPr lang="en-US" sz="4000" dirty="0">
              <a:solidFill>
                <a:srgbClr val="FF0000"/>
              </a:solidFill>
            </a:endParaRPr>
          </a:p>
        </p:txBody>
      </p:sp>
      <p:sp>
        <p:nvSpPr>
          <p:cNvPr id="25" name="TextBox 24">
            <a:extLst>
              <a:ext uri="{FF2B5EF4-FFF2-40B4-BE49-F238E27FC236}">
                <a16:creationId xmlns:a16="http://schemas.microsoft.com/office/drawing/2014/main" id="{27C2BA16-A3A7-4FF8-BCBB-E5B0F0281745}"/>
              </a:ext>
            </a:extLst>
          </p:cNvPr>
          <p:cNvSpPr txBox="1"/>
          <p:nvPr/>
        </p:nvSpPr>
        <p:spPr>
          <a:xfrm>
            <a:off x="6440940" y="3589526"/>
            <a:ext cx="4417764"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vài</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chục</a:t>
            </a:r>
            <a:r>
              <a:rPr lang="en-US" sz="4000" dirty="0" smtClean="0">
                <a:solidFill>
                  <a:srgbClr val="FF0000"/>
                </a:solidFill>
                <a:effectLst/>
                <a:ea typeface="Times New Roman" panose="02020603050405020304" pitchFamily="18" charset="0"/>
              </a:rPr>
              <a:t> </a:t>
            </a:r>
            <a:r>
              <a:rPr lang="en-US" sz="4000" dirty="0" err="1" smtClean="0">
                <a:solidFill>
                  <a:srgbClr val="FF0000"/>
                </a:solidFill>
                <a:effectLst/>
                <a:ea typeface="Times New Roman" panose="02020603050405020304" pitchFamily="18" charset="0"/>
              </a:rPr>
              <a:t>mét</a:t>
            </a:r>
            <a:endParaRPr lang="en-US" sz="4000" dirty="0">
              <a:solidFill>
                <a:srgbClr val="FF0000"/>
              </a:solidFill>
            </a:endParaRPr>
          </a:p>
        </p:txBody>
      </p:sp>
      <p:sp>
        <p:nvSpPr>
          <p:cNvPr id="26" name="TextBox 25">
            <a:extLst>
              <a:ext uri="{FF2B5EF4-FFF2-40B4-BE49-F238E27FC236}">
                <a16:creationId xmlns:a16="http://schemas.microsoft.com/office/drawing/2014/main" id="{27C2BA16-A3A7-4FF8-BCBB-E5B0F0281745}"/>
              </a:ext>
            </a:extLst>
          </p:cNvPr>
          <p:cNvSpPr txBox="1"/>
          <p:nvPr/>
        </p:nvSpPr>
        <p:spPr>
          <a:xfrm>
            <a:off x="7993698" y="2975755"/>
            <a:ext cx="2121063"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thấy</a:t>
            </a:r>
            <a:endParaRPr lang="en-US" sz="4000" dirty="0">
              <a:solidFill>
                <a:srgbClr val="FF0000"/>
              </a:solidFill>
            </a:endParaRPr>
          </a:p>
        </p:txBody>
      </p:sp>
      <p:sp>
        <p:nvSpPr>
          <p:cNvPr id="27" name="TextBox 26">
            <a:extLst>
              <a:ext uri="{FF2B5EF4-FFF2-40B4-BE49-F238E27FC236}">
                <a16:creationId xmlns:a16="http://schemas.microsoft.com/office/drawing/2014/main" id="{27C2BA16-A3A7-4FF8-BCBB-E5B0F0281745}"/>
              </a:ext>
            </a:extLst>
          </p:cNvPr>
          <p:cNvSpPr txBox="1"/>
          <p:nvPr/>
        </p:nvSpPr>
        <p:spPr>
          <a:xfrm>
            <a:off x="9155771" y="2977711"/>
            <a:ext cx="3057766" cy="707886"/>
          </a:xfrm>
          <a:prstGeom prst="rect">
            <a:avLst/>
          </a:prstGeom>
          <a:noFill/>
        </p:spPr>
        <p:txBody>
          <a:bodyPr wrap="square">
            <a:spAutoFit/>
          </a:bodyPr>
          <a:lstStyle/>
          <a:p>
            <a:pPr algn="just"/>
            <a:r>
              <a:rPr lang="en-US" sz="4000" dirty="0">
                <a:solidFill>
                  <a:srgbClr val="FF0000"/>
                </a:solidFill>
                <a:effectLst/>
                <a:ea typeface="Times New Roman" panose="02020603050405020304" pitchFamily="18" charset="0"/>
              </a:rPr>
              <a:t>	</a:t>
            </a:r>
            <a:r>
              <a:rPr lang="en-US" sz="4000" dirty="0" err="1" smtClean="0">
                <a:solidFill>
                  <a:srgbClr val="FF0000"/>
                </a:solidFill>
                <a:ea typeface="Times New Roman" panose="02020603050405020304" pitchFamily="18" charset="0"/>
              </a:rPr>
              <a:t>còi</a:t>
            </a:r>
            <a:r>
              <a:rPr lang="en-US" sz="4000" dirty="0" smtClean="0">
                <a:solidFill>
                  <a:srgbClr val="FF0000"/>
                </a:solidFill>
                <a:ea typeface="Times New Roman" panose="02020603050405020304" pitchFamily="18" charset="0"/>
              </a:rPr>
              <a:t> </a:t>
            </a:r>
            <a:r>
              <a:rPr lang="en-US" sz="4000" dirty="0" err="1" smtClean="0">
                <a:solidFill>
                  <a:srgbClr val="FF0000"/>
                </a:solidFill>
                <a:ea typeface="Times New Roman" panose="02020603050405020304" pitchFamily="18" charset="0"/>
              </a:rPr>
              <a:t>tàu</a:t>
            </a:r>
            <a:endParaRPr lang="en-US" sz="4000" dirty="0">
              <a:solidFill>
                <a:srgbClr val="FF0000"/>
              </a:solidFill>
            </a:endParaRPr>
          </a:p>
        </p:txBody>
      </p:sp>
    </p:spTree>
    <p:extLst>
      <p:ext uri="{BB962C8B-B14F-4D97-AF65-F5344CB8AC3E}">
        <p14:creationId xmlns:p14="http://schemas.microsoft.com/office/powerpoint/2010/main" val="35953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P spid="21" grpId="0"/>
      <p:bldP spid="22" grpId="0"/>
      <p:bldP spid="23"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5"/>
          <a:stretch>
            <a:fillRect/>
          </a:stretch>
        </p:blipFill>
        <p:spPr>
          <a:xfrm>
            <a:off x="427052" y="1976656"/>
            <a:ext cx="7620660" cy="3938357"/>
          </a:xfrm>
          <a:prstGeom prst="rect">
            <a:avLst/>
          </a:prstGeom>
        </p:spPr>
      </p:pic>
      <p:sp>
        <p:nvSpPr>
          <p:cNvPr id="6" name="TextBox 5">
            <a:extLst>
              <a:ext uri="{FF2B5EF4-FFF2-40B4-BE49-F238E27FC236}">
                <a16:creationId xmlns:a16="http://schemas.microsoft.com/office/drawing/2014/main" id="{6F7AB981-34C3-46EA-8410-43DD6C45035C}"/>
              </a:ext>
            </a:extLst>
          </p:cNvPr>
          <p:cNvSpPr txBox="1"/>
          <p:nvPr/>
        </p:nvSpPr>
        <p:spPr>
          <a:xfrm>
            <a:off x="2102567" y="333518"/>
            <a:ext cx="8385629"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THI ĐỌC DIỄN CẢM</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563708-0776-4076-A940-BF5C7287EF01}"/>
              </a:ext>
            </a:extLst>
          </p:cNvPr>
          <p:cNvSpPr txBox="1"/>
          <p:nvPr/>
        </p:nvSpPr>
        <p:spPr>
          <a:xfrm>
            <a:off x="813708" y="1528626"/>
            <a:ext cx="10045880" cy="1569660"/>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 ĐỌC THUỘC LÒNG </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THƠ VỀ TIỂU ĐỘI XE KHÔNG KÍNH”</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1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Tree>
    <p:extLst>
      <p:ext uri="{BB962C8B-B14F-4D97-AF65-F5344CB8AC3E}">
        <p14:creationId xmlns:p14="http://schemas.microsoft.com/office/powerpoint/2010/main" val="3494953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ưu bản nháp tự độ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85483"/>
            <a:ext cx="5054600" cy="34244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VAS0bfq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74" y="2892424"/>
            <a:ext cx="5856741" cy="3279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8243" y="1147464"/>
            <a:ext cx="4709944" cy="1077218"/>
          </a:xfrm>
          <a:prstGeom prst="rect">
            <a:avLst/>
          </a:prstGeom>
        </p:spPr>
        <p:txBody>
          <a:bodyPr wrap="none">
            <a:spAutoFit/>
          </a:bodyPr>
          <a:lstStyle/>
          <a:p>
            <a:pPr algn="ctr"/>
            <a:r>
              <a:rPr lang="vi-VN" sz="3200" b="1" dirty="0" smtClean="0"/>
              <a:t>Hiện trường vụ tai nạn </a:t>
            </a:r>
          </a:p>
          <a:p>
            <a:pPr algn="ctr"/>
            <a:r>
              <a:rPr lang="vi-VN" sz="3200" b="1" dirty="0" smtClean="0"/>
              <a:t>ngày 6/8/2010</a:t>
            </a:r>
            <a:endParaRPr lang="en-US" sz="3200" b="1" dirty="0"/>
          </a:p>
        </p:txBody>
      </p:sp>
    </p:spTree>
    <p:extLst>
      <p:ext uri="{BB962C8B-B14F-4D97-AF65-F5344CB8AC3E}">
        <p14:creationId xmlns:p14="http://schemas.microsoft.com/office/powerpoint/2010/main" val="197114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M4vguP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68300"/>
            <a:ext cx="6928304" cy="3879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Lưu bản nháp tự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125" y="2247901"/>
            <a:ext cx="6687967" cy="4460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8976" y="608855"/>
            <a:ext cx="4028475" cy="1077218"/>
          </a:xfrm>
          <a:prstGeom prst="rect">
            <a:avLst/>
          </a:prstGeom>
        </p:spPr>
        <p:txBody>
          <a:bodyPr wrap="none">
            <a:spAutoFit/>
          </a:bodyPr>
          <a:lstStyle/>
          <a:p>
            <a:pPr algn="ctr"/>
            <a:r>
              <a:rPr lang="vi-VN" sz="3200" b="1" dirty="0" smtClean="0">
                <a:solidFill>
                  <a:srgbClr val="0070C0"/>
                </a:solidFill>
              </a:rPr>
              <a:t>Lái tàu</a:t>
            </a:r>
          </a:p>
          <a:p>
            <a:pPr algn="ctr"/>
            <a:r>
              <a:rPr lang="vi-VN" sz="3200" b="1" dirty="0" smtClean="0">
                <a:solidFill>
                  <a:srgbClr val="0070C0"/>
                </a:solidFill>
              </a:rPr>
              <a:t> </a:t>
            </a:r>
            <a:r>
              <a:rPr lang="vi-VN" sz="3200" b="1" dirty="0">
                <a:solidFill>
                  <a:srgbClr val="0070C0"/>
                </a:solidFill>
              </a:rPr>
              <a:t>Trương Xuân Thức</a:t>
            </a:r>
            <a:endParaRPr lang="en-US" sz="3200" b="1" dirty="0"/>
          </a:p>
        </p:txBody>
      </p:sp>
    </p:spTree>
    <p:extLst>
      <p:ext uri="{BB962C8B-B14F-4D97-AF65-F5344CB8AC3E}">
        <p14:creationId xmlns:p14="http://schemas.microsoft.com/office/powerpoint/2010/main" val="188490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137" y="337457"/>
            <a:ext cx="7662863" cy="652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42563708-0776-4076-A940-BF5C7287EF01}"/>
              </a:ext>
            </a:extLst>
          </p:cNvPr>
          <p:cNvSpPr txBox="1"/>
          <p:nvPr/>
        </p:nvSpPr>
        <p:spPr>
          <a:xfrm>
            <a:off x="247651" y="1476375"/>
            <a:ext cx="3924300" cy="304698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vi-VN"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32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XẢ THÂN CỨU ĐOÀN TÀU</a:t>
            </a:r>
          </a:p>
          <a:p>
            <a:pPr marL="180340" marR="0" algn="ctr">
              <a:lnSpc>
                <a:spcPct val="150000"/>
              </a:lnSpc>
              <a:spcBef>
                <a:spcPts val="0"/>
              </a:spcBef>
              <a:spcAft>
                <a:spcPts val="0"/>
              </a:spcAft>
              <a:tabLst>
                <a:tab pos="270510" algn="l"/>
              </a:tabLst>
            </a:pP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5530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7AB981-34C3-46EA-8410-43DD6C45035C}"/>
              </a:ext>
            </a:extLst>
          </p:cNvPr>
          <p:cNvSpPr txBox="1"/>
          <p:nvPr/>
        </p:nvSpPr>
        <p:spPr>
          <a:xfrm>
            <a:off x="1010760" y="1739240"/>
            <a:ext cx="10474278" cy="1107996"/>
          </a:xfrm>
          <a:prstGeom prst="rect">
            <a:avLst/>
          </a:prstGeom>
          <a:noFill/>
        </p:spPr>
        <p:txBody>
          <a:bodyPr wrap="none" rtlCol="0">
            <a:spAutoFit/>
          </a:bodyPr>
          <a:lstStyle/>
          <a:p>
            <a:pPr algn="l"/>
            <a:r>
              <a:rPr lang="vi-VN" sz="6600" b="1" dirty="0" smtClean="0">
                <a:solidFill>
                  <a:srgbClr val="FF0000"/>
                </a:solidFill>
                <a:latin typeface="Times New Roman" panose="02020603050405020304" pitchFamily="18" charset="0"/>
                <a:cs typeface="Times New Roman" panose="02020603050405020304" pitchFamily="18" charset="0"/>
              </a:rPr>
              <a:t>HĐ1: </a:t>
            </a:r>
            <a:r>
              <a:rPr lang="vi-VN" sz="6600" b="1" smtClean="0">
                <a:solidFill>
                  <a:srgbClr val="FF0000"/>
                </a:solidFill>
                <a:latin typeface="Times New Roman" panose="02020603050405020304" pitchFamily="18" charset="0"/>
                <a:cs typeface="Times New Roman" panose="02020603050405020304" pitchFamily="18" charset="0"/>
              </a:rPr>
              <a:t>ĐỌC THÀNH TIẾNG</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936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917744" y="31412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197346"/>
            <a:ext cx="11068050" cy="6124754"/>
          </a:xfrm>
          <a:prstGeom prst="rect">
            <a:avLst/>
          </a:prstGeom>
        </p:spPr>
        <p:txBody>
          <a:bodyPr wrap="square">
            <a:spAutoFit/>
          </a:bodyPr>
          <a:lstStyle/>
          <a:p>
            <a:pPr algn="ctr"/>
            <a:r>
              <a:rPr lang="vi-VN" sz="3200" b="1" dirty="0">
                <a:solidFill>
                  <a:srgbClr val="FF0000"/>
                </a:solidFill>
              </a:rPr>
              <a:t>Xả thân cứu đoàn tàu</a:t>
            </a:r>
          </a:p>
          <a:p>
            <a:r>
              <a:rPr lang="vi-VN" sz="2400" dirty="0"/>
              <a:t>     </a:t>
            </a:r>
            <a:r>
              <a:rPr lang="vi-VN" sz="2400" dirty="0">
                <a:solidFill>
                  <a:srgbClr val="0070C0"/>
                </a:solidFill>
              </a:rPr>
              <a:t> 2 giờ 30 phút sáng 6 - 8 - 2010, đoàn tàu Thống Nhất rời ga Vinh chạy về Hà Nội. Lái tàu là ông Trương Xuân Thức. Đến một khúc quanh có đường bộ cắt ngang, ông Thức kéo còi liên tục để cảnh báo. </a:t>
            </a:r>
          </a:p>
          <a:p>
            <a:r>
              <a:rPr lang="vi-VN" sz="2400" dirty="0">
                <a:solidFill>
                  <a:srgbClr val="0070C0"/>
                </a:solidFill>
              </a:rPr>
              <a:t>     Bỗng phía trước có một chiếc xe ben tiến lại gần đường sắt. Ngay lập tức, ông Thức kéo còi và khóa máy để tàu dừng từ từ. Thấy chiếc xe ben lùi, ông tưởng lái xe đã nghe thấy còi tàu. Nhưng khi tàu chỉ còn cách vài chục mét, chiếc xe ben đột nhiên rồ máy lao qua đường.</a:t>
            </a:r>
          </a:p>
          <a:p>
            <a:r>
              <a:rPr lang="vi-VN" sz="2400" dirty="0">
                <a:solidFill>
                  <a:srgbClr val="0070C0"/>
                </a:solidFill>
              </a:rPr>
              <a:t>     Bất chấp nguy hiểm cho bản thân, ông Thức vội ghì chặt chiếc cần hãm khẩn cấp. Đoàn tàu trườn thêm một đoạn, đâm vào chiếc xe ben. Cú va đập khiến đầu tàu bẹp rúm, lật nghiêng. Người ta phải cắt khoan đầu máy mới kéo được ông Thức ra. Nhờ ông Thức liều mình ghì chặt cần hãm mà hơn 300 hành khách được bình an. </a:t>
            </a:r>
          </a:p>
          <a:p>
            <a:r>
              <a:rPr lang="vi-VN" sz="2400" dirty="0">
                <a:solidFill>
                  <a:srgbClr val="0070C0"/>
                </a:solidFill>
              </a:rPr>
              <a:t>   Ông đã được Chủ tịch nước tặng Huân chương Dũng cảm.  </a:t>
            </a:r>
          </a:p>
          <a:p>
            <a:pPr algn="r"/>
            <a:r>
              <a:rPr lang="vi-VN" sz="2400" i="1" dirty="0" smtClean="0"/>
              <a:t>Theo Hoàng Thùy</a:t>
            </a:r>
            <a:r>
              <a:rPr lang="vi-VN" sz="2400" i="1" dirty="0"/>
              <a:t/>
            </a:r>
            <a:br>
              <a:rPr lang="vi-VN" sz="2400" i="1" dirty="0"/>
            </a:br>
            <a:endParaRPr lang="en-US" sz="2400" i="1" dirty="0"/>
          </a:p>
        </p:txBody>
      </p:sp>
    </p:spTree>
    <p:extLst>
      <p:ext uri="{BB962C8B-B14F-4D97-AF65-F5344CB8AC3E}">
        <p14:creationId xmlns:p14="http://schemas.microsoft.com/office/powerpoint/2010/main" val="1635748826"/>
      </p:ext>
    </p:extLst>
  </p:cSld>
  <p:clrMapOvr>
    <a:masterClrMapping/>
  </p:clrMapOvr>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680</TotalTime>
  <Words>427</Words>
  <PresentationFormat>Widescreen</PresentationFormat>
  <Paragraphs>93</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A3.OpenSansBold-San</vt:lpstr>
      <vt:lpstr>A3.OpenSans-San</vt:lpstr>
      <vt:lpstr>Arial</vt:lpstr>
      <vt:lpstr>Arial-Rounded</vt:lpstr>
      <vt:lpstr>Calibri</vt:lpstr>
      <vt:lpstr>Calibri Light</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2023-08-23T14:28:38Z</dcterms:created>
  <dcterms:modified xsi:type="dcterms:W3CDTF">2024-01-14T18:14:32Z</dcterms:modified>
</cp:coreProperties>
</file>