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7" r:id="rId3"/>
    <p:sldId id="307" r:id="rId4"/>
    <p:sldId id="356" r:id="rId5"/>
    <p:sldId id="372" r:id="rId6"/>
    <p:sldId id="357" r:id="rId7"/>
    <p:sldId id="373" r:id="rId8"/>
    <p:sldId id="358" r:id="rId9"/>
    <p:sldId id="374" r:id="rId10"/>
    <p:sldId id="377" r:id="rId11"/>
    <p:sldId id="378" r:id="rId12"/>
    <p:sldId id="379" r:id="rId13"/>
    <p:sldId id="380" r:id="rId14"/>
    <p:sldId id="381" r:id="rId15"/>
    <p:sldId id="293" r:id="rId16"/>
    <p:sldId id="295" r:id="rId17"/>
    <p:sldId id="371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45F82"/>
    <a:srgbClr val="0000FF"/>
    <a:srgbClr val="FF0066"/>
    <a:srgbClr val="3333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1" d="100"/>
          <a:sy n="31" d="100"/>
        </p:scale>
        <p:origin x="162" y="32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9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VÉC TƠ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323747" y="8534400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 TƠ CÙNG PHƯƠNG, VEC TƠ CÙNG HƯỚNG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7467600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9115539" y="7620004"/>
              <a:ext cx="1319520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VÉC TƠ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192525" y="6019800"/>
            <a:ext cx="852789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CÁC ĐỊNH NGHĨA 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7199224"/>
            <a:ext cx="19013083" cy="651677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24428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020B46F7-089F-4573-9C62-1DAC0A289445}"/>
              </a:ext>
            </a:extLst>
          </p:cNvPr>
          <p:cNvGrpSpPr/>
          <p:nvPr/>
        </p:nvGrpSpPr>
        <p:grpSpPr>
          <a:xfrm>
            <a:off x="4267200" y="9532211"/>
            <a:ext cx="17088453" cy="907189"/>
            <a:chOff x="7483861" y="7543801"/>
            <a:chExt cx="17012919" cy="90730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69D083D-A430-4F07-8478-98B96EED5651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 TƠ BẰNG NHAU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C7D40DC2-363F-4A4A-A713-2F63C17E9E7E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A22E09A8-6DB2-41F0-A75E-2B61E5EF492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333E3AA7-EE01-458F-ADF4-E96F14810363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5C26478B-2934-47B8-B166-63B9D2FBD177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7F37699-DD2B-413B-A7A1-D932CDED3E19}"/>
                    </a:ext>
                  </a:extLst>
                </p:cNvPr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6" name="Group 26">
            <a:extLst>
              <a:ext uri="{FF2B5EF4-FFF2-40B4-BE49-F238E27FC236}">
                <a16:creationId xmlns:a16="http://schemas.microsoft.com/office/drawing/2014/main" id="{2AC0B3EA-A754-4A2D-946D-64EC55B0B29B}"/>
              </a:ext>
            </a:extLst>
          </p:cNvPr>
          <p:cNvGrpSpPr/>
          <p:nvPr/>
        </p:nvGrpSpPr>
        <p:grpSpPr>
          <a:xfrm>
            <a:off x="4247547" y="10820400"/>
            <a:ext cx="17088453" cy="907189"/>
            <a:chOff x="7483861" y="7543801"/>
            <a:chExt cx="17012919" cy="90730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8799E1-8E66-4DAA-B93D-97FDA7C491A3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 TƠ - KHÔNG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8" name="Group 27">
              <a:extLst>
                <a:ext uri="{FF2B5EF4-FFF2-40B4-BE49-F238E27FC236}">
                  <a16:creationId xmlns:a16="http://schemas.microsoft.com/office/drawing/2014/main" id="{1168956A-0C23-4EF5-A57A-6B120306A9D2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69" name="Isosceles Triangle 44">
                <a:extLst>
                  <a:ext uri="{FF2B5EF4-FFF2-40B4-BE49-F238E27FC236}">
                    <a16:creationId xmlns:a16="http://schemas.microsoft.com/office/drawing/2014/main" id="{892E601D-F8A9-42E0-9D9C-59003C9F97D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id="{9D6EA493-0643-4619-A2BF-A9B9E891AFC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71" name="Round Same Side Corner Rectangle 47">
                  <a:extLst>
                    <a:ext uri="{FF2B5EF4-FFF2-40B4-BE49-F238E27FC236}">
                      <a16:creationId xmlns:a16="http://schemas.microsoft.com/office/drawing/2014/main" id="{2BD2C1C1-E6D7-4374-AA84-A468143C21F4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2D3405E-E4D4-4AB5-B01B-446F38190DAC}"/>
                    </a:ext>
                  </a:extLst>
                </p:cNvPr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A1FF7B9-D107-4795-A253-251AF80EB88A}"/>
              </a:ext>
            </a:extLst>
          </p:cNvPr>
          <p:cNvSpPr txBox="1"/>
          <p:nvPr/>
        </p:nvSpPr>
        <p:spPr>
          <a:xfrm>
            <a:off x="3650396" y="3233984"/>
            <a:ext cx="17380804" cy="516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buClr>
                <a:srgbClr val="0000FF"/>
              </a:buClr>
              <a:tabLst>
                <a:tab pos="629920" algn="l"/>
              </a:tabLst>
            </a:pP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bằng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 là:</a:t>
            </a:r>
            <a:endParaRPr lang="vi-VN" sz="4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c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ùng hướng và có độ dài bằng nhau.</a:t>
            </a: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 song và có độ dài bằng nhau.</a:t>
            </a: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 phương và có độ dài bằng nhau.</a:t>
            </a:r>
          </a:p>
          <a:p>
            <a:pPr marL="629920" algn="just">
              <a:lnSpc>
                <a:spcPct val="115000"/>
              </a:lnSpc>
              <a:spcAft>
                <a:spcPts val="1000"/>
              </a:spcAft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ngược </a:t>
            </a:r>
            <a:r>
              <a:rPr lang="vi-VN" sz="4400" dirty="0">
                <a:ea typeface="Calibri" panose="020F0502020204030204" pitchFamily="34" charset="0"/>
                <a:cs typeface="Times New Roman" panose="02020603050405020304" pitchFamily="18" charset="0"/>
              </a:rPr>
              <a:t>hướng và có độ dài bằng nhau.</a:t>
            </a:r>
          </a:p>
          <a:p>
            <a:pPr marL="629920" algn="just">
              <a:lnSpc>
                <a:spcPct val="115000"/>
              </a:lnSpc>
              <a:spcAft>
                <a:spcPts val="1000"/>
              </a:spcAft>
              <a:tabLst>
                <a:tab pos="3599815" algn="l"/>
                <a:tab pos="5039995" algn="l"/>
              </a:tabLst>
            </a:pPr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1F874-C38D-407D-B452-40AC2235AE59}"/>
              </a:ext>
            </a:extLst>
          </p:cNvPr>
          <p:cNvSpPr/>
          <p:nvPr/>
        </p:nvSpPr>
        <p:spPr>
          <a:xfrm>
            <a:off x="4038600" y="41001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961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D58C58-D4AC-42DA-9D42-1CBD7FB1E698}"/>
                  </a:ext>
                </a:extLst>
              </p:cNvPr>
              <p:cNvSpPr txBox="1"/>
              <p:nvPr/>
            </p:nvSpPr>
            <p:spPr>
              <a:xfrm>
                <a:off x="3570654" y="3388026"/>
                <a:ext cx="19517946" cy="180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𝐴𝐵𝐺𝐸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D58C58-D4AC-42DA-9D42-1CBD7FB1E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4" y="3388026"/>
                <a:ext cx="19517946" cy="1803379"/>
              </a:xfrm>
              <a:prstGeom prst="rect">
                <a:avLst/>
              </a:prstGeom>
              <a:blipFill>
                <a:blip r:embed="rId3"/>
                <a:stretch>
                  <a:fillRect l="-1437" t="-5068" b="-172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A2F4D76C-DEEE-4266-94A7-038636C6003D}"/>
              </a:ext>
            </a:extLst>
          </p:cNvPr>
          <p:cNvSpPr/>
          <p:nvPr/>
        </p:nvSpPr>
        <p:spPr>
          <a:xfrm>
            <a:off x="18592800" y="426038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299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03D461-BFF5-455F-81E1-2A39E9B1E61C}"/>
                  </a:ext>
                </a:extLst>
              </p:cNvPr>
              <p:cNvSpPr txBox="1"/>
              <p:nvPr/>
            </p:nvSpPr>
            <p:spPr>
              <a:xfrm>
                <a:off x="4288326" y="3088422"/>
                <a:ext cx="17489095" cy="2648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</a:t>
                </a: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03D461-BFF5-455F-81E1-2A39E9B1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26" y="3088422"/>
                <a:ext cx="17489095" cy="2648674"/>
              </a:xfrm>
              <a:prstGeom prst="rect">
                <a:avLst/>
              </a:prstGeom>
              <a:blipFill>
                <a:blip r:embed="rId3"/>
                <a:stretch>
                  <a:fillRect l="-1568" t="-3456" r="-1603" b="-115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9B763167-7C8E-4B40-B969-CC340C19FB52}"/>
              </a:ext>
            </a:extLst>
          </p:cNvPr>
          <p:cNvSpPr/>
          <p:nvPr/>
        </p:nvSpPr>
        <p:spPr>
          <a:xfrm>
            <a:off x="17068800" y="480608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492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60DB19-E02A-412A-86F9-68F4B14F141B}"/>
                  </a:ext>
                </a:extLst>
              </p:cNvPr>
              <p:cNvSpPr txBox="1"/>
              <p:nvPr/>
            </p:nvSpPr>
            <p:spPr>
              <a:xfrm>
                <a:off x="4114799" y="3639624"/>
                <a:ext cx="18500823" cy="2681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60DB19-E02A-412A-86F9-68F4B14F1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9" y="3639624"/>
                <a:ext cx="18500823" cy="2681247"/>
              </a:xfrm>
              <a:prstGeom prst="rect">
                <a:avLst/>
              </a:prstGeom>
              <a:blipFill>
                <a:blip r:embed="rId3"/>
                <a:stretch>
                  <a:fillRect l="-1483" t="-455" r="-1483" b="-1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3CBB6084-73D2-4DE1-B129-9F94D563FD4E}"/>
              </a:ext>
            </a:extLst>
          </p:cNvPr>
          <p:cNvSpPr/>
          <p:nvPr/>
        </p:nvSpPr>
        <p:spPr>
          <a:xfrm>
            <a:off x="16840200" y="538985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47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653051-07F3-48CD-BFFF-7F0BCFF413EA}"/>
                  </a:ext>
                </a:extLst>
              </p:cNvPr>
              <p:cNvSpPr txBox="1"/>
              <p:nvPr/>
            </p:nvSpPr>
            <p:spPr>
              <a:xfrm>
                <a:off x="3947462" y="3133923"/>
                <a:ext cx="19825479" cy="3715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b="1" i="1">
                            <a:solidFill>
                              <a:srgbClr val="0F0F8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F0F8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b="1" i="1">
                            <a:solidFill>
                              <a:srgbClr val="0F0F8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F0F8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   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653051-07F3-48CD-BFFF-7F0BCFF41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2" y="3133923"/>
                <a:ext cx="19825479" cy="3715056"/>
              </a:xfrm>
              <a:prstGeom prst="rect">
                <a:avLst/>
              </a:prstGeom>
              <a:blipFill>
                <a:blip r:embed="rId3"/>
                <a:stretch>
                  <a:fillRect l="-1415" t="-2459" r="-1384" b="-63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C220846B-C7DB-4A5B-B55C-D6630C0F6CBB}"/>
              </a:ext>
            </a:extLst>
          </p:cNvPr>
          <p:cNvSpPr/>
          <p:nvPr/>
        </p:nvSpPr>
        <p:spPr>
          <a:xfrm>
            <a:off x="12210393" y="47204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09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>
            <a:extLst>
              <a:ext uri="{FF2B5EF4-FFF2-40B4-BE49-F238E27FC236}">
                <a16:creationId xmlns:a16="http://schemas.microsoft.com/office/drawing/2014/main" id="{871E3FB4-BF31-4A16-A237-EA222C81D8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848726" y="1451014"/>
            <a:ext cx="5648324" cy="10858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Củng cố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8B02E4FF-6033-4DF9-899B-B4E0B66C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7" y="2239823"/>
            <a:ext cx="6480176" cy="108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</a:rPr>
              <a:t>- </a:t>
            </a:r>
            <a:r>
              <a:rPr lang="en-US" altLang="en-US" sz="4800" dirty="0" err="1">
                <a:solidFill>
                  <a:srgbClr val="FF3300"/>
                </a:solidFill>
              </a:rPr>
              <a:t>Định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nghĩa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vectơ</a:t>
            </a:r>
            <a:r>
              <a:rPr lang="en-US" altLang="en-US" sz="4800" dirty="0">
                <a:solidFill>
                  <a:srgbClr val="FF3300"/>
                </a:solidFill>
              </a:rPr>
              <a:t>.</a:t>
            </a:r>
            <a:endParaRPr lang="en-US" altLang="en-US" sz="4800" i="1" dirty="0">
              <a:solidFill>
                <a:srgbClr val="FF3300"/>
              </a:solidFill>
            </a:endParaRP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CF00F0E3-7145-468A-9550-01A3A276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3671530"/>
            <a:ext cx="15268574" cy="108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</a:rPr>
              <a:t>- Hai </a:t>
            </a:r>
            <a:r>
              <a:rPr lang="en-US" altLang="en-US" sz="4800" dirty="0" err="1">
                <a:solidFill>
                  <a:srgbClr val="FF3300"/>
                </a:solidFill>
              </a:rPr>
              <a:t>vectơ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như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thế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nào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được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gọi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là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cùng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phương</a:t>
            </a:r>
            <a:r>
              <a:rPr lang="en-US" altLang="en-US" sz="4800" dirty="0">
                <a:solidFill>
                  <a:srgbClr val="FF3300"/>
                </a:solidFill>
              </a:rPr>
              <a:t>?</a:t>
            </a:r>
            <a:endParaRPr lang="en-US" altLang="en-US" sz="4800" i="1" dirty="0">
              <a:solidFill>
                <a:srgbClr val="FF3300"/>
              </a:solidFill>
            </a:endParaRP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11C7F90D-CF78-4902-B59D-DEE53C31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439" y="10069094"/>
            <a:ext cx="16995774" cy="108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800" dirty="0">
                <a:solidFill>
                  <a:srgbClr val="FF3300"/>
                </a:solidFill>
              </a:rPr>
              <a:t>- </a:t>
            </a:r>
            <a:r>
              <a:rPr lang="en-US" altLang="en-US" sz="4800" dirty="0" err="1">
                <a:solidFill>
                  <a:srgbClr val="FF3300"/>
                </a:solidFill>
              </a:rPr>
              <a:t>Điều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kiện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nào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thì</a:t>
            </a:r>
            <a:r>
              <a:rPr lang="en-US" altLang="en-US" sz="4800" dirty="0">
                <a:solidFill>
                  <a:srgbClr val="FF3300"/>
                </a:solidFill>
              </a:rPr>
              <a:t> 3 </a:t>
            </a:r>
            <a:r>
              <a:rPr lang="en-US" altLang="en-US" sz="4800" dirty="0" err="1">
                <a:solidFill>
                  <a:srgbClr val="FF3300"/>
                </a:solidFill>
              </a:rPr>
              <a:t>điểm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phân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biệt</a:t>
            </a:r>
            <a:r>
              <a:rPr lang="en-US" altLang="en-US" sz="4800" dirty="0">
                <a:solidFill>
                  <a:srgbClr val="FF3300"/>
                </a:solidFill>
              </a:rPr>
              <a:t> A, B, C </a:t>
            </a:r>
            <a:r>
              <a:rPr lang="en-US" altLang="en-US" sz="4800" dirty="0" err="1">
                <a:solidFill>
                  <a:srgbClr val="FF3300"/>
                </a:solidFill>
              </a:rPr>
              <a:t>thẳng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hàng</a:t>
            </a:r>
            <a:r>
              <a:rPr lang="en-US" altLang="en-US" sz="4800" dirty="0">
                <a:solidFill>
                  <a:srgbClr val="FF3300"/>
                </a:solidFill>
              </a:rPr>
              <a:t>?</a:t>
            </a:r>
            <a:endParaRPr lang="en-US" altLang="en-US" sz="4800" i="1" dirty="0">
              <a:solidFill>
                <a:srgbClr val="FF3300"/>
              </a:solidFill>
            </a:endParaRP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id="{FAC00387-A16D-444A-AD48-C7E6F74B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2514600"/>
            <a:ext cx="15843250" cy="892552"/>
          </a:xfrm>
          <a:prstGeom prst="roundRect">
            <a:avLst>
              <a:gd name="adj" fmla="val 0"/>
            </a:avLst>
          </a:prstGeom>
          <a:noFill/>
          <a:ln w="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200" b="1" dirty="0"/>
              <a:t> </a:t>
            </a:r>
            <a:r>
              <a:rPr lang="en-US" altLang="en-US" sz="5200" i="1" dirty="0" err="1"/>
              <a:t>Vectơ</a:t>
            </a:r>
            <a:r>
              <a:rPr lang="en-US" altLang="en-US" sz="5200" i="1" dirty="0"/>
              <a:t> </a:t>
            </a:r>
            <a:r>
              <a:rPr lang="en-US" altLang="en-US" sz="5200" i="1" dirty="0" err="1"/>
              <a:t>là</a:t>
            </a:r>
            <a:r>
              <a:rPr lang="en-US" altLang="en-US" sz="5200" i="1" dirty="0"/>
              <a:t> </a:t>
            </a:r>
            <a:r>
              <a:rPr lang="en-US" altLang="en-US" sz="5200" i="1" dirty="0" err="1"/>
              <a:t>một</a:t>
            </a:r>
            <a:r>
              <a:rPr lang="en-US" altLang="en-US" sz="5200" i="1" dirty="0"/>
              <a:t> </a:t>
            </a:r>
            <a:r>
              <a:rPr lang="en-US" altLang="en-US" sz="5200" i="1" dirty="0" err="1"/>
              <a:t>đoạn</a:t>
            </a:r>
            <a:r>
              <a:rPr lang="en-US" altLang="en-US" sz="5200" i="1" dirty="0"/>
              <a:t> </a:t>
            </a:r>
            <a:r>
              <a:rPr lang="en-US" altLang="en-US" sz="5200" i="1" dirty="0" err="1"/>
              <a:t>thẳng</a:t>
            </a:r>
            <a:r>
              <a:rPr lang="en-US" altLang="en-US" sz="5200" i="1" dirty="0"/>
              <a:t> </a:t>
            </a:r>
            <a:r>
              <a:rPr lang="en-US" altLang="en-US" sz="5200" i="1" dirty="0" err="1"/>
              <a:t>có</a:t>
            </a:r>
            <a:r>
              <a:rPr lang="en-US" altLang="en-US" sz="5200" i="1" dirty="0"/>
              <a:t> </a:t>
            </a:r>
            <a:r>
              <a:rPr lang="en-US" altLang="en-US" sz="5200" i="1" dirty="0" err="1"/>
              <a:t>hướng</a:t>
            </a:r>
            <a:r>
              <a:rPr lang="en-US" altLang="en-US" sz="5200" i="1" dirty="0"/>
              <a:t>.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A5B3F99F-E22A-4252-A3E4-D71358474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972" y="4951296"/>
            <a:ext cx="15335250" cy="1938992"/>
          </a:xfrm>
          <a:prstGeom prst="rect">
            <a:avLst/>
          </a:prstGeom>
          <a:noFill/>
          <a:ln w="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i="1" dirty="0"/>
              <a:t>Hai </a:t>
            </a:r>
            <a:r>
              <a:rPr lang="en-US" altLang="en-US" sz="4800" i="1" dirty="0" err="1"/>
              <a:t>vectơ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được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gọi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là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cùng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phương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nếu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giá</a:t>
            </a:r>
            <a:r>
              <a:rPr lang="en-US" altLang="en-US" sz="4800" i="1" dirty="0"/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i="1" dirty="0" err="1"/>
              <a:t>của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chúng</a:t>
            </a:r>
            <a:r>
              <a:rPr lang="en-US" altLang="en-US" sz="4800" i="1" dirty="0"/>
              <a:t> song </a:t>
            </a:r>
            <a:r>
              <a:rPr lang="en-US" altLang="en-US" sz="4800" i="1" dirty="0" err="1"/>
              <a:t>song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hoặc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trùng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nhau</a:t>
            </a:r>
            <a:r>
              <a:rPr lang="en-US" altLang="en-US" sz="4800" i="1" dirty="0"/>
              <a:t>.</a:t>
            </a:r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A3AF265E-0761-460B-9505-AE347434E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1271250"/>
            <a:ext cx="161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i="1" dirty="0"/>
              <a:t>Ba </a:t>
            </a:r>
            <a:r>
              <a:rPr lang="en-US" altLang="en-US" sz="4800" i="1" dirty="0" err="1"/>
              <a:t>điểm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phân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biệt</a:t>
            </a:r>
            <a:r>
              <a:rPr lang="en-US" altLang="en-US" sz="4800" i="1" dirty="0"/>
              <a:t> A,B,C </a:t>
            </a:r>
            <a:r>
              <a:rPr lang="en-US" altLang="en-US" sz="4800" i="1" dirty="0" err="1"/>
              <a:t>thẳng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hàng</a:t>
            </a:r>
            <a:endParaRPr lang="en-US" altLang="en-US" sz="4800" i="1" dirty="0">
              <a:sym typeface="Symbol" panose="05050102010706020507" pitchFamily="18" charset="2"/>
            </a:endParaRPr>
          </a:p>
        </p:txBody>
      </p:sp>
      <p:grpSp>
        <p:nvGrpSpPr>
          <p:cNvPr id="48140" name="Group 12">
            <a:extLst>
              <a:ext uri="{FF2B5EF4-FFF2-40B4-BE49-F238E27FC236}">
                <a16:creationId xmlns:a16="http://schemas.microsoft.com/office/drawing/2014/main" id="{A10CA037-7E1F-421C-A8B7-C6BD4552D385}"/>
              </a:ext>
            </a:extLst>
          </p:cNvPr>
          <p:cNvGrpSpPr>
            <a:grpSpLocks/>
          </p:cNvGrpSpPr>
          <p:nvPr/>
        </p:nvGrpSpPr>
        <p:grpSpPr bwMode="auto">
          <a:xfrm>
            <a:off x="6631262" y="12485140"/>
            <a:ext cx="8607426" cy="904875"/>
            <a:chOff x="2986" y="3702"/>
            <a:chExt cx="2711" cy="285"/>
          </a:xfrm>
        </p:grpSpPr>
        <p:graphicFrame>
          <p:nvGraphicFramePr>
            <p:cNvPr id="48141" name="Object 13">
              <a:extLst>
                <a:ext uri="{FF2B5EF4-FFF2-40B4-BE49-F238E27FC236}">
                  <a16:creationId xmlns:a16="http://schemas.microsoft.com/office/drawing/2014/main" id="{38412FD9-4002-4985-ACF1-CDAC8529D5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6" y="3702"/>
            <a:ext cx="83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11000" imgH="241200" progId="Equation.DSMT4">
                    <p:embed/>
                  </p:oleObj>
                </mc:Choice>
                <mc:Fallback>
                  <p:oleObj name="Equation" r:id="rId2" imgW="711000" imgH="241200" progId="Equation.DSMT4">
                    <p:embed/>
                    <p:pic>
                      <p:nvPicPr>
                        <p:cNvPr id="48141" name="Object 13">
                          <a:extLst>
                            <a:ext uri="{FF2B5EF4-FFF2-40B4-BE49-F238E27FC236}">
                              <a16:creationId xmlns:a16="http://schemas.microsoft.com/office/drawing/2014/main" id="{38412FD9-4002-4985-ACF1-CDAC8529D5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" y="3702"/>
                          <a:ext cx="839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2" name="Text Box 14">
              <a:extLst>
                <a:ext uri="{FF2B5EF4-FFF2-40B4-BE49-F238E27FC236}">
                  <a16:creationId xmlns:a16="http://schemas.microsoft.com/office/drawing/2014/main" id="{9910454D-6B6A-4F53-B1A3-CF148CCEC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02"/>
              <a:ext cx="190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i="1" dirty="0" err="1">
                  <a:solidFill>
                    <a:srgbClr val="0000FF"/>
                  </a:solidFill>
                </a:rPr>
                <a:t>cùng</a:t>
              </a:r>
              <a:r>
                <a:rPr lang="en-US" altLang="en-US" sz="4800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4800" i="1" dirty="0" err="1">
                  <a:solidFill>
                    <a:srgbClr val="0000FF"/>
                  </a:solidFill>
                </a:rPr>
                <a:t>phương</a:t>
              </a:r>
              <a:endParaRPr lang="en-US" altLang="en-US" sz="48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8143" name="Rectangle 15">
            <a:extLst>
              <a:ext uri="{FF2B5EF4-FFF2-40B4-BE49-F238E27FC236}">
                <a16:creationId xmlns:a16="http://schemas.microsoft.com/office/drawing/2014/main" id="{7534E6EB-837D-428E-B57F-51527C8E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7" y="12134851"/>
            <a:ext cx="12858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 b="1" dirty="0">
                <a:sym typeface="Symbol" panose="05050102010706020507" pitchFamily="18" charset="2"/>
              </a:rPr>
              <a:t>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CD6C7-FE3E-4F41-AD79-744BEC766E6A}"/>
              </a:ext>
            </a:extLst>
          </p:cNvPr>
          <p:cNvSpPr txBox="1"/>
          <p:nvPr/>
        </p:nvSpPr>
        <p:spPr>
          <a:xfrm>
            <a:off x="4557713" y="7347584"/>
            <a:ext cx="1616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>
                <a:solidFill>
                  <a:srgbClr val="FF3300"/>
                </a:solidFill>
              </a:rPr>
              <a:t>- Hai </a:t>
            </a:r>
            <a:r>
              <a:rPr lang="en-US" altLang="en-US" sz="4800" dirty="0" err="1">
                <a:solidFill>
                  <a:srgbClr val="FF3300"/>
                </a:solidFill>
              </a:rPr>
              <a:t>vectơ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như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thế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nào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được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gọi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là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bằng</a:t>
            </a:r>
            <a:r>
              <a:rPr lang="en-US" altLang="en-US" sz="4800" dirty="0">
                <a:solidFill>
                  <a:srgbClr val="FF3300"/>
                </a:solidFill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</a:rPr>
              <a:t>nhau</a:t>
            </a:r>
            <a:r>
              <a:rPr lang="en-US" altLang="en-US" sz="4800" dirty="0">
                <a:solidFill>
                  <a:srgbClr val="FF3300"/>
                </a:solidFill>
              </a:rPr>
              <a:t>?</a:t>
            </a:r>
            <a:endParaRPr lang="en-US" altLang="en-US" sz="4800" i="1" dirty="0">
              <a:solidFill>
                <a:srgbClr val="FF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86AAA-DCDF-48FF-BCE9-C38172E39EE2}"/>
              </a:ext>
            </a:extLst>
          </p:cNvPr>
          <p:cNvSpPr txBox="1"/>
          <p:nvPr/>
        </p:nvSpPr>
        <p:spPr>
          <a:xfrm>
            <a:off x="4591872" y="8507281"/>
            <a:ext cx="184404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i="1" dirty="0"/>
              <a:t>Hai </a:t>
            </a:r>
            <a:r>
              <a:rPr lang="en-US" altLang="en-US" sz="4800" i="1" dirty="0" err="1"/>
              <a:t>vectơ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được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gọi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là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bằng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nhau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nếu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chúng</a:t>
            </a:r>
            <a:r>
              <a:rPr lang="en-US" altLang="en-US" sz="4800" i="1" dirty="0"/>
              <a:t> </a:t>
            </a:r>
            <a:r>
              <a:rPr lang="en-US" altLang="en-US" sz="4800" i="1" dirty="0" err="1"/>
              <a:t>cùng</a:t>
            </a:r>
            <a:r>
              <a:rPr lang="en-US" altLang="en-US" sz="4800" i="1" dirty="0"/>
              <a:t> h</a:t>
            </a:r>
            <a:r>
              <a:rPr lang="vi-VN" altLang="en-US" sz="4800" i="1" dirty="0"/>
              <a:t>ướng và bằng nhau</a:t>
            </a:r>
            <a:r>
              <a:rPr lang="vi-VN" altLang="en-US" sz="5400" i="1" dirty="0"/>
              <a:t>.</a:t>
            </a:r>
            <a:endParaRPr lang="vi-VN" sz="5400" dirty="0"/>
          </a:p>
          <a:p>
            <a:endParaRPr lang="vi-V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3F8F3-E4A0-41A7-8D06-C525F9E34B31}"/>
              </a:ext>
            </a:extLst>
          </p:cNvPr>
          <p:cNvCxnSpPr/>
          <p:nvPr/>
        </p:nvCxnSpPr>
        <p:spPr>
          <a:xfrm flipV="1">
            <a:off x="4557713" y="8294927"/>
            <a:ext cx="18226087" cy="139505"/>
          </a:xfrm>
          <a:prstGeom prst="line">
            <a:avLst/>
          </a:prstGeom>
          <a:ln w="38100">
            <a:solidFill>
              <a:srgbClr val="145F8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24D7F1-D6D2-410A-9533-2A822EB3CC0C}"/>
              </a:ext>
            </a:extLst>
          </p:cNvPr>
          <p:cNvCxnSpPr/>
          <p:nvPr/>
        </p:nvCxnSpPr>
        <p:spPr>
          <a:xfrm flipV="1">
            <a:off x="4557712" y="9714338"/>
            <a:ext cx="18226087" cy="139505"/>
          </a:xfrm>
          <a:prstGeom prst="line">
            <a:avLst/>
          </a:prstGeom>
          <a:ln w="38100">
            <a:solidFill>
              <a:srgbClr val="145F8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274F02-E352-4B62-B4E9-35221ECDBE55}"/>
              </a:ext>
            </a:extLst>
          </p:cNvPr>
          <p:cNvCxnSpPr>
            <a:cxnSpLocks/>
          </p:cNvCxnSpPr>
          <p:nvPr/>
        </p:nvCxnSpPr>
        <p:spPr>
          <a:xfrm>
            <a:off x="4591872" y="8463452"/>
            <a:ext cx="0" cy="139039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FCE703-5B52-4387-825C-FC820984B8F7}"/>
              </a:ext>
            </a:extLst>
          </p:cNvPr>
          <p:cNvCxnSpPr>
            <a:cxnSpLocks/>
          </p:cNvCxnSpPr>
          <p:nvPr/>
        </p:nvCxnSpPr>
        <p:spPr>
          <a:xfrm>
            <a:off x="22756457" y="8364150"/>
            <a:ext cx="27342" cy="136466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/>
      <p:bldP spid="48137" grpId="0" animBg="1"/>
      <p:bldP spid="48138" grpId="0" animBg="1"/>
      <p:bldP spid="48139" grpId="0"/>
      <p:bldP spid="48143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5F9C198-FBB1-4A43-AD7F-A1B3BDBB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24000"/>
            <a:ext cx="1828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7FFAC9C1-F4C5-4660-8171-9BE8F451A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286001"/>
            <a:ext cx="115220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>
                <a:solidFill>
                  <a:srgbClr val="FF0000"/>
                </a:solidFill>
              </a:rPr>
              <a:t>Dặn dò :</a:t>
            </a:r>
            <a:endParaRPr lang="vi-VN" altLang="en-US" sz="8000" b="1">
              <a:solidFill>
                <a:srgbClr val="FF0000"/>
              </a:solidFill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B7CC3B9F-3E0A-4D65-85AB-92F36D70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3832227"/>
            <a:ext cx="15265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400" dirty="0"/>
              <a:t>1/-</a:t>
            </a:r>
            <a:r>
              <a:rPr lang="en-US" altLang="en-US" sz="6400" dirty="0" err="1"/>
              <a:t>Xem</a:t>
            </a:r>
            <a:r>
              <a:rPr lang="en-US" altLang="en-US" sz="6400" dirty="0"/>
              <a:t> </a:t>
            </a:r>
            <a:r>
              <a:rPr lang="en-US" altLang="en-US" sz="6400" dirty="0" err="1"/>
              <a:t>lại</a:t>
            </a:r>
            <a:r>
              <a:rPr lang="en-US" altLang="en-US" sz="6400" dirty="0"/>
              <a:t> </a:t>
            </a:r>
            <a:r>
              <a:rPr lang="en-US" altLang="en-US" sz="6400" dirty="0" err="1"/>
              <a:t>phần</a:t>
            </a:r>
            <a:r>
              <a:rPr lang="en-US" altLang="en-US" sz="6400" dirty="0"/>
              <a:t> </a:t>
            </a:r>
            <a:r>
              <a:rPr lang="en-US" altLang="en-US" sz="6400" dirty="0" err="1"/>
              <a:t>lý</a:t>
            </a:r>
            <a:r>
              <a:rPr lang="en-US" altLang="en-US" sz="6400" dirty="0"/>
              <a:t> </a:t>
            </a:r>
            <a:r>
              <a:rPr lang="en-US" altLang="en-US" sz="6400" dirty="0" err="1"/>
              <a:t>thuyết</a:t>
            </a:r>
            <a:r>
              <a:rPr lang="en-US" altLang="en-US" sz="6400" dirty="0"/>
              <a:t> </a:t>
            </a:r>
            <a:r>
              <a:rPr lang="en-US" altLang="en-US" sz="6400" dirty="0" err="1"/>
              <a:t>vừa</a:t>
            </a:r>
            <a:r>
              <a:rPr lang="en-US" altLang="en-US" sz="6400" dirty="0"/>
              <a:t> </a:t>
            </a:r>
            <a:r>
              <a:rPr lang="en-US" altLang="en-US" sz="6400" dirty="0" err="1"/>
              <a:t>học</a:t>
            </a:r>
            <a:r>
              <a:rPr lang="en-US" altLang="en-US" sz="6400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6400" dirty="0"/>
              <a:t>2/-</a:t>
            </a:r>
            <a:r>
              <a:rPr lang="en-US" altLang="en-US" sz="6400" dirty="0" err="1"/>
              <a:t>Làm</a:t>
            </a:r>
            <a:r>
              <a:rPr lang="en-US" altLang="en-US" sz="6400" dirty="0"/>
              <a:t> </a:t>
            </a:r>
            <a:r>
              <a:rPr lang="en-US" altLang="en-US" sz="6400" dirty="0" err="1"/>
              <a:t>các</a:t>
            </a:r>
            <a:r>
              <a:rPr lang="en-US" altLang="en-US" sz="6400" dirty="0"/>
              <a:t> </a:t>
            </a:r>
            <a:r>
              <a:rPr lang="en-US" altLang="en-US" sz="6400" dirty="0" err="1"/>
              <a:t>bài</a:t>
            </a:r>
            <a:r>
              <a:rPr lang="en-US" altLang="en-US" sz="6400" dirty="0"/>
              <a:t> </a:t>
            </a:r>
            <a:r>
              <a:rPr lang="en-US" altLang="en-US" sz="6400" dirty="0" err="1"/>
              <a:t>tập</a:t>
            </a:r>
            <a:r>
              <a:rPr lang="en-US" altLang="en-US" sz="6400" dirty="0"/>
              <a:t> </a:t>
            </a:r>
            <a:r>
              <a:rPr lang="en-US" altLang="en-US" sz="6400" dirty="0" err="1"/>
              <a:t>của</a:t>
            </a:r>
            <a:r>
              <a:rPr lang="en-US" altLang="en-US" sz="6400" dirty="0"/>
              <a:t> </a:t>
            </a:r>
            <a:r>
              <a:rPr lang="en-US" altLang="en-US" sz="6400" dirty="0" err="1"/>
              <a:t>sách</a:t>
            </a:r>
            <a:r>
              <a:rPr lang="en-US" altLang="en-US" sz="6400" dirty="0"/>
              <a:t> </a:t>
            </a:r>
            <a:r>
              <a:rPr lang="en-US" altLang="en-US" sz="6400" dirty="0" err="1"/>
              <a:t>giáo</a:t>
            </a:r>
            <a:r>
              <a:rPr lang="en-US" altLang="en-US" sz="6400" dirty="0"/>
              <a:t> khoa.</a:t>
            </a:r>
          </a:p>
          <a:p>
            <a:pPr>
              <a:spcBef>
                <a:spcPct val="50000"/>
              </a:spcBef>
            </a:pPr>
            <a:endParaRPr lang="vi-VN" altLang="en-US" sz="6400" dirty="0"/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27405AF5-1951-4EA8-8499-767848FDD4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1" y="8442327"/>
            <a:ext cx="365125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>
            <a:extLst>
              <a:ext uri="{FF2B5EF4-FFF2-40B4-BE49-F238E27FC236}">
                <a16:creationId xmlns:a16="http://schemas.microsoft.com/office/drawing/2014/main" id="{4875EF84-31A8-4F9C-8B75-0294F4FC2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7721601"/>
            <a:ext cx="4695826" cy="61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1" y="2402233"/>
            <a:ext cx="219456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>
            <a:extLst>
              <a:ext uri="{FF2B5EF4-FFF2-40B4-BE49-F238E27FC236}">
                <a16:creationId xmlns:a16="http://schemas.microsoft.com/office/drawing/2014/main" id="{F071FB05-DB63-4CBA-AF8E-2FB9FC95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30300"/>
            <a:ext cx="12420600" cy="1384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8B869E27-095A-4C21-9294-338DA06E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453414"/>
            <a:ext cx="19361150" cy="5118961"/>
          </a:xfrm>
          <a:prstGeom prst="rect">
            <a:avLst/>
          </a:prstGeom>
          <a:solidFill>
            <a:srgbClr val="333300"/>
          </a:solidFill>
        </p:spPr>
      </p:pic>
      <p:sp>
        <p:nvSpPr>
          <p:cNvPr id="40965" name="WordArt 5">
            <a:extLst>
              <a:ext uri="{FF2B5EF4-FFF2-40B4-BE49-F238E27FC236}">
                <a16:creationId xmlns:a16="http://schemas.microsoft.com/office/drawing/2014/main" id="{9B338B5E-98F8-4D20-8653-BD3E6C3ECA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91400" y="1390650"/>
            <a:ext cx="96012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ảnh sau:</a:t>
            </a:r>
          </a:p>
        </p:txBody>
      </p:sp>
      <p:grpSp>
        <p:nvGrpSpPr>
          <p:cNvPr id="40970" name="Group 10">
            <a:extLst>
              <a:ext uri="{FF2B5EF4-FFF2-40B4-BE49-F238E27FC236}">
                <a16:creationId xmlns:a16="http://schemas.microsoft.com/office/drawing/2014/main" id="{E124DF78-7052-4EED-B4DF-DF2D90E17BC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7709419"/>
            <a:ext cx="11737976" cy="6016107"/>
            <a:chOff x="2699" y="541"/>
            <a:chExt cx="3061" cy="1800"/>
          </a:xfrm>
        </p:grpSpPr>
        <p:pic>
          <p:nvPicPr>
            <p:cNvPr id="40971" name="Picture 11">
              <a:extLst>
                <a:ext uri="{FF2B5EF4-FFF2-40B4-BE49-F238E27FC236}">
                  <a16:creationId xmlns:a16="http://schemas.microsoft.com/office/drawing/2014/main" id="{BC37E1FE-7C87-4F0D-B935-F36B2E96E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41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2" name="Line 12">
              <a:extLst>
                <a:ext uri="{FF2B5EF4-FFF2-40B4-BE49-F238E27FC236}">
                  <a16:creationId xmlns:a16="http://schemas.microsoft.com/office/drawing/2014/main" id="{9C3234B4-563B-467F-9929-9360E3087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703"/>
              <a:ext cx="115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40973" name="Group 13">
            <a:extLst>
              <a:ext uri="{FF2B5EF4-FFF2-40B4-BE49-F238E27FC236}">
                <a16:creationId xmlns:a16="http://schemas.microsoft.com/office/drawing/2014/main" id="{67BBFEFC-3E08-45E2-83A1-E578FC8E0E7F}"/>
              </a:ext>
            </a:extLst>
          </p:cNvPr>
          <p:cNvGrpSpPr>
            <a:grpSpLocks/>
          </p:cNvGrpSpPr>
          <p:nvPr/>
        </p:nvGrpSpPr>
        <p:grpSpPr bwMode="auto">
          <a:xfrm>
            <a:off x="12192000" y="6858000"/>
            <a:ext cx="11811000" cy="6858000"/>
            <a:chOff x="0" y="2422"/>
            <a:chExt cx="3046" cy="1898"/>
          </a:xfrm>
        </p:grpSpPr>
        <p:pic>
          <p:nvPicPr>
            <p:cNvPr id="40974" name="Picture 14">
              <a:extLst>
                <a:ext uri="{FF2B5EF4-FFF2-40B4-BE49-F238E27FC236}">
                  <a16:creationId xmlns:a16="http://schemas.microsoft.com/office/drawing/2014/main" id="{F7293861-CC2E-4A3C-86A4-B5B95F0FA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55"/>
              <a:ext cx="2505" cy="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5" name="Line 15">
              <a:extLst>
                <a:ext uri="{FF2B5EF4-FFF2-40B4-BE49-F238E27FC236}">
                  <a16:creationId xmlns:a16="http://schemas.microsoft.com/office/drawing/2014/main" id="{56C50FC3-7295-46CB-802D-AA3F30D56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7" y="2422"/>
              <a:ext cx="1089" cy="67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662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ĐỊNH NGHĨA: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5297678" y="2949089"/>
            <a:ext cx="1480950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tx1"/>
                </a:solidFill>
              </a:rPr>
              <a:t>Vectơ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một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đoạn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thẳng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có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hướng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2324100" y="8991600"/>
                <a:ext cx="6781800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ký hiệu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𝐴𝐵</m:t>
                        </m:r>
                      </m:e>
                    </m:acc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8991600"/>
                <a:ext cx="6781800" cy="856068"/>
              </a:xfrm>
              <a:prstGeom prst="rect">
                <a:avLst/>
              </a:prstGeom>
              <a:blipFill>
                <a:blip r:embed="rId4"/>
                <a:stretch>
                  <a:fillRect l="-3594" t="-5714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/>
              <p:nvPr/>
            </p:nvSpPr>
            <p:spPr>
              <a:xfrm>
                <a:off x="2316260" y="10316400"/>
                <a:ext cx="2077234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Chú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ý :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thể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dùng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các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chữ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cái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in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thường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để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ký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hiệu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véc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tơ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,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ví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dụ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…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chỉ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rõ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cuối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vectơ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/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10316400"/>
                <a:ext cx="20772340" cy="1446550"/>
              </a:xfrm>
              <a:prstGeom prst="rect">
                <a:avLst/>
              </a:prstGeom>
              <a:blipFill>
                <a:blip r:embed="rId5"/>
                <a:stretch>
                  <a:fillRect l="-1203" t="-9244" b="-184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779B2BC1-C007-4FFF-843C-D5DCF29DA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14137"/>
              </p:ext>
            </p:extLst>
          </p:nvPr>
        </p:nvGraphicFramePr>
        <p:xfrm>
          <a:off x="15936416" y="9817216"/>
          <a:ext cx="2977263" cy="4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266400" progId="Equation.DSMT4">
                  <p:embed/>
                </p:oleObj>
              </mc:Choice>
              <mc:Fallback>
                <p:oleObj name="Equation" r:id="rId6" imgW="96516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CD74DCD-77C5-4EDB-9D0B-D5AA8C99E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36416" y="9817216"/>
                        <a:ext cx="2977263" cy="4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0BEACEB-2323-4814-825A-4CE512896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334000"/>
            <a:ext cx="8948738" cy="264514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BEB7659-7A93-4DB5-8D90-02FD9CD65B7F}"/>
              </a:ext>
            </a:extLst>
          </p:cNvPr>
          <p:cNvSpPr/>
          <p:nvPr/>
        </p:nvSpPr>
        <p:spPr>
          <a:xfrm>
            <a:off x="2468660" y="11703403"/>
            <a:ext cx="20772340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70C0"/>
                </a:solidFill>
                <a:sym typeface="Wingdings 2" panose="05020102010507070707" pitchFamily="18" charset="2"/>
              </a:rPr>
              <a:t>H1: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Với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hai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A, B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phân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biệt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có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thể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lập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đ</a:t>
            </a:r>
            <a:r>
              <a:rPr lang="vi-VN" sz="4400" dirty="0">
                <a:sym typeface="Wingdings 2" panose="05020102010507070707" pitchFamily="18" charset="2"/>
              </a:rPr>
              <a:t>ược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bao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nhiêu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vectơ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vi-VN" sz="4400" dirty="0">
                <a:sym typeface="Wingdings 2" panose="05020102010507070707" pitchFamily="18" charset="2"/>
              </a:rPr>
              <a:t>có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đầu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cuối</a:t>
            </a:r>
            <a:r>
              <a:rPr lang="vi-VN" sz="4400" dirty="0">
                <a:sym typeface="Wingdings 2" panose="05020102010507070707" pitchFamily="18" charset="2"/>
              </a:rPr>
              <a:t> được lấy từ hai điểm đã cho</a:t>
            </a:r>
            <a:r>
              <a:rPr lang="fr-FR" sz="4400" dirty="0">
                <a:sym typeface="Wingdings 2" panose="05020102010507070707" pitchFamily="18" charset="2"/>
              </a:rPr>
              <a:t>?</a:t>
            </a:r>
            <a:endParaRPr lang="vi-VN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6602D-10E5-4D5D-9341-9F5381C1CB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3064" y="4732492"/>
            <a:ext cx="8567735" cy="45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65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6100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 TƠ CÙNG PHƯƠNG, VEC TƠ CÙNG HƯỚNG: 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2.1 GIÁ CỦA VÉC TƠ: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228259" y="4217256"/>
                <a:ext cx="2216514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Đườ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ẳ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𝑞𝑢𝑎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ơ, đượ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ọ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 đó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59" y="4217256"/>
                <a:ext cx="2216514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422141" y="6124564"/>
            <a:ext cx="7112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2.2 ĐỊNH NGHĨA: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1422141" y="6934200"/>
                <a:ext cx="1198905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ơ đượ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ù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𝑝h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ế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giá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chúng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song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song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trùng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nhau</a:t>
                </a:r>
                <a:endParaRPr lang="vi-VN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41" y="6934200"/>
                <a:ext cx="11989059" cy="1446550"/>
              </a:xfrm>
              <a:prstGeom prst="rect">
                <a:avLst/>
              </a:prstGeom>
              <a:blipFill>
                <a:blip r:embed="rId4"/>
                <a:stretch>
                  <a:fillRect l="-2034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6E6E3B4B-714C-411C-A72D-98A6926E4CF1}"/>
              </a:ext>
            </a:extLst>
          </p:cNvPr>
          <p:cNvSpPr/>
          <p:nvPr/>
        </p:nvSpPr>
        <p:spPr>
          <a:xfrm>
            <a:off x="1456860" y="9746159"/>
            <a:ext cx="462792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2.3 NHẬN XÉT: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/>
              <p:nvPr/>
            </p:nvSpPr>
            <p:spPr>
              <a:xfrm>
                <a:off x="1562343" y="11017603"/>
                <a:ext cx="11848857" cy="15915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ẳ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ỉ</m:t>
                      </m:r>
                    </m:oMath>
                  </m:oMathPara>
                </a14:m>
                <a:endParaRPr lang="en-US" sz="44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h𝑎𝑖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ù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43" y="11017603"/>
                <a:ext cx="11848857" cy="1591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4B2371E-035C-4D68-9A33-F92BD24E7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1422" y="6428236"/>
            <a:ext cx="9491978" cy="7135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D12554-BDEC-4C00-88C6-9E6ED95311A8}"/>
                  </a:ext>
                </a:extLst>
              </p:cNvPr>
              <p:cNvSpPr/>
              <p:nvPr/>
            </p:nvSpPr>
            <p:spPr>
              <a:xfrm>
                <a:off x="-10510" y="5239351"/>
                <a:ext cx="23274571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𝐇𝟐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𝑁h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ề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ị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ặ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𝑠𝑎𝑢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𝑅𝑆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𝐸𝐹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𝑉𝑋</m:t>
                          </m:r>
                        </m:e>
                      </m:acc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D12554-BDEC-4C00-88C6-9E6ED9531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0" y="5239351"/>
                <a:ext cx="23274571" cy="856068"/>
              </a:xfrm>
              <a:prstGeom prst="rect">
                <a:avLst/>
              </a:prstGeom>
              <a:blipFill>
                <a:blip r:embed="rId7"/>
                <a:stretch>
                  <a:fillRect r="-395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9FE3E2-6DA6-42FF-9340-5CE676B02B86}"/>
                  </a:ext>
                </a:extLst>
              </p:cNvPr>
              <p:cNvSpPr/>
              <p:nvPr/>
            </p:nvSpPr>
            <p:spPr>
              <a:xfrm>
                <a:off x="1295400" y="8307050"/>
                <a:ext cx="1198905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Khi h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𝑎𝑖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𝑣𝑒𝑐𝑡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ơ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ù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ươ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chúng có thể cùng hướng hoặc ngược hướng.</a:t>
                </a:r>
                <a:endParaRPr lang="vi-VN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9FE3E2-6DA6-42FF-9340-5CE676B02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307050"/>
                <a:ext cx="11989059" cy="1446550"/>
              </a:xfrm>
              <a:prstGeom prst="rect">
                <a:avLst/>
              </a:prstGeom>
              <a:blipFill>
                <a:blip r:embed="rId8"/>
                <a:stretch>
                  <a:fillRect l="-2085" t="-9283" b="-1940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36" grpId="0"/>
      <p:bldP spid="37" grpId="0"/>
      <p:bldP spid="69" grpId="0"/>
      <p:bldP spid="70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7010284-627F-402F-99C7-89CB20FF63CB}"/>
              </a:ext>
            </a:extLst>
          </p:cNvPr>
          <p:cNvSpPr txBox="1"/>
          <p:nvPr/>
        </p:nvSpPr>
        <p:spPr>
          <a:xfrm>
            <a:off x="1066800" y="2590800"/>
            <a:ext cx="122137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r>
              <a:rPr lang="nl-NL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nl-NL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 ABCD. Chỉ ra các cặp vectơ cùng phương, cùng hướng, ngược hướng?</a:t>
            </a:r>
            <a:endParaRPr lang="vi-VN" sz="4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FE5041-1378-4CA4-A910-AE63F007D8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2590800"/>
            <a:ext cx="6896100" cy="273973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96825EA-026F-4975-B964-8E99C99F8E38}"/>
              </a:ext>
            </a:extLst>
          </p:cNvPr>
          <p:cNvSpPr txBox="1"/>
          <p:nvPr/>
        </p:nvSpPr>
        <p:spPr>
          <a:xfrm>
            <a:off x="1066800" y="5855034"/>
            <a:ext cx="6851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cặp vectơ cùng phương: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FDCF8F-4126-4D19-B764-ED56637100E9}"/>
                  </a:ext>
                </a:extLst>
              </p:cNvPr>
              <p:cNvSpPr txBox="1"/>
              <p:nvPr/>
            </p:nvSpPr>
            <p:spPr>
              <a:xfrm>
                <a:off x="7751715" y="5814574"/>
                <a:ext cx="15240000" cy="1619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44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FDCF8F-4126-4D19-B764-ED566371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715" y="5814574"/>
                <a:ext cx="15240000" cy="1619802"/>
              </a:xfrm>
              <a:prstGeom prst="rect">
                <a:avLst/>
              </a:prstGeom>
              <a:blipFill>
                <a:blip r:embed="rId4"/>
                <a:stretch>
                  <a:fillRect t="-2256" b="-172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521D61-435A-4AE2-AE66-BB097A886FE1}"/>
              </a:ext>
            </a:extLst>
          </p:cNvPr>
          <p:cNvSpPr txBox="1"/>
          <p:nvPr/>
        </p:nvSpPr>
        <p:spPr>
          <a:xfrm>
            <a:off x="1066800" y="7857172"/>
            <a:ext cx="685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cặp vectơ cùng hướng: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41FFD3-90FC-4022-8DA6-F0ECD454C5BE}"/>
                  </a:ext>
                </a:extLst>
              </p:cNvPr>
              <p:cNvSpPr txBox="1"/>
              <p:nvPr/>
            </p:nvSpPr>
            <p:spPr>
              <a:xfrm>
                <a:off x="7918268" y="7798126"/>
                <a:ext cx="14319069" cy="14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41FFD3-90FC-4022-8DA6-F0ECD454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268" y="7798126"/>
                <a:ext cx="14319069" cy="1471621"/>
              </a:xfrm>
              <a:prstGeom prst="rect">
                <a:avLst/>
              </a:prstGeom>
              <a:blipFill>
                <a:blip r:embed="rId5"/>
                <a:stretch>
                  <a:fillRect l="-1533" t="-2066" b="-169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2AF50CA9-C69A-46F9-B694-E3495ED582C5}"/>
              </a:ext>
            </a:extLst>
          </p:cNvPr>
          <p:cNvSpPr txBox="1"/>
          <p:nvPr/>
        </p:nvSpPr>
        <p:spPr>
          <a:xfrm>
            <a:off x="1149529" y="9220200"/>
            <a:ext cx="685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cặp vectơ ngược hướng: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37A917-840D-41E6-86CE-15981CE3E5AC}"/>
                  </a:ext>
                </a:extLst>
              </p:cNvPr>
              <p:cNvSpPr txBox="1"/>
              <p:nvPr/>
            </p:nvSpPr>
            <p:spPr>
              <a:xfrm>
                <a:off x="8212180" y="9141559"/>
                <a:ext cx="14319069" cy="151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vi-VN" sz="44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37A917-840D-41E6-86CE-15981CE3E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180" y="9141559"/>
                <a:ext cx="14319069" cy="1517788"/>
              </a:xfrm>
              <a:prstGeom prst="rect">
                <a:avLst/>
              </a:prstGeom>
              <a:blipFill>
                <a:blip r:embed="rId6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DFDA0027-C0C7-4848-9675-577F84EEFA9E}"/>
              </a:ext>
            </a:extLst>
          </p:cNvPr>
          <p:cNvSpPr txBox="1"/>
          <p:nvPr/>
        </p:nvSpPr>
        <p:spPr>
          <a:xfrm>
            <a:off x="4572000" y="4648200"/>
            <a:ext cx="5029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ỜI GI ẢI:</a:t>
            </a:r>
          </a:p>
        </p:txBody>
      </p:sp>
    </p:spTree>
    <p:extLst>
      <p:ext uri="{BB962C8B-B14F-4D97-AF65-F5344CB8AC3E}">
        <p14:creationId xmlns:p14="http://schemas.microsoft.com/office/powerpoint/2010/main" val="22155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3" grpId="0"/>
      <p:bldP spid="57" grpId="0"/>
      <p:bldP spid="55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BẰNG NHAU.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6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72299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3.1 ĐỘ DÀI CỦA VÉC TƠ: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905000" y="4183022"/>
                <a:ext cx="19874613" cy="9103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/>
                  <a:t>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/>
                  <a:t>là một số bằng độ dài đoạn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/>
                  <a:t>. Ta </a:t>
                </a:r>
                <a:r>
                  <a:rPr lang="en-US" sz="4400" err="1"/>
                  <a:t>có</a:t>
                </a:r>
                <a:r>
                  <a:rPr lang="en-US" sz="440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83022"/>
                <a:ext cx="19874613" cy="910314"/>
              </a:xfrm>
              <a:prstGeom prst="rect">
                <a:avLst/>
              </a:prstGeom>
              <a:blipFill>
                <a:blip r:embed="rId3"/>
                <a:stretch>
                  <a:fillRect l="-1258" t="-4000" b="-246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3783626" y="5486400"/>
                <a:ext cx="1237077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𝑒𝑐𝑡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ơ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ó độ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ằ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ơ đơ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ị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5486400"/>
                <a:ext cx="12370774" cy="769441"/>
              </a:xfrm>
              <a:prstGeom prst="rect">
                <a:avLst/>
              </a:prstGeom>
              <a:blipFill>
                <a:blip r:embed="rId4"/>
                <a:stretch>
                  <a:fillRect l="-2021" t="-15873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/>
              <p:nvPr/>
            </p:nvSpPr>
            <p:spPr>
              <a:xfrm>
                <a:off x="3783626" y="9448800"/>
                <a:ext cx="13132774" cy="15915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𝐾h𝑖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𝑐h𝑜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𝑣𝑒𝑐𝑡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à 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ì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𝑙𝑢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ô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ì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đượ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𝑑𝑢𝑦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𝑠𝑎𝑜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𝑐h𝑜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9448800"/>
                <a:ext cx="13132774" cy="1591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/>
              <p:nvPr/>
            </p:nvSpPr>
            <p:spPr>
              <a:xfrm>
                <a:off x="3783626" y="7704512"/>
                <a:ext cx="19381174" cy="15915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ai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v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𝑒𝑐𝑡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ơ đượ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ọ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ằ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𝑛h𝑎𝑢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𝑘h𝑖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độ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sz="4400" b="0" i="1">
                  <a:latin typeface="Cambria Math" panose="02040503050406030204" pitchFamily="18" charset="0"/>
                  <a:sym typeface="Wingdings 2" panose="05020102010507070707" pitchFamily="18" charset="2"/>
                </a:endParaRPr>
              </a:p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ý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ệ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7704512"/>
                <a:ext cx="19381174" cy="1591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9734679-F8D1-4F27-8EA5-16E0ADCBBB1C}"/>
              </a:ext>
            </a:extLst>
          </p:cNvPr>
          <p:cNvSpPr/>
          <p:nvPr/>
        </p:nvSpPr>
        <p:spPr>
          <a:xfrm>
            <a:off x="1380659" y="6850559"/>
            <a:ext cx="8906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3.2 HAI VÉC TƠ BẰNG NHAU: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1" grpId="0"/>
      <p:bldP spid="2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146016" cy="850404"/>
              <a:chOff x="7459669" y="7543800"/>
              <a:chExt cx="1146016" cy="850404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20737" y="7640053"/>
                <a:ext cx="884948" cy="754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769151" y="5456001"/>
                <a:ext cx="14166049" cy="166411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nl-N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3.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O là tâm của hình lục giác đều ABCDEF.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Hãy chỉ ra các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51" y="5456001"/>
                <a:ext cx="14166049" cy="1664110"/>
              </a:xfrm>
              <a:prstGeom prst="rect">
                <a:avLst/>
              </a:prstGeom>
              <a:blipFill>
                <a:blip r:embed="rId3"/>
                <a:stretch>
                  <a:fillRect l="-1936" t="-8059" b="-1868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03457CB-E2D9-49BA-9BCC-A652000E017F}"/>
              </a:ext>
            </a:extLst>
          </p:cNvPr>
          <p:cNvSpPr txBox="1"/>
          <p:nvPr/>
        </p:nvSpPr>
        <p:spPr>
          <a:xfrm>
            <a:off x="734992" y="2134291"/>
            <a:ext cx="16210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2. </a:t>
            </a:r>
            <a:r>
              <a:rPr lang="nl-NL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hbh ABCD. </a:t>
            </a:r>
            <a:r>
              <a:rPr lang="vi-VN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</a:t>
            </a:r>
            <a:r>
              <a:rPr lang="nl-NL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hỉ ra các cặp vectơ bằng nhau?</a:t>
            </a:r>
            <a:endParaRPr lang="vi-VN" sz="4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BD099C-2F5B-4498-BDD3-6A3C01A1A1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658" y="2657168"/>
            <a:ext cx="5985741" cy="298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C6CEA5-A925-40D4-A5A8-F09A8DBE59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6216121"/>
            <a:ext cx="5985741" cy="48427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FF3DA-8F48-47AD-A47F-99E8CDFA6F3A}"/>
              </a:ext>
            </a:extLst>
          </p:cNvPr>
          <p:cNvSpPr txBox="1"/>
          <p:nvPr/>
        </p:nvSpPr>
        <p:spPr>
          <a:xfrm>
            <a:off x="1037011" y="3926177"/>
            <a:ext cx="757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+mj-lt"/>
              </a:rPr>
              <a:t>Các cặp vectơ bằng nhau: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F5BBED-FEC1-4A62-A2AE-AFC96B230F91}"/>
                  </a:ext>
                </a:extLst>
              </p:cNvPr>
              <p:cNvSpPr txBox="1"/>
              <p:nvPr/>
            </p:nvSpPr>
            <p:spPr>
              <a:xfrm>
                <a:off x="7614172" y="3863001"/>
                <a:ext cx="10899556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F5BBED-FEC1-4A62-A2AE-AFC96B230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172" y="3863001"/>
                <a:ext cx="10899556" cy="925446"/>
              </a:xfrm>
              <a:prstGeom prst="rect">
                <a:avLst/>
              </a:prstGeom>
              <a:blipFill>
                <a:blip r:embed="rId6"/>
                <a:stretch>
                  <a:fillRect t="-5263" b="-33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E009619-91B5-43DE-AB26-B6C9D5601B76}"/>
              </a:ext>
            </a:extLst>
          </p:cNvPr>
          <p:cNvSpPr txBox="1"/>
          <p:nvPr/>
        </p:nvSpPr>
        <p:spPr>
          <a:xfrm>
            <a:off x="4823805" y="3020090"/>
            <a:ext cx="388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ỜI GI 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CC8B92-4598-4CF2-BBF9-8C78DE2D6B6A}"/>
              </a:ext>
            </a:extLst>
          </p:cNvPr>
          <p:cNvSpPr txBox="1"/>
          <p:nvPr/>
        </p:nvSpPr>
        <p:spPr>
          <a:xfrm>
            <a:off x="5912031" y="7464995"/>
            <a:ext cx="388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ỜI GI 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BCB724-5931-4255-823A-4BC832488E60}"/>
                  </a:ext>
                </a:extLst>
              </p:cNvPr>
              <p:cNvSpPr txBox="1"/>
              <p:nvPr/>
            </p:nvSpPr>
            <p:spPr>
              <a:xfrm>
                <a:off x="2015247" y="8390435"/>
                <a:ext cx="6590693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vi-VN" sz="48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BCB724-5931-4255-823A-4BC832488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47" y="8390435"/>
                <a:ext cx="6590693" cy="925446"/>
              </a:xfrm>
              <a:prstGeom prst="rect">
                <a:avLst/>
              </a:prstGeom>
              <a:blipFill>
                <a:blip r:embed="rId7"/>
                <a:stretch>
                  <a:fillRect l="-1943" t="-5921" b="-3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CAC6A-021F-4C05-9AAC-27EB7E6C4513}"/>
                  </a:ext>
                </a:extLst>
              </p:cNvPr>
              <p:cNvSpPr txBox="1"/>
              <p:nvPr/>
            </p:nvSpPr>
            <p:spPr>
              <a:xfrm>
                <a:off x="6966162" y="8375461"/>
                <a:ext cx="3279556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𝐷𝑂</m:t>
                          </m:r>
                        </m:e>
                      </m:ac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CAC6A-021F-4C05-9AAC-27EB7E6C4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162" y="8375461"/>
                <a:ext cx="3279556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93EFB-A782-47D5-88B2-F812FFBF55C3}"/>
                  </a:ext>
                </a:extLst>
              </p:cNvPr>
              <p:cNvSpPr txBox="1"/>
              <p:nvPr/>
            </p:nvSpPr>
            <p:spPr>
              <a:xfrm>
                <a:off x="2015247" y="9503487"/>
                <a:ext cx="6521239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4800" dirty="0"/>
                  <a:t>: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93EFB-A782-47D5-88B2-F812FFBF5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47" y="9503487"/>
                <a:ext cx="6521239" cy="925446"/>
              </a:xfrm>
              <a:prstGeom prst="rect">
                <a:avLst/>
              </a:prstGeom>
              <a:blipFill>
                <a:blip r:embed="rId9"/>
                <a:stretch>
                  <a:fillRect l="-2152" t="-5921" b="-3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EDF417D0-5D22-4EF3-9A69-0CE4316943DC}"/>
              </a:ext>
            </a:extLst>
          </p:cNvPr>
          <p:cNvSpPr/>
          <p:nvPr/>
        </p:nvSpPr>
        <p:spPr>
          <a:xfrm>
            <a:off x="785604" y="120785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CD6994-ED11-40AC-A73A-9EC472F4FADC}"/>
                  </a:ext>
                </a:extLst>
              </p:cNvPr>
              <p:cNvSpPr txBox="1"/>
              <p:nvPr/>
            </p:nvSpPr>
            <p:spPr>
              <a:xfrm>
                <a:off x="8007962" y="9505328"/>
                <a:ext cx="396240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</m:e>
                    </m:acc>
                  </m:oMath>
                </a14:m>
                <a:r>
                  <a:rPr lang="vi-VN" sz="4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vi-VN" sz="4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CD6994-ED11-40AC-A73A-9EC472F4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62" y="9505328"/>
                <a:ext cx="3962400" cy="925446"/>
              </a:xfrm>
              <a:prstGeom prst="rect">
                <a:avLst/>
              </a:prstGeom>
              <a:blipFill>
                <a:blip r:embed="rId10"/>
                <a:stretch>
                  <a:fillRect t="-5263" b="-33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21F55-8B26-4D6A-9D6F-088C232FF2B8}"/>
                  </a:ext>
                </a:extLst>
              </p:cNvPr>
              <p:cNvSpPr txBox="1"/>
              <p:nvPr/>
            </p:nvSpPr>
            <p:spPr>
              <a:xfrm>
                <a:off x="1131024" y="10616539"/>
                <a:ext cx="9562014" cy="295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Đẳng thức nào sau đây  là đúng?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𝐷𝑂</m:t>
                        </m:r>
                      </m:e>
                    </m:acc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𝐹𝐸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21F55-8B26-4D6A-9D6F-088C232FF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024" y="10616539"/>
                <a:ext cx="9562014" cy="2958630"/>
              </a:xfrm>
              <a:prstGeom prst="rect">
                <a:avLst/>
              </a:prstGeom>
              <a:blipFill>
                <a:blip r:embed="rId11"/>
                <a:stretch>
                  <a:fillRect l="-2615" t="-41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5" grpId="0"/>
      <p:bldP spid="6" grpId="0"/>
      <p:bldP spid="7" grpId="0"/>
      <p:bldP spid="24" grpId="0"/>
      <p:bldP spid="8" grpId="0"/>
      <p:bldP spid="10" grpId="0"/>
      <p:bldP spid="29" grpId="0"/>
      <p:bldP spid="30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VECT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 KHÔNG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6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10880"/>
            <a:ext cx="35953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 QUY ƯỚC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E319F2-F1E0-4C68-B150-A19377F877C4}"/>
              </a:ext>
            </a:extLst>
          </p:cNvPr>
          <p:cNvSpPr/>
          <p:nvPr/>
        </p:nvSpPr>
        <p:spPr>
          <a:xfrm>
            <a:off x="3429000" y="3169003"/>
            <a:ext cx="1598533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 err="1"/>
              <a:t>Vectơ</a:t>
            </a:r>
            <a:r>
              <a:rPr lang="fr-FR" sz="4400" dirty="0"/>
              <a:t> – </a:t>
            </a:r>
            <a:r>
              <a:rPr lang="fr-FR" sz="4400" dirty="0" err="1"/>
              <a:t>không</a:t>
            </a:r>
            <a:r>
              <a:rPr lang="fr-FR" sz="4400" dirty="0"/>
              <a:t> là </a:t>
            </a:r>
            <a:r>
              <a:rPr lang="fr-FR" sz="4400" dirty="0" err="1"/>
              <a:t>vectơ</a:t>
            </a:r>
            <a:r>
              <a:rPr lang="fr-FR" sz="4400" dirty="0"/>
              <a:t> </a:t>
            </a:r>
            <a:r>
              <a:rPr lang="fr-FR" sz="4400" dirty="0" err="1"/>
              <a:t>có</a:t>
            </a:r>
            <a:r>
              <a:rPr lang="fr-FR" sz="4400" dirty="0"/>
              <a:t> </a:t>
            </a:r>
            <a:r>
              <a:rPr lang="fr-FR" sz="4400" dirty="0" err="1"/>
              <a:t>điểm</a:t>
            </a:r>
            <a:r>
              <a:rPr lang="fr-FR" sz="4400" dirty="0"/>
              <a:t> </a:t>
            </a:r>
            <a:r>
              <a:rPr lang="fr-FR" sz="4400" dirty="0" err="1"/>
              <a:t>đầu</a:t>
            </a:r>
            <a:r>
              <a:rPr lang="fr-FR" sz="4400" dirty="0"/>
              <a:t> </a:t>
            </a:r>
            <a:r>
              <a:rPr lang="fr-FR" sz="4400" dirty="0" err="1"/>
              <a:t>và</a:t>
            </a:r>
            <a:r>
              <a:rPr lang="fr-FR" sz="4400" dirty="0"/>
              <a:t> </a:t>
            </a:r>
            <a:r>
              <a:rPr lang="fr-FR" sz="4400" dirty="0" err="1"/>
              <a:t>điểm</a:t>
            </a:r>
            <a:r>
              <a:rPr lang="fr-FR" sz="4400" dirty="0"/>
              <a:t> </a:t>
            </a:r>
            <a:r>
              <a:rPr lang="fr-FR" sz="4400" dirty="0" err="1"/>
              <a:t>cuối</a:t>
            </a:r>
            <a:r>
              <a:rPr lang="fr-FR" sz="4400" dirty="0"/>
              <a:t> </a:t>
            </a:r>
            <a:r>
              <a:rPr lang="fr-FR" sz="4400" dirty="0" err="1"/>
              <a:t>trùng</a:t>
            </a:r>
            <a:r>
              <a:rPr lang="fr-FR" sz="4400" dirty="0"/>
              <a:t> </a:t>
            </a:r>
            <a:r>
              <a:rPr lang="fr-FR" sz="4400" dirty="0" err="1"/>
              <a:t>nhau</a:t>
            </a:r>
            <a:r>
              <a:rPr lang="vi-VN" sz="4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D78839-9B12-4461-B2FE-88BE75E5985F}"/>
                  </a:ext>
                </a:extLst>
              </p:cNvPr>
              <p:cNvSpPr/>
              <p:nvPr/>
            </p:nvSpPr>
            <p:spPr>
              <a:xfrm>
                <a:off x="4151834" y="4419600"/>
                <a:ext cx="10554766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>
                    <a:sym typeface="Wingdings 2" panose="05020102010507070707" pitchFamily="18" charset="2"/>
                  </a:rPr>
                  <a:t>Ký hiệu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0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𝐵𝐵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=…</m:t>
                    </m:r>
                  </m:oMath>
                </a14:m>
                <a:endParaRPr lang="en-US" sz="4400" b="0"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D78839-9B12-4461-B2FE-88BE75E59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34" y="4419600"/>
                <a:ext cx="10554766" cy="856068"/>
              </a:xfrm>
              <a:prstGeom prst="rect">
                <a:avLst/>
              </a:prstGeom>
              <a:blipFill>
                <a:blip r:embed="rId3"/>
                <a:stretch>
                  <a:fillRect l="-2309" t="-5714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F1B6EDE-36B8-43D3-B095-4A3B85083BFD}"/>
              </a:ext>
            </a:extLst>
          </p:cNvPr>
          <p:cNvSpPr/>
          <p:nvPr/>
        </p:nvSpPr>
        <p:spPr>
          <a:xfrm>
            <a:off x="1981200" y="5468532"/>
            <a:ext cx="21793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>
                <a:sym typeface="Wingdings 2" panose="05020102010507070707" pitchFamily="18" charset="2"/>
              </a:rPr>
              <a:t>Chú ý : Vectơ – không có độ dài bằng 0. Mọi vectơ – không đều bằng nhau</a:t>
            </a:r>
            <a:endParaRPr lang="en-US" sz="4400" b="0">
              <a:sym typeface="Wingdings 2" panose="050201020105070707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822F3-25CC-4B8B-A28C-C2C41779EE22}"/>
              </a:ext>
            </a:extLst>
          </p:cNvPr>
          <p:cNvSpPr/>
          <p:nvPr/>
        </p:nvSpPr>
        <p:spPr>
          <a:xfrm>
            <a:off x="4532834" y="6459132"/>
            <a:ext cx="1322176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>
                <a:sym typeface="Wingdings 2" panose="05020102010507070707" pitchFamily="18" charset="2"/>
              </a:rPr>
              <a:t>Vectơ – không cùng phương với mọi vectơ.</a:t>
            </a:r>
            <a:endParaRPr lang="en-US" sz="4400" b="0"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1E3453D-8D25-4E62-9190-26673FFE23E1}"/>
                  </a:ext>
                </a:extLst>
              </p:cNvPr>
              <p:cNvSpPr txBox="1"/>
              <p:nvPr/>
            </p:nvSpPr>
            <p:spPr>
              <a:xfrm>
                <a:off x="1713323" y="3385526"/>
                <a:ext cx="21183600" cy="353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1E3453D-8D25-4E62-9190-26673FFE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23" y="3385526"/>
                <a:ext cx="21183600" cy="3539302"/>
              </a:xfrm>
              <a:prstGeom prst="rect">
                <a:avLst/>
              </a:prstGeom>
              <a:blipFill>
                <a:blip r:embed="rId3"/>
                <a:stretch>
                  <a:fillRect l="-1295" t="-344" r="-13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A3F9A039-77A1-4817-A8A9-1E9B1470CB8E}"/>
              </a:ext>
            </a:extLst>
          </p:cNvPr>
          <p:cNvSpPr/>
          <p:nvPr/>
        </p:nvSpPr>
        <p:spPr>
          <a:xfrm>
            <a:off x="1929622" y="507846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603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5241</TotalTime>
  <Words>2015</Words>
  <Application>Microsoft Office PowerPoint</Application>
  <PresentationFormat>Custom</PresentationFormat>
  <Paragraphs>169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VNI-Times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598</cp:revision>
  <dcterms:created xsi:type="dcterms:W3CDTF">2013-08-31T11:42:51Z</dcterms:created>
  <dcterms:modified xsi:type="dcterms:W3CDTF">2021-09-01T13:52:40Z</dcterms:modified>
</cp:coreProperties>
</file>