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63"/>
  </p:notesMasterIdLst>
  <p:sldIdLst>
    <p:sldId id="256" r:id="rId3"/>
    <p:sldId id="311" r:id="rId4"/>
    <p:sldId id="337" r:id="rId5"/>
    <p:sldId id="339" r:id="rId6"/>
    <p:sldId id="260" r:id="rId7"/>
    <p:sldId id="257" r:id="rId8"/>
    <p:sldId id="314" r:id="rId9"/>
    <p:sldId id="340" r:id="rId10"/>
    <p:sldId id="341" r:id="rId11"/>
    <p:sldId id="321" r:id="rId12"/>
    <p:sldId id="315" r:id="rId13"/>
    <p:sldId id="262" r:id="rId14"/>
    <p:sldId id="342" r:id="rId15"/>
    <p:sldId id="263" r:id="rId16"/>
    <p:sldId id="343" r:id="rId17"/>
    <p:sldId id="344" r:id="rId18"/>
    <p:sldId id="345" r:id="rId19"/>
    <p:sldId id="346" r:id="rId20"/>
    <p:sldId id="347" r:id="rId21"/>
    <p:sldId id="348" r:id="rId22"/>
    <p:sldId id="349" r:id="rId23"/>
    <p:sldId id="350" r:id="rId24"/>
    <p:sldId id="351" r:id="rId25"/>
    <p:sldId id="352" r:id="rId26"/>
    <p:sldId id="353" r:id="rId27"/>
    <p:sldId id="322" r:id="rId28"/>
    <p:sldId id="354" r:id="rId29"/>
    <p:sldId id="355" r:id="rId30"/>
    <p:sldId id="357" r:id="rId31"/>
    <p:sldId id="359" r:id="rId32"/>
    <p:sldId id="358" r:id="rId33"/>
    <p:sldId id="360" r:id="rId34"/>
    <p:sldId id="361" r:id="rId35"/>
    <p:sldId id="362" r:id="rId36"/>
    <p:sldId id="363" r:id="rId37"/>
    <p:sldId id="364" r:id="rId38"/>
    <p:sldId id="365" r:id="rId39"/>
    <p:sldId id="366" r:id="rId40"/>
    <p:sldId id="367" r:id="rId41"/>
    <p:sldId id="368" r:id="rId42"/>
    <p:sldId id="369" r:id="rId43"/>
    <p:sldId id="327" r:id="rId44"/>
    <p:sldId id="331" r:id="rId45"/>
    <p:sldId id="332" r:id="rId46"/>
    <p:sldId id="335" r:id="rId47"/>
    <p:sldId id="333" r:id="rId48"/>
    <p:sldId id="334" r:id="rId49"/>
    <p:sldId id="336" r:id="rId50"/>
    <p:sldId id="326" r:id="rId51"/>
    <p:sldId id="275" r:id="rId52"/>
    <p:sldId id="370" r:id="rId53"/>
    <p:sldId id="371" r:id="rId54"/>
    <p:sldId id="372" r:id="rId55"/>
    <p:sldId id="285" r:id="rId56"/>
    <p:sldId id="277" r:id="rId57"/>
    <p:sldId id="373" r:id="rId58"/>
    <p:sldId id="258" r:id="rId59"/>
    <p:sldId id="374" r:id="rId60"/>
    <p:sldId id="329" r:id="rId61"/>
    <p:sldId id="267" r:id="rId62"/>
  </p:sldIdLst>
  <p:sldSz cx="9144000" cy="5143500" type="screen16x9"/>
  <p:notesSz cx="6858000" cy="9144000"/>
  <p:embeddedFontLst>
    <p:embeddedFont>
      <p:font typeface="Lato"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Quicksand Medium" panose="020B0604020202020204" charset="0"/>
      <p:regular r:id="rId72"/>
      <p:bold r:id="rId73"/>
    </p:embeddedFont>
    <p:embeddedFont>
      <p:font typeface="Dotum" panose="020B0600000101010101" pitchFamily="34" charset="-127"/>
      <p:regular r:id="rId74"/>
    </p:embeddedFont>
    <p:embeddedFont>
      <p:font typeface="Lilita One" panose="020B0604020202020204" charset="0"/>
      <p:regular r:id="rId75"/>
    </p:embeddedFont>
    <p:embeddedFont>
      <p:font typeface="Poppins SemiBold" panose="020B0604020202020204" charset="0"/>
      <p:regular r:id="rId76"/>
      <p:bold r:id="rId77"/>
      <p:italic r:id="rId78"/>
      <p:boldItalic r:id="rId79"/>
    </p:embeddedFont>
    <p:embeddedFont>
      <p:font typeface="Cambria Math" panose="02040503050406030204" pitchFamily="18" charset="0"/>
      <p:regular r:id="rId80"/>
    </p:embeddedFont>
    <p:embeddedFont>
      <p:font typeface="Anaheim" panose="020B0604020202020204" charset="0"/>
      <p:regular r:id="rId81"/>
    </p:embeddedFont>
    <p:embeddedFont>
      <p:font typeface="Nunito Light" panose="020B0604020202020204" charset="0"/>
      <p:regular r:id="rId82"/>
      <p:italic r:id="rId83"/>
    </p:embeddedFont>
    <p:embeddedFont>
      <p:font typeface="Maven Pro SemiBold" panose="020B0604020202020204" charset="0"/>
      <p:regular r:id="rId84"/>
      <p:bold r:id="rId85"/>
    </p:embeddedFont>
    <p:embeddedFont>
      <p:font typeface="Maven Pro ExtraBold" panose="020B0604020202020204" charset="0"/>
      <p:bold r:id="rId86"/>
    </p:embeddedFont>
    <p:embeddedFont>
      <p:font typeface="DM Sans" panose="020B060402020202020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font" Target="fonts/font8.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9.fntdata"/><Relationship Id="rId90"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23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14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17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051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0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5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3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2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892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8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094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205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33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98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928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7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82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941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65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0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81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700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48"/>
        <p:cNvGrpSpPr/>
        <p:nvPr/>
      </p:nvGrpSpPr>
      <p:grpSpPr>
        <a:xfrm>
          <a:off x="0" y="0"/>
          <a:ext cx="0" cy="0"/>
          <a:chOff x="0" y="0"/>
          <a:chExt cx="0" cy="0"/>
        </a:xfrm>
      </p:grpSpPr>
      <p:grpSp>
        <p:nvGrpSpPr>
          <p:cNvPr id="1049" name="Google Shape;1049;p17"/>
          <p:cNvGrpSpPr/>
          <p:nvPr/>
        </p:nvGrpSpPr>
        <p:grpSpPr>
          <a:xfrm>
            <a:off x="454950" y="269892"/>
            <a:ext cx="8234100" cy="4603720"/>
            <a:chOff x="429225" y="317630"/>
            <a:chExt cx="8234100" cy="4603720"/>
          </a:xfrm>
        </p:grpSpPr>
        <p:sp>
          <p:nvSpPr>
            <p:cNvPr id="1050" name="Google Shape;1050;p1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51" name="Google Shape;1051;p17"/>
            <p:cNvGrpSpPr/>
            <p:nvPr/>
          </p:nvGrpSpPr>
          <p:grpSpPr>
            <a:xfrm>
              <a:off x="679925" y="317630"/>
              <a:ext cx="7742675" cy="4600565"/>
              <a:chOff x="679925" y="317625"/>
              <a:chExt cx="7742675" cy="4510800"/>
            </a:xfrm>
          </p:grpSpPr>
          <p:cxnSp>
            <p:nvCxnSpPr>
              <p:cNvPr id="1052" name="Google Shape;1052;p1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3" name="Google Shape;1053;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4" name="Google Shape;1054;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5" name="Google Shape;1055;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6" name="Google Shape;1056;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7" name="Google Shape;1057;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8" name="Google Shape;1058;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9" name="Google Shape;1059;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0" name="Google Shape;1060;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1" name="Google Shape;1061;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2" name="Google Shape;1062;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3" name="Google Shape;1063;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7" name="Google Shape;1067;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8" name="Google Shape;1068;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9" name="Google Shape;1069;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0" name="Google Shape;1070;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1" name="Google Shape;1071;p1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2" name="Google Shape;1072;p1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3" name="Google Shape;1073;p1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4" name="Google Shape;1074;p1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5" name="Google Shape;1075;p1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6" name="Google Shape;1076;p1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7" name="Google Shape;1077;p1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8" name="Google Shape;1078;p1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9" name="Google Shape;1079;p1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0" name="Google Shape;1080;p1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1" name="Google Shape;1081;p1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2" name="Google Shape;1082;p1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3" name="Google Shape;1083;p1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4" name="Google Shape;1084;p1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085" name="Google Shape;1085;p17"/>
            <p:cNvGrpSpPr/>
            <p:nvPr/>
          </p:nvGrpSpPr>
          <p:grpSpPr>
            <a:xfrm rot="5400000">
              <a:off x="2488064" y="-1492722"/>
              <a:ext cx="4107800" cy="8225444"/>
              <a:chOff x="925175" y="317625"/>
              <a:chExt cx="4107800" cy="4510800"/>
            </a:xfrm>
          </p:grpSpPr>
          <p:cxnSp>
            <p:nvCxnSpPr>
              <p:cNvPr id="1086" name="Google Shape;1086;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7" name="Google Shape;1087;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8" name="Google Shape;1088;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9" name="Google Shape;1089;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0" name="Google Shape;1090;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1" name="Google Shape;1091;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2" name="Google Shape;1092;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3" name="Google Shape;1093;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4" name="Google Shape;1094;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5" name="Google Shape;1095;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6" name="Google Shape;1096;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7" name="Google Shape;1097;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8" name="Google Shape;1098;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9" name="Google Shape;1099;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0" name="Google Shape;1100;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1" name="Google Shape;1101;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2" name="Google Shape;1102;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3" name="Google Shape;1103;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04" name="Google Shape;1104;p17"/>
          <p:cNvSpPr txBox="1">
            <a:spLocks noGrp="1"/>
          </p:cNvSpPr>
          <p:nvPr>
            <p:ph type="title"/>
          </p:nvPr>
        </p:nvSpPr>
        <p:spPr>
          <a:xfrm>
            <a:off x="4837200" y="1569650"/>
            <a:ext cx="31170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7"/>
          <p:cNvSpPr txBox="1">
            <a:spLocks noGrp="1"/>
          </p:cNvSpPr>
          <p:nvPr>
            <p:ph type="subTitle" idx="1"/>
          </p:nvPr>
        </p:nvSpPr>
        <p:spPr>
          <a:xfrm>
            <a:off x="4837348" y="2630450"/>
            <a:ext cx="3117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17"/>
          <p:cNvSpPr/>
          <p:nvPr/>
        </p:nvSpPr>
        <p:spPr>
          <a:xfrm>
            <a:off x="279400" y="1500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17"/>
          <p:cNvGrpSpPr/>
          <p:nvPr/>
        </p:nvGrpSpPr>
        <p:grpSpPr>
          <a:xfrm>
            <a:off x="485300" y="3341700"/>
            <a:ext cx="8527727" cy="1147066"/>
            <a:chOff x="485300" y="3341700"/>
            <a:chExt cx="8527727" cy="1147066"/>
          </a:xfrm>
        </p:grpSpPr>
        <p:grpSp>
          <p:nvGrpSpPr>
            <p:cNvPr id="1109" name="Google Shape;1109;p17"/>
            <p:cNvGrpSpPr/>
            <p:nvPr/>
          </p:nvGrpSpPr>
          <p:grpSpPr>
            <a:xfrm>
              <a:off x="485300" y="3341700"/>
              <a:ext cx="507323" cy="521794"/>
              <a:chOff x="8498350" y="3464975"/>
              <a:chExt cx="507323" cy="521794"/>
            </a:xfrm>
          </p:grpSpPr>
          <p:sp>
            <p:nvSpPr>
              <p:cNvPr id="1110" name="Google Shape;1110;p1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7"/>
            <p:cNvGrpSpPr/>
            <p:nvPr/>
          </p:nvGrpSpPr>
          <p:grpSpPr>
            <a:xfrm>
              <a:off x="8430774" y="3921549"/>
              <a:ext cx="582254" cy="567217"/>
              <a:chOff x="8362049" y="142511"/>
              <a:chExt cx="582254" cy="567217"/>
            </a:xfrm>
          </p:grpSpPr>
          <p:sp>
            <p:nvSpPr>
              <p:cNvPr id="1113" name="Google Shape;1113;p1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17"/>
          <p:cNvGrpSpPr/>
          <p:nvPr/>
        </p:nvGrpSpPr>
        <p:grpSpPr>
          <a:xfrm>
            <a:off x="-154230" y="1721556"/>
            <a:ext cx="8502506" cy="3368146"/>
            <a:chOff x="-154230" y="1721556"/>
            <a:chExt cx="8502506" cy="3368146"/>
          </a:xfrm>
        </p:grpSpPr>
        <p:grpSp>
          <p:nvGrpSpPr>
            <p:cNvPr id="1117" name="Google Shape;1117;p17"/>
            <p:cNvGrpSpPr/>
            <p:nvPr/>
          </p:nvGrpSpPr>
          <p:grpSpPr>
            <a:xfrm rot="-7310798">
              <a:off x="-5013" y="1994794"/>
              <a:ext cx="1214065" cy="1026413"/>
              <a:chOff x="6745875" y="1386325"/>
              <a:chExt cx="1050850" cy="888425"/>
            </a:xfrm>
          </p:grpSpPr>
          <p:sp>
            <p:nvSpPr>
              <p:cNvPr id="1118" name="Google Shape;1118;p1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7"/>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3" r:id="rId9"/>
    <p:sldLayoutId id="2147483664" r:id="rId10"/>
    <p:sldLayoutId id="2147483667" r:id="rId11"/>
    <p:sldLayoutId id="2147483668" r:id="rId12"/>
    <p:sldLayoutId id="2147483669" r:id="rId13"/>
    <p:sldLayoutId id="2147483671"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10/30/2023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72.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5.xml"/><Relationship Id="rId3" Type="http://schemas.openxmlformats.org/officeDocument/2006/relationships/slideLayout" Target="../slideLayouts/slideLayout17.xml"/><Relationship Id="rId7" Type="http://schemas.openxmlformats.org/officeDocument/2006/relationships/slide" Target="slide6.xml"/><Relationship Id="rId12" Type="http://schemas.openxmlformats.org/officeDocument/2006/relationships/image" Target="../media/image9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0.png"/><Relationship Id="rId11" Type="http://schemas.openxmlformats.org/officeDocument/2006/relationships/slide" Target="slide11.xml"/><Relationship Id="rId5" Type="http://schemas.openxmlformats.org/officeDocument/2006/relationships/slide" Target="slide57.xml"/><Relationship Id="rId15" Type="http://schemas.openxmlformats.org/officeDocument/2006/relationships/image" Target="../media/image95.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slide" Target="slide1.xml"/><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90.png"/></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1.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2.png"/><Relationship Id="rId11" Type="http://schemas.openxmlformats.org/officeDocument/2006/relationships/slide" Target="slide1.xml"/><Relationship Id="rId5" Type="http://schemas.openxmlformats.org/officeDocument/2006/relationships/image" Target="../media/image96.png"/><Relationship Id="rId10" Type="http://schemas.openxmlformats.org/officeDocument/2006/relationships/image" Target="../media/image90.png"/><Relationship Id="rId4" Type="http://schemas.openxmlformats.org/officeDocument/2006/relationships/audio" Target="../media/audio3.wav"/><Relationship Id="rId9" Type="http://schemas.openxmlformats.org/officeDocument/2006/relationships/image" Target="../media/image104.png"/></Relationships>
</file>

<file path=ppt/slides/_rels/slide4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04.png"/><Relationship Id="rId3" Type="http://schemas.openxmlformats.org/officeDocument/2006/relationships/audio" Target="../media/audio2.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audio" Target="../media/audio1.wav"/><Relationship Id="rId16" Type="http://schemas.openxmlformats.org/officeDocument/2006/relationships/image" Target="../media/image105.png"/><Relationship Id="rId1" Type="http://schemas.openxmlformats.org/officeDocument/2006/relationships/slideLayout" Target="../slideLayouts/slideLayout18.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96.png"/><Relationship Id="rId15" Type="http://schemas.openxmlformats.org/officeDocument/2006/relationships/slide" Target="slide1.xml"/><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115.png"/><Relationship Id="rId1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22.png"/><Relationship Id="rId5" Type="http://schemas.microsoft.com/office/2007/relationships/hdphoto" Target="../media/hdphoto7.wdp"/><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26.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5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144.png"/><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145.png"/><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smtClean="0">
                <a:latin typeface="+mj-lt"/>
              </a:rPr>
              <a:t>CHÀO MỪNG CÁC EM </a:t>
            </a:r>
            <a:br>
              <a:rPr lang="en-US" sz="4500" b="1" smtClean="0">
                <a:latin typeface="+mj-lt"/>
              </a:rPr>
            </a:br>
            <a:r>
              <a:rPr lang="en-US" sz="4500" b="1" smtClean="0">
                <a:latin typeface="+mj-lt"/>
              </a:rPr>
              <a:t>ĐẾN VỚI TIẾT HỌC </a:t>
            </a:r>
            <a:br>
              <a:rPr lang="en-US" sz="4500" b="1" smtClean="0">
                <a:latin typeface="+mj-lt"/>
              </a:rPr>
            </a:br>
            <a:r>
              <a:rPr lang="en-US" sz="4500" b="1" smtClean="0">
                <a:latin typeface="+mj-lt"/>
              </a:rPr>
              <a:t>NGÀY HÔM NAY!</a:t>
            </a:r>
            <a:endParaRPr lang="en-US" sz="4500" b="1">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smtClean="0">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nl-NL" sz="1900" i="1" smtClean="0">
                                  <a:solidFill>
                                    <a:srgbClr val="000000"/>
                                  </a:solidFill>
                                  <a:effectLst/>
                                  <a:latin typeface="+mn-lt"/>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𝐴</m:t>
                              </m:r>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𝐵</m:t>
                              </m:r>
                              <m:r>
                                <a:rPr lang="nl-NL" sz="1900" i="1">
                                  <a:solidFill>
                                    <a:srgbClr val="000000"/>
                                  </a:solidFill>
                                  <a:effectLst/>
                                  <a:latin typeface="+mn-lt"/>
                                  <a:ea typeface="Dotum" panose="020B0600000101010101" pitchFamily="34" charset="-127"/>
                                  <a:cs typeface="Times New Roman" panose="02020603050405020304" pitchFamily="18" charset="0"/>
                                </a:rPr>
                                <m:t>′</m:t>
                              </m:r>
                              <m:r>
                                <a:rPr lang="nl-NL" sz="1900" i="1">
                                  <a:solidFill>
                                    <a:srgbClr val="000000"/>
                                  </a:solidFill>
                                  <a:effectLst/>
                                  <a:latin typeface="+mn-lt"/>
                                  <a:ea typeface="Dotum" panose="020B0600000101010101" pitchFamily="34" charset="-127"/>
                                  <a:cs typeface="Times New Roman" panose="02020603050405020304" pitchFamily="18" charset="0"/>
                                </a:rPr>
                                <m:t>𝐶</m:t>
                              </m:r>
                              <m:r>
                                <a:rPr lang="nl-NL" sz="1900" i="1">
                                  <a:solidFill>
                                    <a:srgbClr val="000000"/>
                                  </a:solidFill>
                                  <a:effectLst/>
                                  <a:latin typeface="+mn-lt"/>
                                  <a:ea typeface="Dotum" panose="020B0600000101010101" pitchFamily="34" charset="-127"/>
                                  <a:cs typeface="Times New Roman" panose="02020603050405020304" pitchFamily="18" charset="0"/>
                                </a:rPr>
                                <m:t>′</m:t>
                              </m:r>
                            </m:oMath>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𝐴𝐵</m:t>
                                    </m:r>
                                  </m:den>
                                </m:f>
                                <m:r>
                                  <a:rPr lang="nl-NL" sz="1900" i="1">
                                    <a:solidFill>
                                      <a:srgbClr val="000000"/>
                                    </a:solidFill>
                                    <a:effectLst/>
                                    <a:latin typeface="+mn-lt"/>
                                    <a:ea typeface="Dotum" panose="020B0600000101010101" pitchFamily="34" charset="-127"/>
                                    <a:cs typeface="Times New Roman" panose="02020603050405020304" pitchFamily="18" charset="0"/>
                                  </a:rPr>
                                  <m:t>=</m:t>
                                </m:r>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𝐴𝐶</m:t>
                                    </m:r>
                                  </m:den>
                                </m:f>
                                <m:r>
                                  <a:rPr lang="nl-NL" sz="1900" i="1">
                                    <a:solidFill>
                                      <a:srgbClr val="000000"/>
                                    </a:solidFill>
                                    <a:effectLst/>
                                    <a:latin typeface="+mn-lt"/>
                                    <a:ea typeface="Dotum" panose="020B0600000101010101" pitchFamily="34" charset="-127"/>
                                    <a:cs typeface="Times New Roman" panose="02020603050405020304" pitchFamily="18" charset="0"/>
                                  </a:rPr>
                                  <m:t>=</m:t>
                                </m:r>
                                <m:f>
                                  <m:fPr>
                                    <m:ctrlPr>
                                      <a:rPr lang="en-US" sz="1900" i="1">
                                        <a:solidFill>
                                          <a:srgbClr val="000000"/>
                                        </a:solidFill>
                                        <a:effectLst/>
                                        <a:latin typeface="+mn-lt"/>
                                        <a:ea typeface="Dotum" panose="020B0600000101010101" pitchFamily="34" charset="-127"/>
                                        <a:cs typeface="Times New Roman" panose="02020603050405020304" pitchFamily="18" charset="0"/>
                                      </a:rPr>
                                    </m:ctrlPr>
                                  </m:fPr>
                                  <m:num>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num>
                                  <m:den>
                                    <m:r>
                                      <a:rPr lang="nl-NL" sz="1900" i="1">
                                        <a:solidFill>
                                          <a:srgbClr val="000000"/>
                                        </a:solidFill>
                                        <a:effectLst/>
                                        <a:latin typeface="+mn-lt"/>
                                        <a:ea typeface="Dotum" panose="020B0600000101010101" pitchFamily="34" charset="-127"/>
                                        <a:cs typeface="Times New Roman" panose="02020603050405020304" pitchFamily="18" charset="0"/>
                                      </a:rPr>
                                      <m:t>𝐵𝐶</m:t>
                                    </m:r>
                                  </m:den>
                                </m:f>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𝐴</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𝐵</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sSup>
                                <m:sSupPr>
                                  <m:ctrlPr>
                                    <a:rPr lang="en-US" sz="1900" i="1">
                                      <a:solidFill>
                                        <a:srgbClr val="000000"/>
                                      </a:solidFill>
                                      <a:effectLst/>
                                      <a:latin typeface="+mn-lt"/>
                                      <a:ea typeface="Dotum" panose="020B0600000101010101" pitchFamily="34" charset="-127"/>
                                      <a:cs typeface="Times New Roman" panose="02020603050405020304" pitchFamily="18" charset="0"/>
                                    </a:rPr>
                                  </m:ctrlPr>
                                </m:sSupPr>
                                <m:e>
                                  <m:r>
                                    <a:rPr lang="nl-NL" sz="1900" i="1">
                                      <a:solidFill>
                                        <a:srgbClr val="000000"/>
                                      </a:solidFill>
                                      <a:effectLst/>
                                      <a:latin typeface="+mn-lt"/>
                                      <a:ea typeface="Dotum" panose="020B0600000101010101" pitchFamily="34" charset="-127"/>
                                      <a:cs typeface="Times New Roman" panose="02020603050405020304" pitchFamily="18" charset="0"/>
                                    </a:rPr>
                                    <m:t>𝐶</m:t>
                                  </m:r>
                                </m:e>
                                <m:sup>
                                  <m:r>
                                    <a:rPr lang="nl-NL" sz="1900" i="1">
                                      <a:solidFill>
                                        <a:srgbClr val="000000"/>
                                      </a:solidFill>
                                      <a:effectLst/>
                                      <a:latin typeface="+mn-lt"/>
                                      <a:ea typeface="Dotum" panose="020B0600000101010101" pitchFamily="34" charset="-127"/>
                                      <a:cs typeface="Times New Roman" panose="02020603050405020304" pitchFamily="18" charset="0"/>
                                    </a:rPr>
                                    <m:t>′</m:t>
                                  </m:r>
                                </m:sup>
                              </m:sSup>
                              <m:r>
                                <a:rPr lang="vi-VN" sz="2000" i="1" smtClean="0">
                                  <a:latin typeface="Cambria Math" panose="02040503050406030204" pitchFamily="18" charset="0"/>
                                </a:rPr>
                                <m:t>∽</m:t>
                              </m:r>
                              <m:r>
                                <a:rPr lang="nl-NL" sz="1900">
                                  <a:solidFill>
                                    <a:srgbClr val="000000"/>
                                  </a:solidFill>
                                  <a:effectLst/>
                                  <a:latin typeface="+mn-lt"/>
                                  <a:ea typeface="Arial" panose="020B0604020202020204" pitchFamily="34" charset="0"/>
                                  <a:cs typeface="Times New Roman" panose="02020603050405020304" pitchFamily="18" charset="0"/>
                                </a:rPr>
                                <m:t>∆</m:t>
                              </m:r>
                              <m:r>
                                <a:rPr lang="nl-NL" sz="1900" i="1">
                                  <a:solidFill>
                                    <a:srgbClr val="000000"/>
                                  </a:solidFill>
                                  <a:effectLst/>
                                  <a:latin typeface="+mn-lt"/>
                                  <a:ea typeface="Arial" panose="020B0604020202020204" pitchFamily="34" charset="0"/>
                                  <a:cs typeface="Times New Roman" panose="02020603050405020304" pitchFamily="18" charset="0"/>
                                </a:rPr>
                                <m:t>𝐴𝐵𝐶</m:t>
                              </m:r>
                            </m:oMath>
                          </a14:m>
                          <a:r>
                            <a:rPr lang="nl-NL" sz="1900" i="1">
                              <a:solidFill>
                                <a:srgbClr val="000000"/>
                              </a:solidFill>
                              <a:effectLst/>
                              <a:latin typeface="+mn-lt"/>
                              <a:ea typeface="Dotum" panose="020B0600000101010101" pitchFamily="34" charset="-127"/>
                              <a:cs typeface="Times New Roman" panose="02020603050405020304" pitchFamily="18" charset="0"/>
                            </a:rPr>
                            <a:t> </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3016331058"/>
                  </p:ext>
                </p:extLst>
              </p:nvPr>
            </p:nvGraphicFramePr>
            <p:xfrm>
              <a:off x="1498977" y="2734985"/>
              <a:ext cx="3112945" cy="1747203"/>
            </p:xfrm>
            <a:graphic>
              <a:graphicData uri="http://schemas.openxmlformats.org/drawingml/2006/table">
                <a:tbl>
                  <a:tblPr firstRow="1" firstCol="1" bandRow="1"/>
                  <a:tblGrid>
                    <a:gridCol w="803054">
                      <a:extLst>
                        <a:ext uri="{9D8B030D-6E8A-4147-A177-3AD203B41FA5}">
                          <a16:colId xmlns:a16="http://schemas.microsoft.com/office/drawing/2014/main" val="497636341"/>
                        </a:ext>
                      </a:extLst>
                    </a:gridCol>
                    <a:gridCol w="2309891">
                      <a:extLst>
                        <a:ext uri="{9D8B030D-6E8A-4147-A177-3AD203B41FA5}">
                          <a16:colId xmlns:a16="http://schemas.microsoft.com/office/drawing/2014/main" val="79623606"/>
                        </a:ext>
                      </a:extLst>
                    </a:gridCol>
                  </a:tblGrid>
                  <a:tr h="1341247">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37" r="-263" b="-39819"/>
                          </a:stretch>
                        </a:blipFill>
                      </a:tcPr>
                    </a:tc>
                    <a:extLst>
                      <a:ext uri="{0D108BD9-81ED-4DB2-BD59-A6C34878D82A}">
                        <a16:rowId xmlns:a16="http://schemas.microsoft.com/office/drawing/2014/main" val="436423428"/>
                      </a:ext>
                    </a:extLst>
                  </a:tr>
                  <a:tr h="405956">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37" t="-329851" r="-263" b="-31343"/>
                          </a:stretch>
                        </a:blipFill>
                      </a:tcPr>
                    </a:tc>
                    <a:extLst>
                      <a:ext uri="{0D108BD9-81ED-4DB2-BD59-A6C34878D82A}">
                        <a16:rowId xmlns:a16="http://schemas.microsoft.com/office/drawing/2014/main" val="2044681569"/>
                      </a:ext>
                    </a:extLst>
                  </a:tr>
                </a:tbl>
              </a:graphicData>
            </a:graphic>
          </p:graphicFrame>
        </mc:Fallback>
      </mc:AlternateContent>
      <p:grpSp>
        <p:nvGrpSpPr>
          <p:cNvPr id="8" name="Group 7"/>
          <p:cNvGrpSpPr/>
          <p:nvPr/>
        </p:nvGrpSpPr>
        <p:grpSpPr>
          <a:xfrm>
            <a:off x="4809067" y="3267478"/>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Rectangle 6"/>
                <p:cNvSpPr/>
                <p:nvPr/>
              </p:nvSpPr>
              <p:spPr>
                <a:xfrm>
                  <a:off x="5687643" y="3028228"/>
                  <a:ext cx="482824"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5327671" y="3942681"/>
                  <a:ext cx="489236"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6576956" y="3979091"/>
                  <a:ext cx="489236"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534701" y="2804925"/>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par>
                                <p:cTn id="28" presetID="9"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a:t>
            </a:r>
            <a:r>
              <a:rPr lang="vi-VN" sz="1900">
                <a:latin typeface="+mn-lt"/>
              </a:rPr>
              <a:t>dạng</a:t>
            </a:r>
            <a:r>
              <a:rPr lang="vi-VN" sz="1900" smtClean="0">
                <a:latin typeface="+mn-lt"/>
              </a:rPr>
              <a:t>.</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350324" y="3625259"/>
            <a:ext cx="1011815"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Trả lời: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Rectangle 7"/>
              <p:cNvSpPr/>
              <p:nvPr/>
            </p:nvSpPr>
            <p:spPr>
              <a:xfrm>
                <a:off x="2388221" y="3539266"/>
                <a:ext cx="6355659" cy="1305037"/>
              </a:xfrm>
              <a:prstGeom prst="rect">
                <a:avLst/>
              </a:prstGeom>
            </p:spPr>
            <p:txBody>
              <a:bodyPr wrap="square">
                <a:spAutoFit/>
              </a:bodyPr>
              <a:lstStyle/>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nl-NL" sz="1900">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𝐻𝐺𝐾</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𝐴𝐵</m:t>
                        </m:r>
                      </m:num>
                      <m:den>
                        <m:r>
                          <a:rPr lang="en-US" sz="1900" i="1">
                            <a:effectLst/>
                            <a:latin typeface="+mn-lt"/>
                            <a:ea typeface="Dotum" panose="020B0600000101010101" pitchFamily="34" charset="-127"/>
                            <a:cs typeface="Times New Roman" panose="02020603050405020304" pitchFamily="18" charset="0"/>
                          </a:rPr>
                          <m:t>𝐻𝐺</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𝐵𝐶</m:t>
                        </m:r>
                      </m:num>
                      <m:den>
                        <m:r>
                          <a:rPr lang="en-US" sz="1900" i="1">
                            <a:effectLst/>
                            <a:latin typeface="+mn-lt"/>
                            <a:ea typeface="Dotum" panose="020B0600000101010101" pitchFamily="34" charset="-127"/>
                            <a:cs typeface="Times New Roman" panose="02020603050405020304" pitchFamily="18" charset="0"/>
                          </a:rPr>
                          <m:t>𝐺𝐾</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𝐴𝐶</m:t>
                        </m:r>
                      </m:num>
                      <m:den>
                        <m:r>
                          <a:rPr lang="en-US" sz="1900" i="1">
                            <a:effectLst/>
                            <a:latin typeface="+mn-lt"/>
                            <a:ea typeface="Dotum" panose="020B0600000101010101" pitchFamily="34" charset="-127"/>
                            <a:cs typeface="Times New Roman" panose="02020603050405020304" pitchFamily="18" charset="0"/>
                          </a:rPr>
                          <m:t>𝐻𝐾</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nl-NL" sz="1900" i="1">
                            <a:effectLst/>
                            <a:latin typeface="+mn-lt"/>
                            <a:ea typeface="Dotum" panose="020B0600000101010101" pitchFamily="34" charset="-127"/>
                            <a:cs typeface="Times New Roman" panose="02020603050405020304" pitchFamily="18" charset="0"/>
                          </a:rPr>
                          <m:t>1</m:t>
                        </m:r>
                      </m:num>
                      <m:den>
                        <m:r>
                          <a:rPr lang="nl-NL" sz="1900" i="1">
                            <a:effectLst/>
                            <a:latin typeface="+mn-lt"/>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𝐷𝐸𝐹</m:t>
                    </m:r>
                    <m:r>
                      <a:rPr lang="vi-VN" sz="2000" i="1">
                        <a:latin typeface="Cambria Math" panose="02040503050406030204" pitchFamily="18" charset="0"/>
                      </a:rPr>
                      <m:t>∽</m:t>
                    </m:r>
                    <m:r>
                      <a:rPr lang="nl-NL" sz="1900">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𝑀𝑁𝑃</m:t>
                    </m:r>
                  </m:oMath>
                </a14:m>
                <a:r>
                  <a:rPr lang="nl-NL" sz="1900">
                    <a:effectLst/>
                    <a:latin typeface="+mn-lt"/>
                    <a:ea typeface="Dotum" panose="020B0600000101010101" pitchFamily="34" charset="-127"/>
                    <a:cs typeface="Times New Roman" panose="02020603050405020304" pitchFamily="18" charset="0"/>
                  </a:rPr>
                  <a:t> (c.c.c). Vì: </a:t>
                </a:r>
                <a14:m>
                  <m:oMath xmlns:m="http://schemas.openxmlformats.org/officeDocument/2006/math">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𝐷𝐸</m:t>
                        </m:r>
                      </m:num>
                      <m:den>
                        <m:r>
                          <a:rPr lang="en-US" sz="1900" i="1">
                            <a:effectLst/>
                            <a:latin typeface="+mn-lt"/>
                            <a:ea typeface="Dotum" panose="020B0600000101010101" pitchFamily="34" charset="-127"/>
                            <a:cs typeface="Times New Roman" panose="02020603050405020304" pitchFamily="18" charset="0"/>
                          </a:rPr>
                          <m:t>𝑀𝑁</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𝐸𝐹</m:t>
                        </m:r>
                      </m:num>
                      <m:den>
                        <m:r>
                          <a:rPr lang="en-US" sz="1900" i="1">
                            <a:effectLst/>
                            <a:latin typeface="+mn-lt"/>
                            <a:ea typeface="Dotum" panose="020B0600000101010101" pitchFamily="34" charset="-127"/>
                            <a:cs typeface="Times New Roman" panose="02020603050405020304" pitchFamily="18" charset="0"/>
                          </a:rPr>
                          <m:t>𝑁𝑃</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𝐷𝐹</m:t>
                        </m:r>
                      </m:num>
                      <m:den>
                        <m:r>
                          <a:rPr lang="en-US" sz="1900" i="1">
                            <a:effectLst/>
                            <a:latin typeface="+mn-lt"/>
                            <a:ea typeface="Dotum" panose="020B0600000101010101" pitchFamily="34" charset="-127"/>
                            <a:cs typeface="Times New Roman" panose="02020603050405020304" pitchFamily="18" charset="0"/>
                          </a:rPr>
                          <m:t>𝑀𝑃</m:t>
                        </m:r>
                      </m:den>
                    </m:f>
                    <m:r>
                      <a:rPr lang="nl-NL"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nl-NL" sz="1900" i="1">
                            <a:effectLst/>
                            <a:latin typeface="+mn-lt"/>
                            <a:ea typeface="Dotum" panose="020B0600000101010101" pitchFamily="34" charset="-127"/>
                            <a:cs typeface="Times New Roman" panose="02020603050405020304" pitchFamily="18" charset="0"/>
                          </a:rPr>
                          <m:t>1</m:t>
                        </m:r>
                      </m:num>
                      <m:den>
                        <m:r>
                          <a:rPr lang="nl-NL" sz="1900" i="1">
                            <a:effectLst/>
                            <a:latin typeface="+mn-lt"/>
                            <a:ea typeface="Dotum" panose="020B0600000101010101" pitchFamily="34" charset="-127"/>
                            <a:cs typeface="Times New Roman" panose="02020603050405020304" pitchFamily="18" charset="0"/>
                          </a:rPr>
                          <m:t>2</m:t>
                        </m:r>
                      </m:den>
                    </m:f>
                  </m:oMath>
                </a14:m>
                <a:endParaRPr lang="en-US" sz="19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388221" y="3539266"/>
                <a:ext cx="6355659" cy="1305037"/>
              </a:xfrm>
              <a:prstGeom prst="rect">
                <a:avLst/>
              </a:prstGeom>
              <a:blipFill>
                <a:blip r:embed="rId6"/>
                <a:stretch>
                  <a:fillRect l="-768" b="-1869"/>
                </a:stretch>
              </a:blipFill>
            </p:spPr>
            <p:txBody>
              <a:bodyPr/>
              <a:lstStyle/>
              <a:p>
                <a:r>
                  <a:rPr lang="en-US">
                    <a:noFill/>
                  </a:rPr>
                  <a:t> </a:t>
                </a:r>
              </a:p>
            </p:txBody>
          </p:sp>
        </mc:Fallback>
      </mc:AlternateContent>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smtClean="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smtClean="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smtClean="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smtClean="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smtClean="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smtClean="0">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smtClean="0">
                <a:solidFill>
                  <a:srgbClr val="C00000"/>
                </a:solidFill>
                <a:ea typeface="Calibri" panose="020F0502020204030204" pitchFamily="34" charset="0"/>
                <a:cs typeface="Times New Roman" panose="02020603050405020304" pitchFamily="18" charset="0"/>
              </a:rPr>
              <a:t>Giải:</a:t>
            </a:r>
            <a:endParaRPr lang="en-US" sz="19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nl-NL" sz="1900" i="1" smtClean="0">
                                  <a:solidFill>
                                    <a:srgbClr val="000000"/>
                                  </a:solidFill>
                                  <a:effectLst/>
                                  <a:latin typeface="+mn-lt"/>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mn-lt"/>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smtClean="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smtClean="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1463939" y="47920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4396470" y="1094891"/>
                <a:ext cx="4208034" cy="3052502"/>
              </a:xfrm>
              <a:prstGeom prst="rect">
                <a:avLst/>
              </a:prstGeom>
              <a:noFill/>
            </p:spPr>
            <p:txBody>
              <a:bodyPr wrap="square" rtlCol="0">
                <a:spAutoFit/>
              </a:bodyPr>
              <a:lstStyle/>
              <a:p>
                <a:pPr>
                  <a:lnSpc>
                    <a:spcPct val="150000"/>
                  </a:lnSpc>
                  <a:spcBef>
                    <a:spcPts val="600"/>
                  </a:spcBef>
                  <a:spcAft>
                    <a:spcPts val="600"/>
                  </a:spcAft>
                </a:pPr>
                <a:r>
                  <a:rPr lang="en-US" sz="1900" smtClean="0">
                    <a:latin typeface="+mn-lt"/>
                  </a:rPr>
                  <a:t>Từ giả thiết ta có </a:t>
                </a:r>
                <a14:m>
                  <m:oMath xmlns:m="http://schemas.openxmlformats.org/officeDocument/2006/math">
                    <m:r>
                      <a:rPr lang="en-US" sz="1900" i="1" kern="1200">
                        <a:latin typeface="+mn-lt"/>
                        <a:ea typeface="+mn-ea"/>
                        <a:cs typeface="Arial" panose="020B0604020202020204" pitchFamily="34" charset="0"/>
                      </a:rPr>
                      <m:t>3</m:t>
                    </m:r>
                    <m:r>
                      <a:rPr lang="en-US" sz="1900" b="0" i="1" kern="1200" smtClean="0">
                        <a:latin typeface="+mn-lt"/>
                        <a:ea typeface="+mn-ea"/>
                        <a:cs typeface="Arial" panose="020B0604020202020204" pitchFamily="34" charset="0"/>
                      </a:rPr>
                      <m:t>𝑀𝑁</m:t>
                    </m:r>
                    <m:r>
                      <a:rPr lang="en-US" sz="1900" i="1" kern="1200">
                        <a:latin typeface="+mn-lt"/>
                        <a:ea typeface="+mn-ea"/>
                        <a:cs typeface="Arial" panose="020B0604020202020204" pitchFamily="34" charset="0"/>
                      </a:rPr>
                      <m:t>=4</m:t>
                    </m:r>
                    <m:r>
                      <a:rPr lang="en-US" sz="1900" b="0" i="1" kern="1200" smtClean="0">
                        <a:latin typeface="+mn-lt"/>
                        <a:ea typeface="+mn-ea"/>
                        <a:cs typeface="Arial" panose="020B0604020202020204" pitchFamily="34" charset="0"/>
                      </a:rPr>
                      <m:t>𝑁𝑃</m:t>
                    </m:r>
                    <m:r>
                      <a:rPr lang="en-US" sz="1900" i="1" kern="1200">
                        <a:latin typeface="+mn-lt"/>
                        <a:ea typeface="+mn-ea"/>
                        <a:cs typeface="Arial" panose="020B0604020202020204" pitchFamily="34" charset="0"/>
                      </a:rPr>
                      <m:t>=8</m:t>
                    </m:r>
                    <m:r>
                      <a:rPr lang="en-US" sz="1900" b="0" i="1" kern="1200" smtClean="0">
                        <a:latin typeface="+mn-lt"/>
                        <a:ea typeface="+mn-ea"/>
                        <a:cs typeface="Arial" panose="020B0604020202020204" pitchFamily="34" charset="0"/>
                      </a:rPr>
                      <m:t>𝑃𝑀</m:t>
                    </m:r>
                  </m:oMath>
                </a14:m>
                <a:r>
                  <a:rPr lang="en-US" sz="1900" smtClean="0">
                    <a:latin typeface="+mn-lt"/>
                  </a:rPr>
                  <a:t> và</a:t>
                </a:r>
                <a:r>
                  <a:rPr lang="en-US" sz="1900" kern="1200">
                    <a:latin typeface="+mn-lt"/>
                    <a:ea typeface="+mn-ea"/>
                    <a:cs typeface="Arial" panose="020B0604020202020204" pitchFamily="34" charset="0"/>
                  </a:rPr>
                  <a:t> </a:t>
                </a:r>
                <a14:m>
                  <m:oMath xmlns:m="http://schemas.openxmlformats.org/officeDocument/2006/math">
                    <m:r>
                      <a:rPr lang="en-US" sz="1900" i="1" kern="1200">
                        <a:latin typeface="+mn-lt"/>
                        <a:ea typeface="+mn-ea"/>
                        <a:cs typeface="Arial" panose="020B0604020202020204" pitchFamily="34" charset="0"/>
                      </a:rPr>
                      <m:t>3</m:t>
                    </m:r>
                    <m:r>
                      <a:rPr lang="en-US" sz="1900" i="1" kern="1200">
                        <a:latin typeface="+mn-lt"/>
                        <a:ea typeface="+mn-ea"/>
                        <a:cs typeface="Arial" panose="020B0604020202020204" pitchFamily="34" charset="0"/>
                      </a:rPr>
                      <m:t>𝐴𝐵</m:t>
                    </m:r>
                    <m:r>
                      <a:rPr lang="en-US" sz="1900" i="1" kern="1200">
                        <a:latin typeface="+mn-lt"/>
                        <a:ea typeface="+mn-ea"/>
                        <a:cs typeface="Arial" panose="020B0604020202020204" pitchFamily="34" charset="0"/>
                      </a:rPr>
                      <m:t>=4</m:t>
                    </m:r>
                    <m:r>
                      <a:rPr lang="en-US" sz="1900" i="1" kern="1200">
                        <a:latin typeface="+mn-lt"/>
                        <a:ea typeface="+mn-ea"/>
                        <a:cs typeface="Arial" panose="020B0604020202020204" pitchFamily="34" charset="0"/>
                      </a:rPr>
                      <m:t>𝐵𝐶</m:t>
                    </m:r>
                    <m:r>
                      <a:rPr lang="en-US" sz="1900" i="1" kern="1200">
                        <a:latin typeface="+mn-lt"/>
                        <a:ea typeface="+mn-ea"/>
                        <a:cs typeface="Arial" panose="020B0604020202020204" pitchFamily="34" charset="0"/>
                      </a:rPr>
                      <m:t>=8</m:t>
                    </m:r>
                    <m:r>
                      <a:rPr lang="en-US" sz="1900" i="1" kern="1200">
                        <a:latin typeface="+mn-lt"/>
                        <a:ea typeface="+mn-ea"/>
                        <a:cs typeface="Arial" panose="020B0604020202020204" pitchFamily="34" charset="0"/>
                      </a:rPr>
                      <m:t>𝐶𝐴</m:t>
                    </m:r>
                    <m:r>
                      <a:rPr lang="en-US" sz="1900" b="0" i="0" kern="1200" smtClean="0">
                        <a:latin typeface="Cambria Math" panose="02040503050406030204" pitchFamily="18" charset="0"/>
                        <a:ea typeface="+mn-ea"/>
                        <a:cs typeface="Arial" panose="020B0604020202020204" pitchFamily="34" charset="0"/>
                      </a:rPr>
                      <m:t>.</m:t>
                    </m:r>
                  </m:oMath>
                </a14:m>
                <a:endParaRPr lang="en-US" sz="1900" smtClean="0">
                  <a:latin typeface="+mn-lt"/>
                </a:endParaRPr>
              </a:p>
              <a:p>
                <a:pPr>
                  <a:lnSpc>
                    <a:spcPct val="150000"/>
                  </a:lnSpc>
                  <a:spcBef>
                    <a:spcPts val="600"/>
                  </a:spcBef>
                  <a:spcAft>
                    <a:spcPts val="600"/>
                  </a:spcAft>
                </a:pPr>
                <a:r>
                  <a:rPr lang="en-US" sz="1900" smtClean="0">
                    <a:latin typeface="+mn-lt"/>
                  </a:rPr>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900" smtClean="0">
                    <a:latin typeface="+mn-lt"/>
                  </a:rPr>
                  <a:t> và </a:t>
                </a:r>
                <a14:m>
                  <m:oMath xmlns:m="http://schemas.openxmlformats.org/officeDocument/2006/math">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900" smtClean="0">
                    <a:latin typeface="+mn-lt"/>
                  </a:rPr>
                  <a:t> </a:t>
                </a:r>
                <a:r>
                  <a:rPr lang="en-US" sz="1900" smtClean="0">
                    <a:latin typeface="+mn-lt"/>
                  </a:rPr>
                  <a:t>có:</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900" i="1" smtClean="0">
                              <a:latin typeface="Cambria Math" panose="02040503050406030204" pitchFamily="18" charset="0"/>
                            </a:rPr>
                          </m:ctrlPr>
                        </m:fPr>
                        <m:num>
                          <m:r>
                            <a:rPr lang="en-US" sz="1900" b="0" i="1" smtClean="0">
                              <a:latin typeface="Cambria Math" panose="02040503050406030204" pitchFamily="18" charset="0"/>
                            </a:rPr>
                            <m:t>𝐴𝐵</m:t>
                          </m:r>
                        </m:num>
                        <m:den>
                          <m:r>
                            <a:rPr lang="en-US" sz="1900" b="0" i="1" smtClean="0">
                              <a:latin typeface="Cambria Math" panose="02040503050406030204" pitchFamily="18" charset="0"/>
                            </a:rPr>
                            <m:t>𝑀𝑁</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𝐵𝐶</m:t>
                          </m:r>
                        </m:num>
                        <m:den>
                          <m:r>
                            <a:rPr lang="en-US" sz="1900" b="0" i="1" smtClean="0">
                              <a:latin typeface="Cambria Math" panose="02040503050406030204" pitchFamily="18" charset="0"/>
                            </a:rPr>
                            <m:t>𝑁𝑃</m:t>
                          </m:r>
                        </m:den>
                      </m:f>
                      <m:r>
                        <a:rPr lang="en-US" sz="1900" b="0" i="1" smtClean="0">
                          <a:latin typeface="Cambria Math" panose="02040503050406030204" pitchFamily="18" charset="0"/>
                        </a:rPr>
                        <m:t>=</m:t>
                      </m:r>
                      <m:f>
                        <m:fPr>
                          <m:ctrlPr>
                            <a:rPr lang="en-US" sz="1900" b="0" i="1" smtClean="0">
                              <a:latin typeface="Cambria Math" panose="02040503050406030204" pitchFamily="18" charset="0"/>
                            </a:rPr>
                          </m:ctrlPr>
                        </m:fPr>
                        <m:num>
                          <m:r>
                            <a:rPr lang="en-US" sz="1900" b="0" i="1" smtClean="0">
                              <a:latin typeface="Cambria Math" panose="02040503050406030204" pitchFamily="18" charset="0"/>
                            </a:rPr>
                            <m:t>𝐶𝐴</m:t>
                          </m:r>
                        </m:num>
                        <m:den>
                          <m:r>
                            <a:rPr lang="en-US" sz="1900" b="0" i="1" smtClean="0">
                              <a:latin typeface="Cambria Math" panose="02040503050406030204" pitchFamily="18" charset="0"/>
                            </a:rPr>
                            <m:t>𝑃𝑀</m:t>
                          </m:r>
                        </m:den>
                      </m:f>
                    </m:oMath>
                  </m:oMathPara>
                </a14:m>
                <a:endParaRPr lang="en-US" sz="1900" smtClean="0">
                  <a:latin typeface="+mn-lt"/>
                </a:endParaRPr>
              </a:p>
              <a:p>
                <a:pPr>
                  <a:lnSpc>
                    <a:spcPct val="150000"/>
                  </a:lnSpc>
                  <a:spcBef>
                    <a:spcPts val="600"/>
                  </a:spcBef>
                  <a:spcAft>
                    <a:spcPts val="600"/>
                  </a:spcAft>
                </a:pPr>
                <a:r>
                  <a:rPr lang="en-US" sz="1900" smtClean="0">
                    <a:latin typeface="+mn-lt"/>
                  </a:rPr>
                  <a:t>Do đó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𝑀𝑁𝑃</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c</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1900" smtClean="0">
                    <a:ea typeface="Arial" panose="020B0604020202020204" pitchFamily="34" charset="0"/>
                    <a:cs typeface="Times New Roman" panose="02020603050405020304" pitchFamily="18" charset="0"/>
                  </a:rPr>
                  <a:t>.</a:t>
                </a:r>
                <a:endParaRPr lang="en-US" sz="1900">
                  <a:ea typeface="Arial" panose="020B0604020202020204" pitchFamily="34" charset="0"/>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4396470" y="1094891"/>
                <a:ext cx="4208034" cy="3052502"/>
              </a:xfrm>
              <a:prstGeom prst="rect">
                <a:avLst/>
              </a:prstGeom>
              <a:blipFill>
                <a:blip r:embed="rId3"/>
                <a:stretch>
                  <a:fillRect l="-1302" b="-800"/>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605036" y="1268627"/>
            <a:ext cx="3489682" cy="2489557"/>
          </a:xfrm>
          <a:prstGeom prst="rect">
            <a:avLst/>
          </a:prstGeom>
        </p:spPr>
      </p:pic>
    </p:spTree>
    <p:extLst>
      <p:ext uri="{BB962C8B-B14F-4D97-AF65-F5344CB8AC3E}">
        <p14:creationId xmlns:p14="http://schemas.microsoft.com/office/powerpoint/2010/main" val="1336036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rPr>
              <a:t>Luyện tập 1</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smtClean="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smtClean="0">
                  <a:solidFill>
                    <a:srgbClr val="000000"/>
                  </a:solidFill>
                  <a:ea typeface="Open Sans"/>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598654" y="2516941"/>
                <a:ext cx="5951462" cy="2350259"/>
              </a:xfrm>
              <a:prstGeom prst="rect">
                <a:avLst/>
              </a:prstGeom>
            </p:spPr>
            <p:txBody>
              <a:bodyPr wrap="square">
                <a:spAutoFit/>
              </a:bodyPr>
              <a:lstStyle/>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smtClean="0">
                        <a:effectLst/>
                        <a:latin typeface="+mn-lt"/>
                        <a:ea typeface="Dotum" panose="020B0600000101010101" pitchFamily="34" charset="-127"/>
                        <a:cs typeface="Times New Roman" panose="02020603050405020304" pitchFamily="18" charset="0"/>
                      </a:rPr>
                      <m:t>∆</m:t>
                    </m:r>
                    <m:r>
                      <a:rPr lang="en-US" sz="1800" i="1" smtClean="0">
                        <a:effectLst/>
                        <a:latin typeface="+mn-lt"/>
                        <a:ea typeface="Dotum" panose="020B0600000101010101" pitchFamily="34" charset="-127"/>
                        <a:cs typeface="Times New Roman" panose="02020603050405020304" pitchFamily="18" charset="0"/>
                      </a:rPr>
                      <m:t>𝐴𝐵𝐶</m:t>
                    </m:r>
                  </m:oMath>
                </a14:m>
                <a:r>
                  <a:rPr lang="en-US" sz="1800" smtClean="0">
                    <a:effectLst/>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=18−</m:t>
                    </m:r>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=18−4−6=8</m:t>
                    </m:r>
                  </m:oMath>
                </a14:m>
                <a:r>
                  <a:rPr lang="en-US" sz="1800">
                    <a:effectLst/>
                    <a:latin typeface="+mn-lt"/>
                    <a:ea typeface="Dotum" panose="020B0600000101010101" pitchFamily="34" charset="-127"/>
                    <a:cs typeface="Times New Roman" panose="02020603050405020304" pitchFamily="18" charset="0"/>
                  </a:rPr>
                  <a:t> cm</a:t>
                </a:r>
                <a:endParaRPr lang="en-US" sz="1800" smtClean="0">
                  <a:latin typeface="+mn-lt"/>
                  <a:ea typeface="Dotum" panose="020B0600000101010101" pitchFamily="34" charset="-127"/>
                  <a:cs typeface="Times New Roman" panose="02020603050405020304" pitchFamily="18" charset="0"/>
                </a:endParaRPr>
              </a:p>
              <a:p>
                <a:pPr marL="285750" indent="-285750" algn="just">
                  <a:lnSpc>
                    <a:spcPct val="150000"/>
                  </a:lnSpc>
                  <a:spcBef>
                    <a:spcPts val="300"/>
                  </a:spcBef>
                  <a:spcAft>
                    <a:spcPts val="300"/>
                  </a:spcAft>
                  <a:buFont typeface="Wingdings" panose="05000000000000000000" pitchFamily="2" charset="2"/>
                  <a:buChar char="§"/>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𝐸𝐹</m:t>
                    </m:r>
                    <m:r>
                      <a:rPr lang="en-US" sz="1800" i="1">
                        <a:effectLst/>
                        <a:latin typeface="+mn-lt"/>
                        <a:ea typeface="Dotum" panose="020B0600000101010101" pitchFamily="34" charset="-127"/>
                        <a:cs typeface="Times New Roman" panose="02020603050405020304" pitchFamily="18" charset="0"/>
                      </a:rPr>
                      <m:t>=27−</m:t>
                    </m:r>
                    <m:r>
                      <a:rPr lang="en-US" sz="1800" i="1">
                        <a:effectLst/>
                        <a:latin typeface="+mn-lt"/>
                        <a:ea typeface="Dotum" panose="020B0600000101010101" pitchFamily="34" charset="-127"/>
                        <a:cs typeface="Times New Roman" panose="02020603050405020304" pitchFamily="18" charset="0"/>
                      </a:rPr>
                      <m:t>𝐷𝐸</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𝐹𝐷</m:t>
                    </m:r>
                    <m:r>
                      <a:rPr lang="en-US" sz="1800" i="1">
                        <a:effectLst/>
                        <a:latin typeface="+mn-lt"/>
                        <a:ea typeface="Dotum" panose="020B0600000101010101" pitchFamily="34" charset="-127"/>
                        <a:cs typeface="Times New Roman" panose="02020603050405020304" pitchFamily="18" charset="0"/>
                      </a:rPr>
                      <m:t>=27−6−12=9</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effectLst/>
                    <a:latin typeface="+mn-lt"/>
                    <a:ea typeface="Dotum" panose="020B0600000101010101" pitchFamily="34" charset="-127"/>
                    <a:cs typeface="Times New Roman" panose="02020603050405020304" pitchFamily="18" charset="0"/>
                  </a:rPr>
                  <a:t>Xét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𝐷𝐸𝐹</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𝐴𝐵</m:t>
                          </m:r>
                        </m:num>
                        <m:den>
                          <m:r>
                            <a:rPr lang="en-US" sz="1800" i="1">
                              <a:effectLst/>
                              <a:latin typeface="+mn-lt"/>
                              <a:ea typeface="Dotum" panose="020B0600000101010101" pitchFamily="34" charset="-127"/>
                              <a:cs typeface="Times New Roman" panose="02020603050405020304" pitchFamily="18" charset="0"/>
                            </a:rPr>
                            <m:t>𝐷𝐸</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𝐵𝐶</m:t>
                          </m:r>
                        </m:num>
                        <m:den>
                          <m:r>
                            <a:rPr lang="en-US" sz="1800" i="1">
                              <a:effectLst/>
                              <a:latin typeface="+mn-lt"/>
                              <a:ea typeface="Dotum" panose="020B0600000101010101" pitchFamily="34" charset="-127"/>
                              <a:cs typeface="Times New Roman" panose="02020603050405020304" pitchFamily="18" charset="0"/>
                            </a:rPr>
                            <m:t>𝐸𝐹</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𝐴𝐶</m:t>
                          </m:r>
                        </m:num>
                        <m:den>
                          <m:r>
                            <a:rPr lang="en-US" sz="1800" i="1">
                              <a:effectLst/>
                              <a:latin typeface="+mn-lt"/>
                              <a:ea typeface="Dotum" panose="020B0600000101010101" pitchFamily="34" charset="-127"/>
                              <a:cs typeface="Times New Roman" panose="02020603050405020304" pitchFamily="18" charset="0"/>
                            </a:rPr>
                            <m:t>𝐷𝐹</m:t>
                          </m:r>
                        </m:den>
                      </m:f>
                      <m:r>
                        <a:rPr lang="en-US" sz="1800" i="1">
                          <a:effectLst/>
                          <a:latin typeface="+mn-lt"/>
                          <a:ea typeface="Dotum" panose="020B0600000101010101" pitchFamily="34" charset="-127"/>
                          <a:cs typeface="Times New Roman" panose="02020603050405020304" pitchFamily="18" charset="0"/>
                        </a:rPr>
                        <m:t>=</m:t>
                      </m:r>
                      <m:f>
                        <m:fPr>
                          <m:ctrlPr>
                            <a:rPr lang="en-US" sz="1800" i="1">
                              <a:effectLst/>
                              <a:latin typeface="+mn-lt"/>
                              <a:ea typeface="Dotum" panose="020B0600000101010101" pitchFamily="34" charset="-127"/>
                              <a:cs typeface="Times New Roman" panose="02020603050405020304" pitchFamily="18" charset="0"/>
                            </a:rPr>
                          </m:ctrlPr>
                        </m:fPr>
                        <m:num>
                          <m:r>
                            <a:rPr lang="en-US" sz="1800" i="1">
                              <a:effectLst/>
                              <a:latin typeface="+mn-lt"/>
                              <a:ea typeface="Dotum" panose="020B0600000101010101" pitchFamily="34" charset="-127"/>
                              <a:cs typeface="Times New Roman" panose="02020603050405020304" pitchFamily="18" charset="0"/>
                            </a:rPr>
                            <m:t>2</m:t>
                          </m:r>
                        </m:num>
                        <m:den>
                          <m:r>
                            <a:rPr lang="en-US" sz="1800" i="1">
                              <a:effectLst/>
                              <a:latin typeface="+mn-lt"/>
                              <a:ea typeface="Dotum" panose="020B0600000101010101" pitchFamily="34" charset="-127"/>
                              <a:cs typeface="Times New Roman" panose="02020603050405020304" pitchFamily="18" charset="0"/>
                            </a:rPr>
                            <m:t>3</m:t>
                          </m:r>
                        </m:den>
                      </m:f>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𝐷𝐸𝐹</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r>
                        <m:rPr>
                          <m:nor/>
                        </m:rPr>
                        <a:rPr lang="en-US" sz="1800">
                          <a:ea typeface="Dotum" panose="020B0600000101010101" pitchFamily="34" charset="-127"/>
                          <a:cs typeface="Times New Roman" panose="02020603050405020304" pitchFamily="18" charset="0"/>
                        </a:rPr>
                        <m:t>c</m:t>
                      </m:r>
                      <m:r>
                        <m:rPr>
                          <m:nor/>
                        </m:rPr>
                        <a:rPr lang="en-US" sz="1800">
                          <a:ea typeface="Dotum" panose="020B0600000101010101" pitchFamily="34" charset="-127"/>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98654" y="2516941"/>
                <a:ext cx="5951462" cy="2350259"/>
              </a:xfrm>
              <a:prstGeom prst="rect">
                <a:avLst/>
              </a:prstGeom>
              <a:blipFill>
                <a:blip r:embed="rId4"/>
                <a:stretch>
                  <a:fillRect l="-819"/>
                </a:stretch>
              </a:blipFill>
            </p:spPr>
            <p:txBody>
              <a:bodyPr/>
              <a:lstStyle/>
              <a:p>
                <a:r>
                  <a:rPr lang="en-US">
                    <a:noFill/>
                  </a:rPr>
                  <a:t> </a:t>
                </a:r>
              </a:p>
            </p:txBody>
          </p:sp>
        </mc:Fallback>
      </mc:AlternateContent>
      <p:sp>
        <p:nvSpPr>
          <p:cNvPr id="12" name="Rectangle 11"/>
          <p:cNvSpPr/>
          <p:nvPr/>
        </p:nvSpPr>
        <p:spPr>
          <a:xfrm>
            <a:off x="4225571" y="2023830"/>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Vận dụng</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hai </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chân cột gôn. Từ đó tính góc sút bằng góc tương ứng của tam giác vừa vẽ được</a:t>
            </a:r>
            <a:r>
              <a:rPr kumimoji="0" lang="vi-VN" sz="20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3133559" y="3162200"/>
            <a:ext cx="2926081" cy="1544106"/>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smtClean="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endParaRPr lang="en-US" sz="1800" smtClean="0">
                  <a:effectLst/>
                  <a:latin typeface="+mn-lt"/>
                  <a:ea typeface="Dotum" panose="020B0600000101010101" pitchFamily="34" charset="-127"/>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𝐴𝐵</m:t>
                    </m:r>
                    <m:r>
                      <a:rPr lang="en-US" sz="1800" i="1">
                        <a:effectLst/>
                        <a:latin typeface="+mn-lt"/>
                        <a:ea typeface="Dotum" panose="020B0600000101010101" pitchFamily="34" charset="-127"/>
                        <a:cs typeface="Times New Roman" panose="02020603050405020304" pitchFamily="18" charset="0"/>
                      </a:rPr>
                      <m:t>=2;</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=3;</m:t>
                    </m:r>
                    <m:r>
                      <a:rPr lang="en-US" sz="1800" i="1">
                        <a:effectLst/>
                        <a:latin typeface="+mn-lt"/>
                        <a:ea typeface="Dotum" panose="020B0600000101010101" pitchFamily="34" charset="-127"/>
                        <a:cs typeface="Times New Roman" panose="02020603050405020304" pitchFamily="18" charset="0"/>
                      </a:rPr>
                      <m:t>𝐴𝐶</m:t>
                    </m:r>
                    <m:r>
                      <a:rPr lang="en-US" sz="1800" i="1">
                        <a:effectLst/>
                        <a:latin typeface="+mn-lt"/>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a:t>
                </a:r>
                <a:r>
                  <a:rPr lang="en-US" sz="1800">
                    <a:latin typeface="+mn-lt"/>
                    <a:ea typeface="Dotum" panose="020B0600000101010101" pitchFamily="34" charset="-127"/>
                    <a:cs typeface="Times New Roman" panose="02020603050405020304" pitchFamily="18" charset="0"/>
                  </a:rPr>
                  <a:t>đ</a:t>
                </a:r>
                <a:r>
                  <a:rPr lang="en-US" sz="1800" smtClean="0">
                    <a:latin typeface="+mn-lt"/>
                    <a:ea typeface="Dotum" panose="020B0600000101010101" pitchFamily="34" charset="-127"/>
                    <a:cs typeface="Times New Roman" panose="02020603050405020304" pitchFamily="18" charset="0"/>
                  </a:rPr>
                  <a:t>iểm </a:t>
                </a:r>
                <a:r>
                  <a:rPr lang="en-US" sz="1800">
                    <a:latin typeface="+mn-lt"/>
                    <a:ea typeface="Dotum" panose="020B0600000101010101" pitchFamily="34" charset="-127"/>
                    <a:cs typeface="Times New Roman" panose="02020603050405020304" pitchFamily="18" charset="0"/>
                  </a:rPr>
                  <a:t>đặt trái bóng là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a:t>
                </a:r>
                <a:r>
                  <a:rPr lang="en-US" sz="1800" smtClean="0">
                    <a:effectLst/>
                    <a:latin typeface="+mn-lt"/>
                    <a:ea typeface="Dotum" panose="020B0600000101010101" pitchFamily="34" charset="-127"/>
                    <a:cs typeface="Times New Roman" panose="02020603050405020304" pitchFamily="18" charset="0"/>
                  </a:rPr>
                  <a:t>Thì </a:t>
                </a:r>
                <a:r>
                  <a:rPr lang="en-US" sz="1800">
                    <a:effectLst/>
                    <a:latin typeface="+mn-lt"/>
                    <a:ea typeface="Dotum" panose="020B0600000101010101" pitchFamily="34" charset="-127"/>
                    <a:cs typeface="Times New Roman" panose="02020603050405020304" pitchFamily="18" charset="0"/>
                  </a:rPr>
                  <a:t>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mc:Choice xmlns:a14="http://schemas.microsoft.com/office/drawing/2010/main"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𝑁𝑃</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𝑁𝑀</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𝑀𝑃</m:t>
                    </m:r>
                    <m:r>
                      <a:rPr lang="en-US" sz="1800" i="1">
                        <a:effectLst/>
                        <a:latin typeface="+mn-lt"/>
                        <a:ea typeface="Dotum" panose="020B0600000101010101" pitchFamily="34" charset="-127"/>
                        <a:cs typeface="Times New Roman" panose="02020603050405020304" pitchFamily="18" charset="0"/>
                      </a:rPr>
                      <m:t>=2 :3 :4=</m:t>
                    </m:r>
                    <m:r>
                      <a:rPr lang="en-US" sz="1800" i="1">
                        <a:effectLst/>
                        <a:latin typeface="+mn-lt"/>
                        <a:ea typeface="Dotum" panose="020B0600000101010101" pitchFamily="34" charset="-127"/>
                        <a:cs typeface="Times New Roman" panose="02020603050405020304" pitchFamily="18" charset="0"/>
                      </a:rPr>
                      <m:t>𝐵𝐶</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𝐵𝐴</m:t>
                    </m:r>
                    <m:r>
                      <a:rPr lang="en-US" sz="1800" i="1">
                        <a:effectLst/>
                        <a:latin typeface="+mn-lt"/>
                        <a:ea typeface="Dotum" panose="020B0600000101010101" pitchFamily="34" charset="-127"/>
                        <a:cs typeface="Times New Roman" panose="02020603050405020304" pitchFamily="18" charset="0"/>
                      </a:rPr>
                      <m:t> :</m:t>
                    </m:r>
                    <m:r>
                      <a:rPr lang="en-US" sz="1800" i="1">
                        <a:effectLst/>
                        <a:latin typeface="+mn-lt"/>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m:t>
                    </m:r>
                    <m:r>
                      <a:rPr lang="en-US" sz="1800" i="1">
                        <a:effectLst/>
                        <a:latin typeface="+mn-lt"/>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𝐴</m:t>
                        </m:r>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𝑀</m:t>
                        </m:r>
                      </m:e>
                    </m:acc>
                    <m:r>
                      <a:rPr lang="en-US" sz="1800" i="1">
                        <a:effectLst/>
                        <a:latin typeface="+mn-lt"/>
                        <a:ea typeface="Dotum" panose="020B0600000101010101" pitchFamily="34" charset="-127"/>
                        <a:cs typeface="Times New Roman" panose="02020603050405020304" pitchFamily="18" charset="0"/>
                      </a:rPr>
                      <m:t>≈</m:t>
                    </m:r>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29</m:t>
                        </m:r>
                      </m:e>
                      <m:sup>
                        <m:r>
                          <a:rPr lang="en-US" sz="1800" i="1">
                            <a:effectLst/>
                            <a:latin typeface="+mn-lt"/>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2. </a:t>
            </a:r>
            <a:r>
              <a:rPr lang="vi-VN" sz="3000" b="1">
                <a:latin typeface="+mn-lt"/>
              </a:rPr>
              <a:t>Trường hợp đồng dạng thứ hai 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794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1623344" y="333041"/>
            <a:ext cx="59052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cạnh – </a:t>
            </a:r>
            <a:r>
              <a:rPr kumimoji="0" lang="en-US"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cạnh</a:t>
            </a:r>
            <a:endPar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itle 21"/>
          <p:cNvSpPr txBox="1">
            <a:spLocks/>
          </p:cNvSpPr>
          <p:nvPr/>
        </p:nvSpPr>
        <p:spPr>
          <a:xfrm>
            <a:off x="406851" y="1089099"/>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6"/>
              <p:cNvSpPr/>
              <p:nvPr/>
            </p:nvSpPr>
            <p:spPr>
              <a:xfrm>
                <a:off x="1415929" y="888132"/>
                <a:ext cx="7136257" cy="968855"/>
              </a:xfrm>
              <a:prstGeom prst="rect">
                <a:avLst/>
              </a:prstGeom>
            </p:spPr>
            <p:txBody>
              <a:bodyPr wrap="square">
                <a:spAutoFit/>
              </a:bodyPr>
              <a:lstStyle/>
              <a:p>
                <a:pPr lvl="0">
                  <a:lnSpc>
                    <a:spcPct val="150000"/>
                  </a:lnSpc>
                </a:pPr>
                <a:r>
                  <a:rPr kumimoji="0" lang="vi-VN" sz="1800" b="0" i="0" u="none" strike="noStrike" kern="0" cap="none" spc="0" normalizeH="0" baseline="0" noProof="0" smtClean="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mn-lt"/>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mn-lt"/>
                        <a:sym typeface="Arial"/>
                      </a:rPr>
                      <m:t>𝐴</m:t>
                    </m:r>
                    <m:r>
                      <a:rPr kumimoji="0" lang="vi-VN" sz="1800" b="0" i="1" u="none" strike="noStrike" kern="0" cap="none" spc="0" normalizeH="0" baseline="0" noProof="0" smtClean="0">
                        <a:ln>
                          <a:noFill/>
                        </a:ln>
                        <a:solidFill>
                          <a:srgbClr val="000000"/>
                        </a:solidFill>
                        <a:effectLst/>
                        <a:uLnTx/>
                        <a:uFillTx/>
                        <a:latin typeface="+mn-lt"/>
                        <a:sym typeface="Arial"/>
                      </a:rPr>
                      <m:t>′</m:t>
                    </m:r>
                    <m:r>
                      <a:rPr kumimoji="0" lang="vi-VN" sz="1800" b="0" i="1" u="none" strike="noStrike" kern="0" cap="none" spc="0" normalizeH="0" baseline="0" noProof="0" smtClean="0">
                        <a:ln>
                          <a:noFill/>
                        </a:ln>
                        <a:solidFill>
                          <a:srgbClr val="000000"/>
                        </a:solidFill>
                        <a:effectLst/>
                        <a:uLnTx/>
                        <a:uFillTx/>
                        <a:latin typeface="+mn-lt"/>
                        <a:sym typeface="Arial"/>
                      </a:rPr>
                      <m:t>𝐵</m:t>
                    </m:r>
                    <m:r>
                      <a:rPr kumimoji="0" lang="vi-VN" sz="1800" b="0" i="1" u="none" strike="noStrike" kern="0" cap="none" spc="0" normalizeH="0" baseline="0" noProof="0" smtClean="0">
                        <a:ln>
                          <a:noFill/>
                        </a:ln>
                        <a:solidFill>
                          <a:srgbClr val="000000"/>
                        </a:solidFill>
                        <a:effectLst/>
                        <a:uLnTx/>
                        <a:uFillTx/>
                        <a:latin typeface="+mn-lt"/>
                        <a:sym typeface="Arial"/>
                      </a:rPr>
                      <m:t>′</m:t>
                    </m:r>
                    <m:r>
                      <a:rPr kumimoji="0" lang="vi-VN" sz="1800" b="0" i="1" u="none" strike="noStrike" kern="0" cap="none" spc="0" normalizeH="0" baseline="0" noProof="0" smtClean="0">
                        <a:ln>
                          <a:noFill/>
                        </a:ln>
                        <a:solidFill>
                          <a:srgbClr val="000000"/>
                        </a:solidFill>
                        <a:effectLst/>
                        <a:uLnTx/>
                        <a:uFillTx/>
                        <a:latin typeface="+mn-lt"/>
                        <a:sym typeface="Arial"/>
                      </a:rPr>
                      <m:t>𝐶</m:t>
                    </m:r>
                    <m:r>
                      <a:rPr kumimoji="0" lang="vi-VN" sz="1800" b="0" i="1" u="none" strike="noStrike" kern="0" cap="none" spc="0" normalizeH="0" baseline="0" noProof="0" smtClean="0">
                        <a:ln>
                          <a:noFill/>
                        </a:ln>
                        <a:solidFill>
                          <a:srgbClr val="000000"/>
                        </a:solidFill>
                        <a:effectLst/>
                        <a:uLnTx/>
                        <a:uFillTx/>
                        <a:latin typeface="+mn-lt"/>
                        <a:sym typeface="Arial"/>
                      </a:rPr>
                      <m:t>′</m:t>
                    </m:r>
                  </m:oMath>
                </a14:m>
                <a:r>
                  <a:rPr kumimoji="0" lang="en-US" sz="1800" b="0" i="0" u="none" strike="noStrike" kern="0" cap="none" spc="0" normalizeH="0" baseline="0" noProof="0" smtClean="0">
                    <a:ln>
                      <a:noFill/>
                    </a:ln>
                    <a:solidFill>
                      <a:srgbClr val="000000"/>
                    </a:solidFill>
                    <a:effectLst/>
                    <a:uLnTx/>
                    <a:uFillTx/>
                    <a:sym typeface="Arial"/>
                  </a:rPr>
                  <a:t> có</a:t>
                </a:r>
                <a:r>
                  <a:rPr lang="vi-VN" sz="1800" smtClean="0"/>
                  <a:t> </a:t>
                </a:r>
                <a:r>
                  <a:rPr lang="vi-VN" sz="1800"/>
                  <a:t>độ dài các cạnh (theo đơn vị cm) như Hình 9.15. Biết </a:t>
                </a:r>
                <a:r>
                  <a:rPr lang="vi-VN" sz="1800"/>
                  <a:t>rằng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𝐴</m:t>
                        </m:r>
                        <m:r>
                          <a:rPr lang="en-US" sz="1800" b="0" i="1" smtClean="0">
                            <a:latin typeface="Cambria Math" panose="02040503050406030204" pitchFamily="18" charset="0"/>
                          </a:rPr>
                          <m:t>′</m:t>
                        </m:r>
                      </m:e>
                    </m:acc>
                    <m:r>
                      <a:rPr lang="en-US" sz="1800" b="0" i="1" smtClean="0">
                        <a:latin typeface="Cambria Math" panose="02040503050406030204" pitchFamily="18" charset="0"/>
                      </a:rPr>
                      <m:t>=60</m:t>
                    </m:r>
                    <m:r>
                      <a:rPr lang="en-US" sz="1800" b="0" i="1" smtClean="0">
                        <a:latin typeface="Cambria Math" panose="02040503050406030204" pitchFamily="18" charset="0"/>
                        <a:ea typeface="Cambria Math" panose="02040503050406030204" pitchFamily="18" charset="0"/>
                      </a:rPr>
                      <m:t>°.</m:t>
                    </m:r>
                  </m:oMath>
                </a14:m>
                <a:endParaRPr lang="vi-VN" sz="1800"/>
              </a:p>
            </p:txBody>
          </p:sp>
        </mc:Choice>
        <mc:Fallback>
          <p:sp>
            <p:nvSpPr>
              <p:cNvPr id="7" name="Rectangle 6"/>
              <p:cNvSpPr>
                <a:spLocks noRot="1" noChangeAspect="1" noMove="1" noResize="1" noEditPoints="1" noAdjustHandles="1" noChangeArrowheads="1" noChangeShapeType="1" noTextEdit="1"/>
              </p:cNvSpPr>
              <p:nvPr/>
            </p:nvSpPr>
            <p:spPr>
              <a:xfrm>
                <a:off x="1415929" y="888132"/>
                <a:ext cx="7136257" cy="968855"/>
              </a:xfrm>
              <a:prstGeom prst="rect">
                <a:avLst/>
              </a:prstGeom>
              <a:blipFill>
                <a:blip r:embed="rId3"/>
                <a:stretch>
                  <a:fillRect l="-683" r="-683" b="-3145"/>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7947674" y="4049197"/>
            <a:ext cx="724814" cy="850869"/>
          </a:xfrm>
          <a:prstGeom prst="rect">
            <a:avLst/>
          </a:prstGeom>
        </p:spPr>
      </p:pic>
      <p:grpSp>
        <p:nvGrpSpPr>
          <p:cNvPr id="12" name="Group 11"/>
          <p:cNvGrpSpPr/>
          <p:nvPr/>
        </p:nvGrpSpPr>
        <p:grpSpPr>
          <a:xfrm>
            <a:off x="311474" y="1950860"/>
            <a:ext cx="5319157" cy="628762"/>
            <a:chOff x="311474" y="1984738"/>
            <a:chExt cx="5319157" cy="628762"/>
          </a:xfrm>
        </p:grpSpPr>
        <p:sp>
          <p:nvSpPr>
            <p:cNvPr id="2" name="Rectangle 1"/>
            <p:cNvSpPr/>
            <p:nvPr/>
          </p:nvSpPr>
          <p:spPr>
            <a:xfrm>
              <a:off x="311474" y="2047660"/>
              <a:ext cx="5319157" cy="456535"/>
            </a:xfrm>
            <a:prstGeom prst="rect">
              <a:avLst/>
            </a:prstGeom>
          </p:spPr>
          <p:txBody>
            <a:bodyPr wrap="square">
              <a:spAutoFit/>
            </a:bodyPr>
            <a:lstStyle/>
            <a:p>
              <a:pPr marL="285750" indent="-285750">
                <a:lnSpc>
                  <a:spcPct val="150000"/>
                </a:lnSpc>
                <a:buFontTx/>
                <a:buChar char="-"/>
              </a:pPr>
              <a:r>
                <a:rPr lang="vi-VN" sz="1800" smtClean="0">
                  <a:latin typeface="+mn-lt"/>
                </a:rPr>
                <a:t>So </a:t>
              </a:r>
              <a:r>
                <a:rPr lang="vi-VN" sz="1800">
                  <a:latin typeface="+mn-lt"/>
                </a:rPr>
                <a:t>sánh các tỉ số</a:t>
              </a:r>
              <a:r>
                <a:rPr lang="vi-VN" sz="1800">
                  <a:latin typeface="+mn-lt"/>
                </a:rPr>
                <a:t> </a:t>
              </a:r>
              <a:endParaRPr lang="en-US" sz="1800" smtClean="0">
                <a:latin typeface="+mn-lt"/>
              </a:endParaRPr>
            </a:p>
          </p:txBody>
        </p:sp>
        <mc:AlternateContent xmlns:mc="http://schemas.openxmlformats.org/markup-compatibility/2006">
          <mc:Choice xmlns:a14="http://schemas.microsoft.com/office/drawing/2010/main" Requires="a14">
            <p:sp>
              <p:nvSpPr>
                <p:cNvPr id="3" name="Rectangle 2"/>
                <p:cNvSpPr/>
                <p:nvPr/>
              </p:nvSpPr>
              <p:spPr>
                <a:xfrm>
                  <a:off x="2411289" y="1984738"/>
                  <a:ext cx="1422762" cy="62876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p>
              </p:txBody>
            </p:sp>
          </mc:Choice>
          <mc:Fallback>
            <p:sp>
              <p:nvSpPr>
                <p:cNvPr id="3" name="Rectangle 2"/>
                <p:cNvSpPr>
                  <a:spLocks noRot="1" noChangeAspect="1" noMove="1" noResize="1" noEditPoints="1" noAdjustHandles="1" noChangeArrowheads="1" noChangeShapeType="1" noTextEdit="1"/>
                </p:cNvSpPr>
                <p:nvPr/>
              </p:nvSpPr>
              <p:spPr>
                <a:xfrm>
                  <a:off x="2411289" y="1984738"/>
                  <a:ext cx="1422762" cy="62876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311474" y="2700205"/>
            <a:ext cx="4572000" cy="1053371"/>
            <a:chOff x="311474" y="2517325"/>
            <a:chExt cx="4572000" cy="1053371"/>
          </a:xfrm>
        </p:grpSpPr>
        <mc:AlternateContent xmlns:mc="http://schemas.openxmlformats.org/markup-compatibility/2006">
          <mc:Choice xmlns:a14="http://schemas.microsoft.com/office/drawing/2010/main" Requires="a14">
            <p:sp>
              <p:nvSpPr>
                <p:cNvPr id="5" name="Rectangle 4"/>
                <p:cNvSpPr/>
                <p:nvPr/>
              </p:nvSpPr>
              <p:spPr>
                <a:xfrm>
                  <a:off x="2747033" y="2673719"/>
                  <a:ext cx="696409" cy="896977"/>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𝐵</m:t>
                            </m:r>
                            <m:r>
                              <a:rPr lang="en-US" sz="18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800"/>
                </a:p>
              </p:txBody>
            </p:sp>
          </mc:Choice>
          <mc:Fallback>
            <p:sp>
              <p:nvSpPr>
                <p:cNvPr id="5" name="Rectangle 4"/>
                <p:cNvSpPr>
                  <a:spLocks noRot="1" noChangeAspect="1" noMove="1" noResize="1" noEditPoints="1" noAdjustHandles="1" noChangeArrowheads="1" noChangeShapeType="1" noTextEdit="1"/>
                </p:cNvSpPr>
                <p:nvPr/>
              </p:nvSpPr>
              <p:spPr>
                <a:xfrm>
                  <a:off x="2747033" y="2673719"/>
                  <a:ext cx="696409" cy="8969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11474" y="2517325"/>
                  <a:ext cx="4572000" cy="872034"/>
                </a:xfrm>
                <a:prstGeom prst="rect">
                  <a:avLst/>
                </a:prstGeom>
              </p:spPr>
              <p:txBody>
                <a:bodyPr>
                  <a:spAutoFit/>
                </a:bodyPr>
                <a:lstStyle/>
                <a:p>
                  <a:pPr marL="285750" lvl="0" indent="-285750" algn="just">
                    <a:lnSpc>
                      <a:spcPct val="150000"/>
                    </a:lnSpc>
                    <a:buFontTx/>
                    <a:buChar char="-"/>
                  </a:pPr>
                  <a:r>
                    <a:rPr lang="vi-VN" sz="1800">
                      <a:latin typeface="Arial" panose="020B0604020202020204" pitchFamily="34" charset="0"/>
                    </a:rPr>
                    <a:t>Dùng </a:t>
                  </a:r>
                  <a:r>
                    <a:rPr lang="vi-VN" sz="1800">
                      <a:latin typeface="Arial" panose="020B0604020202020204" pitchFamily="34" charset="0"/>
                    </a:rPr>
                    <a:t>thước có vạch chia đo độ dài </a:t>
                  </a:r>
                  <a14:m>
                    <m:oMath xmlns:m="http://schemas.openxmlformats.org/officeDocument/2006/math">
                      <m:r>
                        <a:rPr lang="vi-VN" sz="1800" i="1">
                          <a:latin typeface="Cambria Math" panose="02040503050406030204" pitchFamily="18" charset="0"/>
                        </a:rPr>
                        <m:t>𝐵𝐶</m:t>
                      </m:r>
                      <m:r>
                        <a:rPr lang="vi-VN" sz="1800" i="1">
                          <a:latin typeface="Cambria Math" panose="02040503050406030204" pitchFamily="18" charset="0"/>
                        </a:rPr>
                        <m:t>, </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 </m:t>
                      </m:r>
                    </m:oMath>
                  </a14:m>
                  <a:r>
                    <a:rPr lang="en-US" sz="1800"/>
                    <a:t> </a:t>
                  </a:r>
                  <a:r>
                    <a:rPr lang="vi-VN" sz="1800">
                      <a:latin typeface="Arial" panose="020B0604020202020204" pitchFamily="34" charset="0"/>
                    </a:rPr>
                    <a:t>và </a:t>
                  </a:r>
                  <a:r>
                    <a:rPr lang="vi-VN" sz="1800">
                      <a:latin typeface="Arial" panose="020B0604020202020204" pitchFamily="34" charset="0"/>
                    </a:rPr>
                    <a:t>tính tỉ số </a:t>
                  </a:r>
                  <a:endParaRPr lang="en-US" sz="1800"/>
                </a:p>
              </p:txBody>
            </p:sp>
          </mc:Choice>
          <mc:Fallback>
            <p:sp>
              <p:nvSpPr>
                <p:cNvPr id="6" name="Rectangle 5"/>
                <p:cNvSpPr>
                  <a:spLocks noRot="1" noChangeAspect="1" noMove="1" noResize="1" noEditPoints="1" noAdjustHandles="1" noChangeArrowheads="1" noChangeShapeType="1" noTextEdit="1"/>
                </p:cNvSpPr>
                <p:nvPr/>
              </p:nvSpPr>
              <p:spPr>
                <a:xfrm>
                  <a:off x="311474" y="2517325"/>
                  <a:ext cx="4572000" cy="872034"/>
                </a:xfrm>
                <a:prstGeom prst="rect">
                  <a:avLst/>
                </a:prstGeom>
                <a:blipFill>
                  <a:blip r:embed="rId7"/>
                  <a:stretch>
                    <a:fillRect l="-800" r="-1200" b="-10490"/>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311474" y="3756065"/>
                <a:ext cx="7332332"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Theo </a:t>
                </a:r>
                <a:r>
                  <a:rPr lang="vi-VN" sz="1800">
                    <a:latin typeface="Arial" panose="020B0604020202020204" pitchFamily="34" charset="0"/>
                  </a:rPr>
                  <a:t>em, tam giác </a:t>
                </a:r>
                <a14:m>
                  <m:oMath xmlns:m="http://schemas.openxmlformats.org/officeDocument/2006/math">
                    <m:r>
                      <a:rPr lang="vi-VN" sz="1800" i="1">
                        <a:latin typeface="Cambria Math" panose="02040503050406030204" pitchFamily="18" charset="0"/>
                      </a:rPr>
                      <m:t>𝐴</m:t>
                    </m:r>
                    <m:r>
                      <a:rPr lang="vi-VN" sz="1800" i="1">
                        <a:latin typeface="Cambria Math" panose="02040503050406030204" pitchFamily="18" charset="0"/>
                      </a:rPr>
                      <m:t>′</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m:t>
                    </m:r>
                  </m:oMath>
                </a14:m>
                <a:r>
                  <a:rPr lang="vi-VN" sz="1800">
                    <a:latin typeface="Arial" panose="020B0604020202020204" pitchFamily="34" charset="0"/>
                  </a:rPr>
                  <a:t> có đồng dạng với tam giác </a:t>
                </a:r>
                <a14:m>
                  <m:oMath xmlns:m="http://schemas.openxmlformats.org/officeDocument/2006/math">
                    <m:r>
                      <a:rPr lang="vi-VN" sz="1800" i="1">
                        <a:latin typeface="Cambria Math" panose="02040503050406030204" pitchFamily="18" charset="0"/>
                      </a:rPr>
                      <m:t>𝐴𝐵𝐶</m:t>
                    </m:r>
                  </m:oMath>
                </a14:m>
                <a:r>
                  <a:rPr lang="vi-VN" sz="1800">
                    <a:latin typeface="Arial" panose="020B0604020202020204" pitchFamily="34" charset="0"/>
                  </a:rPr>
                  <a:t> không? Nếu có thì tỉ số đồng dạng là bao nhiêu</a:t>
                </a:r>
                <a:r>
                  <a:rPr lang="vi-VN" sz="1800">
                    <a:latin typeface="Arial" panose="020B0604020202020204" pitchFamily="34" charset="0"/>
                  </a:rPr>
                  <a:t>?</a:t>
                </a:r>
                <a:endParaRPr lang="vi-VN" sz="1800">
                  <a:latin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11474" y="3756065"/>
                <a:ext cx="7332332" cy="923330"/>
              </a:xfrm>
              <a:prstGeom prst="rect">
                <a:avLst/>
              </a:prstGeom>
              <a:blipFill>
                <a:blip r:embed="rId8"/>
                <a:stretch>
                  <a:fillRect l="-499" r="-748" b="-3947"/>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5045694" y="1856987"/>
            <a:ext cx="3786495" cy="1879962"/>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8" name="Picture 17"/>
          <p:cNvPicPr>
            <a:picLocks noChangeAspect="1"/>
          </p:cNvPicPr>
          <p:nvPr/>
        </p:nvPicPr>
        <p:blipFill>
          <a:blip r:embed="rId3"/>
          <a:stretch>
            <a:fillRect/>
          </a:stretch>
        </p:blipFill>
        <p:spPr>
          <a:xfrm>
            <a:off x="7730702" y="650005"/>
            <a:ext cx="837045" cy="811754"/>
          </a:xfrm>
          <a:prstGeom prst="rect">
            <a:avLst/>
          </a:prstGeom>
        </p:spPr>
      </p:pic>
      <p:sp>
        <p:nvSpPr>
          <p:cNvPr id="19" name="Rectangle 18"/>
          <p:cNvSpPr/>
          <p:nvPr/>
        </p:nvSpPr>
        <p:spPr>
          <a:xfrm>
            <a:off x="804408" y="334357"/>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smtClean="0">
                <a:solidFill>
                  <a:srgbClr val="C00000"/>
                </a:solidFill>
                <a:ea typeface="Calibri" panose="020F0502020204030204" pitchFamily="34" charset="0"/>
                <a:cs typeface="Times New Roman" panose="02020603050405020304" pitchFamily="18" charset="0"/>
              </a:rPr>
              <a:t>Giải:</a:t>
            </a:r>
            <a:endParaRPr lang="en-US" sz="20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6" name="Rectangle 15"/>
              <p:cNvSpPr/>
              <p:nvPr/>
            </p:nvSpPr>
            <p:spPr>
              <a:xfrm>
                <a:off x="1805345" y="831353"/>
                <a:ext cx="6451688" cy="2943498"/>
              </a:xfrm>
              <a:prstGeom prst="rect">
                <a:avLst/>
              </a:prstGeom>
            </p:spPr>
            <p:txBody>
              <a:bodyPr wrap="square">
                <a:spAutoFit/>
              </a:bodyPr>
              <a:lstStyle/>
              <a:p>
                <a:pPr algn="just">
                  <a:lnSpc>
                    <a:spcPct val="150000"/>
                  </a:lnSpc>
                </a:pPr>
                <a:r>
                  <a:rPr lang="en-US" sz="2000" smtClean="0">
                    <a:effectLst/>
                    <a:ea typeface="Arial" panose="020B0604020202020204" pitchFamily="34" charset="0"/>
                    <a:cs typeface="Times New Roman" panose="02020603050405020304" pitchFamily="18" charset="0"/>
                  </a:rPr>
                  <a:t>Ta có: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𝐴</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𝐵</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𝐴𝐵</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𝐴</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𝐶</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𝐴𝐶</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en-US" sz="2000" i="1">
                              <a:effectLst/>
                              <a:latin typeface="+mn-lt"/>
                              <a:ea typeface="Arial" panose="020B0604020202020204" pitchFamily="34" charset="0"/>
                              <a:cs typeface="Times New Roman" panose="02020603050405020304" pitchFamily="18" charset="0"/>
                            </a:rPr>
                            <m:t>3</m:t>
                          </m:r>
                        </m:num>
                        <m:den>
                          <m:r>
                            <a:rPr lang="en-US" sz="2000" i="1">
                              <a:effectLst/>
                              <a:latin typeface="+mn-lt"/>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en-US" sz="2000" i="1">
                        <a:effectLst/>
                        <a:latin typeface="+mn-lt"/>
                        <a:ea typeface="Arial" panose="020B0604020202020204" pitchFamily="34" charset="0"/>
                        <a:cs typeface="Times New Roman" panose="02020603050405020304" pitchFamily="18" charset="0"/>
                      </a:rPr>
                      <m:t>𝐵𝐶</m:t>
                    </m:r>
                    <m:r>
                      <a:rPr lang="en-US" sz="2000" i="1">
                        <a:effectLst/>
                        <a:latin typeface="+mn-lt"/>
                        <a:ea typeface="Arial" panose="020B0604020202020204" pitchFamily="34" charset="0"/>
                        <a:cs typeface="Times New Roman" panose="02020603050405020304" pitchFamily="18" charset="0"/>
                      </a:rPr>
                      <m:t> ≈2,6</m:t>
                    </m:r>
                  </m:oMath>
                </a14:m>
                <a:r>
                  <a:rPr lang="en-US" sz="2000">
                    <a:effectLst/>
                    <a:latin typeface="+mn-lt"/>
                    <a:ea typeface="Dotum" panose="020B0600000101010101" pitchFamily="34" charset="-127"/>
                    <a:cs typeface="Times New Roman" panose="02020603050405020304" pitchFamily="18" charset="0"/>
                  </a:rPr>
                  <a:t> cm;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𝐵</m:t>
                    </m:r>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𝐶</m:t>
                    </m:r>
                    <m:r>
                      <a:rPr lang="en-US" sz="2000" i="1">
                        <a:effectLst/>
                        <a:latin typeface="+mn-lt"/>
                        <a:ea typeface="Dotum" panose="020B0600000101010101" pitchFamily="34" charset="-127"/>
                        <a:cs typeface="Times New Roman" panose="02020603050405020304" pitchFamily="18" charset="0"/>
                      </a:rPr>
                      <m:t>′≈3,9</m:t>
                    </m:r>
                  </m:oMath>
                </a14:m>
                <a:r>
                  <a:rPr lang="en-US"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mn-lt"/>
                              <a:ea typeface="Arial" panose="020B0604020202020204" pitchFamily="34" charset="0"/>
                              <a:cs typeface="Times New Roman" panose="02020603050405020304" pitchFamily="18" charset="0"/>
                            </a:rPr>
                          </m:ctrlPr>
                        </m:fPr>
                        <m:num>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𝐵</m:t>
                              </m:r>
                            </m:e>
                            <m:sup>
                              <m:r>
                                <a:rPr lang="en-US" sz="2000" i="1">
                                  <a:effectLst/>
                                  <a:latin typeface="+mn-lt"/>
                                  <a:ea typeface="Arial" panose="020B0604020202020204" pitchFamily="34" charset="0"/>
                                  <a:cs typeface="Times New Roman" panose="02020603050405020304" pitchFamily="18" charset="0"/>
                                </a:rPr>
                                <m:t>′</m:t>
                              </m:r>
                            </m:sup>
                          </m:sSup>
                          <m:sSup>
                            <m:sSupPr>
                              <m:ctrlPr>
                                <a:rPr lang="en-US" sz="2000" i="1">
                                  <a:effectLst/>
                                  <a:latin typeface="+mn-lt"/>
                                  <a:ea typeface="Arial" panose="020B0604020202020204" pitchFamily="34" charset="0"/>
                                  <a:cs typeface="Times New Roman" panose="02020603050405020304" pitchFamily="18" charset="0"/>
                                </a:rPr>
                              </m:ctrlPr>
                            </m:sSupPr>
                            <m:e>
                              <m:r>
                                <a:rPr lang="en-US" sz="2000" i="1">
                                  <a:effectLst/>
                                  <a:latin typeface="+mn-lt"/>
                                  <a:ea typeface="Arial" panose="020B0604020202020204" pitchFamily="34" charset="0"/>
                                  <a:cs typeface="Times New Roman" panose="02020603050405020304" pitchFamily="18" charset="0"/>
                                </a:rPr>
                                <m:t>𝐶</m:t>
                              </m:r>
                            </m:e>
                            <m:sup>
                              <m:r>
                                <a:rPr lang="en-US" sz="2000" i="1">
                                  <a:effectLst/>
                                  <a:latin typeface="+mn-lt"/>
                                  <a:ea typeface="Arial" panose="020B0604020202020204" pitchFamily="34" charset="0"/>
                                  <a:cs typeface="Times New Roman" panose="02020603050405020304" pitchFamily="18" charset="0"/>
                                </a:rPr>
                                <m:t>′</m:t>
                              </m:r>
                            </m:sup>
                          </m:sSup>
                        </m:num>
                        <m:den>
                          <m:r>
                            <a:rPr lang="en-US" sz="2000" i="1">
                              <a:effectLst/>
                              <a:latin typeface="+mn-lt"/>
                              <a:ea typeface="Arial" panose="020B0604020202020204" pitchFamily="34" charset="0"/>
                              <a:cs typeface="Times New Roman" panose="02020603050405020304" pitchFamily="18" charset="0"/>
                            </a:rPr>
                            <m:t>𝐵𝐶</m:t>
                          </m:r>
                        </m:den>
                      </m:f>
                      <m:r>
                        <a:rPr lang="en-US" sz="2000" i="1">
                          <a:effectLst/>
                          <a:latin typeface="+mn-lt"/>
                          <a:ea typeface="Arial" panose="020B0604020202020204" pitchFamily="34" charset="0"/>
                          <a:cs typeface="Times New Roman" panose="02020603050405020304" pitchFamily="18" charset="0"/>
                        </a:rPr>
                        <m:t>=</m:t>
                      </m:r>
                      <m:f>
                        <m:fPr>
                          <m:ctrlPr>
                            <a:rPr lang="en-US" sz="2000" i="1">
                              <a:effectLst/>
                              <a:latin typeface="+mn-lt"/>
                              <a:ea typeface="Arial" panose="020B0604020202020204" pitchFamily="34" charset="0"/>
                              <a:cs typeface="Times New Roman" panose="02020603050405020304" pitchFamily="18" charset="0"/>
                            </a:rPr>
                          </m:ctrlPr>
                        </m:fPr>
                        <m:num>
                          <m:r>
                            <a:rPr lang="en-US" sz="2000" i="1">
                              <a:effectLst/>
                              <a:latin typeface="+mn-lt"/>
                              <a:ea typeface="Arial" panose="020B0604020202020204" pitchFamily="34" charset="0"/>
                              <a:cs typeface="Times New Roman" panose="02020603050405020304" pitchFamily="18" charset="0"/>
                            </a:rPr>
                            <m:t>3</m:t>
                          </m:r>
                        </m:num>
                        <m:den>
                          <m:r>
                            <a:rPr lang="en-US" sz="2000" i="1">
                              <a:effectLst/>
                              <a:latin typeface="+mn-lt"/>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805345" y="831353"/>
                <a:ext cx="6451688" cy="2943498"/>
              </a:xfrm>
              <a:prstGeom prst="rect">
                <a:avLst/>
              </a:prstGeom>
              <a:blipFill>
                <a:blip r:embed="rId4"/>
                <a:stretch>
                  <a:fillRect l="-944"/>
                </a:stretch>
              </a:blipFill>
            </p:spPr>
            <p:txBody>
              <a:bodyPr/>
              <a:lstStyle/>
              <a:p>
                <a:r>
                  <a:rPr lang="en-US">
                    <a:noFill/>
                  </a:rPr>
                  <a:t> </a:t>
                </a:r>
              </a:p>
            </p:txBody>
          </p:sp>
        </mc:Fallback>
      </mc:AlternateContent>
      <p:grpSp>
        <p:nvGrpSpPr>
          <p:cNvPr id="22" name="Group 21"/>
          <p:cNvGrpSpPr/>
          <p:nvPr/>
        </p:nvGrpSpPr>
        <p:grpSpPr>
          <a:xfrm>
            <a:off x="1805345" y="3871508"/>
            <a:ext cx="5319552" cy="668516"/>
            <a:chOff x="1448729" y="3844076"/>
            <a:chExt cx="5319552" cy="668516"/>
          </a:xfrm>
        </p:grpSpPr>
        <mc:AlternateContent xmlns:mc="http://schemas.openxmlformats.org/markup-compatibility/2006">
          <mc:Choice xmlns:a14="http://schemas.microsoft.com/office/drawing/2010/main" Requires="a14">
            <p:sp>
              <p:nvSpPr>
                <p:cNvPr id="17" name="Rectangle 16"/>
                <p:cNvSpPr/>
                <p:nvPr/>
              </p:nvSpPr>
              <p:spPr>
                <a:xfrm>
                  <a:off x="5887014" y="3844076"/>
                  <a:ext cx="881267" cy="66851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𝑘</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5887014" y="3844076"/>
                  <a:ext cx="881267"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1448729" y="3901335"/>
                  <a:ext cx="4542462" cy="553998"/>
                </a:xfrm>
                <a:prstGeom prst="rect">
                  <a:avLst/>
                </a:prstGeom>
              </p:spPr>
              <p:txBody>
                <a:bodyPr wrap="none">
                  <a:spAutoFit/>
                </a:bodyPr>
                <a:lstStyle/>
                <a:p>
                  <a:pPr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000">
                      <a:ea typeface="Dotum" panose="020B0600000101010101" pitchFamily="34" charset="-127"/>
                      <a:cs typeface="Times New Roman" panose="02020603050405020304" pitchFamily="18" charset="0"/>
                    </a:rPr>
                    <a:t> với tỉ số đồng dạng </a:t>
                  </a:r>
                  <a:r>
                    <a:rPr lang="en-US" sz="2000">
                      <a:ea typeface="Dotum" panose="020B0600000101010101" pitchFamily="34" charset="-127"/>
                      <a:cs typeface="Times New Roman" panose="02020603050405020304" pitchFamily="18" charset="0"/>
                    </a:rPr>
                    <a:t>là</a:t>
                  </a:r>
                  <a:endParaRPr lang="en-US" sz="2000">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448729" y="3901335"/>
                  <a:ext cx="4542462" cy="553998"/>
                </a:xfrm>
                <a:prstGeom prst="rect">
                  <a:avLst/>
                </a:prstGeom>
                <a:blipFill>
                  <a:blip r:embed="rId6"/>
                  <a:stretch>
                    <a:fillRect r="-1208" b="-8791"/>
                  </a:stretch>
                </a:blipFill>
              </p:spPr>
              <p:txBody>
                <a:bodyPr/>
                <a:lstStyle/>
                <a:p>
                  <a:r>
                    <a:rPr lang="en-US">
                      <a:noFill/>
                    </a:rPr>
                    <a:t> </a:t>
                  </a:r>
                </a:p>
              </p:txBody>
            </p:sp>
          </mc:Fallback>
        </mc:AlternateContent>
      </p:grpSp>
    </p:spTree>
    <p:extLst>
      <p:ext uri="{BB962C8B-B14F-4D97-AF65-F5344CB8AC3E}">
        <p14:creationId xmlns:p14="http://schemas.microsoft.com/office/powerpoint/2010/main" val="2952771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smtClean="0">
                <a:solidFill>
                  <a:srgbClr val="C00000"/>
                </a:solidFill>
                <a:latin typeface="Arial" panose="020B0604020202020204" pitchFamily="34" charset="0"/>
                <a:cs typeface="Arial" panose="020B0604020202020204" pitchFamily="34" charset="0"/>
                <a:sym typeface="Arial"/>
              </a:rPr>
              <a:t>KHỞI ĐỘNG</a:t>
            </a:r>
            <a:endParaRPr lang="en-US" sz="3000" b="1" kern="0" dirty="0">
              <a:solidFill>
                <a:srgbClr val="C00000"/>
              </a:solidFill>
              <a:latin typeface="Arial" panose="020B0604020202020204" pitchFamily="34" charset="0"/>
              <a:cs typeface="Arial" panose="020B0604020202020204" pitchFamily="34" charset="0"/>
              <a:sym typeface="Arial"/>
            </a:endParaRP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cọt gôn lần lượt là 10,98 m và </a:t>
            </a:r>
            <a:r>
              <a:rPr lang="da-DK" sz="2000">
                <a:latin typeface="+mj-lt"/>
                <a:ea typeface="Calibri" panose="020F0502020204030204" pitchFamily="34" charset="0"/>
                <a:cs typeface="Times New Roman" panose="02020603050405020304" pitchFamily="18" charset="0"/>
              </a:rPr>
              <a:t>14,64 </a:t>
            </a:r>
            <a:r>
              <a:rPr lang="da-DK" sz="2000" smtClean="0">
                <a:latin typeface="+mj-lt"/>
                <a:ea typeface="Calibri" panose="020F0502020204030204" pitchFamily="34" charset="0"/>
                <a:cs typeface="Times New Roman" panose="02020603050405020304" pitchFamily="18" charset="0"/>
              </a:rPr>
              <a:t>m</a:t>
            </a:r>
            <a:endParaRPr lang="en-US" sz="20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373110" y="1140863"/>
            <a:ext cx="6512118"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83563" y="4445424"/>
              <a:ext cx="6082273" cy="1420325"/>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cạnh của tam giác này tỉ lệ với hai cạnh của tam giác kia và hai góc tạo bởi các cặp cạnh đó bằng nhau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𝐴𝐵𝐶</m:t>
                              </m:r>
                              <m:r>
                                <a:rPr lang="en-US" sz="1800" i="1" smtClean="0">
                                  <a:solidFill>
                                    <a:srgbClr val="000000"/>
                                  </a:solidFill>
                                  <a:effectLst/>
                                  <a:latin typeface="+mn-lt"/>
                                  <a:ea typeface="Arial" panose="020B0604020202020204" pitchFamily="34" charset="0"/>
                                  <a:cs typeface="Times New Roman" panose="02020603050405020304" pitchFamily="18" charset="0"/>
                                </a:rPr>
                                <m:t>, ∆</m:t>
                              </m:r>
                              <m:r>
                                <a:rPr lang="en-US" sz="1800" i="1" smtClean="0">
                                  <a:solidFill>
                                    <a:srgbClr val="000000"/>
                                  </a:solidFill>
                                  <a:effectLst/>
                                  <a:latin typeface="+mn-lt"/>
                                  <a:ea typeface="Arial" panose="020B0604020202020204" pitchFamily="34" charset="0"/>
                                  <a:cs typeface="Times New Roman" panose="02020603050405020304" pitchFamily="18" charset="0"/>
                                </a:rPr>
                                <m:t>𝐴</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𝐵</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𝐶</m:t>
                              </m:r>
                              <m:r>
                                <a:rPr lang="en-US" sz="1800" i="1" smtClean="0">
                                  <a:solidFill>
                                    <a:srgbClr val="000000"/>
                                  </a:solidFill>
                                  <a:effectLst/>
                                  <a:latin typeface="+mn-lt"/>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mn-lt"/>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num>
                                  <m:den>
                                    <m:r>
                                      <a:rPr lang="en-US" sz="1800" i="1">
                                        <a:solidFill>
                                          <a:srgbClr val="000000"/>
                                        </a:solidFill>
                                        <a:effectLst/>
                                        <a:latin typeface="+mn-lt"/>
                                        <a:ea typeface="Arial" panose="020B0604020202020204" pitchFamily="34" charset="0"/>
                                        <a:cs typeface="Times New Roman" panose="02020603050405020304" pitchFamily="18" charset="0"/>
                                      </a:rPr>
                                      <m:t>𝐴𝐵</m:t>
                                    </m:r>
                                  </m:den>
                                </m:f>
                                <m:r>
                                  <a:rPr lang="en-US" sz="1800" i="1">
                                    <a:solidFill>
                                      <a:srgbClr val="000000"/>
                                    </a:solidFill>
                                    <a:effectLst/>
                                    <a:latin typeface="+mn-lt"/>
                                    <a:ea typeface="Arial" panose="020B0604020202020204" pitchFamily="34" charset="0"/>
                                    <a:cs typeface="Times New Roman" panose="02020603050405020304" pitchFamily="18" charset="0"/>
                                  </a:rPr>
                                  <m:t>=</m:t>
                                </m:r>
                                <m:f>
                                  <m:fPr>
                                    <m:ctrlPr>
                                      <a:rPr lang="en-US" sz="1800" i="1">
                                        <a:solidFill>
                                          <a:srgbClr val="000000"/>
                                        </a:solidFill>
                                        <a:effectLst/>
                                        <a:latin typeface="+mn-lt"/>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num>
                                  <m:den>
                                    <m:r>
                                      <a:rPr lang="en-US" sz="1800" i="1">
                                        <a:solidFill>
                                          <a:srgbClr val="000000"/>
                                        </a:solidFill>
                                        <a:effectLst/>
                                        <a:latin typeface="+mn-lt"/>
                                        <a:ea typeface="Arial" panose="020B0604020202020204" pitchFamily="34" charset="0"/>
                                        <a:cs typeface="Times New Roman" panose="02020603050405020304" pitchFamily="18" charset="0"/>
                                      </a:rPr>
                                      <m:t>𝐴𝐶</m:t>
                                    </m:r>
                                  </m:den>
                                </m:f>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𝐴</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r>
                                <a:rPr lang="vi-VN" sz="1800" i="1" smtClean="0">
                                  <a:solidFill>
                                    <a:srgbClr val="000000"/>
                                  </a:solidFill>
                                  <a:latin typeface="Cambria Math" panose="020405030504060302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1270445">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720" r="-242" b="-40670"/>
                          </a:stretch>
                        </a:blipFill>
                      </a:tcPr>
                    </a:tc>
                    <a:extLst>
                      <a:ext uri="{0D108BD9-81ED-4DB2-BD59-A6C34878D82A}">
                        <a16:rowId xmlns:a16="http://schemas.microsoft.com/office/drawing/2014/main" val="140210464"/>
                      </a:ext>
                    </a:extLst>
                  </a:tr>
                  <a:tr h="384556">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720" t="-331746" r="-242" b="-34921"/>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6193204" y="2842693"/>
                  <a:ext cx="39690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568312" y="4279392"/>
                  <a:ext cx="407291"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oMath>
                    </m:oMathPara>
                  </a14:m>
                  <a:endParaRPr lang="en-US"/>
                </a:p>
              </p:txBody>
            </p:sp>
          </mc:Choice>
          <mc:Fallback>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917344" y="4283440"/>
                  <a:ext cx="39677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oMath>
                    </m:oMathPara>
                  </a14:m>
                  <a:endParaRPr lang="en-US"/>
                </a:p>
              </p:txBody>
            </p:sp>
          </mc:Choice>
          <mc:Fallback>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1" name="Rectangle 20"/>
                <p:cNvSpPr/>
                <p:nvPr/>
              </p:nvSpPr>
              <p:spPr>
                <a:xfrm>
                  <a:off x="7658243" y="3187684"/>
                  <a:ext cx="453970"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𝐴</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279028" y="4294107"/>
                  <a:ext cx="460382"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55860" y="4317545"/>
                  <a:ext cx="44595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2" name="Arc 11"/>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6337792"/>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500"/>
                                        <p:tgtEl>
                                          <p:spTgt spid="26"/>
                                        </p:tgtEl>
                                      </p:cBhvr>
                                    </p:animEffect>
                                  </p:childTnLst>
                                </p:cTn>
                              </p:par>
                              <p:par>
                                <p:cTn id="34" presetID="6"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lvl="0" algn="just">
              <a:lnSpc>
                <a:spcPct val="150000"/>
              </a:lnSpc>
            </a:pPr>
            <a:r>
              <a:rPr lang="vi-VN" sz="1900">
                <a:latin typeface="Arial" panose="020B0604020202020204" pitchFamily="34" charset="0"/>
              </a:rPr>
              <a:t>Những cặp tam giác nào trong hình 9.17 là đồng dạng? (Các kích thước được tính theo đơn vị centimét). Viết đúng kí hiệu đồng </a:t>
            </a:r>
            <a:r>
              <a:rPr lang="vi-VN" sz="1900">
                <a:latin typeface="Arial" panose="020B0604020202020204" pitchFamily="34" charset="0"/>
              </a:rPr>
              <a:t>dạng</a:t>
            </a:r>
            <a:r>
              <a:rPr lang="vi-VN" sz="1900" smtClean="0">
                <a:latin typeface="Arial" panose="020B0604020202020204" pitchFamily="34" charset="0"/>
              </a:rPr>
              <a:t>.</a:t>
            </a:r>
            <a:endParaRPr lang="vi-VN" sz="1900">
              <a:latin typeface="Arial" panose="020B0604020202020204" pitchFamily="34" charset="0"/>
            </a:endParaRPr>
          </a:p>
        </p:txBody>
      </p:sp>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1547992" y="3416520"/>
            <a:ext cx="1011815"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mc:Choice xmlns:a14="http://schemas.microsoft.com/office/drawing/2010/main" Requires="a14">
          <p:sp>
            <p:nvSpPr>
              <p:cNvPr id="8" name="Rectangle 7"/>
              <p:cNvSpPr/>
              <p:nvPr/>
            </p:nvSpPr>
            <p:spPr>
              <a:xfrm>
                <a:off x="2607063" y="3442276"/>
                <a:ext cx="6355659" cy="1352037"/>
              </a:xfrm>
              <a:prstGeom prst="rect">
                <a:avLst/>
              </a:prstGeom>
            </p:spPr>
            <p:txBody>
              <a:bodyPr wrap="square">
                <a:spAutoFit/>
              </a:bodyPr>
              <a:lstStyle/>
              <a:p>
                <a:pPr algn="just">
                  <a:lnSpc>
                    <a:spcPct val="150000"/>
                  </a:lnSpc>
                </a:pPr>
                <a14:m>
                  <m:oMath xmlns:m="http://schemas.openxmlformats.org/officeDocument/2006/math">
                    <m:r>
                      <a:rPr lang="en-US" sz="1900" i="1" smtClean="0">
                        <a:effectLst/>
                        <a:latin typeface="+mj-lt"/>
                        <a:ea typeface="Arial" panose="020B0604020202020204" pitchFamily="34" charset="0"/>
                        <a:cs typeface="Times New Roman" panose="02020603050405020304" pitchFamily="18" charset="0"/>
                      </a:rPr>
                      <m:t>∆</m:t>
                    </m:r>
                    <m:r>
                      <a:rPr lang="en-US" sz="1900" i="1" smtClean="0">
                        <a:effectLst/>
                        <a:latin typeface="+mj-lt"/>
                        <a:ea typeface="Arial" panose="020B0604020202020204" pitchFamily="34" charset="0"/>
                        <a:cs typeface="Times New Roman" panose="02020603050405020304" pitchFamily="18" charset="0"/>
                      </a:rPr>
                      <m:t>𝐴𝐵𝐶</m:t>
                    </m:r>
                    <m:r>
                      <a:rPr lang="vi-VN" sz="1900" i="1">
                        <a:latin typeface="Cambria Math" panose="02040503050406030204" pitchFamily="18" charset="0"/>
                      </a:rPr>
                      <m:t>∽</m:t>
                    </m:r>
                    <m:r>
                      <a:rPr lang="en-US" sz="1900" i="1">
                        <a:effectLst/>
                        <a:latin typeface="+mj-lt"/>
                        <a:ea typeface="Arial" panose="020B0604020202020204" pitchFamily="34" charset="0"/>
                        <a:cs typeface="Times New Roman" panose="02020603050405020304" pitchFamily="18" charset="0"/>
                      </a:rPr>
                      <m:t>∆</m:t>
                    </m:r>
                    <m:r>
                      <a:rPr lang="en-US" sz="1900" i="1">
                        <a:effectLst/>
                        <a:latin typeface="+mj-lt"/>
                        <a:ea typeface="Arial" panose="020B0604020202020204" pitchFamily="34" charset="0"/>
                        <a:cs typeface="Times New Roman" panose="02020603050405020304" pitchFamily="18" charset="0"/>
                      </a:rPr>
                      <m:t>𝑀𝑁𝑃</m:t>
                    </m:r>
                    <m:r>
                      <a:rPr lang="en-US" sz="1900" i="1">
                        <a:effectLst/>
                        <a:latin typeface="+mj-lt"/>
                        <a:ea typeface="Arial" panose="020B0604020202020204" pitchFamily="34" charset="0"/>
                        <a:cs typeface="Times New Roman" panose="02020603050405020304" pitchFamily="18" charset="0"/>
                      </a:rPr>
                      <m:t> </m:t>
                    </m:r>
                  </m:oMath>
                </a14:m>
                <a:r>
                  <a:rPr lang="en-US" sz="1900">
                    <a:effectLst/>
                    <a:latin typeface="+mj-lt"/>
                    <a:ea typeface="Dotum" panose="020B0600000101010101" pitchFamily="34" charset="-127"/>
                    <a:cs typeface="Times New Roman" panose="02020603050405020304" pitchFamily="18" charset="0"/>
                  </a:rPr>
                  <a:t>(</a:t>
                </a:r>
                <a:r>
                  <a:rPr lang="en-US" sz="1900" smtClean="0">
                    <a:effectLst/>
                    <a:latin typeface="+mj-lt"/>
                    <a:ea typeface="Dotum" panose="020B0600000101010101" pitchFamily="34" charset="-127"/>
                    <a:cs typeface="Times New Roman" panose="02020603050405020304" pitchFamily="18" charset="0"/>
                  </a:rPr>
                  <a:t>c.g.c)</a:t>
                </a:r>
                <a:r>
                  <a:rPr lang="en-US" sz="1900" smtClean="0">
                    <a:latin typeface="+mj-lt"/>
                    <a:ea typeface="Dotum" panose="020B0600000101010101" pitchFamily="34" charset="-127"/>
                    <a:cs typeface="Times New Roman" panose="02020603050405020304" pitchFamily="18" charset="0"/>
                  </a:rPr>
                  <a:t>. </a:t>
                </a:r>
                <a:r>
                  <a:rPr lang="nl-NL" sz="1900" smtClean="0">
                    <a:effectLst/>
                    <a:latin typeface="+mj-lt"/>
                    <a:ea typeface="Arial" panose="020B0604020202020204" pitchFamily="34" charset="0"/>
                    <a:cs typeface="Times New Roman" panose="02020603050405020304" pitchFamily="18" charset="0"/>
                  </a:rPr>
                  <a:t>Vì</a:t>
                </a:r>
                <a:r>
                  <a:rPr lang="nl-NL" sz="1900">
                    <a:effectLst/>
                    <a:latin typeface="+mj-lt"/>
                    <a:ea typeface="Arial" panose="020B0604020202020204" pitchFamily="34" charset="0"/>
                    <a:cs typeface="Times New Roman" panose="02020603050405020304" pitchFamily="18" charset="0"/>
                  </a:rPr>
                  <a:t>: </a:t>
                </a:r>
                <a:endParaRPr lang="nl-NL" sz="1900" smtClean="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j-lt"/>
                              <a:ea typeface="Arial" panose="020B0604020202020204" pitchFamily="34" charset="0"/>
                              <a:cs typeface="Times New Roman" panose="02020603050405020304" pitchFamily="18" charset="0"/>
                            </a:rPr>
                          </m:ctrlPr>
                        </m:fPr>
                        <m:num>
                          <m:r>
                            <a:rPr lang="en-US" sz="1900" i="1">
                              <a:effectLst/>
                              <a:latin typeface="+mj-lt"/>
                              <a:ea typeface="Arial" panose="020B0604020202020204" pitchFamily="34" charset="0"/>
                              <a:cs typeface="Times New Roman" panose="02020603050405020304" pitchFamily="18" charset="0"/>
                            </a:rPr>
                            <m:t>𝐴𝐶</m:t>
                          </m:r>
                        </m:num>
                        <m:den>
                          <m:r>
                            <a:rPr lang="en-US" sz="1900" i="1">
                              <a:effectLst/>
                              <a:latin typeface="+mj-lt"/>
                              <a:ea typeface="Arial" panose="020B0604020202020204" pitchFamily="34" charset="0"/>
                              <a:cs typeface="Times New Roman" panose="02020603050405020304" pitchFamily="18" charset="0"/>
                            </a:rPr>
                            <m:t>𝑀𝑃</m:t>
                          </m:r>
                        </m:den>
                      </m:f>
                      <m:r>
                        <a:rPr lang="nl-NL" sz="1900" i="1">
                          <a:effectLst/>
                          <a:latin typeface="+mj-lt"/>
                          <a:ea typeface="Arial" panose="020B0604020202020204" pitchFamily="34" charset="0"/>
                          <a:cs typeface="Times New Roman" panose="02020603050405020304" pitchFamily="18" charset="0"/>
                        </a:rPr>
                        <m:t>=</m:t>
                      </m:r>
                      <m:f>
                        <m:fPr>
                          <m:ctrlPr>
                            <a:rPr lang="en-US" sz="1900" i="1">
                              <a:effectLst/>
                              <a:latin typeface="+mj-lt"/>
                              <a:ea typeface="Arial" panose="020B0604020202020204" pitchFamily="34" charset="0"/>
                              <a:cs typeface="Times New Roman" panose="02020603050405020304" pitchFamily="18" charset="0"/>
                            </a:rPr>
                          </m:ctrlPr>
                        </m:fPr>
                        <m:num>
                          <m:r>
                            <a:rPr lang="en-US" sz="1900" i="1">
                              <a:effectLst/>
                              <a:latin typeface="+mj-lt"/>
                              <a:ea typeface="Arial" panose="020B0604020202020204" pitchFamily="34" charset="0"/>
                              <a:cs typeface="Times New Roman" panose="02020603050405020304" pitchFamily="18" charset="0"/>
                            </a:rPr>
                            <m:t>𝐴𝐵</m:t>
                          </m:r>
                        </m:num>
                        <m:den>
                          <m:r>
                            <a:rPr lang="en-US" sz="1900" i="1">
                              <a:effectLst/>
                              <a:latin typeface="+mj-lt"/>
                              <a:ea typeface="Arial" panose="020B0604020202020204" pitchFamily="34" charset="0"/>
                              <a:cs typeface="Times New Roman" panose="02020603050405020304" pitchFamily="18" charset="0"/>
                            </a:rPr>
                            <m:t>𝑀𝑁</m:t>
                          </m:r>
                        </m:den>
                      </m:f>
                      <m:r>
                        <a:rPr lang="nl-NL" sz="1900" i="1">
                          <a:effectLst/>
                          <a:latin typeface="+mj-lt"/>
                          <a:ea typeface="Arial" panose="020B0604020202020204" pitchFamily="34" charset="0"/>
                          <a:cs typeface="Times New Roman" panose="02020603050405020304" pitchFamily="18" charset="0"/>
                        </a:rPr>
                        <m:t>=</m:t>
                      </m:r>
                      <m:f>
                        <m:fPr>
                          <m:ctrlPr>
                            <a:rPr lang="en-US" sz="1900" i="1">
                              <a:effectLst/>
                              <a:latin typeface="+mj-lt"/>
                              <a:ea typeface="Arial" panose="020B0604020202020204" pitchFamily="34" charset="0"/>
                              <a:cs typeface="Times New Roman" panose="02020603050405020304" pitchFamily="18" charset="0"/>
                            </a:rPr>
                          </m:ctrlPr>
                        </m:fPr>
                        <m:num>
                          <m:r>
                            <a:rPr lang="nl-NL" sz="1900" i="1">
                              <a:effectLst/>
                              <a:latin typeface="+mj-lt"/>
                              <a:ea typeface="Arial" panose="020B0604020202020204" pitchFamily="34" charset="0"/>
                              <a:cs typeface="Times New Roman" panose="02020603050405020304" pitchFamily="18" charset="0"/>
                            </a:rPr>
                            <m:t>1</m:t>
                          </m:r>
                        </m:num>
                        <m:den>
                          <m:r>
                            <a:rPr lang="nl-NL" sz="1900" i="1">
                              <a:effectLst/>
                              <a:latin typeface="+mj-lt"/>
                              <a:ea typeface="Arial" panose="020B0604020202020204" pitchFamily="34" charset="0"/>
                              <a:cs typeface="Times New Roman" panose="02020603050405020304" pitchFamily="18" charset="0"/>
                            </a:rPr>
                            <m:t>2</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1900" i="1">
                              <a:effectLst/>
                              <a:latin typeface="+mj-lt"/>
                              <a:ea typeface="Dotum" panose="020B0600000101010101" pitchFamily="34" charset="-127"/>
                              <a:cs typeface="Times New Roman" panose="02020603050405020304" pitchFamily="18" charset="0"/>
                            </a:rPr>
                          </m:ctrlPr>
                        </m:accPr>
                        <m:e>
                          <m:r>
                            <a:rPr lang="en-US" sz="1900" i="1">
                              <a:effectLst/>
                              <a:latin typeface="+mj-lt"/>
                              <a:ea typeface="Dotum" panose="020B0600000101010101" pitchFamily="34" charset="-127"/>
                              <a:cs typeface="Times New Roman" panose="02020603050405020304" pitchFamily="18" charset="0"/>
                            </a:rPr>
                            <m:t>𝐴</m:t>
                          </m:r>
                        </m:e>
                      </m:acc>
                      <m:r>
                        <a:rPr lang="nl-NL" sz="1900" i="1">
                          <a:effectLst/>
                          <a:latin typeface="+mj-lt"/>
                          <a:ea typeface="Dotum" panose="020B0600000101010101" pitchFamily="34" charset="-127"/>
                          <a:cs typeface="Times New Roman" panose="02020603050405020304" pitchFamily="18" charset="0"/>
                        </a:rPr>
                        <m:t>=</m:t>
                      </m:r>
                      <m:acc>
                        <m:accPr>
                          <m:chr m:val="̂"/>
                          <m:ctrlPr>
                            <a:rPr lang="en-US" sz="1900" i="1">
                              <a:effectLst/>
                              <a:latin typeface="+mj-lt"/>
                              <a:ea typeface="Dotum" panose="020B0600000101010101" pitchFamily="34" charset="-127"/>
                              <a:cs typeface="Times New Roman" panose="02020603050405020304" pitchFamily="18" charset="0"/>
                            </a:rPr>
                          </m:ctrlPr>
                        </m:accPr>
                        <m:e>
                          <m:r>
                            <a:rPr lang="en-US" sz="1900" i="1">
                              <a:effectLst/>
                              <a:latin typeface="+mj-lt"/>
                              <a:ea typeface="Dotum" panose="020B0600000101010101" pitchFamily="34" charset="-127"/>
                              <a:cs typeface="Times New Roman" panose="02020603050405020304" pitchFamily="18" charset="0"/>
                            </a:rPr>
                            <m:t>𝑀</m:t>
                          </m:r>
                        </m:e>
                      </m:acc>
                      <m:r>
                        <a:rPr lang="nl-NL" sz="1900" i="1">
                          <a:effectLst/>
                          <a:latin typeface="+mj-lt"/>
                          <a:ea typeface="Dotum" panose="020B0600000101010101" pitchFamily="34" charset="-127"/>
                          <a:cs typeface="Times New Roman" panose="02020603050405020304" pitchFamily="18" charset="0"/>
                        </a:rPr>
                        <m:t>=</m:t>
                      </m:r>
                      <m:sSup>
                        <m:sSupPr>
                          <m:ctrlPr>
                            <a:rPr lang="en-US" sz="1900" i="1">
                              <a:effectLst/>
                              <a:latin typeface="+mj-lt"/>
                              <a:ea typeface="Dotum" panose="020B0600000101010101" pitchFamily="34" charset="-127"/>
                              <a:cs typeface="Times New Roman" panose="02020603050405020304" pitchFamily="18" charset="0"/>
                            </a:rPr>
                          </m:ctrlPr>
                        </m:sSupPr>
                        <m:e>
                          <m:r>
                            <a:rPr lang="nl-NL" sz="1900" i="1">
                              <a:effectLst/>
                              <a:latin typeface="+mj-lt"/>
                              <a:ea typeface="Dotum" panose="020B0600000101010101" pitchFamily="34" charset="-127"/>
                              <a:cs typeface="Times New Roman" panose="02020603050405020304" pitchFamily="18" charset="0"/>
                            </a:rPr>
                            <m:t>70</m:t>
                          </m:r>
                        </m:e>
                        <m:sup>
                          <m:r>
                            <a:rPr lang="en-US" sz="1900" i="1">
                              <a:effectLst/>
                              <a:latin typeface="+mj-lt"/>
                              <a:ea typeface="Dotum" panose="020B0600000101010101" pitchFamily="34" charset="-127"/>
                              <a:cs typeface="Times New Roman" panose="02020603050405020304" pitchFamily="18" charset="0"/>
                            </a:rPr>
                            <m:t>𝑜</m:t>
                          </m:r>
                        </m:sup>
                      </m:sSup>
                    </m:oMath>
                  </m:oMathPara>
                </a14:m>
                <a:endParaRPr lang="en-US" sz="1900">
                  <a:effectLst/>
                  <a:latin typeface="+mj-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2607063" y="3442276"/>
                <a:ext cx="6355659" cy="1352037"/>
              </a:xfrm>
              <a:prstGeom prst="rect">
                <a:avLst/>
              </a:prstGeom>
              <a:blipFill>
                <a:blip r:embed="rId4"/>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390402" y="1356779"/>
            <a:ext cx="6474513" cy="1920406"/>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1926841" y="608621"/>
                <a:ext cx="6324625" cy="915315"/>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19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smtClean="0">
                    <a:ea typeface="Arial" panose="020B0604020202020204" pitchFamily="34" charset="0"/>
                    <a:cs typeface="Times New Roman" panose="02020603050405020304" pitchFamily="18" charset="0"/>
                  </a:rPr>
                  <a:t> </a:t>
                </a:r>
                <a:r>
                  <a:rPr lang="en-US" sz="1900" smtClean="0">
                    <a:ea typeface="Arial" panose="020B0604020202020204" pitchFamily="34" charset="0"/>
                    <a:cs typeface="Times New Roman" panose="02020603050405020304" pitchFamily="18" charset="0"/>
                  </a:rPr>
                  <a:t>và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smtClean="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𝐵𝐶</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𝐶</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smtClean="0">
                    <a:ea typeface="Arial" panose="020B0604020202020204" pitchFamily="34" charset="0"/>
                    <a:cs typeface="Times New Roman" panose="02020603050405020304" pitchFamily="18" charset="0"/>
                  </a:rPr>
                  <a:t>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1926841" y="608621"/>
                <a:ext cx="6324625" cy="915315"/>
              </a:xfrm>
              <a:prstGeom prst="rect">
                <a:avLst/>
              </a:prstGeom>
              <a:blipFill>
                <a:blip r:embed="rId3"/>
                <a:stretch>
                  <a:fillRect l="-867" r="-867" b="-10667"/>
                </a:stretch>
              </a:blipFill>
            </p:spPr>
            <p:txBody>
              <a:bodyPr/>
              <a:lstStyle/>
              <a:p>
                <a:r>
                  <a:rPr lang="en-US">
                    <a:noFill/>
                  </a:rPr>
                  <a:t> </a:t>
                </a:r>
              </a:p>
            </p:txBody>
          </p:sp>
        </mc:Fallback>
      </mc:AlternateContent>
      <p:sp>
        <p:nvSpPr>
          <p:cNvPr id="24" name="Google Shape;735;p18"/>
          <p:cNvSpPr txBox="1">
            <a:spLocks/>
          </p:cNvSpPr>
          <p:nvPr/>
        </p:nvSpPr>
        <p:spPr>
          <a:xfrm>
            <a:off x="744484" y="74404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801734" y="152393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130302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21" r="-223" b="-4000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21" t="-302817" r="-223" b="-21127"/>
                          </a:stretch>
                        </a:blipFill>
                      </a:tcPr>
                    </a:tc>
                    <a:extLst>
                      <a:ext uri="{0D108BD9-81ED-4DB2-BD59-A6C34878D82A}">
                        <a16:rowId xmlns:a16="http://schemas.microsoft.com/office/drawing/2014/main" val="2044681569"/>
                      </a:ext>
                    </a:extLst>
                  </a:tr>
                </a:tbl>
              </a:graphicData>
            </a:graphic>
          </p:graphicFrame>
        </mc:Fallback>
      </mc:AlternateContent>
      <p:pic>
        <p:nvPicPr>
          <p:cNvPr id="2" name="Picture 1"/>
          <p:cNvPicPr>
            <a:picLocks noChangeAspect="1"/>
          </p:cNvPicPr>
          <p:nvPr/>
        </p:nvPicPr>
        <p:blipFill>
          <a:blip r:embed="rId5"/>
          <a:stretch>
            <a:fillRect/>
          </a:stretch>
        </p:blipFill>
        <p:spPr>
          <a:xfrm>
            <a:off x="4780132" y="2088767"/>
            <a:ext cx="3672103" cy="1894649"/>
          </a:xfrm>
          <a:prstGeom prst="rect">
            <a:avLst/>
          </a:prstGeom>
        </p:spPr>
      </p:pic>
    </p:spTree>
    <p:extLst>
      <p:ext uri="{BB962C8B-B14F-4D97-AF65-F5344CB8AC3E}">
        <p14:creationId xmlns:p14="http://schemas.microsoft.com/office/powerpoint/2010/main" val="19210265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29552" y="29823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582886" y="718198"/>
                <a:ext cx="7990960" cy="2393989"/>
              </a:xfrm>
              <a:prstGeom prst="rect">
                <a:avLst/>
              </a:prstGeom>
              <a:noFill/>
            </p:spPr>
            <p:txBody>
              <a:bodyPr wrap="square" rtlCol="0">
                <a:spAutoFit/>
              </a:bodyPr>
              <a:lstStyle/>
              <a:p>
                <a:pPr lvl="0" algn="just">
                  <a:lnSpc>
                    <a:spcPct val="150000"/>
                  </a:lnSpc>
                </a:pPr>
                <a:r>
                  <a:rPr lang="en-US" sz="1800" smtClean="0"/>
                  <a:t>Vì </a:t>
                </a: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lang="vi-VN" sz="1800" i="1">
                        <a:latin typeface="Cambria Math" panose="02040503050406030204" pitchFamily="18" charset="0"/>
                        <a:ea typeface="+mn-ea"/>
                        <a:cs typeface="+mn-cs"/>
                      </a:rPr>
                      <m:t>∽</m:t>
                    </m:r>
                    <m:r>
                      <a:rPr lang="nl-NL"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acc>
                      <m:accPr>
                        <m:chr m:val="̂"/>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e>
                    </m:acc>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kumimoji="0" lang="en-US" sz="1800" b="0" i="0" u="none" strike="noStrike" kern="0" cap="none" spc="0" normalizeH="0" baseline="0" noProof="0" smtClean="0">
                    <a:ln>
                      <a:noFill/>
                    </a:ln>
                    <a:solidFill>
                      <a:srgbClr val="000000"/>
                    </a:solidFill>
                    <a:effectLst/>
                    <a:uLnTx/>
                    <a:uFillTx/>
                    <a:sym typeface="Arial"/>
                  </a:rPr>
                  <a:t> và</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𝐴</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𝐵</m:t>
                        </m:r>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num>
                      <m:den>
                        <m:r>
                          <a:rPr lang="en-US" sz="1800" i="1">
                            <a:latin typeface="Cambria Math" panose="02040503050406030204" pitchFamily="18" charset="0"/>
                          </a:rPr>
                          <m:t>𝐵𝐶</m:t>
                        </m:r>
                      </m:den>
                    </m:f>
                  </m:oMath>
                </a14:m>
                <a:endParaRPr kumimoji="0" lang="en-US" sz="1800" b="0" i="0" u="none" strike="noStrike" kern="0" cap="none" spc="0" normalizeH="0" baseline="0" noProof="0" smtClean="0">
                  <a:ln>
                    <a:noFill/>
                  </a:ln>
                  <a:solidFill>
                    <a:srgbClr val="000000"/>
                  </a:solidFill>
                  <a:effectLst/>
                  <a:uLnTx/>
                  <a:uFillTx/>
                  <a:sym typeface="Arial"/>
                </a:endParaRPr>
              </a:p>
              <a:p>
                <a:pPr lvl="0" algn="just">
                  <a:lnSpc>
                    <a:spcPct val="150000"/>
                  </a:lnSpc>
                </a:pPr>
                <a:r>
                  <a:rPr lang="en-US" sz="1800">
                    <a:ea typeface="Arial" panose="020B0604020202020204" pitchFamily="34" charset="0"/>
                    <a:cs typeface="Times New Roman" panose="02020603050405020304" pitchFamily="18" charset="0"/>
                  </a:rPr>
                  <a:t>D</a:t>
                </a:r>
                <a:r>
                  <a:rPr lang="en-US" sz="1800" smtClean="0">
                    <a:ea typeface="Arial" panose="020B0604020202020204" pitchFamily="34" charset="0"/>
                    <a:cs typeface="Times New Roman" panose="02020603050405020304" pitchFamily="18" charset="0"/>
                  </a:rPr>
                  <a:t>o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𝐵𝐶</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𝐵</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𝐶</m:t>
                    </m:r>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kumimoji="0" lang="en-US" sz="1800" b="0" i="0" u="none" strike="noStrike" kern="0" cap="none" spc="0" normalizeH="0" baseline="0" noProof="0" smtClean="0">
                    <a:ln>
                      <a:noFill/>
                    </a:ln>
                    <a:solidFill>
                      <a:srgbClr val="000000"/>
                    </a:solidFill>
                    <a:effectLst/>
                    <a:uLnTx/>
                    <a:uFillTx/>
                    <a:sym typeface="Arial"/>
                  </a:rPr>
                  <a:t> nên</a:t>
                </a:r>
                <a:r>
                  <a:rPr kumimoji="0" lang="en-US" sz="1800" b="0" i="0" u="none" strike="noStrike" kern="0" cap="none" spc="0" normalizeH="0" noProof="0" smtClean="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den>
                    </m:f>
                  </m:oMath>
                </a14:m>
                <a:r>
                  <a:rPr kumimoji="0" lang="en-US" sz="1800" b="0" i="0" u="none" strike="noStrike" kern="0" cap="none" spc="0" normalizeH="0" baseline="0" noProof="0" smtClean="0">
                    <a:ln>
                      <a:noFill/>
                    </a:ln>
                    <a:solidFill>
                      <a:srgbClr val="000000"/>
                    </a:solidFill>
                    <a:effectLst/>
                    <a:uLnTx/>
                    <a:uFillTx/>
                    <a:sym typeface="Arial"/>
                  </a:rPr>
                  <a:t> </a:t>
                </a:r>
              </a:p>
              <a:p>
                <a:pPr algn="just">
                  <a:lnSpc>
                    <a:spcPct val="150000"/>
                  </a:lnSpc>
                </a:pPr>
                <a:r>
                  <a:rPr lang="en-US" sz="1800" smtClean="0"/>
                  <a:t>Hai tam giác </a:t>
                </a:r>
                <a14:m>
                  <m:oMath xmlns:m="http://schemas.openxmlformats.org/officeDocument/2006/math">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oMath>
                </a14:m>
                <a:r>
                  <a:rPr kumimoji="0" lang="en-US" sz="1800" b="0" i="0" u="none" strike="noStrike" kern="0" cap="none" spc="0" normalizeH="0" baseline="0" noProof="0" smtClean="0">
                    <a:ln>
                      <a:noFill/>
                    </a:ln>
                    <a:solidFill>
                      <a:srgbClr val="000000"/>
                    </a:solidFill>
                    <a:effectLst/>
                    <a:uLnTx/>
                    <a:uFillTx/>
                    <a:sym typeface="Arial"/>
                  </a:rPr>
                  <a:t> và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có: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𝑀</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𝑀𝐵</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oMath>
                </a14:m>
                <a:r>
                  <a:rPr lang="en-US" sz="1800" smtClean="0">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𝐵</m:t>
                        </m:r>
                        <m:r>
                          <a:rPr lang="en-US" sz="1800" i="1">
                            <a:latin typeface="Cambria Math" panose="02040503050406030204" pitchFamily="18" charset="0"/>
                          </a:rPr>
                          <m:t>′</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lang="en-US"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(theo chứng minh trên)</a:t>
                </a:r>
                <a:endParaRPr kumimoji="0" lang="en-US" sz="1800" b="0" i="0" u="none" strike="noStrike" kern="0" cap="none" spc="0" normalizeH="0" baseline="0" noProof="0" smtClean="0">
                  <a:ln>
                    <a:noFill/>
                  </a:ln>
                  <a:solidFill>
                    <a:srgbClr val="000000"/>
                  </a:solidFill>
                  <a:effectLst/>
                  <a:uLnTx/>
                  <a:uFillTx/>
                  <a:sym typeface="Arial"/>
                </a:endParaRPr>
              </a:p>
              <a:p>
                <a:pPr lvl="0" algn="just">
                  <a:lnSpc>
                    <a:spcPct val="150000"/>
                  </a:lnSpc>
                </a:pPr>
                <a:r>
                  <a:rPr lang="en-US" sz="1800" smtClean="0"/>
                  <a:t>Vậy </a:t>
                </a:r>
                <a14:m>
                  <m:oMath xmlns:m="http://schemas.openxmlformats.org/officeDocument/2006/math">
                    <m:r>
                      <a:rPr kumimoji="0" lang="nl-NL"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nl-NL"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2" name="TextBox 1"/>
              <p:cNvSpPr txBox="1">
                <a:spLocks noRot="1" noChangeAspect="1" noMove="1" noResize="1" noEditPoints="1" noAdjustHandles="1" noChangeArrowheads="1" noChangeShapeType="1" noTextEdit="1"/>
              </p:cNvSpPr>
              <p:nvPr/>
            </p:nvSpPr>
            <p:spPr>
              <a:xfrm>
                <a:off x="582886" y="718198"/>
                <a:ext cx="7990960" cy="2393989"/>
              </a:xfrm>
              <a:prstGeom prst="rect">
                <a:avLst/>
              </a:prstGeom>
              <a:blipFill>
                <a:blip r:embed="rId3"/>
                <a:stretch>
                  <a:fillRect l="-687" r="-458" b="-10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1354387" y="3197710"/>
                <a:ext cx="6984941" cy="16023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lnSpc>
                    <a:spcPct val="150000"/>
                  </a:lnSpc>
                </a:pPr>
                <a:r>
                  <a:rPr lang="nl-NL" sz="1800" b="1" smtClean="0">
                    <a:latin typeface="+mn-lt"/>
                    <a:ea typeface="Arial" panose="020B0604020202020204" pitchFamily="34" charset="0"/>
                    <a:cs typeface="Times New Roman" panose="02020603050405020304" pitchFamily="18" charset="0"/>
                  </a:rPr>
                  <a:t>Nhận xét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nl-NL" sz="18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nl-NL" sz="1800" i="1">
                        <a:effectLst/>
                        <a:latin typeface="+mn-lt"/>
                        <a:ea typeface="Arial" panose="020B0604020202020204" pitchFamily="34" charset="0"/>
                        <a:cs typeface="Times New Roman" panose="02020603050405020304" pitchFamily="18" charset="0"/>
                      </a:rPr>
                      <m:t>∆</m:t>
                    </m:r>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𝐴𝑀</m:t>
                    </m:r>
                    <m:r>
                      <a:rPr lang="nl-NL" sz="1800" i="1">
                        <a:effectLst/>
                        <a:latin typeface="+mn-lt"/>
                        <a:ea typeface="Dotum" panose="020B0600000101010101" pitchFamily="34" charset="-127"/>
                        <a:cs typeface="Times New Roman" panose="02020603050405020304" pitchFamily="18" charset="0"/>
                      </a:rPr>
                      <m:t>, </m:t>
                    </m:r>
                    <m:r>
                      <a:rPr lang="nl-NL" sz="1800" i="1">
                        <a:effectLst/>
                        <a:latin typeface="+mn-lt"/>
                        <a:ea typeface="Dotum" panose="020B0600000101010101" pitchFamily="34" charset="-127"/>
                        <a:cs typeface="Times New Roman" panose="02020603050405020304" pitchFamily="18" charset="0"/>
                      </a:rPr>
                      <m:t>𝐴</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𝑀</m:t>
                    </m:r>
                    <m:r>
                      <a:rPr lang="nl-NL" sz="1800" i="1">
                        <a:effectLst/>
                        <a:latin typeface="+mn-lt"/>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lần lượt là các đường trung truyến của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𝐵</m:t>
                    </m:r>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𝐶</m:t>
                    </m:r>
                    <m:r>
                      <a:rPr lang="nl-NL" sz="1800" i="1">
                        <a:effectLst/>
                        <a:latin typeface="+mn-lt"/>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1800" i="1">
                            <a:effectLst/>
                            <a:latin typeface="+mn-lt"/>
                            <a:ea typeface="Dotum" panose="020B0600000101010101" pitchFamily="34" charset="-127"/>
                            <a:cs typeface="Times New Roman" panose="02020603050405020304" pitchFamily="18" charset="0"/>
                          </a:rPr>
                        </m:ctrlPr>
                      </m:fPr>
                      <m:num>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𝑀</m:t>
                            </m:r>
                          </m:e>
                          <m:sup>
                            <m:r>
                              <a:rPr lang="nl-NL" sz="1800" i="1">
                                <a:effectLst/>
                                <a:latin typeface="+mn-lt"/>
                                <a:ea typeface="Dotum" panose="020B0600000101010101" pitchFamily="34" charset="-127"/>
                                <a:cs typeface="Times New Roman" panose="02020603050405020304" pitchFamily="18" charset="0"/>
                              </a:rPr>
                              <m:t>′</m:t>
                            </m:r>
                          </m:sup>
                        </m:sSup>
                      </m:num>
                      <m:den>
                        <m:r>
                          <a:rPr lang="nl-NL" sz="1800" i="1">
                            <a:effectLst/>
                            <a:latin typeface="+mn-lt"/>
                            <a:ea typeface="Dotum" panose="020B0600000101010101" pitchFamily="34" charset="-127"/>
                            <a:cs typeface="Times New Roman" panose="02020603050405020304" pitchFamily="18" charset="0"/>
                          </a:rPr>
                          <m:t>𝐴𝑀</m:t>
                        </m:r>
                      </m:den>
                    </m:f>
                    <m:r>
                      <a:rPr lang="nl-NL"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354387" y="3197710"/>
                <a:ext cx="6984941" cy="1602362"/>
              </a:xfrm>
              <a:prstGeom prst="rect">
                <a:avLst/>
              </a:prstGeom>
              <a:blipFill>
                <a:blip r:embed="rId4"/>
                <a:stretch>
                  <a:fillRect l="-522" r="-609"/>
                </a:stretch>
              </a:blipFill>
            </p:spPr>
            <p:txBody>
              <a:bodyPr/>
              <a:lstStyle/>
              <a:p>
                <a:r>
                  <a:rPr lang="en-US">
                    <a:noFill/>
                  </a:rPr>
                  <a:t> </a:t>
                </a:r>
              </a:p>
            </p:txBody>
          </p:sp>
        </mc:Fallback>
      </mc:AlternateContent>
    </p:spTree>
    <p:extLst>
      <p:ext uri="{BB962C8B-B14F-4D97-AF65-F5344CB8AC3E}">
        <p14:creationId xmlns:p14="http://schemas.microsoft.com/office/powerpoint/2010/main" val="3460285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12167"/>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2</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690572" y="1060037"/>
                <a:ext cx="7767628" cy="1241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smtClean="0">
                    <a:solidFill>
                      <a:srgbClr val="000000"/>
                    </a:solidFill>
                    <a:latin typeface="+mn-lt"/>
                  </a:rPr>
                  <a:t>Cho </a:t>
                </a:r>
                <a14:m>
                  <m:oMath xmlns:m="http://schemas.openxmlformats.org/officeDocument/2006/math">
                    <m:r>
                      <m:rPr>
                        <m:sty m:val="p"/>
                      </m:rPr>
                      <a:rPr lang="el-GR" sz="1900" i="0" smtClean="0">
                        <a:solidFill>
                          <a:srgbClr val="000000"/>
                        </a:solidFill>
                        <a:latin typeface="+mn-lt"/>
                      </a:rPr>
                      <m:t>Δ</m:t>
                    </m:r>
                    <m:r>
                      <a:rPr lang="vi-VN" sz="1900" i="1">
                        <a:solidFill>
                          <a:srgbClr val="000000"/>
                        </a:solidFill>
                        <a:latin typeface="+mn-lt"/>
                      </a:rPr>
                      <m:t>𝐴</m:t>
                    </m:r>
                    <m:r>
                      <a:rPr lang="vi-VN" sz="1900" i="1">
                        <a:solidFill>
                          <a:srgbClr val="000000"/>
                        </a:solidFill>
                        <a:latin typeface="+mn-lt"/>
                      </a:rPr>
                      <m:t>′</m:t>
                    </m:r>
                    <m:r>
                      <a:rPr lang="vi-VN" sz="1900" i="1">
                        <a:solidFill>
                          <a:srgbClr val="000000"/>
                        </a:solidFill>
                        <a:latin typeface="+mn-lt"/>
                      </a:rPr>
                      <m:t>𝐵</m:t>
                    </m:r>
                    <m:r>
                      <a:rPr lang="vi-VN" sz="1900" i="1">
                        <a:solidFill>
                          <a:srgbClr val="000000"/>
                        </a:solidFill>
                        <a:latin typeface="+mn-lt"/>
                      </a:rPr>
                      <m:t>′</m:t>
                    </m:r>
                    <m:r>
                      <a:rPr lang="vi-VN" sz="1900" i="1">
                        <a:solidFill>
                          <a:srgbClr val="000000"/>
                        </a:solidFill>
                        <a:latin typeface="+mn-lt"/>
                      </a:rPr>
                      <m:t>𝐶</m:t>
                    </m:r>
                    <m:r>
                      <a:rPr lang="vi-VN" sz="1900" i="1">
                        <a:solidFill>
                          <a:srgbClr val="000000"/>
                        </a:solidFill>
                        <a:latin typeface="+mn-lt"/>
                      </a:rPr>
                      <m:t>′ ∽ </m:t>
                    </m:r>
                    <m:r>
                      <m:rPr>
                        <m:sty m:val="p"/>
                      </m:rPr>
                      <a:rPr lang="el-GR" sz="1900" i="0">
                        <a:solidFill>
                          <a:srgbClr val="000000"/>
                        </a:solidFill>
                        <a:latin typeface="+mn-lt"/>
                      </a:rPr>
                      <m:t>Δ</m:t>
                    </m:r>
                    <m:r>
                      <a:rPr lang="vi-VN" sz="1900" i="1">
                        <a:solidFill>
                          <a:srgbClr val="000000"/>
                        </a:solidFill>
                        <a:latin typeface="+mn-lt"/>
                      </a:rPr>
                      <m:t>𝐴𝐵𝐶</m:t>
                    </m:r>
                  </m:oMath>
                </a14:m>
                <a:r>
                  <a:rPr lang="vi-VN" sz="1900">
                    <a:solidFill>
                      <a:srgbClr val="000000"/>
                    </a:solidFill>
                    <a:latin typeface="+mn-lt"/>
                  </a:rPr>
                  <a:t>. Trên tia đối của các tia </a:t>
                </a:r>
                <a14:m>
                  <m:oMath xmlns:m="http://schemas.openxmlformats.org/officeDocument/2006/math">
                    <m:r>
                      <a:rPr lang="vi-VN" sz="1900" i="1" smtClean="0">
                        <a:solidFill>
                          <a:srgbClr val="000000"/>
                        </a:solidFill>
                        <a:latin typeface="+mn-lt"/>
                      </a:rPr>
                      <m:t>𝐶𝐵</m:t>
                    </m:r>
                    <m:r>
                      <a:rPr lang="vi-VN" sz="1900" i="1" smtClean="0">
                        <a:solidFill>
                          <a:srgbClr val="000000"/>
                        </a:solidFill>
                        <a:latin typeface="+mn-lt"/>
                      </a:rPr>
                      <m:t>, </m:t>
                    </m:r>
                    <m:r>
                      <a:rPr lang="vi-VN" sz="1900" i="1" smtClean="0">
                        <a:solidFill>
                          <a:srgbClr val="000000"/>
                        </a:solidFill>
                        <a:latin typeface="+mn-lt"/>
                      </a:rPr>
                      <m:t>𝐶</m:t>
                    </m:r>
                    <m:r>
                      <a:rPr lang="vi-VN" sz="1900" i="1" smtClean="0">
                        <a:solidFill>
                          <a:srgbClr val="000000"/>
                        </a:solidFill>
                        <a:latin typeface="+mn-lt"/>
                      </a:rPr>
                      <m:t>′</m:t>
                    </m:r>
                    <m:r>
                      <a:rPr lang="vi-VN" sz="1900" i="1" smtClean="0">
                        <a:solidFill>
                          <a:srgbClr val="000000"/>
                        </a:solidFill>
                        <a:latin typeface="+mn-lt"/>
                      </a:rPr>
                      <m:t>𝐵</m:t>
                    </m:r>
                    <m:r>
                      <a:rPr lang="vi-VN" sz="1900" i="1" smtClean="0">
                        <a:solidFill>
                          <a:srgbClr val="000000"/>
                        </a:solidFill>
                        <a:latin typeface="+mn-lt"/>
                      </a:rPr>
                      <m:t>′ </m:t>
                    </m:r>
                  </m:oMath>
                </a14:m>
                <a:r>
                  <a:rPr lang="vi-VN" sz="1900">
                    <a:solidFill>
                      <a:srgbClr val="000000"/>
                    </a:solidFill>
                    <a:latin typeface="+mn-lt"/>
                  </a:rPr>
                  <a:t>lần lượt lấy các điểm </a:t>
                </a:r>
                <a14:m>
                  <m:oMath xmlns:m="http://schemas.openxmlformats.org/officeDocument/2006/math">
                    <m:r>
                      <a:rPr lang="vi-VN" sz="1900" i="1" smtClean="0">
                        <a:solidFill>
                          <a:srgbClr val="000000"/>
                        </a:solidFill>
                        <a:latin typeface="+mn-lt"/>
                      </a:rPr>
                      <m:t>𝑀</m:t>
                    </m:r>
                    <m:r>
                      <a:rPr lang="vi-VN" sz="1900" i="1" smtClean="0">
                        <a:solidFill>
                          <a:srgbClr val="000000"/>
                        </a:solidFill>
                        <a:latin typeface="+mn-lt"/>
                      </a:rPr>
                      <m:t>, </m:t>
                    </m:r>
                    <m:r>
                      <a:rPr lang="vi-VN" sz="1900" i="1" smtClean="0">
                        <a:solidFill>
                          <a:srgbClr val="000000"/>
                        </a:solidFill>
                        <a:latin typeface="+mn-lt"/>
                      </a:rPr>
                      <m:t>𝑀</m:t>
                    </m:r>
                    <m:r>
                      <a:rPr lang="vi-VN" sz="1900" i="1" smtClean="0">
                        <a:solidFill>
                          <a:srgbClr val="000000"/>
                        </a:solidFill>
                        <a:latin typeface="+mn-lt"/>
                      </a:rPr>
                      <m:t>′ </m:t>
                    </m:r>
                  </m:oMath>
                </a14:m>
                <a:r>
                  <a:rPr lang="vi-VN" sz="1900">
                    <a:solidFill>
                      <a:srgbClr val="000000"/>
                    </a:solidFill>
                    <a:latin typeface="+mn-lt"/>
                  </a:rPr>
                  <a:t>sao cho</a:t>
                </a:r>
                <a:r>
                  <a:rPr lang="vi-VN" sz="1900">
                    <a:solidFill>
                      <a:srgbClr val="000000"/>
                    </a:solidFill>
                    <a:latin typeface="+mn-lt"/>
                  </a:rPr>
                  <a:t> </a:t>
                </a:r>
                <a:r>
                  <a:rPr lang="en-US" sz="1900">
                    <a:solidFill>
                      <a:srgbClr val="000000"/>
                    </a:solidFill>
                    <a:latin typeface="+mn-lt"/>
                    <a:cs typeface="Times New Roman" panose="02020603050405020304" pitchFamily="18" charset="0"/>
                  </a:rPr>
                  <a:t> </a:t>
                </a:r>
                <a14:m>
                  <m:oMath xmlns:m="http://schemas.openxmlformats.org/officeDocument/2006/math">
                    <m:f>
                      <m:fPr>
                        <m:ctrlPr>
                          <a:rPr lang="en-US" sz="1900" i="1">
                            <a:solidFill>
                              <a:srgbClr val="000000"/>
                            </a:solidFill>
                            <a:effectLst/>
                            <a:latin typeface="+mn-lt"/>
                            <a:cs typeface="Times New Roman" panose="02020603050405020304" pitchFamily="18" charset="0"/>
                          </a:rPr>
                        </m:ctrlPr>
                      </m:fPr>
                      <m:num>
                        <m:r>
                          <a:rPr lang="en-US" sz="1900" b="0" i="1" smtClean="0">
                            <a:solidFill>
                              <a:srgbClr val="000000"/>
                            </a:solidFill>
                            <a:effectLst/>
                            <a:latin typeface="+mn-lt"/>
                            <a:cs typeface="Times New Roman" panose="02020603050405020304" pitchFamily="18" charset="0"/>
                          </a:rPr>
                          <m:t>𝑀𝐶</m:t>
                        </m:r>
                      </m:num>
                      <m:den>
                        <m:r>
                          <a:rPr lang="nl-NL" sz="1900" i="1">
                            <a:solidFill>
                              <a:srgbClr val="000000"/>
                            </a:solidFill>
                            <a:effectLst/>
                            <a:latin typeface="+mn-lt"/>
                            <a:ea typeface="Arial" panose="020B0604020202020204" pitchFamily="34" charset="0"/>
                            <a:cs typeface="Times New Roman" panose="02020603050405020304" pitchFamily="18" charset="0"/>
                          </a:rPr>
                          <m:t>𝑀𝐵</m:t>
                        </m:r>
                      </m:den>
                    </m:f>
                    <m:r>
                      <a:rPr lang="en-US" sz="1900" i="1">
                        <a:solidFill>
                          <a:srgbClr val="000000"/>
                        </a:solidFill>
                        <a:effectLst/>
                        <a:latin typeface="+mn-lt"/>
                        <a:ea typeface="Arial" panose="020B0604020202020204" pitchFamily="34" charset="0"/>
                        <a:cs typeface="Times New Roman" panose="02020603050405020304" pitchFamily="18" charset="0"/>
                      </a:rPr>
                      <m:t>=</m:t>
                    </m:r>
                    <m:f>
                      <m:fPr>
                        <m:ctrlPr>
                          <a:rPr lang="en-US" sz="1900" i="1">
                            <a:solidFill>
                              <a:srgbClr val="000000"/>
                            </a:solidFill>
                            <a:effectLst/>
                            <a:latin typeface="+mn-lt"/>
                            <a:cs typeface="Times New Roman" panose="02020603050405020304" pitchFamily="18" charset="0"/>
                          </a:rPr>
                        </m:ctrlPr>
                      </m:fPr>
                      <m:num>
                        <m:sSup>
                          <m:sSupPr>
                            <m:ctrlPr>
                              <a:rPr lang="en-US" sz="1900" i="1">
                                <a:solidFill>
                                  <a:srgbClr val="000000"/>
                                </a:solidFill>
                                <a:effectLst/>
                                <a:latin typeface="+mn-lt"/>
                                <a:cs typeface="Times New Roman" panose="02020603050405020304" pitchFamily="18" charset="0"/>
                              </a:rPr>
                            </m:ctrlPr>
                          </m:sSupPr>
                          <m:e>
                            <m:r>
                              <a:rPr lang="nl-NL" sz="1900" i="1">
                                <a:solidFill>
                                  <a:srgbClr val="000000"/>
                                </a:solidFill>
                                <a:effectLst/>
                                <a:latin typeface="+mn-lt"/>
                                <a:ea typeface="Arial" panose="020B0604020202020204" pitchFamily="34" charset="0"/>
                                <a:cs typeface="Times New Roman" panose="02020603050405020304" pitchFamily="18" charset="0"/>
                              </a:rPr>
                              <m:t>𝑀</m:t>
                            </m:r>
                          </m:e>
                          <m:sup>
                            <m:r>
                              <a:rPr lang="en-US" sz="19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900" i="1">
                                <a:solidFill>
                                  <a:srgbClr val="000000"/>
                                </a:solidFill>
                                <a:effectLst/>
                                <a:latin typeface="+mn-lt"/>
                                <a:cs typeface="Times New Roman" panose="02020603050405020304" pitchFamily="18" charset="0"/>
                              </a:rPr>
                            </m:ctrlPr>
                          </m:sSupPr>
                          <m:e>
                            <m:r>
                              <a:rPr lang="nl-NL" sz="1900" i="1">
                                <a:solidFill>
                                  <a:srgbClr val="000000"/>
                                </a:solidFill>
                                <a:effectLst/>
                                <a:latin typeface="+mn-lt"/>
                                <a:ea typeface="Arial" panose="020B0604020202020204" pitchFamily="34" charset="0"/>
                                <a:cs typeface="Times New Roman" panose="02020603050405020304" pitchFamily="18" charset="0"/>
                              </a:rPr>
                              <m:t>𝐶</m:t>
                            </m:r>
                          </m:e>
                          <m:sup>
                            <m:r>
                              <a:rPr lang="en-US" sz="1900" i="1">
                                <a:solidFill>
                                  <a:srgbClr val="000000"/>
                                </a:solidFill>
                                <a:effectLst/>
                                <a:latin typeface="+mn-lt"/>
                                <a:ea typeface="Arial" panose="020B0604020202020204" pitchFamily="34" charset="0"/>
                                <a:cs typeface="Times New Roman" panose="02020603050405020304" pitchFamily="18" charset="0"/>
                              </a:rPr>
                              <m:t>′</m:t>
                            </m:r>
                          </m:sup>
                        </m:sSup>
                      </m:num>
                      <m:den>
                        <m:sSup>
                          <m:sSupPr>
                            <m:ctrlPr>
                              <a:rPr lang="en-US" sz="1900" i="1">
                                <a:solidFill>
                                  <a:srgbClr val="000000"/>
                                </a:solidFill>
                                <a:latin typeface="+mn-lt"/>
                                <a:cs typeface="Times New Roman" panose="02020603050405020304" pitchFamily="18" charset="0"/>
                              </a:rPr>
                            </m:ctrlPr>
                          </m:sSupPr>
                          <m:e>
                            <m:r>
                              <a:rPr lang="nl-NL" sz="1900" i="1">
                                <a:solidFill>
                                  <a:srgbClr val="000000"/>
                                </a:solidFill>
                                <a:latin typeface="+mn-lt"/>
                                <a:ea typeface="Arial" panose="020B0604020202020204" pitchFamily="34" charset="0"/>
                                <a:cs typeface="Times New Roman" panose="02020603050405020304" pitchFamily="18" charset="0"/>
                              </a:rPr>
                              <m:t>𝑀</m:t>
                            </m:r>
                          </m:e>
                          <m:sup>
                            <m:r>
                              <a:rPr lang="en-US" sz="1900" i="1">
                                <a:solidFill>
                                  <a:srgbClr val="000000"/>
                                </a:solidFill>
                                <a:latin typeface="+mn-lt"/>
                                <a:ea typeface="Arial" panose="020B0604020202020204" pitchFamily="34" charset="0"/>
                                <a:cs typeface="Times New Roman" panose="02020603050405020304" pitchFamily="18" charset="0"/>
                              </a:rPr>
                              <m:t>′</m:t>
                            </m:r>
                          </m:sup>
                        </m:sSup>
                        <m:sSup>
                          <m:sSupPr>
                            <m:ctrlPr>
                              <a:rPr lang="en-US" sz="1900" i="1">
                                <a:solidFill>
                                  <a:srgbClr val="000000"/>
                                </a:solidFill>
                                <a:latin typeface="+mn-lt"/>
                                <a:cs typeface="Times New Roman" panose="02020603050405020304" pitchFamily="18" charset="0"/>
                              </a:rPr>
                            </m:ctrlPr>
                          </m:sSupPr>
                          <m:e>
                            <m:r>
                              <a:rPr lang="nl-NL" sz="1900" i="1">
                                <a:solidFill>
                                  <a:srgbClr val="000000"/>
                                </a:solidFill>
                                <a:latin typeface="+mn-lt"/>
                                <a:ea typeface="Arial" panose="020B0604020202020204" pitchFamily="34" charset="0"/>
                                <a:cs typeface="Times New Roman" panose="02020603050405020304" pitchFamily="18" charset="0"/>
                              </a:rPr>
                              <m:t>𝐵</m:t>
                            </m:r>
                          </m:e>
                          <m:sup>
                            <m:r>
                              <a:rPr lang="en-US" sz="1900" i="1">
                                <a:solidFill>
                                  <a:srgbClr val="000000"/>
                                </a:solidFill>
                                <a:latin typeface="+mn-lt"/>
                                <a:ea typeface="Arial" panose="020B0604020202020204" pitchFamily="34" charset="0"/>
                                <a:cs typeface="Times New Roman" panose="02020603050405020304" pitchFamily="18" charset="0"/>
                              </a:rPr>
                              <m:t>′</m:t>
                            </m:r>
                          </m:sup>
                        </m:sSup>
                      </m:den>
                    </m:f>
                    <m:r>
                      <a:rPr lang="nl-NL" sz="1900" i="1">
                        <a:solidFill>
                          <a:srgbClr val="000000"/>
                        </a:solidFill>
                        <a:effectLst/>
                        <a:latin typeface="+mn-lt"/>
                        <a:ea typeface="Arial" panose="020B0604020202020204" pitchFamily="34" charset="0"/>
                        <a:cs typeface="Times New Roman" panose="02020603050405020304" pitchFamily="18" charset="0"/>
                      </a:rPr>
                      <m:t> </m:t>
                    </m:r>
                    <m:r>
                      <a:rPr lang="en-US" sz="1900" b="0" i="1" smtClean="0">
                        <a:solidFill>
                          <a:srgbClr val="000000"/>
                        </a:solidFill>
                        <a:effectLst/>
                        <a:latin typeface="+mn-lt"/>
                        <a:ea typeface="Arial" panose="020B0604020202020204" pitchFamily="34" charset="0"/>
                        <a:cs typeface="Times New Roman" panose="02020603050405020304" pitchFamily="18" charset="0"/>
                      </a:rPr>
                      <m:t>.</m:t>
                    </m:r>
                  </m:oMath>
                </a14:m>
                <a:r>
                  <a:rPr lang="en-US" sz="1900" smtClean="0">
                    <a:solidFill>
                      <a:srgbClr val="000000"/>
                    </a:solidFill>
                    <a:latin typeface="+mn-lt"/>
                  </a:rPr>
                  <a:t> </a:t>
                </a:r>
                <a:r>
                  <a:rPr lang="vi-VN" sz="1900" smtClean="0">
                    <a:solidFill>
                      <a:srgbClr val="000000"/>
                    </a:solidFill>
                    <a:latin typeface="+mn-lt"/>
                  </a:rPr>
                  <a:t>Chứng </a:t>
                </a:r>
                <a:r>
                  <a:rPr lang="vi-VN" sz="1900">
                    <a:solidFill>
                      <a:srgbClr val="000000"/>
                    </a:solidFill>
                    <a:latin typeface="+mn-lt"/>
                  </a:rPr>
                  <a:t>minh </a:t>
                </a:r>
                <a:r>
                  <a:rPr lang="vi-VN" sz="1900" smtClean="0">
                    <a:solidFill>
                      <a:srgbClr val="000000"/>
                    </a:solidFill>
                    <a:latin typeface="+mn-lt"/>
                  </a:rPr>
                  <a:t>rằng </a:t>
                </a:r>
                <a14:m>
                  <m:oMath xmlns:m="http://schemas.openxmlformats.org/officeDocument/2006/math">
                    <m:r>
                      <m:rPr>
                        <m:sty m:val="p"/>
                      </m:rPr>
                      <a:rPr lang="el-GR" sz="1900" i="0" smtClean="0">
                        <a:solidFill>
                          <a:srgbClr val="000000"/>
                        </a:solidFill>
                        <a:latin typeface="+mn-lt"/>
                      </a:rPr>
                      <m:t>Δ</m:t>
                    </m:r>
                    <m:r>
                      <a:rPr lang="vi-VN" sz="1900" i="1">
                        <a:solidFill>
                          <a:srgbClr val="000000"/>
                        </a:solidFill>
                        <a:latin typeface="+mn-lt"/>
                      </a:rPr>
                      <m:t>𝐴</m:t>
                    </m:r>
                    <m:r>
                      <a:rPr lang="vi-VN" sz="1900" i="1">
                        <a:solidFill>
                          <a:srgbClr val="000000"/>
                        </a:solidFill>
                        <a:latin typeface="+mn-lt"/>
                      </a:rPr>
                      <m:t>′</m:t>
                    </m:r>
                    <m:r>
                      <a:rPr lang="vi-VN" sz="1900" i="1">
                        <a:solidFill>
                          <a:srgbClr val="000000"/>
                        </a:solidFill>
                        <a:latin typeface="+mn-lt"/>
                      </a:rPr>
                      <m:t>𝐵</m:t>
                    </m:r>
                    <m:r>
                      <a:rPr lang="vi-VN" sz="1900" i="1">
                        <a:solidFill>
                          <a:srgbClr val="000000"/>
                        </a:solidFill>
                        <a:latin typeface="+mn-lt"/>
                      </a:rPr>
                      <m:t>′</m:t>
                    </m:r>
                    <m:r>
                      <a:rPr lang="vi-VN" sz="1900" i="1">
                        <a:solidFill>
                          <a:srgbClr val="000000"/>
                        </a:solidFill>
                        <a:latin typeface="+mn-lt"/>
                      </a:rPr>
                      <m:t>𝑀</m:t>
                    </m:r>
                    <m:r>
                      <a:rPr lang="vi-VN" sz="1900" i="1">
                        <a:solidFill>
                          <a:srgbClr val="000000"/>
                        </a:solidFill>
                        <a:latin typeface="+mn-lt"/>
                      </a:rPr>
                      <m:t>′ ∽ </m:t>
                    </m:r>
                    <m:r>
                      <m:rPr>
                        <m:sty m:val="p"/>
                      </m:rPr>
                      <a:rPr lang="el-GR" sz="1900" i="0">
                        <a:solidFill>
                          <a:srgbClr val="000000"/>
                        </a:solidFill>
                        <a:latin typeface="+mn-lt"/>
                      </a:rPr>
                      <m:t>Δ</m:t>
                    </m:r>
                    <m:r>
                      <a:rPr lang="vi-VN" sz="1900" i="1" smtClean="0">
                        <a:solidFill>
                          <a:srgbClr val="000000"/>
                        </a:solidFill>
                        <a:latin typeface="+mn-lt"/>
                      </a:rPr>
                      <m:t>𝐴𝐵𝑀</m:t>
                    </m:r>
                  </m:oMath>
                </a14:m>
                <a:r>
                  <a:rPr kumimoji="0" lang="en-US" altLang="en-US" sz="1900" b="0" i="0" u="none" strike="noStrike" kern="0" cap="none" spc="0" normalizeH="0" baseline="0" noProof="0" smtClean="0">
                    <a:ln>
                      <a:noFill/>
                    </a:ln>
                    <a:solidFill>
                      <a:srgbClr val="000000"/>
                    </a:solidFill>
                    <a:effectLst/>
                    <a:uLnTx/>
                    <a:uFillTx/>
                    <a:latin typeface="+mn-lt"/>
                    <a:ea typeface="Open Sans"/>
                    <a:sym typeface="Arial"/>
                  </a:rPr>
                  <a:t>.</a:t>
                </a:r>
                <a:endParaRPr kumimoji="0" lang="vi-VN" altLang="en-US" sz="1900" b="0" i="0" u="none" strike="noStrike" kern="0" cap="none" spc="0" normalizeH="0" baseline="0" noProof="0" smtClean="0">
                  <a:ln>
                    <a:noFill/>
                  </a:ln>
                  <a:solidFill>
                    <a:srgbClr val="000000"/>
                  </a:solidFill>
                  <a:effectLst/>
                  <a:uLnTx/>
                  <a:uFillTx/>
                  <a:latin typeface="+mn-lt"/>
                  <a:ea typeface="Open Sans"/>
                  <a:sym typeface="Arial"/>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690572" y="1060037"/>
                <a:ext cx="7767628" cy="1241815"/>
              </a:xfrm>
              <a:prstGeom prst="rect">
                <a:avLst/>
              </a:prstGeom>
              <a:blipFill>
                <a:blip r:embed="rId3"/>
                <a:stretch>
                  <a:fillRect l="-706" r="-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897127" y="2447274"/>
            <a:ext cx="5354518" cy="2386252"/>
          </a:xfrm>
          <a:prstGeom prst="rect">
            <a:avLst/>
          </a:prstGeom>
        </p:spPr>
      </p:pic>
    </p:spTree>
    <p:extLst>
      <p:ext uri="{BB962C8B-B14F-4D97-AF65-F5344CB8AC3E}">
        <p14:creationId xmlns:p14="http://schemas.microsoft.com/office/powerpoint/2010/main" val="73907619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1313774" y="816157"/>
                <a:ext cx="6521219" cy="3862276"/>
              </a:xfrm>
              <a:prstGeom prst="rect">
                <a:avLst/>
              </a:prstGeom>
            </p:spPr>
            <p:txBody>
              <a:bodyPr wrap="square">
                <a:spAutoFit/>
              </a:bodyPr>
              <a:lstStyle/>
              <a:p>
                <a:pPr algn="just">
                  <a:lnSpc>
                    <a:spcPct val="150000"/>
                  </a:lnSpc>
                </a:pPr>
                <a:r>
                  <a:rPr lang="nl-NL" sz="1800" smtClean="0">
                    <a:latin typeface="+mn-lt"/>
                    <a:ea typeface="Arial" panose="020B0604020202020204" pitchFamily="34" charset="0"/>
                    <a:cs typeface="Times New Roman" panose="02020603050405020304" pitchFamily="18" charset="0"/>
                  </a:rPr>
                  <a:t>Vì </a:t>
                </a:r>
                <a14:m>
                  <m:oMath xmlns:m="http://schemas.openxmlformats.org/officeDocument/2006/math">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𝐴</m:t>
                    </m:r>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𝐵</m:t>
                    </m:r>
                    <m:r>
                      <a:rPr lang="nl-NL"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𝐶</m:t>
                    </m:r>
                    <m:r>
                      <a:rPr lang="nl-NL" sz="1800" i="1">
                        <a:effectLst/>
                        <a:latin typeface="+mn-lt"/>
                        <a:ea typeface="Arial" panose="020B0604020202020204" pitchFamily="34" charset="0"/>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nên </a:t>
                </a: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𝐴</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𝐵</m:t>
                            </m:r>
                          </m:e>
                          <m:sup>
                            <m:r>
                              <a:rPr lang="nl-NL"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en-US" sz="1800" i="1">
                                <a:effectLst/>
                                <a:latin typeface="+mn-lt"/>
                                <a:ea typeface="Dotum" panose="020B0600000101010101" pitchFamily="34" charset="-127"/>
                                <a:cs typeface="Times New Roman" panose="02020603050405020304" pitchFamily="18" charset="0"/>
                              </a:rPr>
                              <m:t>𝐶</m:t>
                            </m:r>
                          </m:e>
                          <m:sup>
                            <m:r>
                              <a:rPr lang="nl-NL" sz="1800" i="1">
                                <a:effectLst/>
                                <a:latin typeface="+mn-lt"/>
                                <a:ea typeface="Dotum" panose="020B0600000101010101" pitchFamily="34" charset="-127"/>
                                <a:cs typeface="Times New Roman" panose="02020603050405020304" pitchFamily="18" charset="0"/>
                              </a:rPr>
                              <m:t>′</m:t>
                            </m:r>
                          </m:sup>
                        </m:sSup>
                      </m:e>
                    </m:acc>
                    <m:r>
                      <a:rPr lang="nl-NL"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en-US" sz="1800" i="1">
                            <a:effectLst/>
                            <a:latin typeface="+mn-lt"/>
                            <a:ea typeface="Dotum" panose="020B0600000101010101" pitchFamily="34" charset="-127"/>
                            <a:cs typeface="Times New Roman" panose="02020603050405020304" pitchFamily="18" charset="0"/>
                          </a:rPr>
                          <m:t>𝐴𝐵𝐶</m:t>
                        </m:r>
                      </m:e>
                    </m:acc>
                  </m:oMath>
                </a14:m>
                <a:r>
                  <a:rPr lang="nl-NL" sz="1800">
                    <a:effectLst/>
                    <a:latin typeface="+mn-lt"/>
                    <a:ea typeface="Dotum" panose="020B0600000101010101" pitchFamily="34" charset="-127"/>
                    <a:cs typeface="Times New Roman" panose="02020603050405020304" pitchFamily="18" charset="0"/>
                  </a:rPr>
                  <a:t> và </a:t>
                </a:r>
                <a:r>
                  <a:rPr lang="nl-NL" sz="18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r>
                      <a:rPr lang="nl-NL"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nl-NL"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𝐵𝐶</m:t>
                        </m:r>
                      </m:den>
                    </m:f>
                  </m:oMath>
                </a14:m>
                <a:r>
                  <a:rPr lang="nl-NL" sz="1800">
                    <a:effectLst/>
                    <a:latin typeface="+mn-lt"/>
                    <a:ea typeface="Dotum" panose="020B0600000101010101" pitchFamily="34" charset="-127"/>
                    <a:cs typeface="Times New Roman" panose="02020603050405020304" pitchFamily="18" charset="0"/>
                  </a:rPr>
                  <a:t>. </a:t>
                </a:r>
                <a:r>
                  <a:rPr lang="en-US" sz="1800">
                    <a:effectLst/>
                    <a:latin typeface="+mn-lt"/>
                    <a:ea typeface="Dotum" panose="020B0600000101010101" pitchFamily="34" charset="-127"/>
                    <a:cs typeface="Times New Roman" panose="02020603050405020304" pitchFamily="18" charset="0"/>
                  </a:rPr>
                  <a:t>Do đó: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r>
                            <a:rPr lang="en-US"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𝑀𝐵</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𝑀𝐶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𝐶</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𝐵𝐶</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𝐴</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𝐵</m:t>
                    </m:r>
                    <m:r>
                      <a:rPr lang="en-US" sz="1800" i="1">
                        <a:effectLst/>
                        <a:latin typeface="+mn-lt"/>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𝑀</m:t>
                    </m:r>
                    <m:r>
                      <a:rPr lang="en-US" sz="1800" i="1">
                        <a:effectLst/>
                        <a:latin typeface="+mn-lt"/>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mn-lt"/>
                        <a:ea typeface="Dotum" panose="020B0600000101010101" pitchFamily="34" charset="-127"/>
                        <a:cs typeface="Times New Roman" panose="02020603050405020304" pitchFamily="18" charset="0"/>
                      </a:rPr>
                      <m:t>∆</m:t>
                    </m:r>
                    <m:r>
                      <a:rPr lang="nl-NL" sz="1800" i="1">
                        <a:effectLst/>
                        <a:latin typeface="+mn-lt"/>
                        <a:ea typeface="Dotum" panose="020B0600000101010101" pitchFamily="34" charset="-127"/>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𝐴𝐵</m:t>
                          </m:r>
                        </m:den>
                      </m:f>
                      <m:r>
                        <a:rPr lang="en-US" sz="1800" i="1">
                          <a:effectLst/>
                          <a:latin typeface="+mn-lt"/>
                          <a:ea typeface="Arial" panose="020B0604020202020204" pitchFamily="34" charset="0"/>
                          <a:cs typeface="Times New Roman" panose="02020603050405020304" pitchFamily="18" charset="0"/>
                        </a:rPr>
                        <m:t>=</m:t>
                      </m:r>
                      <m:f>
                        <m:fPr>
                          <m:ctrlPr>
                            <a:rPr lang="en-US" sz="1800" i="1">
                              <a:effectLst/>
                              <a:latin typeface="+mn-lt"/>
                              <a:ea typeface="Arial" panose="020B0604020202020204" pitchFamily="34" charset="0"/>
                              <a:cs typeface="Times New Roman" panose="02020603050405020304" pitchFamily="18" charset="0"/>
                            </a:rPr>
                          </m:ctrlPr>
                        </m:fPr>
                        <m:num>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en-US"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en-US" sz="1800" i="1">
                                  <a:effectLst/>
                                  <a:latin typeface="+mn-lt"/>
                                  <a:ea typeface="Arial" panose="020B0604020202020204" pitchFamily="34" charset="0"/>
                                  <a:cs typeface="Times New Roman" panose="02020603050405020304" pitchFamily="18" charset="0"/>
                                </a:rPr>
                                <m:t>′</m:t>
                              </m:r>
                            </m:sup>
                          </m:sSup>
                        </m:num>
                        <m:den>
                          <m:r>
                            <a:rPr lang="nl-NL" sz="1800" i="1">
                              <a:effectLst/>
                              <a:latin typeface="+mn-lt"/>
                              <a:ea typeface="Arial" panose="020B0604020202020204" pitchFamily="34" charset="0"/>
                              <a:cs typeface="Times New Roman" panose="02020603050405020304" pitchFamily="18" charset="0"/>
                            </a:rPr>
                            <m:t>𝐵𝑀</m:t>
                          </m:r>
                        </m:den>
                      </m:f>
                    </m:oMath>
                  </m:oMathPara>
                </a14:m>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𝑀</m:t>
                            </m:r>
                          </m:e>
                          <m:sup>
                            <m:r>
                              <a:rPr lang="en-US" sz="1800" i="1">
                                <a:effectLst/>
                                <a:latin typeface="+mn-lt"/>
                                <a:ea typeface="Dotum" panose="020B0600000101010101" pitchFamily="34" charset="-127"/>
                                <a:cs typeface="Times New Roman" panose="02020603050405020304" pitchFamily="18" charset="0"/>
                              </a:rPr>
                              <m:t>′</m:t>
                            </m:r>
                          </m:sup>
                        </m:sSup>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𝐴</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𝐵</m:t>
                            </m:r>
                          </m:e>
                          <m:sup>
                            <m:r>
                              <a:rPr lang="en-US" sz="1800" i="1">
                                <a:effectLst/>
                                <a:latin typeface="+mn-lt"/>
                                <a:ea typeface="Dotum" panose="020B0600000101010101" pitchFamily="34" charset="-127"/>
                                <a:cs typeface="Times New Roman" panose="02020603050405020304" pitchFamily="18" charset="0"/>
                              </a:rPr>
                              <m:t>′</m:t>
                            </m:r>
                          </m:sup>
                        </m:sSup>
                        <m:sSup>
                          <m:sSupPr>
                            <m:ctrlPr>
                              <a:rPr lang="en-US" sz="1800" i="1">
                                <a:effectLst/>
                                <a:latin typeface="+mn-lt"/>
                                <a:ea typeface="Dotum" panose="020B0600000101010101" pitchFamily="34" charset="-127"/>
                                <a:cs typeface="Times New Roman" panose="02020603050405020304" pitchFamily="18" charset="0"/>
                              </a:rPr>
                            </m:ctrlPr>
                          </m:sSupPr>
                          <m:e>
                            <m:r>
                              <a:rPr lang="nl-NL" sz="1800" i="1">
                                <a:effectLst/>
                                <a:latin typeface="+mn-lt"/>
                                <a:ea typeface="Dotum" panose="020B0600000101010101" pitchFamily="34" charset="-127"/>
                                <a:cs typeface="Times New Roman" panose="02020603050405020304" pitchFamily="18" charset="0"/>
                              </a:rPr>
                              <m:t>𝐶</m:t>
                            </m:r>
                          </m:e>
                          <m:sup>
                            <m:r>
                              <a:rPr lang="en-US" sz="1800" i="1">
                                <a:effectLst/>
                                <a:latin typeface="+mn-lt"/>
                                <a:ea typeface="Dotum" panose="020B0600000101010101" pitchFamily="34" charset="-127"/>
                                <a:cs typeface="Times New Roman" panose="02020603050405020304" pitchFamily="18" charset="0"/>
                              </a:rPr>
                              <m:t>′</m:t>
                            </m:r>
                          </m:sup>
                        </m:sSup>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nl-NL" sz="1800" i="1">
                            <a:effectLst/>
                            <a:latin typeface="+mn-lt"/>
                            <a:ea typeface="Dotum" panose="020B0600000101010101" pitchFamily="34" charset="-127"/>
                            <a:cs typeface="Times New Roman" panose="02020603050405020304" pitchFamily="18" charset="0"/>
                          </a:rPr>
                          <m:t>𝐴𝐵𝐶</m:t>
                        </m:r>
                      </m:e>
                    </m:acc>
                    <m:r>
                      <a:rPr lang="en-US" sz="1800" i="1">
                        <a:effectLst/>
                        <a:latin typeface="+mn-lt"/>
                        <a:ea typeface="Dotum" panose="020B0600000101010101" pitchFamily="34" charset="-127"/>
                        <a:cs typeface="Times New Roman" panose="02020603050405020304" pitchFamily="18" charset="0"/>
                      </a:rPr>
                      <m:t>=</m:t>
                    </m:r>
                    <m:acc>
                      <m:accPr>
                        <m:chr m:val="̂"/>
                        <m:ctrlPr>
                          <a:rPr lang="en-US" sz="1800" i="1">
                            <a:effectLst/>
                            <a:latin typeface="+mn-lt"/>
                            <a:ea typeface="Dotum" panose="020B0600000101010101" pitchFamily="34" charset="-127"/>
                            <a:cs typeface="Times New Roman" panose="02020603050405020304" pitchFamily="18" charset="0"/>
                          </a:rPr>
                        </m:ctrlPr>
                      </m:accPr>
                      <m:e>
                        <m:r>
                          <a:rPr lang="nl-NL" sz="1800" i="1">
                            <a:effectLst/>
                            <a:latin typeface="+mn-lt"/>
                            <a:ea typeface="Dotum" panose="020B0600000101010101" pitchFamily="34" charset="-127"/>
                            <a:cs typeface="Times New Roman" panose="02020603050405020304" pitchFamily="18" charset="0"/>
                          </a:rPr>
                          <m:t>𝐴𝐵𝑀</m:t>
                        </m:r>
                      </m:e>
                    </m:acc>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mn-lt"/>
                        <a:ea typeface="Arial" panose="020B0604020202020204" pitchFamily="34" charset="0"/>
                        <a:cs typeface="Times New Roman" panose="02020603050405020304" pitchFamily="18" charset="0"/>
                      </a:rPr>
                      <m:t>∆</m:t>
                    </m:r>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𝐴</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𝐵</m:t>
                        </m:r>
                      </m:e>
                      <m:sup>
                        <m:r>
                          <a:rPr lang="nl-NL" sz="1800" i="1">
                            <a:effectLst/>
                            <a:latin typeface="+mn-lt"/>
                            <a:ea typeface="Arial" panose="020B0604020202020204" pitchFamily="34" charset="0"/>
                            <a:cs typeface="Times New Roman" panose="02020603050405020304" pitchFamily="18" charset="0"/>
                          </a:rPr>
                          <m:t>′</m:t>
                        </m:r>
                      </m:sup>
                    </m:sSup>
                    <m:sSup>
                      <m:sSupPr>
                        <m:ctrlPr>
                          <a:rPr lang="en-US" sz="1800" i="1">
                            <a:effectLst/>
                            <a:latin typeface="+mn-lt"/>
                            <a:ea typeface="Arial" panose="020B0604020202020204" pitchFamily="34" charset="0"/>
                            <a:cs typeface="Times New Roman" panose="02020603050405020304" pitchFamily="18" charset="0"/>
                          </a:rPr>
                        </m:ctrlPr>
                      </m:sSupPr>
                      <m:e>
                        <m:r>
                          <a:rPr lang="nl-NL" sz="1800" i="1">
                            <a:effectLst/>
                            <a:latin typeface="+mn-lt"/>
                            <a:ea typeface="Arial" panose="020B0604020202020204" pitchFamily="34" charset="0"/>
                            <a:cs typeface="Times New Roman" panose="02020603050405020304" pitchFamily="18" charset="0"/>
                          </a:rPr>
                          <m:t>𝑀</m:t>
                        </m:r>
                      </m:e>
                      <m:sup>
                        <m:r>
                          <a:rPr lang="nl-NL" sz="1800" i="1">
                            <a:effectLst/>
                            <a:latin typeface="+mn-lt"/>
                            <a:ea typeface="Arial" panose="020B0604020202020204" pitchFamily="34" charset="0"/>
                            <a:cs typeface="Times New Roman" panose="02020603050405020304" pitchFamily="18" charset="0"/>
                          </a:rPr>
                          <m:t>′</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(c.g.c)</a:t>
                </a:r>
                <a:endParaRPr lang="en-US" sz="180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13774" y="816157"/>
                <a:ext cx="6521219" cy="3862276"/>
              </a:xfrm>
              <a:prstGeom prst="rect">
                <a:avLst/>
              </a:prstGeom>
              <a:blipFill>
                <a:blip r:embed="rId3"/>
                <a:stretch>
                  <a:fillRect l="-842" b="-158"/>
                </a:stretch>
              </a:blipFill>
            </p:spPr>
            <p:txBody>
              <a:bodyPr/>
              <a:lstStyle/>
              <a:p>
                <a:r>
                  <a:rPr lang="en-US">
                    <a:noFill/>
                  </a:rPr>
                  <a:t> </a:t>
                </a:r>
              </a:p>
            </p:txBody>
          </p:sp>
        </mc:Fallback>
      </mc:AlternateContent>
      <p:sp>
        <p:nvSpPr>
          <p:cNvPr id="12" name="Rectangle 11"/>
          <p:cNvSpPr/>
          <p:nvPr/>
        </p:nvSpPr>
        <p:spPr>
          <a:xfrm>
            <a:off x="4225569" y="396198"/>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044159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53" name="TextBox 52"/>
          <p:cNvSpPr txBox="1"/>
          <p:nvPr/>
        </p:nvSpPr>
        <p:spPr>
          <a:xfrm>
            <a:off x="3324716" y="432676"/>
            <a:ext cx="2576863"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TRANH LUẬN</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13232" y="944327"/>
                <a:ext cx="8037576" cy="1139992"/>
              </a:xfrm>
              <a:prstGeom prst="rect">
                <a:avLst/>
              </a:prstGeom>
            </p:spPr>
            <p:txBody>
              <a:bodyPr wrap="square">
                <a:spAutoFit/>
              </a:bodyPr>
              <a:lstStyle/>
              <a:p>
                <a:pPr algn="just">
                  <a:lnSpc>
                    <a:spcPct val="150000"/>
                  </a:lnSpc>
                </a:pPr>
                <a:r>
                  <a:rPr lang="en-US" sz="1700" smtClean="0">
                    <a:latin typeface="+mn-lt"/>
                  </a:rPr>
                  <a:t>Bạn Lan nhận xét rằng nếu tam 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và tam giác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r>
                      <a:rPr lang="en-US" sz="1700" i="1" smtClean="0">
                        <a:latin typeface="Cambria Math" panose="02040503050406030204" pitchFamily="18" charset="0"/>
                      </a:rPr>
                      <m:t>𝐶</m:t>
                    </m:r>
                    <m:r>
                      <a:rPr lang="en-US" sz="1700" i="1" smtClean="0">
                        <a:latin typeface="Cambria Math" panose="02040503050406030204" pitchFamily="18" charset="0"/>
                      </a:rPr>
                      <m:t>’</m:t>
                    </m:r>
                  </m:oMath>
                </a14:m>
                <a:r>
                  <a:rPr lang="en-US" sz="1700">
                    <a:latin typeface="+mn-lt"/>
                  </a:rPr>
                  <a:t> </a:t>
                </a:r>
                <a:r>
                  <a:rPr lang="en-US" sz="1700" smtClean="0">
                    <a:latin typeface="+mn-lt"/>
                  </a:rPr>
                  <a:t>có </a:t>
                </a:r>
                <a:r>
                  <a:rPr lang="en-US" sz="1700">
                    <a:latin typeface="+mn-lt"/>
                  </a:rPr>
                  <a:t> </a:t>
                </a:r>
                <a14:m>
                  <m:oMath xmlns:m="http://schemas.openxmlformats.org/officeDocument/2006/math">
                    <m:f>
                      <m:fPr>
                        <m:ctrlPr>
                          <a:rPr lang="en-US" sz="170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𝐵</m:t>
                        </m:r>
                        <m:r>
                          <a:rPr lang="en-US" sz="1700" b="0" i="1" smtClean="0">
                            <a:latin typeface="Cambria Math" panose="02040503050406030204" pitchFamily="18" charset="0"/>
                          </a:rPr>
                          <m:t>′</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num>
                      <m:den>
                        <m:r>
                          <a:rPr lang="en-US" sz="1700" b="0" i="1" smtClean="0">
                            <a:latin typeface="Cambria Math" panose="02040503050406030204" pitchFamily="18" charset="0"/>
                          </a:rPr>
                          <m:t>𝐴𝐶</m:t>
                        </m:r>
                      </m:den>
                    </m:f>
                  </m:oMath>
                </a14:m>
                <a:r>
                  <a:rPr lang="en-US" sz="1700">
                    <a:latin typeface="+mn-lt"/>
                  </a:rPr>
                  <a:t> </a:t>
                </a:r>
                <a:r>
                  <a:rPr lang="en-US" sz="1700" smtClean="0">
                    <a:latin typeface="+mn-lt"/>
                  </a:rPr>
                  <a:t>và </a:t>
                </a:r>
              </a:p>
              <a:p>
                <a:pPr algn="just">
                  <a:lnSpc>
                    <a:spcPct val="150000"/>
                  </a:lnSpc>
                </a:pP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𝐵</m:t>
                        </m:r>
                        <m:r>
                          <a:rPr lang="en-US" sz="1700" b="0" i="1" smtClean="0">
                            <a:latin typeface="Cambria Math" panose="02040503050406030204" pitchFamily="18" charset="0"/>
                          </a:rPr>
                          <m:t>′</m:t>
                        </m:r>
                      </m:e>
                    </m:acc>
                    <m:r>
                      <a:rPr lang="en-US" sz="1700" b="0" i="1" smtClean="0">
                        <a:latin typeface="Cambria Math" panose="02040503050406030204" pitchFamily="18" charset="0"/>
                      </a:rPr>
                      <m:t>=</m:t>
                    </m:r>
                    <m:acc>
                      <m:accPr>
                        <m:chr m:val="̂"/>
                        <m:ctrlPr>
                          <a:rPr lang="en-US" sz="1700" b="0" i="1" smtClean="0">
                            <a:latin typeface="Cambria Math" panose="02040503050406030204" pitchFamily="18" charset="0"/>
                          </a:rPr>
                        </m:ctrlPr>
                      </m:accPr>
                      <m:e>
                        <m:r>
                          <a:rPr lang="en-US" sz="1700" b="0" i="1" smtClean="0">
                            <a:latin typeface="Cambria Math" panose="02040503050406030204" pitchFamily="18" charset="0"/>
                          </a:rPr>
                          <m:t>𝐵</m:t>
                        </m:r>
                      </m:e>
                    </m:acc>
                  </m:oMath>
                </a14:m>
                <a:r>
                  <a:rPr lang="en-US" sz="1700" smtClean="0">
                    <a:latin typeface="+mn-lt"/>
                  </a:rPr>
                  <a:t> thì </a:t>
                </a:r>
                <a:r>
                  <a:rPr lang="en-US" sz="1700">
                    <a:latin typeface="+mn-lt"/>
                  </a:rPr>
                  <a:t>chúng đồng dạng. Theo em bạn Lan nhận xét đúng </a:t>
                </a:r>
                <a:r>
                  <a:rPr lang="en-US" sz="1700">
                    <a:latin typeface="+mn-lt"/>
                  </a:rPr>
                  <a:t>không </a:t>
                </a:r>
                <a:r>
                  <a:rPr lang="en-US" sz="1700" smtClean="0">
                    <a:latin typeface="+mn-lt"/>
                  </a:rPr>
                  <a:t>vì </a:t>
                </a:r>
                <a:r>
                  <a:rPr lang="en-US" sz="1700">
                    <a:latin typeface="+mn-lt"/>
                  </a:rPr>
                  <a:t>sao</a:t>
                </a:r>
                <a:r>
                  <a:rPr lang="en-US" sz="1700" smtClean="0">
                    <a:latin typeface="+mn-lt"/>
                  </a:rPr>
                  <a:t>?</a:t>
                </a:r>
                <a:endParaRPr lang="en-US" sz="1700">
                  <a:latin typeface="+mn-lt"/>
                </a:endParaRPr>
              </a:p>
            </p:txBody>
          </p:sp>
        </mc:Choice>
        <mc:Fallback>
          <p:sp>
            <p:nvSpPr>
              <p:cNvPr id="4" name="Rectangle 3"/>
              <p:cNvSpPr>
                <a:spLocks noRot="1" noChangeAspect="1" noMove="1" noResize="1" noEditPoints="1" noAdjustHandles="1" noChangeArrowheads="1" noChangeShapeType="1" noTextEdit="1"/>
              </p:cNvSpPr>
              <p:nvPr/>
            </p:nvSpPr>
            <p:spPr>
              <a:xfrm>
                <a:off x="713232" y="944327"/>
                <a:ext cx="8037576" cy="1139992"/>
              </a:xfrm>
              <a:prstGeom prst="rect">
                <a:avLst/>
              </a:prstGeom>
              <a:blipFill>
                <a:blip r:embed="rId3"/>
                <a:stretch>
                  <a:fillRect l="-455" b="-16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713232" y="2084319"/>
                <a:ext cx="7598664" cy="1269578"/>
              </a:xfrm>
              <a:prstGeom prst="rect">
                <a:avLst/>
              </a:prstGeom>
            </p:spPr>
            <p:txBody>
              <a:bodyPr wrap="square">
                <a:spAutoFit/>
              </a:bodyPr>
              <a:lstStyle/>
              <a:p>
                <a:pPr lvl="0" algn="just">
                  <a:lnSpc>
                    <a:spcPct val="150000"/>
                  </a:lnSpc>
                </a:pPr>
                <a:r>
                  <a:rPr lang="en-US" sz="1700" b="1" i="1">
                    <a:solidFill>
                      <a:srgbClr val="003258"/>
                    </a:solidFill>
                  </a:rPr>
                  <a:t>Gợi ý.</a:t>
                </a:r>
                <a:r>
                  <a:rPr lang="en-US" sz="1700"/>
                  <a:t> Khi góc </a:t>
                </a:r>
                <a14:m>
                  <m:oMath xmlns:m="http://schemas.openxmlformats.org/officeDocument/2006/math">
                    <m:r>
                      <a:rPr lang="en-US" sz="1700" i="1">
                        <a:latin typeface="Cambria Math" panose="02040503050406030204" pitchFamily="18" charset="0"/>
                      </a:rPr>
                      <m:t>𝐴𝐶𝐵</m:t>
                    </m:r>
                  </m:oMath>
                </a14:m>
                <a:r>
                  <a:rPr lang="en-US" sz="1700"/>
                  <a:t> tù, lấy điểm </a:t>
                </a:r>
                <a14:m>
                  <m:oMath xmlns:m="http://schemas.openxmlformats.org/officeDocument/2006/math">
                    <m:r>
                      <a:rPr lang="en-US" sz="1700" i="1">
                        <a:latin typeface="Cambria Math" panose="02040503050406030204" pitchFamily="18" charset="0"/>
                      </a:rPr>
                      <m:t>𝑀</m:t>
                    </m:r>
                  </m:oMath>
                </a14:m>
                <a:r>
                  <a:rPr lang="en-US" sz="1700"/>
                  <a:t> trên tia </a:t>
                </a:r>
                <a14:m>
                  <m:oMath xmlns:m="http://schemas.openxmlformats.org/officeDocument/2006/math">
                    <m:r>
                      <a:rPr lang="en-US" sz="1700" i="1">
                        <a:latin typeface="Cambria Math" panose="02040503050406030204" pitchFamily="18" charset="0"/>
                      </a:rPr>
                      <m:t>𝐵𝐶</m:t>
                    </m:r>
                  </m:oMath>
                </a14:m>
                <a:r>
                  <a:rPr lang="en-US" sz="1700"/>
                  <a:t> sao cho </a:t>
                </a:r>
                <a14:m>
                  <m:oMath xmlns:m="http://schemas.openxmlformats.org/officeDocument/2006/math">
                    <m:r>
                      <m:rPr>
                        <m:sty m:val="p"/>
                      </m:rPr>
                      <a:rPr lang="el-GR" sz="1700">
                        <a:latin typeface="Cambria Math" panose="02040503050406030204" pitchFamily="18" charset="0"/>
                      </a:rPr>
                      <m:t>Δ</m:t>
                    </m:r>
                    <m:r>
                      <a:rPr lang="en-US" sz="1700" i="1">
                        <a:latin typeface="Cambria Math" panose="02040503050406030204" pitchFamily="18" charset="0"/>
                      </a:rPr>
                      <m:t>𝐴𝑀𝐶</m:t>
                    </m:r>
                    <m:r>
                      <a:rPr lang="en-US" sz="1700" i="1">
                        <a:latin typeface="Cambria Math" panose="02040503050406030204" pitchFamily="18" charset="0"/>
                      </a:rPr>
                      <m:t> </m:t>
                    </m:r>
                  </m:oMath>
                </a14:m>
                <a:r>
                  <a:rPr lang="el-GR" sz="1700"/>
                  <a:t> </a:t>
                </a:r>
                <a:r>
                  <a:rPr lang="en-US" sz="1700"/>
                  <a:t>cân (H.9.19</a:t>
                </a:r>
                <a:r>
                  <a:rPr lang="en-US" sz="1700"/>
                  <a:t>) </a:t>
                </a:r>
                <a:r>
                  <a:rPr lang="en-US" sz="1700" smtClean="0"/>
                  <a:t>  rồi </a:t>
                </a:r>
                <a:r>
                  <a:rPr lang="en-US" sz="1700"/>
                  <a:t>xét xem trong hai tam giác </a:t>
                </a:r>
                <a14:m>
                  <m:oMath xmlns:m="http://schemas.openxmlformats.org/officeDocument/2006/math">
                    <m:r>
                      <a:rPr lang="en-US" sz="1700" i="1">
                        <a:latin typeface="Cambria Math" panose="02040503050406030204" pitchFamily="18" charset="0"/>
                      </a:rPr>
                      <m:t>𝐴𝐵𝐶</m:t>
                    </m:r>
                  </m:oMath>
                </a14:m>
                <a:r>
                  <a:rPr lang="en-US" sz="1700"/>
                  <a:t> và </a:t>
                </a:r>
                <a14:m>
                  <m:oMath xmlns:m="http://schemas.openxmlformats.org/officeDocument/2006/math">
                    <m:r>
                      <a:rPr lang="en-US" sz="1700" i="1">
                        <a:latin typeface="Cambria Math" panose="02040503050406030204" pitchFamily="18" charset="0"/>
                      </a:rPr>
                      <m:t>𝐴𝐵𝑀</m:t>
                    </m:r>
                  </m:oMath>
                </a14:m>
                <a:r>
                  <a:rPr lang="en-US" sz="1700"/>
                  <a:t>, tam giác nào đồng dạng </a:t>
                </a:r>
                <a:r>
                  <a:rPr lang="en-US" sz="1700"/>
                  <a:t>với </a:t>
                </a:r>
                <a:r>
                  <a:rPr lang="en-US" sz="1700" smtClean="0"/>
                  <a:t>  tam </a:t>
                </a:r>
                <a:r>
                  <a:rPr lang="en-US" sz="1700"/>
                  <a:t>giác </a:t>
                </a:r>
                <a14:m>
                  <m:oMath xmlns:m="http://schemas.openxmlformats.org/officeDocument/2006/math">
                    <m:r>
                      <a:rPr lang="en-US" sz="1700" i="1">
                        <a:latin typeface="Cambria Math" panose="02040503050406030204" pitchFamily="18" charset="0"/>
                      </a:rPr>
                      <m:t>𝐴</m:t>
                    </m:r>
                    <m:r>
                      <a:rPr lang="en-US" sz="1700" i="1">
                        <a:latin typeface="Cambria Math" panose="02040503050406030204" pitchFamily="18" charset="0"/>
                      </a:rPr>
                      <m:t>′</m:t>
                    </m:r>
                    <m:r>
                      <a:rPr lang="en-US" sz="1700" i="1">
                        <a:latin typeface="Cambria Math" panose="02040503050406030204" pitchFamily="18" charset="0"/>
                      </a:rPr>
                      <m:t>𝐵</m:t>
                    </m:r>
                    <m:r>
                      <a:rPr lang="en-US" sz="1700" i="1">
                        <a:latin typeface="Cambria Math" panose="02040503050406030204" pitchFamily="18" charset="0"/>
                      </a:rPr>
                      <m:t>′</m:t>
                    </m:r>
                    <m:r>
                      <a:rPr lang="en-US" sz="1700" i="1">
                        <a:latin typeface="Cambria Math" panose="02040503050406030204" pitchFamily="18" charset="0"/>
                      </a:rPr>
                      <m:t>𝐶</m:t>
                    </m:r>
                    <m:r>
                      <a:rPr lang="en-US" sz="1700" i="1">
                        <a:latin typeface="Cambria Math" panose="02040503050406030204" pitchFamily="18" charset="0"/>
                      </a:rPr>
                      <m:t>′.</m:t>
                    </m:r>
                  </m:oMath>
                </a14:m>
                <a:endParaRPr lang="en-US" sz="1700"/>
              </a:p>
            </p:txBody>
          </p:sp>
        </mc:Choice>
        <mc:Fallback>
          <p:sp>
            <p:nvSpPr>
              <p:cNvPr id="5" name="Rectangle 4"/>
              <p:cNvSpPr>
                <a:spLocks noRot="1" noChangeAspect="1" noMove="1" noResize="1" noEditPoints="1" noAdjustHandles="1" noChangeArrowheads="1" noChangeShapeType="1" noTextEdit="1"/>
              </p:cNvSpPr>
              <p:nvPr/>
            </p:nvSpPr>
            <p:spPr>
              <a:xfrm>
                <a:off x="713232" y="2084319"/>
                <a:ext cx="7598664" cy="1269578"/>
              </a:xfrm>
              <a:prstGeom prst="rect">
                <a:avLst/>
              </a:prstGeom>
              <a:blipFill>
                <a:blip r:embed="rId4"/>
                <a:stretch>
                  <a:fillRect l="-481" r="-401" b="-192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98689" y="3290286"/>
            <a:ext cx="3227750" cy="1483020"/>
          </a:xfrm>
          <a:prstGeom prst="rect">
            <a:avLst/>
          </a:prstGeom>
        </p:spPr>
      </p:pic>
    </p:spTree>
    <p:extLst>
      <p:ext uri="{BB962C8B-B14F-4D97-AF65-F5344CB8AC3E}">
        <p14:creationId xmlns:p14="http://schemas.microsoft.com/office/powerpoint/2010/main" val="17816611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6" name="Rectangle 5"/>
          <p:cNvSpPr/>
          <p:nvPr/>
        </p:nvSpPr>
        <p:spPr>
          <a:xfrm>
            <a:off x="4318961" y="495059"/>
            <a:ext cx="7668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981401" y="1049057"/>
                <a:ext cx="6675120" cy="3102901"/>
              </a:xfrm>
              <a:prstGeom prst="rect">
                <a:avLst/>
              </a:prstGeom>
            </p:spPr>
            <p:txBody>
              <a:bodyPr wrap="square">
                <a:spAutoFit/>
              </a:bodyPr>
              <a:lstStyle/>
              <a:p>
                <a:pPr algn="just">
                  <a:lnSpc>
                    <a:spcPct val="150000"/>
                  </a:lnSpc>
                  <a:spcBef>
                    <a:spcPts val="600"/>
                  </a:spcBef>
                  <a:spcAft>
                    <a:spcPts val="600"/>
                  </a:spcAft>
                </a:pPr>
                <a:r>
                  <a:rPr lang="nl-NL" sz="2000" smtClean="0">
                    <a:latin typeface="+mn-lt"/>
                    <a:ea typeface="Arial" panose="020B0604020202020204" pitchFamily="34" charset="0"/>
                    <a:cs typeface="Times New Roman" panose="02020603050405020304" pitchFamily="18" charset="0"/>
                  </a:rPr>
                  <a:t>Bạn Lan nhận xét không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Ví dụ:</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Lấy </a:t>
                </a:r>
                <a14:m>
                  <m:oMath xmlns:m="http://schemas.openxmlformats.org/officeDocument/2006/math">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𝐴𝐵𝐶</m:t>
                    </m:r>
                    <m:r>
                      <a:rPr lang="en-US" sz="2000" i="1">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𝐴</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𝐵</m:t>
                    </m:r>
                    <m:r>
                      <a:rPr lang="nl-NL" sz="2000" i="1">
                        <a:effectLst/>
                        <a:latin typeface="+mn-lt"/>
                        <a:ea typeface="Arial" panose="020B0604020202020204" pitchFamily="34" charset="0"/>
                        <a:cs typeface="Times New Roman" panose="02020603050405020304" pitchFamily="18" charset="0"/>
                      </a:rPr>
                      <m:t>′</m:t>
                    </m:r>
                    <m:r>
                      <a:rPr lang="en-US" sz="2000" i="1">
                        <a:effectLst/>
                        <a:latin typeface="+mn-lt"/>
                        <a:ea typeface="Arial" panose="020B0604020202020204" pitchFamily="34" charset="0"/>
                        <a:cs typeface="Times New Roman" panose="02020603050405020304" pitchFamily="18" charset="0"/>
                      </a:rPr>
                      <m:t>𝐶</m:t>
                    </m:r>
                    <m:r>
                      <a:rPr lang="nl-NL" sz="2000" i="1">
                        <a:effectLst/>
                        <a:latin typeface="+mn-lt"/>
                        <a:ea typeface="Arial" panose="020B0604020202020204" pitchFamily="34" charset="0"/>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với </a:t>
                </a:r>
                <a14:m>
                  <m:oMath xmlns:m="http://schemas.openxmlformats.org/officeDocument/2006/math">
                    <m:acc>
                      <m:accPr>
                        <m:chr m:val="̂"/>
                        <m:ctrlPr>
                          <a:rPr lang="en-US" sz="2000" i="1">
                            <a:effectLst/>
                            <a:latin typeface="+mn-lt"/>
                            <a:ea typeface="Dotum" panose="020B0600000101010101" pitchFamily="34" charset="-127"/>
                            <a:cs typeface="Times New Roman" panose="02020603050405020304" pitchFamily="18" charset="0"/>
                          </a:rPr>
                        </m:ctrlPr>
                      </m:accPr>
                      <m:e>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nl-NL" sz="2000" i="1">
                                <a:effectLst/>
                                <a:latin typeface="+mn-lt"/>
                                <a:ea typeface="Dotum" panose="020B0600000101010101" pitchFamily="34" charset="-127"/>
                                <a:cs typeface="Times New Roman" panose="02020603050405020304" pitchFamily="18" charset="0"/>
                              </a:rPr>
                              <m:t>′</m:t>
                            </m:r>
                          </m:sup>
                        </m:sSup>
                      </m:e>
                    </m:acc>
                    <m:r>
                      <a:rPr lang="nl-NL" sz="2000" i="1">
                        <a:effectLst/>
                        <a:latin typeface="+mn-lt"/>
                        <a:ea typeface="Arial" panose="020B0604020202020204" pitchFamily="34" charset="0"/>
                        <a:cs typeface="Times New Roman" panose="02020603050405020304" pitchFamily="18" charset="0"/>
                      </a:rPr>
                      <m:t>=</m:t>
                    </m:r>
                    <m:acc>
                      <m:accPr>
                        <m:chr m:val="̂"/>
                        <m:ctrlPr>
                          <a:rPr lang="en-US" sz="2000" i="1">
                            <a:effectLst/>
                            <a:latin typeface="+mn-lt"/>
                            <a:ea typeface="Arial" panose="020B0604020202020204" pitchFamily="34" charset="0"/>
                            <a:cs typeface="Times New Roman" panose="02020603050405020304" pitchFamily="18" charset="0"/>
                          </a:rPr>
                        </m:ctrlPr>
                      </m:accPr>
                      <m:e>
                        <m:r>
                          <a:rPr lang="en-US" sz="2000" i="1">
                            <a:effectLst/>
                            <a:latin typeface="+mn-lt"/>
                            <a:ea typeface="Arial" panose="020B0604020202020204" pitchFamily="34" charset="0"/>
                            <a:cs typeface="Times New Roman" panose="02020603050405020304" pitchFamily="18" charset="0"/>
                          </a:rPr>
                          <m:t>𝑀</m:t>
                        </m:r>
                      </m:e>
                    </m:acc>
                    <m:r>
                      <a:rPr lang="nl-NL" sz="2000" i="1">
                        <a:effectLst/>
                        <a:latin typeface="+mn-lt"/>
                        <a:ea typeface="Arial" panose="020B0604020202020204" pitchFamily="34" charset="0"/>
                        <a:cs typeface="Times New Roman" panose="02020603050405020304" pitchFamily="18" charset="0"/>
                      </a:rPr>
                      <m:t>&lt;</m:t>
                    </m:r>
                    <m:sSup>
                      <m:sSupPr>
                        <m:ctrlPr>
                          <a:rPr lang="en-US" sz="2000" i="1">
                            <a:effectLst/>
                            <a:latin typeface="+mn-lt"/>
                            <a:ea typeface="Arial" panose="020B0604020202020204" pitchFamily="34" charset="0"/>
                            <a:cs typeface="Times New Roman" panose="02020603050405020304" pitchFamily="18" charset="0"/>
                          </a:rPr>
                        </m:ctrlPr>
                      </m:sSupPr>
                      <m:e>
                        <m:r>
                          <a:rPr lang="nl-NL" sz="2000" i="1">
                            <a:effectLst/>
                            <a:latin typeface="+mn-lt"/>
                            <a:ea typeface="Arial" panose="020B0604020202020204" pitchFamily="34" charset="0"/>
                            <a:cs typeface="Times New Roman" panose="02020603050405020304" pitchFamily="18" charset="0"/>
                          </a:rPr>
                          <m:t>90</m:t>
                        </m:r>
                      </m:e>
                      <m:sup>
                        <m:r>
                          <a:rPr lang="en-US" sz="2000" i="1">
                            <a:effectLst/>
                            <a:latin typeface="+mn-lt"/>
                            <a:ea typeface="Arial" panose="020B0604020202020204" pitchFamily="34" charset="0"/>
                            <a:cs typeface="Times New Roman" panose="02020603050405020304" pitchFamily="18" charset="0"/>
                          </a:rPr>
                          <m:t>𝑜</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Dotum" panose="020B0600000101010101" pitchFamily="34" charset="-127"/>
                    <a:cs typeface="Times New Roman" panose="02020603050405020304" pitchFamily="18" charset="0"/>
                  </a:rPr>
                  <a:t>Lấy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𝐶</m:t>
                    </m:r>
                  </m:oMath>
                </a14:m>
                <a:r>
                  <a:rPr lang="nl-NL" sz="2000">
                    <a:effectLst/>
                    <a:latin typeface="+mn-lt"/>
                    <a:ea typeface="Dotum" panose="020B0600000101010101" pitchFamily="34" charset="-127"/>
                    <a:cs typeface="Times New Roman" panose="02020603050405020304" pitchFamily="18" charset="0"/>
                  </a:rPr>
                  <a:t> trên đoạn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𝑀𝐵</m:t>
                    </m:r>
                  </m:oMath>
                </a14:m>
                <a:r>
                  <a:rPr lang="nl-NL" sz="20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nl-NL"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𝐴𝑀𝐶</m:t>
                    </m:r>
                  </m:oMath>
                </a14:m>
                <a:r>
                  <a:rPr lang="nl-NL" sz="20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𝐴</m:t>
                    </m:r>
                  </m:oMath>
                </a14:m>
                <a:r>
                  <a:rPr lang="en-US" sz="2000">
                    <a:effectLst/>
                    <a:latin typeface="+mn-lt"/>
                    <a:ea typeface="Dotum" panose="020B0600000101010101" pitchFamily="34" charset="-127"/>
                    <a:cs typeface="Times New Roman" panose="02020603050405020304" pitchFamily="18" charset="0"/>
                  </a:rPr>
                  <a:t> </a:t>
                </a:r>
                <a:r>
                  <a:rPr lang="nl-NL" sz="2000">
                    <a:effectLst/>
                    <a:latin typeface="+mn-lt"/>
                    <a:ea typeface="Dotum" panose="020B0600000101010101" pitchFamily="34" charset="-127"/>
                    <a:cs typeface="Times New Roman" panose="02020603050405020304" pitchFamily="18" charset="0"/>
                  </a:rPr>
                  <a:t>(</a:t>
                </a:r>
                <a:r>
                  <a:rPr lang="nl-NL" sz="2000">
                    <a:effectLst/>
                    <a:latin typeface="+mn-lt"/>
                    <a:ea typeface="Dotum" panose="020B0600000101010101" pitchFamily="34" charset="-127"/>
                    <a:cs typeface="Times New Roman" panose="02020603050405020304" pitchFamily="18" charset="0"/>
                  </a:rPr>
                  <a:t>Hình </a:t>
                </a:r>
                <a:r>
                  <a:rPr lang="nl-NL" sz="2000" smtClean="0">
                    <a:effectLst/>
                    <a:latin typeface="+mn-lt"/>
                    <a:ea typeface="Dotum" panose="020B0600000101010101" pitchFamily="34" charset="-127"/>
                    <a:cs typeface="Times New Roman" panose="02020603050405020304" pitchFamily="18" charset="0"/>
                  </a:rPr>
                  <a:t>9.19)</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𝐴𝐵𝐶</m:t>
                    </m:r>
                  </m:oMath>
                </a14:m>
                <a:r>
                  <a:rPr lang="nl-NL"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m:t>
                    </m:r>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𝐵</m:t>
                    </m:r>
                    <m:r>
                      <a:rPr lang="nl-NL"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𝐶</m:t>
                    </m:r>
                    <m:r>
                      <a:rPr lang="nl-NL" sz="2000" i="1">
                        <a:effectLst/>
                        <a:latin typeface="+mn-lt"/>
                        <a:ea typeface="Dotum" panose="020B0600000101010101" pitchFamily="34" charset="-127"/>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không đồng dạng.</a:t>
                </a:r>
                <a:endParaRPr lang="en-US" sz="20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81401" y="1049057"/>
                <a:ext cx="6675120" cy="3102901"/>
              </a:xfrm>
              <a:prstGeom prst="rect">
                <a:avLst/>
              </a:prstGeom>
              <a:blipFill>
                <a:blip r:embed="rId3"/>
                <a:stretch>
                  <a:fillRect l="-1005" b="-786"/>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5744" y="1668308"/>
            <a:ext cx="2691077" cy="1236441"/>
          </a:xfrm>
          <a:prstGeom prst="rect">
            <a:avLst/>
          </a:prstGeom>
        </p:spPr>
      </p:pic>
    </p:spTree>
    <p:extLst>
      <p:ext uri="{BB962C8B-B14F-4D97-AF65-F5344CB8AC3E}">
        <p14:creationId xmlns:p14="http://schemas.microsoft.com/office/powerpoint/2010/main" val="970642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3. </a:t>
            </a:r>
            <a:r>
              <a:rPr lang="vi-VN" sz="3000" b="1">
                <a:latin typeface="+mn-lt"/>
              </a:rPr>
              <a:t>Trường hợp đồng dạng </a:t>
            </a:r>
            <a:r>
              <a:rPr lang="vi-VN" sz="3000" b="1">
                <a:latin typeface="+mn-lt"/>
              </a:rPr>
              <a:t>thứ </a:t>
            </a:r>
            <a:r>
              <a:rPr lang="en-US" sz="3000" b="1" smtClean="0">
                <a:latin typeface="+mn-lt"/>
              </a:rPr>
              <a:t>ba</a:t>
            </a:r>
            <a:r>
              <a:rPr lang="vi-VN" sz="3000" b="1" smtClean="0">
                <a:latin typeface="+mn-lt"/>
              </a:rPr>
              <a:t> </a:t>
            </a:r>
            <a:r>
              <a:rPr lang="vi-VN" sz="3000" b="1">
                <a:latin typeface="+mn-lt"/>
              </a:rPr>
              <a:t>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170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2030438" y="268457"/>
            <a:ext cx="52024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a:t>
            </a:r>
            <a:r>
              <a:rPr kumimoji="0" lang="en-US"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smtClean="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p>
        </p:txBody>
      </p:sp>
      <mc:AlternateContent xmlns:mc="http://schemas.openxmlformats.org/markup-compatibility/2006">
        <mc:Choice xmlns:a14="http://schemas.microsoft.com/office/drawing/2010/main" Requires="a14">
          <p:sp>
            <p:nvSpPr>
              <p:cNvPr id="7" name="Rectangle 6"/>
              <p:cNvSpPr/>
              <p:nvPr/>
            </p:nvSpPr>
            <p:spPr>
              <a:xfrm>
                <a:off x="336415" y="762654"/>
                <a:ext cx="8479123" cy="2293898"/>
              </a:xfrm>
              <a:prstGeom prst="rect">
                <a:avLst/>
              </a:prstGeom>
            </p:spPr>
            <p:txBody>
              <a:bodyPr wrap="square">
                <a:spAutoFit/>
              </a:bodyPr>
              <a:lstStyle/>
              <a:p>
                <a:pPr lvl="0" algn="just">
                  <a:lnSpc>
                    <a:spcPct val="150000"/>
                  </a:lnSpc>
                  <a:defRPr/>
                </a:pPr>
                <a:r>
                  <a:rPr kumimoji="0" lang="en-US" sz="1850" b="0" i="0" u="none" strike="noStrike" kern="0" cap="none" spc="0" normalizeH="0" baseline="0" noProof="0" smtClean="0">
                    <a:ln>
                      <a:noFill/>
                    </a:ln>
                    <a:solidFill>
                      <a:srgbClr val="000000"/>
                    </a:solidFill>
                    <a:effectLst/>
                    <a:uLnTx/>
                    <a:uFillTx/>
                    <a:latin typeface="+mn-lt"/>
                    <a:sym typeface="Arial"/>
                  </a:rPr>
                  <a:t>Bạn Tròn đang đứng ở vị trí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mn-lt"/>
                        <a:sym typeface="Arial"/>
                      </a:rPr>
                      <m:t>𝐴</m:t>
                    </m:r>
                  </m:oMath>
                </a14:m>
                <a:r>
                  <a:rPr kumimoji="0" lang="en-US" sz="1850" b="0" i="0" u="none" strike="noStrike" kern="0" cap="none" spc="0" normalizeH="0" baseline="0" noProof="0">
                    <a:ln>
                      <a:noFill/>
                    </a:ln>
                    <a:solidFill>
                      <a:srgbClr val="000000"/>
                    </a:solidFill>
                    <a:effectLst/>
                    <a:uLnTx/>
                    <a:uFillTx/>
                    <a:latin typeface="+mn-lt"/>
                    <a:sym typeface="Arial"/>
                  </a:rPr>
                  <a:t> bên bờ sông và nhờ anh Pi tính giúp khoảng cách từ chỗ mình đứng đến chân một cột cờ tại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mn-lt"/>
                        <a:sym typeface="Arial"/>
                      </a:rPr>
                      <m:t>𝐶</m:t>
                    </m:r>
                  </m:oMath>
                </a14:m>
                <a:r>
                  <a:rPr kumimoji="0" lang="en-US" sz="1850" b="0" i="0" u="none" strike="noStrike" kern="0" cap="none" spc="0" normalizeH="0" baseline="0" noProof="0">
                    <a:ln>
                      <a:noFill/>
                    </a:ln>
                    <a:solidFill>
                      <a:srgbClr val="000000"/>
                    </a:solidFill>
                    <a:effectLst/>
                    <a:uLnTx/>
                    <a:uFillTx/>
                    <a:latin typeface="+mn-lt"/>
                    <a:sym typeface="Arial"/>
                  </a:rPr>
                  <a:t> bên kia sông (H.9.20a). </a:t>
                </a:r>
                <a:r>
                  <a:rPr lang="en-US" sz="1850">
                    <a:latin typeface="+mn-lt"/>
                  </a:rPr>
                  <a:t>Anh Pi lấy một vị trí </a:t>
                </a:r>
                <a14:m>
                  <m:oMath xmlns:m="http://schemas.openxmlformats.org/officeDocument/2006/math">
                    <m:r>
                      <a:rPr lang="en-US" sz="1850" i="1">
                        <a:latin typeface="+mn-lt"/>
                      </a:rPr>
                      <m:t>𝐵</m:t>
                    </m:r>
                  </m:oMath>
                </a14:m>
                <a:r>
                  <a:rPr lang="en-US" sz="1850">
                    <a:latin typeface="+mn-lt"/>
                  </a:rPr>
                  <a:t> sao cho </a:t>
                </a:r>
                <a14:m>
                  <m:oMath xmlns:m="http://schemas.openxmlformats.org/officeDocument/2006/math">
                    <m:r>
                      <a:rPr lang="en-US" sz="1850" i="1">
                        <a:latin typeface="+mn-lt"/>
                      </a:rPr>
                      <m:t>𝐴𝐵</m:t>
                    </m:r>
                    <m:r>
                      <a:rPr lang="en-US" sz="1850" i="1">
                        <a:latin typeface="+mn-lt"/>
                      </a:rPr>
                      <m:t>=10</m:t>
                    </m:r>
                    <m:r>
                      <a:rPr lang="en-US" sz="1850" i="1">
                        <a:latin typeface="+mn-lt"/>
                      </a:rPr>
                      <m:t>𝑚</m:t>
                    </m:r>
                    <m:r>
                      <a:rPr lang="en-US" sz="1850">
                        <a:latin typeface="+mn-lt"/>
                      </a:rPr>
                      <m:t>,  </m:t>
                    </m:r>
                    <m:acc>
                      <m:accPr>
                        <m:chr m:val="̂"/>
                        <m:ctrlPr>
                          <a:rPr lang="en-US" sz="1850" i="1">
                            <a:latin typeface="+mn-lt"/>
                          </a:rPr>
                        </m:ctrlPr>
                      </m:accPr>
                      <m:e>
                        <m:r>
                          <a:rPr lang="en-US" sz="1850" i="1">
                            <a:latin typeface="+mn-lt"/>
                          </a:rPr>
                          <m:t>𝐴𝐵𝐶</m:t>
                        </m:r>
                      </m:e>
                    </m:acc>
                    <m:r>
                      <a:rPr lang="en-US" sz="1850" i="1">
                        <a:latin typeface="+mn-lt"/>
                      </a:rPr>
                      <m:t>=70</m:t>
                    </m:r>
                    <m:r>
                      <a:rPr lang="en-US" sz="1850" i="1">
                        <a:latin typeface="+mn-lt"/>
                        <a:ea typeface="Cambria Math" panose="02040503050406030204" pitchFamily="18" charset="0"/>
                      </a:rPr>
                      <m:t>°</m:t>
                    </m:r>
                    <m:r>
                      <a:rPr lang="en-US" sz="1850">
                        <a:latin typeface="+mn-lt"/>
                        <a:ea typeface="Cambria Math" panose="02040503050406030204" pitchFamily="18" charset="0"/>
                      </a:rPr>
                      <m:t>,</m:t>
                    </m:r>
                    <m:acc>
                      <m:accPr>
                        <m:chr m:val="̂"/>
                        <m:ctrlPr>
                          <a:rPr lang="en-US" sz="1850" i="1">
                            <a:latin typeface="+mn-lt"/>
                          </a:rPr>
                        </m:ctrlPr>
                      </m:accPr>
                      <m:e>
                        <m:r>
                          <a:rPr lang="en-US" sz="1850" i="1">
                            <a:latin typeface="+mn-lt"/>
                          </a:rPr>
                          <m:t>𝐵𝐴𝐶</m:t>
                        </m:r>
                      </m:e>
                    </m:acc>
                    <m:r>
                      <a:rPr lang="en-US" sz="1850" i="1">
                        <a:latin typeface="+mn-lt"/>
                      </a:rPr>
                      <m:t>=80</m:t>
                    </m:r>
                    <m:r>
                      <a:rPr lang="en-US" sz="1850" i="1">
                        <a:latin typeface="+mn-lt"/>
                        <a:ea typeface="Cambria Math" panose="02040503050406030204" pitchFamily="18" charset="0"/>
                      </a:rPr>
                      <m:t>°</m:t>
                    </m:r>
                    <m:r>
                      <a:rPr lang="en-US" sz="1850">
                        <a:latin typeface="+mn-lt"/>
                        <a:ea typeface="Cambria Math" panose="02040503050406030204" pitchFamily="18" charset="0"/>
                      </a:rPr>
                      <m:t>,</m:t>
                    </m:r>
                  </m:oMath>
                </a14:m>
                <a:r>
                  <a:rPr lang="en-US" sz="1850">
                    <a:latin typeface="+mn-lt"/>
                  </a:rPr>
                  <a:t> </a:t>
                </a:r>
                <a:r>
                  <a:rPr lang="en-US" sz="1850" smtClean="0">
                    <a:latin typeface="+mn-lt"/>
                  </a:rPr>
                  <a:t>và vẽ một tam giác </a:t>
                </a:r>
                <a14:m>
                  <m:oMath xmlns:m="http://schemas.openxmlformats.org/officeDocument/2006/math">
                    <m:r>
                      <a:rPr lang="en-US" sz="1850" i="1">
                        <a:latin typeface="+mn-lt"/>
                      </a:rPr>
                      <m:t>𝐴</m:t>
                    </m:r>
                    <m:r>
                      <a:rPr lang="en-US" sz="1850" i="1">
                        <a:latin typeface="+mn-lt"/>
                      </a:rPr>
                      <m:t>′</m:t>
                    </m:r>
                    <m:r>
                      <a:rPr lang="en-US" sz="1850" i="1">
                        <a:latin typeface="+mn-lt"/>
                      </a:rPr>
                      <m:t>𝐵</m:t>
                    </m:r>
                    <m:r>
                      <a:rPr lang="en-US" sz="1850" i="1">
                        <a:latin typeface="+mn-lt"/>
                      </a:rPr>
                      <m:t>′</m:t>
                    </m:r>
                    <m:r>
                      <a:rPr lang="en-US" sz="1850" i="1">
                        <a:latin typeface="+mn-lt"/>
                      </a:rPr>
                      <m:t>𝐶</m:t>
                    </m:r>
                    <m:r>
                      <a:rPr lang="en-US" sz="1850" i="1">
                        <a:latin typeface="+mn-lt"/>
                      </a:rPr>
                      <m:t>′</m:t>
                    </m:r>
                  </m:oMath>
                </a14:m>
                <a:r>
                  <a:rPr lang="en-US" sz="1850">
                    <a:latin typeface="+mn-lt"/>
                  </a:rPr>
                  <a:t> trên giấy với </a:t>
                </a:r>
                <a14:m>
                  <m:oMath xmlns:m="http://schemas.openxmlformats.org/officeDocument/2006/math">
                    <m:r>
                      <a:rPr lang="en-US" sz="1850" i="1">
                        <a:latin typeface="+mn-lt"/>
                      </a:rPr>
                      <m:t>𝐴</m:t>
                    </m:r>
                    <m:r>
                      <a:rPr lang="en-US" sz="1850" i="1">
                        <a:latin typeface="+mn-lt"/>
                      </a:rPr>
                      <m:t>′</m:t>
                    </m:r>
                    <m:r>
                      <a:rPr lang="en-US" sz="1850" i="1">
                        <a:latin typeface="+mn-lt"/>
                      </a:rPr>
                      <m:t>𝐵</m:t>
                    </m:r>
                    <m:r>
                      <a:rPr lang="en-US" sz="1850" i="1">
                        <a:latin typeface="+mn-lt"/>
                      </a:rPr>
                      <m:t>′=2</m:t>
                    </m:r>
                    <m:r>
                      <a:rPr lang="en-US" sz="1850" i="1">
                        <a:latin typeface="+mn-lt"/>
                      </a:rPr>
                      <m:t>𝑐𝑚</m:t>
                    </m:r>
                  </m:oMath>
                </a14:m>
                <a:r>
                  <a:rPr lang="en-US" sz="1850">
                    <a:latin typeface="+mn-lt"/>
                  </a:rPr>
                  <a:t>, </a:t>
                </a:r>
                <a14:m>
                  <m:oMath xmlns:m="http://schemas.openxmlformats.org/officeDocument/2006/math">
                    <m:acc>
                      <m:accPr>
                        <m:chr m:val="̂"/>
                        <m:ctrlPr>
                          <a:rPr lang="en-US" sz="1850" i="1">
                            <a:latin typeface="+mn-lt"/>
                          </a:rPr>
                        </m:ctrlPr>
                      </m:accPr>
                      <m:e>
                        <m:r>
                          <a:rPr lang="en-US" sz="1850" i="1">
                            <a:latin typeface="+mn-lt"/>
                          </a:rPr>
                          <m:t>𝐴</m:t>
                        </m:r>
                        <m:r>
                          <a:rPr lang="en-US" sz="1850" i="1">
                            <a:latin typeface="+mn-lt"/>
                          </a:rPr>
                          <m:t>′</m:t>
                        </m:r>
                        <m:r>
                          <a:rPr lang="en-US" sz="1850" i="1">
                            <a:latin typeface="+mn-lt"/>
                          </a:rPr>
                          <m:t>𝐵</m:t>
                        </m:r>
                        <m:r>
                          <a:rPr lang="en-US" sz="1850" i="1">
                            <a:latin typeface="+mn-lt"/>
                          </a:rPr>
                          <m:t>′</m:t>
                        </m:r>
                        <m:r>
                          <a:rPr lang="en-US" sz="1850" i="1">
                            <a:latin typeface="+mn-lt"/>
                          </a:rPr>
                          <m:t>𝐶</m:t>
                        </m:r>
                        <m:r>
                          <a:rPr lang="en-US" sz="1850" i="1">
                            <a:latin typeface="+mn-lt"/>
                          </a:rPr>
                          <m:t>′</m:t>
                        </m:r>
                      </m:e>
                    </m:acc>
                    <m:r>
                      <a:rPr lang="en-US" sz="1850" i="1">
                        <a:latin typeface="+mn-lt"/>
                      </a:rPr>
                      <m:t>=70</m:t>
                    </m:r>
                    <m:r>
                      <a:rPr lang="en-US" sz="1850" i="1">
                        <a:latin typeface="+mn-lt"/>
                        <a:ea typeface="Cambria Math" panose="02040503050406030204" pitchFamily="18" charset="0"/>
                      </a:rPr>
                      <m:t>°</m:t>
                    </m:r>
                    <m:r>
                      <a:rPr lang="en-US" sz="1850">
                        <a:latin typeface="+mn-lt"/>
                        <a:ea typeface="Cambria Math" panose="02040503050406030204" pitchFamily="18" charset="0"/>
                      </a:rPr>
                      <m:t>,</m:t>
                    </m:r>
                    <m:acc>
                      <m:accPr>
                        <m:chr m:val="̂"/>
                        <m:ctrlPr>
                          <a:rPr lang="en-US" sz="1850" i="1">
                            <a:latin typeface="+mn-lt"/>
                          </a:rPr>
                        </m:ctrlPr>
                      </m:accPr>
                      <m:e>
                        <m:r>
                          <a:rPr lang="en-US" sz="1850" i="1">
                            <a:latin typeface="+mn-lt"/>
                          </a:rPr>
                          <m:t>𝐵</m:t>
                        </m:r>
                        <m:r>
                          <a:rPr lang="en-US" sz="1850" i="1">
                            <a:latin typeface="+mn-lt"/>
                          </a:rPr>
                          <m:t>′</m:t>
                        </m:r>
                        <m:r>
                          <a:rPr lang="en-US" sz="1850" i="1">
                            <a:latin typeface="+mn-lt"/>
                          </a:rPr>
                          <m:t>𝐴</m:t>
                        </m:r>
                        <m:r>
                          <a:rPr lang="en-US" sz="1850" i="1">
                            <a:latin typeface="+mn-lt"/>
                          </a:rPr>
                          <m:t>′</m:t>
                        </m:r>
                        <m:r>
                          <a:rPr lang="en-US" sz="1850" i="1">
                            <a:latin typeface="+mn-lt"/>
                          </a:rPr>
                          <m:t>𝐶</m:t>
                        </m:r>
                        <m:r>
                          <a:rPr lang="en-US" sz="1850" i="1">
                            <a:latin typeface="+mn-lt"/>
                          </a:rPr>
                          <m:t>′</m:t>
                        </m:r>
                      </m:e>
                    </m:acc>
                    <m:r>
                      <a:rPr lang="en-US" sz="1850" i="1">
                        <a:latin typeface="+mn-lt"/>
                      </a:rPr>
                      <m:t>=80</m:t>
                    </m:r>
                    <m:r>
                      <a:rPr lang="en-US" sz="1850" i="1">
                        <a:latin typeface="+mn-lt"/>
                        <a:ea typeface="Cambria Math" panose="02040503050406030204" pitchFamily="18" charset="0"/>
                      </a:rPr>
                      <m:t>°</m:t>
                    </m:r>
                    <m:r>
                      <a:rPr lang="en-US" sz="1850">
                        <a:latin typeface="+mn-lt"/>
                        <a:ea typeface="Cambria Math" panose="02040503050406030204" pitchFamily="18" charset="0"/>
                      </a:rPr>
                      <m:t>,</m:t>
                    </m:r>
                    <m:r>
                      <a:rPr lang="en-US" sz="1850" i="1">
                        <a:latin typeface="+mn-lt"/>
                        <a:ea typeface="Cambria Math" panose="02040503050406030204" pitchFamily="18" charset="0"/>
                      </a:rPr>
                      <m:t> </m:t>
                    </m:r>
                  </m:oMath>
                </a14:m>
                <a:r>
                  <a:rPr lang="en-US" sz="1850">
                    <a:latin typeface="+mn-lt"/>
                  </a:rPr>
                  <a:t>(</a:t>
                </a:r>
                <a:r>
                  <a:rPr lang="en-US" sz="1850">
                    <a:latin typeface="+mn-lt"/>
                  </a:rPr>
                  <a:t>H.9.20b</a:t>
                </a:r>
                <a:r>
                  <a:rPr lang="en-US" sz="1850" smtClean="0">
                    <a:latin typeface="+mn-lt"/>
                  </a:rPr>
                  <a:t>)</a:t>
                </a:r>
                <a:r>
                  <a:rPr lang="en-US" sz="1850">
                    <a:latin typeface="+mn-lt"/>
                  </a:rPr>
                  <a:t>.</a:t>
                </a:r>
                <a:endParaRPr lang="en-US" sz="1850" smtClean="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336415" y="762654"/>
                <a:ext cx="8479123" cy="2293898"/>
              </a:xfrm>
              <a:prstGeom prst="rect">
                <a:avLst/>
              </a:prstGeom>
              <a:blipFill>
                <a:blip r:embed="rId3"/>
                <a:stretch>
                  <a:fillRect l="-647" r="-11143" b="-106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16872" y="4346335"/>
            <a:ext cx="621810" cy="659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430" y="2799248"/>
            <a:ext cx="4905092" cy="2195866"/>
          </a:xfrm>
          <a:prstGeom prst="rect">
            <a:avLst/>
          </a:prstGeom>
        </p:spPr>
      </p:pic>
    </p:spTree>
    <p:extLst>
      <p:ext uri="{BB962C8B-B14F-4D97-AF65-F5344CB8AC3E}">
        <p14:creationId xmlns:p14="http://schemas.microsoft.com/office/powerpoint/2010/main" val="39496539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0" name="Google Shape;2260;p35"/>
          <p:cNvSpPr txBox="1">
            <a:spLocks/>
          </p:cNvSpPr>
          <p:nvPr/>
        </p:nvSpPr>
        <p:spPr>
          <a:xfrm>
            <a:off x="-68571" y="-87984"/>
            <a:ext cx="9265226"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smtClean="0">
                <a:latin typeface="+mn-lt"/>
              </a:rPr>
              <a:t>CHƯƠNG IX. </a:t>
            </a:r>
            <a:br>
              <a:rPr lang="vi-VN" sz="3800" b="1" smtClean="0">
                <a:latin typeface="+mn-lt"/>
              </a:rPr>
            </a:br>
            <a:r>
              <a:rPr lang="vi-VN" sz="3800" b="1" smtClean="0">
                <a:latin typeface="+mn-lt"/>
              </a:rPr>
              <a:t>TAM GIÁC ĐỒNG DẠNG</a:t>
            </a:r>
            <a:endParaRPr lang="vi-VN" sz="3800">
              <a:solidFill>
                <a:schemeClr val="lt2"/>
              </a:solidFill>
            </a:endParaRPr>
          </a:p>
        </p:txBody>
      </p:sp>
      <p:sp>
        <p:nvSpPr>
          <p:cNvPr id="21" name="Rectangle 20"/>
          <p:cNvSpPr/>
          <p:nvPr/>
        </p:nvSpPr>
        <p:spPr>
          <a:xfrm>
            <a:off x="244855" y="2135891"/>
            <a:ext cx="8786410" cy="1738296"/>
          </a:xfrm>
          <a:prstGeom prst="rect">
            <a:avLst/>
          </a:prstGeom>
        </p:spPr>
        <p:txBody>
          <a:bodyPr wrap="square">
            <a:spAutoFit/>
          </a:bodyPr>
          <a:lstStyle/>
          <a:p>
            <a:pPr algn="ctr">
              <a:lnSpc>
                <a:spcPct val="150000"/>
              </a:lnSpc>
            </a:pPr>
            <a:r>
              <a:rPr lang="vi-VN" sz="3800" b="1">
                <a:solidFill>
                  <a:srgbClr val="D51460"/>
                </a:solidFill>
                <a:sym typeface="Lilita One"/>
              </a:rPr>
              <a:t>BÀI 34. BA TRƯỜNG </a:t>
            </a:r>
            <a:r>
              <a:rPr lang="vi-VN" sz="3800" b="1">
                <a:solidFill>
                  <a:srgbClr val="D51460"/>
                </a:solidFill>
                <a:sym typeface="Lilita One"/>
              </a:rPr>
              <a:t>HỢP </a:t>
            </a:r>
            <a:endParaRPr lang="en-US" sz="3800" b="1" smtClean="0">
              <a:solidFill>
                <a:srgbClr val="D51460"/>
              </a:solidFill>
              <a:sym typeface="Lilita One"/>
            </a:endParaRPr>
          </a:p>
          <a:p>
            <a:pPr algn="ctr">
              <a:lnSpc>
                <a:spcPct val="150000"/>
              </a:lnSpc>
            </a:pPr>
            <a:r>
              <a:rPr lang="vi-VN" sz="3800" b="1" smtClean="0">
                <a:solidFill>
                  <a:srgbClr val="D51460"/>
                </a:solidFill>
                <a:sym typeface="Lilita One"/>
              </a:rPr>
              <a:t>ĐỒNG </a:t>
            </a:r>
            <a:r>
              <a:rPr lang="vi-VN" sz="3800" b="1">
                <a:solidFill>
                  <a:srgbClr val="D51460"/>
                </a:solidFill>
                <a:sym typeface="Lilita One"/>
              </a:rPr>
              <a:t>DẠNG CỦA HAI TAM GIÁC </a:t>
            </a:r>
            <a:endParaRPr lang="en-US" sz="3800" b="1"/>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18452" y="349185"/>
            <a:ext cx="850392" cy="47607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p:cNvPicPr>
            <a:picLocks noChangeAspect="1"/>
          </p:cNvPicPr>
          <p:nvPr/>
        </p:nvPicPr>
        <p:blipFill>
          <a:blip r:embed="rId3"/>
          <a:stretch>
            <a:fillRect/>
          </a:stretch>
        </p:blipFill>
        <p:spPr>
          <a:xfrm>
            <a:off x="8370248" y="4332777"/>
            <a:ext cx="621810" cy="659958"/>
          </a:xfrm>
          <a:prstGeom prst="rect">
            <a:avLst/>
          </a:prstGeom>
        </p:spPr>
      </p:pic>
      <p:sp>
        <p:nvSpPr>
          <p:cNvPr id="12" name="Rectangle 11"/>
          <p:cNvSpPr/>
          <p:nvPr/>
        </p:nvSpPr>
        <p:spPr>
          <a:xfrm>
            <a:off x="4187815" y="2616248"/>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222874" y="3112843"/>
                <a:ext cx="8696756" cy="18852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Hai </a:t>
                </a: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tam giác này có hình dạng rất giống nhau (chỉ khác về kích thước) nên chúng rất có khả năng đồng dạng với </a:t>
                </a: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nhau. Khi </a:t>
                </a: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đó tỉ số đồng dạng bằng</a:t>
                </a:r>
                <a:r>
                  <a:rPr kumimoji="0" lang="en-US" sz="1900" b="0" i="0" u="none" strike="noStrike" kern="0" cap="none" spc="0" normalizeH="0" baseline="0" noProof="0" smtClean="0">
                    <a:ln>
                      <a:noFill/>
                    </a:ln>
                    <a:solidFill>
                      <a:srgbClr val="000000"/>
                    </a:solidFill>
                    <a:effectLst/>
                    <a:uLnTx/>
                    <a:uFillTx/>
                    <a:ea typeface="Arial" panose="020B0604020202020204" pitchFamily="34" charset="0"/>
                    <a:cs typeface="Times New Roman" panose="02020603050405020304" pitchFamily="18" charset="0"/>
                    <a:sym typeface="Arial"/>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sup>
                          </m:sSup>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m:t>
                          </m:r>
                        </m:den>
                      </m:f>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2</m:t>
                          </m:r>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1000</m:t>
                          </m:r>
                        </m:den>
                      </m:f>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1</m:t>
                          </m:r>
                        </m:num>
                        <m:den>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500</m:t>
                          </m:r>
                        </m:den>
                      </m:f>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222874" y="3112843"/>
                <a:ext cx="8696756" cy="1885260"/>
              </a:xfrm>
              <a:prstGeom prst="rect">
                <a:avLst/>
              </a:prstGeom>
              <a:blipFill>
                <a:blip r:embed="rId4"/>
                <a:stretch>
                  <a:fillRect l="-701" r="-70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246727" y="890757"/>
                <a:ext cx="4329535" cy="1846659"/>
              </a:xfrm>
              <a:prstGeom prst="rect">
                <a:avLst/>
              </a:prstGeom>
            </p:spPr>
            <p:txBody>
              <a:bodyPr wrap="square">
                <a:spAutoFit/>
              </a:bodyPr>
              <a:lstStyle/>
              <a:p>
                <a:pPr algn="just">
                  <a:lnSpc>
                    <a:spcPct val="150000"/>
                  </a:lnSpc>
                </a:pPr>
                <a:r>
                  <a:rPr lang="en-US" sz="1900">
                    <a:latin typeface="+mj-lt"/>
                  </a:rPr>
                  <a:t>Em hãy dự đoán xem tam giác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m:t>
                    </m:r>
                  </m:oMath>
                </a14:m>
                <a:r>
                  <a:rPr lang="en-US" sz="1900">
                    <a:latin typeface="+mj-lt"/>
                  </a:rPr>
                  <a:t> có đồng dạng với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không</a:t>
                </a:r>
                <a:r>
                  <a:rPr lang="en-US" sz="1900">
                    <a:latin typeface="+mj-lt"/>
                  </a:rPr>
                  <a:t>? </a:t>
                </a:r>
                <a:r>
                  <a:rPr lang="en-US" sz="1900" smtClean="0">
                    <a:latin typeface="+mj-lt"/>
                  </a:rPr>
                  <a:t>Nếu </a:t>
                </a:r>
                <a:r>
                  <a:rPr lang="en-US" sz="1900">
                    <a:latin typeface="+mj-lt"/>
                  </a:rPr>
                  <a:t>có thì tỉ số đồng dạng là </a:t>
                </a:r>
                <a:r>
                  <a:rPr lang="en-US" sz="1900">
                    <a:latin typeface="+mj-lt"/>
                  </a:rPr>
                  <a:t>bao </a:t>
                </a:r>
                <a:r>
                  <a:rPr lang="en-US" sz="1900" smtClean="0">
                    <a:latin typeface="+mj-lt"/>
                  </a:rPr>
                  <a:t>nhiêu?</a:t>
                </a:r>
                <a:endParaRPr lang="en-US" sz="1900">
                  <a:latin typeface="+mj-lt"/>
                </a:endParaRPr>
              </a:p>
            </p:txBody>
          </p:sp>
        </mc:Choice>
        <mc:Fallback>
          <p:sp>
            <p:nvSpPr>
              <p:cNvPr id="2" name="Rectangle 1"/>
              <p:cNvSpPr>
                <a:spLocks noRot="1" noChangeAspect="1" noMove="1" noResize="1" noEditPoints="1" noAdjustHandles="1" noChangeArrowheads="1" noChangeShapeType="1" noTextEdit="1"/>
              </p:cNvSpPr>
              <p:nvPr/>
            </p:nvSpPr>
            <p:spPr>
              <a:xfrm>
                <a:off x="246727" y="890757"/>
                <a:ext cx="4329535" cy="1846659"/>
              </a:xfrm>
              <a:prstGeom prst="rect">
                <a:avLst/>
              </a:prstGeom>
              <a:blipFill>
                <a:blip r:embed="rId5"/>
                <a:stretch>
                  <a:fillRect l="-1266" r="-1266" b="-1650"/>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294" y="810763"/>
            <a:ext cx="3988700" cy="1785624"/>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11" name="Title 21"/>
          <p:cNvSpPr txBox="1">
            <a:spLocks/>
          </p:cNvSpPr>
          <p:nvPr/>
        </p:nvSpPr>
        <p:spPr>
          <a:xfrm>
            <a:off x="778886" y="523986"/>
            <a:ext cx="812169" cy="50014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1"/>
              <p:cNvSpPr/>
              <p:nvPr/>
            </p:nvSpPr>
            <p:spPr>
              <a:xfrm>
                <a:off x="1702431" y="316398"/>
                <a:ext cx="6728337" cy="969496"/>
              </a:xfrm>
              <a:prstGeom prst="rect">
                <a:avLst/>
              </a:prstGeom>
            </p:spPr>
            <p:txBody>
              <a:bodyPr wrap="square">
                <a:spAutoFit/>
              </a:bodyPr>
              <a:lstStyle/>
              <a:p>
                <a:pPr lvl="0" algn="just">
                  <a:lnSpc>
                    <a:spcPct val="150000"/>
                  </a:lnSpc>
                  <a:defRPr/>
                </a:pPr>
                <a:r>
                  <a:rPr lang="vi-VN" sz="1900">
                    <a:latin typeface="+mn-lt"/>
                  </a:rPr>
                  <a:t>Nếu </a:t>
                </a:r>
                <a14:m>
                  <m:oMath xmlns:m="http://schemas.openxmlformats.org/officeDocument/2006/math">
                    <m:r>
                      <m:rPr>
                        <m:sty m:val="p"/>
                      </m:rPr>
                      <a:rPr lang="el-GR" sz="1900" i="0" smtClean="0">
                        <a:latin typeface="Cambria Math" panose="02040503050406030204" pitchFamily="18" charset="0"/>
                      </a:rPr>
                      <m:t>Δ</m:t>
                    </m:r>
                    <m:r>
                      <a:rPr lang="vi-VN" sz="1900" i="1">
                        <a:latin typeface="Cambria Math" panose="02040503050406030204" pitchFamily="18" charset="0"/>
                      </a:rPr>
                      <m:t>𝐴𝐵𝐶</m:t>
                    </m:r>
                    <m:r>
                      <a:rPr lang="vi-VN" sz="1900" i="1">
                        <a:latin typeface="Cambria Math" panose="02040503050406030204" pitchFamily="18" charset="0"/>
                      </a:rPr>
                      <m:t>∽</m:t>
                    </m:r>
                    <m:r>
                      <m:rPr>
                        <m:sty m:val="p"/>
                      </m:rPr>
                      <a:rPr lang="el-GR" sz="1900" i="0">
                        <a:latin typeface="Cambria Math" panose="02040503050406030204" pitchFamily="18" charset="0"/>
                      </a:rPr>
                      <m:t>Δ</m:t>
                    </m:r>
                    <m:r>
                      <a:rPr lang="vi-VN" sz="1900" i="1">
                        <a:latin typeface="Cambria Math" panose="02040503050406030204" pitchFamily="18" charset="0"/>
                      </a:rPr>
                      <m:t>𝐴</m:t>
                    </m:r>
                    <m:r>
                      <a:rPr lang="vi-VN" sz="1900" i="1">
                        <a:latin typeface="Cambria Math" panose="02040503050406030204" pitchFamily="18" charset="0"/>
                      </a:rPr>
                      <m:t>′</m:t>
                    </m:r>
                    <m:r>
                      <a:rPr lang="vi-VN" sz="1900" i="1">
                        <a:latin typeface="Cambria Math" panose="02040503050406030204" pitchFamily="18" charset="0"/>
                      </a:rPr>
                      <m:t>𝐵</m:t>
                    </m:r>
                    <m:r>
                      <a:rPr lang="vi-VN" sz="1900" i="1">
                        <a:latin typeface="Cambria Math" panose="02040503050406030204" pitchFamily="18" charset="0"/>
                      </a:rPr>
                      <m:t>′</m:t>
                    </m:r>
                    <m:r>
                      <a:rPr lang="vi-VN" sz="1900" i="1">
                        <a:latin typeface="Cambria Math" panose="02040503050406030204" pitchFamily="18" charset="0"/>
                      </a:rPr>
                      <m:t>𝐶</m:t>
                    </m:r>
                    <m:r>
                      <a:rPr lang="vi-VN" sz="1900" i="1">
                        <a:latin typeface="Cambria Math" panose="02040503050406030204" pitchFamily="18" charset="0"/>
                      </a:rPr>
                      <m:t>′ </m:t>
                    </m:r>
                  </m:oMath>
                </a14:m>
                <a:r>
                  <a:rPr lang="vi-VN" sz="1900">
                    <a:latin typeface="+mn-lt"/>
                  </a:rPr>
                  <a:t>và anh Pi đo được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𝐶</m:t>
                    </m:r>
                    <m:r>
                      <a:rPr lang="vi-VN" sz="1900" i="1" smtClean="0">
                        <a:latin typeface="Cambria Math" panose="02040503050406030204" pitchFamily="18" charset="0"/>
                      </a:rPr>
                      <m:t>′=3,76</m:t>
                    </m:r>
                    <m:r>
                      <a:rPr lang="vi-VN" sz="1900" i="1" smtClean="0">
                        <a:latin typeface="Cambria Math" panose="02040503050406030204" pitchFamily="18" charset="0"/>
                      </a:rPr>
                      <m:t>𝑐𝑚</m:t>
                    </m:r>
                  </m:oMath>
                </a14:m>
                <a:r>
                  <a:rPr lang="en-US" sz="1900" smtClean="0">
                    <a:latin typeface="+mn-lt"/>
                  </a:rPr>
                  <a:t> </a:t>
                </a:r>
                <a:r>
                  <a:rPr lang="vi-VN" sz="1900">
                    <a:latin typeface="+mn-lt"/>
                  </a:rPr>
                  <a:t>thì </a:t>
                </a:r>
                <a:r>
                  <a:rPr lang="vi-VN" sz="1900" smtClean="0">
                    <a:latin typeface="+mn-lt"/>
                  </a:rPr>
                  <a:t>khoảng </a:t>
                </a:r>
                <a:r>
                  <a:rPr lang="vi-VN" sz="1900">
                    <a:latin typeface="+mn-lt"/>
                  </a:rPr>
                  <a:t>cách từ bạn Tròn đến chân cột cờ là bao nhiêu </a:t>
                </a:r>
                <a:r>
                  <a:rPr lang="vi-VN" sz="1900">
                    <a:latin typeface="+mn-lt"/>
                  </a:rPr>
                  <a:t>mét</a:t>
                </a:r>
                <a:r>
                  <a:rPr lang="vi-VN" sz="1900" smtClean="0">
                    <a:latin typeface="+mn-lt"/>
                  </a:rPr>
                  <a:t>?</a:t>
                </a:r>
                <a:endParaRPr lang="vi-VN" sz="1900">
                  <a:latin typeface="+mn-lt"/>
                </a:endParaRPr>
              </a:p>
            </p:txBody>
          </p:sp>
        </mc:Choice>
        <mc:Fallback>
          <p:sp>
            <p:nvSpPr>
              <p:cNvPr id="12" name="Rectangle 11"/>
              <p:cNvSpPr>
                <a:spLocks noRot="1" noChangeAspect="1" noMove="1" noResize="1" noEditPoints="1" noAdjustHandles="1" noChangeArrowheads="1" noChangeShapeType="1" noTextEdit="1"/>
              </p:cNvSpPr>
              <p:nvPr/>
            </p:nvSpPr>
            <p:spPr>
              <a:xfrm>
                <a:off x="1702431" y="316398"/>
                <a:ext cx="6728337" cy="969496"/>
              </a:xfrm>
              <a:prstGeom prst="rect">
                <a:avLst/>
              </a:prstGeom>
              <a:blipFill>
                <a:blip r:embed="rId3"/>
                <a:stretch>
                  <a:fillRect l="-815" r="-906" b="-4403"/>
                </a:stretch>
              </a:blipFill>
            </p:spPr>
            <p:txBody>
              <a:bodyPr/>
              <a:lstStyle/>
              <a:p>
                <a:r>
                  <a:rPr lang="en-US">
                    <a:noFill/>
                  </a:rPr>
                  <a:t> </a:t>
                </a:r>
              </a:p>
            </p:txBody>
          </p:sp>
        </mc:Fallback>
      </mc:AlternateContent>
      <p:sp>
        <p:nvSpPr>
          <p:cNvPr id="13" name="Rectangle 12"/>
          <p:cNvSpPr/>
          <p:nvPr/>
        </p:nvSpPr>
        <p:spPr>
          <a:xfrm>
            <a:off x="1671249" y="1299512"/>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438123" y="1817296"/>
                <a:ext cx="4572000" cy="2855975"/>
              </a:xfrm>
              <a:prstGeom prst="rect">
                <a:avLst/>
              </a:prstGeom>
            </p:spPr>
            <p:txBody>
              <a:bodyPr>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Nếu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r>
                      <a:rPr lang="en-US" sz="1900" i="1">
                        <a:effectLst/>
                        <a:latin typeface="+mn-lt"/>
                        <a:ea typeface="Arial" panose="020B0604020202020204" pitchFamily="34" charset="0"/>
                        <a:cs typeface="Times New Roman" panose="02020603050405020304" pitchFamily="18" charset="0"/>
                      </a:rPr>
                      <m:t> ∆</m:t>
                    </m:r>
                    <m:r>
                      <a:rPr lang="nl-NL"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𝐴</m:t>
                        </m:r>
                      </m:e>
                      <m:sup>
                        <m:r>
                          <a:rPr lang="en-US" sz="1900" i="1">
                            <a:effectLst/>
                            <a:latin typeface="+mn-lt"/>
                            <a:ea typeface="Dotum" panose="020B0600000101010101" pitchFamily="34" charset="-127"/>
                            <a:cs typeface="Times New Roman" panose="02020603050405020304" pitchFamily="18" charset="0"/>
                          </a:rPr>
                          <m:t>′</m:t>
                        </m:r>
                      </m:sup>
                    </m:sSup>
                    <m:sSup>
                      <m:sSupPr>
                        <m:ctrlPr>
                          <a:rPr lang="en-US" sz="1900" i="1">
                            <a:effectLst/>
                            <a:latin typeface="+mn-lt"/>
                            <a:ea typeface="Dotum" panose="020B0600000101010101" pitchFamily="34" charset="-127"/>
                            <a:cs typeface="Times New Roman" panose="02020603050405020304" pitchFamily="18" charset="0"/>
                          </a:rPr>
                        </m:ctrlPr>
                      </m:sSupPr>
                      <m:e>
                        <m:r>
                          <a:rPr lang="nl-NL" sz="1900" i="1">
                            <a:effectLst/>
                            <a:latin typeface="+mn-lt"/>
                            <a:ea typeface="Dotum" panose="020B0600000101010101" pitchFamily="34" charset="-127"/>
                            <a:cs typeface="Times New Roman" panose="02020603050405020304" pitchFamily="18" charset="0"/>
                          </a:rPr>
                          <m:t>𝐶</m:t>
                        </m:r>
                      </m:e>
                      <m:sup>
                        <m:r>
                          <a:rPr lang="en-US" sz="1900" i="1">
                            <a:effectLst/>
                            <a:latin typeface="+mn-lt"/>
                            <a:ea typeface="Dotum" panose="020B0600000101010101" pitchFamily="34" charset="-127"/>
                            <a:cs typeface="Times New Roman" panose="02020603050405020304" pitchFamily="18" charset="0"/>
                          </a:rPr>
                          <m:t>′</m:t>
                        </m:r>
                      </m:sup>
                    </m:sSup>
                    <m:r>
                      <a:rPr lang="en-US" sz="1900" i="1">
                        <a:effectLst/>
                        <a:latin typeface="+mn-lt"/>
                        <a:ea typeface="Dotum" panose="020B0600000101010101" pitchFamily="34" charset="-127"/>
                        <a:cs typeface="Times New Roman" panose="02020603050405020304" pitchFamily="18" charset="0"/>
                      </a:rPr>
                      <m:t>=3,76</m:t>
                    </m:r>
                  </m:oMath>
                </a14:m>
                <a:r>
                  <a:rPr lang="en-US" sz="1900">
                    <a:effectLst/>
                    <a:latin typeface="+mn-lt"/>
                    <a:ea typeface="Dotum" panose="020B0600000101010101" pitchFamily="34" charset="-127"/>
                    <a:cs typeface="Times New Roman" panose="02020603050405020304" pitchFamily="18" charset="0"/>
                  </a:rPr>
                  <a:t> cm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num>
                        <m:den>
                          <m:r>
                            <a:rPr lang="en-US" sz="1900" i="1">
                              <a:effectLst/>
                              <a:latin typeface="+mn-lt"/>
                              <a:ea typeface="Arial" panose="020B0604020202020204" pitchFamily="34" charset="0"/>
                              <a:cs typeface="Times New Roman" panose="02020603050405020304" pitchFamily="18" charset="0"/>
                            </a:rPr>
                            <m:t>𝐴𝐶</m:t>
                          </m:r>
                        </m:den>
                      </m:f>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num>
                        <m:den>
                          <m:r>
                            <a:rPr lang="en-US" sz="1900" i="1">
                              <a:effectLst/>
                              <a:latin typeface="+mn-lt"/>
                              <a:ea typeface="Arial" panose="020B0604020202020204" pitchFamily="34" charset="0"/>
                              <a:cs typeface="Times New Roman" panose="02020603050405020304" pitchFamily="18" charset="0"/>
                            </a:rPr>
                            <m:t>𝐴𝐵</m:t>
                          </m:r>
                        </m:den>
                      </m:f>
                    </m:oMath>
                  </m:oMathPara>
                </a14:m>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1900" smtClean="0">
                    <a:effectLst/>
                    <a:latin typeface="+mn-lt"/>
                    <a:ea typeface="Dotum" panose="020B0600000101010101" pitchFamily="34" charset="-127"/>
                    <a:cs typeface="Times New Roman" panose="02020603050405020304" pitchFamily="18" charset="0"/>
                  </a:rPr>
                  <a:t>Ta </a:t>
                </a:r>
                <a:r>
                  <a:rPr lang="en-US" sz="1900">
                    <a:effectLst/>
                    <a:latin typeface="+mn-lt"/>
                    <a:ea typeface="Dotum" panose="020B0600000101010101" pitchFamily="34" charset="-127"/>
                    <a:cs typeface="Times New Roman" panose="02020603050405020304" pitchFamily="18" charset="0"/>
                  </a:rPr>
                  <a:t>suy ra:</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a:effectLst/>
                          <a:latin typeface="+mn-lt"/>
                          <a:ea typeface="Arial" panose="020B0604020202020204" pitchFamily="34" charset="0"/>
                          <a:cs typeface="Times New Roman" panose="02020603050405020304" pitchFamily="18" charset="0"/>
                        </a:rPr>
                        <m:t>𝐴𝐶</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num>
                        <m:den>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den>
                      </m:f>
                      <m:r>
                        <a:rPr lang="en-US" sz="1900" i="1">
                          <a:effectLst/>
                          <a:latin typeface="+mn-lt"/>
                          <a:ea typeface="Arial" panose="020B0604020202020204" pitchFamily="34" charset="0"/>
                          <a:cs typeface="Times New Roman" panose="02020603050405020304" pitchFamily="18" charset="0"/>
                        </a:rPr>
                        <m:t> . </m:t>
                      </m:r>
                      <m:r>
                        <a:rPr lang="en-US" sz="1900" i="1">
                          <a:effectLst/>
                          <a:latin typeface="+mn-lt"/>
                          <a:ea typeface="Arial" panose="020B0604020202020204" pitchFamily="34" charset="0"/>
                          <a:cs typeface="Times New Roman" panose="02020603050405020304" pitchFamily="18" charset="0"/>
                        </a:rPr>
                        <m:t>𝐴𝐵</m:t>
                      </m:r>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r>
                            <a:rPr lang="en-US" sz="1900" i="1">
                              <a:effectLst/>
                              <a:latin typeface="+mn-lt"/>
                              <a:ea typeface="Arial" panose="020B0604020202020204" pitchFamily="34" charset="0"/>
                              <a:cs typeface="Times New Roman" panose="02020603050405020304" pitchFamily="18" charset="0"/>
                            </a:rPr>
                            <m:t>3,76</m:t>
                          </m:r>
                        </m:num>
                        <m:den>
                          <m:r>
                            <a:rPr lang="en-US" sz="1900" i="1">
                              <a:effectLst/>
                              <a:latin typeface="+mn-lt"/>
                              <a:ea typeface="Arial" panose="020B0604020202020204" pitchFamily="34" charset="0"/>
                              <a:cs typeface="Times New Roman" panose="02020603050405020304" pitchFamily="18" charset="0"/>
                            </a:rPr>
                            <m:t>2</m:t>
                          </m:r>
                        </m:den>
                      </m:f>
                      <m:r>
                        <a:rPr lang="en-US" sz="1900" i="1">
                          <a:effectLst/>
                          <a:latin typeface="+mn-lt"/>
                          <a:ea typeface="Arial" panose="020B0604020202020204" pitchFamily="34" charset="0"/>
                          <a:cs typeface="Times New Roman" panose="02020603050405020304" pitchFamily="18" charset="0"/>
                        </a:rPr>
                        <m:t> . 10=18,8</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9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2438123" y="1817296"/>
                <a:ext cx="4572000" cy="2855975"/>
              </a:xfrm>
              <a:prstGeom prst="rect">
                <a:avLst/>
              </a:prstGeom>
              <a:blipFill>
                <a:blip r:embed="rId4"/>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52449387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18342"/>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31074" y="1106451"/>
            <a:ext cx="6344426"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74176" y="4445424"/>
              <a:ext cx="6072895" cy="1477328"/>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góc của tam giác này lần lượt bằng hai góc của tam giác kia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𝐴𝐵𝐶</m:t>
                              </m:r>
                              <m:r>
                                <a:rPr lang="en-US" sz="1800" i="1" smtClean="0">
                                  <a:solidFill>
                                    <a:srgbClr val="000000"/>
                                  </a:solidFill>
                                  <a:effectLst/>
                                  <a:latin typeface="+mn-lt"/>
                                  <a:ea typeface="Arial" panose="020B0604020202020204" pitchFamily="34" charset="0"/>
                                  <a:cs typeface="Times New Roman" panose="02020603050405020304" pitchFamily="18" charset="0"/>
                                </a:rPr>
                                <m:t>, ∆</m:t>
                              </m:r>
                              <m:r>
                                <a:rPr lang="en-US" sz="1800" i="1" smtClean="0">
                                  <a:solidFill>
                                    <a:srgbClr val="000000"/>
                                  </a:solidFill>
                                  <a:effectLst/>
                                  <a:latin typeface="+mn-lt"/>
                                  <a:ea typeface="Arial" panose="020B0604020202020204" pitchFamily="34" charset="0"/>
                                  <a:cs typeface="Times New Roman" panose="02020603050405020304" pitchFamily="18" charset="0"/>
                                </a:rPr>
                                <m:t>𝐴</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𝐵</m:t>
                              </m:r>
                              <m:r>
                                <a:rPr lang="en-US" sz="1800" i="1" smtClean="0">
                                  <a:solidFill>
                                    <a:srgbClr val="000000"/>
                                  </a:solidFill>
                                  <a:effectLst/>
                                  <a:latin typeface="+mn-lt"/>
                                  <a:ea typeface="Arial" panose="020B0604020202020204" pitchFamily="34" charset="0"/>
                                  <a:cs typeface="Times New Roman" panose="02020603050405020304" pitchFamily="18" charset="0"/>
                                </a:rPr>
                                <m:t>′</m:t>
                              </m:r>
                              <m:r>
                                <a:rPr lang="en-US" sz="1800" i="1" smtClean="0">
                                  <a:solidFill>
                                    <a:srgbClr val="000000"/>
                                  </a:solidFill>
                                  <a:effectLst/>
                                  <a:latin typeface="+mn-lt"/>
                                  <a:ea typeface="Arial" panose="020B0604020202020204" pitchFamily="34" charset="0"/>
                                  <a:cs typeface="Times New Roman" panose="02020603050405020304" pitchFamily="18" charset="0"/>
                                </a:rPr>
                                <m:t>𝐶</m:t>
                              </m:r>
                              <m:r>
                                <a:rPr lang="en-US" sz="1800" i="1" smtClean="0">
                                  <a:solidFill>
                                    <a:srgbClr val="000000"/>
                                  </a:solidFill>
                                  <a:effectLst/>
                                  <a:latin typeface="+mn-lt"/>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 xmlns:m="http://schemas.openxmlformats.org/officeDocument/2006/math">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𝐴</m:t>
                                  </m:r>
                                </m:e>
                              </m:acc>
                              <m:r>
                                <a:rPr lang="en-US" sz="1800" i="1">
                                  <a:solidFill>
                                    <a:srgbClr val="000000"/>
                                  </a:solidFill>
                                  <a:effectLst/>
                                  <a:latin typeface="+mn-lt"/>
                                  <a:ea typeface="Arial" panose="020B0604020202020204" pitchFamily="34" charset="0"/>
                                  <a:cs typeface="Times New Roman" panose="02020603050405020304" pitchFamily="18" charset="0"/>
                                </a:rPr>
                                <m:t>,  </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e>
                              </m:acc>
                              <m:r>
                                <a:rPr lang="en-US" sz="1800" i="1">
                                  <a:solidFill>
                                    <a:srgbClr val="000000"/>
                                  </a:solidFill>
                                  <a:effectLst/>
                                  <a:latin typeface="+mn-lt"/>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mn-lt"/>
                                      <a:ea typeface="Arial" panose="020B0604020202020204" pitchFamily="34" charset="0"/>
                                      <a:cs typeface="Times New Roman" panose="02020603050405020304" pitchFamily="18" charset="0"/>
                                    </a:rPr>
                                  </m:ctrlPr>
                                </m:accPr>
                                <m:e>
                                  <m:r>
                                    <a:rPr lang="en-US" sz="1800" i="1">
                                      <a:solidFill>
                                        <a:srgbClr val="000000"/>
                                      </a:solidFill>
                                      <a:effectLst/>
                                      <a:latin typeface="+mn-lt"/>
                                      <a:ea typeface="Arial" panose="020B0604020202020204" pitchFamily="34" charset="0"/>
                                      <a:cs typeface="Times New Roman" panose="02020603050405020304" pitchFamily="18" charset="0"/>
                                    </a:rPr>
                                    <m:t>𝐵</m:t>
                                  </m:r>
                                </m:e>
                              </m:acc>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mn-lt"/>
                                  <a:ea typeface="Arial" panose="020B0604020202020204" pitchFamily="34" charset="0"/>
                                  <a:cs typeface="Times New Roman" panose="02020603050405020304" pitchFamily="18" charset="0"/>
                                </a:rPr>
                                <m:t>∆</m:t>
                              </m:r>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𝐴</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𝐵</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mn-lt"/>
                                      <a:ea typeface="Arial" panose="020B0604020202020204" pitchFamily="34" charset="0"/>
                                      <a:cs typeface="Times New Roman" panose="02020603050405020304" pitchFamily="18" charset="0"/>
                                    </a:rPr>
                                  </m:ctrlPr>
                                </m:sSupPr>
                                <m:e>
                                  <m:r>
                                    <a:rPr lang="en-US" sz="1800" i="1">
                                      <a:solidFill>
                                        <a:srgbClr val="000000"/>
                                      </a:solidFill>
                                      <a:effectLst/>
                                      <a:latin typeface="+mn-lt"/>
                                      <a:ea typeface="Arial" panose="020B0604020202020204" pitchFamily="34" charset="0"/>
                                      <a:cs typeface="Times New Roman" panose="02020603050405020304" pitchFamily="18" charset="0"/>
                                    </a:rPr>
                                    <m:t>𝐶</m:t>
                                  </m:r>
                                </m:e>
                                <m:sup>
                                  <m:r>
                                    <a:rPr lang="en-US" sz="1800" i="1">
                                      <a:solidFill>
                                        <a:srgbClr val="000000"/>
                                      </a:solidFill>
                                      <a:effectLst/>
                                      <a:latin typeface="+mn-lt"/>
                                      <a:ea typeface="Arial" panose="020B0604020202020204" pitchFamily="34" charset="0"/>
                                      <a:cs typeface="Times New Roman" panose="02020603050405020304" pitchFamily="18" charset="0"/>
                                    </a:rPr>
                                    <m:t>′</m:t>
                                  </m:r>
                                </m:sup>
                              </m:sSup>
                              <m:r>
                                <a:rPr lang="vi-VN" sz="1800" i="1" smtClean="0">
                                  <a:latin typeface="Cambria Math" panose="020405030504060302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m:t>
                              </m:r>
                              <m:r>
                                <a:rPr lang="en-US" sz="1800" i="1">
                                  <a:solidFill>
                                    <a:srgbClr val="000000"/>
                                  </a:solidFill>
                                  <a:effectLst/>
                                  <a:latin typeface="+mn-lt"/>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826" r="-484" b="-55152"/>
                          </a:stretch>
                        </a:blipFill>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826" t="-217105" r="-484" b="-19737"/>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5" name="Rectangle 4"/>
                <p:cNvSpPr/>
                <p:nvPr/>
              </p:nvSpPr>
              <p:spPr>
                <a:xfrm>
                  <a:off x="6193204" y="2842693"/>
                  <a:ext cx="3969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568312" y="4279392"/>
                  <a:ext cx="40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6917344" y="4283440"/>
                  <a:ext cx="396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21" name="Rectangle 20"/>
                <p:cNvSpPr/>
                <p:nvPr/>
              </p:nvSpPr>
              <p:spPr>
                <a:xfrm>
                  <a:off x="7658243" y="3187684"/>
                  <a:ext cx="453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7279028" y="4294107"/>
                  <a:ext cx="4603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55860" y="4317545"/>
                  <a:ext cx="4459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8" name="Arc 17"/>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02394">
            <a:off x="5748456" y="416507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1421909">
            <a:off x="5710433" y="422137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1202394">
            <a:off x="7454406" y="416190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421909">
            <a:off x="7421273" y="422309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34258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8" grpId="0" animBg="1"/>
      <p:bldP spid="24" grpId="0" animBg="1"/>
      <p:bldP spid="25"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539492" y="393427"/>
            <a:ext cx="585281" cy="613831"/>
          </a:xfrm>
          <a:prstGeom prst="rect">
            <a:avLst/>
          </a:prstGeom>
        </p:spPr>
      </p:pic>
      <p:sp>
        <p:nvSpPr>
          <p:cNvPr id="3" name="Rectangle 2"/>
          <p:cNvSpPr/>
          <p:nvPr/>
        </p:nvSpPr>
        <p:spPr>
          <a:xfrm>
            <a:off x="1211337" y="210815"/>
            <a:ext cx="7381800" cy="828688"/>
          </a:xfrm>
          <a:prstGeom prst="rect">
            <a:avLst/>
          </a:prstGeom>
        </p:spPr>
        <p:txBody>
          <a:bodyPr wrap="square">
            <a:spAutoFit/>
          </a:bodyPr>
          <a:lstStyle/>
          <a:p>
            <a:pPr lvl="0" algn="just">
              <a:lnSpc>
                <a:spcPct val="150000"/>
              </a:lnSpc>
            </a:pPr>
            <a:r>
              <a:rPr lang="vi-VN" sz="1700">
                <a:latin typeface="Arial" panose="020B0604020202020204" pitchFamily="34" charset="0"/>
              </a:rPr>
              <a:t>Những cặp tam giác nào trong hình 9.22 là đồng dạng? Viết đúng kí hiệu </a:t>
            </a:r>
            <a:r>
              <a:rPr lang="vi-VN" sz="1700">
                <a:latin typeface="Arial" panose="020B0604020202020204" pitchFamily="34" charset="0"/>
              </a:rPr>
              <a:t>đồng </a:t>
            </a:r>
            <a:r>
              <a:rPr lang="vi-VN" sz="1700" smtClean="0">
                <a:latin typeface="Arial" panose="020B0604020202020204" pitchFamily="34" charset="0"/>
              </a:rPr>
              <a:t>dạng</a:t>
            </a:r>
            <a:endParaRPr lang="vi-VN" sz="1700">
              <a:latin typeface="Arial" panose="020B0604020202020204" pitchFamily="34" charset="0"/>
            </a:endParaRPr>
          </a:p>
        </p:txBody>
      </p:sp>
      <p:grpSp>
        <p:nvGrpSpPr>
          <p:cNvPr id="62" name="Google Shape;2349;p37"/>
          <p:cNvGrpSpPr/>
          <p:nvPr/>
        </p:nvGrpSpPr>
        <p:grpSpPr>
          <a:xfrm rot="6761346" flipV="1">
            <a:off x="118657" y="4170656"/>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542014" y="2827006"/>
            <a:ext cx="925253" cy="43627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mc:Choice xmlns:a14="http://schemas.microsoft.com/office/drawing/2010/main" Requires="a14">
          <p:sp>
            <p:nvSpPr>
              <p:cNvPr id="8" name="Rectangle 7"/>
              <p:cNvSpPr/>
              <p:nvPr/>
            </p:nvSpPr>
            <p:spPr>
              <a:xfrm>
                <a:off x="1609956" y="2842283"/>
                <a:ext cx="7018400" cy="2102370"/>
              </a:xfrm>
              <a:prstGeom prst="rect">
                <a:avLst/>
              </a:prstGeom>
            </p:spPr>
            <p:txBody>
              <a:bodyPr wrap="square">
                <a:spAutoFit/>
              </a:bodyPr>
              <a:lstStyle/>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𝐷𝐸𝐹</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𝐷</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𝐵</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𝐸</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Theo định lí Tổng ba góc trong một tam </a:t>
                </a:r>
                <a:r>
                  <a:rPr lang="en-US" sz="1700">
                    <a:effectLst/>
                    <a:latin typeface="+mn-lt"/>
                    <a:ea typeface="Arial" panose="020B0604020202020204" pitchFamily="34" charset="0"/>
                    <a:cs typeface="Times New Roman" panose="02020603050405020304" pitchFamily="18" charset="0"/>
                  </a:rPr>
                  <a:t>giác</a:t>
                </a:r>
                <a:r>
                  <a:rPr lang="en-US" sz="1700" smtClean="0">
                    <a:effectLst/>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𝑃</m:t>
                        </m:r>
                      </m:e>
                    </m:acc>
                    <m:r>
                      <a:rPr lang="en-US"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en-US"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𝑀</m:t>
                        </m:r>
                      </m:e>
                    </m:acc>
                    <m:r>
                      <a:rPr lang="en-US"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𝑁</m:t>
                        </m:r>
                      </m:e>
                    </m:acc>
                    <m:r>
                      <a:rPr lang="en-US"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50</m:t>
                        </m:r>
                      </m:e>
                      <m:sup>
                        <m:r>
                          <a:rPr lang="en-US" sz="1700" i="1">
                            <a:effectLst/>
                            <a:latin typeface="+mn-lt"/>
                            <a:ea typeface="Arial" panose="020B0604020202020204" pitchFamily="34" charset="0"/>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Dotum" panose="020B0600000101010101" pitchFamily="34" charset="-127"/>
                    <a:cs typeface="Times New Roman" panose="02020603050405020304" pitchFamily="18" charset="0"/>
                  </a:rPr>
                  <a:t>Do đó:</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𝑀</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𝐵</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𝑃</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𝐷𝐸𝐹</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𝐷</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𝑀</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60</m:t>
                        </m:r>
                      </m:e>
                      <m:sup>
                        <m:r>
                          <a:rPr lang="nl-NL"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𝐸</m:t>
                        </m:r>
                      </m:e>
                    </m:acc>
                    <m:r>
                      <a:rPr lang="en-US"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𝑃</m:t>
                        </m:r>
                      </m:e>
                    </m:acc>
                    <m:r>
                      <a:rPr lang="en-US"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50</m:t>
                        </m:r>
                      </m:e>
                      <m:sup>
                        <m:r>
                          <a:rPr lang="en-US" sz="1700" i="1">
                            <a:effectLst/>
                            <a:latin typeface="+mn-lt"/>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9956" y="2842283"/>
                <a:ext cx="7018400" cy="2102370"/>
              </a:xfrm>
              <a:prstGeom prst="rect">
                <a:avLst/>
              </a:prstGeom>
              <a:blipFill>
                <a:blip r:embed="rId4"/>
                <a:stretch>
                  <a:fillRect l="-521" b="-58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656299" y="1107195"/>
            <a:ext cx="5966580" cy="1734286"/>
          </a:xfrm>
          <a:prstGeom prst="rect">
            <a:avLst/>
          </a:prstGeom>
        </p:spPr>
      </p:pic>
    </p:spTree>
    <p:extLst>
      <p:ext uri="{BB962C8B-B14F-4D97-AF65-F5344CB8AC3E}">
        <p14:creationId xmlns:p14="http://schemas.microsoft.com/office/powerpoint/2010/main" val="348102526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TextBox 22"/>
              <p:cNvSpPr txBox="1"/>
              <p:nvPr/>
            </p:nvSpPr>
            <p:spPr>
              <a:xfrm>
                <a:off x="1825292" y="494130"/>
                <a:ext cx="6692374" cy="1408078"/>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Cho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r>
                      <m:rPr>
                        <m:sty m:val="p"/>
                      </m:rP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oMath>
                </a14:m>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 lượt là các</a:t>
                </a:r>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đường phân giác của tam giác </a:t>
                </a: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tam giác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9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Chứng minh rằng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p:sp>
            <p:nvSpPr>
              <p:cNvPr id="23" name="TextBox 22"/>
              <p:cNvSpPr txBox="1">
                <a:spLocks noRot="1" noChangeAspect="1" noMove="1" noResize="1" noEditPoints="1" noAdjustHandles="1" noChangeArrowheads="1" noChangeShapeType="1" noTextEdit="1"/>
              </p:cNvSpPr>
              <p:nvPr/>
            </p:nvSpPr>
            <p:spPr>
              <a:xfrm>
                <a:off x="1825292" y="494130"/>
                <a:ext cx="6692374" cy="1408078"/>
              </a:xfrm>
              <a:prstGeom prst="rect">
                <a:avLst/>
              </a:prstGeom>
              <a:blipFill>
                <a:blip r:embed="rId3"/>
                <a:stretch>
                  <a:fillRect l="-820" r="-911" b="-2597"/>
                </a:stretch>
              </a:blipFill>
            </p:spPr>
            <p:txBody>
              <a:bodyPr/>
              <a:lstStyle/>
              <a:p>
                <a:r>
                  <a:rPr lang="en-US">
                    <a:noFill/>
                  </a:rPr>
                  <a:t> </a:t>
                </a:r>
              </a:p>
            </p:txBody>
          </p:sp>
        </mc:Fallback>
      </mc:AlternateContent>
      <p:sp>
        <p:nvSpPr>
          <p:cNvPr id="24" name="Google Shape;735;p18"/>
          <p:cNvSpPr txBox="1">
            <a:spLocks/>
          </p:cNvSpPr>
          <p:nvPr/>
        </p:nvSpPr>
        <p:spPr>
          <a:xfrm>
            <a:off x="658836" y="6295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938259" y="166384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466687">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800" i="1" smtClean="0">
                                    <a:solidFill>
                                      <a:srgbClr val="000000"/>
                                    </a:solidFill>
                                    <a:latin typeface="+mn-lt"/>
                                    <a:ea typeface="Dotum" panose="020B0600000101010101" pitchFamily="34" charset="-127"/>
                                    <a:cs typeface="Times New Roman" panose="02020603050405020304" pitchFamily="18" charset="0"/>
                                  </a:rPr>
                                  <m:t>∆</m:t>
                                </m:r>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𝐴</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𝐵</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𝐶</m:t>
                                    </m:r>
                                  </m:e>
                                  <m:sup>
                                    <m:r>
                                      <a:rPr lang="en-US" sz="1800" i="1">
                                        <a:solidFill>
                                          <a:srgbClr val="000000"/>
                                        </a:solidFill>
                                        <a:latin typeface="+mn-lt"/>
                                        <a:ea typeface="Dotum" panose="020B0600000101010101" pitchFamily="34" charset="-127"/>
                                        <a:cs typeface="Times New Roman" panose="02020603050405020304" pitchFamily="18" charset="0"/>
                                      </a:rPr>
                                      <m:t>′</m:t>
                                    </m:r>
                                  </m:sup>
                                </m:sSup>
                                <m:r>
                                  <a:rPr lang="vi-VN" sz="1800" i="1">
                                    <a:solidFill>
                                      <a:srgbClr val="000000"/>
                                    </a:solidFill>
                                    <a:latin typeface="+mn-lt"/>
                                  </a:rPr>
                                  <m:t>∽</m:t>
                                </m:r>
                                <m:r>
                                  <a:rPr lang="nl-NL" sz="1800">
                                    <a:solidFill>
                                      <a:srgbClr val="000000"/>
                                    </a:solidFill>
                                    <a:latin typeface="+mn-lt"/>
                                    <a:ea typeface="Arial" panose="020B0604020202020204" pitchFamily="34" charset="0"/>
                                    <a:cs typeface="Times New Roman" panose="02020603050405020304" pitchFamily="18" charset="0"/>
                                  </a:rPr>
                                  <m:t>∆</m:t>
                                </m:r>
                                <m:r>
                                  <a:rPr lang="en-US" sz="1800" i="1">
                                    <a:solidFill>
                                      <a:srgbClr val="000000"/>
                                    </a:solidFill>
                                    <a:latin typeface="+mn-lt"/>
                                    <a:ea typeface="Arial" panose="020B0604020202020204" pitchFamily="34" charset="0"/>
                                    <a:cs typeface="Times New Roman" panose="02020603050405020304" pitchFamily="18" charset="0"/>
                                  </a:rPr>
                                  <m:t>𝐴𝐵𝐶</m:t>
                                </m:r>
                                <m:r>
                                  <a:rPr lang="en-US" sz="1800" b="0" i="1" smtClean="0">
                                    <a:solidFill>
                                      <a:srgbClr val="000000"/>
                                    </a:solidFill>
                                    <a:latin typeface="+mn-lt"/>
                                    <a:ea typeface="Arial" panose="020B0604020202020204" pitchFamily="34" charset="0"/>
                                    <a:cs typeface="Times New Roman" panose="02020603050405020304" pitchFamily="18" charset="0"/>
                                  </a:rPr>
                                  <m:t>, </m:t>
                                </m:r>
                              </m:oMath>
                            </m:oMathPara>
                          </a14:m>
                          <a:endParaRPr lang="en-US" sz="1800" b="0" i="1" smtClean="0">
                            <a:solidFill>
                              <a:srgbClr val="000000"/>
                            </a:solidFill>
                            <a:latin typeface="+mn-lt"/>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800" b="0" i="1" smtClean="0">
                                    <a:solidFill>
                                      <a:srgbClr val="000000"/>
                                    </a:solidFill>
                                    <a:latin typeface="+mn-lt"/>
                                    <a:ea typeface="Arial" panose="020B0604020202020204" pitchFamily="34" charset="0"/>
                                    <a:cs typeface="Times New Roman" panose="02020603050405020304" pitchFamily="18" charset="0"/>
                                  </a:rPr>
                                  <m:t>𝑀</m:t>
                                </m:r>
                                <m:r>
                                  <a:rPr lang="en-US" sz="1800" b="0" i="1" smtClean="0">
                                    <a:solidFill>
                                      <a:srgbClr val="000000"/>
                                    </a:solidFill>
                                    <a:latin typeface="+mn-lt"/>
                                    <a:ea typeface="Cambria Math" panose="02040503050406030204" pitchFamily="18" charset="0"/>
                                    <a:cs typeface="Times New Roman" panose="02020603050405020304" pitchFamily="18" charset="0"/>
                                  </a:rPr>
                                  <m:t>∈</m:t>
                                </m:r>
                                <m:r>
                                  <a:rPr lang="en-US" sz="1800" b="0" i="1" smtClean="0">
                                    <a:solidFill>
                                      <a:srgbClr val="000000"/>
                                    </a:solidFill>
                                    <a:latin typeface="+mn-lt"/>
                                    <a:ea typeface="Cambria Math" panose="02040503050406030204" pitchFamily="18" charset="0"/>
                                    <a:cs typeface="Times New Roman" panose="02020603050405020304" pitchFamily="18" charset="0"/>
                                  </a:rPr>
                                  <m:t>𝐵𝐶</m:t>
                                </m:r>
                                <m:r>
                                  <a:rPr lang="en-US" sz="1800" b="0" i="1" smtClean="0">
                                    <a:solidFill>
                                      <a:srgbClr val="000000"/>
                                    </a:solidFill>
                                    <a:latin typeface="+mn-lt"/>
                                    <a:ea typeface="Arial" panose="020B0604020202020204" pitchFamily="34" charset="0"/>
                                    <a:cs typeface="Times New Roman" panose="02020603050405020304" pitchFamily="18" charset="0"/>
                                  </a:rPr>
                                  <m:t>, </m:t>
                                </m:r>
                                <m:sSup>
                                  <m:sSupPr>
                                    <m:ctrlPr>
                                      <a:rPr lang="en-US" sz="1800" b="0" i="1" smtClean="0">
                                        <a:solidFill>
                                          <a:srgbClr val="000000"/>
                                        </a:solidFill>
                                        <a:latin typeface="+mn-lt"/>
                                        <a:ea typeface="Arial" panose="020B0604020202020204" pitchFamily="34" charset="0"/>
                                        <a:cs typeface="Times New Roman" panose="02020603050405020304" pitchFamily="18" charset="0"/>
                                      </a:rPr>
                                    </m:ctrlPr>
                                  </m:sSupPr>
                                  <m:e>
                                    <m:r>
                                      <a:rPr lang="en-US" sz="1800" b="0" i="1" smtClean="0">
                                        <a:solidFill>
                                          <a:srgbClr val="000000"/>
                                        </a:solidFill>
                                        <a:latin typeface="+mn-lt"/>
                                        <a:ea typeface="Arial" panose="020B0604020202020204" pitchFamily="34" charset="0"/>
                                        <a:cs typeface="Times New Roman" panose="02020603050405020304" pitchFamily="18" charset="0"/>
                                      </a:rPr>
                                      <m:t>𝑀</m:t>
                                    </m:r>
                                  </m:e>
                                  <m:sup>
                                    <m:r>
                                      <a:rPr lang="en-US" sz="1800" b="0" i="1" smtClean="0">
                                        <a:solidFill>
                                          <a:srgbClr val="000000"/>
                                        </a:solidFill>
                                        <a:latin typeface="+mn-lt"/>
                                        <a:ea typeface="Arial" panose="020B0604020202020204" pitchFamily="34" charset="0"/>
                                        <a:cs typeface="Times New Roman" panose="02020603050405020304" pitchFamily="18" charset="0"/>
                                      </a:rPr>
                                      <m:t>′</m:t>
                                    </m:r>
                                  </m:sup>
                                </m:sSup>
                                <m:r>
                                  <a:rPr lang="en-US" sz="1800" b="0" i="1" smtClean="0">
                                    <a:solidFill>
                                      <a:srgbClr val="000000"/>
                                    </a:solidFill>
                                    <a:latin typeface="+mn-lt"/>
                                    <a:ea typeface="Cambria Math" panose="02040503050406030204" pitchFamily="18" charset="0"/>
                                    <a:cs typeface="Times New Roman" panose="02020603050405020304" pitchFamily="18" charset="0"/>
                                  </a:rPr>
                                  <m:t>∈</m:t>
                                </m:r>
                                <m:sSup>
                                  <m:sSupPr>
                                    <m:ctrlPr>
                                      <a:rPr lang="en-US" sz="1800" b="0" i="1" smtClean="0">
                                        <a:solidFill>
                                          <a:srgbClr val="000000"/>
                                        </a:solidFill>
                                        <a:latin typeface="+mn-lt"/>
                                        <a:ea typeface="Cambria Math" panose="02040503050406030204" pitchFamily="18" charset="0"/>
                                        <a:cs typeface="Times New Roman" panose="02020603050405020304" pitchFamily="18" charset="0"/>
                                      </a:rPr>
                                    </m:ctrlPr>
                                  </m:sSupPr>
                                  <m:e>
                                    <m:r>
                                      <a:rPr lang="en-US" sz="1800" b="0" i="1" smtClean="0">
                                        <a:solidFill>
                                          <a:srgbClr val="000000"/>
                                        </a:solidFill>
                                        <a:latin typeface="+mn-lt"/>
                                        <a:ea typeface="Cambria Math" panose="02040503050406030204" pitchFamily="18" charset="0"/>
                                        <a:cs typeface="Times New Roman" panose="02020603050405020304" pitchFamily="18" charset="0"/>
                                      </a:rPr>
                                      <m:t>𝐵</m:t>
                                    </m:r>
                                  </m:e>
                                  <m:sup>
                                    <m:r>
                                      <a:rPr lang="en-US" sz="1800" b="0" i="1" smtClean="0">
                                        <a:solidFill>
                                          <a:srgbClr val="000000"/>
                                        </a:solidFill>
                                        <a:latin typeface="+mn-lt"/>
                                        <a:ea typeface="Cambria Math" panose="02040503050406030204" pitchFamily="18" charset="0"/>
                                        <a:cs typeface="Times New Roman" panose="02020603050405020304" pitchFamily="18" charset="0"/>
                                      </a:rPr>
                                      <m:t>′</m:t>
                                    </m:r>
                                  </m:sup>
                                </m:sSup>
                                <m:sSup>
                                  <m:sSupPr>
                                    <m:ctrlPr>
                                      <a:rPr lang="en-US" sz="1800" b="0" i="1" smtClean="0">
                                        <a:solidFill>
                                          <a:srgbClr val="000000"/>
                                        </a:solidFill>
                                        <a:latin typeface="+mn-lt"/>
                                        <a:ea typeface="Cambria Math" panose="02040503050406030204" pitchFamily="18" charset="0"/>
                                        <a:cs typeface="Times New Roman" panose="02020603050405020304" pitchFamily="18" charset="0"/>
                                      </a:rPr>
                                    </m:ctrlPr>
                                  </m:sSupPr>
                                  <m:e>
                                    <m:r>
                                      <a:rPr lang="en-US" sz="1800" b="0" i="1" smtClean="0">
                                        <a:solidFill>
                                          <a:srgbClr val="000000"/>
                                        </a:solidFill>
                                        <a:latin typeface="+mn-lt"/>
                                        <a:ea typeface="Cambria Math" panose="02040503050406030204" pitchFamily="18" charset="0"/>
                                        <a:cs typeface="Times New Roman" panose="02020603050405020304" pitchFamily="18" charset="0"/>
                                      </a:rPr>
                                      <m:t>𝐶</m:t>
                                    </m:r>
                                  </m:e>
                                  <m:sup>
                                    <m:r>
                                      <a:rPr lang="en-US" sz="1800" b="0" i="1" smtClean="0">
                                        <a:solidFill>
                                          <a:srgbClr val="000000"/>
                                        </a:solidFill>
                                        <a:latin typeface="+mn-lt"/>
                                        <a:ea typeface="Cambria Math" panose="02040503050406030204" pitchFamily="18" charset="0"/>
                                        <a:cs typeface="Times New Roman" panose="02020603050405020304" pitchFamily="18" charset="0"/>
                                      </a:rPr>
                                      <m:t>′</m:t>
                                    </m:r>
                                  </m:sup>
                                </m:sSup>
                                <m:r>
                                  <a:rPr lang="en-US" sz="1800" b="0" i="1" smtClean="0">
                                    <a:solidFill>
                                      <a:srgbClr val="000000"/>
                                    </a:solidFill>
                                    <a:latin typeface="+mn-lt"/>
                                    <a:ea typeface="Cambria Math" panose="02040503050406030204" pitchFamily="18" charset="0"/>
                                    <a:cs typeface="Times New Roman" panose="02020603050405020304" pitchFamily="18" charset="0"/>
                                  </a:rPr>
                                  <m:t>, </m:t>
                                </m:r>
                              </m:oMath>
                            </m:oMathPara>
                          </a14:m>
                          <a:endParaRPr lang="en-US" sz="1800" b="0" i="1" smtClean="0">
                            <a:solidFill>
                              <a:srgbClr val="000000"/>
                            </a:solidFill>
                            <a:latin typeface="+mn-lt"/>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mn-lt"/>
                                        <a:ea typeface="Dotum" panose="020B0600000101010101" pitchFamily="34" charset="-127"/>
                                        <a:cs typeface="Times New Roman" panose="02020603050405020304" pitchFamily="18" charset="0"/>
                                      </a:rPr>
                                    </m:ctrlPr>
                                  </m:accPr>
                                  <m:e>
                                    <m:r>
                                      <a:rPr lang="en-US" sz="1800" b="0" i="1" smtClean="0">
                                        <a:solidFill>
                                          <a:srgbClr val="000000"/>
                                        </a:solidFill>
                                        <a:latin typeface="+mn-lt"/>
                                        <a:ea typeface="Dotum" panose="020B0600000101010101" pitchFamily="34" charset="-127"/>
                                        <a:cs typeface="Times New Roman" panose="02020603050405020304" pitchFamily="18" charset="0"/>
                                      </a:rPr>
                                      <m:t>𝐵𝐴𝑀</m:t>
                                    </m:r>
                                  </m:e>
                                </m:acc>
                                <m:r>
                                  <a:rPr lang="en-US" sz="1800" i="1">
                                    <a:solidFill>
                                      <a:srgbClr val="000000"/>
                                    </a:solidFill>
                                    <a:latin typeface="+mn-lt"/>
                                    <a:ea typeface="Dotum" panose="020B0600000101010101" pitchFamily="34" charset="-127"/>
                                    <a:cs typeface="Times New Roman" panose="02020603050405020304" pitchFamily="18" charset="0"/>
                                  </a:rPr>
                                  <m:t>=</m:t>
                                </m:r>
                                <m:acc>
                                  <m:accPr>
                                    <m:chr m:val="̂"/>
                                    <m:ctrlPr>
                                      <a:rPr lang="en-US" sz="1800" i="1">
                                        <a:solidFill>
                                          <a:srgbClr val="000000"/>
                                        </a:solidFill>
                                        <a:latin typeface="+mn-lt"/>
                                        <a:ea typeface="Dotum" panose="020B0600000101010101" pitchFamily="34" charset="-127"/>
                                        <a:cs typeface="Times New Roman" panose="02020603050405020304" pitchFamily="18" charset="0"/>
                                      </a:rPr>
                                    </m:ctrlPr>
                                  </m:accPr>
                                  <m:e>
                                    <m:r>
                                      <a:rPr lang="en-US" sz="1800" b="0" i="1" smtClean="0">
                                        <a:solidFill>
                                          <a:srgbClr val="000000"/>
                                        </a:solidFill>
                                        <a:latin typeface="+mn-lt"/>
                                        <a:ea typeface="Dotum" panose="020B0600000101010101" pitchFamily="34" charset="-127"/>
                                        <a:cs typeface="Times New Roman" panose="02020603050405020304" pitchFamily="18" charset="0"/>
                                      </a:rPr>
                                      <m:t>𝑀</m:t>
                                    </m:r>
                                    <m:r>
                                      <a:rPr lang="en-US" sz="1800" b="0" i="1" smtClean="0">
                                        <a:solidFill>
                                          <a:srgbClr val="000000"/>
                                        </a:solidFill>
                                        <a:latin typeface="+mn-lt"/>
                                        <a:ea typeface="Dotum" panose="020B0600000101010101" pitchFamily="34" charset="-127"/>
                                        <a:cs typeface="Times New Roman" panose="02020603050405020304" pitchFamily="18" charset="0"/>
                                      </a:rPr>
                                      <m:t>𝐴𝐶</m:t>
                                    </m:r>
                                  </m:e>
                                </m:acc>
                                <m:r>
                                  <a:rPr lang="en-US" sz="1800" b="0" i="1" smtClean="0">
                                    <a:solidFill>
                                      <a:srgbClr val="000000"/>
                                    </a:solidFill>
                                    <a:latin typeface="+mn-lt"/>
                                    <a:ea typeface="Dotum" panose="020B0600000101010101" pitchFamily="34" charset="-127"/>
                                    <a:cs typeface="Times New Roman" panose="02020603050405020304" pitchFamily="18" charset="0"/>
                                  </a:rPr>
                                  <m:t>,</m:t>
                                </m:r>
                              </m:oMath>
                            </m:oMathPara>
                          </a14:m>
                          <a:endParaRPr lang="en-US" sz="1800" b="0" i="1" smtClean="0">
                            <a:solidFill>
                              <a:srgbClr val="000000"/>
                            </a:solidFill>
                            <a:latin typeface="+mn-lt"/>
                            <a:ea typeface="Dotum" panose="020B0600000101010101" pitchFamily="34" charset="-127"/>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mn-lt"/>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𝐵</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nl-NL" sz="1800" i="1">
                                            <a:solidFill>
                                              <a:srgbClr val="000000"/>
                                            </a:solidFill>
                                            <a:latin typeface="+mn-lt"/>
                                            <a:ea typeface="Dotum" panose="020B0600000101010101" pitchFamily="34" charset="-127"/>
                                            <a:cs typeface="Times New Roman" panose="02020603050405020304" pitchFamily="18" charset="0"/>
                                          </a:rPr>
                                          <m:t>𝐴</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r>
                                      <a:rPr lang="en-US" sz="1800" b="0" i="1" smtClean="0">
                                        <a:solidFill>
                                          <a:srgbClr val="000000"/>
                                        </a:solidFill>
                                        <a:latin typeface="+mn-lt"/>
                                        <a:ea typeface="Dotum" panose="020B0600000101010101" pitchFamily="34" charset="-127"/>
                                        <a:cs typeface="Times New Roman" panose="02020603050405020304" pitchFamily="18" charset="0"/>
                                      </a:rPr>
                                      <m:t>𝑀</m:t>
                                    </m:r>
                                    <m:r>
                                      <a:rPr lang="en-US" sz="1800" b="0" i="1" smtClean="0">
                                        <a:solidFill>
                                          <a:srgbClr val="000000"/>
                                        </a:solidFill>
                                        <a:latin typeface="+mn-lt"/>
                                        <a:ea typeface="Dotum" panose="020B0600000101010101" pitchFamily="34" charset="-127"/>
                                        <a:cs typeface="Times New Roman" panose="02020603050405020304" pitchFamily="18" charset="0"/>
                                      </a:rPr>
                                      <m:t>′</m:t>
                                    </m:r>
                                  </m:e>
                                </m:acc>
                                <m:r>
                                  <a:rPr lang="en-US" sz="1800" i="1">
                                    <a:solidFill>
                                      <a:srgbClr val="000000"/>
                                    </a:solidFill>
                                    <a:latin typeface="+mn-lt"/>
                                    <a:ea typeface="Dotum" panose="020B0600000101010101" pitchFamily="34" charset="-127"/>
                                    <a:cs typeface="Times New Roman" panose="02020603050405020304" pitchFamily="18" charset="0"/>
                                  </a:rPr>
                                  <m:t>=</m:t>
                                </m:r>
                                <m:acc>
                                  <m:accPr>
                                    <m:chr m:val="̂"/>
                                    <m:ctrlPr>
                                      <a:rPr lang="en-US" sz="1800" i="1">
                                        <a:solidFill>
                                          <a:srgbClr val="000000"/>
                                        </a:solidFill>
                                        <a:latin typeface="+mn-lt"/>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𝑀</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mn-lt"/>
                                            <a:ea typeface="Dotum" panose="020B0600000101010101" pitchFamily="34" charset="-127"/>
                                            <a:cs typeface="Times New Roman" panose="02020603050405020304" pitchFamily="18" charset="0"/>
                                          </a:rPr>
                                        </m:ctrlPr>
                                      </m:sSupPr>
                                      <m:e>
                                        <m:r>
                                          <a:rPr lang="en-US" sz="1800" b="0" i="1" smtClean="0">
                                            <a:solidFill>
                                              <a:srgbClr val="000000"/>
                                            </a:solidFill>
                                            <a:latin typeface="+mn-lt"/>
                                            <a:ea typeface="Dotum" panose="020B0600000101010101" pitchFamily="34" charset="-127"/>
                                            <a:cs typeface="Times New Roman" panose="02020603050405020304" pitchFamily="18" charset="0"/>
                                          </a:rPr>
                                          <m:t>𝐴</m:t>
                                        </m:r>
                                      </m:e>
                                      <m:sup>
                                        <m:r>
                                          <a:rPr lang="en-US" sz="1800" b="0" i="1" smtClean="0">
                                            <a:solidFill>
                                              <a:srgbClr val="000000"/>
                                            </a:solidFill>
                                            <a:latin typeface="+mn-lt"/>
                                            <a:ea typeface="Dotum" panose="020B0600000101010101" pitchFamily="34" charset="-127"/>
                                            <a:cs typeface="Times New Roman" panose="02020603050405020304" pitchFamily="18" charset="0"/>
                                          </a:rPr>
                                          <m:t>′</m:t>
                                        </m:r>
                                      </m:sup>
                                    </m:sSup>
                                    <m:r>
                                      <a:rPr lang="en-US" sz="1800" b="0" i="1" smtClean="0">
                                        <a:solidFill>
                                          <a:srgbClr val="000000"/>
                                        </a:solidFill>
                                        <a:latin typeface="+mn-lt"/>
                                        <a:ea typeface="Dotum" panose="020B0600000101010101" pitchFamily="34" charset="-127"/>
                                        <a:cs typeface="Times New Roman" panose="02020603050405020304" pitchFamily="18" charset="0"/>
                                      </a:rPr>
                                      <m:t>𝐶</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800" b="0" i="1" smtClean="0">
                                        <a:solidFill>
                                          <a:srgbClr val="000000"/>
                                        </a:solidFill>
                                        <a:latin typeface="+mn-lt"/>
                                        <a:ea typeface="Dotum" panose="020B0600000101010101" pitchFamily="34" charset="-127"/>
                                        <a:cs typeface="Times New Roman" panose="02020603050405020304" pitchFamily="18" charset="0"/>
                                      </a:rPr>
                                      <m:t>,</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361230">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nl-NL" sz="1800" i="1" smtClean="0">
                                    <a:solidFill>
                                      <a:srgbClr val="000000"/>
                                    </a:solidFill>
                                    <a:latin typeface="+mn-lt"/>
                                    <a:ea typeface="Dotum" panose="020B0600000101010101" pitchFamily="34" charset="-127"/>
                                    <a:cs typeface="Times New Roman" panose="02020603050405020304" pitchFamily="18" charset="0"/>
                                  </a:rPr>
                                  <m:t>∆</m:t>
                                </m:r>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𝐴</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𝐵</m:t>
                                    </m:r>
                                  </m:e>
                                  <m:sup>
                                    <m:r>
                                      <a:rPr lang="en-US" sz="1800" i="1">
                                        <a:solidFill>
                                          <a:srgbClr val="000000"/>
                                        </a:solidFill>
                                        <a:latin typeface="+mn-lt"/>
                                        <a:ea typeface="Dotum" panose="020B0600000101010101" pitchFamily="34" charset="-127"/>
                                        <a:cs typeface="Times New Roman" panose="02020603050405020304" pitchFamily="18" charset="0"/>
                                      </a:rPr>
                                      <m:t>′</m:t>
                                    </m:r>
                                  </m:sup>
                                </m:sSup>
                                <m:sSup>
                                  <m:sSupPr>
                                    <m:ctrlPr>
                                      <a:rPr lang="en-US" sz="1800" i="1">
                                        <a:solidFill>
                                          <a:srgbClr val="000000"/>
                                        </a:solidFill>
                                        <a:latin typeface="+mn-lt"/>
                                        <a:ea typeface="Dotum" panose="020B0600000101010101" pitchFamily="34" charset="-127"/>
                                        <a:cs typeface="Times New Roman" panose="02020603050405020304" pitchFamily="18" charset="0"/>
                                      </a:rPr>
                                    </m:ctrlPr>
                                  </m:sSupPr>
                                  <m:e>
                                    <m:r>
                                      <a:rPr lang="en-US" sz="1800" i="1">
                                        <a:solidFill>
                                          <a:srgbClr val="000000"/>
                                        </a:solidFill>
                                        <a:latin typeface="+mn-lt"/>
                                        <a:ea typeface="Dotum" panose="020B0600000101010101" pitchFamily="34" charset="-127"/>
                                        <a:cs typeface="Times New Roman" panose="02020603050405020304" pitchFamily="18" charset="0"/>
                                      </a:rPr>
                                      <m:t>𝑀</m:t>
                                    </m:r>
                                  </m:e>
                                  <m:sup>
                                    <m:r>
                                      <a:rPr lang="en-US" sz="1800" i="1">
                                        <a:solidFill>
                                          <a:srgbClr val="000000"/>
                                        </a:solidFill>
                                        <a:latin typeface="+mn-lt"/>
                                        <a:ea typeface="Dotum" panose="020B0600000101010101" pitchFamily="34" charset="-127"/>
                                        <a:cs typeface="Times New Roman" panose="02020603050405020304" pitchFamily="18" charset="0"/>
                                      </a:rPr>
                                      <m:t>′</m:t>
                                    </m:r>
                                  </m:sup>
                                </m:sSup>
                                <m:r>
                                  <a:rPr lang="en-US" sz="1800" i="1">
                                    <a:solidFill>
                                      <a:srgbClr val="000000"/>
                                    </a:solidFill>
                                    <a:latin typeface="+mn-lt"/>
                                    <a:ea typeface="Dotum" panose="020B0600000101010101" pitchFamily="34" charset="-127"/>
                                    <a:cs typeface="Times New Roman" panose="02020603050405020304" pitchFamily="18" charset="0"/>
                                  </a:rPr>
                                  <m:t>∽</m:t>
                                </m:r>
                                <m:r>
                                  <a:rPr lang="nl-NL" sz="1800">
                                    <a:solidFill>
                                      <a:srgbClr val="000000"/>
                                    </a:solidFill>
                                    <a:latin typeface="+mn-lt"/>
                                    <a:ea typeface="Arial" panose="020B0604020202020204" pitchFamily="34" charset="0"/>
                                    <a:cs typeface="Times New Roman" panose="02020603050405020304" pitchFamily="18" charset="0"/>
                                  </a:rPr>
                                  <m:t>∆</m:t>
                                </m:r>
                                <m:r>
                                  <a:rPr lang="en-US" sz="1800" i="1">
                                    <a:solidFill>
                                      <a:srgbClr val="000000"/>
                                    </a:solidFill>
                                    <a:latin typeface="+mn-lt"/>
                                    <a:ea typeface="Arial" panose="020B0604020202020204" pitchFamily="34" charset="0"/>
                                    <a:cs typeface="Times New Roman" panose="02020603050405020304" pitchFamily="18" charset="0"/>
                                  </a:rPr>
                                  <m:t>𝐴𝐵𝑀</m:t>
                                </m:r>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801178">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95" r="-234" b="-28620"/>
                          </a:stretch>
                        </a:blipFill>
                      </a:tcPr>
                    </a:tc>
                    <a:extLst>
                      <a:ext uri="{0D108BD9-81ED-4DB2-BD59-A6C34878D82A}">
                        <a16:rowId xmlns:a16="http://schemas.microsoft.com/office/drawing/2014/main" val="436423428"/>
                      </a:ext>
                    </a:extLst>
                  </a:tr>
                  <a:tr h="443611">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95" t="-406849" r="-234" b="-16438"/>
                          </a:stretch>
                        </a:blipFill>
                      </a:tcPr>
                    </a:tc>
                    <a:extLst>
                      <a:ext uri="{0D108BD9-81ED-4DB2-BD59-A6C34878D82A}">
                        <a16:rowId xmlns:a16="http://schemas.microsoft.com/office/drawing/2014/main" val="2044681569"/>
                      </a:ext>
                    </a:extLst>
                  </a:tr>
                </a:tbl>
              </a:graphicData>
            </a:graphic>
          </p:graphicFrame>
        </mc:Fallback>
      </mc:AlternateContent>
      <p:pic>
        <p:nvPicPr>
          <p:cNvPr id="4" name="Picture 3"/>
          <p:cNvPicPr>
            <a:picLocks noChangeAspect="1"/>
          </p:cNvPicPr>
          <p:nvPr/>
        </p:nvPicPr>
        <p:blipFill>
          <a:blip r:embed="rId5"/>
          <a:stretch>
            <a:fillRect/>
          </a:stretch>
        </p:blipFill>
        <p:spPr>
          <a:xfrm>
            <a:off x="4810539" y="2456581"/>
            <a:ext cx="3707127" cy="1815453"/>
          </a:xfrm>
          <a:prstGeom prst="rect">
            <a:avLst/>
          </a:prstGeom>
        </p:spPr>
      </p:pic>
    </p:spTree>
    <p:extLst>
      <p:ext uri="{BB962C8B-B14F-4D97-AF65-F5344CB8AC3E}">
        <p14:creationId xmlns:p14="http://schemas.microsoft.com/office/powerpoint/2010/main" val="5883435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12731" y="31889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TextBox 1"/>
              <p:cNvSpPr txBox="1"/>
              <p:nvPr/>
            </p:nvSpPr>
            <p:spPr>
              <a:xfrm>
                <a:off x="866686" y="846993"/>
                <a:ext cx="7418573" cy="3794693"/>
              </a:xfrm>
              <a:prstGeom prst="rect">
                <a:avLst/>
              </a:prstGeom>
              <a:noFill/>
            </p:spPr>
            <p:txBody>
              <a:bodyPr wrap="square" rtlCol="0">
                <a:spAutoFit/>
              </a:bodyPr>
              <a:lstStyle/>
              <a:p>
                <a:pPr>
                  <a:lnSpc>
                    <a:spcPct val="150000"/>
                  </a:lnSpc>
                </a:pPr>
                <a:r>
                  <a:rPr lang="en-US" sz="1900" smtClean="0"/>
                  <a:t>Vì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smtClean="0"/>
                  <a:t> nên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1900" smtClean="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𝐶</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𝐵𝐴𝐶</m:t>
                        </m:r>
                      </m:e>
                    </m:acc>
                  </m:oMath>
                </a14:m>
                <a:endParaRPr lang="en-US" sz="1900" smtClean="0"/>
              </a:p>
              <a:p>
                <a:pPr>
                  <a:lnSpc>
                    <a:spcPct val="150000"/>
                  </a:lnSpc>
                </a:pPr>
                <a:r>
                  <a:rPr lang="en-US" sz="1900" smtClean="0"/>
                  <a:t>Vì </a:t>
                </a:r>
                <a14:m>
                  <m:oMath xmlns:m="http://schemas.openxmlformats.org/officeDocument/2006/math">
                    <m:r>
                      <m:rPr>
                        <m:sty m:val="p"/>
                      </m:rPr>
                      <a:rPr lang="en-US" sz="1900">
                        <a:latin typeface="Cambria Math" panose="02040503050406030204" pitchFamily="18" charset="0"/>
                        <a:ea typeface="Arial" panose="020B0604020202020204" pitchFamily="34" charset="0"/>
                        <a:cs typeface="Times New Roman" panose="02020603050405020304" pitchFamily="18" charset="0"/>
                      </a:rPr>
                      <m:t>A</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các đường phân giác </a:t>
                </a:r>
                <a:r>
                  <a:rPr lang="en-US" sz="1900">
                    <a:ea typeface="Arial" panose="020B0604020202020204" pitchFamily="34" charset="0"/>
                    <a:cs typeface="Times New Roman" panose="02020603050405020304" pitchFamily="18" charset="0"/>
                  </a:rPr>
                  <a:t>của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oMath>
                </a14:m>
                <a:r>
                  <a:rPr lang="en-US" sz="1900" smtClean="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r>
                  <a:rPr lang="en-US" sz="1900" smtClean="0"/>
                  <a:t> </a:t>
                </a:r>
              </a:p>
              <a:p>
                <a:pPr>
                  <a:lnSpc>
                    <a:spcPct val="150000"/>
                  </a:lnSpc>
                </a:pPr>
                <a:r>
                  <a:rPr lang="en-US" sz="1900" smtClean="0"/>
                  <a:t>Nên</a:t>
                </a:r>
                <a:r>
                  <a:rPr lang="en-US" sz="1900" i="1">
                    <a:ea typeface="Dotum" panose="020B0600000101010101" pitchFamily="34" charset="-127"/>
                    <a:cs typeface="Times New Roman" panose="02020603050405020304" pitchFamily="18" charset="0"/>
                  </a:rPr>
                  <a:t> </a:t>
                </a:r>
                <a:endParaRPr lang="en-US" sz="1900" i="1" smtClean="0">
                  <a:ea typeface="Dotum" panose="020B0600000101010101" pitchFamily="34" charset="-127"/>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𝑀</m:t>
                          </m:r>
                        </m:e>
                      </m:acc>
                    </m:oMath>
                  </m:oMathPara>
                </a14:m>
                <a:endParaRPr lang="en-US" sz="1900" smtClean="0"/>
              </a:p>
              <a:p>
                <a:pPr algn="just">
                  <a:lnSpc>
                    <a:spcPct val="150000"/>
                  </a:lnSpc>
                  <a:defRPr/>
                </a:pPr>
                <a:r>
                  <a:rPr lang="en-US" sz="1900" smtClean="0"/>
                  <a:t>Hai tam giác </a:t>
                </a:r>
                <a14:m>
                  <m:oMath xmlns:m="http://schemas.openxmlformats.org/officeDocument/2006/math">
                    <m:r>
                      <a:rPr lang="en-US" sz="1900" i="1" smtClean="0">
                        <a:latin typeface="Cambria Math" panose="02040503050406030204" pitchFamily="18" charset="0"/>
                      </a:rPr>
                      <m:t>𝐴𝐵𝑀</m:t>
                    </m:r>
                  </m:oMath>
                </a14:m>
                <a:r>
                  <a:rPr lang="en-US" sz="1900" smtClean="0"/>
                  <a:t> và</a:t>
                </a:r>
                <a:r>
                  <a:rPr lang="en-US" sz="1900"/>
                  <a:t> </a:t>
                </a:r>
                <a14:m>
                  <m:oMath xmlns:m="http://schemas.openxmlformats.org/officeDocument/2006/math">
                    <m:r>
                      <a:rPr lang="en-US" sz="1900" i="1">
                        <a:latin typeface="Cambria Math" panose="02040503050406030204" pitchFamily="18" charset="0"/>
                      </a:rPr>
                      <m:t>𝐴</m:t>
                    </m:r>
                    <m:r>
                      <a:rPr lang="en-US" sz="1900" b="0" i="1" smtClean="0">
                        <a:latin typeface="Cambria Math" panose="02040503050406030204" pitchFamily="18" charset="0"/>
                      </a:rPr>
                      <m:t>′</m:t>
                    </m:r>
                    <m:r>
                      <a:rPr lang="en-US" sz="1900" i="1">
                        <a:latin typeface="Cambria Math" panose="02040503050406030204" pitchFamily="18" charset="0"/>
                      </a:rPr>
                      <m:t>𝐵</m:t>
                    </m:r>
                    <m:r>
                      <a:rPr lang="en-US" sz="1900" b="0" i="1" smtClean="0">
                        <a:latin typeface="Cambria Math" panose="02040503050406030204" pitchFamily="18" charset="0"/>
                      </a:rPr>
                      <m:t>′</m:t>
                    </m:r>
                    <m:r>
                      <a:rPr lang="en-US" sz="1900" i="1">
                        <a:latin typeface="Cambria Math" panose="02040503050406030204" pitchFamily="18" charset="0"/>
                      </a:rPr>
                      <m:t>𝑀</m:t>
                    </m:r>
                    <m:r>
                      <a:rPr lang="en-US" sz="1900" b="0" i="1" smtClean="0">
                        <a:latin typeface="Cambria Math" panose="02040503050406030204" pitchFamily="18" charset="0"/>
                      </a:rPr>
                      <m:t>′</m:t>
                    </m:r>
                  </m:oMath>
                </a14:m>
                <a:r>
                  <a:rPr lang="en-US" sz="1900" smtClean="0"/>
                  <a:t> có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𝐴𝐵𝑀</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i="1">
                            <a:latin typeface="Cambria Math" panose="02040503050406030204" pitchFamily="18" charset="0"/>
                            <a:ea typeface="Dotum" panose="020B0600000101010101" pitchFamily="34" charset="-127"/>
                            <a:cs typeface="Times New Roman" panose="02020603050405020304" pitchFamily="18" charset="0"/>
                          </a:rPr>
                          <m:t>𝑀</m:t>
                        </m:r>
                      </m:e>
                    </m:acc>
                  </m:oMath>
                </a14:m>
                <a:r>
                  <a:rPr lang="en-US" sz="1900" smtClean="0"/>
                  <a:t> </a:t>
                </a:r>
                <a:r>
                  <a:rPr lang="en-US" sz="1900" smtClean="0"/>
                  <a:t>(theo chứng minh trên).</a:t>
                </a:r>
              </a:p>
              <a:p>
                <a:pPr algn="just">
                  <a:lnSpc>
                    <a:spcPct val="150000"/>
                  </a:lnSpc>
                  <a:defRPr/>
                </a:pPr>
                <a:r>
                  <a:rPr lang="en-US" sz="1900" smtClean="0"/>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p>
            </p:txBody>
          </p:sp>
        </mc:Choice>
        <mc:Fallback>
          <p:sp>
            <p:nvSpPr>
              <p:cNvPr id="2" name="TextBox 1"/>
              <p:cNvSpPr txBox="1">
                <a:spLocks noRot="1" noChangeAspect="1" noMove="1" noResize="1" noEditPoints="1" noAdjustHandles="1" noChangeArrowheads="1" noChangeShapeType="1" noTextEdit="1"/>
              </p:cNvSpPr>
              <p:nvPr/>
            </p:nvSpPr>
            <p:spPr>
              <a:xfrm>
                <a:off x="866686" y="846993"/>
                <a:ext cx="7418573" cy="3794693"/>
              </a:xfrm>
              <a:prstGeom prst="rect">
                <a:avLst/>
              </a:prstGeom>
              <a:blipFill>
                <a:blip r:embed="rId3"/>
                <a:stretch>
                  <a:fillRect l="-740" r="-17420" b="-482"/>
                </a:stretch>
              </a:blipFill>
            </p:spPr>
            <p:txBody>
              <a:bodyPr/>
              <a:lstStyle/>
              <a:p>
                <a:r>
                  <a:rPr lang="en-US">
                    <a:noFill/>
                  </a:rPr>
                  <a:t> </a:t>
                </a:r>
              </a:p>
            </p:txBody>
          </p:sp>
        </mc:Fallback>
      </mc:AlternateContent>
    </p:spTree>
    <p:extLst>
      <p:ext uri="{BB962C8B-B14F-4D97-AF65-F5344CB8AC3E}">
        <p14:creationId xmlns:p14="http://schemas.microsoft.com/office/powerpoint/2010/main" val="3520255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Rectangle 25"/>
              <p:cNvSpPr/>
              <p:nvPr/>
            </p:nvSpPr>
            <p:spPr>
              <a:xfrm>
                <a:off x="964520" y="1489177"/>
                <a:ext cx="7162518" cy="2259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en-US" sz="2300" smtClean="0">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𝐴</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𝐵</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𝐶</m:t>
                    </m:r>
                    <m:r>
                      <a:rPr lang="en-US" sz="2300" i="1">
                        <a:effectLst/>
                        <a:latin typeface="+mn-lt"/>
                        <a:ea typeface="Arial" panose="020B0604020202020204" pitchFamily="34" charset="0"/>
                        <a:cs typeface="Times New Roman" panose="02020603050405020304" pitchFamily="18" charset="0"/>
                      </a:rPr>
                      <m:t>′</m:t>
                    </m:r>
                    <m:r>
                      <a:rPr lang="vi-VN" sz="2400" i="1">
                        <a:latin typeface="Cambria Math" panose="02040503050406030204" pitchFamily="18" charset="0"/>
                      </a:rPr>
                      <m:t>∽</m:t>
                    </m:r>
                    <m:r>
                      <a:rPr lang="en-US" sz="2300" i="1">
                        <a:effectLst/>
                        <a:latin typeface="+mn-lt"/>
                        <a:ea typeface="Arial" panose="020B0604020202020204" pitchFamily="34" charset="0"/>
                        <a:cs typeface="Times New Roman" panose="02020603050405020304" pitchFamily="18" charset="0"/>
                      </a:rPr>
                      <m:t>∆</m:t>
                    </m:r>
                    <m:r>
                      <a:rPr lang="en-US" sz="2300" i="1">
                        <a:effectLst/>
                        <a:latin typeface="+mn-lt"/>
                        <a:ea typeface="Arial" panose="020B0604020202020204" pitchFamily="34" charset="0"/>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𝑘</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𝐴𝑀</m:t>
                    </m:r>
                    <m:r>
                      <a:rPr lang="en-US" sz="2300" i="1">
                        <a:effectLst/>
                        <a:latin typeface="+mn-lt"/>
                        <a:ea typeface="Dotum" panose="020B0600000101010101" pitchFamily="34" charset="-127"/>
                        <a:cs typeface="Times New Roman" panose="02020603050405020304" pitchFamily="18" charset="0"/>
                      </a:rPr>
                      <m:t>, </m:t>
                    </m:r>
                    <m:r>
                      <a:rPr lang="en-US" sz="2300" i="1">
                        <a:effectLst/>
                        <a:latin typeface="+mn-lt"/>
                        <a:ea typeface="Dotum" panose="020B0600000101010101" pitchFamily="34" charset="-127"/>
                        <a:cs typeface="Times New Roman" panose="02020603050405020304" pitchFamily="18" charset="0"/>
                      </a:rPr>
                      <m:t>𝐴</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𝑀</m:t>
                    </m:r>
                    <m:r>
                      <a:rPr lang="en-US" sz="2300" i="1">
                        <a:effectLst/>
                        <a:latin typeface="+mn-lt"/>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lần lượt là các đường phân giác của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𝐴</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𝐵</m:t>
                    </m:r>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𝐶</m:t>
                    </m:r>
                    <m:r>
                      <a:rPr lang="en-US" sz="2300" i="1">
                        <a:effectLst/>
                        <a:latin typeface="+mn-lt"/>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a:t>
                </a:r>
                <a:r>
                  <a:rPr lang="en-US" sz="2300">
                    <a:effectLst/>
                    <a:latin typeface="+mn-lt"/>
                    <a:ea typeface="Dotum" panose="020B0600000101010101" pitchFamily="34" charset="-127"/>
                    <a:cs typeface="Times New Roman" panose="02020603050405020304" pitchFamily="18" charset="0"/>
                  </a:rPr>
                  <a:t>thì </a:t>
                </a:r>
                <a:endParaRPr lang="en-US" sz="2300" smtClean="0">
                  <a:effectLst/>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2300" i="1">
                              <a:effectLst/>
                              <a:latin typeface="+mn-lt"/>
                              <a:ea typeface="Dotum" panose="020B0600000101010101" pitchFamily="34" charset="-127"/>
                              <a:cs typeface="Times New Roman" panose="02020603050405020304" pitchFamily="18" charset="0"/>
                            </a:rPr>
                          </m:ctrlPr>
                        </m:fPr>
                        <m:num>
                          <m:sSup>
                            <m:sSupPr>
                              <m:ctrlPr>
                                <a:rPr lang="en-US" sz="2300" i="1">
                                  <a:effectLst/>
                                  <a:latin typeface="+mn-lt"/>
                                  <a:ea typeface="Dotum" panose="020B0600000101010101" pitchFamily="34" charset="-127"/>
                                  <a:cs typeface="Times New Roman" panose="02020603050405020304" pitchFamily="18" charset="0"/>
                                </a:rPr>
                              </m:ctrlPr>
                            </m:sSupPr>
                            <m:e>
                              <m:r>
                                <a:rPr lang="en-US" sz="2300" i="1">
                                  <a:effectLst/>
                                  <a:latin typeface="+mn-lt"/>
                                  <a:ea typeface="Dotum" panose="020B0600000101010101" pitchFamily="34" charset="-127"/>
                                  <a:cs typeface="Times New Roman" panose="02020603050405020304" pitchFamily="18" charset="0"/>
                                </a:rPr>
                                <m:t>𝐴</m:t>
                              </m:r>
                            </m:e>
                            <m:sup>
                              <m:r>
                                <a:rPr lang="en-US" sz="2300" i="1">
                                  <a:effectLst/>
                                  <a:latin typeface="+mn-lt"/>
                                  <a:ea typeface="Dotum" panose="020B0600000101010101" pitchFamily="34" charset="-127"/>
                                  <a:cs typeface="Times New Roman" panose="02020603050405020304" pitchFamily="18" charset="0"/>
                                </a:rPr>
                                <m:t>′</m:t>
                              </m:r>
                            </m:sup>
                          </m:sSup>
                          <m:sSup>
                            <m:sSupPr>
                              <m:ctrlPr>
                                <a:rPr lang="en-US" sz="2300" i="1">
                                  <a:effectLst/>
                                  <a:latin typeface="+mn-lt"/>
                                  <a:ea typeface="Dotum" panose="020B0600000101010101" pitchFamily="34" charset="-127"/>
                                  <a:cs typeface="Times New Roman" panose="02020603050405020304" pitchFamily="18" charset="0"/>
                                </a:rPr>
                              </m:ctrlPr>
                            </m:sSupPr>
                            <m:e>
                              <m:r>
                                <a:rPr lang="en-US" sz="2300" i="1">
                                  <a:effectLst/>
                                  <a:latin typeface="+mn-lt"/>
                                  <a:ea typeface="Dotum" panose="020B0600000101010101" pitchFamily="34" charset="-127"/>
                                  <a:cs typeface="Times New Roman" panose="02020603050405020304" pitchFamily="18" charset="0"/>
                                </a:rPr>
                                <m:t>𝑀</m:t>
                              </m:r>
                            </m:e>
                            <m:sup>
                              <m:r>
                                <a:rPr lang="en-US" sz="2300" i="1">
                                  <a:effectLst/>
                                  <a:latin typeface="+mn-lt"/>
                                  <a:ea typeface="Dotum" panose="020B0600000101010101" pitchFamily="34" charset="-127"/>
                                  <a:cs typeface="Times New Roman" panose="02020603050405020304" pitchFamily="18" charset="0"/>
                                </a:rPr>
                                <m:t>′</m:t>
                              </m:r>
                            </m:sup>
                          </m:sSup>
                        </m:num>
                        <m:den>
                          <m:r>
                            <a:rPr lang="en-US" sz="2300" i="1">
                              <a:effectLst/>
                              <a:latin typeface="+mn-lt"/>
                              <a:ea typeface="Dotum" panose="020B0600000101010101" pitchFamily="34" charset="-127"/>
                              <a:cs typeface="Times New Roman" panose="02020603050405020304" pitchFamily="18" charset="0"/>
                            </a:rPr>
                            <m:t>𝐴𝑀</m:t>
                          </m:r>
                        </m:den>
                      </m:f>
                      <m:r>
                        <a:rPr lang="en-US" sz="2300" i="1">
                          <a:effectLst/>
                          <a:latin typeface="+mn-lt"/>
                          <a:ea typeface="Dotum" panose="020B0600000101010101" pitchFamily="34" charset="-127"/>
                          <a:cs typeface="Times New Roman" panose="02020603050405020304" pitchFamily="18" charset="0"/>
                        </a:rPr>
                        <m:t>=</m:t>
                      </m:r>
                      <m:r>
                        <a:rPr lang="en-US" sz="2300" i="1">
                          <a:effectLst/>
                          <a:latin typeface="+mn-lt"/>
                          <a:ea typeface="Dotum" panose="020B0600000101010101" pitchFamily="34" charset="-127"/>
                          <a:cs typeface="Times New Roman" panose="02020603050405020304" pitchFamily="18" charset="0"/>
                        </a:rPr>
                        <m:t>𝑘</m:t>
                      </m:r>
                    </m:oMath>
                  </m:oMathPara>
                </a14:m>
                <a:endParaRPr lang="en-US" sz="2300">
                  <a:effectLst/>
                  <a:latin typeface="+mn-l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964520" y="1489177"/>
                <a:ext cx="7162518" cy="2259080"/>
              </a:xfrm>
              <a:prstGeom prst="rect">
                <a:avLst/>
              </a:prstGeom>
              <a:blipFill>
                <a:blip r:embed="rId3"/>
                <a:stretch>
                  <a:fillRect l="-1018" r="-1103"/>
                </a:stretch>
              </a:blipFill>
            </p:spPr>
            <p:txBody>
              <a:bodyPr/>
              <a:lstStyle/>
              <a:p>
                <a:r>
                  <a:rPr lang="en-US">
                    <a:noFill/>
                  </a:rPr>
                  <a:t> </a:t>
                </a:r>
              </a:p>
            </p:txBody>
          </p:sp>
        </mc:Fallback>
      </mc:AlternateContent>
      <p:sp>
        <p:nvSpPr>
          <p:cNvPr id="4" name="Rectangle 3"/>
          <p:cNvSpPr/>
          <p:nvPr/>
        </p:nvSpPr>
        <p:spPr>
          <a:xfrm>
            <a:off x="3641525" y="530336"/>
            <a:ext cx="1808508" cy="699230"/>
          </a:xfrm>
          <a:prstGeom prst="rect">
            <a:avLst/>
          </a:prstGeom>
        </p:spPr>
        <p:txBody>
          <a:bodyPr wrap="none">
            <a:spAutoFit/>
          </a:bodyPr>
          <a:lstStyle/>
          <a:p>
            <a:pPr lvl="0" algn="just">
              <a:lnSpc>
                <a:spcPct val="150000"/>
              </a:lnSpc>
            </a:pPr>
            <a:r>
              <a:rPr lang="en-US" sz="3000" b="1">
                <a:solidFill>
                  <a:srgbClr val="C00000"/>
                </a:solidFill>
                <a:ea typeface="Arial" panose="020B0604020202020204" pitchFamily="34" charset="0"/>
                <a:cs typeface="Times New Roman" panose="02020603050405020304" pitchFamily="18" charset="0"/>
              </a:rPr>
              <a:t>Nhận xét</a:t>
            </a:r>
            <a:endParaRPr lang="en-US" sz="3000">
              <a:solidFill>
                <a:srgbClr val="C0000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19134" y="4217670"/>
            <a:ext cx="1322201" cy="793321"/>
          </a:xfrm>
          <a:prstGeom prst="rect">
            <a:avLst/>
          </a:prstGeom>
        </p:spPr>
      </p:pic>
    </p:spTree>
    <p:extLst>
      <p:ext uri="{BB962C8B-B14F-4D97-AF65-F5344CB8AC3E}">
        <p14:creationId xmlns:p14="http://schemas.microsoft.com/office/powerpoint/2010/main" val="370815653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70491"/>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3</a:t>
            </a:r>
            <a:endPar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7" name="Rectangle 1"/>
              <p:cNvSpPr>
                <a:spLocks noChangeArrowheads="1"/>
              </p:cNvSpPr>
              <p:nvPr/>
            </p:nvSpPr>
            <p:spPr bwMode="auto">
              <a:xfrm>
                <a:off x="932093" y="1226963"/>
                <a:ext cx="7284586" cy="10378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vi-VN" sz="1900" smtClean="0">
                    <a:solidFill>
                      <a:srgbClr val="000000"/>
                    </a:solidFill>
                    <a:latin typeface="+mn-lt"/>
                  </a:rPr>
                  <a:t>Cho các điểm </a:t>
                </a:r>
                <a14:m>
                  <m:oMath xmlns:m="http://schemas.openxmlformats.org/officeDocument/2006/math">
                    <m:r>
                      <a:rPr lang="vi-VN" sz="1900" i="1" smtClean="0">
                        <a:solidFill>
                          <a:srgbClr val="000000"/>
                        </a:solidFill>
                        <a:latin typeface="Cambria Math" panose="02040503050406030204" pitchFamily="18" charset="0"/>
                      </a:rPr>
                      <m:t>𝐴</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𝐷</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như Hình 9.24. Biết rằng</a:t>
                </a:r>
                <a:r>
                  <a:rPr lang="vi-VN" sz="1900">
                    <a:solidFill>
                      <a:srgbClr val="000000"/>
                    </a:solidFill>
                    <a:latin typeface="+mn-lt"/>
                  </a:rPr>
                  <a:t> </a:t>
                </a:r>
                <a14:m>
                  <m:oMath xmlns:m="http://schemas.openxmlformats.org/officeDocument/2006/math">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𝐴𝐷𝐶</m:t>
                        </m:r>
                      </m:e>
                    </m:acc>
                  </m:oMath>
                </a14:m>
                <a:r>
                  <a:rPr lang="en-US" sz="1900" smtClean="0">
                    <a:solidFill>
                      <a:srgbClr val="000000"/>
                    </a:solidFill>
                    <a:latin typeface="+mn-lt"/>
                  </a:rPr>
                  <a:t>. </a:t>
                </a:r>
                <a:r>
                  <a:rPr lang="vi-VN" sz="1900" smtClean="0">
                    <a:solidFill>
                      <a:srgbClr val="000000"/>
                    </a:solidFill>
                    <a:latin typeface="+mn-lt"/>
                  </a:rPr>
                  <a:t>Hãy </a:t>
                </a:r>
                <a:r>
                  <a:rPr lang="vi-VN" sz="1900">
                    <a:solidFill>
                      <a:srgbClr val="000000"/>
                    </a:solidFill>
                    <a:latin typeface="+mn-lt"/>
                  </a:rPr>
                  <a:t>chứng minh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𝐴𝐷𝐵</m:t>
                    </m:r>
                  </m:oMath>
                </a14:m>
                <a:r>
                  <a:rPr lang="vi-VN" sz="1900">
                    <a:solidFill>
                      <a:srgbClr val="000000"/>
                    </a:solidFill>
                    <a:latin typeface="+mn-lt"/>
                  </a:rPr>
                  <a:t>  và</a:t>
                </a:r>
                <a:r>
                  <a:rPr lang="vi-VN" sz="1900">
                    <a:solidFill>
                      <a:srgbClr val="000000"/>
                    </a:solidFill>
                    <a:latin typeface="+mn-lt"/>
                  </a:rPr>
                  <a:t> </a:t>
                </a:r>
                <a14:m>
                  <m:oMath xmlns:m="http://schemas.openxmlformats.org/officeDocument/2006/math">
                    <m:sSup>
                      <m:sSupPr>
                        <m:ctrlPr>
                          <a:rPr lang="vi-VN" sz="1900" i="1" smtClean="0">
                            <a:solidFill>
                              <a:srgbClr val="000000"/>
                            </a:solidFill>
                            <a:latin typeface="Cambria Math" panose="02040503050406030204" pitchFamily="18" charset="0"/>
                          </a:rPr>
                        </m:ctrlPr>
                      </m:sSupPr>
                      <m:e>
                        <m:r>
                          <a:rPr lang="vi-VN" sz="1900" i="1">
                            <a:solidFill>
                              <a:srgbClr val="000000"/>
                            </a:solidFill>
                            <a:latin typeface="Cambria Math" panose="02040503050406030204" pitchFamily="18" charset="0"/>
                          </a:rPr>
                          <m:t>𝐴𝐵</m:t>
                        </m:r>
                      </m:e>
                      <m:sup>
                        <m:r>
                          <a:rPr lang="en-US" sz="1900" b="0" i="1" smtClean="0">
                            <a:solidFill>
                              <a:srgbClr val="000000"/>
                            </a:solidFill>
                            <a:latin typeface="Cambria Math" panose="02040503050406030204" pitchFamily="18" charset="0"/>
                          </a:rPr>
                          <m:t>2</m:t>
                        </m:r>
                      </m:sup>
                    </m:sSup>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𝐴𝐷</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𝐴𝐶</m:t>
                    </m:r>
                    <m:r>
                      <a:rPr lang="en-US" sz="1900" b="0" i="1" smtClean="0">
                        <a:solidFill>
                          <a:srgbClr val="000000"/>
                        </a:solidFill>
                        <a:latin typeface="Cambria Math" panose="02040503050406030204" pitchFamily="18" charset="0"/>
                      </a:rPr>
                      <m:t>.</m:t>
                    </m:r>
                  </m:oMath>
                </a14:m>
                <a:endParaRPr lang="vi-VN" sz="1900">
                  <a:solidFill>
                    <a:srgbClr val="000000"/>
                  </a:solidFill>
                  <a:latin typeface="+mn-lt"/>
                </a:endParaRPr>
              </a:p>
            </p:txBody>
          </p:sp>
        </mc:Choice>
        <mc:Fallback>
          <p:sp>
            <p:nvSpPr>
              <p:cNvPr id="7" name="Rectangle 1"/>
              <p:cNvSpPr>
                <a:spLocks noRot="1" noChangeAspect="1" noMove="1" noResize="1" noEditPoints="1" noAdjustHandles="1" noChangeArrowheads="1" noChangeShapeType="1" noTextEdit="1"/>
              </p:cNvSpPr>
              <p:nvPr/>
            </p:nvSpPr>
            <p:spPr bwMode="auto">
              <a:xfrm>
                <a:off x="932093" y="1226963"/>
                <a:ext cx="7284586" cy="1037848"/>
              </a:xfrm>
              <a:prstGeom prst="rect">
                <a:avLst/>
              </a:prstGeom>
              <a:blipFill>
                <a:blip r:embed="rId3"/>
                <a:stretch>
                  <a:fillRect l="-837" r="-9540" b="-29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319123" y="2421119"/>
            <a:ext cx="4510526" cy="2307524"/>
          </a:xfrm>
          <a:prstGeom prst="rect">
            <a:avLst/>
          </a:prstGeom>
        </p:spPr>
      </p:pic>
    </p:spTree>
    <p:extLst>
      <p:ext uri="{BB962C8B-B14F-4D97-AF65-F5344CB8AC3E}">
        <p14:creationId xmlns:p14="http://schemas.microsoft.com/office/powerpoint/2010/main" val="1883671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251" y="1264249"/>
            <a:ext cx="3174853" cy="1624212"/>
          </a:xfrm>
          <a:prstGeom prst="rect">
            <a:avLst/>
          </a:prstGeom>
        </p:spPr>
      </p:pic>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252486" y="1160882"/>
                <a:ext cx="4059140" cy="3312895"/>
              </a:xfrm>
              <a:prstGeom prst="rect">
                <a:avLst/>
              </a:prstGeom>
            </p:spPr>
            <p:txBody>
              <a:bodyPr wrap="square">
                <a:spAutoFit/>
              </a:bodyPr>
              <a:lstStyle/>
              <a:p>
                <a:pPr algn="just">
                  <a:lnSpc>
                    <a:spcPct val="150000"/>
                  </a:lnSpc>
                  <a:spcBef>
                    <a:spcPts val="600"/>
                  </a:spcBef>
                  <a:spcAft>
                    <a:spcPts val="600"/>
                  </a:spcAft>
                </a:pPr>
                <a:r>
                  <a:rPr lang="en-US" sz="1900" smtClean="0">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𝐴𝐵𝐶</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𝐴𝐷𝐵</m:t>
                        </m:r>
                      </m:e>
                    </m:acc>
                  </m:oMath>
                </a14:m>
                <a:r>
                  <a:rPr lang="en-US" sz="1900">
                    <a:effectLst/>
                    <a:latin typeface="+mn-lt"/>
                    <a:ea typeface="Dotum" panose="020B0600000101010101" pitchFamily="34" charset="-127"/>
                    <a:cs typeface="Times New Roman" panose="02020603050405020304" pitchFamily="18" charset="0"/>
                  </a:rPr>
                  <a:t> (giả thiết)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oMath>
                </a14:m>
                <a:r>
                  <a:rPr lang="en-US" sz="1900">
                    <a:effectLst/>
                    <a:latin typeface="+mn-lt"/>
                    <a:ea typeface="Dotum" panose="020B0600000101010101" pitchFamily="34" charset="-127"/>
                    <a:cs typeface="Times New Roman" panose="02020603050405020304" pitchFamily="18" charset="0"/>
                  </a:rPr>
                  <a:t> chung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r>
                      <a:rPr lang="vi-VN" sz="2000" i="1">
                        <a:latin typeface="Cambria Math" panose="020405030504060302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(g.g)</a:t>
                </a:r>
                <a:endParaRPr lang="en-US" sz="1900" smtClean="0">
                  <a:latin typeface="+mn-lt"/>
                  <a:ea typeface="Dotum" panose="020B0600000101010101"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𝐴𝐵</m:t>
                          </m:r>
                        </m:num>
                        <m:den>
                          <m:r>
                            <a:rPr lang="en-US" sz="1900" i="1">
                              <a:effectLst/>
                              <a:latin typeface="+mn-lt"/>
                              <a:ea typeface="Dotum" panose="020B0600000101010101" pitchFamily="34" charset="-127"/>
                              <a:cs typeface="Times New Roman" panose="02020603050405020304" pitchFamily="18" charset="0"/>
                            </a:rPr>
                            <m:t>𝐴𝐷</m:t>
                          </m:r>
                        </m:den>
                      </m:f>
                      <m:r>
                        <a:rPr lang="en-US" sz="1900" i="1">
                          <a:effectLst/>
                          <a:latin typeface="+mn-lt"/>
                          <a:ea typeface="Dotum" panose="020B0600000101010101" pitchFamily="34" charset="-127"/>
                          <a:cs typeface="Times New Roman" panose="02020603050405020304" pitchFamily="18" charset="0"/>
                        </a:rPr>
                        <m:t>=</m:t>
                      </m:r>
                      <m:f>
                        <m:fPr>
                          <m:ctrlPr>
                            <a:rPr lang="en-US" sz="1900" i="1">
                              <a:effectLst/>
                              <a:latin typeface="+mn-lt"/>
                              <a:ea typeface="Dotum" panose="020B0600000101010101" pitchFamily="34" charset="-127"/>
                              <a:cs typeface="Times New Roman" panose="02020603050405020304" pitchFamily="18" charset="0"/>
                            </a:rPr>
                          </m:ctrlPr>
                        </m:fPr>
                        <m:num>
                          <m:r>
                            <a:rPr lang="en-US" sz="1900" i="1">
                              <a:effectLst/>
                              <a:latin typeface="+mn-lt"/>
                              <a:ea typeface="Dotum" panose="020B0600000101010101" pitchFamily="34" charset="-127"/>
                              <a:cs typeface="Times New Roman" panose="02020603050405020304" pitchFamily="18" charset="0"/>
                            </a:rPr>
                            <m:t>𝐴𝐶</m:t>
                          </m:r>
                        </m:num>
                        <m:den>
                          <m:r>
                            <a:rPr lang="en-US" sz="1900" i="1">
                              <a:effectLst/>
                              <a:latin typeface="+mn-lt"/>
                              <a:ea typeface="Dotum" panose="020B0600000101010101" pitchFamily="34" charset="-127"/>
                              <a:cs typeface="Times New Roman" panose="02020603050405020304" pitchFamily="18" charset="0"/>
                            </a:rPr>
                            <m:t>𝐴𝐵</m:t>
                          </m:r>
                        </m:den>
                      </m:f>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m:t>
                      </m:r>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2</m:t>
                          </m:r>
                        </m:sup>
                      </m:sSup>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𝐴𝐷</m:t>
                      </m:r>
                      <m:r>
                        <a:rPr lang="en-US" sz="1900" i="1">
                          <a:effectLst/>
                          <a:latin typeface="+mn-lt"/>
                          <a:ea typeface="Dotum" panose="020B0600000101010101" pitchFamily="34" charset="-127"/>
                          <a:cs typeface="Times New Roman" panose="02020603050405020304" pitchFamily="18" charset="0"/>
                        </a:rPr>
                        <m:t>.</m:t>
                      </m:r>
                      <m:r>
                        <a:rPr lang="en-US" sz="1900" i="1">
                          <a:effectLst/>
                          <a:latin typeface="+mn-lt"/>
                          <a:ea typeface="Dotum" panose="020B0600000101010101" pitchFamily="34" charset="-127"/>
                          <a:cs typeface="Times New Roman" panose="02020603050405020304" pitchFamily="18" charset="0"/>
                        </a:rPr>
                        <m:t>𝐴𝐶</m:t>
                      </m:r>
                      <m:r>
                        <a:rPr lang="en-US" sz="1900" i="1">
                          <a:latin typeface="+mn-lt"/>
                          <a:ea typeface="Dotum" panose="020B0600000101010101" pitchFamily="34" charset="-127"/>
                          <a:cs typeface="Times New Roman" panose="02020603050405020304" pitchFamily="18" charset="0"/>
                        </a:rPr>
                        <m:t>(đ</m:t>
                      </m:r>
                      <m:r>
                        <a:rPr lang="en-US" sz="1900" i="1">
                          <a:latin typeface="+mn-lt"/>
                          <a:ea typeface="Dotum" panose="020B0600000101010101" pitchFamily="34" charset="-127"/>
                          <a:cs typeface="Times New Roman" panose="02020603050405020304" pitchFamily="18" charset="0"/>
                        </a:rPr>
                        <m:t>𝑝𝑐𝑚</m:t>
                      </m:r>
                      <m:r>
                        <a:rPr lang="en-US" sz="1900" i="1">
                          <a:latin typeface="+mn-lt"/>
                          <a:ea typeface="Dotum" panose="020B0600000101010101" pitchFamily="34" charset="-127"/>
                          <a:cs typeface="Times New Roman" panose="02020603050405020304" pitchFamily="18" charset="0"/>
                        </a:rPr>
                        <m:t>)</m:t>
                      </m:r>
                    </m:oMath>
                  </m:oMathPara>
                </a14:m>
              </a:p>
            </p:txBody>
          </p:sp>
        </mc:Choice>
        <mc:Fallback>
          <p:sp>
            <p:nvSpPr>
              <p:cNvPr id="2" name="Rectangle 1"/>
              <p:cNvSpPr>
                <a:spLocks noRot="1" noChangeAspect="1" noMove="1" noResize="1" noEditPoints="1" noAdjustHandles="1" noChangeArrowheads="1" noChangeShapeType="1" noTextEdit="1"/>
              </p:cNvSpPr>
              <p:nvPr/>
            </p:nvSpPr>
            <p:spPr>
              <a:xfrm>
                <a:off x="4252486" y="1160882"/>
                <a:ext cx="4059140" cy="3312895"/>
              </a:xfrm>
              <a:prstGeom prst="rect">
                <a:avLst/>
              </a:prstGeom>
              <a:blipFill>
                <a:blip r:embed="rId4"/>
                <a:stretch>
                  <a:fillRect l="-1504"/>
                </a:stretch>
              </a:blipFill>
            </p:spPr>
            <p:txBody>
              <a:bodyPr/>
              <a:lstStyle/>
              <a:p>
                <a:r>
                  <a:rPr lang="en-US">
                    <a:noFill/>
                  </a:rPr>
                  <a:t> </a:t>
                </a:r>
              </a:p>
            </p:txBody>
          </p:sp>
        </mc:Fallback>
      </mc:AlternateContent>
    </p:spTree>
    <p:extLst>
      <p:ext uri="{BB962C8B-B14F-4D97-AF65-F5344CB8AC3E}">
        <p14:creationId xmlns:p14="http://schemas.microsoft.com/office/powerpoint/2010/main" val="3451571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4" name="TextBox 3"/>
          <p:cNvSpPr txBox="1"/>
          <p:nvPr/>
        </p:nvSpPr>
        <p:spPr>
          <a:xfrm>
            <a:off x="3212153" y="580134"/>
            <a:ext cx="2768887"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FFFFFF"/>
                </a:solidFill>
                <a:effectLst/>
                <a:uLnTx/>
                <a:uFillTx/>
                <a:latin typeface="Arial"/>
                <a:ea typeface="+mn-ea"/>
                <a:cs typeface="Arial" panose="020B0604020202020204" pitchFamily="34" charset="0"/>
                <a:sym typeface="Arial"/>
              </a:rPr>
              <a:t>Thử</a:t>
            </a:r>
            <a:r>
              <a:rPr kumimoji="0" lang="en-US" sz="2200" b="1" i="0" u="none" strike="noStrike" kern="1200" cap="none" spc="0" normalizeH="0" noProof="0" smtClean="0">
                <a:ln>
                  <a:noFill/>
                </a:ln>
                <a:solidFill>
                  <a:srgbClr val="FFFFFF"/>
                </a:solidFill>
                <a:effectLst/>
                <a:uLnTx/>
                <a:uFillTx/>
                <a:latin typeface="Arial"/>
                <a:ea typeface="+mn-ea"/>
                <a:cs typeface="Arial" panose="020B0604020202020204" pitchFamily="34" charset="0"/>
                <a:sym typeface="Arial"/>
              </a:rPr>
              <a:t> thách nhỏ</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690698" y="1365369"/>
                <a:ext cx="7795893" cy="3036344"/>
              </a:xfrm>
              <a:prstGeom prst="rect">
                <a:avLst/>
              </a:prstGeom>
            </p:spPr>
            <p:txBody>
              <a:bodyPr wrap="square">
                <a:spAutoFit/>
              </a:bodyPr>
              <a:lstStyle/>
              <a:p>
                <a:pPr algn="just">
                  <a:lnSpc>
                    <a:spcPct val="160000"/>
                  </a:lnSpc>
                </a:pPr>
                <a:r>
                  <a:rPr lang="vi-VN" sz="2000" smtClean="0">
                    <a:latin typeface="+mn-lt"/>
                  </a:rPr>
                  <a:t>1. Biết </a:t>
                </a:r>
                <a:r>
                  <a:rPr lang="vi-VN" sz="2000" smtClean="0">
                    <a:latin typeface="+mn-lt"/>
                  </a:rPr>
                  <a:t>rằng ba đường phân giác của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oMath>
                </a14:m>
                <a:r>
                  <a:rPr lang="vi-VN" sz="2000">
                    <a:latin typeface="+mn-lt"/>
                  </a:rPr>
                  <a:t>, ba đường phân giác của tam giác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r>
                      <a:rPr lang="vi-VN" sz="2000" i="1" smtClean="0">
                        <a:latin typeface="Cambria Math" panose="02040503050406030204" pitchFamily="18" charset="0"/>
                      </a:rPr>
                      <m:t>′</m:t>
                    </m:r>
                  </m:oMath>
                </a14:m>
                <a:r>
                  <a:rPr lang="vi-VN" sz="2000">
                    <a:latin typeface="+mn-lt"/>
                  </a:rPr>
                  <a:t>. Hãy chứng tỏ rằng nếu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900" i="1">
                                <a:latin typeface="Cambria Math" panose="02040503050406030204" pitchFamily="18" charset="0"/>
                                <a:ea typeface="Arial" panose="020B0604020202020204" pitchFamily="34" charset="0"/>
                                <a:cs typeface="Times New Roman" panose="02020603050405020304" pitchFamily="18" charset="0"/>
                              </a:rPr>
                              <m:t>𝐴</m:t>
                            </m:r>
                          </m:e>
                          <m:sup>
                            <m:r>
                              <a:rPr lang="en-US" sz="19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i="1">
                            <a:latin typeface="Cambria Math" panose="02040503050406030204" pitchFamily="18" charset="0"/>
                            <a:ea typeface="Arial" panose="020B0604020202020204" pitchFamily="34" charset="0"/>
                            <a:cs typeface="Times New Roman" panose="02020603050405020304" pitchFamily="18" charset="0"/>
                          </a:rPr>
                          <m:t>𝐵</m:t>
                        </m:r>
                      </m:e>
                    </m:acc>
                  </m:oMath>
                </a14:m>
                <a:r>
                  <a:rPr lang="vi-VN" sz="2000">
                    <a:latin typeface="+mn-lt"/>
                  </a:rPr>
                  <a:t> và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i="1">
                                <a:latin typeface="Cambria Math" panose="02040503050406030204" pitchFamily="18" charset="0"/>
                                <a:ea typeface="Arial" panose="020B0604020202020204" pitchFamily="34" charset="0"/>
                                <a:cs typeface="Times New Roman" panose="02020603050405020304" pitchFamily="18" charset="0"/>
                              </a:rPr>
                              <m:t>𝐴</m:t>
                            </m:r>
                          </m:e>
                          <m:sup>
                            <m:r>
                              <a:rPr lang="en-US" sz="2000" i="1">
                                <a:latin typeface="Cambria Math" panose="02040503050406030204" pitchFamily="18" charset="0"/>
                                <a:ea typeface="Arial" panose="020B0604020202020204" pitchFamily="34" charset="0"/>
                                <a:cs typeface="Times New Roman" panose="02020603050405020304" pitchFamily="18" charset="0"/>
                              </a:rPr>
                              <m:t>′</m:t>
                            </m:r>
                          </m:sup>
                        </m:sSup>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r>
                          <a:rPr lang="en-US" sz="2000" i="1">
                            <a:latin typeface="Cambria Math" panose="02040503050406030204" pitchFamily="18" charset="0"/>
                            <a:ea typeface="Arial" panose="020B0604020202020204" pitchFamily="34" charset="0"/>
                            <a:cs typeface="Times New Roman" panose="02020603050405020304" pitchFamily="18" charset="0"/>
                          </a:rPr>
                          <m:t>′</m:t>
                        </m:r>
                      </m:e>
                    </m:acc>
                    <m:r>
                      <a:rPr lang="en-US" sz="2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𝐴</m:t>
                        </m:r>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e>
                    </m:acc>
                  </m:oMath>
                </a14:m>
                <a:r>
                  <a:rPr lang="vi-VN" sz="2000">
                    <a:latin typeface="+mn-lt"/>
                  </a:rPr>
                  <a:t> thì </a:t>
                </a:r>
                <a14:m>
                  <m:oMath xmlns:m="http://schemas.openxmlformats.org/officeDocument/2006/math">
                    <m:r>
                      <m:rPr>
                        <m:sty m:val="p"/>
                      </m:rPr>
                      <a:rPr lang="el-GR" sz="2000" i="0" smtClean="0">
                        <a:latin typeface="Cambria Math" panose="02040503050406030204" pitchFamily="18" charset="0"/>
                      </a:rPr>
                      <m:t>Δ</m:t>
                    </m:r>
                    <m:sSup>
                      <m:sSupPr>
                        <m:ctrlPr>
                          <a:rPr lang="vi-VN" sz="2000" i="1" smtClean="0">
                            <a:latin typeface="Cambria Math" panose="02040503050406030204" pitchFamily="18" charset="0"/>
                          </a:rPr>
                        </m:ctrlPr>
                      </m:sSupPr>
                      <m:e>
                        <m:r>
                          <a:rPr lang="vi-VN" sz="2000" i="1">
                            <a:latin typeface="Cambria Math" panose="02040503050406030204" pitchFamily="18" charset="0"/>
                          </a:rPr>
                          <m:t>𝐴</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𝐵</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𝐶</m:t>
                        </m:r>
                      </m:e>
                      <m:sup>
                        <m:r>
                          <a:rPr lang="vi-VN" sz="2000" i="1">
                            <a:latin typeface="Cambria Math" panose="02040503050406030204" pitchFamily="18" charset="0"/>
                          </a:rPr>
                          <m:t>′</m:t>
                        </m:r>
                      </m:sup>
                    </m:sSup>
                    <m:r>
                      <a:rPr lang="vi-VN" sz="2000" i="1">
                        <a:latin typeface="Cambria Math" panose="02040503050406030204" pitchFamily="18" charset="0"/>
                      </a:rPr>
                      <m:t>∽</m:t>
                    </m:r>
                    <m:r>
                      <m:rPr>
                        <m:sty m:val="p"/>
                      </m:rPr>
                      <a:rPr lang="el-GR" sz="2000" i="0">
                        <a:latin typeface="Cambria Math" panose="02040503050406030204" pitchFamily="18" charset="0"/>
                      </a:rPr>
                      <m:t>Δ</m:t>
                    </m:r>
                    <m:r>
                      <a:rPr lang="vi-VN" sz="2000" i="1" smtClean="0">
                        <a:latin typeface="Cambria Math" panose="02040503050406030204" pitchFamily="18" charset="0"/>
                      </a:rPr>
                      <m:t>𝐴𝐵𝐶</m:t>
                    </m:r>
                    <m:r>
                      <a:rPr lang="en-US" sz="2000" b="0" i="0" smtClean="0">
                        <a:latin typeface="Cambria Math" panose="02040503050406030204" pitchFamily="18" charset="0"/>
                      </a:rPr>
                      <m:t>.</m:t>
                    </m:r>
                  </m:oMath>
                </a14:m>
                <a:endParaRPr lang="en-US" sz="2000">
                  <a:latin typeface="+mn-lt"/>
                </a:endParaRPr>
              </a:p>
              <a:p>
                <a:pPr algn="just">
                  <a:lnSpc>
                    <a:spcPct val="160000"/>
                  </a:lnSpc>
                </a:pPr>
                <a:r>
                  <a:rPr lang="el-GR" sz="2000" smtClean="0">
                    <a:latin typeface="+mn-lt"/>
                  </a:rPr>
                  <a:t>2</a:t>
                </a:r>
                <a:r>
                  <a:rPr lang="el-GR" sz="2000">
                    <a:latin typeface="+mn-lt"/>
                  </a:rPr>
                  <a:t>. </a:t>
                </a:r>
                <a:r>
                  <a:rPr lang="vi-VN" sz="2000">
                    <a:latin typeface="+mn-lt"/>
                  </a:rPr>
                  <a:t>Với  hai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và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trong phần Tranh luận, nếu thêm giả thiết các góc </a:t>
                </a:r>
                <a14:m>
                  <m:oMath xmlns:m="http://schemas.openxmlformats.org/officeDocument/2006/math">
                    <m:r>
                      <a:rPr lang="vi-VN" sz="2000" i="1" smtClean="0">
                        <a:latin typeface="Cambria Math" panose="02040503050406030204" pitchFamily="18" charset="0"/>
                      </a:rPr>
                      <m:t>𝐶</m:t>
                    </m:r>
                  </m:oMath>
                </a14:m>
                <a:r>
                  <a:rPr lang="vi-VN" sz="2000">
                    <a:latin typeface="+mn-lt"/>
                  </a:rPr>
                  <a:t> và </a:t>
                </a:r>
                <a14:m>
                  <m:oMath xmlns:m="http://schemas.openxmlformats.org/officeDocument/2006/math">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nhọn thì hai tam giác đó có đồng dạng </a:t>
                </a:r>
                <a:r>
                  <a:rPr lang="vi-VN" sz="2000">
                    <a:latin typeface="+mn-lt"/>
                  </a:rPr>
                  <a:t>không</a:t>
                </a:r>
                <a:r>
                  <a:rPr lang="vi-VN" sz="2000" smtClean="0">
                    <a:latin typeface="+mn-lt"/>
                  </a:rPr>
                  <a:t>?</a:t>
                </a:r>
                <a:endParaRPr lang="vi-VN" sz="200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690698" y="1365369"/>
                <a:ext cx="7795893" cy="3036344"/>
              </a:xfrm>
              <a:prstGeom prst="rect">
                <a:avLst/>
              </a:prstGeom>
              <a:blipFill>
                <a:blip r:embed="rId3"/>
                <a:stretch>
                  <a:fillRect l="-782" r="-860" b="-2811"/>
                </a:stretch>
              </a:blipFill>
            </p:spPr>
            <p:txBody>
              <a:bodyPr/>
              <a:lstStyle/>
              <a:p>
                <a:r>
                  <a:rPr lang="en-US">
                    <a:noFill/>
                  </a:rPr>
                  <a:t> </a:t>
                </a:r>
              </a:p>
            </p:txBody>
          </p:sp>
        </mc:Fallback>
      </mc:AlternateContent>
    </p:spTree>
    <p:extLst>
      <p:ext uri="{BB962C8B-B14F-4D97-AF65-F5344CB8AC3E}">
        <p14:creationId xmlns:p14="http://schemas.microsoft.com/office/powerpoint/2010/main" val="33912818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01</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smtClean="0">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a:t>
            </a:r>
            <a:r>
              <a:rPr lang="vi-VN" sz="2200" b="1">
                <a:solidFill>
                  <a:srgbClr val="070185"/>
                </a:solidFill>
                <a:latin typeface="Arial" panose="020B0604020202020204" pitchFamily="34" charset="0"/>
              </a:rPr>
              <a:t>thứ </a:t>
            </a:r>
            <a:r>
              <a:rPr lang="en-US" sz="2200" b="1" smtClean="0">
                <a:solidFill>
                  <a:srgbClr val="070185"/>
                </a:solidFill>
                <a:latin typeface="Arial" panose="020B0604020202020204" pitchFamily="34" charset="0"/>
              </a:rPr>
              <a:t>hai</a:t>
            </a:r>
            <a:r>
              <a:rPr lang="vi-VN" sz="2200" b="1" smtClean="0">
                <a:solidFill>
                  <a:srgbClr val="070185"/>
                </a:solidFill>
                <a:latin typeface="Arial" panose="020B0604020202020204" pitchFamily="34" charset="0"/>
              </a:rPr>
              <a:t> </a:t>
            </a:r>
            <a:r>
              <a:rPr lang="vi-VN" sz="2200" b="1">
                <a:solidFill>
                  <a:srgbClr val="070185"/>
                </a:solidFill>
                <a:latin typeface="Arial" panose="020B0604020202020204" pitchFamily="34" charset="0"/>
              </a:rPr>
              <a:t>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smtClean="0">
                <a:ln>
                  <a:noFill/>
                </a:ln>
                <a:solidFill>
                  <a:srgbClr val="070185"/>
                </a:solidFill>
                <a:effectLst/>
                <a:uLnTx/>
                <a:uFillTx/>
                <a:latin typeface="Arial"/>
                <a:sym typeface="Maven Pro ExtraBold"/>
              </a:rPr>
              <a:t>03</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a:t>
            </a:r>
            <a:r>
              <a:rPr lang="vi-VN" sz="2200" b="1">
                <a:solidFill>
                  <a:srgbClr val="070185"/>
                </a:solidFill>
                <a:latin typeface="Arial" panose="020B0604020202020204" pitchFamily="34" charset="0"/>
              </a:rPr>
              <a:t>thứ </a:t>
            </a:r>
            <a:r>
              <a:rPr lang="en-US" sz="2200" b="1" smtClean="0">
                <a:solidFill>
                  <a:srgbClr val="070185"/>
                </a:solidFill>
                <a:latin typeface="Arial" panose="020B0604020202020204" pitchFamily="34" charset="0"/>
              </a:rPr>
              <a:t>ba</a:t>
            </a:r>
            <a:r>
              <a:rPr lang="vi-VN" sz="2200" b="1" smtClean="0">
                <a:solidFill>
                  <a:srgbClr val="070185"/>
                </a:solidFill>
                <a:latin typeface="Arial" panose="020B0604020202020204" pitchFamily="34" charset="0"/>
              </a:rPr>
              <a:t> </a:t>
            </a:r>
            <a:r>
              <a:rPr lang="vi-VN" sz="2200" b="1">
                <a:solidFill>
                  <a:srgbClr val="070185"/>
                </a:solidFill>
                <a:latin typeface="Arial" panose="020B0604020202020204" pitchFamily="34" charset="0"/>
              </a:rPr>
              <a:t>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269217" y="1058023"/>
                <a:ext cx="6693017" cy="3575402"/>
              </a:xfrm>
              <a:prstGeom prst="rect">
                <a:avLst/>
              </a:prstGeom>
            </p:spPr>
            <p:txBody>
              <a:bodyPr wrap="square">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1. Do tổng các góc trong một tam giác bằng </a:t>
                </a:r>
                <a14:m>
                  <m:oMath xmlns:m="http://schemas.openxmlformats.org/officeDocument/2006/math">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oMath>
                </a14:m>
                <a:r>
                  <a:rPr lang="en-US" sz="1900">
                    <a:effectLst/>
                    <a:latin typeface="+mn-lt"/>
                    <a:ea typeface="Dotum" panose="020B0600000101010101" pitchFamily="34" charset="-127"/>
                    <a:cs typeface="Times New Roman" panose="02020603050405020304" pitchFamily="18" charset="0"/>
                  </a:rPr>
                  <a:t> nên:</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Arial" panose="020B0604020202020204" pitchFamily="34" charset="0"/>
                              <a:cs typeface="Times New Roman" panose="02020603050405020304" pitchFamily="18" charset="0"/>
                            </a:rPr>
                          </m:ctrlPr>
                        </m:fPr>
                        <m:num>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num>
                        <m:den>
                          <m:r>
                            <a:rPr lang="en-US" sz="1900" i="1">
                              <a:effectLst/>
                              <a:latin typeface="+mn-lt"/>
                              <a:ea typeface="Arial" panose="020B0604020202020204" pitchFamily="34" charset="0"/>
                              <a:cs typeface="Times New Roman" panose="02020603050405020304" pitchFamily="18" charset="0"/>
                            </a:rPr>
                            <m:t>2</m:t>
                          </m:r>
                        </m:den>
                      </m:f>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𝐼</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𝐴𝐼𝐵</m:t>
                          </m:r>
                        </m:e>
                      </m:acc>
                      <m:r>
                        <a:rPr lang="en-US" sz="1900" i="1">
                          <a:effectLst/>
                          <a:latin typeface="+mn-lt"/>
                          <a:ea typeface="Arial" panose="020B0604020202020204" pitchFamily="34" charset="0"/>
                          <a:cs typeface="Times New Roman" panose="02020603050405020304" pitchFamily="18" charset="0"/>
                        </a:rPr>
                        <m:t>=</m:t>
                      </m:r>
                      <m:f>
                        <m:fPr>
                          <m:ctrlPr>
                            <a:rPr lang="en-US" sz="1900" i="1">
                              <a:effectLst/>
                              <a:latin typeface="+mn-lt"/>
                              <a:ea typeface="Arial" panose="020B0604020202020204" pitchFamily="34" charset="0"/>
                              <a:cs typeface="Times New Roman" panose="02020603050405020304" pitchFamily="18" charset="0"/>
                            </a:rPr>
                          </m:ctrlPr>
                        </m:fPr>
                        <m:num>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num>
                        <m:den>
                          <m:r>
                            <a:rPr lang="en-US" sz="1900" i="1">
                              <a:effectLst/>
                              <a:latin typeface="+mn-lt"/>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𝐴</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 </a:t>
                </a:r>
                <a:endParaRPr lang="en-US" sz="1900" smtClean="0">
                  <a:effectLst/>
                  <a:latin typeface="+mn-lt"/>
                  <a:ea typeface="Dotum" panose="020B0600000101010101" pitchFamily="34" charset="-127"/>
                  <a:cs typeface="Times New Roman" panose="02020603050405020304" pitchFamily="18" charset="0"/>
                </a:endParaRPr>
              </a:p>
              <a:p>
                <a:pPr algn="just">
                  <a:lnSpc>
                    <a:spcPct val="150000"/>
                  </a:lnSpc>
                </a:pPr>
                <a:r>
                  <a:rPr lang="en-US" sz="1900" smtClean="0">
                    <a:effectLst/>
                    <a:latin typeface="+mn-lt"/>
                    <a:ea typeface="Dotum" panose="020B0600000101010101" pitchFamily="34" charset="-127"/>
                    <a:cs typeface="Times New Roman" panose="02020603050405020304" pitchFamily="18" charset="0"/>
                  </a:rPr>
                  <a:t>Do </a:t>
                </a:r>
                <a:r>
                  <a:rPr lang="en-US" sz="1900">
                    <a:effectLst/>
                    <a:latin typeface="+mn-lt"/>
                    <a:ea typeface="Dotum" panose="020B0600000101010101" pitchFamily="34" charset="-127"/>
                    <a:cs typeface="Times New Roman" panose="02020603050405020304" pitchFamily="18" charset="0"/>
                  </a:rPr>
                  <a:t>đó</a:t>
                </a:r>
                <a:r>
                  <a:rPr lang="en-US" sz="1900" smtClean="0">
                    <a:effectLst/>
                    <a:latin typeface="+mn-lt"/>
                    <a:ea typeface="Dotum" panose="020B0600000101010101" pitchFamily="34" charset="-127"/>
                    <a:cs typeface="Times New Roman" panose="02020603050405020304" pitchFamily="18" charset="0"/>
                  </a:rPr>
                  <a:t>:</a:t>
                </a:r>
                <a:r>
                  <a:rPr lang="en-US" sz="1900" smtClean="0">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180</m:t>
                        </m:r>
                      </m:e>
                      <m:sup>
                        <m:r>
                          <a:rPr lang="en-US" sz="1900" i="1">
                            <a:effectLst/>
                            <a:latin typeface="+mn-lt"/>
                            <a:ea typeface="Arial" panose="020B0604020202020204" pitchFamily="34" charset="0"/>
                            <a:cs typeface="Times New Roman" panose="02020603050405020304" pitchFamily="18" charset="0"/>
                          </a:rPr>
                          <m:t>𝑜</m:t>
                        </m:r>
                      </m:sup>
                    </m:sSup>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𝐴</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Tương tự, </a:t>
                </a:r>
                <a14:m>
                  <m:oMath xmlns:m="http://schemas.openxmlformats.org/officeDocument/2006/math">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900" i="1">
                        <a:effectLst/>
                        <a:latin typeface="+mn-lt"/>
                        <a:ea typeface="Arial" panose="020B0604020202020204" pitchFamily="34" charset="0"/>
                        <a:cs typeface="Times New Roman" panose="02020603050405020304" pitchFamily="18" charset="0"/>
                      </a:rPr>
                      <m:t>∆</m:t>
                    </m:r>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𝐴</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𝐵</m:t>
                        </m:r>
                      </m:e>
                      <m:sup>
                        <m:r>
                          <a:rPr lang="en-US" sz="1900" i="1">
                            <a:effectLst/>
                            <a:latin typeface="+mn-lt"/>
                            <a:ea typeface="Arial" panose="020B0604020202020204" pitchFamily="34" charset="0"/>
                            <a:cs typeface="Times New Roman" panose="02020603050405020304" pitchFamily="18" charset="0"/>
                          </a:rPr>
                          <m:t>′</m:t>
                        </m:r>
                      </m:sup>
                    </m:sSup>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r>
                      <a:rPr lang="vi-VN" sz="1800" i="1">
                        <a:latin typeface="Cambria Math" panose="02040503050406030204" pitchFamily="18"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(g.g) (</a:t>
                </a:r>
                <a14:m>
                  <m:oMath xmlns:m="http://schemas.openxmlformats.org/officeDocument/2006/math">
                    <m:acc>
                      <m:accPr>
                        <m:chr m:val="̂"/>
                        <m:ctrlPr>
                          <a:rPr lang="en-US" sz="1900" i="1">
                            <a:effectLst/>
                            <a:latin typeface="+mn-lt"/>
                            <a:ea typeface="Dotum" panose="020B0600000101010101" pitchFamily="34" charset="-127"/>
                            <a:cs typeface="Times New Roman" panose="02020603050405020304" pitchFamily="18" charset="0"/>
                          </a:rPr>
                        </m:ctrlPr>
                      </m:accPr>
                      <m:e>
                        <m:sSup>
                          <m:sSupPr>
                            <m:ctrlPr>
                              <a:rPr lang="en-US" sz="1900" i="1">
                                <a:effectLst/>
                                <a:latin typeface="+mn-lt"/>
                                <a:ea typeface="Dotum" panose="020B0600000101010101" pitchFamily="34" charset="-127"/>
                                <a:cs typeface="Times New Roman" panose="02020603050405020304" pitchFamily="18" charset="0"/>
                              </a:rPr>
                            </m:ctrlPr>
                          </m:sSupPr>
                          <m:e>
                            <m:r>
                              <a:rPr lang="en-US" sz="1900" i="1">
                                <a:effectLst/>
                                <a:latin typeface="+mn-lt"/>
                                <a:ea typeface="Dotum" panose="020B0600000101010101" pitchFamily="34" charset="-127"/>
                                <a:cs typeface="Times New Roman" panose="02020603050405020304" pitchFamily="18" charset="0"/>
                              </a:rPr>
                              <m:t>𝐵</m:t>
                            </m:r>
                          </m:e>
                          <m:sup>
                            <m:r>
                              <a:rPr lang="en-US" sz="1900" i="1">
                                <a:effectLst/>
                                <a:latin typeface="+mn-lt"/>
                                <a:ea typeface="Dotum" panose="020B0600000101010101" pitchFamily="34" charset="-127"/>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𝐵</m:t>
                        </m:r>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sSup>
                          <m:sSupPr>
                            <m:ctrlPr>
                              <a:rPr lang="en-US" sz="1900" i="1">
                                <a:effectLst/>
                                <a:latin typeface="+mn-lt"/>
                                <a:ea typeface="Arial" panose="020B0604020202020204" pitchFamily="34" charset="0"/>
                                <a:cs typeface="Times New Roman" panose="02020603050405020304" pitchFamily="18" charset="0"/>
                              </a:rPr>
                            </m:ctrlPr>
                          </m:sSupPr>
                          <m:e>
                            <m:r>
                              <a:rPr lang="en-US" sz="1900" i="1">
                                <a:effectLst/>
                                <a:latin typeface="+mn-lt"/>
                                <a:ea typeface="Arial" panose="020B0604020202020204" pitchFamily="34" charset="0"/>
                                <a:cs typeface="Times New Roman" panose="02020603050405020304" pitchFamily="18" charset="0"/>
                              </a:rPr>
                              <m:t>𝐶</m:t>
                            </m:r>
                          </m:e>
                          <m:sup>
                            <m:r>
                              <a:rPr lang="en-US" sz="1900" i="1">
                                <a:effectLst/>
                                <a:latin typeface="+mn-lt"/>
                                <a:ea typeface="Arial" panose="020B0604020202020204" pitchFamily="34" charset="0"/>
                                <a:cs typeface="Times New Roman" panose="02020603050405020304" pitchFamily="18" charset="0"/>
                              </a:rPr>
                              <m:t>′</m:t>
                            </m:r>
                          </m:sup>
                        </m:sSup>
                      </m:e>
                    </m:acc>
                    <m:r>
                      <a:rPr lang="en-US" sz="1900" i="1">
                        <a:effectLst/>
                        <a:latin typeface="+mn-lt"/>
                        <a:ea typeface="Arial" panose="020B0604020202020204" pitchFamily="34" charset="0"/>
                        <a:cs typeface="Times New Roman" panose="02020603050405020304" pitchFamily="18" charset="0"/>
                      </a:rPr>
                      <m:t>=</m:t>
                    </m:r>
                    <m:acc>
                      <m:accPr>
                        <m:chr m:val="̂"/>
                        <m:ctrlPr>
                          <a:rPr lang="en-US" sz="1900" i="1">
                            <a:effectLst/>
                            <a:latin typeface="+mn-lt"/>
                            <a:ea typeface="Arial" panose="020B0604020202020204" pitchFamily="34" charset="0"/>
                            <a:cs typeface="Times New Roman" panose="02020603050405020304" pitchFamily="18" charset="0"/>
                          </a:rPr>
                        </m:ctrlPr>
                      </m:accPr>
                      <m:e>
                        <m:r>
                          <a:rPr lang="en-US" sz="1900" i="1">
                            <a:effectLst/>
                            <a:latin typeface="+mn-lt"/>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69217" y="1058023"/>
                <a:ext cx="6693017" cy="3575402"/>
              </a:xfrm>
              <a:prstGeom prst="rect">
                <a:avLst/>
              </a:prstGeom>
              <a:blipFill>
                <a:blip r:embed="rId3"/>
                <a:stretch>
                  <a:fillRect l="-820"/>
                </a:stretch>
              </a:blipFill>
            </p:spPr>
            <p:txBody>
              <a:bodyPr/>
              <a:lstStyle/>
              <a:p>
                <a:r>
                  <a:rPr lang="en-US">
                    <a:noFill/>
                  </a:rPr>
                  <a:t> </a:t>
                </a:r>
              </a:p>
            </p:txBody>
          </p:sp>
        </mc:Fallback>
      </mc:AlternateContent>
    </p:spTree>
    <p:extLst>
      <p:ext uri="{BB962C8B-B14F-4D97-AF65-F5344CB8AC3E}">
        <p14:creationId xmlns:p14="http://schemas.microsoft.com/office/powerpoint/2010/main" val="318590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43059" y="29155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089088" y="716288"/>
                <a:ext cx="7005570" cy="4095865"/>
              </a:xfrm>
              <a:prstGeom prst="rect">
                <a:avLst/>
              </a:prstGeom>
            </p:spPr>
            <p:txBody>
              <a:bodyPr wrap="square">
                <a:spAutoFit/>
              </a:bodyPr>
              <a:lstStyle/>
              <a:p>
                <a:pPr algn="just">
                  <a:lnSpc>
                    <a:spcPct val="150000"/>
                  </a:lnSpc>
                </a:pPr>
                <a:r>
                  <a:rPr lang="en-US" sz="1700" smtClean="0">
                    <a:latin typeface="+mn-lt"/>
                    <a:ea typeface="Dotum" panose="020B0600000101010101" pitchFamily="34" charset="-127"/>
                    <a:cs typeface="Times New Roman" panose="02020603050405020304" pitchFamily="18" charset="0"/>
                  </a:rPr>
                  <a:t>2. Nếu </a:t>
                </a: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en-US" sz="1700" i="1">
                            <a:effectLst/>
                            <a:latin typeface="+mn-lt"/>
                            <a:ea typeface="Dotum" panose="020B0600000101010101" pitchFamily="34" charset="-127"/>
                            <a:cs typeface="Times New Roman" panose="02020603050405020304" pitchFamily="18" charset="0"/>
                          </a:rPr>
                          <m:t>𝐶</m:t>
                        </m:r>
                      </m:e>
                    </m:acc>
                    <m:r>
                      <a:rPr lang="en-US" sz="1700" i="1">
                        <a:effectLst/>
                        <a:latin typeface="+mn-lt"/>
                        <a:ea typeface="Dotum" panose="020B0600000101010101" pitchFamily="34" charset="-127"/>
                        <a:cs typeface="Times New Roman" panose="02020603050405020304" pitchFamily="18" charset="0"/>
                      </a:rPr>
                      <m:t>, </m:t>
                    </m:r>
                    <m:acc>
                      <m:accPr>
                        <m:chr m:val="̂"/>
                        <m:ctrlPr>
                          <a:rPr lang="en-US" sz="1700" i="1">
                            <a:effectLst/>
                            <a:latin typeface="+mn-lt"/>
                            <a:ea typeface="Dotum" panose="020B0600000101010101" pitchFamily="34" charset="-127"/>
                            <a:cs typeface="Times New Roman" panose="02020603050405020304" pitchFamily="18" charset="0"/>
                          </a:rPr>
                        </m:ctrlPr>
                      </m:accPr>
                      <m:e>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e>
                    </m:acc>
                  </m:oMath>
                </a14:m>
                <a:r>
                  <a:rPr lang="en-US" sz="1700">
                    <a:effectLst/>
                    <a:latin typeface="+mn-lt"/>
                    <a:ea typeface="Dotum" panose="020B0600000101010101" pitchFamily="34" charset="-127"/>
                    <a:cs typeface="Times New Roman" panose="02020603050405020304" pitchFamily="18" charset="0"/>
                  </a:rPr>
                  <a:t> đều nhọn: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Lấy điểm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trên tia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𝐵𝐶</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𝐴𝐵𝑀</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𝐵</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𝐶</m:t>
                    </m:r>
                    <m:r>
                      <a:rPr lang="en-US" sz="1700" i="1">
                        <a:effectLst/>
                        <a:latin typeface="+mn-lt"/>
                        <a:ea typeface="Arial" panose="020B0604020202020204" pitchFamily="34" charset="0"/>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smtClean="0">
                    <a:effectLst/>
                    <a:latin typeface="+mn-lt"/>
                    <a:ea typeface="Arial" panose="020B0604020202020204" pitchFamily="34" charset="0"/>
                    <a:cs typeface="Times New Roman" panose="02020603050405020304" pitchFamily="18" charset="0"/>
                  </a:rPr>
                  <a:t>* Giả </a:t>
                </a:r>
                <a:r>
                  <a:rPr lang="en-US" sz="1700">
                    <a:effectLst/>
                    <a:latin typeface="+mn-lt"/>
                    <a:ea typeface="Arial" panose="020B0604020202020204" pitchFamily="34" charset="0"/>
                    <a:cs typeface="Times New Roman" panose="02020603050405020304" pitchFamily="18" charset="0"/>
                  </a:rPr>
                  <a:t>sử điểm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không trùng với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𝐵</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𝐶</m:t>
                    </m:r>
                    <m:r>
                      <a:rPr lang="en-US" sz="1700" i="1">
                        <a:effectLst/>
                        <a:latin typeface="+mn-lt"/>
                        <a:ea typeface="Dotum" panose="020B0600000101010101" pitchFamily="34" charset="-127"/>
                        <a:cs typeface="Times New Roman" panose="02020603050405020304" pitchFamily="18" charset="0"/>
                      </a:rPr>
                      <m:t>′</m:t>
                    </m:r>
                    <m:r>
                      <a:rPr lang="vi-VN" sz="1700" i="1">
                        <a:latin typeface="Cambria Math" panose="02040503050406030204" pitchFamily="18" charset="0"/>
                      </a:rPr>
                      <m:t>∽</m:t>
                    </m:r>
                    <m:r>
                      <a:rPr lang="en-US" sz="1700" i="1">
                        <a:effectLst/>
                        <a:latin typeface="+mn-lt"/>
                        <a:ea typeface="Arial" panose="020B0604020202020204" pitchFamily="34" charset="0"/>
                        <a:cs typeface="Times New Roman" panose="02020603050405020304" pitchFamily="18" charset="0"/>
                      </a:rPr>
                      <m:t>∆</m:t>
                    </m:r>
                    <m:r>
                      <a:rPr lang="en-US" sz="1700" i="1">
                        <a:effectLst/>
                        <a:latin typeface="+mn-lt"/>
                        <a:ea typeface="Arial" panose="020B0604020202020204" pitchFamily="34" charset="0"/>
                        <a:cs typeface="Times New Roman" panose="02020603050405020304" pitchFamily="18" charset="0"/>
                      </a:rPr>
                      <m:t>𝐴𝐵𝑀</m:t>
                    </m:r>
                  </m:oMath>
                </a14:m>
                <a:r>
                  <a:rPr lang="en-US" sz="1700">
                    <a:effectLst/>
                    <a:latin typeface="+mn-lt"/>
                    <a:ea typeface="Dotum" panose="020B0600000101010101" pitchFamily="34" charset="-127"/>
                    <a:cs typeface="Times New Roman" panose="02020603050405020304" pitchFamily="18" charset="0"/>
                  </a:rPr>
                  <a:t> </a:t>
                </a:r>
                <a:endParaRPr lang="en-US" sz="17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𝐴𝑀</m:t>
                        </m:r>
                      </m:den>
                    </m:f>
                    <m:r>
                      <a:rPr lang="en-US"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𝐵</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𝐴𝐵</m:t>
                        </m:r>
                      </m:den>
                    </m:f>
                    <m:r>
                      <a:rPr lang="en-US" sz="1700" i="1">
                        <a:effectLst/>
                        <a:latin typeface="+mn-lt"/>
                        <a:ea typeface="Dotum" panose="020B0600000101010101" pitchFamily="34" charset="-127"/>
                        <a:cs typeface="Times New Roman" panose="02020603050405020304" pitchFamily="18" charset="0"/>
                      </a:rPr>
                      <m:t>=</m:t>
                    </m:r>
                    <m:f>
                      <m:fPr>
                        <m:ctrlPr>
                          <a:rPr lang="en-US" sz="1700" i="1">
                            <a:effectLst/>
                            <a:latin typeface="+mn-lt"/>
                            <a:ea typeface="Dotum" panose="020B0600000101010101" pitchFamily="34" charset="-127"/>
                            <a:cs typeface="Times New Roman" panose="02020603050405020304" pitchFamily="18" charset="0"/>
                          </a:rPr>
                        </m:ctrlPr>
                      </m:fPr>
                      <m:num>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𝐴</m:t>
                            </m:r>
                          </m:e>
                          <m:sup>
                            <m:r>
                              <a:rPr lang="en-US"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en-US" sz="1700" i="1">
                                <a:effectLst/>
                                <a:latin typeface="+mn-lt"/>
                                <a:ea typeface="Dotum" panose="020B0600000101010101" pitchFamily="34" charset="-127"/>
                                <a:cs typeface="Times New Roman" panose="02020603050405020304" pitchFamily="18" charset="0"/>
                              </a:rPr>
                              <m:t>𝐶</m:t>
                            </m:r>
                          </m:e>
                          <m:sup>
                            <m:r>
                              <a:rPr lang="en-US" sz="1700" i="1">
                                <a:effectLst/>
                                <a:latin typeface="+mn-lt"/>
                                <a:ea typeface="Dotum" panose="020B0600000101010101" pitchFamily="34" charset="-127"/>
                                <a:cs typeface="Times New Roman" panose="02020603050405020304" pitchFamily="18" charset="0"/>
                              </a:rPr>
                              <m:t>′</m:t>
                            </m:r>
                          </m:sup>
                        </m:sSup>
                      </m:num>
                      <m:den>
                        <m:r>
                          <a:rPr lang="en-US" sz="1700" i="1">
                            <a:effectLst/>
                            <a:latin typeface="+mn-lt"/>
                            <a:ea typeface="Dotum" panose="020B0600000101010101" pitchFamily="34" charset="-127"/>
                            <a:cs typeface="Times New Roman" panose="02020603050405020304" pitchFamily="18" charset="0"/>
                          </a:rPr>
                          <m:t>𝐴𝐶</m:t>
                        </m:r>
                      </m:den>
                    </m:f>
                  </m:oMath>
                </a14:m>
                <a:r>
                  <a:rPr lang="en-US" sz="17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𝐴𝑀</m:t>
                    </m:r>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𝐴𝐶</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m:t>
                    </m:r>
                    <m:r>
                      <a:rPr lang="en-US" sz="1700" i="1">
                        <a:effectLst/>
                        <a:latin typeface="+mn-lt"/>
                        <a:ea typeface="Dotum" panose="020B0600000101010101" pitchFamily="34" charset="-127"/>
                        <a:cs typeface="Times New Roman" panose="02020603050405020304" pitchFamily="18" charset="0"/>
                      </a:rPr>
                      <m:t>𝐴𝑀𝐶</m:t>
                    </m:r>
                  </m:oMath>
                </a14:m>
                <a:r>
                  <a:rPr lang="en-US" sz="17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Nếu </a:t>
                </a:r>
                <a14:m>
                  <m:oMath xmlns:m="http://schemas.openxmlformats.org/officeDocument/2006/math">
                    <m:r>
                      <a:rPr lang="en-US" sz="1700" i="1">
                        <a:effectLst/>
                        <a:latin typeface="+mn-lt"/>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mn-lt"/>
                        <a:ea typeface="Dotum" panose="020B0600000101010101" pitchFamily="34" charset="-127"/>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thì:</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𝐴𝑀𝐵</m:t>
                        </m:r>
                      </m:e>
                    </m:acc>
                    <m:r>
                      <a:rPr lang="nl-NL"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𝐴𝑀𝐶</m:t>
                        </m:r>
                      </m:e>
                    </m:acc>
                    <m:r>
                      <a:rPr lang="nl-NL" sz="1700" i="1">
                        <a:effectLst/>
                        <a:latin typeface="+mn-lt"/>
                        <a:ea typeface="Arial" panose="020B0604020202020204" pitchFamily="34" charset="0"/>
                        <a:cs typeface="Times New Roman" panose="02020603050405020304" pitchFamily="18" charset="0"/>
                      </a:rPr>
                      <m: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180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m:t>
                    </m:r>
                    <m:acc>
                      <m:accPr>
                        <m:chr m:val="̂"/>
                        <m:ctrlPr>
                          <a:rPr lang="en-US" sz="1700" i="1">
                            <a:effectLst/>
                            <a:latin typeface="+mn-lt"/>
                            <a:ea typeface="Arial" panose="020B0604020202020204" pitchFamily="34" charset="0"/>
                            <a:cs typeface="Times New Roman" panose="02020603050405020304" pitchFamily="18" charset="0"/>
                          </a:rPr>
                        </m:ctrlPr>
                      </m:accPr>
                      <m:e>
                        <m:r>
                          <a:rPr lang="en-US" sz="1700" i="1">
                            <a:effectLst/>
                            <a:latin typeface="+mn-lt"/>
                            <a:ea typeface="Arial" panose="020B0604020202020204" pitchFamily="34" charset="0"/>
                            <a:cs typeface="Times New Roman" panose="02020603050405020304" pitchFamily="18" charset="0"/>
                          </a:rPr>
                          <m:t>𝐴𝐶𝑀</m:t>
                        </m:r>
                      </m:e>
                    </m:acc>
                    <m:r>
                      <a:rPr lang="nl-NL" sz="1700" i="1">
                        <a:effectLst/>
                        <a:latin typeface="+mn-lt"/>
                        <a:ea typeface="Arial" panose="020B0604020202020204" pitchFamily="34" charset="0"/>
                        <a:cs typeface="Times New Roman" panose="02020603050405020304" pitchFamily="18" charset="0"/>
                      </a:rPr>
                      <m:t>&gt;</m:t>
                    </m:r>
                    <m:sSup>
                      <m:sSupPr>
                        <m:ctrlPr>
                          <a:rPr lang="en-US" sz="1700" i="1">
                            <a:effectLst/>
                            <a:latin typeface="+mn-lt"/>
                            <a:ea typeface="Arial" panose="020B0604020202020204" pitchFamily="34" charset="0"/>
                            <a:cs typeface="Times New Roman" panose="02020603050405020304" pitchFamily="18" charset="0"/>
                          </a:rPr>
                        </m:ctrlPr>
                      </m:sSupPr>
                      <m:e>
                        <m:r>
                          <a:rPr lang="nl-NL" sz="1700" i="1">
                            <a:effectLst/>
                            <a:latin typeface="+mn-lt"/>
                            <a:ea typeface="Arial" panose="020B0604020202020204" pitchFamily="34" charset="0"/>
                            <a:cs typeface="Times New Roman" panose="02020603050405020304" pitchFamily="18" charset="0"/>
                          </a:rPr>
                          <m:t>90</m:t>
                        </m:r>
                      </m:e>
                      <m:sup>
                        <m:r>
                          <a:rPr lang="en-US" sz="1700" i="1">
                            <a:effectLst/>
                            <a:latin typeface="+mn-lt"/>
                            <a:ea typeface="Arial" panose="020B0604020202020204" pitchFamily="34" charset="0"/>
                            <a:cs typeface="Times New Roman" panose="02020603050405020304" pitchFamily="18" charset="0"/>
                          </a:rPr>
                          <m:t>𝑜</m:t>
                        </m:r>
                      </m:sup>
                    </m:sSup>
                    <m:r>
                      <a:rPr lang="nl-NL" sz="1700" i="1">
                        <a:effectLst/>
                        <a:latin typeface="+mn-lt"/>
                        <a:ea typeface="Arial" panose="020B0604020202020204" pitchFamily="34" charset="0"/>
                        <a:cs typeface="Times New Roman" panose="02020603050405020304" pitchFamily="18" charset="0"/>
                      </a:rPr>
                      <m:t>&gt;</m:t>
                    </m:r>
                    <m:acc>
                      <m:accPr>
                        <m:chr m:val="̂"/>
                        <m:ctrlPr>
                          <a:rPr lang="en-US" sz="1700" i="1">
                            <a:effectLst/>
                            <a:latin typeface="+mn-lt"/>
                            <a:ea typeface="Arial" panose="020B0604020202020204" pitchFamily="34" charset="0"/>
                            <a:cs typeface="Times New Roman" panose="02020603050405020304" pitchFamily="18" charset="0"/>
                          </a:rPr>
                        </m:ctrlPr>
                      </m:accPr>
                      <m:e>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𝐴</m:t>
                            </m:r>
                          </m:e>
                          <m:sup>
                            <m:r>
                              <a:rPr lang="nl-NL" sz="1700" i="1">
                                <a:effectLst/>
                                <a:latin typeface="+mn-lt"/>
                                <a:ea typeface="Arial" panose="020B0604020202020204" pitchFamily="34" charset="0"/>
                                <a:cs typeface="Times New Roman" panose="02020603050405020304" pitchFamily="18" charset="0"/>
                              </a:rPr>
                              <m:t>′</m:t>
                            </m:r>
                          </m:sup>
                        </m:sSup>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𝐶</m:t>
                            </m:r>
                          </m:e>
                          <m:sup>
                            <m:r>
                              <a:rPr lang="nl-NL" sz="1700" i="1">
                                <a:effectLst/>
                                <a:latin typeface="+mn-lt"/>
                                <a:ea typeface="Arial" panose="020B0604020202020204" pitchFamily="34" charset="0"/>
                                <a:cs typeface="Times New Roman" panose="02020603050405020304" pitchFamily="18" charset="0"/>
                              </a:rPr>
                              <m:t>′</m:t>
                            </m:r>
                          </m:sup>
                        </m:sSup>
                        <m:sSup>
                          <m:sSupPr>
                            <m:ctrlPr>
                              <a:rPr lang="en-US" sz="1700" i="1">
                                <a:effectLst/>
                                <a:latin typeface="+mn-lt"/>
                                <a:ea typeface="Arial" panose="020B0604020202020204" pitchFamily="34" charset="0"/>
                                <a:cs typeface="Times New Roman" panose="02020603050405020304" pitchFamily="18" charset="0"/>
                              </a:rPr>
                            </m:ctrlPr>
                          </m:sSupPr>
                          <m:e>
                            <m:r>
                              <a:rPr lang="en-US" sz="1700" i="1">
                                <a:effectLst/>
                                <a:latin typeface="+mn-lt"/>
                                <a:ea typeface="Arial" panose="020B0604020202020204" pitchFamily="34" charset="0"/>
                                <a:cs typeface="Times New Roman" panose="02020603050405020304" pitchFamily="18" charset="0"/>
                              </a:rPr>
                              <m:t>𝑀</m:t>
                            </m:r>
                          </m:e>
                          <m:sup>
                            <m:r>
                              <a:rPr lang="nl-NL" sz="1700" i="1">
                                <a:effectLst/>
                                <a:latin typeface="+mn-lt"/>
                                <a:ea typeface="Arial" panose="020B0604020202020204" pitchFamily="34" charset="0"/>
                                <a:cs typeface="Times New Roman" panose="02020603050405020304" pitchFamily="18" charset="0"/>
                              </a:rPr>
                              <m:t>′</m:t>
                            </m:r>
                          </m:sup>
                        </m:sSup>
                      </m:e>
                    </m:acc>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nl-NL" sz="1700">
                    <a:effectLst/>
                    <a:latin typeface="+mn-lt"/>
                    <a:ea typeface="Arial" panose="020B0604020202020204" pitchFamily="34" charset="0"/>
                    <a:cs typeface="Times New Roman" panose="02020603050405020304" pitchFamily="18" charset="0"/>
                  </a:rPr>
                  <a:t>+ Vậy </a:t>
                </a:r>
                <a14:m>
                  <m:oMath xmlns:m="http://schemas.openxmlformats.org/officeDocument/2006/math">
                    <m:r>
                      <a:rPr lang="nl-NL" sz="1700" i="1">
                        <a:effectLst/>
                        <a:latin typeface="+mn-lt"/>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𝐵</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(Hình 9.19). Khi </a:t>
                </a:r>
                <a:r>
                  <a:rPr lang="nl-NL" sz="1700">
                    <a:effectLst/>
                    <a:latin typeface="+mn-lt"/>
                    <a:ea typeface="Dotum" panose="020B0600000101010101" pitchFamily="34" charset="-127"/>
                    <a:cs typeface="Times New Roman" panose="02020603050405020304" pitchFamily="18" charset="0"/>
                  </a:rPr>
                  <a:t>đó </a:t>
                </a:r>
                <a:endParaRPr lang="nl-NL" sz="17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𝐴𝐶𝐵</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𝐴𝐶𝑀</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𝐴𝑀𝐵</m:t>
                        </m:r>
                      </m:e>
                    </m:acc>
                    <m:r>
                      <a:rPr lang="nl-NL" sz="1700" i="1">
                        <a:effectLst/>
                        <a:latin typeface="+mn-lt"/>
                        <a:ea typeface="Dotum" panose="020B0600000101010101" pitchFamily="34" charset="-127"/>
                        <a:cs typeface="Times New Roman" panose="02020603050405020304" pitchFamily="18" charset="0"/>
                      </a:rPr>
                      <m: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180</m:t>
                        </m:r>
                      </m:e>
                      <m:sup>
                        <m:r>
                          <a:rPr lang="nl-NL" sz="1700" i="1">
                            <a:effectLst/>
                            <a:latin typeface="+mn-lt"/>
                            <a:ea typeface="Dotum" panose="020B0600000101010101" pitchFamily="34" charset="-127"/>
                            <a:cs typeface="Times New Roman" panose="02020603050405020304" pitchFamily="18" charset="0"/>
                          </a:rPr>
                          <m:t>𝑜</m:t>
                        </m:r>
                      </m:sup>
                    </m:sSup>
                    <m:r>
                      <a:rPr lang="nl-NL" sz="1700" i="1">
                        <a:effectLst/>
                        <a:latin typeface="+mn-lt"/>
                        <a:ea typeface="Dotum" panose="020B0600000101010101" pitchFamily="34" charset="-127"/>
                        <a:cs typeface="Times New Roman" panose="02020603050405020304" pitchFamily="18" charset="0"/>
                      </a:rPr>
                      <m:t>−</m:t>
                    </m:r>
                    <m:acc>
                      <m:accPr>
                        <m:chr m:val="̂"/>
                        <m:ctrlPr>
                          <a:rPr lang="en-US" sz="1700" i="1">
                            <a:effectLst/>
                            <a:latin typeface="+mn-lt"/>
                            <a:ea typeface="Dotum" panose="020B0600000101010101" pitchFamily="34" charset="-127"/>
                            <a:cs typeface="Times New Roman" panose="02020603050405020304" pitchFamily="18" charset="0"/>
                          </a:rPr>
                        </m:ctrlPr>
                      </m:accPr>
                      <m:e>
                        <m:r>
                          <a:rPr lang="nl-NL" sz="1700" i="1">
                            <a:effectLst/>
                            <a:latin typeface="+mn-lt"/>
                            <a:ea typeface="Dotum" panose="020B0600000101010101" pitchFamily="34" charset="-127"/>
                            <a:cs typeface="Times New Roman" panose="02020603050405020304" pitchFamily="18" charset="0"/>
                          </a:rPr>
                          <m:t>𝐶</m:t>
                        </m:r>
                        <m:r>
                          <a:rPr lang="nl-NL" sz="1700" i="1">
                            <a:effectLst/>
                            <a:latin typeface="+mn-lt"/>
                            <a:ea typeface="Dotum" panose="020B0600000101010101" pitchFamily="34" charset="-127"/>
                            <a:cs typeface="Times New Roman" panose="02020603050405020304" pitchFamily="18" charset="0"/>
                          </a:rPr>
                          <m:t>′</m:t>
                        </m:r>
                      </m:e>
                    </m:acc>
                    <m:r>
                      <a:rPr lang="nl-NL" sz="1700" i="1">
                        <a:effectLst/>
                        <a:latin typeface="+mn-lt"/>
                        <a:ea typeface="Dotum" panose="020B0600000101010101" pitchFamily="34" charset="-127"/>
                        <a:cs typeface="Times New Roman" panose="02020603050405020304" pitchFamily="18" charset="0"/>
                      </a:rPr>
                      <m:t>&gt;</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90</m:t>
                        </m:r>
                      </m:e>
                      <m:sup>
                        <m:r>
                          <a:rPr lang="nl-NL" sz="1700" i="1">
                            <a:effectLst/>
                            <a:latin typeface="+mn-lt"/>
                            <a:ea typeface="Dotum" panose="020B0600000101010101" pitchFamily="34" charset="-127"/>
                            <a:cs typeface="Times New Roman" panose="02020603050405020304" pitchFamily="18" charset="0"/>
                          </a:rPr>
                          <m:t>𝑜</m:t>
                        </m:r>
                      </m:sup>
                    </m:sSup>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Arial" panose="020B0604020202020204" pitchFamily="34" charset="0"/>
                    <a:cs typeface="Times New Roman" panose="02020603050405020304" pitchFamily="18" charset="0"/>
                  </a:rPr>
                  <a:t> Vậy điểm </a:t>
                </a:r>
                <a14:m>
                  <m:oMath xmlns:m="http://schemas.openxmlformats.org/officeDocument/2006/math">
                    <m:r>
                      <a:rPr lang="nl-NL" sz="1700" i="1">
                        <a:effectLst/>
                        <a:latin typeface="+mn-lt"/>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phải trùng với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mn-lt"/>
                        <a:ea typeface="Dotum" panose="020B0600000101010101" pitchFamily="34" charset="-127"/>
                        <a:cs typeface="Times New Roman" panose="02020603050405020304" pitchFamily="18" charset="0"/>
                      </a:rPr>
                      <m:t>∆ </m:t>
                    </m:r>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𝐴</m:t>
                        </m:r>
                      </m:e>
                      <m:sup>
                        <m:r>
                          <a:rPr lang="nl-NL"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𝐵</m:t>
                        </m:r>
                      </m:e>
                      <m:sup>
                        <m:r>
                          <a:rPr lang="nl-NL" sz="1700" i="1">
                            <a:effectLst/>
                            <a:latin typeface="+mn-lt"/>
                            <a:ea typeface="Dotum" panose="020B0600000101010101" pitchFamily="34" charset="-127"/>
                            <a:cs typeface="Times New Roman" panose="02020603050405020304" pitchFamily="18" charset="0"/>
                          </a:rPr>
                          <m:t>′</m:t>
                        </m:r>
                      </m:sup>
                    </m:sSup>
                    <m:sSup>
                      <m:sSupPr>
                        <m:ctrlPr>
                          <a:rPr lang="en-US" sz="1700" i="1">
                            <a:effectLst/>
                            <a:latin typeface="+mn-lt"/>
                            <a:ea typeface="Dotum" panose="020B0600000101010101" pitchFamily="34" charset="-127"/>
                            <a:cs typeface="Times New Roman" panose="02020603050405020304" pitchFamily="18" charset="0"/>
                          </a:rPr>
                        </m:ctrlPr>
                      </m:sSupPr>
                      <m:e>
                        <m:r>
                          <a:rPr lang="nl-NL" sz="1700" i="1">
                            <a:effectLst/>
                            <a:latin typeface="+mn-lt"/>
                            <a:ea typeface="Dotum" panose="020B0600000101010101" pitchFamily="34" charset="-127"/>
                            <a:cs typeface="Times New Roman" panose="02020603050405020304" pitchFamily="18" charset="0"/>
                          </a:rPr>
                          <m:t>𝐶</m:t>
                        </m:r>
                      </m:e>
                      <m:sup>
                        <m:r>
                          <a:rPr lang="nl-NL" sz="1700" i="1">
                            <a:effectLst/>
                            <a:latin typeface="+mn-lt"/>
                            <a:ea typeface="Dotum" panose="020B0600000101010101" pitchFamily="34" charset="-127"/>
                            <a:cs typeface="Times New Roman" panose="02020603050405020304" pitchFamily="18" charset="0"/>
                          </a:rPr>
                          <m:t>′</m:t>
                        </m:r>
                      </m:sup>
                    </m:sSup>
                    <m:r>
                      <a:rPr lang="vi-VN" sz="1700" i="1">
                        <a:latin typeface="Cambria Math" panose="02040503050406030204" pitchFamily="18" charset="0"/>
                      </a:rPr>
                      <m:t>∽</m:t>
                    </m:r>
                    <m:r>
                      <a:rPr lang="nl-NL" sz="1700" i="1">
                        <a:effectLst/>
                        <a:latin typeface="+mn-lt"/>
                        <a:ea typeface="Arial" panose="020B0604020202020204" pitchFamily="34" charset="0"/>
                        <a:cs typeface="Times New Roman" panose="02020603050405020304" pitchFamily="18" charset="0"/>
                      </a:rPr>
                      <m:t>∆</m:t>
                    </m:r>
                    <m:r>
                      <a:rPr lang="nl-NL" sz="1700" i="1">
                        <a:effectLst/>
                        <a:latin typeface="+mn-lt"/>
                        <a:ea typeface="Arial" panose="020B0604020202020204" pitchFamily="34" charset="0"/>
                        <a:cs typeface="Times New Roman" panose="02020603050405020304" pitchFamily="18" charset="0"/>
                      </a:rPr>
                      <m:t>𝐴𝐵𝐶</m:t>
                    </m:r>
                  </m:oMath>
                </a14:m>
                <a:r>
                  <a:rPr lang="nl-NL" sz="1700" smtClean="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089088" y="716288"/>
                <a:ext cx="7005570" cy="4095865"/>
              </a:xfrm>
              <a:prstGeom prst="rect">
                <a:avLst/>
              </a:prstGeom>
              <a:blipFill>
                <a:blip r:embed="rId3"/>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006219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ta </a:t>
                </a:r>
                <a:r>
                  <a:rPr lang="fr-FR" sz="2200" smtClean="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mc:Choice xmlns:a14="http://schemas.microsoft.com/office/drawing/2010/main"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442913" y="754194"/>
                <a:ext cx="6200774" cy="1125308"/>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3.</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fr-FR"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Tính độ dài cạnh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442913" y="754194"/>
                <a:ext cx="6200774" cy="1125308"/>
              </a:xfrm>
              <a:prstGeom prst="rect">
                <a:avLst/>
              </a:prstGeom>
              <a:blipFill>
                <a:blip r:embed="rId6"/>
                <a:stretch>
                  <a:fillRect l="-1278" r="-787" b="-489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00200" y="447509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00200" y="378780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9255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45322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73252" y="383700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4970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sp>
        <p:nvSpPr>
          <p:cNvPr id="18" name="TextBox 17"/>
          <p:cNvSpPr txBox="1"/>
          <p:nvPr/>
        </p:nvSpPr>
        <p:spPr>
          <a:xfrm>
            <a:off x="2782487" y="246164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18cm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782487" y="311936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20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782487" y="3852223"/>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15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63639" y="4538703"/>
            <a:ext cx="3472785" cy="415498"/>
          </a:xfrm>
          <a:prstGeom prst="rect">
            <a:avLst/>
          </a:prstGeom>
          <a:noFill/>
        </p:spPr>
        <p:txBody>
          <a:bodyPr wrap="square" rtlCol="0">
            <a:spAutoFit/>
          </a:bodyPr>
          <a:lstStyle/>
          <a:p>
            <a:pPr lvl="0" algn="ctr" defTabSz="685800">
              <a:buClrTx/>
            </a:pPr>
            <a:r>
              <a:rPr lang="en-US" sz="2100" kern="1200" smtClean="0">
                <a:solidFill>
                  <a:srgbClr val="002060"/>
                </a:solidFill>
                <a:latin typeface="Arial" panose="020B0604020202020204" pitchFamily="34" charset="0"/>
                <a:ea typeface="+mn-ea"/>
                <a:cs typeface="Arial" panose="020B0604020202020204" pitchFamily="34" charset="0"/>
              </a:rPr>
              <a:t>9 </a:t>
            </a:r>
            <a:r>
              <a:rPr lang="en-US" sz="2100" kern="1200">
                <a:solidFill>
                  <a:srgbClr val="002060"/>
                </a:solidFill>
                <a:latin typeface="Arial" panose="020B0604020202020204" pitchFamily="34" charset="0"/>
                <a:ea typeface="+mn-ea"/>
                <a:cs typeface="Arial" panose="020B0604020202020204" pitchFamily="34" charset="0"/>
              </a:rPr>
              <a:t>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1035657" y="1724096"/>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95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345013" y="587301"/>
                <a:ext cx="6415460" cy="1324530"/>
              </a:xfrm>
              <a:prstGeom prst="rect">
                <a:avLst/>
              </a:prstGeom>
              <a:noFill/>
            </p:spPr>
            <p:txBody>
              <a:bodyPr wrap="square" rtlCol="0">
                <a:spAutoFit/>
              </a:bodyPr>
              <a:lstStyle/>
              <a:p>
                <a:pPr marR="30480" algn="just">
                  <a:lnSpc>
                    <a:spcPct val="150000"/>
                  </a:lnSpc>
                  <a:spcBef>
                    <a:spcPts val="600"/>
                  </a:spcBef>
                  <a:spcAft>
                    <a:spcPts val="600"/>
                  </a:spcAft>
                </a:pPr>
                <a:r>
                  <a:rPr lang="fr-FR" sz="22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Chọn đáp </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án </a:t>
                </a:r>
                <a:r>
                  <a:rPr lang="fr-FR" sz="2200" b="1"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r>
                  <a:rPr lang="fr-FR" sz="22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345013" y="587301"/>
                <a:ext cx="6415460" cy="1324530"/>
              </a:xfrm>
              <a:prstGeom prst="rect">
                <a:avLst/>
              </a:prstGeom>
              <a:blipFill>
                <a:blip r:embed="rId6"/>
                <a:stretch>
                  <a:fillRect l="-1236" r="-760" b="-4128"/>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11395" y="308767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11395" y="448061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11395" y="378414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92398" y="3136872"/>
            <a:ext cx="36699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84447" y="453776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692398" y="384129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p:cNvSpPr txBox="1"/>
          <p:nvPr/>
        </p:nvSpPr>
        <p:spPr>
          <a:xfrm>
            <a:off x="2190595" y="2485981"/>
            <a:ext cx="356265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∆DEF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353099" y="3095761"/>
            <a:ext cx="3237645"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∆EDF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387735" y="3843782"/>
            <a:ext cx="3168372"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∆DFE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44316" y="4530752"/>
            <a:ext cx="341656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∆FDE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6574852" y="1565258"/>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2106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586263" y="568693"/>
                <a:ext cx="5922654" cy="1753172"/>
              </a:xfrm>
              <a:prstGeom prst="rect">
                <a:avLst/>
              </a:prstGeom>
              <a:noFill/>
            </p:spPr>
            <p:txBody>
              <a:bodyPr wrap="square" rtlCol="0">
                <a:spAutoFit/>
              </a:bodyPr>
              <a:lstStyle/>
              <a:p>
                <a:pPr marR="30480" algn="just">
                  <a:lnSpc>
                    <a:spcPct val="150000"/>
                  </a:lnSpc>
                </a:pPr>
                <a:r>
                  <a:rPr lang="fr-FR" sz="2100" b="1" smtClean="0">
                    <a:solidFill>
                      <a:schemeClr val="tx2"/>
                    </a:solidFill>
                    <a:latin typeface="Arial" panose="020B0604020202020204" pitchFamily="34" charset="0"/>
                    <a:ea typeface="Times New Roman" panose="02020603050405020304" pitchFamily="18" charset="0"/>
                    <a:cs typeface="Arial" panose="020B0604020202020204" pitchFamily="34" charset="0"/>
                  </a:rPr>
                  <a:t>Câu 5.</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lấy 2 điểm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lần lượt nằm trên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Kết luận </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nào </a:t>
                </a:r>
                <a:r>
                  <a:rPr lang="fr-FR" sz="2100" b="1"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sai</a:t>
                </a:r>
                <a:r>
                  <a:rPr lang="fr-FR" sz="21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586263" y="568693"/>
                <a:ext cx="5922654" cy="1753172"/>
              </a:xfrm>
              <a:prstGeom prst="rect">
                <a:avLst/>
              </a:prstGeom>
              <a:blipFill>
                <a:blip r:embed="rId6"/>
                <a:stretch>
                  <a:fillRect l="-1235" r="-617" b="-243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1544405" y="2485686"/>
            <a:ext cx="4536330" cy="431580"/>
          </a:xfrm>
          <a:prstGeom prst="rect">
            <a:avLst/>
          </a:prstGeom>
        </p:spPr>
      </p:pic>
      <p:sp>
        <p:nvSpPr>
          <p:cNvPr id="7" name="Oval 6"/>
          <p:cNvSpPr/>
          <p:nvPr/>
        </p:nvSpPr>
        <p:spPr>
          <a:xfrm>
            <a:off x="853061" y="380741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1544405" y="3114336"/>
            <a:ext cx="4536330" cy="431580"/>
          </a:xfrm>
          <a:prstGeom prst="rect">
            <a:avLst/>
          </a:prstGeom>
        </p:spPr>
      </p:pic>
      <p:pic>
        <p:nvPicPr>
          <p:cNvPr id="9" name="Picture 8" descr="1456.png"/>
          <p:cNvPicPr>
            <a:picLocks noChangeAspect="1"/>
          </p:cNvPicPr>
          <p:nvPr/>
        </p:nvPicPr>
        <p:blipFill>
          <a:blip r:embed="rId7" cstate="print"/>
          <a:stretch>
            <a:fillRect/>
          </a:stretch>
        </p:blipFill>
        <p:spPr>
          <a:xfrm>
            <a:off x="1552356" y="3857286"/>
            <a:ext cx="4528379" cy="431580"/>
          </a:xfrm>
          <a:prstGeom prst="rect">
            <a:avLst/>
          </a:prstGeom>
        </p:spPr>
      </p:pic>
      <p:pic>
        <p:nvPicPr>
          <p:cNvPr id="10" name="Picture 9" descr="1456.png"/>
          <p:cNvPicPr>
            <a:picLocks noChangeAspect="1"/>
          </p:cNvPicPr>
          <p:nvPr/>
        </p:nvPicPr>
        <p:blipFill>
          <a:blip r:embed="rId7" cstate="print"/>
          <a:stretch>
            <a:fillRect/>
          </a:stretch>
        </p:blipFill>
        <p:spPr>
          <a:xfrm>
            <a:off x="1544405" y="4543086"/>
            <a:ext cx="4536330" cy="431580"/>
          </a:xfrm>
          <a:prstGeom prst="rect">
            <a:avLst/>
          </a:prstGeom>
        </p:spPr>
      </p:pic>
      <p:sp>
        <p:nvSpPr>
          <p:cNvPr id="11" name="Oval 10"/>
          <p:cNvSpPr/>
          <p:nvPr/>
        </p:nvSpPr>
        <p:spPr>
          <a:xfrm>
            <a:off x="853061" y="447478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858605" y="312079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69800" y="243657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34064" y="386456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50803" y="249372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1657" y="454273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939608" y="317794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2404327" y="2424462"/>
                <a:ext cx="3052337" cy="5078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𝐴𝐷𝐸</m:t>
                    </m:r>
                  </m:oMath>
                </a14:m>
                <a:r>
                  <a:rPr lang="fr-FR"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404327" y="2424462"/>
                <a:ext cx="3052337" cy="507831"/>
              </a:xfrm>
              <a:prstGeom prst="rect">
                <a:avLst/>
              </a:prstGeom>
              <a:blipFill>
                <a:blip r:embed="rId8"/>
                <a:stretch>
                  <a:fillRect b="-9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1533224" y="3045847"/>
                <a:ext cx="4558691" cy="584775"/>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𝐷𝐸</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1533224" y="3045847"/>
                <a:ext cx="4558691"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3287676" y="3699427"/>
                <a:ext cx="1101444" cy="6849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f>
                      <m:fPr>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en-US" sz="1800" smtClean="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3287676" y="3699427"/>
                <a:ext cx="1101444" cy="6849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1983879" y="4495092"/>
                <a:ext cx="3472785" cy="598754"/>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1983879" y="4495092"/>
                <a:ext cx="3472785" cy="598754"/>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527194" y="37064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6298594" y="3363530"/>
            <a:ext cx="1314450" cy="1326430"/>
          </a:xfrm>
          <a:prstGeom prst="rect">
            <a:avLst/>
          </a:prstGeom>
          <a:noFill/>
        </p:spPr>
      </p:pic>
      <p:sp>
        <p:nvSpPr>
          <p:cNvPr id="26" name="Cloud 25"/>
          <p:cNvSpPr/>
          <p:nvPr/>
        </p:nvSpPr>
        <p:spPr>
          <a:xfrm>
            <a:off x="7155843" y="27348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6694405" y="166772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831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1007504" y="449003"/>
            <a:ext cx="7373095" cy="958660"/>
          </a:xfrm>
          <a:prstGeom prst="rect">
            <a:avLst/>
          </a:prstGeom>
        </p:spPr>
        <p:txBody>
          <a:bodyPr wrap="square">
            <a:spAutoFit/>
          </a:bodyPr>
          <a:lstStyle/>
          <a:p>
            <a:pPr lvl="0">
              <a:lnSpc>
                <a:spcPct val="150000"/>
              </a:lnSpc>
              <a:buClrTx/>
            </a:pP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a:t>
            </a:r>
            <a:r>
              <a:rPr kumimoji="0" lang="en-US" sz="20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9.5 </a:t>
            </a: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(SGK – </a:t>
            </a:r>
            <a:r>
              <a:rPr kumimoji="0" lang="en-US" sz="2000" b="1" i="0" u="none" strike="noStrike" kern="1200" cap="none" spc="0" normalizeH="0" baseline="0" noProof="0" smtClean="0">
                <a:ln>
                  <a:noFill/>
                </a:ln>
                <a:solidFill>
                  <a:srgbClr val="1F497D"/>
                </a:solidFill>
                <a:effectLst/>
                <a:uLnTx/>
                <a:uFillTx/>
                <a:ea typeface="Times New Roman" panose="02020603050405020304" pitchFamily="18" charset="0"/>
                <a:cs typeface="Arial" panose="020B0604020202020204" pitchFamily="34" charset="0"/>
                <a:sym typeface="Arial"/>
              </a:rPr>
              <a:t>tr90)</a:t>
            </a:r>
            <a:r>
              <a:rPr lang="vi-VN" sz="2000" b="1" kern="1200">
                <a:solidFill>
                  <a:srgbClr val="1F497D"/>
                </a:solidFill>
                <a:ea typeface="Times New Roman" panose="02020603050405020304" pitchFamily="18" charset="0"/>
                <a:cs typeface="Arial" panose="020B0604020202020204" pitchFamily="34" charset="0"/>
              </a:rPr>
              <a:t> </a:t>
            </a:r>
            <a:r>
              <a:rPr lang="vi-VN" sz="2000" kern="1200">
                <a:ea typeface="Times New Roman" panose="02020603050405020304" pitchFamily="18" charset="0"/>
                <a:cs typeface="Arial" panose="020B0604020202020204" pitchFamily="34" charset="0"/>
              </a:rPr>
              <a:t>Giả thiết nào dưới đây chứng tỏ rằng hai tam giác đồng </a:t>
            </a:r>
            <a:r>
              <a:rPr lang="vi-VN" sz="2000" kern="1200">
                <a:ea typeface="Times New Roman" panose="02020603050405020304" pitchFamily="18" charset="0"/>
                <a:cs typeface="Arial" panose="020B0604020202020204" pitchFamily="34" charset="0"/>
              </a:rPr>
              <a:t>dạng</a:t>
            </a:r>
            <a:r>
              <a:rPr lang="vi-VN" sz="2000" kern="1200" smtClean="0">
                <a:ea typeface="Times New Roman" panose="02020603050405020304" pitchFamily="18" charset="0"/>
                <a:cs typeface="Arial" panose="020B0604020202020204" pitchFamily="34" charset="0"/>
              </a:rPr>
              <a:t>?</a:t>
            </a:r>
            <a:endParaRPr lang="vi-VN" sz="2000" kern="1200">
              <a:ea typeface="Times New Roman" panose="02020603050405020304" pitchFamily="18" charset="0"/>
              <a:cs typeface="Arial" panose="020B0604020202020204" pitchFamily="34" charset="0"/>
            </a:endParaRPr>
          </a:p>
        </p:txBody>
      </p:sp>
      <p:grpSp>
        <p:nvGrpSpPr>
          <p:cNvPr id="42" name="Google Shape;2832;p46"/>
          <p:cNvGrpSpPr/>
          <p:nvPr/>
        </p:nvGrpSpPr>
        <p:grpSpPr>
          <a:xfrm rot="3721541">
            <a:off x="1426" y="4311541"/>
            <a:ext cx="1364873" cy="1134058"/>
            <a:chOff x="6546030" y="3064260"/>
            <a:chExt cx="3304777" cy="2465326"/>
          </a:xfrm>
        </p:grpSpPr>
        <p:grpSp>
          <p:nvGrpSpPr>
            <p:cNvPr id="43" name="Google Shape;2833;p46"/>
            <p:cNvGrpSpPr/>
            <p:nvPr/>
          </p:nvGrpSpPr>
          <p:grpSpPr>
            <a:xfrm>
              <a:off x="7385481" y="3064260"/>
              <a:ext cx="2465326" cy="2465326"/>
              <a:chOff x="7385481" y="3081910"/>
              <a:chExt cx="2465326" cy="2465326"/>
            </a:xfrm>
          </p:grpSpPr>
          <p:grpSp>
            <p:nvGrpSpPr>
              <p:cNvPr id="61" name="Google Shape;2834;p46"/>
              <p:cNvGrpSpPr/>
              <p:nvPr/>
            </p:nvGrpSpPr>
            <p:grpSpPr>
              <a:xfrm rot="1902070">
                <a:off x="7722502" y="3418931"/>
                <a:ext cx="1791284" cy="1791284"/>
                <a:chOff x="7910987" y="28700"/>
                <a:chExt cx="1619581" cy="1619581"/>
              </a:xfrm>
            </p:grpSpPr>
            <p:sp>
              <p:nvSpPr>
                <p:cNvPr id="86"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836;p46"/>
                <p:cNvGrpSpPr/>
                <p:nvPr/>
              </p:nvGrpSpPr>
              <p:grpSpPr>
                <a:xfrm>
                  <a:off x="8643129" y="226316"/>
                  <a:ext cx="344065" cy="1232036"/>
                  <a:chOff x="8643129" y="226316"/>
                  <a:chExt cx="344065" cy="1232036"/>
                </a:xfrm>
              </p:grpSpPr>
              <p:sp>
                <p:nvSpPr>
                  <p:cNvPr id="88"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855;p46"/>
              <p:cNvGrpSpPr/>
              <p:nvPr/>
            </p:nvGrpSpPr>
            <p:grpSpPr>
              <a:xfrm>
                <a:off x="7800050" y="4041563"/>
                <a:ext cx="546000" cy="546000"/>
                <a:chOff x="7807225" y="3947400"/>
                <a:chExt cx="546000" cy="546000"/>
              </a:xfrm>
            </p:grpSpPr>
            <p:sp>
              <p:nvSpPr>
                <p:cNvPr id="67"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68"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868;p46"/>
                <p:cNvGrpSpPr/>
                <p:nvPr/>
              </p:nvGrpSpPr>
              <p:grpSpPr>
                <a:xfrm>
                  <a:off x="7846500" y="3983675"/>
                  <a:ext cx="490400" cy="480150"/>
                  <a:chOff x="7846500" y="3983675"/>
                  <a:chExt cx="490400" cy="480150"/>
                </a:xfrm>
              </p:grpSpPr>
              <p:sp>
                <p:nvSpPr>
                  <p:cNvPr id="80"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2875;p46"/>
              <p:cNvGrpSpPr/>
              <p:nvPr/>
            </p:nvGrpSpPr>
            <p:grpSpPr>
              <a:xfrm>
                <a:off x="8240700" y="3515275"/>
                <a:ext cx="507323" cy="521794"/>
                <a:chOff x="8498350" y="3464975"/>
                <a:chExt cx="507323" cy="521794"/>
              </a:xfrm>
            </p:grpSpPr>
            <p:sp>
              <p:nvSpPr>
                <p:cNvPr id="65"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878;p46"/>
            <p:cNvGrpSpPr/>
            <p:nvPr/>
          </p:nvGrpSpPr>
          <p:grpSpPr>
            <a:xfrm rot="-594874" flipH="1">
              <a:off x="6624801" y="3932616"/>
              <a:ext cx="1205997" cy="1019591"/>
              <a:chOff x="6745875" y="1386325"/>
              <a:chExt cx="1050850" cy="888425"/>
            </a:xfrm>
          </p:grpSpPr>
          <p:sp>
            <p:nvSpPr>
              <p:cNvPr id="46"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3614" y="1276992"/>
            <a:ext cx="7263696" cy="3498586"/>
          </a:xfrm>
          <a:prstGeom prst="rect">
            <a:avLst/>
          </a:prstGeom>
        </p:spPr>
        <p:txBody>
          <a:bodyPr wrap="square">
            <a:spAutoFit/>
          </a:bodyPr>
          <a:lstStyle/>
          <a:p>
            <a:pPr algn="just">
              <a:lnSpc>
                <a:spcPct val="220000"/>
              </a:lnSpc>
            </a:pPr>
            <a:r>
              <a:rPr lang="en-US" sz="2000">
                <a:latin typeface="+mj-lt"/>
              </a:rPr>
              <a:t>a) Ba cạnh của tam giác này tỉ lệ với ba cạnh của tam giác kia.</a:t>
            </a:r>
          </a:p>
          <a:p>
            <a:pPr algn="just">
              <a:lnSpc>
                <a:spcPct val="220000"/>
              </a:lnSpc>
            </a:pPr>
            <a:r>
              <a:rPr lang="en-US" sz="2000">
                <a:latin typeface="+mj-lt"/>
              </a:rPr>
              <a:t>b) Hai cạnh của tam giác này tỉ lệ với hai cạnh của tam giác kia và có một cặp góc bằng nhau.</a:t>
            </a:r>
          </a:p>
          <a:p>
            <a:pPr algn="just">
              <a:lnSpc>
                <a:spcPct val="220000"/>
              </a:lnSpc>
            </a:pPr>
            <a:r>
              <a:rPr lang="en-US" sz="2000">
                <a:latin typeface="+mj-lt"/>
              </a:rPr>
              <a:t>c) Hai góc của tam giác này bằng hai góc của tam giác kia.</a:t>
            </a:r>
          </a:p>
          <a:p>
            <a:pPr algn="just">
              <a:lnSpc>
                <a:spcPct val="220000"/>
              </a:lnSpc>
            </a:pPr>
            <a:r>
              <a:rPr lang="en-US" sz="2000">
                <a:latin typeface="+mj-lt"/>
              </a:rPr>
              <a:t>d) Hai cạnh của tam giác này bằng hai cạnh của tam giác </a:t>
            </a:r>
            <a:r>
              <a:rPr lang="en-US" sz="2000">
                <a:latin typeface="+mj-lt"/>
              </a:rPr>
              <a:t>kia</a:t>
            </a:r>
            <a:r>
              <a:rPr lang="en-US" sz="2000" smtClean="0">
                <a:latin typeface="+mj-lt"/>
              </a:rPr>
              <a:t>.</a:t>
            </a:r>
            <a:endParaRPr lang="en-US" sz="2000">
              <a:latin typeface="+mj-lt"/>
            </a:endParaRPr>
          </a:p>
        </p:txBody>
      </p:sp>
      <p:sp>
        <p:nvSpPr>
          <p:cNvPr id="6" name="Rounded Rectangle 5"/>
          <p:cNvSpPr/>
          <p:nvPr/>
        </p:nvSpPr>
        <p:spPr>
          <a:xfrm>
            <a:off x="895954" y="1455091"/>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903139" y="3442969"/>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smtClean="0">
                <a:latin typeface="+mn-lt"/>
              </a:rPr>
              <a:t>1. </a:t>
            </a:r>
            <a:r>
              <a:rPr lang="vi-VN" sz="3000" b="1" smtClean="0">
                <a:latin typeface="+mn-lt"/>
              </a:rPr>
              <a:t>Trường </a:t>
            </a:r>
            <a:r>
              <a:rPr lang="vi-VN" sz="3000" b="1">
                <a:latin typeface="+mn-lt"/>
              </a:rPr>
              <a:t>hợp đồng dạng thứ nhất của tam giác</a:t>
            </a:r>
            <a:endParaRPr lang="vi-VN" sz="3000" b="1">
              <a:latin typeface="+mn-lt"/>
            </a:endParaRP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23" name="Rectangle 22"/>
          <p:cNvSpPr/>
          <p:nvPr/>
        </p:nvSpPr>
        <p:spPr>
          <a:xfrm>
            <a:off x="741004" y="420507"/>
            <a:ext cx="7719179" cy="2054409"/>
          </a:xfrm>
          <a:prstGeom prst="rect">
            <a:avLst/>
          </a:prstGeom>
        </p:spPr>
        <p:txBody>
          <a:bodyPr wrap="square">
            <a:spAutoFit/>
          </a:bodyPr>
          <a:lstStyle/>
          <a:p>
            <a:pPr lvl="0" algn="just">
              <a:lnSpc>
                <a:spcPct val="150000"/>
              </a:lnSpc>
              <a:buClrTx/>
            </a:pPr>
            <a:r>
              <a:rPr lang="en-US" sz="1700" b="1" kern="1200">
                <a:solidFill>
                  <a:srgbClr val="1F497D"/>
                </a:solidFill>
                <a:ea typeface="Times New Roman" panose="02020603050405020304" pitchFamily="18" charset="0"/>
                <a:cs typeface="Arial" panose="020B0604020202020204" pitchFamily="34" charset="0"/>
              </a:rPr>
              <a:t>Bài </a:t>
            </a:r>
            <a:r>
              <a:rPr lang="en-US" sz="1700" b="1" kern="1200">
                <a:solidFill>
                  <a:srgbClr val="1F497D"/>
                </a:solidFill>
                <a:ea typeface="Times New Roman" panose="02020603050405020304" pitchFamily="18" charset="0"/>
                <a:cs typeface="Arial" panose="020B0604020202020204" pitchFamily="34" charset="0"/>
              </a:rPr>
              <a:t>tập </a:t>
            </a:r>
            <a:r>
              <a:rPr lang="en-US" sz="1700" b="1" kern="1200" smtClean="0">
                <a:solidFill>
                  <a:srgbClr val="1F497D"/>
                </a:solidFill>
                <a:ea typeface="Times New Roman" panose="02020603050405020304" pitchFamily="18" charset="0"/>
                <a:cs typeface="Arial" panose="020B0604020202020204" pitchFamily="34" charset="0"/>
              </a:rPr>
              <a:t>9.6 </a:t>
            </a:r>
            <a:r>
              <a:rPr lang="en-US" sz="1700" b="1" kern="1200">
                <a:solidFill>
                  <a:srgbClr val="1F497D"/>
                </a:solidFill>
                <a:ea typeface="Times New Roman" panose="02020603050405020304" pitchFamily="18" charset="0"/>
                <a:cs typeface="Arial" panose="020B0604020202020204" pitchFamily="34" charset="0"/>
              </a:rPr>
              <a:t>(SGK – tr90</a:t>
            </a:r>
            <a:r>
              <a:rPr lang="en-US" sz="1700" b="1" kern="1200">
                <a:solidFill>
                  <a:srgbClr val="1F497D"/>
                </a:solidFill>
                <a:ea typeface="Times New Roman" panose="02020603050405020304" pitchFamily="18" charset="0"/>
                <a:cs typeface="Arial" panose="020B0604020202020204" pitchFamily="34" charset="0"/>
              </a:rPr>
              <a:t>)</a:t>
            </a:r>
            <a:r>
              <a:rPr kumimoji="0" lang="en-US" sz="1700" b="1" i="0" u="none" strike="noStrike" kern="1200" cap="none" spc="0" normalizeH="0" baseline="0" noProof="0" smtClean="0">
                <a:ln>
                  <a:noFill/>
                </a:ln>
                <a:solidFill>
                  <a:srgbClr val="1F497D"/>
                </a:solidFill>
                <a:effectLst/>
                <a:uLnTx/>
                <a:uFillTx/>
                <a:ea typeface="+mn-ea"/>
                <a:cs typeface="Arial" panose="020B0604020202020204" pitchFamily="34" charset="0"/>
                <a:sym typeface="Arial"/>
              </a:rPr>
              <a:t> </a:t>
            </a:r>
            <a:r>
              <a:rPr lang="vi-VN" sz="1700">
                <a:ea typeface="Calibri" panose="020F0502020204030204" pitchFamily="34" charset="0"/>
                <a:cs typeface="Times New Roman" panose="02020603050405020304" pitchFamily="18" charset="0"/>
              </a:rPr>
              <a:t>Cho hai tam giác đồng dạng. Tam giác thứ nhất có độ dài ba cạnh là 4cm, 8cm và 10cm. Tam giác thứ hai có chu vi là 33cm. Độ dài ba cạnh của tam giác thứ hai là bộ ba nào sau </a:t>
            </a:r>
            <a:r>
              <a:rPr lang="vi-VN" sz="1700">
                <a:ea typeface="Calibri" panose="020F0502020204030204" pitchFamily="34" charset="0"/>
                <a:cs typeface="Times New Roman" panose="02020603050405020304" pitchFamily="18" charset="0"/>
              </a:rPr>
              <a:t>đây</a:t>
            </a:r>
            <a:r>
              <a:rPr lang="vi-VN" sz="1700" smtClean="0">
                <a:ea typeface="Calibri" panose="020F0502020204030204" pitchFamily="34" charset="0"/>
                <a:cs typeface="Times New Roman" panose="02020603050405020304" pitchFamily="18" charset="0"/>
              </a:rPr>
              <a:t>?</a:t>
            </a:r>
            <a:endParaRPr lang="en-US" sz="1700" smtClean="0">
              <a:ea typeface="Calibri" panose="020F0502020204030204" pitchFamily="34" charset="0"/>
              <a:cs typeface="Times New Roman" panose="02020603050405020304" pitchFamily="18" charset="0"/>
            </a:endParaRPr>
          </a:p>
          <a:p>
            <a:pPr lvl="0" algn="ctr">
              <a:lnSpc>
                <a:spcPct val="150000"/>
              </a:lnSpc>
              <a:buClrTx/>
            </a:pPr>
            <a:r>
              <a:rPr lang="pt-BR" sz="1700">
                <a:ea typeface="Calibri" panose="020F0502020204030204" pitchFamily="34" charset="0"/>
                <a:cs typeface="Times New Roman" panose="02020603050405020304" pitchFamily="18" charset="0"/>
              </a:rPr>
              <a:t>a) 6cm, 12cm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15cm		b</a:t>
            </a:r>
            <a:r>
              <a:rPr lang="pt-BR" sz="1700">
                <a:ea typeface="Calibri" panose="020F0502020204030204" pitchFamily="34" charset="0"/>
                <a:cs typeface="Times New Roman" panose="02020603050405020304" pitchFamily="18" charset="0"/>
              </a:rPr>
              <a:t>) 8cm, 16cm, 20cm</a:t>
            </a:r>
          </a:p>
          <a:p>
            <a:pPr lvl="0" algn="ctr">
              <a:lnSpc>
                <a:spcPct val="150000"/>
              </a:lnSpc>
              <a:buClrTx/>
            </a:pPr>
            <a:r>
              <a:rPr lang="pt-BR" sz="1700" smtClean="0">
                <a:ea typeface="Calibri" panose="020F0502020204030204" pitchFamily="34" charset="0"/>
                <a:cs typeface="Times New Roman" panose="02020603050405020304" pitchFamily="18" charset="0"/>
              </a:rPr>
              <a:t>c</a:t>
            </a:r>
            <a:r>
              <a:rPr lang="pt-BR" sz="1700">
                <a:ea typeface="Calibri" panose="020F0502020204030204" pitchFamily="34" charset="0"/>
                <a:cs typeface="Times New Roman" panose="02020603050405020304" pitchFamily="18" charset="0"/>
              </a:rPr>
              <a:t>) 6cm, 9cm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18cm			d</a:t>
            </a:r>
            <a:r>
              <a:rPr lang="pt-BR" sz="1700">
                <a:ea typeface="Calibri" panose="020F0502020204030204" pitchFamily="34" charset="0"/>
                <a:cs typeface="Times New Roman" panose="02020603050405020304" pitchFamily="18" charset="0"/>
              </a:rPr>
              <a:t>) 8cm, 10cm</a:t>
            </a:r>
            <a:r>
              <a:rPr lang="pt-BR" sz="1700">
                <a:ea typeface="Calibri" panose="020F0502020204030204" pitchFamily="34" charset="0"/>
                <a:cs typeface="Times New Roman" panose="02020603050405020304" pitchFamily="18" charset="0"/>
              </a:rPr>
              <a:t>, </a:t>
            </a:r>
            <a:r>
              <a:rPr lang="pt-BR" sz="1700" smtClean="0">
                <a:ea typeface="Calibri" panose="020F0502020204030204" pitchFamily="34" charset="0"/>
                <a:cs typeface="Times New Roman" panose="02020603050405020304" pitchFamily="18" charset="0"/>
              </a:rPr>
              <a:t>15cm</a:t>
            </a:r>
            <a:endParaRPr lang="pt-BR" sz="170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Rectangle 1"/>
              <p:cNvSpPr/>
              <p:nvPr/>
            </p:nvSpPr>
            <p:spPr>
              <a:xfrm>
                <a:off x="741004" y="2864627"/>
                <a:ext cx="7719179" cy="1836465"/>
              </a:xfrm>
              <a:prstGeom prst="rect">
                <a:avLst/>
              </a:prstGeom>
            </p:spPr>
            <p:txBody>
              <a:bodyPr wrap="square">
                <a:spAutoFit/>
              </a:bodyPr>
              <a:lstStyle/>
              <a:p>
                <a:pPr algn="just">
                  <a:lnSpc>
                    <a:spcPct val="150000"/>
                  </a:lnSpc>
                </a:pPr>
                <a:r>
                  <a:rPr lang="fr-FR" sz="1700" smtClean="0">
                    <a:latin typeface="+mn-lt"/>
                    <a:ea typeface="Calibri" panose="020F0502020204030204" pitchFamily="34" charset="0"/>
                    <a:cs typeface="Times New Roman" panose="02020603050405020304" pitchFamily="18" charset="0"/>
                  </a:rPr>
                  <a:t>Vì </a:t>
                </a:r>
                <a14:m>
                  <m:oMath xmlns:m="http://schemas.openxmlformats.org/officeDocument/2006/math">
                    <m:r>
                      <a:rPr lang="fr-FR" sz="1700" i="1">
                        <a:effectLst/>
                        <a:latin typeface="+mn-lt"/>
                        <a:ea typeface="Calibri" panose="020F0502020204030204" pitchFamily="34" charset="0"/>
                        <a:cs typeface="Times New Roman" panose="02020603050405020304" pitchFamily="18" charset="0"/>
                      </a:rPr>
                      <m:t>6+12+15=33</m:t>
                    </m:r>
                  </m:oMath>
                </a14:m>
                <a:r>
                  <a:rPr lang="fr-FR" sz="1700">
                    <a:effectLst/>
                    <a:latin typeface="+mn-lt"/>
                    <a:ea typeface="Calibri" panose="020F0502020204030204" pitchFamily="34" charset="0"/>
                    <a:cs typeface="Times New Roman" panose="02020603050405020304" pitchFamily="18" charset="0"/>
                  </a:rPr>
                  <a:t> (cm) và </a:t>
                </a:r>
                <a14:m>
                  <m:oMath xmlns:m="http://schemas.openxmlformats.org/officeDocument/2006/math">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4</m:t>
                        </m:r>
                      </m:num>
                      <m:den>
                        <m:r>
                          <a:rPr lang="fr-FR" sz="1700" i="1">
                            <a:effectLst/>
                            <a:latin typeface="+mn-lt"/>
                            <a:ea typeface="Calibri" panose="020F0502020204030204" pitchFamily="34" charset="0"/>
                            <a:cs typeface="Times New Roman" panose="02020603050405020304" pitchFamily="18" charset="0"/>
                          </a:rPr>
                          <m:t>6</m:t>
                        </m:r>
                      </m:den>
                    </m:f>
                    <m:r>
                      <a:rPr lang="fr-FR"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8</m:t>
                        </m:r>
                      </m:num>
                      <m:den>
                        <m:r>
                          <a:rPr lang="fr-FR" sz="1700" i="1">
                            <a:effectLst/>
                            <a:latin typeface="+mn-lt"/>
                            <a:ea typeface="Calibri" panose="020F0502020204030204" pitchFamily="34" charset="0"/>
                            <a:cs typeface="Times New Roman" panose="02020603050405020304" pitchFamily="18" charset="0"/>
                          </a:rPr>
                          <m:t>12</m:t>
                        </m:r>
                      </m:den>
                    </m:f>
                    <m:r>
                      <a:rPr lang="fr-FR" sz="1700" i="1">
                        <a:effectLst/>
                        <a:latin typeface="+mn-lt"/>
                        <a:ea typeface="Calibri" panose="020F0502020204030204" pitchFamily="34" charset="0"/>
                        <a:cs typeface="Times New Roman" panose="02020603050405020304" pitchFamily="18" charset="0"/>
                      </a:rPr>
                      <m:t>=</m:t>
                    </m:r>
                    <m:f>
                      <m:fPr>
                        <m:ctrlPr>
                          <a:rPr lang="en-US" sz="1700" i="1">
                            <a:effectLst/>
                            <a:latin typeface="+mn-lt"/>
                            <a:ea typeface="Calibri" panose="020F0502020204030204" pitchFamily="34" charset="0"/>
                            <a:cs typeface="Times New Roman" panose="02020603050405020304" pitchFamily="18" charset="0"/>
                          </a:rPr>
                        </m:ctrlPr>
                      </m:fPr>
                      <m:num>
                        <m:r>
                          <a:rPr lang="fr-FR" sz="1700" i="1">
                            <a:effectLst/>
                            <a:latin typeface="+mn-lt"/>
                            <a:ea typeface="Calibri" panose="020F0502020204030204" pitchFamily="34" charset="0"/>
                            <a:cs typeface="Times New Roman" panose="02020603050405020304" pitchFamily="18" charset="0"/>
                          </a:rPr>
                          <m:t>10</m:t>
                        </m:r>
                      </m:num>
                      <m:den>
                        <m:r>
                          <a:rPr lang="fr-FR" sz="1700" i="1">
                            <a:effectLst/>
                            <a:latin typeface="+mn-lt"/>
                            <a:ea typeface="Calibri" panose="020F0502020204030204" pitchFamily="34" charset="0"/>
                            <a:cs typeface="Times New Roman" panose="02020603050405020304" pitchFamily="18" charset="0"/>
                          </a:rPr>
                          <m:t>15</m:t>
                        </m:r>
                      </m:den>
                    </m:f>
                  </m:oMath>
                </a14:m>
                <a:r>
                  <a:rPr lang="fr-FR" sz="1700">
                    <a:effectLst/>
                    <a:latin typeface="+mn-lt"/>
                    <a:ea typeface="Calibri" panose="020F0502020204030204" pitchFamily="34" charset="0"/>
                    <a:cs typeface="Times New Roman" panose="02020603050405020304" pitchFamily="18" charset="0"/>
                  </a:rPr>
                  <a:t> nên bộ ba trong câu a) là độ dài ba cạnh của tam giác thỏa mãn yêu cầu.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fr-FR" sz="1700">
                    <a:effectLst/>
                    <a:latin typeface="+mn-lt"/>
                    <a:ea typeface="Calibri" panose="020F0502020204030204" pitchFamily="34" charset="0"/>
                    <a:cs typeface="Times New Roman" panose="02020603050405020304" pitchFamily="18" charset="0"/>
                  </a:rPr>
                  <a:t>Các bộ ba </a:t>
                </a:r>
                <a:r>
                  <a:rPr lang="fr-FR" sz="1700">
                    <a:effectLst/>
                    <a:latin typeface="+mn-lt"/>
                    <a:ea typeface="Calibri" panose="020F0502020204030204" pitchFamily="34" charset="0"/>
                    <a:cs typeface="Times New Roman" panose="02020603050405020304" pitchFamily="18" charset="0"/>
                  </a:rPr>
                  <a:t>còn </a:t>
                </a:r>
                <a:r>
                  <a:rPr lang="fr-FR" sz="1700" smtClean="0">
                    <a:effectLst/>
                    <a:latin typeface="+mn-lt"/>
                    <a:ea typeface="Calibri" panose="020F0502020204030204" pitchFamily="34" charset="0"/>
                    <a:cs typeface="Times New Roman" panose="02020603050405020304" pitchFamily="18" charset="0"/>
                  </a:rPr>
                  <a:t>lại: </a:t>
                </a:r>
                <a:r>
                  <a:rPr lang="fr-FR" sz="1700">
                    <a:effectLst/>
                    <a:latin typeface="+mn-lt"/>
                    <a:ea typeface="Calibri" panose="020F0502020204030204" pitchFamily="34" charset="0"/>
                    <a:cs typeface="Times New Roman" panose="02020603050405020304" pitchFamily="18" charset="0"/>
                  </a:rPr>
                  <a:t>Không có tổng bằng </a:t>
                </a:r>
                <a14:m>
                  <m:oMath xmlns:m="http://schemas.openxmlformats.org/officeDocument/2006/math">
                    <m:r>
                      <a:rPr lang="fr-FR" sz="1700" i="1">
                        <a:effectLst/>
                        <a:latin typeface="+mn-lt"/>
                        <a:ea typeface="Calibri" panose="020F0502020204030204" pitchFamily="34" charset="0"/>
                        <a:cs typeface="Times New Roman" panose="02020603050405020304" pitchFamily="18" charset="0"/>
                      </a:rPr>
                      <m:t>33 </m:t>
                    </m:r>
                  </m:oMath>
                </a14:m>
                <a:r>
                  <a:rPr lang="fr-FR" sz="1700">
                    <a:effectLst/>
                    <a:latin typeface="+mn-lt"/>
                    <a:ea typeface="Calibri" panose="020F0502020204030204" pitchFamily="34" charset="0"/>
                    <a:cs typeface="Times New Roman" panose="02020603050405020304" pitchFamily="18" charset="0"/>
                  </a:rPr>
                  <a:t>; Không có tỉ lệ ứng với </a:t>
                </a:r>
                <a14:m>
                  <m:oMath xmlns:m="http://schemas.openxmlformats.org/officeDocument/2006/math">
                    <m:d>
                      <m:dPr>
                        <m:ctrlPr>
                          <a:rPr lang="en-US" sz="1700" i="1">
                            <a:effectLst/>
                            <a:latin typeface="+mn-lt"/>
                            <a:ea typeface="Calibri" panose="020F0502020204030204" pitchFamily="34" charset="0"/>
                            <a:cs typeface="Times New Roman" panose="02020603050405020304" pitchFamily="18" charset="0"/>
                          </a:rPr>
                        </m:ctrlPr>
                      </m:dPr>
                      <m:e>
                        <m:r>
                          <a:rPr lang="fr-FR" sz="1700" i="1">
                            <a:effectLst/>
                            <a:latin typeface="+mn-lt"/>
                            <a:ea typeface="Calibri" panose="020F0502020204030204" pitchFamily="34" charset="0"/>
                            <a:cs typeface="Times New Roman" panose="02020603050405020304" pitchFamily="18" charset="0"/>
                          </a:rPr>
                          <m:t>4:8:10</m:t>
                        </m:r>
                      </m:e>
                    </m:d>
                  </m:oMath>
                </a14:m>
                <a:r>
                  <a:rPr lang="fr-FR" sz="1700">
                    <a:effectLst/>
                    <a:latin typeface="+mn-lt"/>
                    <a:ea typeface="Calibri" panose="020F0502020204030204" pitchFamily="34" charset="0"/>
                    <a:cs typeface="Times New Roman" panose="02020603050405020304" pitchFamily="18" charset="0"/>
                  </a:rPr>
                  <a:t> </a:t>
                </a:r>
                <a:endParaRPr lang="fr-FR" sz="1700" smtClean="0">
                  <a:effectLst/>
                  <a:latin typeface="+mn-lt"/>
                  <a:ea typeface="Calibri" panose="020F0502020204030204" pitchFamily="34" charset="0"/>
                  <a:cs typeface="Times New Roman" panose="02020603050405020304" pitchFamily="18" charset="0"/>
                </a:endParaRPr>
              </a:p>
              <a:p>
                <a:pPr algn="just">
                  <a:lnSpc>
                    <a:spcPct val="150000"/>
                  </a:lnSpc>
                </a:pPr>
                <a:r>
                  <a:rPr lang="fr-FR" sz="17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effectLst/>
                    <a:latin typeface="+mn-lt"/>
                    <a:ea typeface="Calibri" panose="020F0502020204030204" pitchFamily="34" charset="0"/>
                    <a:cs typeface="Times New Roman" panose="02020603050405020304" pitchFamily="18" charset="0"/>
                  </a:rPr>
                  <a:t>Không phải là ba cạnh của tam giác thỏa mãn yêu cầu.</a:t>
                </a:r>
                <a:endParaRPr lang="en-US" sz="1700">
                  <a:effectLst/>
                  <a:latin typeface="+mn-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741004" y="2864627"/>
                <a:ext cx="7719179" cy="1836465"/>
              </a:xfrm>
              <a:prstGeom prst="rect">
                <a:avLst/>
              </a:prstGeom>
              <a:blipFill>
                <a:blip r:embed="rId3"/>
                <a:stretch>
                  <a:fillRect l="-553" r="-474" b="-997"/>
                </a:stretch>
              </a:blipFill>
            </p:spPr>
            <p:txBody>
              <a:bodyPr/>
              <a:lstStyle/>
              <a:p>
                <a:r>
                  <a:rPr lang="en-US">
                    <a:noFill/>
                  </a:rPr>
                  <a:t> </a:t>
                </a:r>
              </a:p>
            </p:txBody>
          </p:sp>
        </mc:Fallback>
      </mc:AlternateContent>
      <p:sp>
        <p:nvSpPr>
          <p:cNvPr id="12" name="Rectangle 11"/>
          <p:cNvSpPr/>
          <p:nvPr/>
        </p:nvSpPr>
        <p:spPr>
          <a:xfrm>
            <a:off x="4265405" y="2502733"/>
            <a:ext cx="670376" cy="353943"/>
          </a:xfrm>
          <a:prstGeom prst="rect">
            <a:avLst/>
          </a:prstGeom>
        </p:spPr>
        <p:txBody>
          <a:bodyPr wrap="none">
            <a:spAutoFit/>
          </a:bodyPr>
          <a:lstStyle/>
          <a:p>
            <a:r>
              <a:rPr lang="en-US" sz="1700" b="1" i="1" u="sng" smtClean="0">
                <a:solidFill>
                  <a:srgbClr val="C00000"/>
                </a:solidFill>
                <a:ea typeface="Calibri" panose="020F0502020204030204" pitchFamily="34" charset="0"/>
                <a:cs typeface="Times New Roman" panose="02020603050405020304" pitchFamily="18" charset="0"/>
              </a:rPr>
              <a:t>Giải:</a:t>
            </a:r>
            <a:endParaRPr lang="en-US" sz="1700"/>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3301380" y="3232851"/>
            <a:ext cx="2606438" cy="1363167"/>
          </a:xfrm>
          <a:prstGeom prst="rect">
            <a:avLst/>
          </a:prstGeom>
        </p:spPr>
      </p:pic>
      <p:sp>
        <p:nvSpPr>
          <p:cNvPr id="4" name="Google Shape;2129;p41"/>
          <p:cNvSpPr txBox="1">
            <a:spLocks noGrp="1"/>
          </p:cNvSpPr>
          <p:nvPr>
            <p:ph type="title"/>
          </p:nvPr>
        </p:nvSpPr>
        <p:spPr>
          <a:xfrm>
            <a:off x="2206657" y="1129084"/>
            <a:ext cx="4795884"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000" b="1" smtClean="0">
                <a:solidFill>
                  <a:srgbClr val="004376"/>
                </a:solidFill>
                <a:latin typeface="+mn-lt"/>
              </a:rPr>
              <a:t>VẬN DỤNG</a:t>
            </a:r>
            <a:endParaRPr sz="6000" b="1">
              <a:solidFill>
                <a:srgbClr val="004376"/>
              </a:solidFill>
              <a:latin typeface="+mn-lt"/>
            </a:endParaRPr>
          </a:p>
        </p:txBody>
      </p:sp>
    </p:spTree>
    <p:extLst>
      <p:ext uri="{BB962C8B-B14F-4D97-AF65-F5344CB8AC3E}">
        <p14:creationId xmlns:p14="http://schemas.microsoft.com/office/powerpoint/2010/main" val="366496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mc:Choice xmlns:a14="http://schemas.microsoft.com/office/drawing/2010/main" Requires="a14">
          <p:sp>
            <p:nvSpPr>
              <p:cNvPr id="45" name="Rectangle 44"/>
              <p:cNvSpPr/>
              <p:nvPr/>
            </p:nvSpPr>
            <p:spPr>
              <a:xfrm>
                <a:off x="431479" y="235444"/>
                <a:ext cx="8286287" cy="1571328"/>
              </a:xfrm>
              <a:prstGeom prst="rect">
                <a:avLst/>
              </a:prstGeom>
            </p:spPr>
            <p:txBody>
              <a:bodyPr wrap="square">
                <a:spAutoFit/>
              </a:bodyPr>
              <a:lstStyle/>
              <a:p>
                <a:pPr algn="just">
                  <a:lnSpc>
                    <a:spcPct val="150000"/>
                  </a:lnSpc>
                </a:pP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9.7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(SGK – tr90</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Cho </a:t>
                </a:r>
                <a14:m>
                  <m:oMath xmlns:m="http://schemas.openxmlformats.org/officeDocument/2006/math">
                    <m:r>
                      <a:rPr lang="vi-VN" sz="1800" i="1" smtClean="0">
                        <a:latin typeface="Cambria Math" panose="02040503050406030204" pitchFamily="18" charset="0"/>
                        <a:cs typeface="Arial" panose="020B0604020202020204" pitchFamily="34" charset="0"/>
                      </a:rPr>
                      <m:t>𝐴𝑀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𝐶𝑃</m:t>
                    </m:r>
                    <m:r>
                      <a:rPr lang="vi-VN" sz="1800" i="1" smtClean="0">
                        <a:latin typeface="Cambria Math" panose="02040503050406030204" pitchFamily="18" charset="0"/>
                        <a:cs typeface="Arial" panose="020B0604020202020204" pitchFamily="34" charset="0"/>
                      </a:rPr>
                      <m:t> </m:t>
                    </m:r>
                  </m:oMath>
                </a14:m>
                <a:r>
                  <a:rPr lang="vi-VN" sz="1800">
                    <a:latin typeface="Arial" panose="020B0604020202020204" pitchFamily="34" charset="0"/>
                    <a:cs typeface="Arial" panose="020B0604020202020204" pitchFamily="34" charset="0"/>
                  </a:rPr>
                  <a:t>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𝐴𝐵𝐶</m:t>
                    </m:r>
                  </m:oMath>
                </a14:m>
                <a:r>
                  <a:rPr lang="vi-VN" sz="1800">
                    <a:latin typeface="Arial" panose="020B0604020202020204" pitchFamily="34" charset="0"/>
                    <a:cs typeface="Arial" panose="020B0604020202020204" pitchFamily="34" charset="0"/>
                  </a:rPr>
                  <a:t>. Cho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𝑃</m:t>
                    </m:r>
                    <m:r>
                      <a:rPr lang="en-US" sz="1800" b="0" i="0"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Biết rằng</a:t>
                </a:r>
                <a14:m>
                  <m:oMath xmlns:m="http://schemas.openxmlformats.org/officeDocument/2006/math">
                    <m:r>
                      <a:rPr lang="vi-VN" sz="1800" i="1" smtClean="0">
                        <a:latin typeface="Cambria Math" panose="02040503050406030204" pitchFamily="18" charset="0"/>
                        <a:cs typeface="Arial" panose="020B0604020202020204" pitchFamily="34" charset="0"/>
                      </a:rPr>
                      <m:t>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𝐵</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𝐶</m:t>
                    </m:r>
                    <m:r>
                      <a:rPr lang="vi-VN" sz="1800" i="1">
                        <a:latin typeface="Cambria Math" panose="02040503050406030204" pitchFamily="18" charset="0"/>
                        <a:cs typeface="Arial" panose="020B0604020202020204" pitchFamily="34" charset="0"/>
                      </a:rPr>
                      <m:t>’ ∽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𝐴𝐵𝐶</m:t>
                    </m:r>
                    <m:r>
                      <a:rPr lang="en-US" sz="1800" b="0" i="1" smtClean="0">
                        <a:latin typeface="Cambria Math" panose="02040503050406030204" pitchFamily="18" charset="0"/>
                        <a:cs typeface="Arial" panose="020B0604020202020204" pitchFamily="34" charset="0"/>
                      </a:rPr>
                      <m:t>.</m:t>
                    </m:r>
                  </m:oMath>
                </a14:m>
                <a:r>
                  <a:rPr lang="en-US" sz="1800" smtClean="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Chứng minh rằng</a:t>
                </a:r>
                <a:r>
                  <a:rPr lang="vi-VN" sz="1800">
                    <a:latin typeface="Arial" panose="020B0604020202020204" pitchFamily="34" charset="0"/>
                    <a:cs typeface="Arial" panose="020B0604020202020204" pitchFamily="34" charset="0"/>
                  </a:rPr>
                  <a:t> </a:t>
                </a:r>
                <a14:m>
                  <m:oMath xmlns:m="http://schemas.openxmlformats.org/officeDocument/2006/math">
                    <m:f>
                      <m:fPr>
                        <m:ctrlPr>
                          <a:rPr lang="vi-VN" sz="180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𝐴</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𝑀</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𝐴𝑀</m:t>
                        </m:r>
                      </m:den>
                    </m:f>
                    <m:r>
                      <a:rPr lang="en-US" sz="1800" b="0" i="1"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𝐵</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𝑁</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𝐵𝑁</m:t>
                        </m:r>
                      </m:den>
                    </m:f>
                    <m:r>
                      <a:rPr lang="en-US" sz="1800" b="0" i="0"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𝐶</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𝑃</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𝐶𝑃</m:t>
                        </m:r>
                      </m:den>
                    </m:f>
                    <m:r>
                      <a:rPr lang="en-US" sz="1800" b="0" i="1" smtClean="0">
                        <a:latin typeface="Cambria Math" panose="02040503050406030204" pitchFamily="18" charset="0"/>
                        <a:cs typeface="Arial" panose="020B0604020202020204" pitchFamily="34" charset="0"/>
                      </a:rPr>
                      <m:t>.</m:t>
                    </m:r>
                  </m:oMath>
                </a14:m>
                <a:endParaRPr lang="vi-VN" sz="1800">
                  <a:latin typeface="Arial" panose="020B0604020202020204" pitchFamily="34" charset="0"/>
                  <a:cs typeface="Arial" panose="020B0604020202020204" pitchFamily="34" charset="0"/>
                </a:endParaRPr>
              </a:p>
            </p:txBody>
          </p:sp>
        </mc:Choice>
        <mc:Fallback>
          <p:sp>
            <p:nvSpPr>
              <p:cNvPr id="45" name="Rectangle 44"/>
              <p:cNvSpPr>
                <a:spLocks noRot="1" noChangeAspect="1" noMove="1" noResize="1" noEditPoints="1" noAdjustHandles="1" noChangeArrowheads="1" noChangeShapeType="1" noTextEdit="1"/>
              </p:cNvSpPr>
              <p:nvPr/>
            </p:nvSpPr>
            <p:spPr>
              <a:xfrm>
                <a:off x="431479" y="235444"/>
                <a:ext cx="8286287" cy="1571328"/>
              </a:xfrm>
              <a:prstGeom prst="rect">
                <a:avLst/>
              </a:prstGeom>
              <a:blipFill>
                <a:blip r:embed="rId3"/>
                <a:stretch>
                  <a:fillRect l="-662" r="-589"/>
                </a:stretch>
              </a:blipFill>
            </p:spPr>
            <p:txBody>
              <a:bodyPr/>
              <a:lstStyle/>
              <a:p>
                <a:r>
                  <a:rPr lang="en-US">
                    <a:noFill/>
                  </a:rPr>
                  <a:t> </a:t>
                </a:r>
              </a:p>
            </p:txBody>
          </p:sp>
        </mc:Fallback>
      </mc:AlternateContent>
      <p:sp>
        <p:nvSpPr>
          <p:cNvPr id="46" name="Rectangle 45"/>
          <p:cNvSpPr/>
          <p:nvPr/>
        </p:nvSpPr>
        <p:spPr>
          <a:xfrm>
            <a:off x="4225808" y="1890664"/>
            <a:ext cx="697627" cy="369332"/>
          </a:xfrm>
          <a:prstGeom prst="rect">
            <a:avLst/>
          </a:prstGeom>
        </p:spPr>
        <p:txBody>
          <a:bodyPr wrap="none">
            <a:spAutoFit/>
          </a:bodyPr>
          <a:lstStyle/>
          <a:p>
            <a:r>
              <a:rPr lang="en-US" sz="1800" b="1" i="1" u="sng" smtClean="0">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mc:Choice xmlns:a14="http://schemas.microsoft.com/office/drawing/2010/main" Requires="a14">
          <p:sp>
            <p:nvSpPr>
              <p:cNvPr id="47" name="Rectangle 46"/>
              <p:cNvSpPr/>
              <p:nvPr/>
            </p:nvSpPr>
            <p:spPr>
              <a:xfrm>
                <a:off x="5599009" y="2291800"/>
                <a:ext cx="3093951" cy="2394438"/>
              </a:xfrm>
              <a:prstGeom prst="rect">
                <a:avLst/>
              </a:prstGeom>
            </p:spPr>
            <p:txBody>
              <a:bodyPr wrap="square">
                <a:spAutoFit/>
              </a:bodyPr>
              <a:lstStyle/>
              <a:p>
                <a:pPr algn="just">
                  <a:lnSpc>
                    <a:spcPct val="150000"/>
                  </a:lnSpc>
                </a:pPr>
                <a:r>
                  <a:rPr lang="fr-FR" sz="1800" smtClean="0">
                    <a:latin typeface="+mn-lt"/>
                    <a:ea typeface="Calibri" panose="020F0502020204030204" pitchFamily="34" charset="0"/>
                    <a:cs typeface="Times New Roman" panose="02020603050405020304" pitchFamily="18" charset="0"/>
                  </a:rPr>
                  <a:t>Vì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fr-FR"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fr-FR"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𝐴𝐵𝐶</m:t>
                    </m:r>
                  </m:oMath>
                </a14:m>
                <a:r>
                  <a:rPr lang="fr-FR" sz="1800">
                    <a:effectLst/>
                    <a:latin typeface="+mn-lt"/>
                    <a:ea typeface="Calibri" panose="020F0502020204030204" pitchFamily="34" charset="0"/>
                    <a:cs typeface="Times New Roman" panose="02020603050405020304" pitchFamily="18" charset="0"/>
                  </a:rPr>
                  <a:t> </a:t>
                </a:r>
                <a:r>
                  <a:rPr lang="fr-FR" sz="1800">
                    <a:effectLst/>
                    <a:latin typeface="+mn-lt"/>
                    <a:ea typeface="Calibri" panose="020F0502020204030204" pitchFamily="34" charset="0"/>
                    <a:cs typeface="Times New Roman" panose="02020603050405020304" pitchFamily="18" charset="0"/>
                  </a:rPr>
                  <a:t>nên</a:t>
                </a:r>
                <a:r>
                  <a:rPr lang="fr-FR" sz="1800" smtClean="0">
                    <a:effectLst/>
                    <a:latin typeface="+mn-lt"/>
                    <a:ea typeface="Calibri" panose="020F0502020204030204" pitchFamily="34" charset="0"/>
                    <a:cs typeface="Times New Roman" panose="02020603050405020304" pitchFamily="18" charset="0"/>
                  </a:rPr>
                  <a:t>:</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𝐴𝐵</m:t>
                          </m:r>
                        </m:den>
                      </m:f>
                      <m:r>
                        <a:rPr lang="fr-FR"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𝐵𝐶</m:t>
                          </m:r>
                        </m:den>
                      </m:f>
                      <m:r>
                        <a:rPr lang="fr-FR"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num>
                        <m:den>
                          <m:r>
                            <a:rPr lang="nl-NL" sz="1800" i="1">
                              <a:effectLst/>
                              <a:latin typeface="+mn-lt"/>
                              <a:ea typeface="Calibri" panose="020F0502020204030204" pitchFamily="34" charset="0"/>
                              <a:cs typeface="Times New Roman" panose="02020603050405020304" pitchFamily="18" charset="0"/>
                            </a:rPr>
                            <m:t>𝐴𝐶</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𝐴𝐵𝐶</m:t>
                          </m:r>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𝐵𝐶𝐴</m:t>
                          </m:r>
                        </m:e>
                      </m:acc>
                      <m:r>
                        <a:rPr lang="fr-FR" sz="1800" i="1">
                          <a:effectLst/>
                          <a:latin typeface="+mn-lt"/>
                          <a:ea typeface="Calibri" panose="020F0502020204030204" pitchFamily="34" charset="0"/>
                          <a:cs typeface="Times New Roman" panose="02020603050405020304" pitchFamily="18" charset="0"/>
                        </a:rPr>
                        <m:t>;</m:t>
                      </m:r>
                    </m:oMath>
                  </m:oMathPara>
                </a14:m>
                <a:endParaRPr lang="en-US" sz="1800" i="1" smtClean="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mn-lt"/>
                              <a:ea typeface="Calibri" panose="020F0502020204030204" pitchFamily="34" charset="0"/>
                              <a:cs typeface="Times New Roman" panose="02020603050405020304" pitchFamily="18" charset="0"/>
                            </a:rPr>
                          </m:ctrlPr>
                        </m:accPr>
                        <m:e>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𝐶</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𝐴</m:t>
                              </m:r>
                            </m:e>
                            <m:sup>
                              <m:r>
                                <a:rPr lang="fr-FR" sz="1800" i="1">
                                  <a:effectLst/>
                                  <a:latin typeface="+mn-lt"/>
                                  <a:ea typeface="Calibri" panose="020F0502020204030204" pitchFamily="34" charset="0"/>
                                  <a:cs typeface="Times New Roman" panose="02020603050405020304" pitchFamily="18" charset="0"/>
                                </a:rPr>
                                <m:t>′</m:t>
                              </m:r>
                            </m:sup>
                          </m:sSup>
                          <m:sSup>
                            <m:sSupPr>
                              <m:ctrlPr>
                                <a:rPr lang="en-US" sz="1800" i="1">
                                  <a:effectLst/>
                                  <a:latin typeface="+mn-lt"/>
                                  <a:ea typeface="Calibri" panose="020F0502020204030204" pitchFamily="34" charset="0"/>
                                  <a:cs typeface="Times New Roman" panose="02020603050405020304" pitchFamily="18" charset="0"/>
                                </a:rPr>
                              </m:ctrlPr>
                            </m:sSupPr>
                            <m:e>
                              <m:r>
                                <a:rPr lang="nl-NL" sz="1800" i="1">
                                  <a:effectLst/>
                                  <a:latin typeface="+mn-lt"/>
                                  <a:ea typeface="Calibri" panose="020F0502020204030204" pitchFamily="34" charset="0"/>
                                  <a:cs typeface="Times New Roman" panose="02020603050405020304" pitchFamily="18" charset="0"/>
                                </a:rPr>
                                <m:t>𝐵</m:t>
                              </m:r>
                            </m:e>
                            <m:sup>
                              <m:r>
                                <a:rPr lang="fr-FR" sz="1800" i="1">
                                  <a:effectLst/>
                                  <a:latin typeface="+mn-lt"/>
                                  <a:ea typeface="Calibri" panose="020F0502020204030204" pitchFamily="34" charset="0"/>
                                  <a:cs typeface="Times New Roman" panose="02020603050405020304" pitchFamily="18" charset="0"/>
                                </a:rPr>
                                <m:t>′</m:t>
                              </m:r>
                            </m:sup>
                          </m:sSup>
                        </m:e>
                      </m:acc>
                      <m:r>
                        <a:rPr lang="fr-FR" sz="1800" i="1">
                          <a:effectLst/>
                          <a:latin typeface="+mn-lt"/>
                          <a:ea typeface="Calibri" panose="020F0502020204030204" pitchFamily="34" charset="0"/>
                          <a:cs typeface="Times New Roman" panose="02020603050405020304" pitchFamily="18" charset="0"/>
                        </a:rPr>
                        <m:t>=</m:t>
                      </m:r>
                      <m:acc>
                        <m:accPr>
                          <m:chr m:val="̂"/>
                          <m:ctrlPr>
                            <a:rPr lang="en-US" sz="1800" i="1">
                              <a:effectLst/>
                              <a:latin typeface="+mn-lt"/>
                              <a:ea typeface="Calibri" panose="020F0502020204030204" pitchFamily="34" charset="0"/>
                              <a:cs typeface="Times New Roman" panose="02020603050405020304" pitchFamily="18" charset="0"/>
                            </a:rPr>
                          </m:ctrlPr>
                        </m:accPr>
                        <m:e>
                          <m:r>
                            <a:rPr lang="nl-NL" sz="1800" i="1">
                              <a:effectLst/>
                              <a:latin typeface="+mn-lt"/>
                              <a:ea typeface="Calibri" panose="020F0502020204030204" pitchFamily="34" charset="0"/>
                              <a:cs typeface="Times New Roman" panose="02020603050405020304" pitchFamily="18" charset="0"/>
                            </a:rPr>
                            <m:t>𝐶𝐴𝐵</m:t>
                          </m:r>
                        </m:e>
                      </m:acc>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(2)</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p:sp>
            <p:nvSpPr>
              <p:cNvPr id="47" name="Rectangle 46"/>
              <p:cNvSpPr>
                <a:spLocks noRot="1" noChangeAspect="1" noMove="1" noResize="1" noEditPoints="1" noAdjustHandles="1" noChangeArrowheads="1" noChangeShapeType="1" noTextEdit="1"/>
              </p:cNvSpPr>
              <p:nvPr/>
            </p:nvSpPr>
            <p:spPr>
              <a:xfrm>
                <a:off x="5599009" y="2291800"/>
                <a:ext cx="3093951" cy="2394438"/>
              </a:xfrm>
              <a:prstGeom prst="rect">
                <a:avLst/>
              </a:prstGeom>
              <a:blipFill>
                <a:blip r:embed="rId4"/>
                <a:stretch>
                  <a:fillRect l="-1575"/>
                </a:stretch>
              </a:blipFill>
            </p:spPr>
            <p:txBody>
              <a:bodyPr/>
              <a:lstStyle/>
              <a:p>
                <a:r>
                  <a:rPr lang="en-US">
                    <a:noFill/>
                  </a:rPr>
                  <a:t> </a:t>
                </a:r>
              </a:p>
            </p:txBody>
          </p:sp>
        </mc:Fallback>
      </mc:AlternateContent>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3" name="Picture 8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460785" y="1890664"/>
            <a:ext cx="2652898" cy="2237588"/>
          </a:xfrm>
          <a:prstGeom prst="rect">
            <a:avLst/>
          </a:prstGeom>
        </p:spPr>
      </p:pic>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tretch>
            <a:fillRect/>
          </a:stretch>
        </p:blipFill>
        <p:spPr>
          <a:xfrm>
            <a:off x="2955366" y="3140686"/>
            <a:ext cx="2233791" cy="1770175"/>
          </a:xfrm>
          <a:prstGeom prst="rect">
            <a:avLst/>
          </a:prstGeom>
        </p:spPr>
      </p:pic>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par>
                                <p:cTn id="20" presetID="22" presetClass="entr" presetSubtype="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anim calcmode="lin" valueType="num">
                                      <p:cBhvr>
                                        <p:cTn id="2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4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xEl>
                                              <p:pRg st="1" end="1"/>
                                            </p:txEl>
                                          </p:spTgt>
                                        </p:tgtEl>
                                        <p:attrNameLst>
                                          <p:attrName>style.visibility</p:attrName>
                                        </p:attrNameLst>
                                      </p:cBhvr>
                                      <p:to>
                                        <p:strVal val="visible"/>
                                      </p:to>
                                    </p:set>
                                    <p:animEffect transition="in" filter="fade">
                                      <p:cBhvr>
                                        <p:cTn id="32" dur="500"/>
                                        <p:tgtEl>
                                          <p:spTgt spid="47">
                                            <p:txEl>
                                              <p:pRg st="1" end="1"/>
                                            </p:txEl>
                                          </p:spTgt>
                                        </p:tgtEl>
                                      </p:cBhvr>
                                    </p:animEffect>
                                    <p:anim calcmode="lin" valueType="num">
                                      <p:cBhvr>
                                        <p:cTn id="3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9" dur="500"/>
                                        <p:tgtEl>
                                          <p:spTgt spid="47">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xEl>
                                              <p:pRg st="3" end="3"/>
                                            </p:txEl>
                                          </p:spTgt>
                                        </p:tgtEl>
                                        <p:attrNameLst>
                                          <p:attrName>style.visibility</p:attrName>
                                        </p:attrNameLst>
                                      </p:cBhvr>
                                      <p:to>
                                        <p:strVal val="visible"/>
                                      </p:to>
                                    </p:set>
                                    <p:animEffect transition="in" filter="randombar(horizontal)">
                                      <p:cBhvr>
                                        <p:cTn id="4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3814008" y="3304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mc:Choice xmlns:a14="http://schemas.microsoft.com/office/drawing/2010/main" Requires="a14">
          <p:sp>
            <p:nvSpPr>
              <p:cNvPr id="3" name="Rectangle 2"/>
              <p:cNvSpPr/>
              <p:nvPr/>
            </p:nvSpPr>
            <p:spPr>
              <a:xfrm>
                <a:off x="3814008" y="860658"/>
                <a:ext cx="4916154" cy="3983270"/>
              </a:xfrm>
              <a:prstGeom prst="rect">
                <a:avLst/>
              </a:prstGeom>
            </p:spPr>
            <p:txBody>
              <a:bodyPr wrap="square">
                <a:spAutoFit/>
              </a:bodyPr>
              <a:lstStyle/>
              <a:p>
                <a:pPr algn="just">
                  <a:lnSpc>
                    <a:spcPct val="140000"/>
                  </a:lnSpc>
                </a:pPr>
                <a:r>
                  <a:rPr lang="nl-NL" sz="18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𝐴𝐵𝑀</m:t>
                    </m:r>
                  </m:oMath>
                </a14:m>
                <a:r>
                  <a:rPr lang="nl-NL" sz="1800">
                    <a:effectLst/>
                    <a:latin typeface="Arial" panose="020B0604020202020204" pitchFamily="34" charset="0"/>
                    <a:ea typeface="Calibri" panose="020F0502020204030204" pitchFamily="34" charset="0"/>
                    <a:cs typeface="Arial" panose="020B0604020202020204" pitchFamily="34" charset="0"/>
                  </a:rPr>
                  <a:t> có:</a:t>
                </a:r>
                <a:endParaRPr lang="en-US" sz="1800">
                  <a:effectLst/>
                  <a:latin typeface="Arial" panose="020B0604020202020204" pitchFamily="34" charset="0"/>
                  <a:ea typeface="Arial" panose="020B0604020202020204" pitchFamily="34" charset="0"/>
                  <a:cs typeface="Arial" panose="020B0604020202020204" pitchFamily="34" charset="0"/>
                </a:endParaRPr>
              </a:p>
              <a:p>
                <a:pPr algn="ctr">
                  <a:lnSpc>
                    <a:spcPct val="140000"/>
                  </a:lnSpc>
                </a:pP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𝐵𝐴</m:t>
                        </m:r>
                      </m:den>
                    </m:f>
                  </m:oMath>
                </a14:m>
                <a:r>
                  <a:rPr lang="en-US" sz="1800">
                    <a:effectLst/>
                    <a:latin typeface="Arial" panose="020B0604020202020204" pitchFamily="34" charset="0"/>
                    <a:ea typeface="Calibri" panose="020F0502020204030204" pitchFamily="34" charset="0"/>
                    <a:cs typeface="Arial" panose="020B0604020202020204" pitchFamily="34" charset="0"/>
                  </a:rPr>
                  <a:t>  theo (1);</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𝐴𝐵𝑀</m:t>
                        </m:r>
                      </m:e>
                    </m:acc>
                  </m:oMath>
                </a14:m>
                <a:r>
                  <a:rPr lang="en-US" sz="1800">
                    <a:effectLst/>
                    <a:latin typeface="Arial" panose="020B0604020202020204" pitchFamily="34" charset="0"/>
                    <a:ea typeface="Calibri" panose="020F0502020204030204" pitchFamily="34" charset="0"/>
                    <a:cs typeface="Arial" panose="020B0604020202020204" pitchFamily="34" charset="0"/>
                  </a:rPr>
                  <a:t> theo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𝐴𝐵𝑀</m:t>
                    </m:r>
                    <m:r>
                      <a:rPr lang="nl-NL"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e>
                    </m:d>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a:latin typeface="Arial" panose="020B0604020202020204" pitchFamily="34" charset="0"/>
                    <a:ea typeface="Calibri" panose="020F0502020204030204" pitchFamily="34" charset="0"/>
                    <a:cs typeface="Arial" panose="020B0604020202020204" pitchFamily="34" charset="0"/>
                  </a:rPr>
                  <a:t> </a:t>
                </a:r>
                <a:r>
                  <a:rPr lang="en-US" sz="1800" smtClean="0">
                    <a:latin typeface="Arial" panose="020B0604020202020204" pitchFamily="34" charset="0"/>
                    <a:ea typeface="Calibri" panose="020F0502020204030204" pitchFamily="34" charset="0"/>
                    <a:cs typeface="Arial" panose="020B0604020202020204" pitchFamily="34" charset="0"/>
                  </a:rPr>
                  <a:t>    </a:t>
                </a: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𝐶𝐴𝑃</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Từ các đằng thức trên và từ (1</a:t>
                </a: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oMath>
                </a14:m>
                <a:r>
                  <a:rPr lang="en-US" sz="1800" smtClean="0">
                    <a:effectLst/>
                    <a:latin typeface="Arial" panose="020B0604020202020204" pitchFamily="34" charset="0"/>
                    <a:ea typeface="Arial" panose="020B0604020202020204" pitchFamily="34" charset="0"/>
                    <a:cs typeface="Arial" panose="020B0604020202020204" pitchFamily="34" charset="0"/>
                  </a:rPr>
                  <a:t> </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814008" y="860658"/>
                <a:ext cx="4916154" cy="3983270"/>
              </a:xfrm>
              <a:prstGeom prst="rect">
                <a:avLst/>
              </a:prstGeom>
              <a:blipFill>
                <a:blip r:embed="rId3"/>
                <a:stretch>
                  <a:fillRect l="-1117" r="-62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35533" y="499186"/>
            <a:ext cx="2752361" cy="232148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038590" y="2648443"/>
            <a:ext cx="2433193" cy="1928191"/>
          </a:xfrm>
          <a:prstGeom prst="rect">
            <a:avLst/>
          </a:prstGeom>
        </p:spPr>
      </p:pic>
    </p:spTree>
    <p:extLst>
      <p:ext uri="{BB962C8B-B14F-4D97-AF65-F5344CB8AC3E}">
        <p14:creationId xmlns:p14="http://schemas.microsoft.com/office/powerpoint/2010/main" val="1834334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5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7" name="Rectangle 26"/>
              <p:cNvSpPr/>
              <p:nvPr/>
            </p:nvSpPr>
            <p:spPr>
              <a:xfrm>
                <a:off x="916322" y="310240"/>
                <a:ext cx="7340208" cy="1408078"/>
              </a:xfrm>
              <a:prstGeom prst="rect">
                <a:avLst/>
              </a:prstGeom>
            </p:spPr>
            <p:txBody>
              <a:bodyPr wrap="square">
                <a:spAutoFit/>
              </a:bodyPr>
              <a:lstStyle/>
              <a:p>
                <a:pPr algn="just">
                  <a:lnSpc>
                    <a:spcPct val="150000"/>
                  </a:lnSpc>
                </a:pP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9.8 (SGK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 tr90</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tam giác </a:t>
                </a:r>
                <a14:m>
                  <m:oMath xmlns:m="http://schemas.openxmlformats.org/officeDocument/2006/math">
                    <m:r>
                      <a:rPr lang="vi-VN" sz="1900" i="1" smtClean="0">
                        <a:latin typeface="Cambria Math" panose="02040503050406030204" pitchFamily="18" charset="0"/>
                        <a:cs typeface="Arial" panose="020B0604020202020204" pitchFamily="34" charset="0"/>
                      </a:rPr>
                      <m:t>𝐴𝐵𝐶</m:t>
                    </m:r>
                  </m:oMath>
                </a14:m>
                <a:r>
                  <a:rPr lang="vi-VN" sz="1900">
                    <a:latin typeface="Arial" panose="020B0604020202020204" pitchFamily="34" charset="0"/>
                    <a:cs typeface="Arial" panose="020B0604020202020204" pitchFamily="34" charset="0"/>
                  </a:rPr>
                  <a:t> có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=12</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=15</m:t>
                    </m:r>
                    <m:r>
                      <a:rPr lang="vi-VN" sz="1900" i="1" smtClean="0">
                        <a:latin typeface="Cambria Math" panose="02040503050406030204" pitchFamily="18" charset="0"/>
                        <a:cs typeface="Arial" panose="020B0604020202020204" pitchFamily="34" charset="0"/>
                      </a:rPr>
                      <m:t>𝑐𝑚</m:t>
                    </m:r>
                  </m:oMath>
                </a14:m>
                <a:r>
                  <a:rPr lang="vi-VN" sz="1900">
                    <a:latin typeface="Arial" panose="020B0604020202020204" pitchFamily="34" charset="0"/>
                    <a:cs typeface="Arial" panose="020B0604020202020204" pitchFamily="34" charset="0"/>
                  </a:rPr>
                  <a:t>. Trên các tia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lấy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r>
                      <a:rPr lang="vi-VN" sz="1900" i="1" smtClean="0">
                        <a:latin typeface="Cambria Math" panose="02040503050406030204" pitchFamily="18" charset="0"/>
                        <a:cs typeface="Arial" panose="020B0604020202020204" pitchFamily="34" charset="0"/>
                      </a:rPr>
                      <m:t>𝐴𝑀</m:t>
                    </m:r>
                    <m:r>
                      <a:rPr lang="vi-VN" sz="1900" i="1" smtClean="0">
                        <a:latin typeface="Cambria Math" panose="02040503050406030204" pitchFamily="18" charset="0"/>
                        <a:cs typeface="Arial" panose="020B0604020202020204" pitchFamily="34" charset="0"/>
                      </a:rPr>
                      <m:t>=10</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𝐴𝑁</m:t>
                    </m:r>
                    <m:r>
                      <a:rPr lang="vi-VN" sz="1900" i="1" smtClean="0">
                        <a:latin typeface="Cambria Math" panose="02040503050406030204" pitchFamily="18" charset="0"/>
                        <a:cs typeface="Arial" panose="020B0604020202020204" pitchFamily="34" charset="0"/>
                      </a:rPr>
                      <m:t>=8</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𝐴𝐵𝐶</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𝐴𝑁𝑀</m:t>
                    </m:r>
                  </m:oMath>
                </a14:m>
                <a:r>
                  <a:rPr lang="vi-VN"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916322" y="310240"/>
                <a:ext cx="7340208" cy="1408078"/>
              </a:xfrm>
              <a:prstGeom prst="rect">
                <a:avLst/>
              </a:prstGeom>
              <a:blipFill>
                <a:blip r:embed="rId3"/>
                <a:stretch>
                  <a:fillRect l="-748" r="-831" b="-259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8646259" flipH="1">
            <a:off x="7854232" y="4242255"/>
            <a:ext cx="1048604" cy="705327"/>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59445" y="2424554"/>
            <a:ext cx="2981202" cy="2170364"/>
          </a:xfrm>
          <a:prstGeom prst="rect">
            <a:avLst/>
          </a:prstGeom>
        </p:spPr>
      </p:pic>
      <p:sp>
        <p:nvSpPr>
          <p:cNvPr id="29" name="Rectangle 28"/>
          <p:cNvSpPr/>
          <p:nvPr/>
        </p:nvSpPr>
        <p:spPr>
          <a:xfrm>
            <a:off x="4223185" y="1799765"/>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4673228" y="2383861"/>
                <a:ext cx="2912317" cy="2244012"/>
              </a:xfrm>
              <a:prstGeom prst="rect">
                <a:avLst/>
              </a:prstGeom>
            </p:spPr>
            <p:txBody>
              <a:bodyPr wrap="square">
                <a:spAutoFit/>
              </a:bodyPr>
              <a:lstStyle/>
              <a:p>
                <a:pPr algn="just">
                  <a:lnSpc>
                    <a:spcPct val="150000"/>
                  </a:lnSpc>
                </a:pPr>
                <a:r>
                  <a:rPr lang="fr-FR" sz="19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𝐴𝑁𝑀</m:t>
                    </m:r>
                  </m:oMath>
                </a14:m>
                <a:r>
                  <a:rPr lang="fr-FR" sz="1900">
                    <a:effectLst/>
                    <a:latin typeface="Arial" panose="020B0604020202020204" pitchFamily="34" charset="0"/>
                    <a:ea typeface="Calibri" panose="020F0502020204030204" pitchFamily="34" charset="0"/>
                    <a:cs typeface="Arial" panose="020B0604020202020204" pitchFamily="34" charset="0"/>
                  </a:rPr>
                  <a:t> </a:t>
                </a:r>
                <a:r>
                  <a:rPr lang="fr-FR" sz="1900" smtClean="0">
                    <a:effectLst/>
                    <a:latin typeface="Arial" panose="020B0604020202020204" pitchFamily="34" charset="0"/>
                    <a:ea typeface="Calibri" panose="020F0502020204030204" pitchFamily="34" charset="0"/>
                    <a:cs typeface="Arial" panose="020B0604020202020204" pitchFamily="34" charset="0"/>
                  </a:rPr>
                  <a:t>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𝐴𝐵</m:t>
                          </m:r>
                        </m:num>
                        <m:den>
                          <m:r>
                            <a:rPr lang="fr-FR" sz="1900" i="1">
                              <a:effectLst/>
                              <a:latin typeface="+mn-lt"/>
                              <a:ea typeface="Calibri" panose="020F0502020204030204" pitchFamily="34" charset="0"/>
                              <a:cs typeface="Times New Roman" panose="02020603050405020304" pitchFamily="18" charset="0"/>
                            </a:rPr>
                            <m:t>𝐴𝑁</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𝐴𝐶</m:t>
                          </m:r>
                        </m:num>
                        <m:den>
                          <m:r>
                            <a:rPr lang="fr-FR" sz="1900" i="1">
                              <a:effectLst/>
                              <a:latin typeface="+mn-lt"/>
                              <a:ea typeface="Calibri" panose="020F0502020204030204" pitchFamily="34" charset="0"/>
                              <a:cs typeface="Times New Roman" panose="02020603050405020304" pitchFamily="18" charset="0"/>
                            </a:rPr>
                            <m:t>𝐴𝑀</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3</m:t>
                          </m:r>
                        </m:num>
                        <m:den>
                          <m:r>
                            <a:rPr lang="fr-FR" sz="1900" i="1">
                              <a:effectLst/>
                              <a:latin typeface="+mn-lt"/>
                              <a:ea typeface="Calibri" panose="020F0502020204030204" pitchFamily="34" charset="0"/>
                              <a:cs typeface="Times New Roman" panose="02020603050405020304" pitchFamily="18" charset="0"/>
                            </a:rPr>
                            <m:t>2</m:t>
                          </m:r>
                        </m:den>
                      </m:f>
                      <m:r>
                        <a:rPr lang="fr-FR" sz="1900" i="1">
                          <a:effectLst/>
                          <a:latin typeface="+mn-lt"/>
                          <a:ea typeface="Calibri" panose="020F0502020204030204" pitchFamily="34" charset="0"/>
                          <a:cs typeface="Times New Roman" panose="02020603050405020304" pitchFamily="18" charset="0"/>
                        </a:rPr>
                        <m:t> </m:t>
                      </m:r>
                    </m:oMath>
                  </m:oMathPara>
                </a14:m>
                <a:endParaRPr lang="en-US" sz="19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19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𝐴𝐵𝐶</m:t>
                    </m:r>
                    <m:r>
                      <a:rPr lang="vi-VN" sz="1900" i="1">
                        <a:latin typeface="Cambria Math" panose="02040503050406030204" pitchFamily="18" charset="0"/>
                        <a:cs typeface="Arial" panose="020B0604020202020204" pitchFamily="34" charset="0"/>
                      </a:rPr>
                      <m:t>∽</m:t>
                    </m:r>
                    <m:r>
                      <a:rPr lang="en-US"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𝐴𝑁𝑀</m:t>
                    </m:r>
                  </m:oMath>
                </a14:m>
                <a:r>
                  <a:rPr lang="en-US" sz="1900">
                    <a:effectLst/>
                    <a:latin typeface="Arial" panose="020B0604020202020204" pitchFamily="34" charset="0"/>
                    <a:ea typeface="Calibri" panose="020F0502020204030204" pitchFamily="34" charset="0"/>
                    <a:cs typeface="Arial" panose="020B0604020202020204" pitchFamily="34" charset="0"/>
                  </a:rPr>
                  <a:t> (c.g.c)</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4673228" y="2383861"/>
                <a:ext cx="2912317" cy="2244012"/>
              </a:xfrm>
              <a:prstGeom prst="rect">
                <a:avLst/>
              </a:prstGeom>
              <a:blipFill>
                <a:blip r:embed="rId7"/>
                <a:stretch>
                  <a:fillRect l="-2096" b="-13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xEl>
                                              <p:pRg st="1" end="1"/>
                                            </p:txEl>
                                          </p:spTgt>
                                        </p:tgtEl>
                                        <p:attrNameLst>
                                          <p:attrName>style.visibility</p:attrName>
                                        </p:attrNameLst>
                                      </p:cBhvr>
                                      <p:to>
                                        <p:strVal val="visible"/>
                                      </p:to>
                                    </p:set>
                                    <p:animEffect transition="in" filter="wipe(up)">
                                      <p:cBhvr>
                                        <p:cTn id="29" dur="500"/>
                                        <p:tgtEl>
                                          <p:spTgt spid="3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wipe(up)">
                                      <p:cBhvr>
                                        <p:cTn id="34" dur="500"/>
                                        <p:tgtEl>
                                          <p:spTgt spid="3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Effect transition="in" filter="wipe(left)">
                                      <p:cBhvr>
                                        <p:cTn id="3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836809" y="310240"/>
                <a:ext cx="7679038" cy="1861407"/>
              </a:xfrm>
              <a:prstGeom prst="rect">
                <a:avLst/>
              </a:prstGeom>
            </p:spPr>
            <p:txBody>
              <a:bodyPr wrap="square">
                <a:spAutoFit/>
              </a:bodyPr>
              <a:lstStyle/>
              <a:p>
                <a:pPr algn="just">
                  <a:lnSpc>
                    <a:spcPct val="150000"/>
                  </a:lnSpc>
                </a:pP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9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9.9 (SGK </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 tr90</a:t>
                </a: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góc </a:t>
                </a:r>
                <a14:m>
                  <m:oMath xmlns:m="http://schemas.openxmlformats.org/officeDocument/2006/math">
                    <m:r>
                      <a:rPr lang="vi-VN" sz="1900" i="1" smtClean="0">
                        <a:latin typeface="Cambria Math" panose="02040503050406030204" pitchFamily="18" charset="0"/>
                        <a:cs typeface="Arial" panose="020B0604020202020204" pitchFamily="34" charset="0"/>
                      </a:rPr>
                      <m:t>𝐵𝐴𝐶</m:t>
                    </m:r>
                  </m:oMath>
                </a14:m>
                <a:r>
                  <a:rPr lang="vi-VN" sz="1900">
                    <a:latin typeface="Arial" panose="020B0604020202020204" pitchFamily="34" charset="0"/>
                    <a:cs typeface="Arial" panose="020B0604020202020204" pitchFamily="34" charset="0"/>
                  </a:rPr>
                  <a:t> và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trên các đoạn thẳng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a:t>
                </a:r>
                <a:r>
                  <a:rPr lang="vi-VN" sz="1900">
                    <a:latin typeface="Arial" panose="020B0604020202020204" pitchFamily="34" charset="0"/>
                    <a:cs typeface="Arial" panose="020B0604020202020204" pitchFamily="34" charset="0"/>
                  </a:rPr>
                  <a:t>cho </a:t>
                </a:r>
                <a14:m>
                  <m:oMath xmlns:m="http://schemas.openxmlformats.org/officeDocument/2006/math">
                    <m:acc>
                      <m:accPr>
                        <m:chr m:val="̂"/>
                        <m:ctrlPr>
                          <a:rPr lang="vi-VN" sz="190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𝐴𝐵𝑁</m:t>
                        </m:r>
                      </m:e>
                    </m:acc>
                    <m:r>
                      <a:rPr lang="en-US" sz="1900" b="0" i="1" smtClean="0">
                        <a:latin typeface="Cambria Math" panose="02040503050406030204" pitchFamily="18" charset="0"/>
                        <a:cs typeface="Arial" panose="020B0604020202020204" pitchFamily="34" charset="0"/>
                      </a:rPr>
                      <m:t>=</m:t>
                    </m:r>
                    <m:acc>
                      <m:accPr>
                        <m:chr m:val="̂"/>
                        <m:ctrlPr>
                          <a:rPr lang="en-US" sz="1900" b="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𝐴𝐶𝑀</m:t>
                        </m:r>
                      </m:e>
                    </m:acc>
                    <m:r>
                      <a:rPr lang="en-US" sz="1900" b="0" i="1" smtClean="0">
                        <a:latin typeface="Cambria Math" panose="02040503050406030204" pitchFamily="18" charset="0"/>
                        <a:cs typeface="Arial" panose="020B0604020202020204" pitchFamily="34" charset="0"/>
                      </a:rPr>
                      <m:t>.</m:t>
                    </m:r>
                  </m:oMath>
                </a14:m>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a)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𝐴𝐵𝑁</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smtClean="0">
                        <a:latin typeface="Cambria Math" panose="02040503050406030204" pitchFamily="18" charset="0"/>
                        <a:cs typeface="Arial" panose="020B0604020202020204" pitchFamily="34" charset="0"/>
                      </a:rPr>
                      <m:t>𝐴𝐶𝑀</m:t>
                    </m:r>
                  </m:oMath>
                </a14:m>
                <a:r>
                  <a:rPr lang="en-US" sz="1900" smtClean="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b) Gọi </a:t>
                </a:r>
                <a14:m>
                  <m:oMath xmlns:m="http://schemas.openxmlformats.org/officeDocument/2006/math">
                    <m:r>
                      <a:rPr lang="vi-VN" sz="1900" i="1" smtClean="0">
                        <a:latin typeface="Cambria Math" panose="02040503050406030204" pitchFamily="18" charset="0"/>
                        <a:cs typeface="Arial" panose="020B0604020202020204" pitchFamily="34" charset="0"/>
                      </a:rPr>
                      <m:t>𝐼</m:t>
                    </m:r>
                  </m:oMath>
                </a14:m>
                <a:r>
                  <a:rPr lang="vi-VN" sz="1900">
                    <a:latin typeface="Arial" panose="020B0604020202020204" pitchFamily="34" charset="0"/>
                    <a:cs typeface="Arial" panose="020B0604020202020204" pitchFamily="34" charset="0"/>
                  </a:rPr>
                  <a:t> là giao điểm của </a:t>
                </a:r>
                <a14:m>
                  <m:oMath xmlns:m="http://schemas.openxmlformats.org/officeDocument/2006/math">
                    <m:r>
                      <a:rPr lang="vi-VN" sz="1900" i="1" smtClean="0">
                        <a:latin typeface="Cambria Math" panose="02040503050406030204" pitchFamily="18" charset="0"/>
                        <a:cs typeface="Arial" panose="020B0604020202020204" pitchFamily="34" charset="0"/>
                      </a:rPr>
                      <m:t>𝐵𝑁</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vi-VN" sz="1900" i="1" smtClean="0">
                        <a:latin typeface="Cambria Math" panose="02040503050406030204" pitchFamily="18" charset="0"/>
                        <a:cs typeface="Arial" panose="020B0604020202020204" pitchFamily="34" charset="0"/>
                      </a:rPr>
                      <m:t>𝐶𝑀</m:t>
                    </m:r>
                  </m:oMath>
                </a14:m>
                <a:r>
                  <a:rPr lang="vi-VN" sz="1900">
                    <a:latin typeface="Arial" panose="020B0604020202020204" pitchFamily="34" charset="0"/>
                    <a:cs typeface="Arial" panose="020B0604020202020204" pitchFamily="34" charset="0"/>
                  </a:rPr>
                  <a:t>. Chứng minh </a:t>
                </a:r>
                <a:r>
                  <a:rPr lang="vi-VN" sz="1900">
                    <a:latin typeface="Arial" panose="020B0604020202020204" pitchFamily="34" charset="0"/>
                    <a:cs typeface="Arial" panose="020B0604020202020204" pitchFamily="34" charset="0"/>
                  </a:rPr>
                  <a:t>rằng </a:t>
                </a:r>
                <a14:m>
                  <m:oMath xmlns:m="http://schemas.openxmlformats.org/officeDocument/2006/math">
                    <m:r>
                      <a:rPr lang="vi-VN" sz="1900" i="1" smtClean="0">
                        <a:latin typeface="Cambria Math" panose="02040503050406030204" pitchFamily="18" charset="0"/>
                        <a:cs typeface="Arial" panose="020B0604020202020204" pitchFamily="34" charset="0"/>
                      </a:rPr>
                      <m:t>𝐼𝐵</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𝐼𝑁</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𝐼𝐶</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𝐼𝑀</m:t>
                    </m:r>
                  </m:oMath>
                </a14:m>
                <a:endParaRPr lang="vi-VN" sz="19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36809" y="310240"/>
                <a:ext cx="7679038" cy="1861407"/>
              </a:xfrm>
              <a:prstGeom prst="rect">
                <a:avLst/>
              </a:prstGeom>
              <a:blipFill>
                <a:blip r:embed="rId3"/>
                <a:stretch>
                  <a:fillRect l="-714" r="-714" b="-1967"/>
                </a:stretch>
              </a:blipFill>
            </p:spPr>
            <p:txBody>
              <a:bodyPr/>
              <a:lstStyle/>
              <a:p>
                <a:r>
                  <a:rPr lang="en-US">
                    <a:noFill/>
                  </a:rPr>
                  <a:t> </a:t>
                </a:r>
              </a:p>
            </p:txBody>
          </p:sp>
        </mc:Fallback>
      </mc:AlternateContent>
      <p:sp>
        <p:nvSpPr>
          <p:cNvPr id="8" name="Rectangle 7"/>
          <p:cNvSpPr/>
          <p:nvPr/>
        </p:nvSpPr>
        <p:spPr>
          <a:xfrm>
            <a:off x="4162012" y="2181636"/>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p:grpSp>
        <p:nvGrpSpPr>
          <p:cNvPr id="28" name="Group 27"/>
          <p:cNvGrpSpPr/>
          <p:nvPr/>
        </p:nvGrpSpPr>
        <p:grpSpPr>
          <a:xfrm>
            <a:off x="907497" y="2648520"/>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Rectangle 8"/>
                  <p:cNvSpPr/>
                  <p:nvPr/>
                </p:nvSpPr>
                <p:spPr>
                  <a:xfrm>
                    <a:off x="5674548" y="2576961"/>
                    <a:ext cx="41883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cs typeface="Arial" panose="020B0604020202020204" pitchFamily="34" charset="0"/>
                            </a:rPr>
                            <m:t>𝐵</m:t>
                          </m:r>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835441" y="4101850"/>
                    <a:ext cx="40825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𝐴</m:t>
                          </m:r>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541621" y="4116021"/>
                    <a:ext cx="408573" cy="38472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𝐶</m:t>
                          </m:r>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6"/>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Rectangle 16"/>
                <p:cNvSpPr/>
                <p:nvPr/>
              </p:nvSpPr>
              <p:spPr>
                <a:xfrm>
                  <a:off x="6307939" y="4361469"/>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𝑁</m:t>
                        </m:r>
                      </m:oMath>
                    </m:oMathPara>
                  </a14:m>
                  <a:endParaRPr lang="en-US"/>
                </a:p>
              </p:txBody>
            </p:sp>
          </mc:Choice>
          <mc:Fallback>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5300679" y="3111533"/>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𝑀</m:t>
                        </m:r>
                      </m:oMath>
                    </m:oMathPara>
                  </a14:m>
                  <a:endParaRPr lang="en-US"/>
                </a:p>
              </p:txBody>
            </p:sp>
          </mc:Choice>
          <mc:Fallback>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5912643" y="3593337"/>
                  <a:ext cx="440163" cy="38472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𝐼</m:t>
                        </m:r>
                      </m:oMath>
                    </m:oMathPara>
                  </a14:m>
                  <a:endParaRPr lang="en-US"/>
                </a:p>
              </p:txBody>
            </p:sp>
          </mc:Choice>
          <mc:Fallback>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9"/>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9" name="Rectangle 28"/>
              <p:cNvSpPr/>
              <p:nvPr/>
            </p:nvSpPr>
            <p:spPr>
              <a:xfrm>
                <a:off x="4721845" y="2629709"/>
                <a:ext cx="3627025" cy="2107052"/>
              </a:xfrm>
              <a:prstGeom prst="rect">
                <a:avLst/>
              </a:prstGeom>
            </p:spPr>
            <p:txBody>
              <a:bodyPr wrap="square">
                <a:spAutoFit/>
              </a:bodyPr>
              <a:lstStyle/>
              <a:p>
                <a:pPr algn="just">
                  <a:lnSpc>
                    <a:spcPct val="150000"/>
                  </a:lnSpc>
                  <a:spcBef>
                    <a:spcPts val="300"/>
                  </a:spcBef>
                  <a:spcAft>
                    <a:spcPts val="300"/>
                  </a:spcAft>
                </a:pPr>
                <a:r>
                  <a:rPr lang="fr-FR" sz="1900" smtClean="0">
                    <a:latin typeface="Arial" panose="020B0604020202020204" pitchFamily="34" charset="0"/>
                    <a:ea typeface="Calibri" panose="020F0502020204030204" pitchFamily="34" charset="0"/>
                    <a:cs typeface="Arial" panose="020B0604020202020204" pitchFamily="34" charset="0"/>
                  </a:rPr>
                  <a:t>a)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a:t>
                </a:r>
                <a:r>
                  <a:rPr lang="fr-FR" sz="1900" smtClean="0">
                    <a:effectLst/>
                    <a:latin typeface="Arial" panose="020B0604020202020204" pitchFamily="34" charset="0"/>
                    <a:ea typeface="Calibri" panose="020F0502020204030204" pitchFamily="34" charset="0"/>
                    <a:cs typeface="Arial" panose="020B0604020202020204" pitchFamily="34" charset="0"/>
                  </a:rPr>
                  <a:t>có: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oMath>
                </a14:m>
                <a:r>
                  <a:rPr lang="fr-FR" sz="1900">
                    <a:effectLst/>
                    <a:latin typeface="Arial" panose="020B0604020202020204" pitchFamily="34" charset="0"/>
                    <a:ea typeface="Calibri" panose="020F0502020204030204" pitchFamily="34" charset="0"/>
                    <a:cs typeface="Arial" panose="020B0604020202020204" pitchFamily="34" charset="0"/>
                  </a:rPr>
                  <a:t> (giả thiết)</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r>
                      <a:rPr lang="vi-VN" sz="20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(g.g)</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4721845" y="2629709"/>
                <a:ext cx="3627025" cy="2107052"/>
              </a:xfrm>
              <a:prstGeom prst="rect">
                <a:avLst/>
              </a:prstGeom>
              <a:blipFill>
                <a:blip r:embed="rId10"/>
                <a:stretch>
                  <a:fillRect l="-1681" b="-115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left)">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fade">
                                      <p:cBhvr>
                                        <p:cTn id="34" dur="500"/>
                                        <p:tgtEl>
                                          <p:spTgt spid="2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wipe(down)">
                                      <p:cBhvr>
                                        <p:cTn id="39"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8" name="Rectangle 7"/>
          <p:cNvSpPr/>
          <p:nvPr/>
        </p:nvSpPr>
        <p:spPr>
          <a:xfrm>
            <a:off x="1091685" y="5216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 name="Group 27"/>
          <p:cNvGrpSpPr/>
          <p:nvPr/>
        </p:nvGrpSpPr>
        <p:grpSpPr>
          <a:xfrm>
            <a:off x="979059" y="1288145"/>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9" name="Rectangle 8"/>
                  <p:cNvSpPr/>
                  <p:nvPr/>
                </p:nvSpPr>
                <p:spPr>
                  <a:xfrm>
                    <a:off x="5674548" y="257696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4835441" y="4101850"/>
                    <a:ext cx="40825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541621" y="4116021"/>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5"/>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Rectangle 16"/>
                <p:cNvSpPr/>
                <p:nvPr/>
              </p:nvSpPr>
              <p:spPr>
                <a:xfrm>
                  <a:off x="6307939" y="4361469"/>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𝑁</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Rectangle 23"/>
                <p:cNvSpPr/>
                <p:nvPr/>
              </p:nvSpPr>
              <p:spPr>
                <a:xfrm>
                  <a:off x="5300679" y="3111533"/>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𝑀</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Rectangle 24"/>
                <p:cNvSpPr/>
                <p:nvPr/>
              </p:nvSpPr>
              <p:spPr>
                <a:xfrm>
                  <a:off x="5912643" y="3593337"/>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𝐼</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8"/>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mc:Choice xmlns:a14="http://schemas.microsoft.com/office/drawing/2010/main" Requires="a14">
          <p:sp>
            <p:nvSpPr>
              <p:cNvPr id="2" name="Rectangle 1"/>
              <p:cNvSpPr/>
              <p:nvPr/>
            </p:nvSpPr>
            <p:spPr>
              <a:xfrm>
                <a:off x="4312161" y="1186852"/>
                <a:ext cx="4572000" cy="3312510"/>
              </a:xfrm>
              <a:prstGeom prst="rect">
                <a:avLst/>
              </a:prstGeom>
            </p:spPr>
            <p:txBody>
              <a:bodyPr>
                <a:spAutoFit/>
              </a:bodyPr>
              <a:lstStyle/>
              <a:p>
                <a:pPr algn="just">
                  <a:lnSpc>
                    <a:spcPct val="150000"/>
                  </a:lnSpc>
                  <a:spcBef>
                    <a:spcPts val="600"/>
                  </a:spcBef>
                  <a:spcAft>
                    <a:spcPts val="600"/>
                  </a:spcAft>
                </a:pPr>
                <a:r>
                  <a:rPr lang="fr-FR" sz="1900" smtClean="0">
                    <a:latin typeface="+mn-lt"/>
                    <a:ea typeface="Calibri" panose="020F0502020204030204" pitchFamily="34" charset="0"/>
                    <a:cs typeface="Arial" panose="020B0604020202020204" pitchFamily="34" charset="0"/>
                  </a:rPr>
                  <a:t>b) Xét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𝐼𝐵𝑀</m:t>
                    </m:r>
                  </m:oMath>
                </a14:m>
                <a:r>
                  <a:rPr lang="fr-FR" sz="1900">
                    <a:effectLst/>
                    <a:latin typeface="+mn-lt"/>
                    <a:ea typeface="Calibri" panose="020F0502020204030204" pitchFamily="34" charset="0"/>
                    <a:cs typeface="Arial" panose="020B0604020202020204" pitchFamily="34" charset="0"/>
                  </a:rPr>
                  <a:t> và </a:t>
                </a:r>
                <a14:m>
                  <m:oMath xmlns:m="http://schemas.openxmlformats.org/officeDocument/2006/math">
                    <m:r>
                      <a:rPr lang="fr-FR" sz="1900" i="1">
                        <a:effectLst/>
                        <a:latin typeface="+mn-lt"/>
                        <a:ea typeface="Calibri" panose="020F0502020204030204" pitchFamily="34" charset="0"/>
                        <a:cs typeface="Times New Roman" panose="02020603050405020304" pitchFamily="18" charset="0"/>
                      </a:rPr>
                      <m:t>∆</m:t>
                    </m:r>
                    <m:r>
                      <a:rPr lang="en-US" sz="1900" i="1">
                        <a:effectLst/>
                        <a:latin typeface="+mn-lt"/>
                        <a:ea typeface="Calibri" panose="020F0502020204030204" pitchFamily="34" charset="0"/>
                        <a:cs typeface="Times New Roman" panose="02020603050405020304" pitchFamily="18" charset="0"/>
                      </a:rPr>
                      <m:t>𝐼𝐶𝑁</m:t>
                    </m:r>
                  </m:oMath>
                </a14:m>
                <a:r>
                  <a:rPr lang="fr-FR" sz="1900">
                    <a:effectLst/>
                    <a:latin typeface="+mn-lt"/>
                    <a:ea typeface="Calibri" panose="020F0502020204030204" pitchFamily="34" charset="0"/>
                    <a:cs typeface="Arial" panose="020B0604020202020204" pitchFamily="34" charset="0"/>
                  </a:rPr>
                  <a:t> có:</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𝐼𝐵𝑀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𝐴𝐵𝑁</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𝐴𝐶𝑀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𝐼𝐶𝑁</m:t>
                        </m:r>
                      </m:e>
                    </m:acc>
                  </m:oMath>
                </a14:m>
                <a:r>
                  <a:rPr lang="fr-FR" sz="1900" i="1">
                    <a:effectLst/>
                    <a:latin typeface="+mn-lt"/>
                    <a:ea typeface="Calibri" panose="020F0502020204030204" pitchFamily="34" charset="0"/>
                    <a:cs typeface="Arial" panose="020B0604020202020204" pitchFamily="34" charset="0"/>
                  </a:rPr>
                  <a:t> </a:t>
                </a:r>
                <a:r>
                  <a:rPr lang="fr-FR" sz="1900">
                    <a:effectLst/>
                    <a:latin typeface="+mn-lt"/>
                    <a:ea typeface="Calibri" panose="020F0502020204030204" pitchFamily="34" charset="0"/>
                    <a:cs typeface="Arial" panose="020B0604020202020204" pitchFamily="34" charset="0"/>
                  </a:rPr>
                  <a:t>(giả thiết)</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𝐵𝐼𝑀</m:t>
                        </m:r>
                      </m:e>
                    </m:acc>
                    <m:r>
                      <a:rPr lang="fr-FR" sz="1900" i="1">
                        <a:effectLst/>
                        <a:latin typeface="+mn-lt"/>
                        <a:ea typeface="Calibri" panose="020F0502020204030204" pitchFamily="34" charset="0"/>
                        <a:cs typeface="Times New Roman" panose="02020603050405020304" pitchFamily="18" charset="0"/>
                      </a:rPr>
                      <m:t>=</m:t>
                    </m:r>
                    <m:acc>
                      <m:accPr>
                        <m:chr m:val="̂"/>
                        <m:ctrlPr>
                          <a:rPr lang="en-US" sz="1900" i="1">
                            <a:effectLst/>
                            <a:latin typeface="+mn-lt"/>
                            <a:ea typeface="Calibri" panose="020F0502020204030204" pitchFamily="34" charset="0"/>
                            <a:cs typeface="Times New Roman" panose="02020603050405020304" pitchFamily="18" charset="0"/>
                          </a:rPr>
                        </m:ctrlPr>
                      </m:accPr>
                      <m:e>
                        <m:r>
                          <a:rPr lang="fr-FR" sz="1900" i="1">
                            <a:effectLst/>
                            <a:latin typeface="+mn-lt"/>
                            <a:ea typeface="Calibri" panose="020F0502020204030204" pitchFamily="34" charset="0"/>
                            <a:cs typeface="Times New Roman" panose="02020603050405020304" pitchFamily="18" charset="0"/>
                          </a:rPr>
                          <m:t>𝐶𝐼𝑁</m:t>
                        </m:r>
                      </m:e>
                    </m:acc>
                  </m:oMath>
                </a14:m>
                <a:r>
                  <a:rPr lang="fr-FR" sz="1900">
                    <a:effectLst/>
                    <a:latin typeface="+mn-lt"/>
                    <a:ea typeface="Calibri" panose="020F0502020204030204" pitchFamily="34" charset="0"/>
                    <a:cs typeface="Arial" panose="020B0604020202020204" pitchFamily="34" charset="0"/>
                  </a:rPr>
                  <a:t> (đối đỉnh)</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𝐼𝐵𝑀</m:t>
                    </m:r>
                    <m:r>
                      <a:rPr lang="vi-VN" sz="1900" i="1">
                        <a:latin typeface="Cambria Math" panose="02040503050406030204" pitchFamily="18" charset="0"/>
                        <a:cs typeface="Arial" panose="020B0604020202020204" pitchFamily="34" charset="0"/>
                      </a:rPr>
                      <m:t>∽</m:t>
                    </m:r>
                    <m:r>
                      <a:rPr lang="fr-FR" sz="1900" i="1">
                        <a:effectLst/>
                        <a:latin typeface="+mn-lt"/>
                        <a:ea typeface="Arial" panose="020B0604020202020204" pitchFamily="34" charset="0"/>
                        <a:cs typeface="Times New Roman" panose="02020603050405020304" pitchFamily="18" charset="0"/>
                      </a:rPr>
                      <m:t>∆</m:t>
                    </m:r>
                    <m:r>
                      <a:rPr lang="en-US" sz="1900" i="1">
                        <a:effectLst/>
                        <a:latin typeface="+mn-lt"/>
                        <a:ea typeface="Arial" panose="020B0604020202020204" pitchFamily="34" charset="0"/>
                        <a:cs typeface="Times New Roman" panose="02020603050405020304" pitchFamily="18" charset="0"/>
                      </a:rPr>
                      <m:t>𝐼𝐶𝑁</m:t>
                    </m:r>
                    <m:r>
                      <a:rPr lang="en-US" sz="1900">
                        <a:effectLst/>
                        <a:latin typeface="+mn-lt"/>
                        <a:ea typeface="Arial" panose="020B0604020202020204" pitchFamily="34" charset="0"/>
                        <a:cs typeface="Times New Roman" panose="02020603050405020304" pitchFamily="18" charset="0"/>
                      </a:rPr>
                      <m:t> </m:t>
                    </m:r>
                  </m:oMath>
                </a14:m>
                <a:r>
                  <a:rPr lang="fr-FR" sz="1900">
                    <a:effectLst/>
                    <a:latin typeface="+mn-lt"/>
                    <a:ea typeface="Calibri" panose="020F0502020204030204" pitchFamily="34" charset="0"/>
                    <a:cs typeface="Arial" panose="020B0604020202020204" pitchFamily="34" charset="0"/>
                  </a:rPr>
                  <a:t>(g.g)</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𝐼𝐵</m:t>
                          </m:r>
                        </m:num>
                        <m:den>
                          <m:r>
                            <a:rPr lang="fr-FR" sz="1900" i="1">
                              <a:effectLst/>
                              <a:latin typeface="+mn-lt"/>
                              <a:ea typeface="Calibri" panose="020F0502020204030204" pitchFamily="34" charset="0"/>
                              <a:cs typeface="Times New Roman" panose="02020603050405020304" pitchFamily="18" charset="0"/>
                            </a:rPr>
                            <m:t>𝐼𝐶</m:t>
                          </m:r>
                        </m:den>
                      </m:f>
                      <m:r>
                        <a:rPr lang="fr-FR" sz="1900" i="1">
                          <a:effectLst/>
                          <a:latin typeface="+mn-lt"/>
                          <a:ea typeface="Calibri" panose="020F0502020204030204" pitchFamily="34" charset="0"/>
                          <a:cs typeface="Times New Roman" panose="02020603050405020304" pitchFamily="18" charset="0"/>
                        </a:rPr>
                        <m:t>=</m:t>
                      </m:r>
                      <m:f>
                        <m:fPr>
                          <m:ctrlPr>
                            <a:rPr lang="en-US" sz="1900" i="1">
                              <a:effectLst/>
                              <a:latin typeface="+mn-lt"/>
                              <a:ea typeface="Calibri" panose="020F0502020204030204" pitchFamily="34" charset="0"/>
                              <a:cs typeface="Times New Roman" panose="02020603050405020304" pitchFamily="18" charset="0"/>
                            </a:rPr>
                          </m:ctrlPr>
                        </m:fPr>
                        <m:num>
                          <m:r>
                            <a:rPr lang="fr-FR" sz="1900" i="1">
                              <a:effectLst/>
                              <a:latin typeface="+mn-lt"/>
                              <a:ea typeface="Calibri" panose="020F0502020204030204" pitchFamily="34" charset="0"/>
                              <a:cs typeface="Times New Roman" panose="02020603050405020304" pitchFamily="18" charset="0"/>
                            </a:rPr>
                            <m:t>𝐼𝑀</m:t>
                          </m:r>
                        </m:num>
                        <m:den>
                          <m:r>
                            <a:rPr lang="fr-FR" sz="1900" i="1">
                              <a:effectLst/>
                              <a:latin typeface="+mn-lt"/>
                              <a:ea typeface="Calibri" panose="020F0502020204030204" pitchFamily="34" charset="0"/>
                              <a:cs typeface="Times New Roman" panose="02020603050405020304" pitchFamily="18" charset="0"/>
                            </a:rPr>
                            <m:t>𝐼𝑁</m:t>
                          </m:r>
                        </m:den>
                      </m:f>
                      <m:r>
                        <a:rPr lang="en-US" sz="1900" i="1">
                          <a:latin typeface="Cambria Math" panose="02040503050406030204" pitchFamily="18" charset="0"/>
                          <a:ea typeface="Calibri" panose="020F0502020204030204" pitchFamily="34" charset="0"/>
                          <a:cs typeface="Times New Roman" panose="02020603050405020304" pitchFamily="18" charset="0"/>
                        </a:rPr>
                        <m:t>⇒ </m:t>
                      </m:r>
                      <m:r>
                        <a:rPr lang="fr-FR" sz="1900" i="1">
                          <a:effectLst/>
                          <a:latin typeface="+mn-lt"/>
                          <a:ea typeface="Calibri" panose="020F0502020204030204" pitchFamily="34" charset="0"/>
                          <a:cs typeface="Times New Roman" panose="02020603050405020304" pitchFamily="18" charset="0"/>
                        </a:rPr>
                        <m:t>𝐼𝐵</m:t>
                      </m:r>
                      <m:r>
                        <a:rPr lang="fr-FR" sz="1900" i="1">
                          <a:effectLst/>
                          <a:latin typeface="+mn-lt"/>
                          <a:ea typeface="Calibri" panose="020F0502020204030204" pitchFamily="34" charset="0"/>
                          <a:cs typeface="Times New Roman" panose="02020603050405020304" pitchFamily="18" charset="0"/>
                        </a:rPr>
                        <m:t> . </m:t>
                      </m:r>
                      <m:r>
                        <a:rPr lang="fr-FR" sz="1900" i="1">
                          <a:effectLst/>
                          <a:latin typeface="+mn-lt"/>
                          <a:ea typeface="Calibri" panose="020F0502020204030204" pitchFamily="34" charset="0"/>
                          <a:cs typeface="Times New Roman" panose="02020603050405020304" pitchFamily="18" charset="0"/>
                        </a:rPr>
                        <m:t>𝐼𝑁</m:t>
                      </m:r>
                      <m:r>
                        <a:rPr lang="fr-FR" sz="1900" i="1">
                          <a:effectLst/>
                          <a:latin typeface="+mn-lt"/>
                          <a:ea typeface="Calibri" panose="020F0502020204030204" pitchFamily="34" charset="0"/>
                          <a:cs typeface="Times New Roman" panose="02020603050405020304" pitchFamily="18" charset="0"/>
                        </a:rPr>
                        <m:t>=</m:t>
                      </m:r>
                      <m:r>
                        <a:rPr lang="fr-FR" sz="1900" i="1">
                          <a:effectLst/>
                          <a:latin typeface="+mn-lt"/>
                          <a:ea typeface="Calibri" panose="020F0502020204030204" pitchFamily="34" charset="0"/>
                          <a:cs typeface="Times New Roman" panose="02020603050405020304" pitchFamily="18" charset="0"/>
                        </a:rPr>
                        <m:t>𝐼𝐶</m:t>
                      </m:r>
                      <m:r>
                        <a:rPr lang="fr-FR" sz="1900" i="1">
                          <a:effectLst/>
                          <a:latin typeface="+mn-lt"/>
                          <a:ea typeface="Calibri" panose="020F0502020204030204" pitchFamily="34" charset="0"/>
                          <a:cs typeface="Times New Roman" panose="02020603050405020304" pitchFamily="18" charset="0"/>
                        </a:rPr>
                        <m:t> . </m:t>
                      </m:r>
                      <m:r>
                        <a:rPr lang="fr-FR" sz="1900" i="1">
                          <a:effectLst/>
                          <a:latin typeface="+mn-lt"/>
                          <a:ea typeface="Calibri" panose="020F0502020204030204" pitchFamily="34" charset="0"/>
                          <a:cs typeface="Times New Roman" panose="02020603050405020304" pitchFamily="18" charset="0"/>
                        </a:rPr>
                        <m:t>𝐼𝑀</m:t>
                      </m:r>
                    </m:oMath>
                  </m:oMathPara>
                </a14:m>
                <a:endParaRPr lang="en-US" sz="1900">
                  <a:effectLst/>
                  <a:latin typeface="+mn-lt"/>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312161" y="1186852"/>
                <a:ext cx="4572000" cy="3312510"/>
              </a:xfrm>
              <a:prstGeom prst="rect">
                <a:avLst/>
              </a:prstGeom>
              <a:blipFill>
                <a:blip r:embed="rId9"/>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646927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40809" y="108685"/>
            <a:ext cx="9062379" cy="1338828"/>
          </a:xfrm>
          <a:prstGeom prst="rect">
            <a:avLst/>
          </a:prstGeom>
        </p:spPr>
        <p:txBody>
          <a:bodyPr wrap="square">
            <a:spAutoFit/>
          </a:bodyPr>
          <a:lstStyle/>
          <a:p>
            <a:pPr algn="just">
              <a:lnSpc>
                <a:spcPct val="150000"/>
              </a:lnSpc>
            </a:pP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Bài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tập </a:t>
            </a:r>
            <a:r>
              <a:rPr lang="en-US" sz="1800" b="1" kern="1200" smtClean="0">
                <a:solidFill>
                  <a:srgbClr val="1F497D"/>
                </a:solidFill>
                <a:latin typeface="Arial" panose="020B0604020202020204" pitchFamily="34" charset="0"/>
                <a:ea typeface="Times New Roman" panose="02020603050405020304" pitchFamily="18" charset="0"/>
                <a:cs typeface="Arial" panose="020B0604020202020204" pitchFamily="34" charset="0"/>
              </a:rPr>
              <a:t>9.10 </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(SGK – tr90</a:t>
            </a: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Có hai chiếc cột dựng thẳng đứng trên mặt đất với chiều cao lần lượt là 3m và 2m. Người ta nối hai sợi dây từ đỉnh cột này đến chân cột kia và hai sợi dây cắt nhau tại một điểm (H.9.25), hãy tính độ cao h của điểm đó so với mặt </a:t>
            </a:r>
            <a:r>
              <a:rPr lang="vi-VN" sz="1800">
                <a:latin typeface="Arial" panose="020B0604020202020204" pitchFamily="34" charset="0"/>
                <a:cs typeface="Arial" panose="020B0604020202020204" pitchFamily="34" charset="0"/>
              </a:rPr>
              <a:t>đất</a:t>
            </a:r>
            <a:r>
              <a:rPr lang="vi-VN" sz="1800" smtClean="0">
                <a:latin typeface="Arial" panose="020B0604020202020204" pitchFamily="34" charset="0"/>
                <a:cs typeface="Arial" panose="020B0604020202020204" pitchFamily="34" charset="0"/>
              </a:rPr>
              <a:t>.</a:t>
            </a:r>
            <a:endParaRPr lang="vi-VN" sz="1800">
              <a:latin typeface="Arial" panose="020B0604020202020204" pitchFamily="34" charset="0"/>
              <a:cs typeface="Arial" panose="020B0604020202020204" pitchFamily="34" charset="0"/>
            </a:endParaRPr>
          </a:p>
        </p:txBody>
      </p:sp>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997" y="2238318"/>
            <a:ext cx="3788934" cy="2018516"/>
          </a:xfrm>
          <a:prstGeom prst="rect">
            <a:avLst/>
          </a:prstGeom>
        </p:spPr>
      </p:pic>
      <p:sp>
        <p:nvSpPr>
          <p:cNvPr id="3" name="Rectangle 2"/>
          <p:cNvSpPr/>
          <p:nvPr/>
        </p:nvSpPr>
        <p:spPr>
          <a:xfrm>
            <a:off x="4361993" y="1580938"/>
            <a:ext cx="4246675" cy="456535"/>
          </a:xfrm>
          <a:prstGeom prst="rect">
            <a:avLst/>
          </a:prstGeom>
        </p:spPr>
        <p:txBody>
          <a:bodyPr wrap="none">
            <a:spAutoFit/>
          </a:bodyPr>
          <a:lstStyle/>
          <a:p>
            <a:pPr algn="just">
              <a:lnSpc>
                <a:spcPct val="150000"/>
              </a:lnSpc>
              <a:spcBef>
                <a:spcPts val="600"/>
              </a:spcBef>
              <a:spcAft>
                <a:spcPts val="600"/>
              </a:spcAft>
            </a:pPr>
            <a:r>
              <a:rPr lang="fr-FR" sz="1800">
                <a:latin typeface="+mj-lt"/>
                <a:ea typeface="Calibri" panose="020F0502020204030204" pitchFamily="34" charset="0"/>
                <a:cs typeface="Times New Roman" panose="02020603050405020304" pitchFamily="18" charset="0"/>
              </a:rPr>
              <a:t>Kí hiệu các điểm như hình vẽ bên dưới.</a:t>
            </a:r>
            <a:endParaRPr lang="en-US" sz="1800">
              <a:effectLst/>
              <a:latin typeface="+mj-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435768" y="2330591"/>
            <a:ext cx="2871465" cy="2024047"/>
          </a:xfrm>
          <a:prstGeom prst="rect">
            <a:avLst/>
          </a:prstGeom>
        </p:spPr>
      </p:pic>
      <p:sp>
        <p:nvSpPr>
          <p:cNvPr id="5" name="Right Arrow 4"/>
          <p:cNvSpPr/>
          <p:nvPr/>
        </p:nvSpPr>
        <p:spPr>
          <a:xfrm>
            <a:off x="4454533" y="3266095"/>
            <a:ext cx="408790"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306833">
            <a:off x="232385" y="4174589"/>
            <a:ext cx="1081575" cy="977034"/>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40294" y="931129"/>
            <a:ext cx="3133690" cy="2208885"/>
          </a:xfrm>
          <a:prstGeom prst="rect">
            <a:avLst/>
          </a:prstGeom>
        </p:spPr>
      </p:pic>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3642508" y="855420"/>
                <a:ext cx="5397724" cy="3710503"/>
              </a:xfrm>
              <a:prstGeom prst="rect">
                <a:avLst/>
              </a:prstGeom>
            </p:spPr>
            <p:txBody>
              <a:bodyPr wrap="square">
                <a:spAutoFit/>
              </a:bodyPr>
              <a:lstStyle/>
              <a:p>
                <a:pPr algn="just">
                  <a:lnSpc>
                    <a:spcPct val="150000"/>
                  </a:lnSpc>
                </a:pPr>
                <a:r>
                  <a:rPr lang="fr-FR" sz="1800" smtClean="0">
                    <a:effectLst/>
                    <a:latin typeface="+mn-lt"/>
                    <a:ea typeface="Calibri" panose="020F0502020204030204" pitchFamily="34" charset="0"/>
                    <a:cs typeface="Times New Roman" panose="02020603050405020304" pitchFamily="18" charset="0"/>
                  </a:rPr>
                  <a:t>Ta </a:t>
                </a:r>
                <a:r>
                  <a:rPr lang="fr-FR" sz="18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𝐴𝐵</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𝐸𝐹</m:t>
                    </m:r>
                    <m:r>
                      <a:rPr lang="fr-FR"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𝐸𝐹</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𝐶𝐷</m:t>
                    </m:r>
                    <m:r>
                      <a:rPr lang="fr-FR"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𝐴𝐵</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𝐶𝐷</m:t>
                    </m:r>
                  </m:oMath>
                </a14:m>
                <a:r>
                  <a:rPr lang="fr-FR" sz="1800">
                    <a:effectLst/>
                    <a:latin typeface="+mn-lt"/>
                    <a:ea typeface="Calibri" panose="020F0502020204030204" pitchFamily="34" charset="0"/>
                    <a:cs typeface="Times New Roman" panose="02020603050405020304" pitchFamily="18" charset="0"/>
                  </a:rPr>
                  <a:t> (vì cùng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𝐵𝐷</m:t>
                    </m:r>
                  </m:oMath>
                </a14:m>
                <a:r>
                  <a:rPr lang="fr-FR" sz="1800">
                    <a:effectLst/>
                    <a:latin typeface="+mn-lt"/>
                    <a:ea typeface="Calibri" panose="020F0502020204030204" pitchFamily="34" charset="0"/>
                    <a:cs typeface="Times New Roman" panose="02020603050405020304" pitchFamily="18" charset="0"/>
                  </a:rPr>
                  <a:t>)</a:t>
                </a:r>
                <a:endParaRPr lang="en-US" sz="1800" smtClean="0">
                  <a:effectLst/>
                  <a:latin typeface="+mn-lt"/>
                  <a:ea typeface="Arial" panose="020B0604020202020204" pitchFamily="34" charset="0"/>
                  <a:cs typeface="Times New Roman" panose="02020603050405020304" pitchFamily="18" charset="0"/>
                </a:endParaRPr>
              </a:p>
              <a:p>
                <a:pPr algn="just">
                  <a:lnSpc>
                    <a:spcPct val="150000"/>
                  </a:lnSpc>
                </a:pPr>
                <a:r>
                  <a:rPr lang="fr-FR" sz="1800" smtClean="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𝐷𝐸𝐹</m:t>
                    </m:r>
                    <m:r>
                      <a:rPr lang="fr-FR" sz="1800" i="1">
                        <a:effectLst/>
                        <a:latin typeface="+mn-lt"/>
                        <a:ea typeface="Calibri" panose="020F0502020204030204" pitchFamily="34" charset="0"/>
                        <a:cs typeface="Times New Roman" panose="02020603050405020304" pitchFamily="18" charset="0"/>
                      </a:rPr>
                      <m:t> </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𝐷𝐴𝐵</m:t>
                    </m:r>
                    <m:r>
                      <a:rPr lang="en-US" sz="1800" i="1">
                        <a:effectLst/>
                        <a:latin typeface="+mn-lt"/>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fr-FR" sz="1800" i="1">
                        <a:effectLst/>
                        <a:latin typeface="+mn-lt"/>
                        <a:ea typeface="Calibri" panose="020F0502020204030204" pitchFamily="34" charset="0"/>
                        <a:cs typeface="Times New Roman" panose="02020603050405020304" pitchFamily="18" charset="0"/>
                      </a:rPr>
                      <m:t>∆</m:t>
                    </m:r>
                    <m:r>
                      <a:rPr lang="fr-FR" sz="1800" i="1">
                        <a:effectLst/>
                        <a:latin typeface="+mn-lt"/>
                        <a:ea typeface="Calibri" panose="020F0502020204030204" pitchFamily="34" charset="0"/>
                        <a:cs typeface="Times New Roman" panose="02020603050405020304" pitchFamily="18" charset="0"/>
                      </a:rPr>
                      <m:t>𝐵𝐸𝐹</m:t>
                    </m:r>
                    <m:r>
                      <a:rPr lang="fr-FR" sz="1800" i="1">
                        <a:effectLst/>
                        <a:latin typeface="+mn-lt"/>
                        <a:ea typeface="Calibri" panose="020F0502020204030204" pitchFamily="34" charset="0"/>
                        <a:cs typeface="Times New Roman" panose="02020603050405020304" pitchFamily="18" charset="0"/>
                      </a:rPr>
                      <m:t> </m:t>
                    </m:r>
                    <m:r>
                      <a:rPr lang="nl-NL" sz="1800" i="1">
                        <a:effectLst/>
                        <a:latin typeface="+mn-lt"/>
                        <a:ea typeface="Arial" panose="020B0604020202020204" pitchFamily="34" charset="0"/>
                        <a:cs typeface="Times New Roman" panose="02020603050405020304" pitchFamily="18" charset="0"/>
                      </a:rPr>
                      <m:t>∆</m:t>
                    </m:r>
                    <m:r>
                      <a:rPr lang="en-US" sz="1800" i="1">
                        <a:effectLst/>
                        <a:latin typeface="+mn-lt"/>
                        <a:ea typeface="Arial" panose="020B0604020202020204" pitchFamily="34" charset="0"/>
                        <a:cs typeface="Times New Roman" panose="02020603050405020304" pitchFamily="18" charset="0"/>
                      </a:rPr>
                      <m:t>𝐵𝐶𝐷</m:t>
                    </m:r>
                  </m:oMath>
                </a14:m>
                <a:r>
                  <a:rPr lang="en-US"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𝐸𝐹</m:t>
                          </m:r>
                        </m:num>
                        <m:den>
                          <m:r>
                            <a:rPr lang="en-US" sz="1800" i="1">
                              <a:effectLst/>
                              <a:latin typeface="+mn-lt"/>
                              <a:ea typeface="Calibri" panose="020F0502020204030204" pitchFamily="34" charset="0"/>
                              <a:cs typeface="Times New Roman" panose="02020603050405020304" pitchFamily="18" charset="0"/>
                            </a:rPr>
                            <m:t>𝐶𝐷</m:t>
                          </m:r>
                        </m:den>
                      </m:f>
                      <m:r>
                        <a:rPr lang="nl-NL"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𝐵𝐹</m:t>
                          </m:r>
                        </m:num>
                        <m:den>
                          <m:r>
                            <a:rPr lang="en-US" sz="1800" i="1">
                              <a:effectLst/>
                              <a:latin typeface="+mn-lt"/>
                              <a:ea typeface="Calibri" panose="020F0502020204030204" pitchFamily="34" charset="0"/>
                              <a:cs typeface="Times New Roman" panose="02020603050405020304" pitchFamily="18" charset="0"/>
                            </a:rPr>
                            <m:t>𝐵𝐷</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𝐴𝐵</m:t>
                          </m:r>
                        </m:den>
                      </m:f>
                      <m:r>
                        <a:rPr lang="nl-NL"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𝐷𝐹</m:t>
                          </m:r>
                        </m:num>
                        <m:den>
                          <m:r>
                            <a:rPr lang="nl-NL" sz="1800" i="1">
                              <a:effectLst/>
                              <a:latin typeface="+mn-lt"/>
                              <a:ea typeface="Calibri" panose="020F0502020204030204" pitchFamily="34" charset="0"/>
                              <a:cs typeface="Times New Roman" panose="02020603050405020304" pitchFamily="18" charset="0"/>
                            </a:rPr>
                            <m:t>𝐷𝐵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Calibri" panose="020F0502020204030204" pitchFamily="34" charset="0"/>
                    <a:cs typeface="Times New Roman" panose="02020603050405020304" pitchFamily="18" charset="0"/>
                  </a:rPr>
                  <a:t>Do </a:t>
                </a:r>
                <a:r>
                  <a:rPr lang="en-US" sz="1800" smtClean="0">
                    <a:effectLst/>
                    <a:latin typeface="+mn-lt"/>
                    <a:ea typeface="Calibri" panose="020F0502020204030204" pitchFamily="34" charset="0"/>
                    <a:cs typeface="Times New Roman" panose="02020603050405020304" pitchFamily="18" charset="0"/>
                  </a:rPr>
                  <a:t>đó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𝐶𝐷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𝐸𝐹</m:t>
                          </m:r>
                        </m:num>
                        <m:den>
                          <m:r>
                            <a:rPr lang="nl-NL" sz="1800" i="1">
                              <a:effectLst/>
                              <a:latin typeface="+mn-lt"/>
                              <a:ea typeface="Calibri" panose="020F0502020204030204" pitchFamily="34" charset="0"/>
                              <a:cs typeface="Times New Roman" panose="02020603050405020304" pitchFamily="18" charset="0"/>
                            </a:rPr>
                            <m:t>𝐴𝐵</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𝐵𝐹</m:t>
                          </m:r>
                        </m:num>
                        <m:den>
                          <m:r>
                            <a:rPr lang="nl-NL" sz="1800" i="1">
                              <a:effectLst/>
                              <a:latin typeface="+mn-lt"/>
                              <a:ea typeface="Calibri" panose="020F0502020204030204" pitchFamily="34" charset="0"/>
                              <a:cs typeface="Times New Roman" panose="02020603050405020304" pitchFamily="18" charset="0"/>
                            </a:rPr>
                            <m:t>𝐵𝐷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nl-NL" sz="1800" i="1">
                              <a:effectLst/>
                              <a:latin typeface="+mn-lt"/>
                              <a:ea typeface="Calibri" panose="020F0502020204030204" pitchFamily="34" charset="0"/>
                              <a:cs typeface="Times New Roman" panose="02020603050405020304" pitchFamily="18" charset="0"/>
                            </a:rPr>
                            <m:t>𝐷𝐹</m:t>
                          </m:r>
                        </m:num>
                        <m:den>
                          <m:r>
                            <a:rPr lang="nl-NL" sz="1800" i="1">
                              <a:effectLst/>
                              <a:latin typeface="+mn-lt"/>
                              <a:ea typeface="Calibri" panose="020F0502020204030204" pitchFamily="34" charset="0"/>
                              <a:cs typeface="Times New Roman" panose="02020603050405020304" pitchFamily="18" charset="0"/>
                            </a:rPr>
                            <m:t>𝐷𝐵</m:t>
                          </m:r>
                        </m:den>
                      </m:f>
                      <m:r>
                        <a:rPr lang="en-US" sz="1800" i="1">
                          <a:effectLst/>
                          <a:latin typeface="+mn-lt"/>
                          <a:ea typeface="Calibri" panose="020F0502020204030204" pitchFamily="34" charset="0"/>
                          <a:cs typeface="Times New Roman" panose="02020603050405020304" pitchFamily="18" charset="0"/>
                        </a:rPr>
                        <m:t>=1</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𝐸𝐹</m:t>
                          </m:r>
                          <m:d>
                            <m:dPr>
                              <m:ctrlPr>
                                <a:rPr lang="en-US" sz="1800" i="1">
                                  <a:effectLst/>
                                  <a:latin typeface="+mn-lt"/>
                                  <a:ea typeface="Calibri" panose="020F0502020204030204" pitchFamily="34" charset="0"/>
                                  <a:cs typeface="Times New Roman" panose="02020603050405020304" pitchFamily="18" charset="0"/>
                                </a:rPr>
                              </m:ctrlPr>
                            </m:dPr>
                            <m:e>
                              <m:r>
                                <a:rPr lang="en-US" sz="1800" i="1">
                                  <a:effectLst/>
                                  <a:latin typeface="+mn-lt"/>
                                  <a:ea typeface="Calibri" panose="020F0502020204030204" pitchFamily="34" charset="0"/>
                                  <a:cs typeface="Times New Roman" panose="02020603050405020304" pitchFamily="18" charset="0"/>
                                </a:rPr>
                                <m:t>𝐴𝐵</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𝐶𝐷</m:t>
                              </m:r>
                            </m:e>
                          </m:d>
                        </m:num>
                        <m:den>
                          <m:r>
                            <a:rPr lang="en-US" sz="1800" i="1">
                              <a:effectLst/>
                              <a:latin typeface="+mn-lt"/>
                              <a:ea typeface="Calibri" panose="020F0502020204030204" pitchFamily="34" charset="0"/>
                              <a:cs typeface="Times New Roman" panose="02020603050405020304" pitchFamily="18" charset="0"/>
                            </a:rPr>
                            <m:t>𝐶𝐷</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𝐴𝐵</m:t>
                          </m:r>
                        </m:den>
                      </m:f>
                      <m:r>
                        <a:rPr lang="en-US" sz="1800" i="1">
                          <a:effectLst/>
                          <a:latin typeface="+mn-lt"/>
                          <a:ea typeface="Calibri" panose="020F0502020204030204" pitchFamily="34" charset="0"/>
                          <a:cs typeface="Times New Roman" panose="02020603050405020304" pitchFamily="18" charset="0"/>
                        </a:rPr>
                        <m:t>=1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mn-lt"/>
                          <a:ea typeface="Calibri" panose="020F0502020204030204" pitchFamily="34" charset="0"/>
                          <a:cs typeface="Times New Roman" panose="02020603050405020304" pitchFamily="18" charset="0"/>
                        </a:rPr>
                        <m:t>h</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𝐸𝐹</m:t>
                      </m:r>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𝐶𝐷</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𝐴𝐵</m:t>
                          </m:r>
                        </m:num>
                        <m:den>
                          <m:r>
                            <a:rPr lang="en-US" sz="1800" i="1">
                              <a:effectLst/>
                              <a:latin typeface="+mn-lt"/>
                              <a:ea typeface="Calibri" panose="020F0502020204030204" pitchFamily="34" charset="0"/>
                              <a:cs typeface="Times New Roman" panose="02020603050405020304" pitchFamily="18" charset="0"/>
                            </a:rPr>
                            <m:t>𝐴𝐵</m:t>
                          </m:r>
                          <m:r>
                            <a:rPr lang="en-US" sz="1800" i="1">
                              <a:effectLst/>
                              <a:latin typeface="+mn-lt"/>
                              <a:ea typeface="Calibri" panose="020F0502020204030204" pitchFamily="34" charset="0"/>
                              <a:cs typeface="Times New Roman" panose="02020603050405020304" pitchFamily="18" charset="0"/>
                            </a:rPr>
                            <m:t>+</m:t>
                          </m:r>
                          <m:r>
                            <a:rPr lang="en-US" sz="1800" i="1">
                              <a:effectLst/>
                              <a:latin typeface="+mn-lt"/>
                              <a:ea typeface="Calibri" panose="020F0502020204030204" pitchFamily="34" charset="0"/>
                              <a:cs typeface="Times New Roman" panose="02020603050405020304" pitchFamily="18" charset="0"/>
                            </a:rPr>
                            <m:t>𝐶𝐷</m:t>
                          </m:r>
                        </m:den>
                      </m:f>
                      <m:r>
                        <a:rPr lang="en-US" sz="1800" i="1">
                          <a:effectLst/>
                          <a:latin typeface="+mn-lt"/>
                          <a:ea typeface="Calibri" panose="020F0502020204030204" pitchFamily="34" charset="0"/>
                          <a:cs typeface="Times New Roman" panose="02020603050405020304" pitchFamily="18" charset="0"/>
                        </a:rPr>
                        <m:t>=</m:t>
                      </m:r>
                      <m:f>
                        <m:fPr>
                          <m:ctrlPr>
                            <a:rPr lang="en-US" sz="1800" i="1">
                              <a:effectLst/>
                              <a:latin typeface="+mn-lt"/>
                              <a:ea typeface="Calibri" panose="020F0502020204030204" pitchFamily="34" charset="0"/>
                              <a:cs typeface="Times New Roman" panose="02020603050405020304" pitchFamily="18" charset="0"/>
                            </a:rPr>
                          </m:ctrlPr>
                        </m:fPr>
                        <m:num>
                          <m:r>
                            <a:rPr lang="en-US" sz="1800" i="1">
                              <a:effectLst/>
                              <a:latin typeface="+mn-lt"/>
                              <a:ea typeface="Calibri" panose="020F0502020204030204" pitchFamily="34" charset="0"/>
                              <a:cs typeface="Times New Roman" panose="02020603050405020304" pitchFamily="18" charset="0"/>
                            </a:rPr>
                            <m:t>6</m:t>
                          </m:r>
                        </m:num>
                        <m:den>
                          <m:r>
                            <a:rPr lang="en-US" sz="1800" i="1">
                              <a:effectLst/>
                              <a:latin typeface="+mn-lt"/>
                              <a:ea typeface="Calibri" panose="020F0502020204030204" pitchFamily="34" charset="0"/>
                              <a:cs typeface="Times New Roman" panose="02020603050405020304" pitchFamily="18" charset="0"/>
                            </a:rPr>
                            <m:t>5</m:t>
                          </m:r>
                        </m:den>
                      </m:f>
                      <m:r>
                        <a:rPr lang="en-US" sz="1800" i="1">
                          <a:effectLst/>
                          <a:latin typeface="+mn-lt"/>
                          <a:ea typeface="Calibri" panose="020F0502020204030204" pitchFamily="34" charset="0"/>
                          <a:cs typeface="Times New Roman" panose="02020603050405020304" pitchFamily="18" charset="0"/>
                        </a:rPr>
                        <m:t>=1,2</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642508" y="855420"/>
                <a:ext cx="5397724" cy="3710503"/>
              </a:xfrm>
              <a:prstGeom prst="rect">
                <a:avLst/>
              </a:prstGeom>
              <a:blipFill>
                <a:blip r:embed="rId5"/>
                <a:stretch>
                  <a:fillRect l="-1017"/>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1" i="1"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a:t>
            </a:r>
            <a:r>
              <a:rPr kumimoji="0" lang="en-US" sz="2100" b="1" i="1"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Luyện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tập </a:t>
            </a:r>
            <a:r>
              <a:rPr lang="vi-VN" sz="21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chung</a:t>
            </a:r>
            <a:r>
              <a:rPr lang="en-US" sz="2100" b="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0" name="Google Shape;2739;p44"/>
          <p:cNvGrpSpPr/>
          <p:nvPr/>
        </p:nvGrpSpPr>
        <p:grpSpPr>
          <a:xfrm>
            <a:off x="840001" y="4376055"/>
            <a:ext cx="546000" cy="546055"/>
            <a:chOff x="7807225" y="3947400"/>
            <a:chExt cx="546000" cy="546000"/>
          </a:xfrm>
        </p:grpSpPr>
        <p:sp>
          <p:nvSpPr>
            <p:cNvPr id="31" name="Google Shape;2740;p44"/>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741;p44"/>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42;p44"/>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43;p44"/>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44;p44"/>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45;p44"/>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46;p44"/>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47;p44"/>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48;p44"/>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49;p44"/>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50;p44"/>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51;p44"/>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752;p44"/>
            <p:cNvGrpSpPr/>
            <p:nvPr/>
          </p:nvGrpSpPr>
          <p:grpSpPr>
            <a:xfrm>
              <a:off x="7846500" y="3983675"/>
              <a:ext cx="490400" cy="480150"/>
              <a:chOff x="7846500" y="3983675"/>
              <a:chExt cx="490400" cy="480150"/>
            </a:xfrm>
          </p:grpSpPr>
          <p:sp>
            <p:nvSpPr>
              <p:cNvPr id="44" name="Google Shape;2753;p44"/>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54;p44"/>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55;p44"/>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56;p44"/>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57;p44"/>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58;p44"/>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03711" y="223790"/>
            <a:ext cx="5344531" cy="384721"/>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19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Trường hợp đồng dạng cạnh – cạnh – cạnh</a:t>
            </a:r>
            <a:endParaRPr lang="en-US" sz="1900" b="1">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smtClean="0">
                    <a:latin typeface="+mn-lt"/>
                  </a:rPr>
                  <a:t>a</a:t>
                </a:r>
                <a:r>
                  <a:rPr lang="vi-VN" sz="1600">
                    <a:latin typeface="+mn-lt"/>
                  </a:rPr>
                  <a:t>) Nếu </a:t>
                </a:r>
                <a14:m>
                  <m:oMath xmlns:m="http://schemas.openxmlformats.org/officeDocument/2006/math">
                    <m:r>
                      <a:rPr lang="vi-VN" sz="1600" i="1" smtClean="0">
                        <a:latin typeface="+mn-lt"/>
                      </a:rPr>
                      <m:t>𝐴</m:t>
                    </m:r>
                    <m:r>
                      <a:rPr lang="vi-VN" sz="1600" i="1" smtClean="0">
                        <a:latin typeface="+mn-lt"/>
                      </a:rPr>
                      <m:t>′</m:t>
                    </m:r>
                    <m:r>
                      <a:rPr lang="vi-VN" sz="1600" i="1" smtClean="0">
                        <a:latin typeface="+mn-lt"/>
                      </a:rPr>
                      <m:t>𝐵</m:t>
                    </m:r>
                    <m:r>
                      <a:rPr lang="vi-VN" sz="1600" i="1" smtClean="0">
                        <a:latin typeface="+mn-lt"/>
                      </a:rPr>
                      <m:t>=</m:t>
                    </m:r>
                    <m:r>
                      <a:rPr lang="vi-VN" sz="1600" i="1" smtClean="0">
                        <a:latin typeface="+mn-lt"/>
                      </a:rPr>
                      <m:t>𝐴𝐵</m:t>
                    </m:r>
                    <m:r>
                      <a:rPr lang="vi-VN" sz="1600" i="1" smtClean="0">
                        <a:latin typeface="+mn-lt"/>
                      </a:rPr>
                      <m:t> </m:t>
                    </m:r>
                  </m:oMath>
                </a14:m>
                <a:r>
                  <a:rPr lang="vi-VN" sz="1600">
                    <a:latin typeface="+mn-lt"/>
                  </a:rPr>
                  <a:t>thì hai tam giác có đồng dạng với nhau không? Vì sao?</a:t>
                </a:r>
              </a:p>
              <a:p>
                <a:pPr algn="just">
                  <a:lnSpc>
                    <a:spcPct val="150000"/>
                  </a:lnSpc>
                </a:pPr>
                <a:r>
                  <a:rPr lang="vi-VN" sz="1600">
                    <a:latin typeface="+mn-lt"/>
                  </a:rPr>
                  <a:t>b) Nếu</a:t>
                </a:r>
                <a:r>
                  <a:rPr lang="vi-VN" sz="1600">
                    <a:latin typeface="+mn-lt"/>
                  </a:rPr>
                  <a:t>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a:latin typeface="+mn-lt"/>
                  </a:rPr>
                  <a:t> tại </a:t>
                </a:r>
                <a14:m>
                  <m:oMath xmlns:m="http://schemas.openxmlformats.org/officeDocument/2006/math">
                    <m:r>
                      <a:rPr lang="vi-VN" sz="1600" i="1" smtClean="0">
                        <a:latin typeface="Cambria Math" panose="02040503050406030204" pitchFamily="18" charset="0"/>
                      </a:rPr>
                      <m:t>𝑁</m:t>
                    </m:r>
                  </m:oMath>
                </a14:m>
                <a:r>
                  <a:rPr lang="vi-VN" sz="1600">
                    <a:latin typeface="+mn-lt"/>
                  </a:rPr>
                  <a:t>.</a:t>
                </a:r>
              </a:p>
              <a:p>
                <a:pPr marL="342900" indent="-342900" algn="just">
                  <a:lnSpc>
                    <a:spcPct val="150000"/>
                  </a:lnSpc>
                  <a:buFontTx/>
                  <a:buChar char="-"/>
                </a:pPr>
                <a:r>
                  <a:rPr lang="vi-VN" sz="1600" smtClean="0">
                    <a:latin typeface="+mn-lt"/>
                  </a:rPr>
                  <a:t>Hãy </a:t>
                </a:r>
                <a:r>
                  <a:rPr lang="vi-VN" sz="1600">
                    <a:latin typeface="+mn-lt"/>
                  </a:rPr>
                  <a:t>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smtClean="0">
                  <a:latin typeface="+mn-lt"/>
                </a:endParaRPr>
              </a:p>
            </p:txBody>
          </p:sp>
        </mc:Choice>
        <mc:Fallback>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a:t>
                </a:r>
                <a:r>
                  <a:rPr lang="vi-VN" sz="1600">
                    <a:latin typeface="Arial" panose="020B0604020202020204" pitchFamily="34" charset="0"/>
                  </a:rPr>
                  <a:t>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a:t>
                </a:r>
                <a:r>
                  <a:rPr lang="vi-VN" sz="1600">
                    <a:latin typeface="Arial" panose="020B0604020202020204" pitchFamily="34" charset="0"/>
                  </a:rPr>
                  <a:t>c.c.c)</a:t>
                </a:r>
                <a:endParaRPr lang="en-US" sz="1600"/>
              </a:p>
              <a:p>
                <a:pPr marL="342900" lvl="0" indent="-342900" algn="just">
                  <a:lnSpc>
                    <a:spcPct val="150000"/>
                  </a:lnSpc>
                  <a:buFontTx/>
                  <a:buChar char="-"/>
                </a:pPr>
                <a:r>
                  <a:rPr lang="vi-VN" sz="1600">
                    <a:latin typeface="Arial" panose="020B0604020202020204" pitchFamily="34" charset="0"/>
                  </a:rPr>
                  <a:t>Hai </a:t>
                </a:r>
                <a:r>
                  <a:rPr lang="vi-VN" sz="1600">
                    <a:latin typeface="Arial" panose="020B0604020202020204" pitchFamily="34" charset="0"/>
                  </a:rPr>
                  <a:t>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r>
                  <a:rPr lang="vi-VN" sz="1600">
                    <a:latin typeface="Arial" panose="020B0604020202020204" pitchFamily="34" charset="0"/>
                  </a:rPr>
                  <a:t>?</a:t>
                </a:r>
                <a:endParaRPr lang="vi-VN" sz="1600">
                  <a:latin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mc:Choice xmlns:a14="http://schemas.microsoft.com/office/drawing/2010/main" Requires="a14">
            <p:sp>
              <p:nvSpPr>
                <p:cNvPr id="7" name="Rectangle 6"/>
                <p:cNvSpPr/>
                <p:nvPr/>
              </p:nvSpPr>
              <p:spPr>
                <a:xfrm>
                  <a:off x="1380385" y="729691"/>
                  <a:ext cx="3327578" cy="338554"/>
                </a:xfrm>
                <a:prstGeom prst="rect">
                  <a:avLst/>
                </a:prstGeom>
              </p:spPr>
              <p:txBody>
                <a:bodyPr wrap="none">
                  <a:spAutoFit/>
                </a:bodyPr>
                <a:lstStyle/>
                <a:p>
                  <a:r>
                    <a:rPr lang="vi-VN" sz="1600" smtClean="0">
                      <a:latin typeface="+mn-lt"/>
                    </a:rPr>
                    <a:t>Cho hai tam giác </a:t>
                  </a:r>
                  <a14:m>
                    <m:oMath xmlns:m="http://schemas.openxmlformats.org/officeDocument/2006/math">
                      <m:r>
                        <a:rPr lang="vi-VN" sz="1600" i="1" smtClean="0">
                          <a:latin typeface="+mn-lt"/>
                        </a:rPr>
                        <m:t>𝐴𝐵𝐶</m:t>
                      </m:r>
                    </m:oMath>
                  </a14:m>
                  <a:r>
                    <a:rPr lang="vi-VN" sz="1600">
                      <a:latin typeface="+mn-lt"/>
                    </a:rPr>
                    <a:t> và </a:t>
                  </a:r>
                  <a14:m>
                    <m:oMath xmlns:m="http://schemas.openxmlformats.org/officeDocument/2006/math">
                      <m:r>
                        <a:rPr lang="vi-VN" sz="1600" i="1" smtClean="0">
                          <a:latin typeface="+mn-lt"/>
                        </a:rPr>
                        <m:t>𝐴</m:t>
                      </m:r>
                      <m:r>
                        <a:rPr lang="vi-VN" sz="1600" i="1" smtClean="0">
                          <a:latin typeface="+mn-lt"/>
                        </a:rPr>
                        <m:t>′</m:t>
                      </m:r>
                      <m:r>
                        <a:rPr lang="vi-VN" sz="1600" i="1" smtClean="0">
                          <a:latin typeface="+mn-lt"/>
                        </a:rPr>
                        <m:t>𝐵</m:t>
                      </m:r>
                      <m:r>
                        <a:rPr lang="vi-VN" sz="1600" i="1" smtClean="0">
                          <a:latin typeface="+mn-lt"/>
                        </a:rPr>
                        <m:t>′</m:t>
                      </m:r>
                      <m:r>
                        <a:rPr lang="vi-VN" sz="1600" i="1" smtClean="0">
                          <a:latin typeface="+mn-lt"/>
                        </a:rPr>
                        <m:t>𝐶</m:t>
                      </m:r>
                      <m:r>
                        <a:rPr lang="vi-VN" sz="1600" i="1" smtClean="0">
                          <a:latin typeface="+mn-lt"/>
                        </a:rPr>
                        <m:t>′</m:t>
                      </m:r>
                    </m:oMath>
                  </a14:m>
                  <a:r>
                    <a:rPr lang="en-US" sz="1600" smtClean="0">
                      <a:latin typeface="+mn-lt"/>
                    </a:rPr>
                    <a:t> </a:t>
                  </a:r>
                  <a:r>
                    <a:rPr lang="en-US" sz="1600" smtClean="0">
                      <a:latin typeface="+mn-lt"/>
                    </a:rPr>
                    <a:t>có</a:t>
                  </a:r>
                  <a:endParaRPr lang="en-US" sz="1600">
                    <a:latin typeface="+mn-lt"/>
                  </a:endParaRPr>
                </a:p>
              </p:txBody>
            </p:sp>
          </mc:Choice>
          <mc:Fallback>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a:t>
            </a:r>
            <a:r>
              <a:rPr lang="vi-VN" sz="4500" b="1" smtClean="0">
                <a:latin typeface="+mn-lt"/>
              </a:rPr>
              <a:t>NGHE!</a:t>
            </a:r>
            <a:endParaRPr lang="vi-VN" sz="4500" b="1">
              <a:latin typeface="+mn-lt"/>
            </a:endParaRPr>
          </a:p>
        </p:txBody>
      </p:sp>
      <p:grpSp>
        <p:nvGrpSpPr>
          <p:cNvPr id="2832" name="Google Shape;2832;p46"/>
          <p:cNvGrpSpPr/>
          <p:nvPr/>
        </p:nvGrpSpPr>
        <p:grpSpPr>
          <a:xfrm>
            <a:off x="6546030" y="3064260"/>
            <a:ext cx="3304777" cy="2465326"/>
            <a:chOff x="6546030" y="3064260"/>
            <a:chExt cx="3304777" cy="2465326"/>
          </a:xfrm>
        </p:grpSpPr>
        <p:grpSp>
          <p:nvGrpSpPr>
            <p:cNvPr id="2833" name="Google Shape;2833;p46"/>
            <p:cNvGrpSpPr/>
            <p:nvPr/>
          </p:nvGrpSpPr>
          <p:grpSpPr>
            <a:xfrm>
              <a:off x="7385481" y="3064260"/>
              <a:ext cx="2465326" cy="2465326"/>
              <a:chOff x="7385481" y="3081910"/>
              <a:chExt cx="2465326" cy="2465326"/>
            </a:xfrm>
          </p:grpSpPr>
          <p:grpSp>
            <p:nvGrpSpPr>
              <p:cNvPr id="2834" name="Google Shape;2834;p46"/>
              <p:cNvGrpSpPr/>
              <p:nvPr/>
            </p:nvGrpSpPr>
            <p:grpSpPr>
              <a:xfrm rot="1902070">
                <a:off x="7722502" y="3418931"/>
                <a:ext cx="1791284" cy="1791284"/>
                <a:chOff x="7910987" y="28700"/>
                <a:chExt cx="1619581" cy="1619581"/>
              </a:xfrm>
            </p:grpSpPr>
            <p:sp>
              <p:nvSpPr>
                <p:cNvPr id="2835"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6" name="Google Shape;2836;p46"/>
                <p:cNvGrpSpPr/>
                <p:nvPr/>
              </p:nvGrpSpPr>
              <p:grpSpPr>
                <a:xfrm>
                  <a:off x="8643129" y="226316"/>
                  <a:ext cx="344065" cy="1232036"/>
                  <a:chOff x="8643129" y="226316"/>
                  <a:chExt cx="344065" cy="1232036"/>
                </a:xfrm>
              </p:grpSpPr>
              <p:sp>
                <p:nvSpPr>
                  <p:cNvPr id="2837"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4"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5" name="Google Shape;2855;p46"/>
              <p:cNvGrpSpPr/>
              <p:nvPr/>
            </p:nvGrpSpPr>
            <p:grpSpPr>
              <a:xfrm>
                <a:off x="7800050" y="4041563"/>
                <a:ext cx="546000" cy="546000"/>
                <a:chOff x="7807225" y="3947400"/>
                <a:chExt cx="546000" cy="546000"/>
              </a:xfrm>
            </p:grpSpPr>
            <p:sp>
              <p:nvSpPr>
                <p:cNvPr id="2856"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857"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8" name="Google Shape;2868;p46"/>
                <p:cNvGrpSpPr/>
                <p:nvPr/>
              </p:nvGrpSpPr>
              <p:grpSpPr>
                <a:xfrm>
                  <a:off x="7846500" y="3983675"/>
                  <a:ext cx="490400" cy="480150"/>
                  <a:chOff x="7846500" y="3983675"/>
                  <a:chExt cx="490400" cy="480150"/>
                </a:xfrm>
              </p:grpSpPr>
              <p:sp>
                <p:nvSpPr>
                  <p:cNvPr id="2869"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5" name="Google Shape;2875;p46"/>
              <p:cNvGrpSpPr/>
              <p:nvPr/>
            </p:nvGrpSpPr>
            <p:grpSpPr>
              <a:xfrm>
                <a:off x="8240700" y="3515275"/>
                <a:ext cx="507323" cy="521794"/>
                <a:chOff x="8498350" y="3464975"/>
                <a:chExt cx="507323" cy="521794"/>
              </a:xfrm>
            </p:grpSpPr>
            <p:sp>
              <p:nvSpPr>
                <p:cNvPr id="2876"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8" name="Google Shape;2878;p46"/>
            <p:cNvGrpSpPr/>
            <p:nvPr/>
          </p:nvGrpSpPr>
          <p:grpSpPr>
            <a:xfrm rot="-594874" flipH="1">
              <a:off x="6624801" y="3932616"/>
              <a:ext cx="1205997" cy="1019591"/>
              <a:chOff x="6745875" y="1386325"/>
              <a:chExt cx="1050850" cy="888425"/>
            </a:xfrm>
          </p:grpSpPr>
          <p:sp>
            <p:nvSpPr>
              <p:cNvPr id="2879"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4"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46"/>
          <p:cNvGrpSpPr/>
          <p:nvPr/>
        </p:nvGrpSpPr>
        <p:grpSpPr>
          <a:xfrm>
            <a:off x="182653" y="97826"/>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smtClean="0">
                <a:solidFill>
                  <a:srgbClr val="C00000"/>
                </a:solidFill>
                <a:ea typeface="Calibri" panose="020F0502020204030204" pitchFamily="34" charset="0"/>
                <a:cs typeface="Times New Roman" panose="02020603050405020304" pitchFamily="18" charset="0"/>
              </a:rPr>
              <a:t>Giải:</a:t>
            </a:r>
            <a:endParaRPr lang="en-US" sz="2000" b="1" i="1" u="sng">
              <a:solidFill>
                <a:srgbClr val="C00000"/>
              </a:solidFill>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2091986" y="2836819"/>
                <a:ext cx="5643837" cy="1893595"/>
              </a:xfrm>
              <a:prstGeom prst="rect">
                <a:avLst/>
              </a:prstGeom>
            </p:spPr>
            <p:txBody>
              <a:bodyPr wrap="square">
                <a:spAutoFit/>
              </a:bodyPr>
              <a:lstStyle/>
              <a:p>
                <a:pPr algn="just">
                  <a:lnSpc>
                    <a:spcPct val="150000"/>
                  </a:lnSpc>
                  <a:spcBef>
                    <a:spcPts val="600"/>
                  </a:spcBef>
                  <a:spcAft>
                    <a:spcPts val="600"/>
                  </a:spcAft>
                </a:pPr>
                <a:r>
                  <a:rPr lang="en-US" sz="2000" smtClean="0">
                    <a:latin typeface="+mn-lt"/>
                    <a:ea typeface="Dotum" panose="020B0600000101010101" pitchFamily="34" charset="-127"/>
                    <a:cs typeface="Times New Roman" panose="02020603050405020304" pitchFamily="18" charset="0"/>
                  </a:rPr>
                  <a:t>a) Nếu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thì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𝐵𝐶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a typeface="Dotum" panose="020B0600000101010101" pitchFamily="34" charset="-127"/>
                    <a:cs typeface="Times New Roman" panose="02020603050405020304" pitchFamily="18" charset="0"/>
                  </a:rPr>
                  <a:t> </a:t>
                </a:r>
                <a:r>
                  <a:rPr lang="en-US" sz="2000" smtClean="0">
                    <a:ea typeface="Dotum" panose="020B0600000101010101" pitchFamily="34" charset="-127"/>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m:t>
                    </m:r>
                    <m:r>
                      <a:rPr lang="en-US"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(c.c.c)</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smtClean="0">
                    <a:effectLst/>
                    <a:latin typeface="+mn-lt"/>
                    <a:ea typeface="Dotum" panose="020B0600000101010101" pitchFamily="34" charset="-127"/>
                    <a:cs typeface="Times New Roman" panose="02020603050405020304" pitchFamily="18" charset="0"/>
                  </a:rPr>
                  <a:t>    Do </a:t>
                </a:r>
                <a:r>
                  <a:rPr lang="en-US" sz="2000">
                    <a:effectLst/>
                    <a:latin typeface="+mn-lt"/>
                    <a:ea typeface="Dotum" panose="020B0600000101010101" pitchFamily="34" charset="-127"/>
                    <a:cs typeface="Times New Roman" panose="02020603050405020304" pitchFamily="18" charset="0"/>
                  </a:rPr>
                  <a:t>đó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𝐶</m:t>
                        </m:r>
                      </m:e>
                      <m:sup>
                        <m:r>
                          <a:rPr lang="en-US" sz="2000" i="1">
                            <a:effectLst/>
                            <a:latin typeface="+mn-lt"/>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𝐴𝐵𝐶</m:t>
                    </m:r>
                  </m:oMath>
                </a14:m>
                <a:endParaRPr lang="en-US" sz="20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2091986" y="2836819"/>
                <a:ext cx="5643837" cy="1893595"/>
              </a:xfrm>
              <a:prstGeom prst="rect">
                <a:avLst/>
              </a:prstGeom>
              <a:blipFill>
                <a:blip r:embed="rId4"/>
                <a:stretch>
                  <a:fillRect l="-1080" b="-128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4282005" y="812314"/>
                <a:ext cx="4800599" cy="4020331"/>
              </a:xfrm>
              <a:prstGeom prst="rect">
                <a:avLst/>
              </a:prstGeom>
            </p:spPr>
            <p:txBody>
              <a:bodyPr wrap="square">
                <a:spAutoFit/>
              </a:bodyPr>
              <a:lstStyle/>
              <a:p>
                <a:pPr lvl="0" algn="just">
                  <a:lnSpc>
                    <a:spcPct val="150000"/>
                  </a:lnSpc>
                  <a:spcBef>
                    <a:spcPts val="300"/>
                  </a:spcBef>
                  <a:spcAft>
                    <a:spcPts val="300"/>
                  </a:spcAft>
                </a:pPr>
                <a:r>
                  <a:rPr kumimoji="0" lang="nl-NL"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b</a:t>
                </a:r>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vì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oMath>
                </a14:m>
                <a:r>
                  <a:rPr kumimoji="0" lang="nl-NL"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𝐴𝑁</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𝐴𝐶</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𝐴𝐶</m:t>
                          </m:r>
                        </m:den>
                      </m:f>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m:t>
                          </m:r>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m:t>
                          </m:r>
                        </m:den>
                      </m:f>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num>
                        <m:den>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den>
                      </m:f>
                      <m:r>
                        <a:rPr lang="en-US" sz="1900" i="1">
                          <a:latin typeface="Cambria Math" panose="02040503050406030204" pitchFamily="18" charset="0"/>
                          <a:ea typeface="Dotum" panose="020B0600000101010101" pitchFamily="34" charset="-127"/>
                          <a:cs typeface="Times New Roman" panose="02020603050405020304" pitchFamily="18" charset="0"/>
                        </a:rPr>
                        <m:t>⇒ </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1"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Vì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𝐴𝑀𝑁</m:t>
                    </m:r>
                    <m:r>
                      <a:rPr lang="vi-VN" sz="1800" i="1">
                        <a:latin typeface="Cambria Math" panose="02040503050406030204" pitchFamily="18" charset="0"/>
                      </a:rPr>
                      <m:t>∽</m:t>
                    </m:r>
                    <m:r>
                      <a:rPr kumimoji="0" lang="en-US" sz="1900" b="0" i="0"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(do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𝑀𝑁</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𝐵𝐶</m:t>
                    </m:r>
                  </m:oMath>
                </a14:m>
                <a:r>
                  <a:rPr kumimoji="0" lang="en-US" sz="1900" b="0" i="0" u="none" strike="noStrike" kern="0" cap="none" spc="0" normalizeH="0" baseline="0" noProof="0">
                    <a:ln>
                      <a:noFill/>
                    </a:ln>
                    <a:solidFill>
                      <a:srgbClr val="000000"/>
                    </a:solidFill>
                    <a:effectLst/>
                    <a:uLnTx/>
                    <a:uFillTx/>
                    <a:ea typeface="Dotum" panose="020B0600000101010101" pitchFamily="34" charset="-127"/>
                    <a:cs typeface="Times New Roman" panose="02020603050405020304" pitchFamily="18" charset="0"/>
                    <a:sym typeface="Arial"/>
                  </a:rPr>
                  <a:t>) </a:t>
                </a:r>
                <a:endPar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endParaRPr>
              </a:p>
              <a:p>
                <a:pPr lvl="0" algn="just">
                  <a:lnSpc>
                    <a:spcPct val="150000"/>
                  </a:lnSpc>
                  <a:spcBef>
                    <a:spcPts val="300"/>
                  </a:spcBef>
                  <a:spcAft>
                    <a:spcPts val="300"/>
                  </a:spcAft>
                </a:pPr>
                <a:r>
                  <a:rPr kumimoji="0" lang="en-US" sz="1900" b="0" i="0" u="none" strike="noStrike" kern="0" cap="none" spc="0" normalizeH="0" baseline="0" noProof="0" smtClean="0">
                    <a:ln>
                      <a:noFill/>
                    </a:ln>
                    <a:solidFill>
                      <a:srgbClr val="000000"/>
                    </a:solidFill>
                    <a:effectLst/>
                    <a:uLnTx/>
                    <a:uFillTx/>
                    <a:ea typeface="Dotum" panose="020B0600000101010101" pitchFamily="34" charset="-127"/>
                    <a:cs typeface="Times New Roman" panose="02020603050405020304" pitchFamily="18" charset="0"/>
                    <a:sym typeface="Arial"/>
                  </a:rPr>
                  <a:t>nên </a:t>
                </a:r>
                <a14:m>
                  <m:oMath xmlns:m="http://schemas.openxmlformats.org/officeDocument/2006/math">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𝐶</m:t>
                        </m:r>
                      </m:e>
                      <m:sup>
                        <m:r>
                          <a:rPr kumimoji="0" lang="en-US" sz="1900" b="0" i="1"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m:t>′</m:t>
                        </m:r>
                      </m:sup>
                    </m:sSup>
                    <m:r>
                      <a:rPr lang="vi-VN" sz="1900" i="1">
                        <a:latin typeface="Cambria Math" panose="02040503050406030204" pitchFamily="18" charset="0"/>
                      </a:rPr>
                      <m:t>∽</m:t>
                    </m:r>
                    <m:r>
                      <a:rPr kumimoji="0" lang="en-US"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m:t>
                    </m:r>
                    <m:r>
                      <a:rPr kumimoji="0" lang="nl-NL" sz="1900" b="0" i="1"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m:t>𝐴𝐵𝐶</m:t>
                    </m:r>
                  </m:oMath>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p:sp>
            <p:nvSpPr>
              <p:cNvPr id="6" name="Rectangle 5"/>
              <p:cNvSpPr>
                <a:spLocks noRot="1" noChangeAspect="1" noMove="1" noResize="1" noEditPoints="1" noAdjustHandles="1" noChangeArrowheads="1" noChangeShapeType="1" noTextEdit="1"/>
              </p:cNvSpPr>
              <p:nvPr/>
            </p:nvSpPr>
            <p:spPr>
              <a:xfrm>
                <a:off x="4282005" y="812314"/>
                <a:ext cx="4800599" cy="4020331"/>
              </a:xfrm>
              <a:prstGeom prst="rect">
                <a:avLst/>
              </a:prstGeom>
              <a:blipFill>
                <a:blip r:embed="rId4"/>
                <a:stretch>
                  <a:fillRect l="-114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245242" y="967723"/>
            <a:ext cx="3950550" cy="1999661"/>
          </a:xfrm>
          <a:prstGeom prst="rect">
            <a:avLst/>
          </a:prstGeom>
        </p:spPr>
      </p:pic>
    </p:spTree>
    <p:extLst>
      <p:ext uri="{BB962C8B-B14F-4D97-AF65-F5344CB8AC3E}">
        <p14:creationId xmlns:p14="http://schemas.microsoft.com/office/powerpoint/2010/main" val="351859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p:sp>
        <p:nvSpPr>
          <p:cNvPr id="5" name="Rectangle 4"/>
          <p:cNvSpPr/>
          <p:nvPr/>
        </p:nvSpPr>
        <p:spPr>
          <a:xfrm>
            <a:off x="447792" y="30692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smtClean="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680506" y="2657256"/>
                <a:ext cx="6064462" cy="1135504"/>
              </a:xfrm>
              <a:prstGeom prst="rect">
                <a:avLst/>
              </a:prstGeom>
            </p:spPr>
            <p:txBody>
              <a:bodyPr wrap="square">
                <a:spAutoFit/>
              </a:bodyPr>
              <a:lstStyle/>
              <a:p>
                <a:pPr algn="just">
                  <a:lnSpc>
                    <a:spcPct val="175000"/>
                  </a:lnSpc>
                  <a:spcBef>
                    <a:spcPts val="600"/>
                  </a:spcBef>
                  <a:spcAft>
                    <a:spcPts val="600"/>
                  </a:spcAft>
                </a:pPr>
                <a:r>
                  <a:rPr lang="en-US" sz="2000">
                    <a:latin typeface="+mn-lt"/>
                    <a:ea typeface="Dotum" panose="020B0600000101010101" pitchFamily="34" charset="-127"/>
                    <a:cs typeface="Times New Roman" panose="02020603050405020304" pitchFamily="18" charset="0"/>
                  </a:rPr>
                  <a:t>c) Nếu </a:t>
                </a:r>
                <a14:m>
                  <m:oMath xmlns:m="http://schemas.openxmlformats.org/officeDocument/2006/math">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𝐴</m:t>
                        </m:r>
                      </m:e>
                      <m:sup>
                        <m:r>
                          <a:rPr lang="en-US" sz="2000" i="1">
                            <a:effectLst/>
                            <a:latin typeface="+mn-lt"/>
                            <a:ea typeface="Dotum" panose="020B0600000101010101" pitchFamily="34" charset="-127"/>
                            <a:cs typeface="Times New Roman" panose="02020603050405020304" pitchFamily="18" charset="0"/>
                          </a:rPr>
                          <m:t>′</m:t>
                        </m:r>
                      </m:sup>
                    </m:sSup>
                    <m:sSup>
                      <m:sSupPr>
                        <m:ctrlPr>
                          <a:rPr lang="en-US" sz="2000" i="1">
                            <a:effectLst/>
                            <a:latin typeface="+mn-lt"/>
                            <a:ea typeface="Dotum" panose="020B0600000101010101" pitchFamily="34" charset="-127"/>
                            <a:cs typeface="Times New Roman" panose="02020603050405020304" pitchFamily="18" charset="0"/>
                          </a:rPr>
                        </m:ctrlPr>
                      </m:sSupPr>
                      <m:e>
                        <m:r>
                          <a:rPr lang="en-US" sz="2000" i="1">
                            <a:effectLst/>
                            <a:latin typeface="+mn-lt"/>
                            <a:ea typeface="Dotum" panose="020B0600000101010101" pitchFamily="34" charset="-127"/>
                            <a:cs typeface="Times New Roman" panose="02020603050405020304" pitchFamily="18" charset="0"/>
                          </a:rPr>
                          <m:t>𝐵</m:t>
                        </m:r>
                      </m:e>
                      <m:sup>
                        <m:r>
                          <a:rPr lang="en-US" sz="2000" i="1">
                            <a:effectLst/>
                            <a:latin typeface="+mn-lt"/>
                            <a:ea typeface="Dotum" panose="020B0600000101010101" pitchFamily="34" charset="-127"/>
                            <a:cs typeface="Times New Roman" panose="02020603050405020304" pitchFamily="18" charset="0"/>
                          </a:rPr>
                          <m:t>′</m:t>
                        </m:r>
                      </m:sup>
                    </m:sSup>
                    <m:r>
                      <a:rPr lang="en-US" sz="2000" i="1">
                        <a:effectLst/>
                        <a:latin typeface="+mn-lt"/>
                        <a:ea typeface="Dotum" panose="020B0600000101010101" pitchFamily="34" charset="-127"/>
                        <a:cs typeface="Times New Roman" panose="02020603050405020304" pitchFamily="18" charset="0"/>
                      </a:rPr>
                      <m:t>&gt;</m:t>
                    </m:r>
                    <m:r>
                      <a:rPr lang="en-US" sz="2000" i="1">
                        <a:effectLst/>
                        <a:latin typeface="+mn-lt"/>
                        <a:ea typeface="Dotum" panose="020B0600000101010101" pitchFamily="34" charset="-127"/>
                        <a:cs typeface="Times New Roman" panose="02020603050405020304" pitchFamily="18" charset="0"/>
                      </a:rPr>
                      <m:t>𝐴𝐵</m:t>
                    </m:r>
                  </m:oMath>
                </a14:m>
                <a:r>
                  <a:rPr lang="en-US" sz="2000">
                    <a:effectLst/>
                    <a:latin typeface="+mn-lt"/>
                    <a:ea typeface="Dotum" panose="020B0600000101010101" pitchFamily="34" charset="-127"/>
                    <a:cs typeface="Times New Roman" panose="02020603050405020304" pitchFamily="18" charset="0"/>
                  </a:rPr>
                  <a:t>, bằng cách đổi vai trò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m:t>
                    </m:r>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𝐵</m:t>
                    </m:r>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𝐶</m:t>
                    </m:r>
                    <m:r>
                      <a:rPr lang="en-US" sz="2000" i="1">
                        <a:effectLst/>
                        <a:latin typeface="+mn-lt"/>
                        <a:ea typeface="Dotum" panose="020B0600000101010101" pitchFamily="34" charset="-127"/>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cho nhau thì theo phần b) </a:t>
                </a:r>
                <a14:m>
                  <m:oMath xmlns:m="http://schemas.openxmlformats.org/officeDocument/2006/math">
                    <m:r>
                      <a:rPr lang="en-US" sz="2000" i="1">
                        <a:effectLst/>
                        <a:latin typeface="+mn-lt"/>
                        <a:ea typeface="Dotum" panose="020B0600000101010101" pitchFamily="34" charset="-127"/>
                        <a:cs typeface="Times New Roman" panose="02020603050405020304" pitchFamily="18" charset="0"/>
                      </a:rPr>
                      <m:t>∆</m:t>
                    </m:r>
                    <m:r>
                      <a:rPr lang="nl-NL" sz="2000" i="1">
                        <a:effectLst/>
                        <a:latin typeface="+mn-lt"/>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𝐴</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𝐵</m:t>
                    </m:r>
                    <m:r>
                      <a:rPr lang="en-US" sz="2000" i="1">
                        <a:effectLst/>
                        <a:latin typeface="+mn-lt"/>
                        <a:ea typeface="Arial" panose="020B0604020202020204" pitchFamily="34" charset="0"/>
                        <a:cs typeface="Times New Roman" panose="02020603050405020304" pitchFamily="18" charset="0"/>
                      </a:rPr>
                      <m:t>′</m:t>
                    </m:r>
                    <m:r>
                      <a:rPr lang="nl-NL" sz="2000" i="1">
                        <a:effectLst/>
                        <a:latin typeface="+mn-lt"/>
                        <a:ea typeface="Arial" panose="020B0604020202020204" pitchFamily="34" charset="0"/>
                        <a:cs typeface="Times New Roman" panose="02020603050405020304" pitchFamily="18" charset="0"/>
                      </a:rPr>
                      <m:t>𝐶</m:t>
                    </m:r>
                    <m:r>
                      <a:rPr lang="en-US" sz="2000" i="1">
                        <a:effectLst/>
                        <a:latin typeface="+mn-lt"/>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680506" y="2657256"/>
                <a:ext cx="6064462" cy="1135504"/>
              </a:xfrm>
              <a:prstGeom prst="rect">
                <a:avLst/>
              </a:prstGeom>
              <a:blipFill>
                <a:blip r:embed="rId4"/>
                <a:stretch>
                  <a:fillRect l="-1106" r="-1005" b="-9140"/>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2158</Words>
  <PresentationFormat>On-screen Show (16:9)</PresentationFormat>
  <Paragraphs>357</Paragraphs>
  <Slides>60</Slides>
  <Notes>54</Notes>
  <HiddenSlides>0</HiddenSlides>
  <MMClips>1</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80" baseType="lpstr">
      <vt:lpstr>Lato</vt:lpstr>
      <vt:lpstr>Calibri</vt:lpstr>
      <vt:lpstr>Open Sans</vt:lpstr>
      <vt:lpstr>Wingdings</vt:lpstr>
      <vt:lpstr>Quicksand Medium</vt:lpstr>
      <vt:lpstr>Dotum</vt:lpstr>
      <vt:lpstr>Lilita One</vt:lpstr>
      <vt:lpstr>Arial</vt:lpstr>
      <vt:lpstr>Poppins SemiBold</vt:lpstr>
      <vt:lpstr>Cambria Math</vt:lpstr>
      <vt:lpstr>Times New Roman</vt:lpstr>
      <vt:lpstr>Anaheim</vt:lpstr>
      <vt:lpstr>Nunito Light</vt:lpstr>
      <vt:lpstr>Maven Pro SemiBold</vt:lpstr>
      <vt:lpstr>DengXian</vt:lpstr>
      <vt:lpstr>Maven Pro ExtraBold</vt:lpstr>
      <vt:lpstr>DM Sans</vt:lpstr>
      <vt:lpstr>Measurement and Data - Mathematics - 1st Grade by Slidesgo</vt:lpstr>
      <vt:lpstr>Office Theme</vt:lpstr>
      <vt:lpstr>Paintbrush Picture</vt:lpstr>
      <vt:lpstr>PowerPoint Presentation</vt:lpstr>
      <vt:lpstr>PowerPoint Presentation</vt:lpstr>
      <vt:lpstr>PowerPoint Presentation</vt:lpstr>
      <vt:lpstr>NỘI DUNG BÀI HỌC</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Trường hợp đồng dạng thứ hai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Trường hợp đồng dạng thứ ba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2023-10-31T03:36:16Z</dcterms:modified>
</cp:coreProperties>
</file>