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0" r:id="rId4"/>
    <p:sldId id="258" r:id="rId5"/>
    <p:sldId id="281" r:id="rId6"/>
    <p:sldId id="280" r:id="rId7"/>
    <p:sldId id="259" r:id="rId8"/>
    <p:sldId id="268" r:id="rId9"/>
    <p:sldId id="279" r:id="rId10"/>
    <p:sldId id="267" r:id="rId11"/>
    <p:sldId id="261" r:id="rId12"/>
    <p:sldId id="262" r:id="rId13"/>
    <p:sldId id="263" r:id="rId14"/>
    <p:sldId id="264" r:id="rId15"/>
    <p:sldId id="269" r:id="rId16"/>
    <p:sldId id="277" r:id="rId17"/>
    <p:sldId id="271" r:id="rId18"/>
    <p:sldId id="278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00FF"/>
    <a:srgbClr val="FFFF66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7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26F2-F1B6-4410-B887-6FF3B0C02FE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2BD3-2A78-463F-BB7D-1843587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3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?gc=3122386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XiFgINca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981075"/>
            <a:ext cx="576103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6659563" y="2163763"/>
            <a:ext cx="2520950" cy="4360862"/>
            <a:chOff x="4195" y="1363"/>
            <a:chExt cx="1588" cy="2747"/>
          </a:xfrm>
        </p:grpSpPr>
        <p:pic>
          <p:nvPicPr>
            <p:cNvPr id="5124" name="Picture 4" descr="CH7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457"/>
              <a:ext cx="1202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H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41"/>
              <a:ext cx="1588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H5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1363"/>
              <a:ext cx="1066" cy="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0" y="2189163"/>
            <a:ext cx="3348038" cy="4479925"/>
            <a:chOff x="0" y="1379"/>
            <a:chExt cx="2109" cy="2822"/>
          </a:xfrm>
        </p:grpSpPr>
        <p:pic>
          <p:nvPicPr>
            <p:cNvPr id="5128" name="Picture 8" descr="CH4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3392"/>
              <a:ext cx="1191" cy="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 descr="CH3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0"/>
              <a:ext cx="2109" cy="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CH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1379"/>
              <a:ext cx="1667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1" name="Picture 11" descr="CH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5702300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200400" y="2895600"/>
            <a:ext cx="3429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5133" name="Picture 13" descr="S1654B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32004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Một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phương pháp chế biến sản phẩm trồng trọt thông thường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631558"/>
            <a:ext cx="280831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4797" y="2961818"/>
            <a:ext cx="3672408" cy="3526651"/>
            <a:chOff x="467544" y="1844824"/>
            <a:chExt cx="3672408" cy="3526651"/>
          </a:xfrm>
        </p:grpSpPr>
        <p:pic>
          <p:nvPicPr>
            <p:cNvPr id="14" name="Picture 13" descr="TAPIOCA STARCH - SUPER QUALITY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3672408" cy="2952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043608" y="4725144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Tinh bột sắn</a:t>
              </a:r>
              <a:endPara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8064" y="2961818"/>
            <a:ext cx="3744416" cy="3526651"/>
            <a:chOff x="4860032" y="1844824"/>
            <a:chExt cx="3744416" cy="3526651"/>
          </a:xfrm>
        </p:grpSpPr>
        <p:pic>
          <p:nvPicPr>
            <p:cNvPr id="17" name="Picture 16" descr="Tinh bột nghệ với tác dụng của tinh bột nghệ và cách dùng chữa bệnh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844824"/>
              <a:ext cx="3744416" cy="2952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184068" y="4725144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Tinh bột nghệ</a:t>
              </a:r>
              <a:endPara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96136" y="1833497"/>
            <a:ext cx="1401117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23928" y="1988840"/>
            <a:ext cx="1224136" cy="39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-26514"/>
            <a:ext cx="94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541" y="1398402"/>
            <a:ext cx="2232248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560" y="3276273"/>
            <a:ext cx="3888432" cy="3393087"/>
            <a:chOff x="719572" y="1844824"/>
            <a:chExt cx="3888432" cy="3393087"/>
          </a:xfrm>
        </p:grpSpPr>
        <p:pic>
          <p:nvPicPr>
            <p:cNvPr id="14" name="Picture 13" descr="Cách Muối Cà Pháo Trắng Giòn tự nhiên để được lâu - YouTube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7" y="1844824"/>
              <a:ext cx="3528392" cy="2880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19572" y="4653136"/>
              <a:ext cx="3888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Cà pháo muối chua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96777" y="3276273"/>
            <a:ext cx="3618402" cy="3384376"/>
            <a:chOff x="5274078" y="1844824"/>
            <a:chExt cx="3618402" cy="33843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844824"/>
              <a:ext cx="3168352" cy="288032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274078" y="4644425"/>
              <a:ext cx="36184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Dưa cải muối chua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52120" y="1398402"/>
            <a:ext cx="2133237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56869" y="1505543"/>
            <a:ext cx="1368152" cy="32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41" y="446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Một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ứng dụng công nghệ cao trong chế biến sản phẩm trồng trọt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087" y="1574790"/>
            <a:ext cx="8072709" cy="3416320"/>
          </a:xfrm>
          <a:prstGeom prst="rect">
            <a:avLst/>
          </a:prstGeom>
          <a:pattFill prst="pct75">
            <a:fgClr>
              <a:srgbClr val="FFFF66"/>
            </a:fgClr>
            <a:bgClr>
              <a:srgbClr val="99FF66"/>
            </a:bgClr>
          </a:pattFill>
        </p:spPr>
        <p:txBody>
          <a:bodyPr wrap="square" rtlCol="0">
            <a:spAutoFit/>
          </a:bodyPr>
          <a:lstStyle/>
          <a:p>
            <a:r>
              <a:rPr lang="nl-NL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SGK, internet,... </a:t>
            </a:r>
            <a:r>
              <a:rPr lang="vi-VN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vẽ 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tư duy về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ứng dụng công nghệ cao trong chế biến sản phẩm trồng trọt (N1,2: Công nghệ sấy lạnh; N3,4: công nghệ xử lí bằng áp suất cao; N5,6: công nghệ chiên chân không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Công nghệ sấy lạnh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76" y="837854"/>
            <a:ext cx="88032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là pp sấy bằng tác nhân không khí rất khô ở nhiệt độ thấp hơn nhiệt độ sấy thông thường (nhiệt độ 10-65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ẩm dưới 45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Ứng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dụng: chế biến SP hoa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</a:p>
          <a:p>
            <a:pPr marL="457200" indent="-457200">
              <a:buFontTx/>
              <a:buChar char="-"/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Ưu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điểm: SP giữ nguên màu sắc, mùi vị, hình dạng, TP dinh dưỡng; thời gian BQ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Nhược điểm:Chi phí đầu tư lớn, phạm vi ứng dụng hẹp, chỉ phù hợp với số ít SP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30283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2738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Công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 xử lí bằng áp suất cao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17775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KN: Là pp sử dụng nước tinh khiết ở áp suất cao và nhiệt độ 4-10</a:t>
            </a:r>
            <a:r>
              <a:rPr lang="en-US" sz="29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nhằm làm bất hoạt các loại VK, VR, nấm trong sp trồng trọt</a:t>
            </a:r>
          </a:p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Ưu điểm:</a:t>
            </a:r>
          </a:p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BQ sp tốt, không cần chất BQ; </a:t>
            </a:r>
          </a:p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Giữ được VTM, giá trị dinh dưỡng, cấu trúc Sp, giữ độ tươi (hương vị)</a:t>
            </a:r>
          </a:p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Có thể làm biến đổi cấu trúc protein và làm keo hóa tinh bột nên tiêu hóa dễ</a:t>
            </a:r>
          </a:p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Kéo dài thời gian sử dụng của SP</a:t>
            </a:r>
          </a:p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Tiêu thụ ít năng lượng, tác động của áp suất đồng đều đến toàn bộ sp</a:t>
            </a:r>
          </a:p>
          <a:p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Nhược điểm: Chi phí cao và cần giữ lạnh, hiệu quả không cao với các loại rau</a:t>
            </a:r>
          </a:p>
        </p:txBody>
      </p:sp>
    </p:spTree>
    <p:extLst>
      <p:ext uri="{BB962C8B-B14F-4D97-AF65-F5344CB8AC3E}">
        <p14:creationId xmlns:p14="http://schemas.microsoft.com/office/powerpoint/2010/main" val="30283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942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Công nghệ chiên chân không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739725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KN: là công nghệ chiên các sp trồng trọt trong môi trường chân không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Ứng dụng cho hầu hết trái cây và rau, củ, quả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Ưu điểm: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Tăng giá trị dinh dưỡng, hàm lượng chất khô và dầu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Tăng giá trị cảm quan, tăng độ chắc giòn, tạo màu đẹp, có mùi thơm đặc trưng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Tăng khả năng BQ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Nhược điểm: Chi phí đầu tư lớn so với các hình thức chế biến khác , chỉ phù hợp với quy mô chế biến lớn</a:t>
            </a:r>
          </a:p>
        </p:txBody>
      </p:sp>
    </p:spTree>
    <p:extLst>
      <p:ext uri="{BB962C8B-B14F-4D97-AF65-F5344CB8AC3E}">
        <p14:creationId xmlns:p14="http://schemas.microsoft.com/office/powerpoint/2010/main" val="31970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08920"/>
            <a:ext cx="4391774" cy="4032448"/>
          </a:xfrm>
          <a:prstGeom prst="rect">
            <a:avLst/>
          </a:prstGeom>
        </p:spPr>
      </p:pic>
      <p:sp>
        <p:nvSpPr>
          <p:cNvPr id="7" name="Google Shape;567;p18"/>
          <p:cNvSpPr txBox="1">
            <a:spLocks/>
          </p:cNvSpPr>
          <p:nvPr/>
        </p:nvSpPr>
        <p:spPr>
          <a:xfrm>
            <a:off x="4725372" y="3794355"/>
            <a:ext cx="3184071" cy="5886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Nhấn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vào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“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luyện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tập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”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để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cùng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nhau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bắt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đầu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 </a:t>
            </a:r>
            <a:r>
              <a:rPr lang="en-US" sz="2400" dirty="0" err="1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nhé</a:t>
            </a:r>
            <a:r>
              <a:rPr lang="en-US" sz="2400" dirty="0">
                <a:latin typeface="Corsiva" panose="020B0500000000000000" pitchFamily="34" charset="0"/>
                <a:ea typeface="Corsiva" panose="020B0500000000000000" pitchFamily="34" charset="0"/>
                <a:cs typeface="Corsiva" panose="020B0500000000000000" pitchFamily="34" charset="0"/>
              </a:rPr>
              <a:t>!</a:t>
            </a:r>
          </a:p>
        </p:txBody>
      </p:sp>
      <p:sp>
        <p:nvSpPr>
          <p:cNvPr id="9" name="Up Arrow 8"/>
          <p:cNvSpPr/>
          <p:nvPr/>
        </p:nvSpPr>
        <p:spPr>
          <a:xfrm>
            <a:off x="6106770" y="3207273"/>
            <a:ext cx="421277" cy="3274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hlinkClick r:id="rId3"/>
          </p:cNvPr>
          <p:cNvSpPr/>
          <p:nvPr/>
        </p:nvSpPr>
        <p:spPr>
          <a:xfrm>
            <a:off x="3762265" y="819200"/>
            <a:ext cx="5346239" cy="2128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55585" y="44624"/>
            <a:ext cx="92890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 – CHẾ BIẾN XIRÔ TỪ QUẢ</a:t>
            </a:r>
            <a:endParaRPr lang="en-US" sz="37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20688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Chuẩn bị</a:t>
            </a:r>
          </a:p>
          <a:p>
            <a:pPr marL="285750" indent="-285750">
              <a:buFontTx/>
              <a:buChar char="-"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 thủy tinh có nắp đậy, sạch, khô</a:t>
            </a:r>
          </a:p>
          <a:p>
            <a:pPr marL="285750" indent="-285750">
              <a:buFontTx/>
              <a:buChar char="-"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Quả: 1kg</a:t>
            </a:r>
          </a:p>
          <a:p>
            <a:pPr marL="285750" indent="-285750">
              <a:buFontTx/>
              <a:buChar char="-"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1 đến 1,5kg</a:t>
            </a:r>
          </a:p>
          <a:p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Muối ăn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7" y="3318570"/>
            <a:ext cx="8964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xirô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xirô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cXiFgINca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88640"/>
            <a:ext cx="856895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235387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Đánh giá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41144"/>
              </p:ext>
            </p:extLst>
          </p:nvPr>
        </p:nvGraphicFramePr>
        <p:xfrm>
          <a:off x="251520" y="1322230"/>
          <a:ext cx="8712968" cy="4699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28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Tiêu chí đánh giá</a:t>
                      </a: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đánh giá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10">
                <a:tc vMerge="1"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đạt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 bước thực hành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Kỹ Thuật thực hành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Kết quả thực hành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 toàn lao động và vệ sinh môi trường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o Ba Mọi Ninh Thuận Tại Tp Hồ Chí Minh - Bài viết | Facebo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74" y="-21680"/>
            <a:ext cx="2789174" cy="198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ho và những lợi ích vàng đối với sức khỏe - YouM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4" y="0"/>
            <a:ext cx="2294430" cy="196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" y="2389476"/>
            <a:ext cx="2144102" cy="1975628"/>
          </a:xfrm>
          <a:prstGeom prst="rect">
            <a:avLst/>
          </a:prstGeom>
          <a:noFill/>
        </p:spPr>
      </p:pic>
      <p:pic>
        <p:nvPicPr>
          <p:cNvPr id="6" name="Picture 5" descr="Có nên ăn mít khi trời nắng nóng? | Vinme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" y="4917077"/>
            <a:ext cx="2144102" cy="187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25" y="4615145"/>
            <a:ext cx="2792869" cy="217442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74" y="2262760"/>
            <a:ext cx="2789174" cy="206837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972089" y="1165044"/>
            <a:ext cx="1155189" cy="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02098" y="3645024"/>
            <a:ext cx="1135423" cy="2321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>
            <a:off x="3053113" y="6021288"/>
            <a:ext cx="1394374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376462" y="456384"/>
            <a:ext cx="58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6462" y="2968890"/>
            <a:ext cx="58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6952" y="5145437"/>
            <a:ext cx="58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638658"/>
            <a:ext cx="9144000" cy="1200329"/>
          </a:xfrm>
          <a:prstGeom prst="rect">
            <a:avLst/>
          </a:prstGeom>
          <a:pattFill prst="pct75">
            <a:fgClr>
              <a:srgbClr val="FFFF66"/>
            </a:fgClr>
            <a:bgClr>
              <a:srgbClr val="92D050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 sát hình ảnh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 ta làm gì để có được sản phẩm  bên phải ?</a:t>
            </a:r>
            <a:endParaRPr lang="en-US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7784" y="11837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352927" cy="2585323"/>
          </a:xfrm>
          <a:prstGeom prst="rect">
            <a:avLst/>
          </a:prstGeom>
          <a:pattFill prst="pct75">
            <a:fgClr>
              <a:srgbClr val="FFC000"/>
            </a:fgClr>
            <a:bgClr>
              <a:srgbClr val="99FF66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địa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57400" y="2057400"/>
            <a:ext cx="5181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FF"/>
                </a:solidFill>
                <a:latin typeface="Times New Roman" pitchFamily="18" charset="0"/>
              </a:rPr>
              <a:t>Xin chân thành cảm ơn quí thầy cô giáo và các em học sinh đã tham gia buổi học này!</a:t>
            </a:r>
          </a:p>
        </p:txBody>
      </p:sp>
    </p:spTree>
    <p:extLst>
      <p:ext uri="{BB962C8B-B14F-4D97-AF65-F5344CB8AC3E}">
        <p14:creationId xmlns:p14="http://schemas.microsoft.com/office/powerpoint/2010/main" val="26325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00400" y="5486400"/>
            <a:ext cx="556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Giáo viên thực hiện:  Nguyễn Thị Thư</a:t>
            </a:r>
          </a:p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Tổ: </a:t>
            </a: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</a:rPr>
              <a:t>Tin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– Công </a:t>
            </a: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endParaRPr lang="en-US" sz="24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620000" cy="5847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</a:rPr>
              <a:t>21: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i="1" smtClean="0">
                <a:solidFill>
                  <a:srgbClr val="FF0000"/>
                </a:solidFill>
              </a:rPr>
              <a:t>CHẾ BIẾN SẢN PHẨM TRỒNG TRỌT</a:t>
            </a:r>
            <a:endParaRPr lang="en-US" sz="3200" b="1" i="1">
              <a:solidFill>
                <a:srgbClr val="FF0000"/>
              </a:solidFill>
            </a:endParaRPr>
          </a:p>
        </p:txBody>
      </p:sp>
      <p:pic>
        <p:nvPicPr>
          <p:cNvPr id="6148" name="Picture 4" descr="Book-02-june.gif (14478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6500"/>
            <a:ext cx="4038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5" y="1166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o Ba Mọi Ninh Thuận Tại Tp Hồ Chí Minh - Bài viết | Facebo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5958"/>
            <a:ext cx="2304256" cy="198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ho và những lợi ích vàng đối với sức khỏe - YouM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3" y="107638"/>
            <a:ext cx="2294430" cy="196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17" y="2435850"/>
            <a:ext cx="2144102" cy="1975628"/>
          </a:xfrm>
          <a:prstGeom prst="rect">
            <a:avLst/>
          </a:prstGeom>
          <a:noFill/>
        </p:spPr>
      </p:pic>
      <p:pic>
        <p:nvPicPr>
          <p:cNvPr id="6" name="Picture 5" descr="Có nên ăn mít khi trời nắng nóng? | Vinme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05" y="4878544"/>
            <a:ext cx="2144102" cy="187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4771580"/>
            <a:ext cx="2448731" cy="208642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389476"/>
            <a:ext cx="2377333" cy="206837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627272" y="1083101"/>
            <a:ext cx="530592" cy="2250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ói Dịch Vụ Vận Chuyển Container Lạnh Bắc Nam Giá R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8" y="85958"/>
            <a:ext cx="2188233" cy="19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798" y="2485999"/>
            <a:ext cx="2188233" cy="185391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5913014" y="1070147"/>
            <a:ext cx="568331" cy="1070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>
            <a:off x="2682384" y="3423664"/>
            <a:ext cx="47548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V="1">
            <a:off x="5972170" y="5853323"/>
            <a:ext cx="568331" cy="1070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5972170" y="3412958"/>
            <a:ext cx="568331" cy="10706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H="1">
            <a:off x="2792496" y="5840747"/>
            <a:ext cx="47548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798" y="4797120"/>
            <a:ext cx="2203635" cy="18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17" y="23912"/>
            <a:ext cx="895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6417" y="1124744"/>
            <a:ext cx="5112568" cy="2448272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23728" y="3717032"/>
            <a:ext cx="5508612" cy="27363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0433" y="1268760"/>
            <a:ext cx="432048" cy="504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2" name="Oval 11"/>
          <p:cNvSpPr/>
          <p:nvPr/>
        </p:nvSpPr>
        <p:spPr>
          <a:xfrm>
            <a:off x="2249742" y="3861048"/>
            <a:ext cx="432048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55" y="908720"/>
            <a:ext cx="322235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900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3200" kern="1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kern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kern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kern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kern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200" kern="1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kern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kern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kern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kern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200" kern="1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kern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kern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5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624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95409"/>
              </p:ext>
            </p:extLst>
          </p:nvPr>
        </p:nvGraphicFramePr>
        <p:xfrm>
          <a:off x="611560" y="1316959"/>
          <a:ext cx="8136904" cy="4920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7945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kern="120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Phương pháp chế biến</a:t>
                      </a:r>
                      <a:endParaRPr lang="en-US" sz="36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kern="120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 sản phẩm (ví dụ)</a:t>
                      </a:r>
                      <a:endParaRPr lang="en-US" sz="36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85293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93305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377851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263807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5990" y="3861048"/>
            <a:ext cx="4674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7988" y="5121787"/>
            <a:ext cx="3852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62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82625"/>
            <a:ext cx="15841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6056" y="3573017"/>
            <a:ext cx="3664380" cy="3024336"/>
            <a:chOff x="5220072" y="1844824"/>
            <a:chExt cx="3600400" cy="3537103"/>
          </a:xfrm>
        </p:grpSpPr>
        <p:sp>
          <p:nvSpPr>
            <p:cNvPr id="7" name="TextBox 6"/>
            <p:cNvSpPr txBox="1"/>
            <p:nvPr/>
          </p:nvSpPr>
          <p:spPr>
            <a:xfrm>
              <a:off x="5796136" y="4797152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Mít sấy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844824"/>
              <a:ext cx="3600400" cy="2952328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755576" y="3573016"/>
            <a:ext cx="3672408" cy="3024337"/>
            <a:chOff x="539552" y="1844824"/>
            <a:chExt cx="3672408" cy="3537103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844824"/>
              <a:ext cx="3672408" cy="295232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187624" y="4797152"/>
              <a:ext cx="2124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Chuối sấy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11960" y="1998013"/>
            <a:ext cx="216024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92032" y="2113748"/>
            <a:ext cx="676048" cy="438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497</TotalTime>
  <Words>976</Words>
  <Application>Microsoft Office PowerPoint</Application>
  <PresentationFormat>On-screen Show (4:3)</PresentationFormat>
  <Paragraphs>101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Corsiva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Khatmau_sr</dc:creator>
  <cp:lastModifiedBy>Admin</cp:lastModifiedBy>
  <cp:revision>67</cp:revision>
  <dcterms:created xsi:type="dcterms:W3CDTF">2022-08-05T07:24:24Z</dcterms:created>
  <dcterms:modified xsi:type="dcterms:W3CDTF">2022-08-12T09:28:40Z</dcterms:modified>
</cp:coreProperties>
</file>