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7"/>
  </p:notesMasterIdLst>
  <p:sldIdLst>
    <p:sldId id="258" r:id="rId3"/>
    <p:sldId id="257" r:id="rId4"/>
    <p:sldId id="262" r:id="rId5"/>
    <p:sldId id="275" r:id="rId6"/>
    <p:sldId id="259" r:id="rId7"/>
    <p:sldId id="277" r:id="rId8"/>
    <p:sldId id="285" r:id="rId9"/>
    <p:sldId id="273" r:id="rId10"/>
    <p:sldId id="286" r:id="rId11"/>
    <p:sldId id="263" r:id="rId12"/>
    <p:sldId id="287" r:id="rId13"/>
    <p:sldId id="288" r:id="rId14"/>
    <p:sldId id="289" r:id="rId15"/>
    <p:sldId id="267" r:id="rId16"/>
    <p:sldId id="290" r:id="rId17"/>
    <p:sldId id="291" r:id="rId18"/>
    <p:sldId id="274" r:id="rId19"/>
    <p:sldId id="292" r:id="rId20"/>
    <p:sldId id="293" r:id="rId21"/>
    <p:sldId id="294" r:id="rId22"/>
    <p:sldId id="272" r:id="rId23"/>
    <p:sldId id="295" r:id="rId24"/>
    <p:sldId id="296" r:id="rId25"/>
    <p:sldId id="26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F91"/>
    <a:srgbClr val="443009"/>
    <a:srgbClr val="F1E1BC"/>
    <a:srgbClr val="FFCC00"/>
    <a:srgbClr val="FFCC99"/>
    <a:srgbClr val="5779CC"/>
    <a:srgbClr val="305A6B"/>
    <a:srgbClr val="D686A1"/>
    <a:srgbClr val="E6E6E6"/>
    <a:srgbClr val="CDB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24" autoAdjust="0"/>
    <p:restoredTop sz="94660"/>
  </p:normalViewPr>
  <p:slideViewPr>
    <p:cSldViewPr snapToGrid="0">
      <p:cViewPr>
        <p:scale>
          <a:sx n="69" d="100"/>
          <a:sy n="69" d="100"/>
        </p:scale>
        <p:origin x="480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81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4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6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3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20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50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36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3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600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918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87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2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10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38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25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23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7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87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95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1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57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3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2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3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3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5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1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8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9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2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7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6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399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9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6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16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0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8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398" cy="6623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" y="100360"/>
            <a:ext cx="679538" cy="6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100947" y="4048520"/>
            <a:ext cx="4248250" cy="2442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71798">
            <a:off x="1485174" y="229394"/>
            <a:ext cx="4248250" cy="2442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269" y="0"/>
            <a:ext cx="2487052" cy="248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7" y="-280817"/>
            <a:ext cx="10058400" cy="2767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44" y="938758"/>
            <a:ext cx="3243353" cy="4304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6453711" y="2797857"/>
            <a:ext cx="4465271" cy="221599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2655" y="3201722"/>
            <a:ext cx="432123" cy="3386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0998" y="3752562"/>
            <a:ext cx="432123" cy="3386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3974" y="4834757"/>
            <a:ext cx="432123" cy="3386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828946" y="2797857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411148" y="3402571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540914" y="3911838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86346" y="4462764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13387" y="2851087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2807" y="3402571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35522" y="3921868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33881" y="4472794"/>
            <a:ext cx="27942" cy="5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sḻíḓe"/>
          <p:cNvSpPr/>
          <p:nvPr/>
        </p:nvSpPr>
        <p:spPr>
          <a:xfrm flipH="1">
            <a:off x="0" y="3342003"/>
            <a:ext cx="12192000" cy="2626997"/>
          </a:xfrm>
          <a:custGeom>
            <a:avLst/>
            <a:gdLst>
              <a:gd name="connsiteX0" fmla="*/ 8748491 w 12192000"/>
              <a:gd name="connsiteY0" fmla="*/ 1233 h 2626997"/>
              <a:gd name="connsiteX1" fmla="*/ 9144000 w 12192000"/>
              <a:gd name="connsiteY1" fmla="*/ 24961 h 2626997"/>
              <a:gd name="connsiteX2" fmla="*/ 12012914 w 12192000"/>
              <a:gd name="connsiteY2" fmla="*/ 498775 h 2626997"/>
              <a:gd name="connsiteX3" fmla="*/ 12192000 w 12192000"/>
              <a:gd name="connsiteY3" fmla="*/ 536959 h 2626997"/>
              <a:gd name="connsiteX4" fmla="*/ 12192000 w 12192000"/>
              <a:gd name="connsiteY4" fmla="*/ 1894026 h 2626997"/>
              <a:gd name="connsiteX5" fmla="*/ 12192000 w 12192000"/>
              <a:gd name="connsiteY5" fmla="*/ 2104484 h 2626997"/>
              <a:gd name="connsiteX6" fmla="*/ 12192000 w 12192000"/>
              <a:gd name="connsiteY6" fmla="*/ 2626997 h 2626997"/>
              <a:gd name="connsiteX7" fmla="*/ 0 w 12192000"/>
              <a:gd name="connsiteY7" fmla="*/ 2626997 h 2626997"/>
              <a:gd name="connsiteX8" fmla="*/ 0 w 12192000"/>
              <a:gd name="connsiteY8" fmla="*/ 2104484 h 2626997"/>
              <a:gd name="connsiteX9" fmla="*/ 0 w 12192000"/>
              <a:gd name="connsiteY9" fmla="*/ 1894026 h 2626997"/>
              <a:gd name="connsiteX10" fmla="*/ 0 w 12192000"/>
              <a:gd name="connsiteY10" fmla="*/ 222829 h 2626997"/>
              <a:gd name="connsiteX11" fmla="*/ 308035 w 12192000"/>
              <a:gd name="connsiteY11" fmla="*/ 272447 h 2626997"/>
              <a:gd name="connsiteX12" fmla="*/ 4306531 w 12192000"/>
              <a:gd name="connsiteY12" fmla="*/ 1057349 h 2626997"/>
              <a:gd name="connsiteX13" fmla="*/ 8748491 w 12192000"/>
              <a:gd name="connsiteY13" fmla="*/ 1233 h 262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626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微软雅黑"/>
              <a:ea typeface="华文新魏"/>
              <a:sym typeface="微软雅黑"/>
            </a:endParaRPr>
          </a:p>
        </p:txBody>
      </p:sp>
      <p:sp>
        <p:nvSpPr>
          <p:cNvPr id="41" name="îšļîďè"/>
          <p:cNvSpPr/>
          <p:nvPr/>
        </p:nvSpPr>
        <p:spPr>
          <a:xfrm>
            <a:off x="1" y="3342003"/>
            <a:ext cx="12192000" cy="3515997"/>
          </a:xfrm>
          <a:custGeom>
            <a:avLst/>
            <a:gdLst>
              <a:gd name="connsiteX0" fmla="*/ 8748491 w 12192000"/>
              <a:gd name="connsiteY0" fmla="*/ 1233 h 3515997"/>
              <a:gd name="connsiteX1" fmla="*/ 9144000 w 12192000"/>
              <a:gd name="connsiteY1" fmla="*/ 24961 h 3515997"/>
              <a:gd name="connsiteX2" fmla="*/ 12012914 w 12192000"/>
              <a:gd name="connsiteY2" fmla="*/ 498775 h 3515997"/>
              <a:gd name="connsiteX3" fmla="*/ 12192000 w 12192000"/>
              <a:gd name="connsiteY3" fmla="*/ 536959 h 3515997"/>
              <a:gd name="connsiteX4" fmla="*/ 12192000 w 12192000"/>
              <a:gd name="connsiteY4" fmla="*/ 1894026 h 3515997"/>
              <a:gd name="connsiteX5" fmla="*/ 12192000 w 12192000"/>
              <a:gd name="connsiteY5" fmla="*/ 2104484 h 3515997"/>
              <a:gd name="connsiteX6" fmla="*/ 12192000 w 12192000"/>
              <a:gd name="connsiteY6" fmla="*/ 2626997 h 3515997"/>
              <a:gd name="connsiteX7" fmla="*/ 12192000 w 12192000"/>
              <a:gd name="connsiteY7" fmla="*/ 3515997 h 3515997"/>
              <a:gd name="connsiteX8" fmla="*/ 0 w 12192000"/>
              <a:gd name="connsiteY8" fmla="*/ 3515997 h 3515997"/>
              <a:gd name="connsiteX9" fmla="*/ 0 w 12192000"/>
              <a:gd name="connsiteY9" fmla="*/ 2626997 h 3515997"/>
              <a:gd name="connsiteX10" fmla="*/ 0 w 12192000"/>
              <a:gd name="connsiteY10" fmla="*/ 2104484 h 3515997"/>
              <a:gd name="connsiteX11" fmla="*/ 0 w 12192000"/>
              <a:gd name="connsiteY11" fmla="*/ 1894026 h 3515997"/>
              <a:gd name="connsiteX12" fmla="*/ 0 w 12192000"/>
              <a:gd name="connsiteY12" fmla="*/ 222829 h 3515997"/>
              <a:gd name="connsiteX13" fmla="*/ 308035 w 12192000"/>
              <a:gd name="connsiteY13" fmla="*/ 272447 h 3515997"/>
              <a:gd name="connsiteX14" fmla="*/ 4306531 w 12192000"/>
              <a:gd name="connsiteY14" fmla="*/ 1057349 h 3515997"/>
              <a:gd name="connsiteX15" fmla="*/ 8748491 w 12192000"/>
              <a:gd name="connsiteY15" fmla="*/ 1233 h 35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515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12192000" y="3515997"/>
                </a:lnTo>
                <a:lnTo>
                  <a:pt x="0" y="3515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58F9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id-ID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7" y="303375"/>
            <a:ext cx="1179317" cy="117931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85721" y="431368"/>
            <a:ext cx="604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thơ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îṣḷiḓé"/>
          <p:cNvSpPr/>
          <p:nvPr/>
        </p:nvSpPr>
        <p:spPr>
          <a:xfrm>
            <a:off x="526295" y="461665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2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51712" y="1662142"/>
            <a:ext cx="405835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3600" b="1" smtClean="0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Hai câu thơ đầu</a:t>
            </a:r>
            <a:endParaRPr lang="en-US" sz="3600" b="1" dirty="0">
              <a:solidFill>
                <a:srgbClr val="443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95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4" name="íṥļiḋe"/>
          <p:cNvSpPr/>
          <p:nvPr/>
        </p:nvSpPr>
        <p:spPr>
          <a:xfrm>
            <a:off x="193359" y="542308"/>
            <a:ext cx="11469906" cy="6007781"/>
          </a:xfrm>
          <a:prstGeom prst="rect">
            <a:avLst/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华文新魏"/>
              <a:cs typeface="+mn-cs"/>
              <a:sym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015" y="1065085"/>
            <a:ext cx="4130465" cy="619628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2281591" y="968742"/>
            <a:ext cx="576064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93359" y="2624926"/>
            <a:ext cx="446527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223731" y="3056974"/>
            <a:ext cx="861058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193359" y="3926873"/>
            <a:ext cx="143741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2"/>
          <p:cNvSpPr/>
          <p:nvPr/>
        </p:nvSpPr>
        <p:spPr>
          <a:xfrm>
            <a:off x="7718481" y="772462"/>
            <a:ext cx="1296144" cy="2242592"/>
          </a:xfrm>
          <a:custGeom>
            <a:avLst/>
            <a:gdLst/>
            <a:ahLst/>
            <a:cxnLst/>
            <a:rect l="l" t="t" r="r" b="b"/>
            <a:pathLst>
              <a:path w="3756778" h="4114800">
                <a:moveTo>
                  <a:pt x="0" y="0"/>
                </a:moveTo>
                <a:lnTo>
                  <a:pt x="3756778" y="0"/>
                </a:lnTo>
                <a:lnTo>
                  <a:pt x="37567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"/>
          <p:cNvSpPr txBox="1"/>
          <p:nvPr/>
        </p:nvSpPr>
        <p:spPr>
          <a:xfrm>
            <a:off x="1707288" y="3705045"/>
            <a:ext cx="59028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1707288" y="4163225"/>
            <a:ext cx="69830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>
          <a:xfrm flipV="1">
            <a:off x="1190253" y="3858934"/>
            <a:ext cx="517035" cy="22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0" idx="1"/>
          </p:cNvCxnSpPr>
          <p:nvPr/>
        </p:nvCxnSpPr>
        <p:spPr>
          <a:xfrm>
            <a:off x="1190252" y="4080761"/>
            <a:ext cx="517036" cy="23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 txBox="1"/>
          <p:nvPr/>
        </p:nvSpPr>
        <p:spPr>
          <a:xfrm>
            <a:off x="223731" y="4684701"/>
            <a:ext cx="861058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5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4" name="íṥļiḋe"/>
          <p:cNvSpPr/>
          <p:nvPr/>
        </p:nvSpPr>
        <p:spPr>
          <a:xfrm>
            <a:off x="180306" y="340296"/>
            <a:ext cx="11469906" cy="6007781"/>
          </a:xfrm>
          <a:prstGeom prst="rect">
            <a:avLst/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华文新魏"/>
              <a:cs typeface="+mn-cs"/>
              <a:sym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015" y="1065085"/>
            <a:ext cx="4130465" cy="6196280"/>
          </a:xfrm>
          <a:prstGeom prst="rect">
            <a:avLst/>
          </a:prstGeom>
        </p:spPr>
      </p:pic>
      <p:sp>
        <p:nvSpPr>
          <p:cNvPr id="18" name="Freeform 2"/>
          <p:cNvSpPr/>
          <p:nvPr/>
        </p:nvSpPr>
        <p:spPr>
          <a:xfrm>
            <a:off x="7718481" y="772462"/>
            <a:ext cx="1296144" cy="2242592"/>
          </a:xfrm>
          <a:custGeom>
            <a:avLst/>
            <a:gdLst/>
            <a:ahLst/>
            <a:cxnLst/>
            <a:rect l="l" t="t" r="r" b="b"/>
            <a:pathLst>
              <a:path w="3756778" h="4114800">
                <a:moveTo>
                  <a:pt x="0" y="0"/>
                </a:moveTo>
                <a:lnTo>
                  <a:pt x="3756778" y="0"/>
                </a:lnTo>
                <a:lnTo>
                  <a:pt x="37567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180306" y="1824841"/>
            <a:ext cx="8459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</a:t>
            </a:r>
            <a:r>
              <a:rPr lang="vi-VN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đềm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 tĩnh lặng của cảnh </a:t>
            </a:r>
            <a:r>
              <a:rPr lang="vi-VN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thiền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è"/>
            </a:pP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vãn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“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7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543" y="-373654"/>
            <a:ext cx="3506567" cy="350656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10" y="0"/>
            <a:ext cx="3087624" cy="3087624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C57F3D9-7825-4BB4-AD8C-812EEE6E7FB6}"/>
              </a:ext>
            </a:extLst>
          </p:cNvPr>
          <p:cNvSpPr txBox="1">
            <a:spLocks/>
          </p:cNvSpPr>
          <p:nvPr/>
        </p:nvSpPr>
        <p:spPr>
          <a:xfrm>
            <a:off x="2557719" y="1816077"/>
            <a:ext cx="8209760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 âm: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“Bán vô bán hữu tịch dương biên”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thơ: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chiều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dường có lại dường không”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CE013B2-9C6D-4E05-BFCE-69A99E63828D}"/>
              </a:ext>
            </a:extLst>
          </p:cNvPr>
          <p:cNvSpPr/>
          <p:nvPr/>
        </p:nvSpPr>
        <p:spPr>
          <a:xfrm>
            <a:off x="3413743" y="5136374"/>
            <a:ext cx="6436785" cy="914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8"/>
          <p:cNvGrpSpPr>
            <a:grpSpLocks/>
          </p:cNvGrpSpPr>
          <p:nvPr/>
        </p:nvGrpSpPr>
        <p:grpSpPr bwMode="auto">
          <a:xfrm>
            <a:off x="2253703" y="3835019"/>
            <a:ext cx="1240796" cy="1228471"/>
            <a:chOff x="1128928" y="1940780"/>
            <a:chExt cx="1987606" cy="2143181"/>
          </a:xfrm>
        </p:grpSpPr>
        <p:pic>
          <p:nvPicPr>
            <p:cNvPr id="41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11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文本框 10"/>
            <p:cNvSpPr txBox="1">
              <a:spLocks noChangeArrowheads="1"/>
            </p:cNvSpPr>
            <p:nvPr/>
          </p:nvSpPr>
          <p:spPr bwMode="auto">
            <a:xfrm>
              <a:off x="1534697" y="2584920"/>
              <a:ext cx="1296145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đạm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11"/>
          <p:cNvGrpSpPr>
            <a:grpSpLocks/>
          </p:cNvGrpSpPr>
          <p:nvPr/>
        </p:nvGrpSpPr>
        <p:grpSpPr bwMode="auto">
          <a:xfrm>
            <a:off x="4049647" y="3890627"/>
            <a:ext cx="1194496" cy="1172863"/>
            <a:chOff x="3649528" y="1940780"/>
            <a:chExt cx="1987606" cy="2143181"/>
          </a:xfrm>
        </p:grpSpPr>
        <p:pic>
          <p:nvPicPr>
            <p:cNvPr id="44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17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本框 13"/>
            <p:cNvSpPr txBox="1">
              <a:spLocks noChangeArrowheads="1"/>
            </p:cNvSpPr>
            <p:nvPr/>
          </p:nvSpPr>
          <p:spPr bwMode="auto">
            <a:xfrm>
              <a:off x="4067436" y="2514509"/>
              <a:ext cx="1296145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hữu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14"/>
          <p:cNvGrpSpPr>
            <a:grpSpLocks/>
          </p:cNvGrpSpPr>
          <p:nvPr/>
        </p:nvGrpSpPr>
        <p:grpSpPr bwMode="auto">
          <a:xfrm>
            <a:off x="5907445" y="3791918"/>
            <a:ext cx="1187454" cy="1193807"/>
            <a:chOff x="6284887" y="1838520"/>
            <a:chExt cx="1987606" cy="2143181"/>
          </a:xfrm>
        </p:grpSpPr>
        <p:pic>
          <p:nvPicPr>
            <p:cNvPr id="47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070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文本框 16"/>
            <p:cNvSpPr txBox="1">
              <a:spLocks noChangeArrowheads="1"/>
            </p:cNvSpPr>
            <p:nvPr/>
          </p:nvSpPr>
          <p:spPr bwMode="auto">
            <a:xfrm>
              <a:off x="6869616" y="2444715"/>
              <a:ext cx="1296145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vô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17"/>
          <p:cNvGrpSpPr>
            <a:grpSpLocks/>
          </p:cNvGrpSpPr>
          <p:nvPr/>
        </p:nvGrpSpPr>
        <p:grpSpPr bwMode="auto">
          <a:xfrm>
            <a:off x="7654949" y="3818653"/>
            <a:ext cx="1312158" cy="1167073"/>
            <a:chOff x="8805487" y="1838520"/>
            <a:chExt cx="1987606" cy="2143181"/>
          </a:xfrm>
        </p:grpSpPr>
        <p:pic>
          <p:nvPicPr>
            <p:cNvPr id="50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7276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文本框 19"/>
            <p:cNvSpPr txBox="1">
              <a:spLocks noChangeArrowheads="1"/>
            </p:cNvSpPr>
            <p:nvPr/>
          </p:nvSpPr>
          <p:spPr bwMode="auto">
            <a:xfrm>
              <a:off x="9380160" y="2411109"/>
              <a:ext cx="1296145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tự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8">
            <a:extLst>
              <a:ext uri="{FF2B5EF4-FFF2-40B4-BE49-F238E27FC236}">
                <a16:creationId xmlns:a16="http://schemas.microsoft.com/office/drawing/2014/main" id="{3C151481-169A-4B27-8626-DAB16481FFF4}"/>
              </a:ext>
            </a:extLst>
          </p:cNvPr>
          <p:cNvGrpSpPr>
            <a:grpSpLocks/>
          </p:cNvGrpSpPr>
          <p:nvPr/>
        </p:nvGrpSpPr>
        <p:grpSpPr bwMode="auto">
          <a:xfrm>
            <a:off x="9480656" y="3751577"/>
            <a:ext cx="1286651" cy="1234150"/>
            <a:chOff x="1128928" y="1940780"/>
            <a:chExt cx="1987606" cy="2143181"/>
          </a:xfrm>
        </p:grpSpPr>
        <p:pic>
          <p:nvPicPr>
            <p:cNvPr id="59" name="图片 9">
              <a:extLst>
                <a:ext uri="{FF2B5EF4-FFF2-40B4-BE49-F238E27FC236}">
                  <a16:creationId xmlns:a16="http://schemas.microsoft.com/office/drawing/2014/main" id="{E9AEF104-6453-4710-8679-7473CAAF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11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文本框 10">
              <a:extLst>
                <a:ext uri="{FF2B5EF4-FFF2-40B4-BE49-F238E27FC236}">
                  <a16:creationId xmlns:a16="http://schemas.microsoft.com/office/drawing/2014/main" id="{C17A429D-6A4B-40E3-B4CB-1E5D96E36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531" y="2584920"/>
              <a:ext cx="1296145" cy="7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</a:rPr>
                <a:t>bán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itle 34"/>
          <p:cNvSpPr>
            <a:spLocks noGrp="1"/>
          </p:cNvSpPr>
          <p:nvPr>
            <p:ph type="title"/>
          </p:nvPr>
        </p:nvSpPr>
        <p:spPr>
          <a:xfrm>
            <a:off x="2486387" y="1241309"/>
            <a:ext cx="3007789" cy="49792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sḻíḓe"/>
          <p:cNvSpPr/>
          <p:nvPr/>
        </p:nvSpPr>
        <p:spPr>
          <a:xfrm flipH="1">
            <a:off x="0" y="3342003"/>
            <a:ext cx="12192000" cy="2626997"/>
          </a:xfrm>
          <a:custGeom>
            <a:avLst/>
            <a:gdLst>
              <a:gd name="connsiteX0" fmla="*/ 8748491 w 12192000"/>
              <a:gd name="connsiteY0" fmla="*/ 1233 h 2626997"/>
              <a:gd name="connsiteX1" fmla="*/ 9144000 w 12192000"/>
              <a:gd name="connsiteY1" fmla="*/ 24961 h 2626997"/>
              <a:gd name="connsiteX2" fmla="*/ 12012914 w 12192000"/>
              <a:gd name="connsiteY2" fmla="*/ 498775 h 2626997"/>
              <a:gd name="connsiteX3" fmla="*/ 12192000 w 12192000"/>
              <a:gd name="connsiteY3" fmla="*/ 536959 h 2626997"/>
              <a:gd name="connsiteX4" fmla="*/ 12192000 w 12192000"/>
              <a:gd name="connsiteY4" fmla="*/ 1894026 h 2626997"/>
              <a:gd name="connsiteX5" fmla="*/ 12192000 w 12192000"/>
              <a:gd name="connsiteY5" fmla="*/ 2104484 h 2626997"/>
              <a:gd name="connsiteX6" fmla="*/ 12192000 w 12192000"/>
              <a:gd name="connsiteY6" fmla="*/ 2626997 h 2626997"/>
              <a:gd name="connsiteX7" fmla="*/ 0 w 12192000"/>
              <a:gd name="connsiteY7" fmla="*/ 2626997 h 2626997"/>
              <a:gd name="connsiteX8" fmla="*/ 0 w 12192000"/>
              <a:gd name="connsiteY8" fmla="*/ 2104484 h 2626997"/>
              <a:gd name="connsiteX9" fmla="*/ 0 w 12192000"/>
              <a:gd name="connsiteY9" fmla="*/ 1894026 h 2626997"/>
              <a:gd name="connsiteX10" fmla="*/ 0 w 12192000"/>
              <a:gd name="connsiteY10" fmla="*/ 222829 h 2626997"/>
              <a:gd name="connsiteX11" fmla="*/ 308035 w 12192000"/>
              <a:gd name="connsiteY11" fmla="*/ 272447 h 2626997"/>
              <a:gd name="connsiteX12" fmla="*/ 4306531 w 12192000"/>
              <a:gd name="connsiteY12" fmla="*/ 1057349 h 2626997"/>
              <a:gd name="connsiteX13" fmla="*/ 8748491 w 12192000"/>
              <a:gd name="connsiteY13" fmla="*/ 1233 h 262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626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微软雅黑"/>
              <a:ea typeface="华文新魏"/>
              <a:sym typeface="微软雅黑"/>
            </a:endParaRPr>
          </a:p>
        </p:txBody>
      </p:sp>
      <p:sp>
        <p:nvSpPr>
          <p:cNvPr id="41" name="îšļîďè"/>
          <p:cNvSpPr/>
          <p:nvPr/>
        </p:nvSpPr>
        <p:spPr>
          <a:xfrm>
            <a:off x="1" y="3342003"/>
            <a:ext cx="12192000" cy="3515997"/>
          </a:xfrm>
          <a:custGeom>
            <a:avLst/>
            <a:gdLst>
              <a:gd name="connsiteX0" fmla="*/ 8748491 w 12192000"/>
              <a:gd name="connsiteY0" fmla="*/ 1233 h 3515997"/>
              <a:gd name="connsiteX1" fmla="*/ 9144000 w 12192000"/>
              <a:gd name="connsiteY1" fmla="*/ 24961 h 3515997"/>
              <a:gd name="connsiteX2" fmla="*/ 12012914 w 12192000"/>
              <a:gd name="connsiteY2" fmla="*/ 498775 h 3515997"/>
              <a:gd name="connsiteX3" fmla="*/ 12192000 w 12192000"/>
              <a:gd name="connsiteY3" fmla="*/ 536959 h 3515997"/>
              <a:gd name="connsiteX4" fmla="*/ 12192000 w 12192000"/>
              <a:gd name="connsiteY4" fmla="*/ 1894026 h 3515997"/>
              <a:gd name="connsiteX5" fmla="*/ 12192000 w 12192000"/>
              <a:gd name="connsiteY5" fmla="*/ 2104484 h 3515997"/>
              <a:gd name="connsiteX6" fmla="*/ 12192000 w 12192000"/>
              <a:gd name="connsiteY6" fmla="*/ 2626997 h 3515997"/>
              <a:gd name="connsiteX7" fmla="*/ 12192000 w 12192000"/>
              <a:gd name="connsiteY7" fmla="*/ 3515997 h 3515997"/>
              <a:gd name="connsiteX8" fmla="*/ 0 w 12192000"/>
              <a:gd name="connsiteY8" fmla="*/ 3515997 h 3515997"/>
              <a:gd name="connsiteX9" fmla="*/ 0 w 12192000"/>
              <a:gd name="connsiteY9" fmla="*/ 2626997 h 3515997"/>
              <a:gd name="connsiteX10" fmla="*/ 0 w 12192000"/>
              <a:gd name="connsiteY10" fmla="*/ 2104484 h 3515997"/>
              <a:gd name="connsiteX11" fmla="*/ 0 w 12192000"/>
              <a:gd name="connsiteY11" fmla="*/ 1894026 h 3515997"/>
              <a:gd name="connsiteX12" fmla="*/ 0 w 12192000"/>
              <a:gd name="connsiteY12" fmla="*/ 222829 h 3515997"/>
              <a:gd name="connsiteX13" fmla="*/ 308035 w 12192000"/>
              <a:gd name="connsiteY13" fmla="*/ 272447 h 3515997"/>
              <a:gd name="connsiteX14" fmla="*/ 4306531 w 12192000"/>
              <a:gd name="connsiteY14" fmla="*/ 1057349 h 3515997"/>
              <a:gd name="connsiteX15" fmla="*/ 8748491 w 12192000"/>
              <a:gd name="connsiteY15" fmla="*/ 1233 h 35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515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12192000" y="3515997"/>
                </a:lnTo>
                <a:lnTo>
                  <a:pt x="0" y="3515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58F9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id-ID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7" y="303375"/>
            <a:ext cx="1179317" cy="117931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85721" y="431368"/>
            <a:ext cx="604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thơ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îṣḷiḓé"/>
          <p:cNvSpPr/>
          <p:nvPr/>
        </p:nvSpPr>
        <p:spPr>
          <a:xfrm>
            <a:off x="526295" y="461665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2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51711" y="1662142"/>
            <a:ext cx="628024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3600" b="1" smtClean="0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Hai câu thơ cuối</a:t>
            </a:r>
            <a:endParaRPr lang="en-US" sz="3600" b="1" dirty="0">
              <a:solidFill>
                <a:srgbClr val="443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0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4" name="íṥļiḋe"/>
          <p:cNvSpPr/>
          <p:nvPr/>
        </p:nvSpPr>
        <p:spPr>
          <a:xfrm>
            <a:off x="0" y="3004592"/>
            <a:ext cx="9974853" cy="3853407"/>
          </a:xfrm>
          <a:prstGeom prst="rect">
            <a:avLst/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华文新魏"/>
              <a:cs typeface="+mn-cs"/>
              <a:sym typeface="微软雅黑"/>
            </a:endParaRPr>
          </a:p>
        </p:txBody>
      </p:sp>
      <p:sp>
        <p:nvSpPr>
          <p:cNvPr id="18" name="Freeform 2"/>
          <p:cNvSpPr/>
          <p:nvPr/>
        </p:nvSpPr>
        <p:spPr>
          <a:xfrm>
            <a:off x="8678709" y="3004592"/>
            <a:ext cx="1296144" cy="2242592"/>
          </a:xfrm>
          <a:custGeom>
            <a:avLst/>
            <a:gdLst/>
            <a:ahLst/>
            <a:cxnLst/>
            <a:rect l="l" t="t" r="r" b="b"/>
            <a:pathLst>
              <a:path w="3756778" h="4114800">
                <a:moveTo>
                  <a:pt x="0" y="0"/>
                </a:moveTo>
                <a:lnTo>
                  <a:pt x="3756778" y="0"/>
                </a:lnTo>
                <a:lnTo>
                  <a:pt x="37567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68" l="984" r="100000">
                        <a14:foregroundMark x1="6230" y1="67981" x2="15738" y2="81671"/>
                        <a14:foregroundMark x1="94754" y1="56148" x2="53115" y2="80278"/>
                        <a14:foregroundMark x1="66557" y1="19258" x2="77705" y2="49652"/>
                        <a14:foregroundMark x1="32459" y1="40371" x2="73443" y2="29930"/>
                        <a14:foregroundMark x1="79672" y1="63109" x2="77049" y2="95592"/>
                        <a14:foregroundMark x1="87213" y1="62181" x2="92131" y2="99768"/>
                        <a14:foregroundMark x1="34754" y1="83295" x2="21639" y2="95128"/>
                        <a14:foregroundMark x1="16721" y1="84687" x2="984" y2="91879"/>
                        <a14:backgroundMark x1="5574" y1="83527" x2="16721" y2="97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361" y="762000"/>
            <a:ext cx="3679469" cy="6095999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2918069" y="23335"/>
            <a:ext cx="576064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địch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ngưu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tận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lộ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song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phi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điền</a:t>
            </a:r>
            <a:r>
              <a:rPr lang="en-US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en-US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sáo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vẳng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trâu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Cò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trắng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liệng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4"/>
          <p:cNvSpPr txBox="1"/>
          <p:nvPr/>
        </p:nvSpPr>
        <p:spPr>
          <a:xfrm>
            <a:off x="256522" y="3373923"/>
            <a:ext cx="842218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522" y="5336270"/>
            <a:ext cx="594429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thuộc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Nam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256522" y="3805971"/>
            <a:ext cx="813415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522" y="4216664"/>
            <a:ext cx="618993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lùa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”;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nối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1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561">
            <a:extLst>
              <a:ext uri="{FF2B5EF4-FFF2-40B4-BE49-F238E27FC236}">
                <a16:creationId xmlns:a16="http://schemas.microsoft.com/office/drawing/2014/main" id="{4B08839A-353B-4046-88F4-ECE752C0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616" y="355141"/>
            <a:ext cx="4743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đậm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triết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thiền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EA1D9BE7-7963-4578-AE73-20A4009379C5}"/>
              </a:ext>
            </a:extLst>
          </p:cNvPr>
          <p:cNvSpPr>
            <a:spLocks/>
          </p:cNvSpPr>
          <p:nvPr/>
        </p:nvSpPr>
        <p:spPr bwMode="auto">
          <a:xfrm>
            <a:off x="4288540" y="928909"/>
            <a:ext cx="1657758" cy="24642"/>
          </a:xfrm>
          <a:custGeom>
            <a:avLst/>
            <a:gdLst>
              <a:gd name="T0" fmla="*/ 140 w 910"/>
              <a:gd name="T1" fmla="*/ 0 h 13"/>
              <a:gd name="T2" fmla="*/ 639 w 910"/>
              <a:gd name="T3" fmla="*/ 25 h 13"/>
              <a:gd name="T4" fmla="*/ 824 w 910"/>
              <a:gd name="T5" fmla="*/ 30 h 13"/>
              <a:gd name="T6" fmla="*/ 4173 w 910"/>
              <a:gd name="T7" fmla="*/ 30 h 13"/>
              <a:gd name="T8" fmla="*/ 4833 w 910"/>
              <a:gd name="T9" fmla="*/ 5 h 13"/>
              <a:gd name="T10" fmla="*/ 5058 w 910"/>
              <a:gd name="T11" fmla="*/ 0 h 13"/>
              <a:gd name="T12" fmla="*/ 5103 w 910"/>
              <a:gd name="T13" fmla="*/ 42 h 13"/>
              <a:gd name="T14" fmla="*/ 5058 w 910"/>
              <a:gd name="T15" fmla="*/ 79 h 13"/>
              <a:gd name="T16" fmla="*/ 4554 w 910"/>
              <a:gd name="T17" fmla="*/ 62 h 13"/>
              <a:gd name="T18" fmla="*/ 3919 w 910"/>
              <a:gd name="T19" fmla="*/ 49 h 13"/>
              <a:gd name="T20" fmla="*/ 1873 w 910"/>
              <a:gd name="T21" fmla="*/ 49 h 13"/>
              <a:gd name="T22" fmla="*/ 279 w 910"/>
              <a:gd name="T23" fmla="*/ 74 h 13"/>
              <a:gd name="T24" fmla="*/ 50 w 910"/>
              <a:gd name="T25" fmla="*/ 79 h 13"/>
              <a:gd name="T26" fmla="*/ 5 w 910"/>
              <a:gd name="T27" fmla="*/ 37 h 13"/>
              <a:gd name="T28" fmla="*/ 45 w 910"/>
              <a:gd name="T29" fmla="*/ 0 h 13"/>
              <a:gd name="T30" fmla="*/ 140 w 910"/>
              <a:gd name="T31" fmla="*/ 0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10" h="13">
                <a:moveTo>
                  <a:pt x="25" y="0"/>
                </a:moveTo>
                <a:cubicBezTo>
                  <a:pt x="55" y="1"/>
                  <a:pt x="84" y="3"/>
                  <a:pt x="114" y="4"/>
                </a:cubicBezTo>
                <a:cubicBezTo>
                  <a:pt x="125" y="4"/>
                  <a:pt x="136" y="5"/>
                  <a:pt x="147" y="5"/>
                </a:cubicBezTo>
                <a:cubicBezTo>
                  <a:pt x="346" y="5"/>
                  <a:pt x="545" y="5"/>
                  <a:pt x="744" y="5"/>
                </a:cubicBezTo>
                <a:cubicBezTo>
                  <a:pt x="783" y="5"/>
                  <a:pt x="822" y="2"/>
                  <a:pt x="862" y="1"/>
                </a:cubicBezTo>
                <a:cubicBezTo>
                  <a:pt x="875" y="0"/>
                  <a:pt x="889" y="0"/>
                  <a:pt x="902" y="0"/>
                </a:cubicBezTo>
                <a:cubicBezTo>
                  <a:pt x="907" y="0"/>
                  <a:pt x="910" y="2"/>
                  <a:pt x="910" y="7"/>
                </a:cubicBezTo>
                <a:cubicBezTo>
                  <a:pt x="910" y="11"/>
                  <a:pt x="907" y="13"/>
                  <a:pt x="902" y="13"/>
                </a:cubicBezTo>
                <a:cubicBezTo>
                  <a:pt x="872" y="12"/>
                  <a:pt x="842" y="11"/>
                  <a:pt x="812" y="10"/>
                </a:cubicBezTo>
                <a:cubicBezTo>
                  <a:pt x="775" y="9"/>
                  <a:pt x="737" y="8"/>
                  <a:pt x="699" y="8"/>
                </a:cubicBezTo>
                <a:cubicBezTo>
                  <a:pt x="578" y="8"/>
                  <a:pt x="456" y="8"/>
                  <a:pt x="334" y="8"/>
                </a:cubicBezTo>
                <a:cubicBezTo>
                  <a:pt x="240" y="9"/>
                  <a:pt x="145" y="6"/>
                  <a:pt x="50" y="12"/>
                </a:cubicBezTo>
                <a:cubicBezTo>
                  <a:pt x="36" y="13"/>
                  <a:pt x="23" y="13"/>
                  <a:pt x="9" y="13"/>
                </a:cubicBezTo>
                <a:cubicBezTo>
                  <a:pt x="4" y="13"/>
                  <a:pt x="0" y="10"/>
                  <a:pt x="1" y="6"/>
                </a:cubicBezTo>
                <a:cubicBezTo>
                  <a:pt x="1" y="2"/>
                  <a:pt x="3" y="0"/>
                  <a:pt x="8" y="0"/>
                </a:cubicBezTo>
                <a:cubicBezTo>
                  <a:pt x="14" y="0"/>
                  <a:pt x="20" y="0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3"/>
          </a:p>
        </p:txBody>
      </p:sp>
      <p:sp>
        <p:nvSpPr>
          <p:cNvPr id="25" name="文本框 11">
            <a:extLst>
              <a:ext uri="{FF2B5EF4-FFF2-40B4-BE49-F238E27FC236}">
                <a16:creationId xmlns:a16="http://schemas.microsoft.com/office/drawing/2014/main" id="{F05DFFAB-C143-41AE-933A-5927998F3296}"/>
              </a:ext>
            </a:extLst>
          </p:cNvPr>
          <p:cNvSpPr txBox="1"/>
          <p:nvPr/>
        </p:nvSpPr>
        <p:spPr>
          <a:xfrm>
            <a:off x="1017424" y="1363253"/>
            <a:ext cx="492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Tiếng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cuộc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sống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âm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điệu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gợi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lên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trở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với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trạng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hồn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nhiên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thanh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thản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8" name="文本框 11">
            <a:extLst>
              <a:ext uri="{FF2B5EF4-FFF2-40B4-BE49-F238E27FC236}">
                <a16:creationId xmlns:a16="http://schemas.microsoft.com/office/drawing/2014/main" id="{A679A3AA-DB82-4A73-8ED5-86635A0B6C93}"/>
              </a:ext>
            </a:extLst>
          </p:cNvPr>
          <p:cNvSpPr txBox="1"/>
          <p:nvPr/>
        </p:nvSpPr>
        <p:spPr>
          <a:xfrm>
            <a:off x="1017424" y="2691748"/>
            <a:ext cx="4928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Con trâu </a:t>
            </a:r>
            <a:r>
              <a:rPr lang="vi-V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 biểu tượng của chân tâm hồn thuần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F05DFFAB-C143-41AE-933A-5927998F3296}"/>
              </a:ext>
            </a:extLst>
          </p:cNvPr>
          <p:cNvSpPr txBox="1"/>
          <p:nvPr/>
        </p:nvSpPr>
        <p:spPr>
          <a:xfrm>
            <a:off x="1017424" y="3522745"/>
            <a:ext cx="492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Cánh cò </a:t>
            </a:r>
            <a:r>
              <a:rPr lang="vi-V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bay từ cao xuống thấp thể hiện sự kết nối giữa trời và đất, giữa âm và dương.</a:t>
            </a:r>
            <a:endParaRPr lang="en-US" altLang="zh-CN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45962" y="1537586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nhàng của các thần tiên siêu thoát trút bỏ sức nặng của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cõi trần, ngoài ra nó còn biểu trưng cho sức mạnh và sự sống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8" descr="D:\png\01010000288888_0004_图层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11" y="3763022"/>
            <a:ext cx="1595119" cy="14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4"/>
          <p:cNvSpPr/>
          <p:nvPr/>
        </p:nvSpPr>
        <p:spPr>
          <a:xfrm>
            <a:off x="513368" y="0"/>
            <a:ext cx="1450522" cy="1738893"/>
          </a:xfrm>
          <a:custGeom>
            <a:avLst/>
            <a:gdLst/>
            <a:ahLst/>
            <a:cxnLst/>
            <a:rect l="l" t="t" r="r" b="b"/>
            <a:pathLst>
              <a:path w="5410962" h="8229600">
                <a:moveTo>
                  <a:pt x="0" y="0"/>
                </a:moveTo>
                <a:lnTo>
                  <a:pt x="5410962" y="0"/>
                </a:lnTo>
                <a:lnTo>
                  <a:pt x="54109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5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sḻíḓe"/>
          <p:cNvSpPr/>
          <p:nvPr/>
        </p:nvSpPr>
        <p:spPr>
          <a:xfrm flipH="1">
            <a:off x="0" y="3342003"/>
            <a:ext cx="12192000" cy="2626997"/>
          </a:xfrm>
          <a:custGeom>
            <a:avLst/>
            <a:gdLst>
              <a:gd name="connsiteX0" fmla="*/ 8748491 w 12192000"/>
              <a:gd name="connsiteY0" fmla="*/ 1233 h 2626997"/>
              <a:gd name="connsiteX1" fmla="*/ 9144000 w 12192000"/>
              <a:gd name="connsiteY1" fmla="*/ 24961 h 2626997"/>
              <a:gd name="connsiteX2" fmla="*/ 12012914 w 12192000"/>
              <a:gd name="connsiteY2" fmla="*/ 498775 h 2626997"/>
              <a:gd name="connsiteX3" fmla="*/ 12192000 w 12192000"/>
              <a:gd name="connsiteY3" fmla="*/ 536959 h 2626997"/>
              <a:gd name="connsiteX4" fmla="*/ 12192000 w 12192000"/>
              <a:gd name="connsiteY4" fmla="*/ 1894026 h 2626997"/>
              <a:gd name="connsiteX5" fmla="*/ 12192000 w 12192000"/>
              <a:gd name="connsiteY5" fmla="*/ 2104484 h 2626997"/>
              <a:gd name="connsiteX6" fmla="*/ 12192000 w 12192000"/>
              <a:gd name="connsiteY6" fmla="*/ 2626997 h 2626997"/>
              <a:gd name="connsiteX7" fmla="*/ 0 w 12192000"/>
              <a:gd name="connsiteY7" fmla="*/ 2626997 h 2626997"/>
              <a:gd name="connsiteX8" fmla="*/ 0 w 12192000"/>
              <a:gd name="connsiteY8" fmla="*/ 2104484 h 2626997"/>
              <a:gd name="connsiteX9" fmla="*/ 0 w 12192000"/>
              <a:gd name="connsiteY9" fmla="*/ 1894026 h 2626997"/>
              <a:gd name="connsiteX10" fmla="*/ 0 w 12192000"/>
              <a:gd name="connsiteY10" fmla="*/ 222829 h 2626997"/>
              <a:gd name="connsiteX11" fmla="*/ 308035 w 12192000"/>
              <a:gd name="connsiteY11" fmla="*/ 272447 h 2626997"/>
              <a:gd name="connsiteX12" fmla="*/ 4306531 w 12192000"/>
              <a:gd name="connsiteY12" fmla="*/ 1057349 h 2626997"/>
              <a:gd name="connsiteX13" fmla="*/ 8748491 w 12192000"/>
              <a:gd name="connsiteY13" fmla="*/ 1233 h 262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626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微软雅黑"/>
              <a:ea typeface="华文新魏"/>
              <a:sym typeface="微软雅黑"/>
            </a:endParaRPr>
          </a:p>
        </p:txBody>
      </p:sp>
      <p:sp>
        <p:nvSpPr>
          <p:cNvPr id="41" name="îšļîďè"/>
          <p:cNvSpPr/>
          <p:nvPr/>
        </p:nvSpPr>
        <p:spPr>
          <a:xfrm>
            <a:off x="1" y="3342003"/>
            <a:ext cx="12192000" cy="3515997"/>
          </a:xfrm>
          <a:custGeom>
            <a:avLst/>
            <a:gdLst>
              <a:gd name="connsiteX0" fmla="*/ 8748491 w 12192000"/>
              <a:gd name="connsiteY0" fmla="*/ 1233 h 3515997"/>
              <a:gd name="connsiteX1" fmla="*/ 9144000 w 12192000"/>
              <a:gd name="connsiteY1" fmla="*/ 24961 h 3515997"/>
              <a:gd name="connsiteX2" fmla="*/ 12012914 w 12192000"/>
              <a:gd name="connsiteY2" fmla="*/ 498775 h 3515997"/>
              <a:gd name="connsiteX3" fmla="*/ 12192000 w 12192000"/>
              <a:gd name="connsiteY3" fmla="*/ 536959 h 3515997"/>
              <a:gd name="connsiteX4" fmla="*/ 12192000 w 12192000"/>
              <a:gd name="connsiteY4" fmla="*/ 1894026 h 3515997"/>
              <a:gd name="connsiteX5" fmla="*/ 12192000 w 12192000"/>
              <a:gd name="connsiteY5" fmla="*/ 2104484 h 3515997"/>
              <a:gd name="connsiteX6" fmla="*/ 12192000 w 12192000"/>
              <a:gd name="connsiteY6" fmla="*/ 2626997 h 3515997"/>
              <a:gd name="connsiteX7" fmla="*/ 12192000 w 12192000"/>
              <a:gd name="connsiteY7" fmla="*/ 3515997 h 3515997"/>
              <a:gd name="connsiteX8" fmla="*/ 0 w 12192000"/>
              <a:gd name="connsiteY8" fmla="*/ 3515997 h 3515997"/>
              <a:gd name="connsiteX9" fmla="*/ 0 w 12192000"/>
              <a:gd name="connsiteY9" fmla="*/ 2626997 h 3515997"/>
              <a:gd name="connsiteX10" fmla="*/ 0 w 12192000"/>
              <a:gd name="connsiteY10" fmla="*/ 2104484 h 3515997"/>
              <a:gd name="connsiteX11" fmla="*/ 0 w 12192000"/>
              <a:gd name="connsiteY11" fmla="*/ 1894026 h 3515997"/>
              <a:gd name="connsiteX12" fmla="*/ 0 w 12192000"/>
              <a:gd name="connsiteY12" fmla="*/ 222829 h 3515997"/>
              <a:gd name="connsiteX13" fmla="*/ 308035 w 12192000"/>
              <a:gd name="connsiteY13" fmla="*/ 272447 h 3515997"/>
              <a:gd name="connsiteX14" fmla="*/ 4306531 w 12192000"/>
              <a:gd name="connsiteY14" fmla="*/ 1057349 h 3515997"/>
              <a:gd name="connsiteX15" fmla="*/ 8748491 w 12192000"/>
              <a:gd name="connsiteY15" fmla="*/ 1233 h 35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515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12192000" y="3515997"/>
                </a:lnTo>
                <a:lnTo>
                  <a:pt x="0" y="3515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58F9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id-ID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7" y="303375"/>
            <a:ext cx="1179317" cy="117931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85720" y="431368"/>
            <a:ext cx="10979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Tâm trạng, cảm xúc  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îṣḷiḓé"/>
          <p:cNvSpPr/>
          <p:nvPr/>
        </p:nvSpPr>
        <p:spPr>
          <a:xfrm>
            <a:off x="526295" y="461665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3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24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065" y="-55756"/>
            <a:ext cx="12192000" cy="6858000"/>
          </a:xfrm>
          <a:prstGeom prst="rect">
            <a:avLst/>
          </a:prstGeom>
        </p:spPr>
      </p:pic>
      <p:pic>
        <p:nvPicPr>
          <p:cNvPr id="1026" name="Picture 2" descr="Vua Trần Nhân Tông Và Những Đóng Góp Cho Nền Phật Giáo Việt Na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3930" l="34167" r="100000">
                        <a14:foregroundMark x1="82500" y1="76677" x2="55167" y2="86581"/>
                        <a14:foregroundMark x1="80000" y1="78914" x2="85167" y2="88179"/>
                        <a14:foregroundMark x1="11833" y1="20447" x2="13167" y2="46326"/>
                        <a14:foregroundMark x1="5333" y1="23323" x2="27667" y2="36422"/>
                        <a14:foregroundMark x1="20500" y1="6390" x2="28667" y2="32268"/>
                        <a14:foregroundMark x1="26000" y1="2236" x2="14000" y2="31949"/>
                        <a14:foregroundMark x1="1167" y1="61342" x2="45833" y2="79553"/>
                        <a14:foregroundMark x1="50167" y1="17572" x2="73833" y2="44409"/>
                        <a14:foregroundMark x1="64333" y1="20447" x2="21667" y2="46645"/>
                        <a14:foregroundMark x1="59333" y1="12780" x2="89500" y2="32268"/>
                        <a14:foregroundMark x1="65833" y1="23642" x2="88833" y2="2236"/>
                        <a14:foregroundMark x1="89500" y1="3834" x2="99833" y2="16613"/>
                        <a14:foregroundMark x1="64833" y1="88498" x2="90167" y2="93930"/>
                        <a14:foregroundMark x1="2333" y1="33866" x2="14167" y2="39617"/>
                        <a14:foregroundMark x1="26167" y1="7668" x2="28333" y2="13099"/>
                        <a14:foregroundMark x1="6500" y1="18850" x2="19333" y2="25879"/>
                        <a14:foregroundMark x1="16667" y1="2875" x2="21000" y2="15335"/>
                        <a14:foregroundMark x1="16333" y1="16933" x2="23833" y2="7668"/>
                        <a14:foregroundMark x1="35667" y1="43450" x2="57000" y2="77636"/>
                        <a14:foregroundMark x1="46000" y1="33546" x2="80000" y2="59105"/>
                        <a14:foregroundMark x1="44167" y1="37700" x2="51000" y2="55591"/>
                        <a14:foregroundMark x1="88000" y1="22684" x2="93000" y2="29073"/>
                        <a14:foregroundMark x1="90167" y1="42812" x2="95667" y2="70607"/>
                        <a14:foregroundMark x1="89000" y1="71246" x2="92167" y2="8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97" y="1332287"/>
            <a:ext cx="5675284" cy="552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3549" y="-61616"/>
            <a:ext cx="4112332" cy="27135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14192" y="1466185"/>
            <a:ext cx="870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vọng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” 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42466" y="2119041"/>
            <a:ext cx="7947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 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hồn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14192" y="2771897"/>
            <a:ext cx="630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14192" y="3925146"/>
            <a:ext cx="8571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è"/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yêu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thương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thái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độ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trân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trọng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dành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cho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nhiên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con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người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cuộc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sống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è"/>
            </a:pP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Niềm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vui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hạnh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phúc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trước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vẻ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đẹp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thanh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bình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của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cuộc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sống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đời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thường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289" y="942851"/>
            <a:ext cx="5041745" cy="5041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1277" y="1453591"/>
            <a:ext cx="285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30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华文新魏"/>
                <a:sym typeface="微软雅黑"/>
              </a:rPr>
              <a:t>I.</a:t>
            </a:r>
            <a:endParaRPr lang="zh-CN" altLang="en-US" sz="9600" dirty="0">
              <a:solidFill>
                <a:srgbClr val="30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华文新魏"/>
              <a:sym typeface="微软雅黑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6909178" y="2760794"/>
            <a:ext cx="2699966" cy="203132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altLang="zh-CN" sz="4400" kern="0" smtClean="0">
                <a:solidFill>
                  <a:srgbClr val="305A6B"/>
                </a:solidFill>
                <a:ea typeface="华文新魏"/>
                <a:sym typeface="微软雅黑"/>
              </a:rPr>
              <a:t>ĐỌC VÀ TÌM HIỂU CHUNG</a:t>
            </a:r>
            <a:endParaRPr lang="en-US" altLang="zh-CN" sz="4400" kern="0" dirty="0">
              <a:solidFill>
                <a:srgbClr val="305A6B"/>
              </a:solidFill>
              <a:ea typeface="华文新魏"/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289" y="942851"/>
            <a:ext cx="5041745" cy="5041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1277" y="1453591"/>
            <a:ext cx="285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30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华文新魏"/>
                <a:sym typeface="微软雅黑"/>
              </a:rPr>
              <a:t>III.</a:t>
            </a:r>
            <a:endParaRPr lang="zh-CN" altLang="en-US" sz="9600" dirty="0">
              <a:solidFill>
                <a:srgbClr val="30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华文新魏"/>
              <a:sym typeface="微软雅黑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6909178" y="2760794"/>
            <a:ext cx="2699966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altLang="zh-CN" sz="4400" kern="0" smtClean="0">
                <a:solidFill>
                  <a:srgbClr val="305A6B"/>
                </a:solidFill>
                <a:ea typeface="华文新魏"/>
                <a:sym typeface="微软雅黑"/>
              </a:rPr>
              <a:t>Tổng kết</a:t>
            </a:r>
            <a:endParaRPr lang="en-US" altLang="zh-CN" sz="4400" kern="0" dirty="0">
              <a:solidFill>
                <a:srgbClr val="305A6B"/>
              </a:solidFill>
              <a:ea typeface="华文新魏"/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7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šliḑê"/>
          <p:cNvSpPr/>
          <p:nvPr/>
        </p:nvSpPr>
        <p:spPr bwMode="auto">
          <a:xfrm>
            <a:off x="3659" y="3990959"/>
            <a:ext cx="12184683" cy="2867041"/>
          </a:xfrm>
          <a:custGeom>
            <a:avLst/>
            <a:gdLst>
              <a:gd name="T0" fmla="*/ 0 w 4103"/>
              <a:gd name="T1" fmla="*/ 95 h 653"/>
              <a:gd name="T2" fmla="*/ 831 w 4103"/>
              <a:gd name="T3" fmla="*/ 321 h 653"/>
              <a:gd name="T4" fmla="*/ 1537 w 4103"/>
              <a:gd name="T5" fmla="*/ 208 h 653"/>
              <a:gd name="T6" fmla="*/ 2815 w 4103"/>
              <a:gd name="T7" fmla="*/ 431 h 653"/>
              <a:gd name="T8" fmla="*/ 3446 w 4103"/>
              <a:gd name="T9" fmla="*/ 170 h 653"/>
              <a:gd name="T10" fmla="*/ 4103 w 4103"/>
              <a:gd name="T11" fmla="*/ 91 h 653"/>
              <a:gd name="T12" fmla="*/ 4103 w 4103"/>
              <a:gd name="T13" fmla="*/ 653 h 653"/>
              <a:gd name="T14" fmla="*/ 0 w 4103"/>
              <a:gd name="T15" fmla="*/ 653 h 653"/>
              <a:gd name="T16" fmla="*/ 0 w 4103"/>
              <a:gd name="T17" fmla="*/ 95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3" h="653">
                <a:moveTo>
                  <a:pt x="0" y="95"/>
                </a:moveTo>
                <a:cubicBezTo>
                  <a:pt x="286" y="60"/>
                  <a:pt x="544" y="293"/>
                  <a:pt x="831" y="321"/>
                </a:cubicBezTo>
                <a:cubicBezTo>
                  <a:pt x="1069" y="344"/>
                  <a:pt x="1299" y="224"/>
                  <a:pt x="1537" y="208"/>
                </a:cubicBezTo>
                <a:cubicBezTo>
                  <a:pt x="1971" y="179"/>
                  <a:pt x="2384" y="491"/>
                  <a:pt x="2815" y="431"/>
                </a:cubicBezTo>
                <a:cubicBezTo>
                  <a:pt x="3040" y="399"/>
                  <a:pt x="3240" y="269"/>
                  <a:pt x="3446" y="170"/>
                </a:cubicBezTo>
                <a:cubicBezTo>
                  <a:pt x="3653" y="70"/>
                  <a:pt x="3893" y="0"/>
                  <a:pt x="4103" y="91"/>
                </a:cubicBezTo>
                <a:cubicBezTo>
                  <a:pt x="4103" y="653"/>
                  <a:pt x="4103" y="653"/>
                  <a:pt x="4103" y="653"/>
                </a:cubicBezTo>
                <a:cubicBezTo>
                  <a:pt x="0" y="653"/>
                  <a:pt x="0" y="653"/>
                  <a:pt x="0" y="653"/>
                </a:cubicBezTo>
                <a:lnTo>
                  <a:pt x="0" y="95"/>
                </a:lnTo>
                <a:close/>
              </a:path>
            </a:pathLst>
          </a:cu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ID" sz="3200">
              <a:solidFill>
                <a:srgbClr val="FFFFFF"/>
              </a:solidFill>
              <a:latin typeface="微软雅黑"/>
              <a:ea typeface="华文新魏"/>
              <a:sym typeface="微软雅黑"/>
            </a:endParaRPr>
          </a:p>
        </p:txBody>
      </p:sp>
      <p:sp>
        <p:nvSpPr>
          <p:cNvPr id="5" name="iśḷiďe"/>
          <p:cNvSpPr/>
          <p:nvPr/>
        </p:nvSpPr>
        <p:spPr bwMode="auto">
          <a:xfrm>
            <a:off x="660400" y="1130300"/>
            <a:ext cx="2909058" cy="4705954"/>
          </a:xfrm>
          <a:custGeom>
            <a:avLst/>
            <a:gdLst>
              <a:gd name="T0" fmla="*/ 3547 w 16960"/>
              <a:gd name="T1" fmla="*/ 0 h 27432"/>
              <a:gd name="T2" fmla="*/ 13414 w 16960"/>
              <a:gd name="T3" fmla="*/ 0 h 27432"/>
              <a:gd name="T4" fmla="*/ 16960 w 16960"/>
              <a:gd name="T5" fmla="*/ 3548 h 27432"/>
              <a:gd name="T6" fmla="*/ 16960 w 16960"/>
              <a:gd name="T7" fmla="*/ 10710 h 27432"/>
              <a:gd name="T8" fmla="*/ 14297 w 16960"/>
              <a:gd name="T9" fmla="*/ 10710 h 27432"/>
              <a:gd name="T10" fmla="*/ 11101 w 16960"/>
              <a:gd name="T11" fmla="*/ 13906 h 27432"/>
              <a:gd name="T12" fmla="*/ 11101 w 16960"/>
              <a:gd name="T13" fmla="*/ 26545 h 27432"/>
              <a:gd name="T14" fmla="*/ 11166 w 16960"/>
              <a:gd name="T15" fmla="*/ 27189 h 27432"/>
              <a:gd name="T16" fmla="*/ 11242 w 16960"/>
              <a:gd name="T17" fmla="*/ 27432 h 27432"/>
              <a:gd name="T18" fmla="*/ 3547 w 16960"/>
              <a:gd name="T19" fmla="*/ 27432 h 27432"/>
              <a:gd name="T20" fmla="*/ 0 w 16960"/>
              <a:gd name="T21" fmla="*/ 23885 h 27432"/>
              <a:gd name="T22" fmla="*/ 0 w 16960"/>
              <a:gd name="T23" fmla="*/ 3548 h 27432"/>
              <a:gd name="T24" fmla="*/ 3547 w 16960"/>
              <a:gd name="T25" fmla="*/ 0 h 27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60" h="27432">
                <a:moveTo>
                  <a:pt x="3547" y="0"/>
                </a:moveTo>
                <a:lnTo>
                  <a:pt x="13414" y="0"/>
                </a:lnTo>
                <a:cubicBezTo>
                  <a:pt x="15373" y="0"/>
                  <a:pt x="16960" y="1589"/>
                  <a:pt x="16960" y="3548"/>
                </a:cubicBezTo>
                <a:lnTo>
                  <a:pt x="16960" y="10710"/>
                </a:lnTo>
                <a:lnTo>
                  <a:pt x="14297" y="10710"/>
                </a:lnTo>
                <a:cubicBezTo>
                  <a:pt x="12532" y="10710"/>
                  <a:pt x="11101" y="12141"/>
                  <a:pt x="11101" y="13906"/>
                </a:cubicBezTo>
                <a:lnTo>
                  <a:pt x="11101" y="26545"/>
                </a:lnTo>
                <a:cubicBezTo>
                  <a:pt x="11101" y="26766"/>
                  <a:pt x="11124" y="26981"/>
                  <a:pt x="11166" y="27189"/>
                </a:cubicBezTo>
                <a:lnTo>
                  <a:pt x="11242" y="27432"/>
                </a:lnTo>
                <a:lnTo>
                  <a:pt x="3547" y="27432"/>
                </a:lnTo>
                <a:cubicBezTo>
                  <a:pt x="1588" y="27432"/>
                  <a:pt x="0" y="25844"/>
                  <a:pt x="0" y="23885"/>
                </a:cubicBezTo>
                <a:lnTo>
                  <a:pt x="0" y="3548"/>
                </a:lnTo>
                <a:cubicBezTo>
                  <a:pt x="0" y="1589"/>
                  <a:pt x="1588" y="0"/>
                  <a:pt x="3547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reflection blurRad="6350" stA="50000" endPos="10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/>
              <a:ea typeface="华文新魏"/>
              <a:sym typeface="微软雅黑"/>
            </a:endParaRPr>
          </a:p>
        </p:txBody>
      </p:sp>
      <p:sp>
        <p:nvSpPr>
          <p:cNvPr id="6" name="islïḍe"/>
          <p:cNvSpPr/>
          <p:nvPr/>
        </p:nvSpPr>
        <p:spPr bwMode="auto">
          <a:xfrm>
            <a:off x="2701686" y="3102741"/>
            <a:ext cx="2621726" cy="3623813"/>
          </a:xfrm>
          <a:custGeom>
            <a:avLst/>
            <a:gdLst>
              <a:gd name="T0" fmla="*/ 3196 w 15280"/>
              <a:gd name="T1" fmla="*/ 0 h 21120"/>
              <a:gd name="T2" fmla="*/ 12085 w 15280"/>
              <a:gd name="T3" fmla="*/ 0 h 21120"/>
              <a:gd name="T4" fmla="*/ 15280 w 15280"/>
              <a:gd name="T5" fmla="*/ 3196 h 21120"/>
              <a:gd name="T6" fmla="*/ 15280 w 15280"/>
              <a:gd name="T7" fmla="*/ 21120 h 21120"/>
              <a:gd name="T8" fmla="*/ 0 w 15280"/>
              <a:gd name="T9" fmla="*/ 21120 h 21120"/>
              <a:gd name="T10" fmla="*/ 0 w 15280"/>
              <a:gd name="T11" fmla="*/ 3196 h 21120"/>
              <a:gd name="T12" fmla="*/ 3196 w 15280"/>
              <a:gd name="T13" fmla="*/ 0 h 2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80" h="21120">
                <a:moveTo>
                  <a:pt x="3196" y="0"/>
                </a:moveTo>
                <a:lnTo>
                  <a:pt x="12085" y="0"/>
                </a:lnTo>
                <a:cubicBezTo>
                  <a:pt x="13850" y="0"/>
                  <a:pt x="15280" y="1431"/>
                  <a:pt x="15280" y="3196"/>
                </a:cubicBezTo>
                <a:lnTo>
                  <a:pt x="15280" y="21120"/>
                </a:lnTo>
                <a:lnTo>
                  <a:pt x="0" y="21120"/>
                </a:lnTo>
                <a:lnTo>
                  <a:pt x="0" y="3196"/>
                </a:lnTo>
                <a:cubicBezTo>
                  <a:pt x="0" y="1431"/>
                  <a:pt x="1431" y="0"/>
                  <a:pt x="3196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73219" r="-72510"/>
            </a:stretch>
          </a:blipFill>
          <a:ln w="28575" cap="flat" cmpd="sng" algn="ctr">
            <a:noFill/>
            <a:prstDash val="solid"/>
            <a:miter lim="800000"/>
          </a:ln>
          <a:effectLst>
            <a:reflection blurRad="6350" stA="50000" endPos="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812" y="-343705"/>
            <a:ext cx="2553505" cy="2553505"/>
          </a:xfrm>
          <a:prstGeom prst="rect">
            <a:avLst/>
          </a:prstGeom>
        </p:spPr>
      </p:pic>
      <p:sp>
        <p:nvSpPr>
          <p:cNvPr id="14" name="ísliḑe"/>
          <p:cNvSpPr txBox="1"/>
          <p:nvPr/>
        </p:nvSpPr>
        <p:spPr>
          <a:xfrm>
            <a:off x="4229459" y="236124"/>
            <a:ext cx="3869512" cy="1256773"/>
          </a:xfrm>
          <a:prstGeom prst="roundRect">
            <a:avLst>
              <a:gd name="adj" fmla="val 50000"/>
            </a:avLst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>
              <a:defRPr sz="320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latin typeface="微软雅黑"/>
                <a:ea typeface="华文新魏"/>
                <a:sym typeface="微软雅黑"/>
              </a:rPr>
              <a:t> </a:t>
            </a:r>
            <a:endParaRPr lang="id-ID" dirty="0">
              <a:latin typeface="微软雅黑"/>
              <a:ea typeface="华文新魏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503853"/>
            <a:ext cx="255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vi-VN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5610744" y="2381115"/>
            <a:ext cx="567132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74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874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812" y="-343705"/>
            <a:ext cx="2553505" cy="2553505"/>
          </a:xfrm>
          <a:prstGeom prst="rect">
            <a:avLst/>
          </a:prstGeom>
        </p:spPr>
      </p:pic>
      <p:sp>
        <p:nvSpPr>
          <p:cNvPr id="14" name="ísliḑe"/>
          <p:cNvSpPr txBox="1"/>
          <p:nvPr/>
        </p:nvSpPr>
        <p:spPr>
          <a:xfrm>
            <a:off x="4229459" y="236124"/>
            <a:ext cx="3869512" cy="1256773"/>
          </a:xfrm>
          <a:prstGeom prst="roundRect">
            <a:avLst>
              <a:gd name="adj" fmla="val 50000"/>
            </a:avLst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>
              <a:defRPr sz="3200">
                <a:solidFill>
                  <a:srgbClr val="FFFFFF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latin typeface="微软雅黑"/>
                <a:ea typeface="华文新魏"/>
                <a:sym typeface="微软雅黑"/>
              </a:rPr>
              <a:t> </a:t>
            </a:r>
            <a:endParaRPr lang="id-ID" dirty="0">
              <a:latin typeface="微软雅黑"/>
              <a:ea typeface="华文新魏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1" y="503853"/>
            <a:ext cx="255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vi-VN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824923" y="1895971"/>
            <a:ext cx="567132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hồn thơ thắm thiết với quê hương, đất nước của vị vua anh minh, tài đức Trần Nhân Tông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Vua Trần Nhân Tông Và Những Đóng Góp Cho Nền Phật Giáo Việt Na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" b="93930" l="34167" r="100000">
                        <a14:foregroundMark x1="82500" y1="76677" x2="55167" y2="86581"/>
                        <a14:foregroundMark x1="80000" y1="78914" x2="85167" y2="88179"/>
                        <a14:foregroundMark x1="11833" y1="20447" x2="13167" y2="46326"/>
                        <a14:foregroundMark x1="5333" y1="23323" x2="27667" y2="36422"/>
                        <a14:foregroundMark x1="20500" y1="6390" x2="28667" y2="32268"/>
                        <a14:foregroundMark x1="26000" y1="2236" x2="14000" y2="31949"/>
                        <a14:foregroundMark x1="1167" y1="61342" x2="45833" y2="79553"/>
                        <a14:foregroundMark x1="50167" y1="17572" x2="73833" y2="44409"/>
                        <a14:foregroundMark x1="64333" y1="20447" x2="21667" y2="46645"/>
                        <a14:foregroundMark x1="59333" y1="12780" x2="89500" y2="32268"/>
                        <a14:foregroundMark x1="65833" y1="23642" x2="88833" y2="2236"/>
                        <a14:foregroundMark x1="89500" y1="3834" x2="99833" y2="16613"/>
                        <a14:foregroundMark x1="64833" y1="88498" x2="90167" y2="93930"/>
                        <a14:foregroundMark x1="2333" y1="33866" x2="14167" y2="39617"/>
                        <a14:foregroundMark x1="26167" y1="7668" x2="28333" y2="13099"/>
                        <a14:foregroundMark x1="6500" y1="18850" x2="19333" y2="25879"/>
                        <a14:foregroundMark x1="16667" y1="2875" x2="21000" y2="15335"/>
                        <a14:foregroundMark x1="16333" y1="16933" x2="23833" y2="7668"/>
                        <a14:foregroundMark x1="35667" y1="43450" x2="57000" y2="77636"/>
                        <a14:foregroundMark x1="46000" y1="33546" x2="80000" y2="59105"/>
                        <a14:foregroundMark x1="44167" y1="37700" x2="51000" y2="55591"/>
                        <a14:foregroundMark x1="88000" y1="22684" x2="93000" y2="29073"/>
                        <a14:foregroundMark x1="90167" y1="42812" x2="95667" y2="70607"/>
                        <a14:foregroundMark x1="89000" y1="71246" x2="92167" y2="8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139" y="1760626"/>
            <a:ext cx="5623877" cy="552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7409" y="3159"/>
            <a:ext cx="4112332" cy="2713558"/>
          </a:xfrm>
          <a:prstGeom prst="rect">
            <a:avLst/>
          </a:prstGeom>
        </p:spPr>
      </p:pic>
      <p:sp>
        <p:nvSpPr>
          <p:cNvPr id="4" name="išliḑê"/>
          <p:cNvSpPr/>
          <p:nvPr/>
        </p:nvSpPr>
        <p:spPr bwMode="auto">
          <a:xfrm>
            <a:off x="3659" y="5384800"/>
            <a:ext cx="12184683" cy="1473200"/>
          </a:xfrm>
          <a:custGeom>
            <a:avLst/>
            <a:gdLst>
              <a:gd name="T0" fmla="*/ 0 w 4103"/>
              <a:gd name="T1" fmla="*/ 95 h 653"/>
              <a:gd name="T2" fmla="*/ 831 w 4103"/>
              <a:gd name="T3" fmla="*/ 321 h 653"/>
              <a:gd name="T4" fmla="*/ 1537 w 4103"/>
              <a:gd name="T5" fmla="*/ 208 h 653"/>
              <a:gd name="T6" fmla="*/ 2815 w 4103"/>
              <a:gd name="T7" fmla="*/ 431 h 653"/>
              <a:gd name="T8" fmla="*/ 3446 w 4103"/>
              <a:gd name="T9" fmla="*/ 170 h 653"/>
              <a:gd name="T10" fmla="*/ 4103 w 4103"/>
              <a:gd name="T11" fmla="*/ 91 h 653"/>
              <a:gd name="T12" fmla="*/ 4103 w 4103"/>
              <a:gd name="T13" fmla="*/ 653 h 653"/>
              <a:gd name="T14" fmla="*/ 0 w 4103"/>
              <a:gd name="T15" fmla="*/ 653 h 653"/>
              <a:gd name="T16" fmla="*/ 0 w 4103"/>
              <a:gd name="T17" fmla="*/ 95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3" h="653">
                <a:moveTo>
                  <a:pt x="0" y="95"/>
                </a:moveTo>
                <a:cubicBezTo>
                  <a:pt x="286" y="60"/>
                  <a:pt x="544" y="293"/>
                  <a:pt x="831" y="321"/>
                </a:cubicBezTo>
                <a:cubicBezTo>
                  <a:pt x="1069" y="344"/>
                  <a:pt x="1299" y="224"/>
                  <a:pt x="1537" y="208"/>
                </a:cubicBezTo>
                <a:cubicBezTo>
                  <a:pt x="1971" y="179"/>
                  <a:pt x="2384" y="491"/>
                  <a:pt x="2815" y="431"/>
                </a:cubicBezTo>
                <a:cubicBezTo>
                  <a:pt x="3040" y="399"/>
                  <a:pt x="3240" y="269"/>
                  <a:pt x="3446" y="170"/>
                </a:cubicBezTo>
                <a:cubicBezTo>
                  <a:pt x="3653" y="70"/>
                  <a:pt x="3893" y="0"/>
                  <a:pt x="4103" y="91"/>
                </a:cubicBezTo>
                <a:cubicBezTo>
                  <a:pt x="4103" y="653"/>
                  <a:pt x="4103" y="653"/>
                  <a:pt x="4103" y="653"/>
                </a:cubicBezTo>
                <a:cubicBezTo>
                  <a:pt x="0" y="653"/>
                  <a:pt x="0" y="653"/>
                  <a:pt x="0" y="653"/>
                </a:cubicBezTo>
                <a:lnTo>
                  <a:pt x="0" y="95"/>
                </a:lnTo>
                <a:close/>
              </a:path>
            </a:pathLst>
          </a:cu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ID" sz="3200">
              <a:solidFill>
                <a:srgbClr val="FFFFFF"/>
              </a:solidFill>
              <a:latin typeface="微软雅黑"/>
              <a:ea typeface="华文新魏"/>
              <a:sym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44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289" y="942851"/>
            <a:ext cx="5041745" cy="5041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1277" y="1453591"/>
            <a:ext cx="285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30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华文新魏"/>
                <a:sym typeface="微软雅黑"/>
              </a:rPr>
              <a:t>IV.</a:t>
            </a:r>
            <a:endParaRPr lang="zh-CN" altLang="en-US" sz="9600" dirty="0">
              <a:solidFill>
                <a:srgbClr val="30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华文新魏"/>
              <a:sym typeface="微软雅黑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6464173" y="3329460"/>
            <a:ext cx="2699966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altLang="zh-CN" sz="4400" kern="0" smtClean="0">
                <a:solidFill>
                  <a:srgbClr val="305A6B"/>
                </a:solidFill>
                <a:ea typeface="华文新魏"/>
                <a:sym typeface="微软雅黑"/>
              </a:rPr>
              <a:t>Luyện tập</a:t>
            </a:r>
            <a:endParaRPr lang="en-US" altLang="zh-CN" sz="4400" kern="0" dirty="0">
              <a:solidFill>
                <a:srgbClr val="305A6B"/>
              </a:solidFill>
              <a:ea typeface="华文新魏"/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908127"/>
            <a:ext cx="7162800" cy="6656912"/>
          </a:xfrm>
          <a:prstGeom prst="rect">
            <a:avLst/>
          </a:prstGeom>
        </p:spPr>
      </p:pic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6348969" y="2997018"/>
            <a:ext cx="4546600" cy="258532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văn (khoảng 7-9 câu</a:t>
            </a:r>
            <a:r>
              <a:rPr lang="vi-V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trình bày cảm nhận của em về nhan đề hoặc một hình ảnh đặc sắc trong bài thơ “Thiên Trường vãn vọng”.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80" y="46729"/>
            <a:ext cx="1179317" cy="11793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4" name="íṥļiḋe"/>
          <p:cNvSpPr/>
          <p:nvPr/>
        </p:nvSpPr>
        <p:spPr>
          <a:xfrm>
            <a:off x="666750" y="1137562"/>
            <a:ext cx="10858500" cy="5003800"/>
          </a:xfrm>
          <a:prstGeom prst="rect">
            <a:avLst/>
          </a:prstGeom>
          <a:solidFill>
            <a:srgbClr val="258F9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3200">
              <a:solidFill>
                <a:srgbClr val="FFFFFF"/>
              </a:solidFill>
              <a:latin typeface="微软雅黑"/>
              <a:ea typeface="华文新魏"/>
              <a:sym typeface="微软雅黑"/>
            </a:endParaRPr>
          </a:p>
        </p:txBody>
      </p:sp>
      <p:sp>
        <p:nvSpPr>
          <p:cNvPr id="6" name="îṣḷiḓé"/>
          <p:cNvSpPr/>
          <p:nvPr/>
        </p:nvSpPr>
        <p:spPr>
          <a:xfrm>
            <a:off x="1175269" y="251460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1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1165422" y="1427099"/>
            <a:ext cx="4489778" cy="193899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ju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sz="2800" kern="0">
                <a:solidFill>
                  <a:schemeClr val="bg1"/>
                </a:solidFill>
                <a:ea typeface="华文新魏"/>
                <a:sym typeface="微软雅黑"/>
              </a:rPr>
              <a:t>Đọc to, rõ ràng, diễn cảm. Chú ý cách ngắt nhịp, gieo vần của các câu thơ.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872" y="-1491221"/>
            <a:ext cx="5649357" cy="8474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6296" y="128207"/>
            <a:ext cx="1492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1132831" y="3481066"/>
            <a:ext cx="4489778" cy="57451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just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sz="2800" kern="0" smtClean="0">
                <a:solidFill>
                  <a:schemeClr val="bg1"/>
                </a:solidFill>
                <a:ea typeface="华文新魏"/>
                <a:sym typeface="微软雅黑"/>
              </a:rPr>
              <a:t>Lưu ý các thẻ chiến lược</a:t>
            </a:r>
            <a:endParaRPr lang="vi-VN" sz="2800" kern="0">
              <a:solidFill>
                <a:schemeClr val="bg1"/>
              </a:solidFill>
              <a:ea typeface="华文新魏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íṡ1iḋè"/>
          <p:cNvSpPr/>
          <p:nvPr/>
        </p:nvSpPr>
        <p:spPr>
          <a:xfrm>
            <a:off x="3136097" y="1097850"/>
            <a:ext cx="3708400" cy="3708400"/>
          </a:xfrm>
          <a:prstGeom prst="ellips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sp>
        <p:nvSpPr>
          <p:cNvPr id="30" name="iṣľíḓe"/>
          <p:cNvSpPr/>
          <p:nvPr/>
        </p:nvSpPr>
        <p:spPr>
          <a:xfrm>
            <a:off x="3269449" y="1231202"/>
            <a:ext cx="3441698" cy="3441698"/>
          </a:xfrm>
          <a:prstGeom prst="ellips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755223" y="3889093"/>
            <a:ext cx="307975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9" idx="2"/>
          </p:cNvCxnSpPr>
          <p:nvPr/>
        </p:nvCxnSpPr>
        <p:spPr>
          <a:xfrm flipH="1">
            <a:off x="4916036" y="1403293"/>
            <a:ext cx="74262" cy="446489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09235" y="3245005"/>
            <a:ext cx="3373928" cy="4342890"/>
          </a:xfrm>
          <a:prstGeom prst="rect">
            <a:avLst/>
          </a:prstGeom>
        </p:spPr>
      </p:pic>
      <p:sp>
        <p:nvSpPr>
          <p:cNvPr id="29" name="Title 1"/>
          <p:cNvSpPr txBox="1"/>
          <p:nvPr/>
        </p:nvSpPr>
        <p:spPr>
          <a:xfrm>
            <a:off x="4236434" y="5715834"/>
            <a:ext cx="1359204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华文新魏"/>
                <a:cs typeface="Segoe UI" panose="020B0502040204020203" pitchFamily="34" charset="0"/>
                <a:sym typeface="微软雅黑"/>
              </a:rPr>
              <a:t>1PPT.COM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华文新魏"/>
              <a:cs typeface="Segoe UI" panose="020B0502040204020203" pitchFamily="34" charset="0"/>
              <a:sym typeface="微软雅黑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20" y="-157560"/>
            <a:ext cx="12669054" cy="62192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065" y="-55756"/>
            <a:ext cx="12192000" cy="6858000"/>
          </a:xfrm>
          <a:prstGeom prst="rect">
            <a:avLst/>
          </a:prstGeom>
        </p:spPr>
      </p:pic>
      <p:sp>
        <p:nvSpPr>
          <p:cNvPr id="9" name="íṡľïḋé"/>
          <p:cNvSpPr/>
          <p:nvPr/>
        </p:nvSpPr>
        <p:spPr>
          <a:xfrm rot="5400000">
            <a:off x="-229464" y="707896"/>
            <a:ext cx="807877" cy="166976"/>
          </a:xfrm>
          <a:prstGeom prst="roundRect">
            <a:avLst>
              <a:gd name="adj" fmla="val 255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zh-CN" altLang="en-US" kern="0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1026" name="Picture 2" descr="Vua Trần Nhân Tông Và Những Đóng Góp Cho Nền Phật Giáo Việt Na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" b="93930" l="34167" r="100000">
                        <a14:foregroundMark x1="82500" y1="76677" x2="55167" y2="86581"/>
                        <a14:foregroundMark x1="80000" y1="78914" x2="85167" y2="88179"/>
                        <a14:foregroundMark x1="11833" y1="20447" x2="13167" y2="46326"/>
                        <a14:foregroundMark x1="5333" y1="23323" x2="27667" y2="36422"/>
                        <a14:foregroundMark x1="20500" y1="6390" x2="28667" y2="32268"/>
                        <a14:foregroundMark x1="26000" y1="2236" x2="14000" y2="31949"/>
                        <a14:foregroundMark x1="1167" y1="61342" x2="45833" y2="79553"/>
                        <a14:foregroundMark x1="50167" y1="17572" x2="73833" y2="44409"/>
                        <a14:foregroundMark x1="64333" y1="20447" x2="21667" y2="46645"/>
                        <a14:foregroundMark x1="59333" y1="12780" x2="89500" y2="32268"/>
                        <a14:foregroundMark x1="65833" y1="23642" x2="88833" y2="2236"/>
                        <a14:foregroundMark x1="89500" y1="3834" x2="99833" y2="16613"/>
                        <a14:foregroundMark x1="64833" y1="88498" x2="90167" y2="93930"/>
                        <a14:foregroundMark x1="2333" y1="33866" x2="14167" y2="39617"/>
                        <a14:foregroundMark x1="26167" y1="7668" x2="28333" y2="13099"/>
                        <a14:foregroundMark x1="6500" y1="18850" x2="19333" y2="25879"/>
                        <a14:foregroundMark x1="16667" y1="2875" x2="21000" y2="15335"/>
                        <a14:foregroundMark x1="16333" y1="16933" x2="23833" y2="7668"/>
                        <a14:foregroundMark x1="35667" y1="43450" x2="57000" y2="77636"/>
                        <a14:foregroundMark x1="46000" y1="33546" x2="80000" y2="59105"/>
                        <a14:foregroundMark x1="44167" y1="37700" x2="51000" y2="55591"/>
                        <a14:foregroundMark x1="88000" y1="22684" x2="93000" y2="29073"/>
                        <a14:foregroundMark x1="90167" y1="42812" x2="95667" y2="70607"/>
                        <a14:foregroundMark x1="89000" y1="71246" x2="92167" y2="81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97" y="1332287"/>
            <a:ext cx="5675284" cy="552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3549" y="-61616"/>
            <a:ext cx="4112332" cy="27135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1084" y="1618226"/>
            <a:ext cx="8901765" cy="461665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Tông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(1258 – 1308),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vua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597" y="2708299"/>
            <a:ext cx="8346387" cy="1200329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hoàng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đế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minh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lãnh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đạo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thắng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xâm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quân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khôi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phục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kinh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tế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hóa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Việt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1084" y="4534120"/>
            <a:ext cx="8455715" cy="1200329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sư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lập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dòng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thiền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Trúc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Lâm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Tử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giả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đóng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góp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trọng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29" y="-82846"/>
            <a:ext cx="1179317" cy="117931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09145" y="20983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îṣḷiḓé"/>
          <p:cNvSpPr/>
          <p:nvPr/>
        </p:nvSpPr>
        <p:spPr>
          <a:xfrm>
            <a:off x="288118" y="121885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2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013772" y="979763"/>
            <a:ext cx="405835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3600" b="1" dirty="0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3600" b="1" dirty="0">
              <a:solidFill>
                <a:srgbClr val="443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797" y="-189901"/>
            <a:ext cx="2498203" cy="24982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11" y="-189901"/>
            <a:ext cx="2186195" cy="2186195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15" y="-103829"/>
            <a:ext cx="1179317" cy="117931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08131" y="0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îṣḷiḓé"/>
          <p:cNvSpPr/>
          <p:nvPr/>
        </p:nvSpPr>
        <p:spPr>
          <a:xfrm>
            <a:off x="1987104" y="100902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2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2987206" y="934220"/>
            <a:ext cx="405835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4"/>
              </a:lnSpc>
            </a:pPr>
            <a:r>
              <a:rPr lang="en-US" sz="3600" b="1" smtClean="0">
                <a:solidFill>
                  <a:srgbClr val="443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Tác phẩm</a:t>
            </a:r>
            <a:endParaRPr lang="en-US" sz="3600" b="1" dirty="0">
              <a:solidFill>
                <a:srgbClr val="443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7"/>
          <a:srcRect r="2784"/>
          <a:stretch>
            <a:fillRect/>
          </a:stretch>
        </p:blipFill>
        <p:spPr bwMode="auto">
          <a:xfrm rot="242156" flipH="1">
            <a:off x="419990" y="2498457"/>
            <a:ext cx="2816022" cy="5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87964" y="2073759"/>
            <a:ext cx="3081701" cy="461665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791" y="2998843"/>
            <a:ext cx="3085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XIII.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Trần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Nhân Tông về thăm phủ Thiên Trường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4987" y="3057387"/>
            <a:ext cx="185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6870" y="2073805"/>
            <a:ext cx="2162085" cy="461665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0523" y="2016742"/>
            <a:ext cx="3585077" cy="461665"/>
          </a:xfrm>
          <a:prstGeom prst="rect">
            <a:avLst/>
          </a:prstGeom>
          <a:solidFill>
            <a:srgbClr val="258F9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7"/>
          <a:srcRect r="2784"/>
          <a:stretch>
            <a:fillRect/>
          </a:stretch>
        </p:blipFill>
        <p:spPr bwMode="auto">
          <a:xfrm rot="242156" flipH="1">
            <a:off x="4245647" y="2539905"/>
            <a:ext cx="1783912" cy="3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7"/>
          <a:srcRect r="2784"/>
          <a:stretch>
            <a:fillRect/>
          </a:stretch>
        </p:blipFill>
        <p:spPr bwMode="auto">
          <a:xfrm rot="242156" flipH="1">
            <a:off x="7309140" y="2640759"/>
            <a:ext cx="2958007" cy="3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7300523" y="3147931"/>
            <a:ext cx="3794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/>
      <p:bldP spid="35" grpId="0"/>
      <p:bldP spid="36" grpId="0" animBg="1"/>
      <p:bldP spid="37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19" y="0"/>
            <a:ext cx="457157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289" y="942851"/>
            <a:ext cx="5041745" cy="5041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1277" y="1453591"/>
            <a:ext cx="285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305A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华文新魏"/>
                <a:sym typeface="微软雅黑"/>
              </a:rPr>
              <a:t>II.</a:t>
            </a:r>
            <a:endParaRPr lang="zh-CN" altLang="en-US" sz="9600" dirty="0">
              <a:solidFill>
                <a:srgbClr val="305A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华文新魏"/>
              <a:sym typeface="微软雅黑"/>
            </a:endParaRP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6909178" y="2760794"/>
            <a:ext cx="2699966" cy="135421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altLang="zh-CN" sz="4400" kern="0" smtClean="0">
                <a:solidFill>
                  <a:srgbClr val="305A6B"/>
                </a:solidFill>
                <a:ea typeface="华文新魏"/>
                <a:sym typeface="微软雅黑"/>
              </a:rPr>
              <a:t>Khám phá văn bản</a:t>
            </a:r>
            <a:endParaRPr lang="en-US" altLang="zh-CN" sz="4400" kern="0" dirty="0">
              <a:solidFill>
                <a:srgbClr val="305A6B"/>
              </a:solidFill>
              <a:ea typeface="华文新魏"/>
              <a:sym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062152" cy="4062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77584">
            <a:off x="8122203" y="425645"/>
            <a:ext cx="4248250" cy="24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sḻíḓe"/>
          <p:cNvSpPr/>
          <p:nvPr/>
        </p:nvSpPr>
        <p:spPr>
          <a:xfrm flipH="1">
            <a:off x="0" y="3342003"/>
            <a:ext cx="12192000" cy="2626997"/>
          </a:xfrm>
          <a:custGeom>
            <a:avLst/>
            <a:gdLst>
              <a:gd name="connsiteX0" fmla="*/ 8748491 w 12192000"/>
              <a:gd name="connsiteY0" fmla="*/ 1233 h 2626997"/>
              <a:gd name="connsiteX1" fmla="*/ 9144000 w 12192000"/>
              <a:gd name="connsiteY1" fmla="*/ 24961 h 2626997"/>
              <a:gd name="connsiteX2" fmla="*/ 12012914 w 12192000"/>
              <a:gd name="connsiteY2" fmla="*/ 498775 h 2626997"/>
              <a:gd name="connsiteX3" fmla="*/ 12192000 w 12192000"/>
              <a:gd name="connsiteY3" fmla="*/ 536959 h 2626997"/>
              <a:gd name="connsiteX4" fmla="*/ 12192000 w 12192000"/>
              <a:gd name="connsiteY4" fmla="*/ 1894026 h 2626997"/>
              <a:gd name="connsiteX5" fmla="*/ 12192000 w 12192000"/>
              <a:gd name="connsiteY5" fmla="*/ 2104484 h 2626997"/>
              <a:gd name="connsiteX6" fmla="*/ 12192000 w 12192000"/>
              <a:gd name="connsiteY6" fmla="*/ 2626997 h 2626997"/>
              <a:gd name="connsiteX7" fmla="*/ 0 w 12192000"/>
              <a:gd name="connsiteY7" fmla="*/ 2626997 h 2626997"/>
              <a:gd name="connsiteX8" fmla="*/ 0 w 12192000"/>
              <a:gd name="connsiteY8" fmla="*/ 2104484 h 2626997"/>
              <a:gd name="connsiteX9" fmla="*/ 0 w 12192000"/>
              <a:gd name="connsiteY9" fmla="*/ 1894026 h 2626997"/>
              <a:gd name="connsiteX10" fmla="*/ 0 w 12192000"/>
              <a:gd name="connsiteY10" fmla="*/ 222829 h 2626997"/>
              <a:gd name="connsiteX11" fmla="*/ 308035 w 12192000"/>
              <a:gd name="connsiteY11" fmla="*/ 272447 h 2626997"/>
              <a:gd name="connsiteX12" fmla="*/ 4306531 w 12192000"/>
              <a:gd name="connsiteY12" fmla="*/ 1057349 h 2626997"/>
              <a:gd name="connsiteX13" fmla="*/ 8748491 w 12192000"/>
              <a:gd name="connsiteY13" fmla="*/ 1233 h 262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626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微软雅黑"/>
              <a:ea typeface="华文新魏"/>
              <a:sym typeface="微软雅黑"/>
            </a:endParaRPr>
          </a:p>
        </p:txBody>
      </p:sp>
      <p:sp>
        <p:nvSpPr>
          <p:cNvPr id="41" name="îšļîďè"/>
          <p:cNvSpPr/>
          <p:nvPr/>
        </p:nvSpPr>
        <p:spPr>
          <a:xfrm>
            <a:off x="1" y="3342003"/>
            <a:ext cx="12192000" cy="3515997"/>
          </a:xfrm>
          <a:custGeom>
            <a:avLst/>
            <a:gdLst>
              <a:gd name="connsiteX0" fmla="*/ 8748491 w 12192000"/>
              <a:gd name="connsiteY0" fmla="*/ 1233 h 3515997"/>
              <a:gd name="connsiteX1" fmla="*/ 9144000 w 12192000"/>
              <a:gd name="connsiteY1" fmla="*/ 24961 h 3515997"/>
              <a:gd name="connsiteX2" fmla="*/ 12012914 w 12192000"/>
              <a:gd name="connsiteY2" fmla="*/ 498775 h 3515997"/>
              <a:gd name="connsiteX3" fmla="*/ 12192000 w 12192000"/>
              <a:gd name="connsiteY3" fmla="*/ 536959 h 3515997"/>
              <a:gd name="connsiteX4" fmla="*/ 12192000 w 12192000"/>
              <a:gd name="connsiteY4" fmla="*/ 1894026 h 3515997"/>
              <a:gd name="connsiteX5" fmla="*/ 12192000 w 12192000"/>
              <a:gd name="connsiteY5" fmla="*/ 2104484 h 3515997"/>
              <a:gd name="connsiteX6" fmla="*/ 12192000 w 12192000"/>
              <a:gd name="connsiteY6" fmla="*/ 2626997 h 3515997"/>
              <a:gd name="connsiteX7" fmla="*/ 12192000 w 12192000"/>
              <a:gd name="connsiteY7" fmla="*/ 3515997 h 3515997"/>
              <a:gd name="connsiteX8" fmla="*/ 0 w 12192000"/>
              <a:gd name="connsiteY8" fmla="*/ 3515997 h 3515997"/>
              <a:gd name="connsiteX9" fmla="*/ 0 w 12192000"/>
              <a:gd name="connsiteY9" fmla="*/ 2626997 h 3515997"/>
              <a:gd name="connsiteX10" fmla="*/ 0 w 12192000"/>
              <a:gd name="connsiteY10" fmla="*/ 2104484 h 3515997"/>
              <a:gd name="connsiteX11" fmla="*/ 0 w 12192000"/>
              <a:gd name="connsiteY11" fmla="*/ 1894026 h 3515997"/>
              <a:gd name="connsiteX12" fmla="*/ 0 w 12192000"/>
              <a:gd name="connsiteY12" fmla="*/ 222829 h 3515997"/>
              <a:gd name="connsiteX13" fmla="*/ 308035 w 12192000"/>
              <a:gd name="connsiteY13" fmla="*/ 272447 h 3515997"/>
              <a:gd name="connsiteX14" fmla="*/ 4306531 w 12192000"/>
              <a:gd name="connsiteY14" fmla="*/ 1057349 h 3515997"/>
              <a:gd name="connsiteX15" fmla="*/ 8748491 w 12192000"/>
              <a:gd name="connsiteY15" fmla="*/ 1233 h 351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3515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12192000" y="3515997"/>
                </a:lnTo>
                <a:lnTo>
                  <a:pt x="0" y="3515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58F9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id-ID" sz="2000" b="1" dirty="0">
              <a:solidFill>
                <a:schemeClr val="bg1"/>
              </a:solidFill>
              <a:latin typeface="微软雅黑"/>
              <a:ea typeface="华文新魏"/>
              <a:sym typeface="微软雅黑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7" y="303375"/>
            <a:ext cx="1179317" cy="117931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08923" y="401073"/>
            <a:ext cx="95878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 điểm thi luật của thể thơ thất ngôn tứ tuyệt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îṣḷiḓé"/>
          <p:cNvSpPr/>
          <p:nvPr/>
        </p:nvSpPr>
        <p:spPr>
          <a:xfrm>
            <a:off x="526295" y="461665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1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sḻíḓe"/>
          <p:cNvSpPr/>
          <p:nvPr/>
        </p:nvSpPr>
        <p:spPr>
          <a:xfrm flipH="1">
            <a:off x="0" y="3342003"/>
            <a:ext cx="12192000" cy="2626997"/>
          </a:xfrm>
          <a:custGeom>
            <a:avLst/>
            <a:gdLst>
              <a:gd name="connsiteX0" fmla="*/ 8748491 w 12192000"/>
              <a:gd name="connsiteY0" fmla="*/ 1233 h 2626997"/>
              <a:gd name="connsiteX1" fmla="*/ 9144000 w 12192000"/>
              <a:gd name="connsiteY1" fmla="*/ 24961 h 2626997"/>
              <a:gd name="connsiteX2" fmla="*/ 12012914 w 12192000"/>
              <a:gd name="connsiteY2" fmla="*/ 498775 h 2626997"/>
              <a:gd name="connsiteX3" fmla="*/ 12192000 w 12192000"/>
              <a:gd name="connsiteY3" fmla="*/ 536959 h 2626997"/>
              <a:gd name="connsiteX4" fmla="*/ 12192000 w 12192000"/>
              <a:gd name="connsiteY4" fmla="*/ 1894026 h 2626997"/>
              <a:gd name="connsiteX5" fmla="*/ 12192000 w 12192000"/>
              <a:gd name="connsiteY5" fmla="*/ 2104484 h 2626997"/>
              <a:gd name="connsiteX6" fmla="*/ 12192000 w 12192000"/>
              <a:gd name="connsiteY6" fmla="*/ 2626997 h 2626997"/>
              <a:gd name="connsiteX7" fmla="*/ 0 w 12192000"/>
              <a:gd name="connsiteY7" fmla="*/ 2626997 h 2626997"/>
              <a:gd name="connsiteX8" fmla="*/ 0 w 12192000"/>
              <a:gd name="connsiteY8" fmla="*/ 2104484 h 2626997"/>
              <a:gd name="connsiteX9" fmla="*/ 0 w 12192000"/>
              <a:gd name="connsiteY9" fmla="*/ 1894026 h 2626997"/>
              <a:gd name="connsiteX10" fmla="*/ 0 w 12192000"/>
              <a:gd name="connsiteY10" fmla="*/ 222829 h 2626997"/>
              <a:gd name="connsiteX11" fmla="*/ 308035 w 12192000"/>
              <a:gd name="connsiteY11" fmla="*/ 272447 h 2626997"/>
              <a:gd name="connsiteX12" fmla="*/ 4306531 w 12192000"/>
              <a:gd name="connsiteY12" fmla="*/ 1057349 h 2626997"/>
              <a:gd name="connsiteX13" fmla="*/ 8748491 w 12192000"/>
              <a:gd name="connsiteY13" fmla="*/ 1233 h 262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626997">
                <a:moveTo>
                  <a:pt x="8748491" y="1233"/>
                </a:moveTo>
                <a:cubicBezTo>
                  <a:pt x="8875898" y="4049"/>
                  <a:pt x="9007578" y="11749"/>
                  <a:pt x="9144000" y="24961"/>
                </a:cubicBezTo>
                <a:cubicBezTo>
                  <a:pt x="9826113" y="91022"/>
                  <a:pt x="10881736" y="266063"/>
                  <a:pt x="12012914" y="498775"/>
                </a:cubicBezTo>
                <a:lnTo>
                  <a:pt x="12192000" y="536959"/>
                </a:lnTo>
                <a:lnTo>
                  <a:pt x="12192000" y="1894026"/>
                </a:lnTo>
                <a:lnTo>
                  <a:pt x="12192000" y="2104484"/>
                </a:lnTo>
                <a:lnTo>
                  <a:pt x="12192000" y="2626997"/>
                </a:lnTo>
                <a:lnTo>
                  <a:pt x="0" y="2626997"/>
                </a:lnTo>
                <a:lnTo>
                  <a:pt x="0" y="2104484"/>
                </a:lnTo>
                <a:lnTo>
                  <a:pt x="0" y="1894026"/>
                </a:lnTo>
                <a:lnTo>
                  <a:pt x="0" y="222829"/>
                </a:lnTo>
                <a:lnTo>
                  <a:pt x="308035" y="272447"/>
                </a:lnTo>
                <a:cubicBezTo>
                  <a:pt x="1509291" y="495451"/>
                  <a:pt x="3147245" y="1087768"/>
                  <a:pt x="4306531" y="1057349"/>
                </a:cubicBezTo>
                <a:cubicBezTo>
                  <a:pt x="5887373" y="1015870"/>
                  <a:pt x="6837377" y="-41003"/>
                  <a:pt x="8748491" y="1233"/>
                </a:cubicBezTo>
                <a:close/>
              </a:path>
            </a:pathLst>
          </a:cu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latin typeface="微软雅黑"/>
              <a:ea typeface="华文新魏"/>
              <a:sym typeface="微软雅黑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64677"/>
              </p:ext>
            </p:extLst>
          </p:nvPr>
        </p:nvGraphicFramePr>
        <p:xfrm>
          <a:off x="2064329" y="1733972"/>
          <a:ext cx="8785736" cy="475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17">
                  <a:extLst>
                    <a:ext uri="{9D8B030D-6E8A-4147-A177-3AD203B41FA5}">
                      <a16:colId xmlns:a16="http://schemas.microsoft.com/office/drawing/2014/main" val="3221981334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76746778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2632335902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2783429650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39176931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1486234439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2389063649"/>
                    </a:ext>
                  </a:extLst>
                </a:gridCol>
                <a:gridCol w="1098217">
                  <a:extLst>
                    <a:ext uri="{9D8B030D-6E8A-4147-A177-3AD203B41FA5}">
                      <a16:colId xmlns:a16="http://schemas.microsoft.com/office/drawing/2014/main" val="3891302318"/>
                    </a:ext>
                  </a:extLst>
                </a:gridCol>
              </a:tblGrid>
              <a:tr h="5281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36247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3882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523299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589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64250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địch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52601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45174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63085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039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4738" y="2831035"/>
            <a:ext cx="7058009" cy="33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                  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738" y="6083901"/>
            <a:ext cx="7058009" cy="33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      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390" y="3914752"/>
            <a:ext cx="7058009" cy="33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623" y="4974770"/>
            <a:ext cx="7058009" cy="33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      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78" y="-118052"/>
            <a:ext cx="1179317" cy="1179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8294" y="-20354"/>
            <a:ext cx="95878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258F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Đặc điểm thi luật của thể thơ thất ngôn tứ tuyệt</a:t>
            </a:r>
            <a:endParaRPr lang="en-US" sz="5400" b="1" cap="none" spc="0">
              <a:ln w="0"/>
              <a:solidFill>
                <a:srgbClr val="258F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îṣḷiḓé"/>
          <p:cNvSpPr/>
          <p:nvPr/>
        </p:nvSpPr>
        <p:spPr>
          <a:xfrm>
            <a:off x="395666" y="40238"/>
            <a:ext cx="862738" cy="862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00" smtClean="0">
                <a:solidFill>
                  <a:schemeClr val="bg1"/>
                </a:solidFill>
                <a:latin typeface="微软雅黑"/>
                <a:ea typeface="华文新魏"/>
                <a:sym typeface="微软雅黑"/>
              </a:rPr>
              <a:t> </a:t>
            </a:r>
            <a:r>
              <a:rPr lang="en-US" altLang="zh-CN" sz="5400" b="1" smtClean="0">
                <a:solidFill>
                  <a:srgbClr val="258F91"/>
                </a:solidFill>
                <a:latin typeface="Arial" panose="020B0604020202020204" pitchFamily="34" charset="0"/>
                <a:ea typeface="华文新魏"/>
                <a:cs typeface="Arial" panose="020B0604020202020204" pitchFamily="34" charset="0"/>
                <a:sym typeface="微软雅黑"/>
              </a:rPr>
              <a:t>1</a:t>
            </a:r>
            <a:endParaRPr lang="en-US" sz="4000" b="1" dirty="0">
              <a:solidFill>
                <a:srgbClr val="258F91"/>
              </a:solidFill>
              <a:latin typeface="Arial" panose="020B0604020202020204" pitchFamily="34" charset="0"/>
              <a:ea typeface="华文新魏"/>
              <a:cs typeface="Arial" panose="020B0604020202020204" pitchFamily="34" charset="0"/>
              <a:sym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12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85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9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9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4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1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8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8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8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7241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468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2095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1001</Words>
  <PresentationFormat>Widescreen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Roboto Bold</vt:lpstr>
      <vt:lpstr>Segoe UI</vt:lpstr>
      <vt:lpstr>华文新魏</vt:lpstr>
      <vt:lpstr>Times New Roman</vt:lpstr>
      <vt:lpstr>Wingdings</vt:lpstr>
      <vt:lpstr>印品黑体</vt:lpstr>
      <vt:lpstr>字魂59号-创粗黑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câu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2019-03-29T12:25:00Z</dcterms:created>
  <dcterms:modified xsi:type="dcterms:W3CDTF">2023-07-25T17:19:43Z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6C22800482814D4BA8E368CF288868A4_12</vt:lpwstr>
  </property>
  <property fmtid="{D5CDD505-2E9C-101B-9397-08002B2CF9AE}" pid="3" name="KSOProductBuildVer">
    <vt:lpwstr>2052-11.1.0.14309</vt:lpwstr>
  </property>
</Properties>
</file>