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27"/>
  </p:notesMasterIdLst>
  <p:sldIdLst>
    <p:sldId id="470" r:id="rId11"/>
    <p:sldId id="353" r:id="rId12"/>
    <p:sldId id="471" r:id="rId13"/>
    <p:sldId id="511" r:id="rId14"/>
    <p:sldId id="512" r:id="rId15"/>
    <p:sldId id="514" r:id="rId16"/>
    <p:sldId id="494" r:id="rId17"/>
    <p:sldId id="513" r:id="rId18"/>
    <p:sldId id="515" r:id="rId19"/>
    <p:sldId id="516" r:id="rId20"/>
    <p:sldId id="517" r:id="rId21"/>
    <p:sldId id="518" r:id="rId22"/>
    <p:sldId id="519" r:id="rId23"/>
    <p:sldId id="520" r:id="rId24"/>
    <p:sldId id="521" r:id="rId25"/>
    <p:sldId id="522" r:id="rId26"/>
  </p:sldIdLst>
  <p:sldSz cx="12190413" cy="6859588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9999"/>
    <a:srgbClr val="FF0066"/>
    <a:srgbClr val="FE782D"/>
    <a:srgbClr val="66CCFF"/>
    <a:srgbClr val="33CCFF"/>
    <a:srgbClr val="EC8B74"/>
    <a:srgbClr val="FF5050"/>
    <a:srgbClr val="6600CC"/>
    <a:srgbClr val="3926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14" autoAdjust="0"/>
    <p:restoredTop sz="97778" autoAdjust="0"/>
  </p:normalViewPr>
  <p:slideViewPr>
    <p:cSldViewPr snapToGrid="0" showGuides="1">
      <p:cViewPr>
        <p:scale>
          <a:sx n="70" d="100"/>
          <a:sy n="70" d="100"/>
        </p:scale>
        <p:origin x="-330" y="-144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tags" Target="tags/tag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03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658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887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658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14/08/2021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14/08/2021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14/08/2021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14/08/2021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14/08/2021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14/08/2021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14/08/2021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14/08/2021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14/08/2021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14/08/2021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14/08/2021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14/08/2021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14/08/2021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14/08/2021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14/08/2021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14/08/2021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14/08/2021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14/08/2021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14/08/2021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14/08/2021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14/08/2021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14/08/2021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14/08/2021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14/08/2021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8"/>
            <a:ext cx="343341" cy="6750055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1183" y="423155"/>
            <a:ext cx="264080" cy="6407135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40" y="1"/>
            <a:ext cx="11967447" cy="38065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70" y="6559249"/>
            <a:ext cx="11472613" cy="30033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267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</p:sldLayoutIdLst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14/08/2021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14/08/2021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14/08/2021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14/08/2021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14/08/2021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14/08/2021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14/08/2021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14/08/2021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4E52BE8-559D-4C79-98C5-FE6F27032F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826"/>
            <a:ext cx="12190413" cy="6857107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xmlns="" id="{59E9732C-5B5F-4D96-8FE3-A7E5BE963CA2}"/>
              </a:ext>
            </a:extLst>
          </p:cNvPr>
          <p:cNvSpPr txBox="1"/>
          <p:nvPr/>
        </p:nvSpPr>
        <p:spPr>
          <a:xfrm>
            <a:off x="1065585" y="992244"/>
            <a:ext cx="10113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altLang="zh-CN" sz="2800" b="1" spc="600" dirty="0">
                <a:solidFill>
                  <a:srgbClr val="FE782D"/>
                </a:solidFill>
                <a:ea typeface="张海山锐线体简" panose="02000000000000000000" pitchFamily="2" charset="-122"/>
              </a:rPr>
              <a:t>CHƯƠNG 7: CON NGƯỜI VÀ THIÊN NHIÊN</a:t>
            </a:r>
            <a:endParaRPr lang="en-US" altLang="zh-CN" sz="2800" b="1" spc="600" dirty="0">
              <a:solidFill>
                <a:srgbClr val="FE782D"/>
              </a:solidFill>
              <a:ea typeface="张海山锐线体简" panose="02000000000000000000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3EC2BA2C-B68D-4361-ACF4-1C1E488247EB}"/>
              </a:ext>
            </a:extLst>
          </p:cNvPr>
          <p:cNvSpPr/>
          <p:nvPr/>
        </p:nvSpPr>
        <p:spPr>
          <a:xfrm>
            <a:off x="1852863" y="1665322"/>
            <a:ext cx="9095873" cy="1528365"/>
          </a:xfrm>
          <a:prstGeom prst="rect">
            <a:avLst/>
          </a:prstGeom>
          <a:solidFill>
            <a:srgbClr val="EC8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spc="600" dirty="0" err="1" smtClean="0">
                <a:solidFill>
                  <a:schemeClr val="bg1"/>
                </a:solidFill>
                <a:latin typeface="Arial" pitchFamily="34" charset="0"/>
                <a:ea typeface="张海山锐线体简" panose="02000000000000000000" pitchFamily="2" charset="-122"/>
                <a:cs typeface="Arial" pitchFamily="34" charset="0"/>
              </a:rPr>
              <a:t>Bài</a:t>
            </a:r>
            <a:r>
              <a:rPr lang="en-US" altLang="zh-CN" sz="2400" b="1" spc="600" dirty="0" smtClean="0">
                <a:solidFill>
                  <a:schemeClr val="bg1"/>
                </a:solidFill>
                <a:latin typeface="Arial" pitchFamily="34" charset="0"/>
                <a:ea typeface="张海山锐线体简" panose="02000000000000000000" pitchFamily="2" charset="-122"/>
                <a:cs typeface="Arial" pitchFamily="34" charset="0"/>
              </a:rPr>
              <a:t> 24.</a:t>
            </a:r>
          </a:p>
          <a:p>
            <a:pPr algn="ctr"/>
            <a:r>
              <a:rPr lang="en-US" altLang="zh-CN" sz="2400" b="1" spc="600" dirty="0" smtClean="0">
                <a:solidFill>
                  <a:srgbClr val="392620"/>
                </a:solidFill>
                <a:latin typeface="Arial" pitchFamily="34" charset="0"/>
                <a:ea typeface="张海山锐线体简" panose="02000000000000000000" pitchFamily="2" charset="-122"/>
                <a:cs typeface="Arial" pitchFamily="34" charset="0"/>
              </a:rPr>
              <a:t>DÂN </a:t>
            </a:r>
            <a:r>
              <a:rPr lang="en-US" altLang="zh-CN" sz="2400" b="1" spc="600" dirty="0">
                <a:solidFill>
                  <a:srgbClr val="392620"/>
                </a:solidFill>
                <a:latin typeface="Arial" pitchFamily="34" charset="0"/>
                <a:ea typeface="张海山锐线体简" panose="02000000000000000000" pitchFamily="2" charset="-122"/>
                <a:cs typeface="Arial" pitchFamily="34" charset="0"/>
              </a:rPr>
              <a:t>SỐ THẾ GIỚI,</a:t>
            </a:r>
            <a:r>
              <a:rPr lang="en-US" sz="2400" b="1" dirty="0">
                <a:solidFill>
                  <a:srgbClr val="392620"/>
                </a:solidFill>
                <a:latin typeface="Arial" pitchFamily="34" charset="0"/>
                <a:cs typeface="Arial" pitchFamily="34" charset="0"/>
              </a:rPr>
              <a:t> SỰ PHÂN BỐ DÂN CƯ THẾ GIỚI</a:t>
            </a:r>
            <a:r>
              <a:rPr lang="en-US" sz="2400" b="1" spc="600" dirty="0">
                <a:solidFill>
                  <a:srgbClr val="39262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zh-CN" sz="2400" b="1" spc="600" dirty="0">
                <a:solidFill>
                  <a:srgbClr val="392620"/>
                </a:solidFill>
                <a:latin typeface="Arial" pitchFamily="34" charset="0"/>
                <a:ea typeface="张海山锐线体简" panose="02000000000000000000" pitchFamily="2" charset="-122"/>
                <a:cs typeface="Arial" pitchFamily="34" charset="0"/>
              </a:rPr>
              <a:t>CÁC THÀNH PHỐ LỚN TRÊN THẾ GIỚI</a:t>
            </a:r>
            <a:endParaRPr lang="en-US" altLang="zh-CN" sz="2400" b="1" spc="600" dirty="0">
              <a:solidFill>
                <a:srgbClr val="392620"/>
              </a:solidFill>
              <a:latin typeface="Arial" pitchFamily="34" charset="0"/>
              <a:ea typeface="张海山锐线体简" panose="02000000000000000000" pitchFamily="2" charset="-122"/>
              <a:cs typeface="Arial" pitchFamily="34" charset="0"/>
            </a:endParaRPr>
          </a:p>
        </p:txBody>
      </p:sp>
      <p:sp>
        <p:nvSpPr>
          <p:cNvPr id="11" name="TextBox 23">
            <a:extLst>
              <a:ext uri="{FF2B5EF4-FFF2-40B4-BE49-F238E27FC236}">
                <a16:creationId xmlns:a16="http://schemas.microsoft.com/office/drawing/2014/main" xmlns="" id="{C97AC660-0216-426F-8DE8-1D941BCA6FB0}"/>
              </a:ext>
            </a:extLst>
          </p:cNvPr>
          <p:cNvSpPr txBox="1"/>
          <p:nvPr/>
        </p:nvSpPr>
        <p:spPr>
          <a:xfrm>
            <a:off x="3689449" y="3450714"/>
            <a:ext cx="4865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err="1" smtClean="0">
                <a:solidFill>
                  <a:srgbClr val="B64434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Giáo</a:t>
            </a:r>
            <a:r>
              <a:rPr lang="en-US" altLang="zh-CN" dirty="0" smtClean="0">
                <a:solidFill>
                  <a:srgbClr val="B64434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dirty="0" err="1" smtClean="0">
                <a:solidFill>
                  <a:srgbClr val="B64434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viên</a:t>
            </a:r>
            <a:r>
              <a:rPr lang="en-US" altLang="zh-CN" dirty="0" smtClean="0">
                <a:solidFill>
                  <a:srgbClr val="B64434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: </a:t>
            </a:r>
            <a:endParaRPr lang="zh-CN" altLang="en-US" dirty="0">
              <a:solidFill>
                <a:srgbClr val="B64434"/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pic>
        <p:nvPicPr>
          <p:cNvPr id="14" name="PA_MakeIt Last.mp3">
            <a:hlinkClick r:id="" action="ppaction://media"/>
            <a:extLst>
              <a:ext uri="{FF2B5EF4-FFF2-40B4-BE49-F238E27FC236}">
                <a16:creationId xmlns:a16="http://schemas.microsoft.com/office/drawing/2014/main" xmlns="" id="{5DE1722B-E163-4D67-B4FB-ED460D4E135C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0" y="-12267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25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/>
      <p:bldP spid="8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D56E2E4-7ED0-47ED-A585-C8596286D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481"/>
            <a:ext cx="12190413" cy="685710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734AB463-6C6E-49E2-8311-10F2B31877F0}"/>
              </a:ext>
            </a:extLst>
          </p:cNvPr>
          <p:cNvSpPr/>
          <p:nvPr/>
        </p:nvSpPr>
        <p:spPr>
          <a:xfrm>
            <a:off x="1962042" y="564911"/>
            <a:ext cx="96385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800" b="1" dirty="0" smtClean="0">
                <a:solidFill>
                  <a:srgbClr val="6600CC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3. </a:t>
            </a:r>
            <a:r>
              <a:rPr lang="vi-VN" sz="2800" b="1" dirty="0">
                <a:solidFill>
                  <a:srgbClr val="6600CC"/>
                </a:solidFill>
                <a:latin typeface="Arial" pitchFamily="34" charset="0"/>
                <a:cs typeface="Arial" pitchFamily="34" charset="0"/>
              </a:rPr>
              <a:t>Sự phân bố các thành phố lớn trên thế giới</a:t>
            </a:r>
            <a:r>
              <a:rPr kumimoji="1" lang="en-US" altLang="zh-CN" sz="2800" b="1" dirty="0" smtClean="0">
                <a:solidFill>
                  <a:srgbClr val="6600CC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.</a:t>
            </a:r>
            <a:endParaRPr kumimoji="1" lang="zh-CN" altLang="en-US" sz="2800" b="1" dirty="0">
              <a:solidFill>
                <a:srgbClr val="6600CC"/>
              </a:solidFill>
              <a:latin typeface="Arial" pitchFamily="34" charset="0"/>
              <a:ea typeface="华文中宋" panose="02010600040101010101" pitchFamily="2" charset="-122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42448" y="1228299"/>
            <a:ext cx="9553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sz="2400" dirty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400" dirty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phố</a:t>
            </a:r>
            <a:r>
              <a:rPr lang="en-US" sz="2400" dirty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2400" dirty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400" dirty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400" dirty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giới</a:t>
            </a:r>
            <a:r>
              <a:rPr lang="en-US" sz="2400" dirty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2400" dirty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càng</a:t>
            </a:r>
            <a:r>
              <a:rPr lang="en-US" sz="2400" dirty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400" dirty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quy</a:t>
            </a:r>
            <a:r>
              <a:rPr lang="en-US" sz="2400" dirty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mô</a:t>
            </a:r>
            <a:r>
              <a:rPr lang="en-US" sz="2400" dirty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2400" dirty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càng</a:t>
            </a:r>
            <a:r>
              <a:rPr lang="en-US" sz="2400" dirty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2400" dirty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400" dirty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400" dirty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phố</a:t>
            </a:r>
            <a:r>
              <a:rPr lang="en-US" sz="2400" dirty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2400" dirty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400" dirty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yếu</a:t>
            </a:r>
            <a:r>
              <a:rPr lang="en-US" sz="2400" dirty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400" dirty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trung</a:t>
            </a:r>
            <a:r>
              <a:rPr lang="en-US" sz="2400" dirty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400" dirty="0" err="1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sz="2400" dirty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 Á.</a:t>
            </a:r>
            <a:endParaRPr lang="en-US" sz="2400" dirty="0">
              <a:solidFill>
                <a:srgbClr val="0099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270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521121" y="450376"/>
            <a:ext cx="5813947" cy="573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BẢNG THAM KHẢO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084216"/>
              </p:ext>
            </p:extLst>
          </p:nvPr>
        </p:nvGraphicFramePr>
        <p:xfrm>
          <a:off x="1859640" y="1200024"/>
          <a:ext cx="9427058" cy="5187127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911837"/>
                <a:gridCol w="3752433"/>
                <a:gridCol w="2422443"/>
                <a:gridCol w="2340345"/>
              </a:tblGrid>
              <a:tr h="7355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STT</a:t>
                      </a:r>
                      <a:endParaRPr lang="en-US" sz="2000" b="1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TÊN THÀNH PHỐ</a:t>
                      </a:r>
                      <a:endParaRPr lang="en-US" sz="2000" b="1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indent="3810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QUỐC GIA</a:t>
                      </a:r>
                      <a:endParaRPr lang="en-US" sz="2000" b="1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SỐ DÂN 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Triệu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người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US" sz="2000" b="1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" marR="6350" marT="0" marB="0" anchor="b"/>
                </a:tc>
              </a:tr>
              <a:tr h="4400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2000" b="1" dirty="0">
                        <a:solidFill>
                          <a:srgbClr val="00B0F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indent="1016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Tô</a:t>
                      </a:r>
                      <a:r>
                        <a:rPr lang="en-US" sz="2000" dirty="0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lang="en-US" sz="2000" dirty="0" err="1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ky</a:t>
                      </a:r>
                      <a:r>
                        <a:rPr lang="en-US" sz="2000" dirty="0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-ô</a:t>
                      </a:r>
                      <a:endParaRPr lang="en-US" sz="2000" dirty="0">
                        <a:solidFill>
                          <a:srgbClr val="00B0F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indent="1016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Nhật Bản</a:t>
                      </a:r>
                      <a:endParaRPr lang="en-US" sz="2000">
                        <a:solidFill>
                          <a:srgbClr val="00B0F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37,5</a:t>
                      </a:r>
                      <a:endParaRPr lang="en-US" sz="2000">
                        <a:solidFill>
                          <a:srgbClr val="00B0F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" marR="6350" marT="0" marB="0" anchor="ctr"/>
                </a:tc>
              </a:tr>
              <a:tr h="440044">
                <a:tc>
                  <a:txBody>
                    <a:bodyPr/>
                    <a:lstStyle/>
                    <a:p>
                      <a:pPr marL="0" marR="0" indent="1905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2000" b="1" dirty="0">
                        <a:solidFill>
                          <a:srgbClr val="00B0F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indent="1016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Niu</a:t>
                      </a:r>
                      <a:r>
                        <a:rPr lang="en-US" sz="2000" dirty="0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Đê</a:t>
                      </a:r>
                      <a:r>
                        <a:rPr lang="en-US" sz="2000" dirty="0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-li</a:t>
                      </a:r>
                      <a:endParaRPr lang="en-US" sz="2000" dirty="0">
                        <a:solidFill>
                          <a:srgbClr val="00B0F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indent="1016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Ấn</a:t>
                      </a:r>
                      <a:r>
                        <a:rPr lang="en-US" sz="2000" dirty="0" smtClean="0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Độ</a:t>
                      </a:r>
                      <a:endParaRPr lang="en-US" sz="2000" dirty="0">
                        <a:solidFill>
                          <a:srgbClr val="00B0F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28,5</a:t>
                      </a:r>
                      <a:endParaRPr lang="en-US" sz="2000">
                        <a:solidFill>
                          <a:srgbClr val="00B0F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" marR="6350" marT="0" marB="0" anchor="ctr"/>
                </a:tc>
              </a:tr>
              <a:tr h="440044">
                <a:tc>
                  <a:txBody>
                    <a:bodyPr/>
                    <a:lstStyle/>
                    <a:p>
                      <a:pPr marL="0" marR="0" indent="1905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2000" b="1" dirty="0">
                        <a:solidFill>
                          <a:srgbClr val="00B0F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marL="0" marR="0" indent="1016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Thượng</a:t>
                      </a:r>
                      <a:r>
                        <a:rPr lang="en-US" sz="2000" dirty="0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Hải</a:t>
                      </a:r>
                      <a:endParaRPr lang="en-US" sz="2000" dirty="0">
                        <a:solidFill>
                          <a:srgbClr val="00B0F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marL="0" marR="0" indent="1016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Trung Quốc</a:t>
                      </a:r>
                      <a:endParaRPr lang="en-US" sz="2000">
                        <a:solidFill>
                          <a:srgbClr val="00B0F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25,6</a:t>
                      </a:r>
                      <a:endParaRPr lang="en-US" sz="2000">
                        <a:solidFill>
                          <a:srgbClr val="00B0F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" marR="6350" marT="0" marB="0" anchor="b"/>
                </a:tc>
              </a:tr>
              <a:tr h="447615">
                <a:tc>
                  <a:txBody>
                    <a:bodyPr/>
                    <a:lstStyle/>
                    <a:p>
                      <a:pPr marL="0" marR="0" indent="1905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2000" b="1" dirty="0">
                        <a:solidFill>
                          <a:srgbClr val="00B0F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indent="1016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Xao</a:t>
                      </a:r>
                      <a:r>
                        <a:rPr lang="en-US" sz="2000" dirty="0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Pao-lô</a:t>
                      </a:r>
                      <a:endParaRPr lang="en-US" sz="2000" dirty="0">
                        <a:solidFill>
                          <a:srgbClr val="00B0F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indent="1016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Bra-xin</a:t>
                      </a:r>
                      <a:endParaRPr lang="en-US" sz="2000">
                        <a:solidFill>
                          <a:srgbClr val="00B0F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21,7</a:t>
                      </a:r>
                      <a:endParaRPr lang="en-US" sz="2000">
                        <a:solidFill>
                          <a:srgbClr val="00B0F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" marR="6350" marT="0" marB="0" anchor="ctr"/>
                </a:tc>
              </a:tr>
              <a:tr h="440044">
                <a:tc>
                  <a:txBody>
                    <a:bodyPr/>
                    <a:lstStyle/>
                    <a:p>
                      <a:pPr marL="0" marR="0" indent="1905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2000" b="1" dirty="0">
                        <a:solidFill>
                          <a:srgbClr val="00B0F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indent="1016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Mê</a:t>
                      </a:r>
                      <a:r>
                        <a:rPr lang="en-US" sz="2000" dirty="0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-hi-</a:t>
                      </a:r>
                      <a:r>
                        <a:rPr lang="en-US" sz="2000" dirty="0" err="1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cô</a:t>
                      </a:r>
                      <a:r>
                        <a:rPr lang="en-US" sz="2000" dirty="0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Xi-</a:t>
                      </a:r>
                      <a:r>
                        <a:rPr lang="en-US" sz="2000" dirty="0" err="1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ti</a:t>
                      </a:r>
                      <a:endParaRPr lang="en-US" sz="2000" dirty="0">
                        <a:solidFill>
                          <a:srgbClr val="00B0F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indent="1016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Mê</a:t>
                      </a:r>
                      <a:r>
                        <a:rPr lang="en-US" sz="2000" dirty="0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-hi-</a:t>
                      </a:r>
                      <a:r>
                        <a:rPr lang="en-US" sz="2000" dirty="0" err="1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cô</a:t>
                      </a:r>
                      <a:endParaRPr lang="en-US" sz="2000" dirty="0">
                        <a:solidFill>
                          <a:srgbClr val="00B0F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21,6</a:t>
                      </a:r>
                      <a:endParaRPr lang="en-US" sz="2000">
                        <a:solidFill>
                          <a:srgbClr val="00B0F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" marR="6350" marT="0" marB="0" anchor="ctr"/>
                </a:tc>
              </a:tr>
              <a:tr h="447615">
                <a:tc>
                  <a:txBody>
                    <a:bodyPr/>
                    <a:lstStyle/>
                    <a:p>
                      <a:pPr marL="0" marR="0" indent="1905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2000" b="1" dirty="0">
                        <a:solidFill>
                          <a:srgbClr val="00B0F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indent="1016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Cai-rô</a:t>
                      </a:r>
                      <a:endParaRPr lang="en-US" sz="2000">
                        <a:solidFill>
                          <a:srgbClr val="00B0F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indent="1016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Ai </a:t>
                      </a:r>
                      <a:r>
                        <a:rPr lang="en-US" sz="2000" dirty="0" err="1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Cập</a:t>
                      </a:r>
                      <a:endParaRPr lang="en-US" sz="2000" dirty="0">
                        <a:solidFill>
                          <a:srgbClr val="00B0F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20,1</a:t>
                      </a:r>
                      <a:endParaRPr lang="en-US" sz="2000">
                        <a:solidFill>
                          <a:srgbClr val="00B0F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" marR="6350" marT="0" marB="0" anchor="ctr"/>
                </a:tc>
              </a:tr>
              <a:tr h="440044">
                <a:tc>
                  <a:txBody>
                    <a:bodyPr/>
                    <a:lstStyle/>
                    <a:p>
                      <a:pPr marL="0" marR="0" indent="1905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2000" b="1" dirty="0">
                        <a:solidFill>
                          <a:srgbClr val="00B0F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indent="1016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Mum-bai</a:t>
                      </a:r>
                      <a:endParaRPr lang="en-US" sz="2000">
                        <a:solidFill>
                          <a:srgbClr val="00B0F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indent="1016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Ấn</a:t>
                      </a:r>
                      <a:r>
                        <a:rPr lang="en-US" sz="2000" dirty="0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Độ</a:t>
                      </a:r>
                      <a:endParaRPr lang="en-US" sz="2000" dirty="0">
                        <a:solidFill>
                          <a:srgbClr val="00B0F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20,0</a:t>
                      </a:r>
                      <a:endParaRPr lang="en-US" sz="2000">
                        <a:solidFill>
                          <a:srgbClr val="00B0F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" marR="6350" marT="0" marB="0" anchor="ctr"/>
                </a:tc>
              </a:tr>
              <a:tr h="440044">
                <a:tc>
                  <a:txBody>
                    <a:bodyPr/>
                    <a:lstStyle/>
                    <a:p>
                      <a:pPr marL="0" marR="0" indent="1905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2000" b="1" dirty="0">
                        <a:solidFill>
                          <a:srgbClr val="00B0F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indent="1016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Đắc-ca</a:t>
                      </a:r>
                      <a:endParaRPr lang="en-US" sz="2000">
                        <a:solidFill>
                          <a:srgbClr val="00B0F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indent="1016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Băng</a:t>
                      </a:r>
                      <a:r>
                        <a:rPr lang="en-US" sz="2000" dirty="0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-la-</a:t>
                      </a:r>
                      <a:r>
                        <a:rPr lang="en-US" sz="2000" dirty="0" err="1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đét</a:t>
                      </a:r>
                      <a:endParaRPr lang="en-US" sz="2000" dirty="0">
                        <a:solidFill>
                          <a:srgbClr val="00B0F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19,6</a:t>
                      </a:r>
                      <a:endParaRPr lang="en-US" sz="2000" dirty="0">
                        <a:solidFill>
                          <a:srgbClr val="00B0F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" marR="6350" marT="0" marB="0" anchor="ctr"/>
                </a:tc>
              </a:tr>
              <a:tr h="440044">
                <a:tc>
                  <a:txBody>
                    <a:bodyPr/>
                    <a:lstStyle/>
                    <a:p>
                      <a:pPr marL="0" marR="0" indent="1905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en-US" sz="2000" b="1" dirty="0">
                        <a:solidFill>
                          <a:srgbClr val="00B0F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0" marR="0" indent="1016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Bắc Kinh</a:t>
                      </a:r>
                      <a:endParaRPr lang="en-US" sz="2000">
                        <a:solidFill>
                          <a:srgbClr val="00B0F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0" marR="0" indent="1016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Trung Quốc</a:t>
                      </a:r>
                      <a:endParaRPr lang="en-US" sz="2000">
                        <a:solidFill>
                          <a:srgbClr val="00B0F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19,6</a:t>
                      </a:r>
                      <a:endParaRPr lang="en-US" sz="2000" dirty="0">
                        <a:solidFill>
                          <a:srgbClr val="00B0F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" marR="6350" marT="0" marB="0"/>
                </a:tc>
              </a:tr>
              <a:tr h="4760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en-US" sz="2000" b="1" dirty="0">
                        <a:solidFill>
                          <a:srgbClr val="00B0F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indent="1016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Ô-xa-ca</a:t>
                      </a:r>
                      <a:endParaRPr lang="en-US" sz="2000">
                        <a:solidFill>
                          <a:srgbClr val="00B0F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indent="1016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Nhật</a:t>
                      </a:r>
                      <a:r>
                        <a:rPr lang="en-US" sz="2000" dirty="0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Bản</a:t>
                      </a:r>
                      <a:endParaRPr lang="en-US" sz="2000" dirty="0">
                        <a:solidFill>
                          <a:srgbClr val="00B0F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19,3</a:t>
                      </a:r>
                      <a:endParaRPr lang="en-US" sz="2000" dirty="0">
                        <a:solidFill>
                          <a:srgbClr val="00B0F0"/>
                        </a:solidFill>
                        <a:effectLst/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" marR="635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008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84896" y="288474"/>
            <a:ext cx="5308979" cy="707813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4. LUYỆN TẬP</a:t>
            </a:r>
            <a:endParaRPr lang="en-US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8047" y="1157548"/>
            <a:ext cx="10686197" cy="1039742"/>
          </a:xfrm>
        </p:spPr>
        <p:txBody>
          <a:bodyPr>
            <a:normAutofit/>
          </a:bodyPr>
          <a:lstStyle/>
          <a:p>
            <a:pPr algn="l"/>
            <a:r>
              <a:rPr lang="en-US" sz="2800" b="1" u="sng" dirty="0" err="1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u="sng" dirty="0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 1</a:t>
            </a:r>
            <a:r>
              <a:rPr lang="en-US" sz="2800" b="1" dirty="0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800" b="1" dirty="0" err="1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800" b="1" dirty="0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sơ</a:t>
            </a:r>
            <a:r>
              <a:rPr lang="en-US" sz="2800" b="1" dirty="0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2800" b="1" dirty="0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800" b="1" dirty="0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sz="2800" b="1" dirty="0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ảnh</a:t>
            </a:r>
            <a:r>
              <a:rPr lang="en-US" sz="2800" b="1" dirty="0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hưởng</a:t>
            </a:r>
            <a:r>
              <a:rPr lang="en-US" sz="2800" b="1" dirty="0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tới</a:t>
            </a:r>
            <a:r>
              <a:rPr lang="en-US" sz="2800" b="1" dirty="0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800" b="1" dirty="0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sz="2800" b="1" dirty="0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2800" b="1" dirty="0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cư</a:t>
            </a:r>
            <a:r>
              <a:rPr lang="en-US" sz="2800" b="1" dirty="0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b="1" dirty="0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b="1" dirty="0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giới</a:t>
            </a:r>
            <a:r>
              <a:rPr lang="en-US" sz="2800" b="1" dirty="0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800" b="1" dirty="0" err="1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Lấy</a:t>
            </a:r>
            <a:r>
              <a:rPr lang="en-US" sz="2800" b="1" dirty="0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ví</a:t>
            </a:r>
            <a:r>
              <a:rPr lang="en-US" sz="2800" b="1" dirty="0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dụ</a:t>
            </a:r>
            <a:r>
              <a:rPr lang="en-US" sz="2800" b="1" dirty="0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 minh </a:t>
            </a:r>
            <a:r>
              <a:rPr lang="en-US" sz="2800" b="1" dirty="0" err="1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hoạ</a:t>
            </a:r>
            <a:r>
              <a:rPr lang="en-US" sz="2800" b="1" dirty="0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solidFill>
                <a:srgbClr val="FF5050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2800" dirty="0">
              <a:solidFill>
                <a:srgbClr val="FF5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221945"/>
              </p:ext>
            </p:extLst>
          </p:nvPr>
        </p:nvGraphicFramePr>
        <p:xfrm>
          <a:off x="1539522" y="3829401"/>
          <a:ext cx="10047426" cy="2743200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2009291"/>
                <a:gridCol w="2009291"/>
                <a:gridCol w="2009291"/>
                <a:gridCol w="2009291"/>
                <a:gridCol w="2010262"/>
              </a:tblGrid>
              <a:tr h="2768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Vị</a:t>
                      </a:r>
                      <a:r>
                        <a:rPr lang="en-US" sz="2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trí</a:t>
                      </a:r>
                      <a:r>
                        <a:rPr lang="en-US" sz="2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địa</a:t>
                      </a:r>
                      <a:r>
                        <a:rPr lang="en-US" sz="2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lí</a:t>
                      </a:r>
                      <a:endParaRPr lang="en-US" sz="20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Điều</a:t>
                      </a:r>
                      <a:r>
                        <a:rPr lang="en-US" sz="2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kiện</a:t>
                      </a:r>
                      <a:r>
                        <a:rPr lang="en-US" sz="2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tự</a:t>
                      </a:r>
                      <a:r>
                        <a:rPr lang="en-US" sz="2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nhiên</a:t>
                      </a:r>
                      <a:endParaRPr lang="en-US" sz="2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Sự</a:t>
                      </a:r>
                      <a:r>
                        <a:rPr lang="en-US" sz="2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phát</a:t>
                      </a:r>
                      <a:r>
                        <a:rPr lang="en-US" sz="2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triển</a:t>
                      </a:r>
                      <a:r>
                        <a:rPr lang="en-US" sz="2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kinh</a:t>
                      </a:r>
                      <a:r>
                        <a:rPr lang="en-US" sz="2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tế</a:t>
                      </a:r>
                      <a:endParaRPr lang="en-US" sz="2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Trình</a:t>
                      </a:r>
                      <a:r>
                        <a:rPr lang="en-US" sz="2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độ</a:t>
                      </a:r>
                      <a:r>
                        <a:rPr lang="en-US" sz="2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con </a:t>
                      </a:r>
                      <a:r>
                        <a:rPr lang="en-US" sz="20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người</a:t>
                      </a:r>
                      <a:endParaRPr lang="en-US" sz="2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Lịch</a:t>
                      </a:r>
                      <a:r>
                        <a:rPr lang="en-US" sz="2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sử</a:t>
                      </a:r>
                      <a:r>
                        <a:rPr lang="en-US" sz="2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định</a:t>
                      </a:r>
                      <a:r>
                        <a:rPr lang="en-US" sz="2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cư</a:t>
                      </a:r>
                      <a:endParaRPr lang="en-US" sz="2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96901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en-US" sz="2000" b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Thuận</a:t>
                      </a: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lợi</a:t>
                      </a: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  <a:sym typeface="Wingdings"/>
                        </a:rPr>
                        <a:t></a:t>
                      </a: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dân</a:t>
                      </a: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cư</a:t>
                      </a: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đông</a:t>
                      </a: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đúc</a:t>
                      </a: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en-US" sz="2000" b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Lạnh</a:t>
                      </a: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lẽo</a:t>
                      </a: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000" b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hoang</a:t>
                      </a: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mạc</a:t>
                      </a: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  <a:sym typeface="Wingdings"/>
                        </a:rPr>
                        <a:t></a:t>
                      </a: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dân</a:t>
                      </a: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cư</a:t>
                      </a: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thưa</a:t>
                      </a: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thớt</a:t>
                      </a:r>
                      <a:endParaRPr lang="en-US" sz="2000" b="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en-US" sz="2000" b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Khí</a:t>
                      </a: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hậu</a:t>
                      </a: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000" b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đất</a:t>
                      </a: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đai</a:t>
                      </a: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000" b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địa</a:t>
                      </a: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hình</a:t>
                      </a: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000" b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nguồn</a:t>
                      </a: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nước</a:t>
                      </a: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… </a:t>
                      </a:r>
                      <a:r>
                        <a:rPr lang="en-US" sz="2000" b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thuận</a:t>
                      </a: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lợi</a:t>
                      </a: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2000" b="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en-US" sz="2000" b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Kinh</a:t>
                      </a: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tế</a:t>
                      </a: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phát</a:t>
                      </a: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triển</a:t>
                      </a: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000" b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giao</a:t>
                      </a: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thông</a:t>
                      </a: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phát</a:t>
                      </a: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triển</a:t>
                      </a: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2000" b="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en-US" sz="2000" b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Trình</a:t>
                      </a: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độ</a:t>
                      </a: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dân</a:t>
                      </a: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trí</a:t>
                      </a: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cao</a:t>
                      </a: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000" b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văn</a:t>
                      </a: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minh</a:t>
                      </a:r>
                      <a:endParaRPr lang="en-US" sz="2000" b="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en-US" sz="2000" b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Khu</a:t>
                      </a: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vực</a:t>
                      </a: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dân</a:t>
                      </a: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cư</a:t>
                      </a: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hình</a:t>
                      </a: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thành</a:t>
                      </a: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lâu</a:t>
                      </a: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đời</a:t>
                      </a:r>
                      <a:r>
                        <a:rPr lang="en-US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n-US" sz="2000" b="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cxnSp>
        <p:nvCxnSpPr>
          <p:cNvPr id="6" name="Straight Arrow Connector 5"/>
          <p:cNvCxnSpPr>
            <a:stCxn id="11" idx="2"/>
          </p:cNvCxnSpPr>
          <p:nvPr/>
        </p:nvCxnSpPr>
        <p:spPr>
          <a:xfrm flipH="1">
            <a:off x="2647668" y="3041769"/>
            <a:ext cx="3787252" cy="7811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11" idx="2"/>
          </p:cNvCxnSpPr>
          <p:nvPr/>
        </p:nvCxnSpPr>
        <p:spPr>
          <a:xfrm flipH="1">
            <a:off x="4541294" y="3041769"/>
            <a:ext cx="1893626" cy="7811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11" idx="2"/>
            <a:endCxn id="5" idx="0"/>
          </p:cNvCxnSpPr>
          <p:nvPr/>
        </p:nvCxnSpPr>
        <p:spPr>
          <a:xfrm>
            <a:off x="6434920" y="3041769"/>
            <a:ext cx="128315" cy="7876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444819" y="3067944"/>
            <a:ext cx="4118548" cy="7549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1" idx="2"/>
          </p:cNvCxnSpPr>
          <p:nvPr/>
        </p:nvCxnSpPr>
        <p:spPr>
          <a:xfrm>
            <a:off x="6434920" y="3041769"/>
            <a:ext cx="2176817" cy="7811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647667" y="2550279"/>
            <a:ext cx="7574506" cy="491490"/>
          </a:xfrm>
          <a:prstGeom prst="rect">
            <a:avLst/>
          </a:prstGeom>
          <a:solidFill>
            <a:srgbClr val="66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solidFill>
                  <a:srgbClr val="002060"/>
                </a:solidFill>
                <a:effectLst/>
                <a:latin typeface="Arial" pitchFamily="34" charset="0"/>
                <a:ea typeface="Calibri"/>
                <a:cs typeface="Arial" pitchFamily="34" charset="0"/>
              </a:rPr>
              <a:t>NHÂN TỐ ẢNH HƯỞNG PHÂN BỐ DÂN CƯ</a:t>
            </a:r>
            <a:endParaRPr lang="en-US" sz="2400" dirty="0">
              <a:solidFill>
                <a:srgbClr val="002060"/>
              </a:solidFill>
              <a:effectLst/>
              <a:latin typeface="Arial" pitchFamily="34" charset="0"/>
              <a:ea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989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0250509"/>
              </p:ext>
            </p:extLst>
          </p:nvPr>
        </p:nvGraphicFramePr>
        <p:xfrm>
          <a:off x="1409418" y="2315635"/>
          <a:ext cx="9672564" cy="1833284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2418141"/>
                <a:gridCol w="2418141"/>
                <a:gridCol w="2418141"/>
                <a:gridCol w="2418141"/>
              </a:tblGrid>
              <a:tr h="7893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Năm</a:t>
                      </a:r>
                      <a:endParaRPr lang="en-US" sz="2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dân</a:t>
                      </a:r>
                      <a:endParaRPr lang="en-US" sz="2400" dirty="0" smtClean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24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tỉ</a:t>
                      </a:r>
                      <a:r>
                        <a:rPr lang="en-US" sz="2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người</a:t>
                      </a:r>
                      <a:r>
                        <a:rPr lang="en-US" sz="2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itchFamily="34" charset="0"/>
                          <a:cs typeface="Arial" pitchFamily="34" charset="0"/>
                        </a:rPr>
                        <a:t>Năm</a:t>
                      </a:r>
                      <a:endParaRPr lang="en-US" sz="2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dân</a:t>
                      </a:r>
                      <a:r>
                        <a:rPr lang="en-US" sz="2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2400" dirty="0" smtClean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24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tỉ</a:t>
                      </a:r>
                      <a:r>
                        <a:rPr lang="en-US" sz="2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người</a:t>
                      </a:r>
                      <a:r>
                        <a:rPr lang="en-US" sz="2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5219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itchFamily="34" charset="0"/>
                          <a:cs typeface="Arial" pitchFamily="34" charset="0"/>
                        </a:rPr>
                        <a:t>1989</a:t>
                      </a:r>
                      <a:endParaRPr lang="en-US" sz="2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2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2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2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5219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itchFamily="34" charset="0"/>
                          <a:cs typeface="Arial" pitchFamily="34" charset="0"/>
                        </a:rPr>
                        <a:t>1999</a:t>
                      </a:r>
                      <a:endParaRPr lang="en-US" sz="2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2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2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323832" y="1181504"/>
            <a:ext cx="977179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sng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Bài</a:t>
            </a:r>
            <a:r>
              <a:rPr kumimoji="0" lang="en-US" sz="2400" b="1" i="0" u="sng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2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Cho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bảng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số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liệu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sau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: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0066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normalizeH="0" baseline="0" dirty="0" err="1" smtClean="0">
                <a:ln>
                  <a:noFill/>
                </a:ln>
                <a:solidFill>
                  <a:srgbClr val="FE782D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Bảng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rgbClr val="FE782D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24.1. </a:t>
            </a:r>
            <a:r>
              <a:rPr kumimoji="0" lang="en-US" sz="2400" b="0" i="1" u="none" strike="noStrike" cap="none" normalizeH="0" baseline="0" dirty="0" err="1" smtClean="0">
                <a:ln>
                  <a:noFill/>
                </a:ln>
                <a:solidFill>
                  <a:srgbClr val="FE782D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Quy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rgbClr val="FE782D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400" b="0" i="1" u="none" strike="noStrike" cap="none" normalizeH="0" baseline="0" dirty="0" err="1" smtClean="0">
                <a:ln>
                  <a:noFill/>
                </a:ln>
                <a:solidFill>
                  <a:srgbClr val="FE782D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mô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rgbClr val="FE782D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400" b="0" i="1" u="none" strike="noStrike" cap="none" normalizeH="0" baseline="0" dirty="0" err="1" smtClean="0">
                <a:ln>
                  <a:noFill/>
                </a:ln>
                <a:solidFill>
                  <a:srgbClr val="FE782D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dân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rgbClr val="FE782D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400" b="0" i="1" u="none" strike="noStrike" cap="none" normalizeH="0" baseline="0" dirty="0" err="1" smtClean="0">
                <a:ln>
                  <a:noFill/>
                </a:ln>
                <a:solidFill>
                  <a:srgbClr val="FE782D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số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rgbClr val="FE782D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400" b="0" i="1" u="none" strike="noStrike" cap="none" normalizeH="0" baseline="0" dirty="0" err="1" smtClean="0">
                <a:ln>
                  <a:noFill/>
                </a:ln>
                <a:solidFill>
                  <a:srgbClr val="FE782D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thế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rgbClr val="FE782D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400" b="0" i="1" u="none" strike="noStrike" cap="none" normalizeH="0" baseline="0" dirty="0" err="1" smtClean="0">
                <a:ln>
                  <a:noFill/>
                </a:ln>
                <a:solidFill>
                  <a:srgbClr val="FE782D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giới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rgbClr val="FE782D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qua </a:t>
            </a:r>
            <a:r>
              <a:rPr kumimoji="0" lang="en-US" sz="2400" b="0" i="1" u="none" strike="noStrike" cap="none" normalizeH="0" baseline="0" dirty="0" err="1" smtClean="0">
                <a:ln>
                  <a:noFill/>
                </a:ln>
                <a:solidFill>
                  <a:srgbClr val="FE782D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một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rgbClr val="FE782D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400" b="0" i="1" u="none" strike="noStrike" cap="none" normalizeH="0" baseline="0" dirty="0" err="1" smtClean="0">
                <a:ln>
                  <a:noFill/>
                </a:ln>
                <a:solidFill>
                  <a:srgbClr val="FE782D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số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rgbClr val="FE782D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400" b="0" i="1" u="none" strike="noStrike" cap="none" normalizeH="0" baseline="0" dirty="0" err="1" smtClean="0">
                <a:ln>
                  <a:noFill/>
                </a:ln>
                <a:solidFill>
                  <a:srgbClr val="FE782D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năm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E782D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09078" y="4359616"/>
            <a:ext cx="106007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400" i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400" i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2400" i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xét</a:t>
            </a:r>
            <a:r>
              <a:rPr lang="en-US" sz="2400" i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400" i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quy</a:t>
            </a:r>
            <a:r>
              <a:rPr lang="en-US" sz="2400" i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mô</a:t>
            </a:r>
            <a:r>
              <a:rPr lang="en-US" sz="2400" i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400" i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i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400" i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giới</a:t>
            </a:r>
            <a:r>
              <a:rPr lang="en-US" sz="2400" i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qua </a:t>
            </a:r>
            <a:r>
              <a:rPr lang="en-US" sz="2400" i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i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2400" i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14128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323832" y="1366170"/>
            <a:ext cx="97717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sng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Bài</a:t>
            </a:r>
            <a:r>
              <a:rPr kumimoji="0" lang="en-US" sz="2400" b="1" i="0" u="sng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2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E782D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2600" y="1957608"/>
            <a:ext cx="106007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/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Quy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mô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giai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đoạn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1989 - 1999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tăng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tăng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1,2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tỉ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</a:t>
            </a:r>
            <a:endParaRPr lang="en-U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fontAlgn="auto"/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giai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đoạn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1999 - 2009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2009 - 2018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tăng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nhẹ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tăng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đều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0,8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tỉ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6461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02454" y="639357"/>
            <a:ext cx="52953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sng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5. VẬN</a:t>
            </a:r>
            <a:r>
              <a:rPr kumimoji="0" lang="en-US" sz="2800" b="1" i="0" u="sng" strike="noStrike" cap="none" normalizeH="0" dirty="0" smtClean="0">
                <a:ln>
                  <a:noFill/>
                </a:ln>
                <a:solidFill>
                  <a:srgbClr val="FF0066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DỤNG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(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Về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66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nhà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66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)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E782D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9770" y="1922304"/>
            <a:ext cx="106007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/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4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lấy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ví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dụ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Nam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thấy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tăng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nhanh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trở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ngại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dục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hoặc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y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giao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 fontAlgn="auto"/>
            <a:endParaRPr lang="en-U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884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203111" cy="685958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25" y="1"/>
            <a:ext cx="12403738" cy="697236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005" y="4086814"/>
            <a:ext cx="2230519" cy="20935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530" y="4928742"/>
            <a:ext cx="583191" cy="4096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4389" y="5664950"/>
            <a:ext cx="466315" cy="43673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462" y="991695"/>
            <a:ext cx="1487245" cy="13935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49" y="731776"/>
            <a:ext cx="1997471" cy="6240589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8394870" y="2087897"/>
            <a:ext cx="1353911" cy="1168866"/>
            <a:chOff x="8395962" y="2087411"/>
            <a:chExt cx="1354086" cy="1168595"/>
          </a:xfrm>
        </p:grpSpPr>
        <p:sp>
          <p:nvSpPr>
            <p:cNvPr id="18" name="圆角矩形 1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 rot="854957">
              <a:off x="8552671" y="2256209"/>
              <a:ext cx="10406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54"/>
              <a:r>
                <a:rPr lang="en-US" altLang="zh-CN" sz="4800" dirty="0" err="1" smtClean="0">
                  <a:solidFill>
                    <a:srgbClr val="FF69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em</a:t>
              </a:r>
              <a:endParaRPr lang="zh-CN" altLang="en-US" sz="4800" dirty="0">
                <a:solidFill>
                  <a:srgbClr val="FF69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973914" y="1678822"/>
            <a:ext cx="1446771" cy="1168866"/>
            <a:chOff x="2974300" y="1678431"/>
            <a:chExt cx="1446958" cy="1168595"/>
          </a:xfrm>
        </p:grpSpPr>
        <p:sp>
          <p:nvSpPr>
            <p:cNvPr id="15" name="圆角矩形 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 rot="20718769">
              <a:off x="2974300" y="1884764"/>
              <a:ext cx="141737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54"/>
              <a:r>
                <a:rPr lang="en-US" altLang="zh-CN" sz="4800" dirty="0" err="1">
                  <a:solidFill>
                    <a:srgbClr val="099F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Tạm</a:t>
              </a:r>
              <a:endParaRPr lang="zh-CN" altLang="en-US" sz="4800" dirty="0">
                <a:solidFill>
                  <a:srgbClr val="099F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763163" y="2031732"/>
            <a:ext cx="1353911" cy="1168866"/>
            <a:chOff x="4763782" y="2031260"/>
            <a:chExt cx="1354086" cy="1168595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 rot="987423">
              <a:off x="4837888" y="2203502"/>
              <a:ext cx="117852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54"/>
              <a:r>
                <a:rPr lang="en-US" altLang="zh-CN" sz="4800" dirty="0" err="1">
                  <a:solidFill>
                    <a:srgbClr val="FFC0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b</a:t>
              </a:r>
              <a:r>
                <a:rPr lang="en-US" altLang="zh-CN" sz="4800" dirty="0" err="1" smtClean="0">
                  <a:solidFill>
                    <a:srgbClr val="FFC0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iệt</a:t>
              </a:r>
              <a:endParaRPr lang="zh-CN" altLang="en-US" sz="4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544898" y="1967789"/>
            <a:ext cx="1353910" cy="1168866"/>
            <a:chOff x="6545751" y="1967332"/>
            <a:chExt cx="1354086" cy="1168595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 rot="20892565">
              <a:off x="6654365" y="2175922"/>
              <a:ext cx="114326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54"/>
              <a:r>
                <a:rPr lang="en-US" altLang="zh-CN" sz="4800" dirty="0" err="1" smtClean="0">
                  <a:solidFill>
                    <a:srgbClr val="FF4F66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các</a:t>
              </a:r>
              <a:endParaRPr lang="zh-CN" altLang="en-US" sz="4800" dirty="0">
                <a:solidFill>
                  <a:srgbClr val="FF4F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 rot="18455707">
            <a:off x="2709472" y="1805450"/>
            <a:ext cx="654207" cy="177348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/>
            <a:endParaRPr lang="zh-CN" altLang="en-US" sz="190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 rot="20118966">
            <a:off x="4635321" y="1817058"/>
            <a:ext cx="653971" cy="177412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/>
            <a:endParaRPr lang="zh-CN" altLang="en-US" sz="1900">
              <a:solidFill>
                <a:prstClr val="white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 rot="1119809">
            <a:off x="7356717" y="1853395"/>
            <a:ext cx="653971" cy="177412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/>
            <a:endParaRPr lang="zh-CN" altLang="en-US" sz="1900">
              <a:solidFill>
                <a:prstClr val="white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 rot="20691888">
            <a:off x="9083634" y="2015199"/>
            <a:ext cx="653971" cy="177412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/>
            <a:endParaRPr lang="zh-CN" altLang="en-US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88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0454709D-708D-4EC4-A3C2-F15957E30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75538"/>
            <a:ext cx="12190413" cy="6857107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xmlns="" id="{C3610568-FC8A-4C15-9B6E-3398748EFAAF}"/>
              </a:ext>
            </a:extLst>
          </p:cNvPr>
          <p:cNvSpPr/>
          <p:nvPr/>
        </p:nvSpPr>
        <p:spPr>
          <a:xfrm rot="16200000">
            <a:off x="1090114" y="2075348"/>
            <a:ext cx="1161050" cy="2550685"/>
          </a:xfrm>
          <a:prstGeom prst="rect">
            <a:avLst/>
          </a:prstGeom>
          <a:solidFill>
            <a:srgbClr val="EC8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NỘI DUNG</a:t>
            </a:r>
            <a:endParaRPr lang="zh-CN" altLang="en-US" sz="3200" dirty="0">
              <a:solidFill>
                <a:schemeClr val="bg1"/>
              </a:solidFill>
              <a:latin typeface="Arial" pitchFamily="34" charset="0"/>
              <a:ea typeface="华文中宋" panose="02010600040101010101" pitchFamily="2" charset="-122"/>
              <a:cs typeface="Arial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489158" y="1588168"/>
            <a:ext cx="6100010" cy="7339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684511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400" dirty="0" err="1" smtClean="0">
                <a:solidFill>
                  <a:srgbClr val="684511"/>
                </a:solidFill>
                <a:latin typeface="Arial" pitchFamily="34" charset="0"/>
                <a:cs typeface="Arial" pitchFamily="34" charset="0"/>
              </a:rPr>
              <a:t>Quy</a:t>
            </a:r>
            <a:r>
              <a:rPr lang="en-US" sz="2400" dirty="0" smtClean="0">
                <a:solidFill>
                  <a:srgbClr val="68451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684511"/>
                </a:solidFill>
                <a:latin typeface="Arial" pitchFamily="34" charset="0"/>
                <a:cs typeface="Arial" pitchFamily="34" charset="0"/>
              </a:rPr>
              <a:t>mô</a:t>
            </a:r>
            <a:r>
              <a:rPr lang="en-US" sz="2400" dirty="0" smtClean="0">
                <a:solidFill>
                  <a:srgbClr val="68451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684511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400" dirty="0" smtClean="0">
                <a:solidFill>
                  <a:srgbClr val="68451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68451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 smtClean="0">
                <a:solidFill>
                  <a:srgbClr val="68451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684511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400" dirty="0" smtClean="0">
                <a:solidFill>
                  <a:srgbClr val="68451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684511"/>
                </a:solidFill>
                <a:latin typeface="Arial" pitchFamily="34" charset="0"/>
                <a:cs typeface="Arial" pitchFamily="34" charset="0"/>
              </a:rPr>
              <a:t>giới</a:t>
            </a:r>
            <a:endParaRPr lang="en-US" sz="2400" dirty="0">
              <a:solidFill>
                <a:srgbClr val="68451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489158" y="2770165"/>
            <a:ext cx="6100010" cy="7339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684511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400" dirty="0" err="1" smtClean="0">
                <a:solidFill>
                  <a:srgbClr val="684511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400" dirty="0" smtClean="0">
                <a:solidFill>
                  <a:srgbClr val="68451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684511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sz="2400" dirty="0" smtClean="0">
                <a:solidFill>
                  <a:srgbClr val="68451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684511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2400" dirty="0" smtClean="0">
                <a:solidFill>
                  <a:srgbClr val="68451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684511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400" dirty="0" smtClean="0">
                <a:solidFill>
                  <a:srgbClr val="68451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684511"/>
                </a:solidFill>
                <a:latin typeface="Arial" pitchFamily="34" charset="0"/>
                <a:cs typeface="Arial" pitchFamily="34" charset="0"/>
              </a:rPr>
              <a:t>cư</a:t>
            </a:r>
            <a:r>
              <a:rPr lang="en-US" sz="2400" dirty="0" smtClean="0">
                <a:solidFill>
                  <a:srgbClr val="68451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684511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400" dirty="0" smtClean="0">
                <a:solidFill>
                  <a:srgbClr val="68451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684511"/>
                </a:solidFill>
                <a:latin typeface="Arial" pitchFamily="34" charset="0"/>
                <a:cs typeface="Arial" pitchFamily="34" charset="0"/>
              </a:rPr>
              <a:t>giới</a:t>
            </a:r>
            <a:endParaRPr lang="en-US" sz="2400" dirty="0">
              <a:solidFill>
                <a:srgbClr val="68451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489158" y="3931216"/>
            <a:ext cx="6100010" cy="7339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rgbClr val="684511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2200" dirty="0" err="1" smtClean="0">
                <a:solidFill>
                  <a:srgbClr val="684511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200" dirty="0" smtClean="0">
                <a:solidFill>
                  <a:srgbClr val="68451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684511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sz="2200" dirty="0" smtClean="0">
                <a:solidFill>
                  <a:srgbClr val="68451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684511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2200" dirty="0" smtClean="0">
                <a:solidFill>
                  <a:srgbClr val="68451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68451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200" dirty="0" smtClean="0">
                <a:solidFill>
                  <a:srgbClr val="68451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684511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200" dirty="0" smtClean="0">
                <a:solidFill>
                  <a:srgbClr val="68451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684511"/>
                </a:solidFill>
                <a:latin typeface="Arial" pitchFamily="34" charset="0"/>
                <a:cs typeface="Arial" pitchFamily="34" charset="0"/>
              </a:rPr>
              <a:t>phố</a:t>
            </a:r>
            <a:r>
              <a:rPr lang="en-US" sz="2200" dirty="0" smtClean="0">
                <a:solidFill>
                  <a:srgbClr val="68451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684511"/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2200" dirty="0" smtClean="0">
                <a:solidFill>
                  <a:srgbClr val="68451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684511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200" dirty="0" smtClean="0">
                <a:solidFill>
                  <a:srgbClr val="68451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684511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200" dirty="0" smtClean="0">
                <a:solidFill>
                  <a:srgbClr val="68451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684511"/>
                </a:solidFill>
                <a:latin typeface="Arial" pitchFamily="34" charset="0"/>
                <a:cs typeface="Arial" pitchFamily="34" charset="0"/>
              </a:rPr>
              <a:t>giới</a:t>
            </a:r>
            <a:endParaRPr lang="en-US" sz="2200" dirty="0">
              <a:solidFill>
                <a:srgbClr val="68451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2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D56E2E4-7ED0-47ED-A585-C8596286D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734AB463-6C6E-49E2-8311-10F2B31877F0}"/>
              </a:ext>
            </a:extLst>
          </p:cNvPr>
          <p:cNvSpPr/>
          <p:nvPr/>
        </p:nvSpPr>
        <p:spPr>
          <a:xfrm>
            <a:off x="2084874" y="429801"/>
            <a:ext cx="83224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3200" b="1" u="sng" dirty="0" smtClean="0">
                <a:solidFill>
                  <a:srgbClr val="FF5050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1. </a:t>
            </a:r>
            <a:r>
              <a:rPr kumimoji="1" lang="en-US" altLang="zh-CN" sz="3200" b="1" u="sng" dirty="0" err="1" smtClean="0">
                <a:solidFill>
                  <a:srgbClr val="FF5050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Quy</a:t>
            </a:r>
            <a:r>
              <a:rPr kumimoji="1" lang="en-US" altLang="zh-CN" sz="3200" b="1" u="sng" dirty="0" smtClean="0">
                <a:solidFill>
                  <a:srgbClr val="FF5050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 </a:t>
            </a:r>
            <a:r>
              <a:rPr kumimoji="1" lang="en-US" altLang="zh-CN" sz="3200" b="1" u="sng" dirty="0" err="1" smtClean="0">
                <a:solidFill>
                  <a:srgbClr val="FF5050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mô</a:t>
            </a:r>
            <a:r>
              <a:rPr kumimoji="1" lang="en-US" altLang="zh-CN" sz="3200" b="1" u="sng" dirty="0" smtClean="0">
                <a:solidFill>
                  <a:srgbClr val="FF5050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 </a:t>
            </a:r>
            <a:r>
              <a:rPr kumimoji="1" lang="en-US" altLang="zh-CN" sz="3200" b="1" u="sng" dirty="0" err="1" smtClean="0">
                <a:solidFill>
                  <a:srgbClr val="FF5050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dân</a:t>
            </a:r>
            <a:r>
              <a:rPr kumimoji="1" lang="en-US" altLang="zh-CN" sz="3200" b="1" u="sng" dirty="0" smtClean="0">
                <a:solidFill>
                  <a:srgbClr val="FF5050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 </a:t>
            </a:r>
            <a:r>
              <a:rPr kumimoji="1" lang="en-US" altLang="zh-CN" sz="3200" b="1" u="sng" dirty="0" err="1" smtClean="0">
                <a:solidFill>
                  <a:srgbClr val="FF5050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số</a:t>
            </a:r>
            <a:r>
              <a:rPr kumimoji="1" lang="en-US" altLang="zh-CN" sz="3200" b="1" u="sng" dirty="0" smtClean="0">
                <a:solidFill>
                  <a:srgbClr val="FF5050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 </a:t>
            </a:r>
            <a:r>
              <a:rPr kumimoji="1" lang="en-US" altLang="zh-CN" sz="3200" b="1" u="sng" dirty="0" err="1" smtClean="0">
                <a:solidFill>
                  <a:srgbClr val="FF5050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Thế</a:t>
            </a:r>
            <a:r>
              <a:rPr kumimoji="1" lang="en-US" altLang="zh-CN" sz="3200" b="1" u="sng" dirty="0" smtClean="0">
                <a:solidFill>
                  <a:srgbClr val="FF5050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 </a:t>
            </a:r>
            <a:r>
              <a:rPr kumimoji="1" lang="en-US" altLang="zh-CN" sz="3200" b="1" u="sng" dirty="0" err="1" smtClean="0">
                <a:solidFill>
                  <a:srgbClr val="FF5050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giới</a:t>
            </a:r>
            <a:r>
              <a:rPr kumimoji="1" lang="en-US" altLang="zh-CN" sz="3200" b="1" u="sng" dirty="0" smtClean="0">
                <a:solidFill>
                  <a:srgbClr val="FF5050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.</a:t>
            </a:r>
            <a:endParaRPr kumimoji="1" lang="zh-CN" altLang="en-US" sz="3200" b="1" u="sng" dirty="0">
              <a:solidFill>
                <a:srgbClr val="FF5050"/>
              </a:solidFill>
              <a:latin typeface="Arial" pitchFamily="34" charset="0"/>
              <a:ea typeface="华文中宋" panose="02010600040101010101" pitchFamily="2" charset="-122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84874" y="1007281"/>
            <a:ext cx="89721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nl-NL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Đọc </a:t>
            </a:r>
            <a:r>
              <a:rPr lang="nl-NL" sz="24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thông tin trong mục 1 và quan sát H24.1 trong sgk, </a:t>
            </a:r>
            <a:r>
              <a:rPr lang="en-US" sz="2400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4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4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4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nl-NL" sz="2400" dirty="0" smtClean="0">
                <a:latin typeface="Arial" pitchFamily="34" charset="0"/>
                <a:cs typeface="Arial" pitchFamily="34" charset="0"/>
              </a:rPr>
              <a:t>Số </a:t>
            </a:r>
            <a:r>
              <a:rPr lang="nl-NL" sz="2400" dirty="0">
                <a:latin typeface="Arial" pitchFamily="34" charset="0"/>
                <a:cs typeface="Arial" pitchFamily="34" charset="0"/>
              </a:rPr>
              <a:t>dân thế giới năm </a:t>
            </a:r>
            <a:r>
              <a:rPr lang="nl-NL" sz="2400" dirty="0" smtClean="0">
                <a:latin typeface="Arial" pitchFamily="34" charset="0"/>
                <a:cs typeface="Arial" pitchFamily="34" charset="0"/>
              </a:rPr>
              <a:t>2018?</a:t>
            </a:r>
          </a:p>
          <a:p>
            <a:r>
              <a:rPr lang="nl-NL" sz="24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nl-NL" sz="2400" dirty="0">
                <a:latin typeface="Arial" pitchFamily="34" charset="0"/>
                <a:cs typeface="Arial" pitchFamily="34" charset="0"/>
              </a:rPr>
              <a:t>Dân số </a:t>
            </a:r>
            <a:r>
              <a:rPr lang="nl-NL" sz="2400" dirty="0" smtClean="0">
                <a:latin typeface="Arial" pitchFamily="34" charset="0"/>
                <a:cs typeface="Arial" pitchFamily="34" charset="0"/>
              </a:rPr>
              <a:t>thế giới </a:t>
            </a:r>
            <a:r>
              <a:rPr lang="nl-NL" sz="2400" dirty="0">
                <a:latin typeface="Arial" pitchFamily="34" charset="0"/>
                <a:cs typeface="Arial" pitchFamily="34" charset="0"/>
              </a:rPr>
              <a:t>tăng lên bao nhiêu tỉ người từ năm 1804 đến năm </a:t>
            </a:r>
            <a:r>
              <a:rPr lang="nl-NL" sz="2400" dirty="0" smtClean="0">
                <a:latin typeface="Arial" pitchFamily="34" charset="0"/>
                <a:cs typeface="Arial" pitchFamily="34" charset="0"/>
              </a:rPr>
              <a:t>2018?</a:t>
            </a:r>
          </a:p>
          <a:p>
            <a:r>
              <a:rPr lang="nl-NL" sz="24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nl-NL" sz="2400" dirty="0">
                <a:latin typeface="Arial" pitchFamily="34" charset="0"/>
                <a:cs typeface="Arial" pitchFamily="34" charset="0"/>
              </a:rPr>
              <a:t>Qua tính toán, em có nhận xét gì về quy mô dân số Thế giới?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5-Point Star 2"/>
          <p:cNvSpPr/>
          <p:nvPr/>
        </p:nvSpPr>
        <p:spPr>
          <a:xfrm>
            <a:off x="2340937" y="1038638"/>
            <a:ext cx="414284" cy="38108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3056021" y="3328819"/>
            <a:ext cx="6124074" cy="341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0">
            <a:extLst>
              <a:ext uri="{FF2B5EF4-FFF2-40B4-BE49-F238E27FC236}">
                <a16:creationId xmlns:a16="http://schemas.microsoft.com/office/drawing/2014/main" xmlns="" id="{734AB463-6C6E-49E2-8311-10F2B31877F0}"/>
              </a:ext>
            </a:extLst>
          </p:cNvPr>
          <p:cNvSpPr/>
          <p:nvPr/>
        </p:nvSpPr>
        <p:spPr>
          <a:xfrm>
            <a:off x="981974" y="383352"/>
            <a:ext cx="83224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3200" b="1" u="sng" dirty="0" smtClean="0">
                <a:solidFill>
                  <a:srgbClr val="FF5050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1. </a:t>
            </a:r>
            <a:r>
              <a:rPr kumimoji="1" lang="en-US" altLang="zh-CN" sz="3200" b="1" u="sng" dirty="0" err="1" smtClean="0">
                <a:solidFill>
                  <a:srgbClr val="FF5050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Quy</a:t>
            </a:r>
            <a:r>
              <a:rPr kumimoji="1" lang="en-US" altLang="zh-CN" sz="3200" b="1" u="sng" dirty="0" smtClean="0">
                <a:solidFill>
                  <a:srgbClr val="FF5050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 </a:t>
            </a:r>
            <a:r>
              <a:rPr kumimoji="1" lang="en-US" altLang="zh-CN" sz="3200" b="1" u="sng" dirty="0" err="1" smtClean="0">
                <a:solidFill>
                  <a:srgbClr val="FF5050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mô</a:t>
            </a:r>
            <a:r>
              <a:rPr kumimoji="1" lang="en-US" altLang="zh-CN" sz="3200" b="1" u="sng" dirty="0" smtClean="0">
                <a:solidFill>
                  <a:srgbClr val="FF5050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 </a:t>
            </a:r>
            <a:r>
              <a:rPr kumimoji="1" lang="en-US" altLang="zh-CN" sz="3200" b="1" u="sng" dirty="0" err="1" smtClean="0">
                <a:solidFill>
                  <a:srgbClr val="FF5050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dân</a:t>
            </a:r>
            <a:r>
              <a:rPr kumimoji="1" lang="en-US" altLang="zh-CN" sz="3200" b="1" u="sng" dirty="0" smtClean="0">
                <a:solidFill>
                  <a:srgbClr val="FF5050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 </a:t>
            </a:r>
            <a:r>
              <a:rPr kumimoji="1" lang="en-US" altLang="zh-CN" sz="3200" b="1" u="sng" dirty="0" err="1" smtClean="0">
                <a:solidFill>
                  <a:srgbClr val="FF5050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số</a:t>
            </a:r>
            <a:r>
              <a:rPr kumimoji="1" lang="en-US" altLang="zh-CN" sz="3200" b="1" u="sng" dirty="0" smtClean="0">
                <a:solidFill>
                  <a:srgbClr val="FF5050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 </a:t>
            </a:r>
            <a:r>
              <a:rPr kumimoji="1" lang="en-US" altLang="zh-CN" sz="3200" b="1" u="sng" dirty="0" err="1" smtClean="0">
                <a:solidFill>
                  <a:srgbClr val="FF5050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Thế</a:t>
            </a:r>
            <a:r>
              <a:rPr kumimoji="1" lang="en-US" altLang="zh-CN" sz="3200" b="1" u="sng" dirty="0" smtClean="0">
                <a:solidFill>
                  <a:srgbClr val="FF5050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 </a:t>
            </a:r>
            <a:r>
              <a:rPr kumimoji="1" lang="en-US" altLang="zh-CN" sz="3200" b="1" u="sng" dirty="0" err="1" smtClean="0">
                <a:solidFill>
                  <a:srgbClr val="FF5050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giới</a:t>
            </a:r>
            <a:r>
              <a:rPr kumimoji="1" lang="en-US" altLang="zh-CN" sz="3200" b="1" u="sng" dirty="0" smtClean="0">
                <a:solidFill>
                  <a:srgbClr val="FF5050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.</a:t>
            </a:r>
            <a:endParaRPr kumimoji="1" lang="zh-CN" altLang="en-US" sz="3200" b="1" u="sng" dirty="0">
              <a:solidFill>
                <a:srgbClr val="FF5050"/>
              </a:solidFill>
              <a:latin typeface="Arial" pitchFamily="34" charset="0"/>
              <a:ea typeface="华文中宋" panose="02010600040101010101" pitchFamily="2" charset="-122"/>
              <a:cs typeface="Arial" pitchFamily="34" charset="0"/>
            </a:endParaRPr>
          </a:p>
        </p:txBody>
      </p:sp>
      <p:sp>
        <p:nvSpPr>
          <p:cNvPr id="11" name="椭圆 31"/>
          <p:cNvSpPr/>
          <p:nvPr/>
        </p:nvSpPr>
        <p:spPr>
          <a:xfrm>
            <a:off x="846615" y="1106979"/>
            <a:ext cx="10545285" cy="186482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accent2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Rectangle 8"/>
          <p:cNvSpPr/>
          <p:nvPr/>
        </p:nvSpPr>
        <p:spPr>
          <a:xfrm>
            <a:off x="981974" y="1530100"/>
            <a:ext cx="99527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2018: 7,6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tỉ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sống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ở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200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quốc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vùng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lãnh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thổ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Quy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mô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dân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TG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càng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lớn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tăng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nhanh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156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D56E2E4-7ED0-47ED-A585-C8596286D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481"/>
            <a:ext cx="12190413" cy="685710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734AB463-6C6E-49E2-8311-10F2B31877F0}"/>
              </a:ext>
            </a:extLst>
          </p:cNvPr>
          <p:cNvSpPr/>
          <p:nvPr/>
        </p:nvSpPr>
        <p:spPr>
          <a:xfrm>
            <a:off x="2084874" y="157781"/>
            <a:ext cx="83224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3200" b="1" u="sng" dirty="0" smtClean="0">
                <a:solidFill>
                  <a:srgbClr val="FF0066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2. </a:t>
            </a:r>
            <a:r>
              <a:rPr kumimoji="1" lang="en-US" altLang="zh-CN" sz="3200" b="1" u="sng" dirty="0" err="1" smtClean="0">
                <a:solidFill>
                  <a:srgbClr val="FF0066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Phân</a:t>
            </a:r>
            <a:r>
              <a:rPr kumimoji="1" lang="en-US" altLang="zh-CN" sz="3200" b="1" u="sng" dirty="0" smtClean="0">
                <a:solidFill>
                  <a:srgbClr val="FF0066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 </a:t>
            </a:r>
            <a:r>
              <a:rPr kumimoji="1" lang="en-US" altLang="zh-CN" sz="3200" b="1" u="sng" dirty="0" err="1" smtClean="0">
                <a:solidFill>
                  <a:srgbClr val="FF0066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bố</a:t>
            </a:r>
            <a:r>
              <a:rPr kumimoji="1" lang="en-US" altLang="zh-CN" sz="3200" b="1" u="sng" dirty="0" smtClean="0">
                <a:solidFill>
                  <a:srgbClr val="FF0066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 </a:t>
            </a:r>
            <a:r>
              <a:rPr kumimoji="1" lang="en-US" altLang="zh-CN" sz="3200" b="1" u="sng" dirty="0" err="1" smtClean="0">
                <a:solidFill>
                  <a:srgbClr val="FF0066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dân</a:t>
            </a:r>
            <a:r>
              <a:rPr kumimoji="1" lang="en-US" altLang="zh-CN" sz="3200" b="1" u="sng" dirty="0" smtClean="0">
                <a:solidFill>
                  <a:srgbClr val="FF0066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 </a:t>
            </a:r>
            <a:r>
              <a:rPr kumimoji="1" lang="en-US" altLang="zh-CN" sz="3200" b="1" u="sng" dirty="0" err="1" smtClean="0">
                <a:solidFill>
                  <a:srgbClr val="FF0066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cư</a:t>
            </a:r>
            <a:r>
              <a:rPr kumimoji="1" lang="en-US" altLang="zh-CN" sz="3200" b="1" u="sng" dirty="0" smtClean="0">
                <a:solidFill>
                  <a:srgbClr val="FF0066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 </a:t>
            </a:r>
            <a:r>
              <a:rPr kumimoji="1" lang="en-US" altLang="zh-CN" sz="3200" b="1" u="sng" dirty="0" err="1" smtClean="0">
                <a:solidFill>
                  <a:srgbClr val="FF0066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Thế</a:t>
            </a:r>
            <a:r>
              <a:rPr kumimoji="1" lang="en-US" altLang="zh-CN" sz="3200" b="1" u="sng" dirty="0" smtClean="0">
                <a:solidFill>
                  <a:srgbClr val="FF0066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 </a:t>
            </a:r>
            <a:r>
              <a:rPr kumimoji="1" lang="en-US" altLang="zh-CN" sz="3200" b="1" u="sng" dirty="0" err="1" smtClean="0">
                <a:solidFill>
                  <a:srgbClr val="FF0066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giới</a:t>
            </a:r>
            <a:r>
              <a:rPr kumimoji="1" lang="en-US" altLang="zh-CN" sz="3200" b="1" u="sng" dirty="0" smtClean="0">
                <a:solidFill>
                  <a:srgbClr val="FF0066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.</a:t>
            </a:r>
            <a:endParaRPr kumimoji="1" lang="zh-CN" altLang="en-US" sz="3200" b="1" u="sng" dirty="0">
              <a:solidFill>
                <a:srgbClr val="FF0066"/>
              </a:solidFill>
              <a:latin typeface="Arial" pitchFamily="34" charset="0"/>
              <a:ea typeface="华文中宋" panose="02010600040101010101" pitchFamily="2" charset="-122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84874" y="813682"/>
            <a:ext cx="8972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nl-NL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Dựa vào hình 24.2 và thông tin trong bài, em hãy hoàn thiện phiếu học tập số 1 (2 phút</a:t>
            </a:r>
            <a:r>
              <a:rPr lang="nl-NL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).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5-Point Star 2"/>
          <p:cNvSpPr/>
          <p:nvPr/>
        </p:nvSpPr>
        <p:spPr>
          <a:xfrm>
            <a:off x="2340937" y="779326"/>
            <a:ext cx="414284" cy="38108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8620"/>
              </p:ext>
            </p:extLst>
          </p:nvPr>
        </p:nvGraphicFramePr>
        <p:xfrm>
          <a:off x="2868262" y="2110919"/>
          <a:ext cx="7790639" cy="1238226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3360222"/>
                <a:gridCol w="4430417"/>
              </a:tblGrid>
              <a:tr h="41274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MĐ dân số</a:t>
                      </a:r>
                      <a:endParaRPr lang="en-US" sz="2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Khu vực</a:t>
                      </a:r>
                      <a:endParaRPr lang="en-US" sz="2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1274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&gt; 200 người/km</a:t>
                      </a:r>
                      <a:r>
                        <a:rPr lang="nl-NL" sz="2400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2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1274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" pitchFamily="34" charset="0"/>
                          <a:cs typeface="Arial" pitchFamily="34" charset="0"/>
                        </a:rPr>
                        <a:t>Từ 1-2 người/km</a:t>
                      </a:r>
                      <a:r>
                        <a:rPr lang="nl-NL" sz="2400" baseline="3000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2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571999" y="1598513"/>
            <a:ext cx="424445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000" b="1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PHIẾU HỌC TẬP SỐ 1</a:t>
            </a:r>
            <a:endParaRPr kumimoji="0" lang="nl-NL" sz="2800" b="0" i="0" u="sng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314" y="3431034"/>
            <a:ext cx="6396370" cy="342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8874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D56E2E4-7ED0-47ED-A585-C8596286D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481"/>
            <a:ext cx="12190413" cy="685710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734AB463-6C6E-49E2-8311-10F2B31877F0}"/>
              </a:ext>
            </a:extLst>
          </p:cNvPr>
          <p:cNvSpPr/>
          <p:nvPr/>
        </p:nvSpPr>
        <p:spPr>
          <a:xfrm>
            <a:off x="2084874" y="157781"/>
            <a:ext cx="83224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3200" b="1" u="sng" dirty="0" smtClean="0">
                <a:solidFill>
                  <a:srgbClr val="FF0066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2. </a:t>
            </a:r>
            <a:r>
              <a:rPr kumimoji="1" lang="en-US" altLang="zh-CN" sz="3200" b="1" u="sng" dirty="0" err="1" smtClean="0">
                <a:solidFill>
                  <a:srgbClr val="FF0066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Phân</a:t>
            </a:r>
            <a:r>
              <a:rPr kumimoji="1" lang="en-US" altLang="zh-CN" sz="3200" b="1" u="sng" dirty="0" smtClean="0">
                <a:solidFill>
                  <a:srgbClr val="FF0066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 </a:t>
            </a:r>
            <a:r>
              <a:rPr kumimoji="1" lang="en-US" altLang="zh-CN" sz="3200" b="1" u="sng" dirty="0" err="1" smtClean="0">
                <a:solidFill>
                  <a:srgbClr val="FF0066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bố</a:t>
            </a:r>
            <a:r>
              <a:rPr kumimoji="1" lang="en-US" altLang="zh-CN" sz="3200" b="1" u="sng" dirty="0" smtClean="0">
                <a:solidFill>
                  <a:srgbClr val="FF0066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 </a:t>
            </a:r>
            <a:r>
              <a:rPr kumimoji="1" lang="en-US" altLang="zh-CN" sz="3200" b="1" u="sng" dirty="0" err="1" smtClean="0">
                <a:solidFill>
                  <a:srgbClr val="FF0066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dân</a:t>
            </a:r>
            <a:r>
              <a:rPr kumimoji="1" lang="en-US" altLang="zh-CN" sz="3200" b="1" u="sng" dirty="0" smtClean="0">
                <a:solidFill>
                  <a:srgbClr val="FF0066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 </a:t>
            </a:r>
            <a:r>
              <a:rPr kumimoji="1" lang="en-US" altLang="zh-CN" sz="3200" b="1" u="sng" dirty="0" err="1" smtClean="0">
                <a:solidFill>
                  <a:srgbClr val="FF0066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cư</a:t>
            </a:r>
            <a:r>
              <a:rPr kumimoji="1" lang="en-US" altLang="zh-CN" sz="3200" b="1" u="sng" dirty="0" smtClean="0">
                <a:solidFill>
                  <a:srgbClr val="FF0066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 </a:t>
            </a:r>
            <a:r>
              <a:rPr kumimoji="1" lang="en-US" altLang="zh-CN" sz="3200" b="1" u="sng" dirty="0" err="1" smtClean="0">
                <a:solidFill>
                  <a:srgbClr val="FF0066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Thế</a:t>
            </a:r>
            <a:r>
              <a:rPr kumimoji="1" lang="en-US" altLang="zh-CN" sz="3200" b="1" u="sng" dirty="0" smtClean="0">
                <a:solidFill>
                  <a:srgbClr val="FF0066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 </a:t>
            </a:r>
            <a:r>
              <a:rPr kumimoji="1" lang="en-US" altLang="zh-CN" sz="3200" b="1" u="sng" dirty="0" err="1" smtClean="0">
                <a:solidFill>
                  <a:srgbClr val="FF0066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giới</a:t>
            </a:r>
            <a:r>
              <a:rPr kumimoji="1" lang="en-US" altLang="zh-CN" sz="3200" b="1" u="sng" dirty="0" smtClean="0">
                <a:solidFill>
                  <a:srgbClr val="FF0066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.</a:t>
            </a:r>
            <a:endParaRPr kumimoji="1" lang="zh-CN" altLang="en-US" sz="3200" b="1" u="sng" dirty="0">
              <a:solidFill>
                <a:srgbClr val="FF0066"/>
              </a:solidFill>
              <a:latin typeface="Arial" pitchFamily="34" charset="0"/>
              <a:ea typeface="华文中宋" panose="02010600040101010101" pitchFamily="2" charset="-122"/>
              <a:cs typeface="Arial" pitchFamily="34" charset="0"/>
            </a:endParaRPr>
          </a:p>
        </p:txBody>
      </p:sp>
      <p:sp>
        <p:nvSpPr>
          <p:cNvPr id="3" name="5-Point Star 2"/>
          <p:cNvSpPr/>
          <p:nvPr/>
        </p:nvSpPr>
        <p:spPr>
          <a:xfrm>
            <a:off x="2340937" y="779326"/>
            <a:ext cx="414284" cy="38108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4500765"/>
              </p:ext>
            </p:extLst>
          </p:nvPr>
        </p:nvGraphicFramePr>
        <p:xfrm>
          <a:off x="2755221" y="1160413"/>
          <a:ext cx="8272170" cy="1922764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3204308"/>
                <a:gridCol w="5067862"/>
              </a:tblGrid>
              <a:tr h="41274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MĐ dân số</a:t>
                      </a:r>
                      <a:endParaRPr lang="en-US" sz="2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Khu vực</a:t>
                      </a:r>
                      <a:endParaRPr lang="en-US" sz="2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1274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&gt; 200 người/km</a:t>
                      </a:r>
                      <a:r>
                        <a:rPr lang="nl-NL" sz="2400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2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Đông Á, Đông Nam Á, Nam Á, phần l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ớ</a:t>
                      </a:r>
                      <a:r>
                        <a:rPr lang="vi-VN" sz="24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 châu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Âu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1274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" pitchFamily="34" charset="0"/>
                          <a:cs typeface="Arial" pitchFamily="34" charset="0"/>
                        </a:rPr>
                        <a:t>Từ 1-2 người/km</a:t>
                      </a:r>
                      <a:r>
                        <a:rPr lang="nl-NL" sz="2400" baseline="3000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2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nl-NL" sz="24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Hoang mạc, vùng cực</a:t>
                      </a:r>
                      <a:endParaRPr lang="en-US" sz="2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421873" y="742556"/>
            <a:ext cx="424445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000" b="1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PHIẾU HỌC TẬP SỐ 1</a:t>
            </a:r>
            <a:endParaRPr kumimoji="0" lang="nl-NL" sz="2800" b="0" i="0" u="sng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314" y="3248167"/>
            <a:ext cx="6396370" cy="3611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327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F0FC0F70-AC76-4EA2-86EB-0B407A4ACBB5}"/>
              </a:ext>
            </a:extLst>
          </p:cNvPr>
          <p:cNvGrpSpPr/>
          <p:nvPr/>
        </p:nvGrpSpPr>
        <p:grpSpPr>
          <a:xfrm>
            <a:off x="0" y="204203"/>
            <a:ext cx="12190413" cy="741036"/>
            <a:chOff x="0" y="635277"/>
            <a:chExt cx="12190413" cy="741036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4C0791A-6676-4043-BBF1-DD2993D19C98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EC8B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xmlns="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0033" y="635277"/>
              <a:ext cx="325532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zh-CN" altLang="en-US" sz="3600" dirty="0">
                  <a:solidFill>
                    <a:srgbClr val="EC8B74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教学分析概述</a:t>
              </a:r>
            </a:p>
          </p:txBody>
        </p:sp>
      </p:grpSp>
      <p:sp>
        <p:nvSpPr>
          <p:cNvPr id="33" name="椭圆 31"/>
          <p:cNvSpPr/>
          <p:nvPr/>
        </p:nvSpPr>
        <p:spPr>
          <a:xfrm>
            <a:off x="846615" y="1106979"/>
            <a:ext cx="11013289" cy="186482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rgbClr val="00B05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4" name="5-Point Star 33"/>
          <p:cNvSpPr/>
          <p:nvPr/>
        </p:nvSpPr>
        <p:spPr>
          <a:xfrm>
            <a:off x="1126286" y="1309309"/>
            <a:ext cx="414284" cy="40221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" name="Rectangle 2"/>
          <p:cNvSpPr/>
          <p:nvPr/>
        </p:nvSpPr>
        <p:spPr>
          <a:xfrm>
            <a:off x="1622531" y="1244817"/>
            <a:ext cx="100326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FF0066"/>
                </a:solidFill>
              </a:rPr>
              <a:t>2. Từ việc hoàn thiện phiếu học tập, em hãy nhận xét về sự phân bố dân cư trên Thế giới? </a:t>
            </a:r>
            <a:endParaRPr lang="en-US" sz="2400" b="1" dirty="0" smtClean="0">
              <a:solidFill>
                <a:srgbClr val="FF0066"/>
              </a:solidFill>
            </a:endParaRPr>
          </a:p>
          <a:p>
            <a:endParaRPr lang="en-US" sz="2400" b="1" dirty="0"/>
          </a:p>
          <a:p>
            <a:r>
              <a:rPr lang="vi-VN" sz="2400" b="1" dirty="0" smtClean="0">
                <a:solidFill>
                  <a:srgbClr val="7030A0"/>
                </a:solidFill>
              </a:rPr>
              <a:t>3</a:t>
            </a:r>
            <a:r>
              <a:rPr lang="vi-VN" sz="2400" b="1" dirty="0">
                <a:solidFill>
                  <a:srgbClr val="7030A0"/>
                </a:solidFill>
              </a:rPr>
              <a:t>. Cho biết vì sao dân cư trên thế giới phân bố không đồng đều?</a:t>
            </a:r>
          </a:p>
        </p:txBody>
      </p:sp>
    </p:spTree>
    <p:extLst>
      <p:ext uri="{BB962C8B-B14F-4D97-AF65-F5344CB8AC3E}">
        <p14:creationId xmlns:p14="http://schemas.microsoft.com/office/powerpoint/2010/main" val="3441365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0">
            <a:extLst>
              <a:ext uri="{FF2B5EF4-FFF2-40B4-BE49-F238E27FC236}">
                <a16:creationId xmlns:a16="http://schemas.microsoft.com/office/drawing/2014/main" xmlns="" id="{734AB463-6C6E-49E2-8311-10F2B31877F0}"/>
              </a:ext>
            </a:extLst>
          </p:cNvPr>
          <p:cNvSpPr/>
          <p:nvPr/>
        </p:nvSpPr>
        <p:spPr>
          <a:xfrm>
            <a:off x="981974" y="383352"/>
            <a:ext cx="83224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3200" b="1" u="sng" dirty="0">
                <a:solidFill>
                  <a:srgbClr val="FF0066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2. </a:t>
            </a:r>
            <a:r>
              <a:rPr kumimoji="1" lang="en-US" altLang="zh-CN" sz="3200" b="1" u="sng" dirty="0" err="1">
                <a:solidFill>
                  <a:srgbClr val="FF0066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Phân</a:t>
            </a:r>
            <a:r>
              <a:rPr kumimoji="1" lang="en-US" altLang="zh-CN" sz="3200" b="1" u="sng" dirty="0">
                <a:solidFill>
                  <a:srgbClr val="FF0066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 </a:t>
            </a:r>
            <a:r>
              <a:rPr kumimoji="1" lang="en-US" altLang="zh-CN" sz="3200" b="1" u="sng" dirty="0" err="1">
                <a:solidFill>
                  <a:srgbClr val="FF0066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bố</a:t>
            </a:r>
            <a:r>
              <a:rPr kumimoji="1" lang="en-US" altLang="zh-CN" sz="3200" b="1" u="sng" dirty="0">
                <a:solidFill>
                  <a:srgbClr val="FF0066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 </a:t>
            </a:r>
            <a:r>
              <a:rPr kumimoji="1" lang="en-US" altLang="zh-CN" sz="3200" b="1" u="sng" dirty="0" err="1">
                <a:solidFill>
                  <a:srgbClr val="FF0066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dân</a:t>
            </a:r>
            <a:r>
              <a:rPr kumimoji="1" lang="en-US" altLang="zh-CN" sz="3200" b="1" u="sng" dirty="0">
                <a:solidFill>
                  <a:srgbClr val="FF0066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 </a:t>
            </a:r>
            <a:r>
              <a:rPr kumimoji="1" lang="en-US" altLang="zh-CN" sz="3200" b="1" u="sng" dirty="0" err="1">
                <a:solidFill>
                  <a:srgbClr val="FF0066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cư</a:t>
            </a:r>
            <a:r>
              <a:rPr kumimoji="1" lang="en-US" altLang="zh-CN" sz="3200" b="1" u="sng" dirty="0">
                <a:solidFill>
                  <a:srgbClr val="FF0066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 </a:t>
            </a:r>
            <a:r>
              <a:rPr kumimoji="1" lang="en-US" altLang="zh-CN" sz="3200" b="1" u="sng" dirty="0" err="1">
                <a:solidFill>
                  <a:srgbClr val="FF0066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Thế</a:t>
            </a:r>
            <a:r>
              <a:rPr kumimoji="1" lang="en-US" altLang="zh-CN" sz="3200" b="1" u="sng" dirty="0">
                <a:solidFill>
                  <a:srgbClr val="FF0066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 </a:t>
            </a:r>
            <a:r>
              <a:rPr kumimoji="1" lang="en-US" altLang="zh-CN" sz="3200" b="1" u="sng" dirty="0" err="1">
                <a:solidFill>
                  <a:srgbClr val="FF0066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giới</a:t>
            </a:r>
            <a:r>
              <a:rPr kumimoji="1" lang="en-US" altLang="zh-CN" sz="3200" b="1" u="sng" dirty="0">
                <a:solidFill>
                  <a:srgbClr val="FF0066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.</a:t>
            </a:r>
            <a:endParaRPr kumimoji="1" lang="zh-CN" altLang="en-US" sz="3200" b="1" u="sng" dirty="0">
              <a:solidFill>
                <a:srgbClr val="FF0066"/>
              </a:solidFill>
              <a:latin typeface="Arial" pitchFamily="34" charset="0"/>
              <a:ea typeface="华文中宋" panose="02010600040101010101" pitchFamily="2" charset="-122"/>
              <a:cs typeface="Arial" pitchFamily="34" charset="0"/>
            </a:endParaRPr>
          </a:p>
        </p:txBody>
      </p:sp>
      <p:sp>
        <p:nvSpPr>
          <p:cNvPr id="11" name="椭圆 31"/>
          <p:cNvSpPr/>
          <p:nvPr/>
        </p:nvSpPr>
        <p:spPr>
          <a:xfrm>
            <a:off x="846615" y="1106978"/>
            <a:ext cx="10753982" cy="1950121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rgbClr val="FFC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Rectangle 8"/>
          <p:cNvSpPr/>
          <p:nvPr/>
        </p:nvSpPr>
        <p:spPr>
          <a:xfrm>
            <a:off x="981974" y="1270793"/>
            <a:ext cx="104412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vi-VN" sz="2400" b="1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Dân cư thế giới phân bố không đều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vi-VN" sz="2400" dirty="0">
                <a:latin typeface="Arial" pitchFamily="34" charset="0"/>
                <a:cs typeface="Arial" pitchFamily="34" charset="0"/>
              </a:rPr>
              <a:t> 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Nơi tập trung đông dân cư, có mật độ dân số cao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: 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Đông Á, Đông Nam Á, Nam Á, phần l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ớ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n châu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Âu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vi-VN" sz="2400" dirty="0">
                <a:latin typeface="Arial" pitchFamily="34" charset="0"/>
                <a:cs typeface="Arial" pitchFamily="34" charset="0"/>
              </a:rPr>
              <a:t> 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Nơi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dân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cư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thưa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thớt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hoang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mạc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nơi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khí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hậu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lạnh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giá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椭圆 31"/>
          <p:cNvSpPr/>
          <p:nvPr/>
        </p:nvSpPr>
        <p:spPr>
          <a:xfrm>
            <a:off x="981974" y="3631814"/>
            <a:ext cx="10753982" cy="1950121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Rectangle 1"/>
          <p:cNvSpPr/>
          <p:nvPr/>
        </p:nvSpPr>
        <p:spPr>
          <a:xfrm>
            <a:off x="981974" y="3860001"/>
            <a:ext cx="107405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 Nguyên nhân dân cư thế giới phân bố không </a:t>
            </a:r>
            <a:r>
              <a:rPr lang="vi-VN" sz="24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đều</a:t>
            </a:r>
            <a:r>
              <a:rPr lang="en-US" sz="2400" b="1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2400" b="1" i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vi-VN" sz="2400" dirty="0">
                <a:latin typeface="Arial" pitchFamily="34" charset="0"/>
                <a:cs typeface="Arial" pitchFamily="34" charset="0"/>
              </a:rPr>
              <a:t>- Nơi đông dân: vị trí địa lí, điều kiện tự nhiên thuận lợi, kinh tế phát triển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…</a:t>
            </a:r>
            <a:endParaRPr lang="vi-VN" sz="2400" dirty="0">
              <a:latin typeface="Arial" pitchFamily="34" charset="0"/>
              <a:cs typeface="Arial" pitchFamily="34" charset="0"/>
            </a:endParaRPr>
          </a:p>
          <a:p>
            <a:r>
              <a:rPr lang="vi-VN" sz="2400" dirty="0">
                <a:latin typeface="Arial" pitchFamily="34" charset="0"/>
                <a:cs typeface="Arial" pitchFamily="34" charset="0"/>
              </a:rPr>
              <a:t>- Nơi thưa dân: các vùng khí hậu khắc nghiệt (băng giá, hoang mạc khô hạn).</a:t>
            </a:r>
          </a:p>
        </p:txBody>
      </p:sp>
    </p:spTree>
    <p:extLst>
      <p:ext uri="{BB962C8B-B14F-4D97-AF65-F5344CB8AC3E}">
        <p14:creationId xmlns:p14="http://schemas.microsoft.com/office/powerpoint/2010/main" val="178000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9" grpId="0"/>
      <p:bldP spid="5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D56E2E4-7ED0-47ED-A585-C8596286D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481"/>
            <a:ext cx="12190413" cy="685710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734AB463-6C6E-49E2-8311-10F2B31877F0}"/>
              </a:ext>
            </a:extLst>
          </p:cNvPr>
          <p:cNvSpPr/>
          <p:nvPr/>
        </p:nvSpPr>
        <p:spPr>
          <a:xfrm>
            <a:off x="365255" y="151789"/>
            <a:ext cx="8205539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kumimoji="1" lang="en-US" altLang="zh-CN" sz="2800" b="1" dirty="0" smtClean="0">
                <a:solidFill>
                  <a:srgbClr val="6600CC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3. </a:t>
            </a:r>
            <a:r>
              <a:rPr lang="vi-VN" sz="2800" b="1" dirty="0">
                <a:solidFill>
                  <a:srgbClr val="6600CC"/>
                </a:solidFill>
                <a:latin typeface="Arial" pitchFamily="34" charset="0"/>
                <a:cs typeface="Arial" pitchFamily="34" charset="0"/>
              </a:rPr>
              <a:t>Sự phân bố các thành phố lớn trên thế giới</a:t>
            </a:r>
            <a:r>
              <a:rPr kumimoji="1" lang="en-US" altLang="zh-CN" sz="2800" b="1" dirty="0" smtClean="0">
                <a:solidFill>
                  <a:srgbClr val="6600CC"/>
                </a:solidFill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.</a:t>
            </a:r>
            <a:endParaRPr kumimoji="1" lang="zh-CN" altLang="en-US" sz="2800" b="1" dirty="0">
              <a:solidFill>
                <a:srgbClr val="6600CC"/>
              </a:solidFill>
              <a:latin typeface="Arial" pitchFamily="34" charset="0"/>
              <a:ea typeface="华文中宋" panose="02010600040101010101" pitchFamily="2" charset="-122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620849" y="689780"/>
            <a:ext cx="42444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2400" b="1" u="sng" dirty="0">
                <a:latin typeface="Arial" pitchFamily="34" charset="0"/>
                <a:cs typeface="Arial" pitchFamily="34" charset="0"/>
              </a:rPr>
              <a:t>HOẠT ĐỘNG NHÓM </a:t>
            </a:r>
            <a:r>
              <a:rPr lang="nl-NL" sz="2400" b="1" u="sng" dirty="0" smtClean="0">
                <a:latin typeface="Arial" pitchFamily="34" charset="0"/>
                <a:cs typeface="Arial" pitchFamily="34" charset="0"/>
              </a:rPr>
              <a:t> (4’)</a:t>
            </a:r>
            <a:endParaRPr kumimoji="0" lang="nl-NL" sz="3200" b="0" i="0" u="sng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7927" y="1282890"/>
            <a:ext cx="5377218" cy="440120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nl-NL" sz="2000" b="1" dirty="0" smtClean="0">
                <a:solidFill>
                  <a:srgbClr val="FE782D"/>
                </a:solidFill>
                <a:latin typeface="Arial" pitchFamily="34" charset="0"/>
                <a:cs typeface="Arial" pitchFamily="34" charset="0"/>
              </a:rPr>
              <a:t>1.</a:t>
            </a:r>
            <a:r>
              <a:rPr lang="nl-NL" sz="2000" dirty="0" smtClean="0">
                <a:solidFill>
                  <a:srgbClr val="FE782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l-NL" sz="2000" b="1" dirty="0" smtClean="0">
                <a:solidFill>
                  <a:srgbClr val="FE782D"/>
                </a:solidFill>
                <a:latin typeface="Arial" pitchFamily="34" charset="0"/>
                <a:cs typeface="Arial" pitchFamily="34" charset="0"/>
              </a:rPr>
              <a:t>Quan </a:t>
            </a:r>
            <a:r>
              <a:rPr lang="nl-NL" sz="2000" b="1" dirty="0">
                <a:solidFill>
                  <a:srgbClr val="FE782D"/>
                </a:solidFill>
                <a:latin typeface="Arial" pitchFamily="34" charset="0"/>
                <a:cs typeface="Arial" pitchFamily="34" charset="0"/>
              </a:rPr>
              <a:t>sát H24.4 hãy cho biết năm 2018 trên Thế giới có bao nhiêu thành phố có quy mô dân số từ 5 triệu người trở lên? </a:t>
            </a:r>
            <a:endParaRPr lang="nl-NL" sz="2000" b="1" dirty="0" smtClean="0">
              <a:solidFill>
                <a:srgbClr val="FE782D"/>
              </a:solidFill>
              <a:latin typeface="Arial" pitchFamily="34" charset="0"/>
              <a:cs typeface="Arial" pitchFamily="34" charset="0"/>
            </a:endParaRPr>
          </a:p>
          <a:p>
            <a:endParaRPr lang="nl-NL" sz="2000" b="1" dirty="0" smtClean="0">
              <a:solidFill>
                <a:srgbClr val="FE782D"/>
              </a:solidFill>
              <a:latin typeface="Arial" pitchFamily="34" charset="0"/>
              <a:cs typeface="Arial" pitchFamily="34" charset="0"/>
            </a:endParaRPr>
          </a:p>
          <a:p>
            <a:r>
              <a:rPr lang="nl-NL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nl-NL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 Quan sát H 24.5, hãy</a:t>
            </a:r>
            <a:r>
              <a:rPr lang="nl-NL" sz="2000" b="1" dirty="0">
                <a:latin typeface="Arial" pitchFamily="34" charset="0"/>
                <a:cs typeface="Arial" pitchFamily="34" charset="0"/>
              </a:rPr>
              <a:t>: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r>
              <a:rPr lang="nl-NL" sz="2000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 Kể </a:t>
            </a:r>
            <a:r>
              <a:rPr lang="nl-NL" sz="20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tên một số thành phố lớn ở châu Á có số dân từ 20 triệu người trở lên. Các thành phố đó thuộc các quốc gia nào? </a:t>
            </a:r>
            <a:endParaRPr lang="nl-NL" sz="2000" i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l-NL" sz="2000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 Kể </a:t>
            </a:r>
            <a:r>
              <a:rPr lang="nl-NL" sz="20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tên ba thành phố bất kì trên thế giới có số dân từ 20 triệu người trở lên. Các thành phố đó thuộc các quốc gia nào? </a:t>
            </a:r>
            <a:endParaRPr lang="nl-NL" sz="2000" i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nl-NL" sz="2000" i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l-NL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nl-NL" sz="20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. Hãy cho biết các thành phố đông dân tập trung chủ yếu ở châu lục nào?</a:t>
            </a:r>
            <a:endParaRPr lang="en-US" sz="2000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7" name="Picture 1" descr="C:\Users\HAI\Desktop\c40ef9b3b35b44051d4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809" y="675010"/>
            <a:ext cx="5529100" cy="280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HAI\Desktop\df50ff8cb464433a1a7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808" y="3485625"/>
            <a:ext cx="5351675" cy="336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650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3000">
        <p14:warp dir="in"/>
      </p:transition>
    </mc:Choice>
    <mc:Fallback>
      <p:transition spd="slow" advClick="0" advTm="30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16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9095</TotalTime>
  <Words>928</Words>
  <PresentationFormat>Custom</PresentationFormat>
  <Paragraphs>159</Paragraphs>
  <Slides>16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LUYỆN TẬP</vt:lpstr>
      <vt:lpstr>Bài 2. Cho bảng số liệu sau: Bảng 24.1. Quy mô dân số thế giới qua một số năm</vt:lpstr>
      <vt:lpstr>Bài 2. </vt:lpstr>
      <vt:lpstr>5. VẬN DỤNG . (Về nhà)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2015-12-01T09:06:39Z</dcterms:created>
  <dcterms:modified xsi:type="dcterms:W3CDTF">2021-08-16T17:36:55Z</dcterms:modified>
</cp:coreProperties>
</file>