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84" r:id="rId5"/>
    <p:sldId id="380" r:id="rId6"/>
    <p:sldId id="382" r:id="rId7"/>
    <p:sldId id="383" r:id="rId8"/>
    <p:sldId id="385" r:id="rId9"/>
    <p:sldId id="378" r:id="rId10"/>
    <p:sldId id="379" r:id="rId11"/>
    <p:sldId id="384" r:id="rId12"/>
    <p:sldId id="413" r:id="rId13"/>
    <p:sldId id="415" r:id="rId14"/>
    <p:sldId id="414" r:id="rId15"/>
    <p:sldId id="416" r:id="rId16"/>
    <p:sldId id="417" r:id="rId17"/>
    <p:sldId id="418" r:id="rId18"/>
    <p:sldId id="419" r:id="rId19"/>
    <p:sldId id="421" r:id="rId20"/>
    <p:sldId id="424" r:id="rId21"/>
    <p:sldId id="426" r:id="rId22"/>
    <p:sldId id="428" r:id="rId23"/>
    <p:sldId id="437" r:id="rId24"/>
    <p:sldId id="436" r:id="rId25"/>
    <p:sldId id="435" r:id="rId26"/>
    <p:sldId id="430" r:id="rId27"/>
    <p:sldId id="431" r:id="rId28"/>
    <p:sldId id="432" r:id="rId29"/>
    <p:sldId id="433" r:id="rId30"/>
    <p:sldId id="438" r:id="rId31"/>
    <p:sldId id="439" r:id="rId32"/>
    <p:sldId id="258" r:id="rId33"/>
    <p:sldId id="356" r:id="rId34"/>
    <p:sldId id="440" r:id="rId35"/>
    <p:sldId id="289" r:id="rId36"/>
    <p:sldId id="441" r:id="rId37"/>
    <p:sldId id="443" r:id="rId38"/>
    <p:sldId id="442" r:id="rId39"/>
    <p:sldId id="355" r:id="rId40"/>
    <p:sldId id="282" r:id="rId4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1"/>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2584450"/>
          </a:xfrm>
          <a:prstGeom prst="rect">
            <a:avLst/>
          </a:prstGeom>
          <a:noFill/>
        </p:spPr>
        <p:txBody>
          <a:bodyPr wrap="square" rtlCol="0">
            <a:spAutoFit/>
          </a:bodyPr>
          <a:p>
            <a:pPr algn="ctr"/>
            <a:r>
              <a:rPr lang="en-US" sz="5400" b="1">
                <a:solidFill>
                  <a:schemeClr val="accent2">
                    <a:lumMod val="75000"/>
                  </a:schemeClr>
                </a:solidFill>
                <a:latin typeface="+mj-lt"/>
                <a:cs typeface="+mj-lt"/>
              </a:rPr>
              <a:t>Bài 1: SỬ DỤNG MỘT SỐ HÓA CHẤT, THIẾT BỊ CƠ BẢN</a:t>
            </a:r>
            <a:endParaRPr lang="en-US" sz="5400" b="1">
              <a:solidFill>
                <a:schemeClr val="accent2">
                  <a:lumMod val="75000"/>
                </a:schemeClr>
              </a:solidFill>
              <a:latin typeface="+mj-lt"/>
              <a:cs typeface="+mj-lt"/>
            </a:endParaRPr>
          </a:p>
          <a:p>
            <a:pPr algn="ctr"/>
            <a:r>
              <a:rPr lang="en-US" sz="5400" b="1">
                <a:solidFill>
                  <a:schemeClr val="accent2">
                    <a:lumMod val="75000"/>
                  </a:schemeClr>
                </a:solidFill>
                <a:latin typeface="+mj-lt"/>
                <a:cs typeface="+mj-lt"/>
              </a:rPr>
              <a:t>TRONG PHÒNG THÍ NGHIỆM</a:t>
            </a:r>
            <a:endParaRPr lang="en-US" sz="5400" b="1">
              <a:solidFill>
                <a:schemeClr val="accent2">
                  <a:lumMod val="75000"/>
                </a:schemeClr>
              </a:solidFill>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413760" y="0"/>
            <a:ext cx="5800090" cy="645160"/>
          </a:xfrm>
          <a:prstGeom prst="rect">
            <a:avLst/>
          </a:prstGeom>
          <a:noFill/>
          <a:ln w="9525">
            <a:noFill/>
          </a:ln>
        </p:spPr>
        <p:txBody>
          <a:bodyPr wrap="square">
            <a:spAutoFit/>
          </a:bodyPr>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gridCol w="3018790"/>
                <a:gridCol w="3326765"/>
                <a:gridCol w="3069590"/>
              </a:tblGrid>
              <a:tr h="371475">
                <a:tc>
                  <a:txBody>
                    <a:bodyPr/>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3616960">
                <a:tc>
                  <a:txBody>
                    <a:bodyPr/>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2224405">
                <a:tc>
                  <a:txBody>
                    <a:bodyPr/>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endPar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p>
            <a:r>
              <a:rPr lang="en-US" sz="2400">
                <a:solidFill>
                  <a:schemeClr val="accent1">
                    <a:lumMod val="50000"/>
                  </a:schemeClr>
                </a:solidFill>
              </a:rPr>
              <a:t>- Tên hóa chất: Sodium hydroxide</a:t>
            </a:r>
            <a:endParaRPr lang="en-US" sz="2400">
              <a:solidFill>
                <a:schemeClr val="accent1">
                  <a:lumMod val="50000"/>
                </a:schemeClr>
              </a:solidFill>
            </a:endParaRPr>
          </a:p>
          <a:p>
            <a:r>
              <a:rPr lang="en-US" sz="2400">
                <a:solidFill>
                  <a:schemeClr val="accent1">
                    <a:lumMod val="50000"/>
                  </a:schemeClr>
                </a:solidFill>
              </a:rPr>
              <a:t>- Công thức hóa học: NaOH</a:t>
            </a:r>
            <a:endParaRPr lang="en-US" sz="2400">
              <a:solidFill>
                <a:schemeClr val="accent1">
                  <a:lumMod val="50000"/>
                </a:schemeClr>
              </a:solidFill>
            </a:endParaRPr>
          </a:p>
          <a:p>
            <a:r>
              <a:rPr lang="en-US" sz="2400">
                <a:solidFill>
                  <a:schemeClr val="accent1">
                    <a:lumMod val="50000"/>
                  </a:schemeClr>
                </a:solidFill>
              </a:rPr>
              <a:t>- Khối lượng phân tử: 40</a:t>
            </a:r>
            <a:endParaRPr lang="en-US" sz="2400">
              <a:solidFill>
                <a:schemeClr val="accent1">
                  <a:lumMod val="50000"/>
                </a:schemeClr>
              </a:solidFill>
            </a:endParaRPr>
          </a:p>
          <a:p>
            <a:r>
              <a:rPr lang="en-US" sz="2400">
                <a:solidFill>
                  <a:schemeClr val="accent1">
                    <a:lumMod val="50000"/>
                  </a:schemeClr>
                </a:solidFill>
              </a:rPr>
              <a:t>- Độ tinh khiết</a:t>
            </a:r>
            <a:endParaRPr lang="en-US" sz="2400">
              <a:solidFill>
                <a:schemeClr val="accent1">
                  <a:lumMod val="50000"/>
                </a:schemeClr>
              </a:solidFill>
            </a:endParaRPr>
          </a:p>
          <a:p>
            <a:r>
              <a:rPr lang="en-US" sz="2400">
                <a:solidFill>
                  <a:schemeClr val="accent1">
                    <a:lumMod val="50000"/>
                  </a:schemeClr>
                </a:solidFill>
              </a:rPr>
              <a:t>- Khối lượng: 500 g</a:t>
            </a:r>
            <a:endParaRPr lang="en-US" sz="2400">
              <a:solidFill>
                <a:schemeClr val="accent1">
                  <a:lumMod val="50000"/>
                </a:schemeClr>
              </a:solidFill>
            </a:endParaRPr>
          </a:p>
          <a:p>
            <a:r>
              <a:rPr lang="en-US" sz="2400">
                <a:solidFill>
                  <a:schemeClr val="accent1">
                    <a:lumMod val="50000"/>
                  </a:schemeClr>
                </a:solidFill>
              </a:rPr>
              <a:t>- Hạn sử dụng</a:t>
            </a:r>
            <a:endParaRPr lang="en-US" sz="2400">
              <a:solidFill>
                <a:schemeClr val="accent1">
                  <a:lumMod val="50000"/>
                </a:schemeClr>
              </a:solidFill>
            </a:endParaRPr>
          </a:p>
        </p:txBody>
      </p:sp>
      <p:sp>
        <p:nvSpPr>
          <p:cNvPr id="4" name="Text Box 3"/>
          <p:cNvSpPr txBox="1"/>
          <p:nvPr/>
        </p:nvSpPr>
        <p:spPr>
          <a:xfrm>
            <a:off x="2976880" y="5294630"/>
            <a:ext cx="2635885" cy="1198880"/>
          </a:xfrm>
          <a:prstGeom prst="rect">
            <a:avLst/>
          </a:prstGeom>
          <a:noFill/>
        </p:spPr>
        <p:txBody>
          <a:bodyPr wrap="square" rtlCol="0">
            <a:spAutoFit/>
          </a:bodyPr>
          <a:p>
            <a:r>
              <a:rPr lang="en-US" sz="2400">
                <a:solidFill>
                  <a:schemeClr val="accent3">
                    <a:lumMod val="50000"/>
                  </a:schemeClr>
                </a:solidFill>
              </a:rPr>
              <a:t>Dùng thìa kim loại hoặc thủy tinh để xúc</a:t>
            </a:r>
            <a:endParaRPr lang="en-US" sz="2400">
              <a:solidFill>
                <a:schemeClr val="accent3">
                  <a:lumMod val="50000"/>
                </a:schemeClr>
              </a:solidFill>
            </a:endParaRPr>
          </a:p>
        </p:txBody>
      </p:sp>
      <p:sp>
        <p:nvSpPr>
          <p:cNvPr id="5" name="Text Box 4"/>
          <p:cNvSpPr txBox="1"/>
          <p:nvPr/>
        </p:nvSpPr>
        <p:spPr>
          <a:xfrm>
            <a:off x="5969000" y="1058545"/>
            <a:ext cx="3128645" cy="3046095"/>
          </a:xfrm>
          <a:prstGeom prst="rect">
            <a:avLst/>
          </a:prstGeom>
          <a:noFill/>
        </p:spPr>
        <p:txBody>
          <a:bodyPr wrap="square" rtlCol="0">
            <a:spAutoFit/>
          </a:bodyPr>
          <a:p>
            <a:r>
              <a:rPr lang="en-US" sz="2400">
                <a:solidFill>
                  <a:schemeClr val="accent1">
                    <a:lumMod val="50000"/>
                  </a:schemeClr>
                </a:solidFill>
              </a:rPr>
              <a:t>- Tên hóa chất: hydrochloric acid</a:t>
            </a:r>
            <a:endParaRPr lang="en-US" sz="2400">
              <a:solidFill>
                <a:schemeClr val="accent1">
                  <a:lumMod val="50000"/>
                </a:schemeClr>
              </a:solidFill>
            </a:endParaRPr>
          </a:p>
          <a:p>
            <a:r>
              <a:rPr lang="en-US" sz="2400">
                <a:solidFill>
                  <a:schemeClr val="accent1">
                    <a:lumMod val="50000"/>
                  </a:schemeClr>
                </a:solidFill>
              </a:rPr>
              <a:t>- Công thức hóa học: HCl</a:t>
            </a:r>
            <a:endParaRPr lang="en-US" sz="2400">
              <a:solidFill>
                <a:schemeClr val="accent1">
                  <a:lumMod val="50000"/>
                </a:schemeClr>
              </a:solidFill>
            </a:endParaRPr>
          </a:p>
          <a:p>
            <a:r>
              <a:rPr lang="en-US" sz="2400">
                <a:solidFill>
                  <a:schemeClr val="accent1">
                    <a:lumMod val="50000"/>
                  </a:schemeClr>
                </a:solidFill>
              </a:rPr>
              <a:t>- Nồng độ: 37%</a:t>
            </a:r>
            <a:endParaRPr lang="en-US" sz="2400">
              <a:solidFill>
                <a:schemeClr val="accent1">
                  <a:lumMod val="50000"/>
                </a:schemeClr>
              </a:solidFill>
            </a:endParaRPr>
          </a:p>
          <a:p>
            <a:r>
              <a:rPr lang="en-US" sz="2400">
                <a:solidFill>
                  <a:schemeClr val="accent1">
                    <a:lumMod val="50000"/>
                  </a:schemeClr>
                </a:solidFill>
              </a:rPr>
              <a:t>- Khối lượng phân tử:</a:t>
            </a:r>
            <a:endParaRPr lang="en-US" sz="2400">
              <a:solidFill>
                <a:schemeClr val="accent1">
                  <a:lumMod val="50000"/>
                </a:schemeClr>
              </a:solidFill>
            </a:endParaRPr>
          </a:p>
          <a:p>
            <a:r>
              <a:rPr lang="en-US" sz="2400">
                <a:solidFill>
                  <a:schemeClr val="accent1">
                    <a:lumMod val="50000"/>
                  </a:schemeClr>
                </a:solidFill>
              </a:rPr>
              <a:t>36,46</a:t>
            </a:r>
            <a:endParaRPr lang="en-US" sz="2400">
              <a:solidFill>
                <a:schemeClr val="accent1">
                  <a:lumMod val="50000"/>
                </a:schemeClr>
              </a:solidFill>
            </a:endParaRPr>
          </a:p>
          <a:p>
            <a:r>
              <a:rPr lang="en-US" sz="2400">
                <a:solidFill>
                  <a:schemeClr val="accent1">
                    <a:lumMod val="50000"/>
                  </a:schemeClr>
                </a:solidFill>
              </a:rPr>
              <a:t>- Các kí hiệu cảnh báo</a:t>
            </a:r>
            <a:endParaRPr lang="en-US" sz="2400">
              <a:solidFill>
                <a:schemeClr val="accent1">
                  <a:lumMod val="50000"/>
                </a:schemeClr>
              </a:solidFill>
            </a:endParaRPr>
          </a:p>
        </p:txBody>
      </p:sp>
      <p:sp>
        <p:nvSpPr>
          <p:cNvPr id="6" name="Text Box 5"/>
          <p:cNvSpPr txBox="1"/>
          <p:nvPr/>
        </p:nvSpPr>
        <p:spPr>
          <a:xfrm>
            <a:off x="5918200" y="4818380"/>
            <a:ext cx="3295650" cy="1938020"/>
          </a:xfrm>
          <a:prstGeom prst="rect">
            <a:avLst/>
          </a:prstGeom>
          <a:noFill/>
        </p:spPr>
        <p:txBody>
          <a:bodyPr wrap="square" rtlCol="0">
            <a:spAutoFit/>
          </a:bodyPr>
          <a:p>
            <a:r>
              <a:rPr lang="en-US" sz="2400">
                <a:solidFill>
                  <a:schemeClr val="accent3">
                    <a:lumMod val="50000"/>
                  </a:schemeClr>
                </a:solidFill>
              </a:rPr>
              <a:t>Lấy lượng lớn thì phải rót qua phễu hoặc qua cốc, ống đong có mỏ.</a:t>
            </a:r>
            <a:endParaRPr lang="en-US" sz="2400">
              <a:solidFill>
                <a:schemeClr val="accent3">
                  <a:lumMod val="50000"/>
                </a:schemeClr>
              </a:solidFill>
            </a:endParaRPr>
          </a:p>
          <a:p>
            <a:r>
              <a:rPr lang="en-US" sz="2400">
                <a:solidFill>
                  <a:schemeClr val="accent3">
                    <a:lumMod val="50000"/>
                  </a:schemeClr>
                </a:solidFill>
              </a:rPr>
              <a:t>Lấy lượng nhỏ thì dùng ống hút nhỏ giọt.</a:t>
            </a:r>
            <a:endParaRPr lang="en-US" sz="2400">
              <a:solidFill>
                <a:schemeClr val="accent3">
                  <a:lumMod val="50000"/>
                </a:schemeClr>
              </a:solidFill>
            </a:endParaRPr>
          </a:p>
        </p:txBody>
      </p:sp>
      <p:sp>
        <p:nvSpPr>
          <p:cNvPr id="7" name="Text Box 6"/>
          <p:cNvSpPr txBox="1"/>
          <p:nvPr/>
        </p:nvSpPr>
        <p:spPr>
          <a:xfrm>
            <a:off x="9290685" y="1247775"/>
            <a:ext cx="2555875" cy="1938020"/>
          </a:xfrm>
          <a:prstGeom prst="rect">
            <a:avLst/>
          </a:prstGeom>
          <a:noFill/>
        </p:spPr>
        <p:txBody>
          <a:bodyPr wrap="square" rtlCol="0">
            <a:spAutoFit/>
          </a:bodyPr>
          <a:p>
            <a:r>
              <a:rPr lang="en-US" sz="2400">
                <a:solidFill>
                  <a:schemeClr val="accent1">
                    <a:lumMod val="50000"/>
                  </a:schemeClr>
                </a:solidFill>
              </a:rPr>
              <a:t>- Tên hóa chất: oxygen</a:t>
            </a:r>
            <a:endParaRPr lang="en-US" sz="2400">
              <a:solidFill>
                <a:schemeClr val="accent1">
                  <a:lumMod val="50000"/>
                </a:schemeClr>
              </a:solidFill>
            </a:endParaRPr>
          </a:p>
          <a:p>
            <a:r>
              <a:rPr lang="en-US" sz="2400">
                <a:solidFill>
                  <a:schemeClr val="accent1">
                    <a:lumMod val="50000"/>
                  </a:schemeClr>
                </a:solidFill>
              </a:rPr>
              <a:t>- Các kí hiệu cảnh báo</a:t>
            </a:r>
            <a:endParaRPr lang="en-US" sz="2400">
              <a:solidFill>
                <a:schemeClr val="accent1">
                  <a:lumMod val="50000"/>
                </a:schemeClr>
              </a:solidFill>
            </a:endParaRPr>
          </a:p>
          <a:p>
            <a:r>
              <a:rPr lang="en-US" sz="2400">
                <a:solidFill>
                  <a:schemeClr val="accent1">
                    <a:lumMod val="50000"/>
                  </a:schemeClr>
                </a:solidFill>
              </a:rPr>
              <a:t>- Khối lượng: 25 kg</a:t>
            </a:r>
            <a:endParaRPr lang="en-US" sz="240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3076" name="Picture 4" descr="5"/>
          <p:cNvPicPr>
            <a:picLocks noChangeAspect="1"/>
          </p:cNvPicPr>
          <p:nvPr/>
        </p:nvPicPr>
        <p:blipFill>
          <a:blip r:embed="rId1"/>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2"/>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3"/>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endParaRPr lang="en-US" sz="2800" b="0">
              <a:solidFill>
                <a:schemeClr val="accent1">
                  <a:lumMod val="75000"/>
                </a:schemeClr>
              </a:solidFill>
              <a:latin typeface="Arial" panose="020B0604020202020204" pitchFamily="34" charset="0"/>
              <a:cs typeface="Arial" panose="020B0604020202020204" pitchFamily="34" charset="0"/>
            </a:endParaRPr>
          </a:p>
        </p:txBody>
      </p:sp>
      <p:sp>
        <p:nvSpPr>
          <p:cNvPr id="11" name="Text Box 10"/>
          <p:cNvSpPr txBox="1"/>
          <p:nvPr/>
        </p:nvSpPr>
        <p:spPr>
          <a:xfrm>
            <a:off x="3111500" y="3546475"/>
            <a:ext cx="8030845" cy="2676525"/>
          </a:xfrm>
          <a:prstGeom prst="rect">
            <a:avLst/>
          </a:prstGeom>
          <a:noFill/>
          <a:ln w="9525">
            <a:noFill/>
          </a:ln>
        </p:spPr>
        <p:txBody>
          <a:bodyPr wrap="square">
            <a:spAutoFit/>
          </a:bodyPr>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endParaRPr lang="en-US" sz="2800" b="0">
              <a:solidFill>
                <a:schemeClr val="accent4">
                  <a:lumMod val="50000"/>
                </a:schemeClr>
              </a:solidFill>
              <a:latin typeface="Arial" panose="020B0604020202020204" pitchFamily="34" charset="0"/>
              <a:cs typeface="Arial" panose="020B0604020202020204" pitchFamily="34" charset="0"/>
            </a:endParaRP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endParaRPr lang="en-US" sz="2800" b="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10"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gridCol w="2703195"/>
                <a:gridCol w="2703195"/>
                <a:gridCol w="2703830"/>
              </a:tblGrid>
              <a:tr h="2945130">
                <a:tc>
                  <a:txBody>
                    <a:bodyPr/>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10285">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Picture 2"/>
          <p:cNvPicPr/>
          <p:nvPr/>
        </p:nvPicPr>
        <p:blipFill>
          <a:blip r:embed="rId1"/>
          <a:stretch>
            <a:fillRect/>
          </a:stretch>
        </p:blipFill>
        <p:spPr>
          <a:xfrm>
            <a:off x="720725" y="1129030"/>
            <a:ext cx="2244725" cy="2232025"/>
          </a:xfrm>
          <a:prstGeom prst="rect">
            <a:avLst/>
          </a:prstGeom>
          <a:noFill/>
          <a:ln w="9525">
            <a:noFill/>
          </a:ln>
        </p:spPr>
      </p:pic>
      <p:pic>
        <p:nvPicPr>
          <p:cNvPr id="4" name="Picture 3"/>
          <p:cNvPicPr/>
          <p:nvPr/>
        </p:nvPicPr>
        <p:blipFill>
          <a:blip r:embed="rId2"/>
          <a:stretch>
            <a:fillRect/>
          </a:stretch>
        </p:blipFill>
        <p:spPr>
          <a:xfrm>
            <a:off x="3620135" y="1128395"/>
            <a:ext cx="2202815" cy="2232660"/>
          </a:xfrm>
          <a:prstGeom prst="rect">
            <a:avLst/>
          </a:prstGeom>
          <a:noFill/>
          <a:ln w="9525">
            <a:noFill/>
          </a:ln>
        </p:spPr>
      </p:pic>
      <p:pic>
        <p:nvPicPr>
          <p:cNvPr id="5" name="Picture 4"/>
          <p:cNvPicPr/>
          <p:nvPr/>
        </p:nvPicPr>
        <p:blipFill>
          <a:blip r:embed="rId3"/>
          <a:stretch>
            <a:fillRect/>
          </a:stretch>
        </p:blipFill>
        <p:spPr>
          <a:xfrm>
            <a:off x="6245225" y="1129665"/>
            <a:ext cx="2312035" cy="2231390"/>
          </a:xfrm>
          <a:prstGeom prst="rect">
            <a:avLst/>
          </a:prstGeom>
          <a:noFill/>
          <a:ln w="9525">
            <a:noFill/>
          </a:ln>
        </p:spPr>
      </p:pic>
      <p:pic>
        <p:nvPicPr>
          <p:cNvPr id="6" name="Picture 5"/>
          <p:cNvPicPr/>
          <p:nvPr/>
        </p:nvPicPr>
        <p:blipFill>
          <a:blip r:embed="rId4"/>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sz="2800" b="1">
                <a:solidFill>
                  <a:schemeClr val="accent6">
                    <a:lumMod val="75000"/>
                  </a:schemeClr>
                </a:solidFill>
              </a:rPr>
              <a:t>Ý nghĩa của các kí hiệu cảnh báo trên nhãn hóa chất:</a:t>
            </a:r>
            <a:endParaRPr lang="en-US" sz="2800" b="1">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endParaRPr lang="en-US" altLang="zh-CN" sz="3200" b="1">
              <a:solidFill>
                <a:schemeClr val="tx1"/>
              </a:solidFill>
            </a:endParaRP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endParaRPr lang="zh-CN" altLang="en-US" sz="3200" b="1">
              <a:solidFill>
                <a:schemeClr val="tx1"/>
              </a:solidFill>
            </a:endParaRP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3" name="Picture 6" descr="7"/>
          <p:cNvPicPr>
            <a:picLocks noChangeAspect="1"/>
          </p:cNvPicPr>
          <p:nvPr/>
        </p:nvPicPr>
        <p:blipFill>
          <a:blip r:embed="rId1"/>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2" grpId="0" bldLvl="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endParaRPr lang="en-US" altLang="zh-CN" sz="2400" dirty="0">
                <a:solidFill>
                  <a:schemeClr val="bg1"/>
                </a:solidFill>
                <a:latin typeface="Impact" panose="020B0806030902050204" charset="0"/>
                <a:ea typeface="Microsoft YaHei" panose="020B0503020204020204" charset="-122"/>
              </a:endParaRP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endParaRPr lang="en-US" altLang="zh-CN"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grpSp>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 NỘI DUNG</a:t>
            </a:r>
            <a:endParaRPr lang="en-US" sz="4400" b="1">
              <a:latin typeface="Cambria" panose="02040503050406030204" pitchFamily="18" charset="0"/>
              <a:cs typeface="Cambria" panose="020405030504060302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a:t>
            </a:r>
            <a:r>
              <a:rPr lang="en-US" altLang="zh-CN" sz="2400" dirty="0">
                <a:solidFill>
                  <a:schemeClr val="tx1">
                    <a:lumMod val="75000"/>
                    <a:lumOff val="25000"/>
                  </a:schemeClr>
                </a:solidFill>
                <a:latin typeface="Microsoft YaHei" panose="020B0503020204020204" charset="-122"/>
                <a:ea typeface="Microsoft YaHei" panose="020B0503020204020204" charset="-122"/>
              </a:rPr>
              <a:t>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endPar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endParaRP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dirty="0">
                <a:solidFill>
                  <a:schemeClr val="accent1"/>
                </a:solidFill>
                <a:latin typeface="Aharoni" panose="02010803020104030203" pitchFamily="2" charset="-79"/>
                <a:cs typeface="Aharoni" panose="02010803020104030203" pitchFamily="2" charset="-79"/>
              </a:rPr>
              <a:t>Nhóm A</a:t>
            </a:r>
            <a:endParaRPr lang="en-US" altLang="zh-CN" sz="2800" dirty="0">
              <a:solidFill>
                <a:schemeClr val="accent1"/>
              </a:solidFill>
              <a:latin typeface="Aharoni" panose="02010803020104030203" pitchFamily="2" charset="-79"/>
              <a:cs typeface="Aharoni" panose="02010803020104030203" pitchFamily="2" charset="-79"/>
            </a:endParaRPr>
          </a:p>
          <a:p>
            <a:pPr algn="ctr"/>
            <a:r>
              <a:rPr lang="en-US" altLang="zh-CN" sz="2800" dirty="0">
                <a:solidFill>
                  <a:schemeClr val="accent1"/>
                </a:solidFill>
                <a:latin typeface="Aharoni" panose="02010803020104030203" pitchFamily="2" charset="-79"/>
                <a:cs typeface="Aharoni" panose="02010803020104030203" pitchFamily="2" charset="-79"/>
              </a:rPr>
              <a:t>( Tổ 1,3)</a:t>
            </a:r>
            <a:endParaRPr lang="en-US" altLang="zh-CN" sz="2800" dirty="0">
              <a:solidFill>
                <a:schemeClr val="accent1"/>
              </a:solidFill>
              <a:latin typeface="Aharoni" panose="02010803020104030203" pitchFamily="2" charset="-79"/>
              <a:cs typeface="Aharoni" panose="02010803020104030203" pitchFamily="2" charset="-79"/>
            </a:endParaRP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dirty="0">
                <a:solidFill>
                  <a:schemeClr val="accent1"/>
                </a:solidFill>
                <a:latin typeface="Aharoni" panose="02010803020104030203" pitchFamily="2" charset="-79"/>
                <a:cs typeface="Aharoni" panose="02010803020104030203" pitchFamily="2" charset="-79"/>
              </a:rPr>
              <a:t>Nhóm B</a:t>
            </a:r>
            <a:endParaRPr lang="en-US" altLang="zh-CN" sz="2800" dirty="0">
              <a:solidFill>
                <a:schemeClr val="accent1"/>
              </a:solidFill>
              <a:latin typeface="Aharoni" panose="02010803020104030203" pitchFamily="2" charset="-79"/>
              <a:cs typeface="Aharoni" panose="02010803020104030203" pitchFamily="2" charset="-79"/>
            </a:endParaRPr>
          </a:p>
          <a:p>
            <a:pPr algn="ctr"/>
            <a:r>
              <a:rPr lang="en-US" altLang="zh-CN" sz="2800" dirty="0">
                <a:solidFill>
                  <a:schemeClr val="accent1"/>
                </a:solidFill>
                <a:latin typeface="Aharoni" panose="02010803020104030203" pitchFamily="2" charset="-79"/>
                <a:cs typeface="Aharoni" panose="02010803020104030203" pitchFamily="2" charset="-79"/>
              </a:rPr>
              <a:t>(Tổ 2,4)</a:t>
            </a:r>
            <a:endParaRPr lang="en-US" altLang="zh-CN" sz="2800" dirty="0">
              <a:solidFill>
                <a:schemeClr val="accent1"/>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20" grpId="0" bldLvl="0" animBg="1"/>
      <p:bldP spid="15" grpId="0" bldLvl="0" animBg="1"/>
      <p:bldP spid="6" grpId="0" bldLvl="0" animBg="1"/>
      <p:bldP spid="9"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p>
            <a:r>
              <a:rPr lang="en-US" sz="2800">
                <a:solidFill>
                  <a:schemeClr val="accent6">
                    <a:lumMod val="50000"/>
                  </a:schemeClr>
                </a:solidFill>
              </a:rPr>
              <a:t>TRẠM NHÓM A</a:t>
            </a:r>
            <a:endParaRPr lang="en-US" sz="2800">
              <a:solidFill>
                <a:schemeClr val="accent6">
                  <a:lumMod val="50000"/>
                </a:schemeClr>
              </a:solidFill>
            </a:endParaRP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r>
              <a:rPr lang="en-US" sz="2800">
                <a:solidFill>
                  <a:schemeClr val="accent6">
                    <a:lumMod val="50000"/>
                  </a:schemeClr>
                </a:solidFill>
              </a:rPr>
              <a:t>TRẠM NHÓM B</a:t>
            </a:r>
            <a:endParaRPr lang="en-US" sz="2800">
              <a:solidFill>
                <a:schemeClr val="accent6">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1">
                        <a:lumMod val="40000"/>
                        <a:lumOff val="6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tblGrid>
              <a:tr h="584771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3">
                        <a:lumMod val="40000"/>
                        <a:lumOff val="60000"/>
                      </a:schemeClr>
                    </a:solidFill>
                  </a:tcPr>
                </a:tc>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gridCol w="1695450"/>
                <a:gridCol w="1695450"/>
                <a:gridCol w="1695450"/>
                <a:gridCol w="1695450"/>
                <a:gridCol w="1695450"/>
                <a:gridCol w="1900555"/>
              </a:tblGrid>
              <a:tr h="768350">
                <a:tc>
                  <a:txBody>
                    <a:bodyPr/>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81075">
                <a:tc>
                  <a:txBody>
                    <a:bodyPr/>
                    <a:p>
                      <a:pPr>
                        <a:buNone/>
                      </a:pPr>
                      <a:r>
                        <a:rPr lang="en-US" sz="2400"/>
                        <a:t>Giá trị pH</a:t>
                      </a:r>
                      <a:endParaRPr lang="en-US" sz="2400"/>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tblGrid>
              <a:tr h="685863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4">
                        <a:lumMod val="40000"/>
                        <a:lumOff val="60000"/>
                      </a:schemeClr>
                    </a:solidFill>
                  </a:tcPr>
                </a:tc>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gridCol w="2974340"/>
                <a:gridCol w="2974340"/>
                <a:gridCol w="2974340"/>
              </a:tblGrid>
              <a:tr h="727710">
                <a:tc>
                  <a:txBody>
                    <a:bodyPr/>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29005">
                <a:tc>
                  <a:txBody>
                    <a:bodyPr/>
                    <a:p>
                      <a:pPr>
                        <a:buNone/>
                      </a:pPr>
                      <a:r>
                        <a:rPr lang="en-US" sz="2800"/>
                        <a:t>Giá trị huyết áp</a:t>
                      </a:r>
                      <a:endParaRPr lang="en-US" sz="2800"/>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HOẠT ĐỘNG 1: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MỞ ĐẦU </a:t>
            </a:r>
            <a:endParaRPr lang="en-US" sz="4400" b="1">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5">
                        <a:lumMod val="20000"/>
                        <a:lumOff val="8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53890" y="1748155"/>
            <a:ext cx="3890645" cy="1325880"/>
          </a:xfrm>
        </p:spPr>
        <p:txBody>
          <a:bodyPr/>
          <a:p>
            <a:endParaRPr lang="en-US"/>
          </a:p>
        </p:txBody>
      </p:sp>
      <p:pic>
        <p:nvPicPr>
          <p:cNvPr id="44041" name="图片 44040" descr="11"/>
          <p:cNvPicPr>
            <a:picLocks noChangeAspect="1"/>
          </p:cNvPicPr>
          <p:nvPr>
            <p:ph idx="1"/>
          </p:nvPr>
        </p:nvPicPr>
        <p:blipFill>
          <a:blip r:embed="rId1"/>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p>
            <a:r>
              <a:rPr lang="en-US" sz="4000">
                <a:solidFill>
                  <a:schemeClr val="accent5">
                    <a:lumMod val="75000"/>
                  </a:schemeClr>
                </a:solidFill>
              </a:rPr>
              <a:t>NỘP SẢN PHẨM</a:t>
            </a:r>
            <a:endParaRPr lang="en-US" sz="400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41" name="图片 44040" descr="11"/>
          <p:cNvPicPr>
            <a:picLocks noChangeAspect="1"/>
          </p:cNvPicPr>
          <p:nvPr>
            <p:ph idx="1"/>
          </p:nvPr>
        </p:nvPicPr>
        <p:blipFill>
          <a:blip r:embed="rId1"/>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p>
            <a:r>
              <a:rPr lang="en-US" sz="3600">
                <a:solidFill>
                  <a:schemeClr val="accent3">
                    <a:lumMod val="50000"/>
                  </a:schemeClr>
                </a:solidFill>
              </a:rPr>
              <a:t>Hoàn thiện các nhiệm vụ 3 ở phiếu học tập (trạm) 1,2,3 theo dạng bài trình chiếu powerpoint ở nhà, nộp lại và trình bày vào tiết sau</a:t>
            </a:r>
            <a:endParaRPr lang="en-US" sz="360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gridCol w="1151890"/>
                <a:gridCol w="5073650"/>
                <a:gridCol w="956310"/>
              </a:tblGrid>
              <a:tr h="1036955">
                <a:tc>
                  <a:txBody>
                    <a:bodyPr/>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1416050">
                <a:tc>
                  <a:txBody>
                    <a:bodyPr/>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r h="1416050">
                <a:tc>
                  <a:txBody>
                    <a:bodyPr/>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r h="1415415">
                <a:tc>
                  <a:txBody>
                    <a:bodyPr/>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r h="1573530">
                <a:tc>
                  <a:txBody>
                    <a:bodyPr/>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1">
                        <a:lumMod val="40000"/>
                        <a:lumOff val="60000"/>
                      </a:schemeClr>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tblGrid>
              <a:tr h="584771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3">
                        <a:lumMod val="40000"/>
                        <a:lumOff val="60000"/>
                      </a:schemeClr>
                    </a:solidFill>
                  </a:tcPr>
                </a:tc>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gridCol w="1695450"/>
                <a:gridCol w="1695450"/>
                <a:gridCol w="1695450"/>
                <a:gridCol w="1695450"/>
                <a:gridCol w="1695450"/>
                <a:gridCol w="1900555"/>
              </a:tblGrid>
              <a:tr h="768350">
                <a:tc>
                  <a:txBody>
                    <a:bodyPr/>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81075">
                <a:tc>
                  <a:txBody>
                    <a:bodyPr/>
                    <a:p>
                      <a:pPr>
                        <a:buNone/>
                      </a:pPr>
                      <a:r>
                        <a:rPr lang="en-US" sz="2400"/>
                        <a:t>Giá trị pH</a:t>
                      </a:r>
                      <a:endParaRPr lang="en-US" sz="2400"/>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tblGrid>
              <a:tr h="685863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endPar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endPar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endPar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4">
                        <a:lumMod val="40000"/>
                        <a:lumOff val="60000"/>
                      </a:schemeClr>
                    </a:solidFill>
                  </a:tcPr>
                </a:tc>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gridCol w="2974340"/>
                <a:gridCol w="2974340"/>
                <a:gridCol w="2974340"/>
              </a:tblGrid>
              <a:tr h="727710">
                <a:tc>
                  <a:txBody>
                    <a:bodyPr/>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29005">
                <a:tc>
                  <a:txBody>
                    <a:bodyPr/>
                    <a:p>
                      <a:pPr>
                        <a:buNone/>
                      </a:pPr>
                      <a:r>
                        <a:rPr lang="en-US" sz="2800"/>
                        <a:t>Giá trị huyết áp</a:t>
                      </a:r>
                      <a:endParaRPr lang="en-US" sz="2800"/>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5">
                        <a:lumMod val="20000"/>
                        <a:lumOff val="8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2700" b="1">
                <a:solidFill>
                  <a:schemeClr val="tx1"/>
                </a:solidFill>
              </a:rPr>
              <a:t> -</a:t>
            </a:r>
            <a:r>
              <a:rPr lang="zh-CN" altLang="en-US" sz="2700" b="1">
                <a:solidFill>
                  <a:schemeClr val="tx1"/>
                </a:solidFill>
              </a:rPr>
              <a:t> Các dụng cụ thí nghiệm và cách sử dụng an toàn.</a:t>
            </a:r>
            <a:endParaRPr lang="zh-CN" altLang="en-US" sz="2700" b="1">
              <a:solidFill>
                <a:schemeClr val="tx1"/>
              </a:solidFill>
            </a:endParaRPr>
          </a:p>
          <a:p>
            <a:pPr algn="l"/>
            <a:r>
              <a:rPr lang="en-US" altLang="zh-CN" sz="2700" b="1">
                <a:solidFill>
                  <a:schemeClr val="tx1"/>
                </a:solidFill>
              </a:rPr>
              <a:t> -</a:t>
            </a:r>
            <a:r>
              <a:rPr lang="zh-CN" altLang="en-US" sz="2700" b="1">
                <a:solidFill>
                  <a:schemeClr val="tx1"/>
                </a:solidFill>
              </a:rPr>
              <a:t> Các thiết bị trong phòng thí nghiệm và cách sử dụng an toàn.</a:t>
            </a:r>
            <a:endParaRPr lang="zh-CN" altLang="en-US" sz="2700" b="1">
              <a:solidFill>
                <a:schemeClr val="tx1"/>
              </a:solidFill>
            </a:endParaRPr>
          </a:p>
          <a:p>
            <a:pPr algn="l"/>
            <a:r>
              <a:rPr lang="en-US" altLang="zh-CN" sz="2700" b="1">
                <a:solidFill>
                  <a:schemeClr val="tx1"/>
                </a:solidFill>
              </a:rPr>
              <a:t> -</a:t>
            </a:r>
            <a:r>
              <a:rPr lang="zh-CN" altLang="en-US" sz="2700" b="1">
                <a:solidFill>
                  <a:schemeClr val="tx1"/>
                </a:solidFill>
              </a:rPr>
              <a:t> Chú ý: Để sử dụng an toàn các thiết bị điện, tránh làm hỏng thiết bị diện và gây nguy hiểm cho người sử dụng, cần lưu ý:</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Đọc kĩ hướng dẫn sử dụng thiết bị và quan sát các chỉ dẫn các kí hiệu trên các thiết bị thí nghiệm.</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Kiểm tra cẩn thận thiết bị phương tiện, dụng cụ thí nghiệm trước khi sử dụng.</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Tắt công tắc nguồn thiết bị điện trước khi cầm hoặc tháo thiết bị điện.</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Chỉ cắm dây cắm của thiết bị điện vào ổ cắm khi điện áp của nguồn điện tương ứng với điện áp của dụng cụ.</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Không đặt mạch điện gần nơi ẩm ướt hoặc các vật liệu dễ cháy. Phải bố trí dây điện gọn gàng, không bị vướng khi qua lại.</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Phải vệ sinh, sắp xếp gọn gàng các thiết bị và chung cụ thí nghiệm, bỏ rác thải thí nghiệm vào đúng nơi quy định sau khi tiến hành thí nghiệm.</a:t>
            </a:r>
            <a:endParaRPr lang="zh-CN" altLang="en-US" sz="2700" b="1">
              <a:solidFill>
                <a:schemeClr val="tx1"/>
              </a:solidFill>
            </a:endParaRP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3" name="Picture 6" descr="7"/>
          <p:cNvPicPr>
            <a:picLocks noChangeAspect="1"/>
          </p:cNvPicPr>
          <p:nvPr/>
        </p:nvPicPr>
        <p:blipFill>
          <a:blip r:embed="rId1"/>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2" grpId="0" bldLvl="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HOẠT ĐỘNG 3: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LUYỆN TẬP </a:t>
            </a:r>
            <a:endParaRPr lang="en-US" sz="4400" b="1">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5’, hoàn thành cột 1,2 - Phiếu học tập 1:</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indent="0" algn="ctr"/>
            <a:r>
              <a:rPr lang="en-US" sz="2800" b="1">
                <a:latin typeface="Arial" panose="020B0604020202020204" pitchFamily="34" charset="0"/>
                <a:cs typeface="Arial" panose="020B0604020202020204" pitchFamily="34" charset="0"/>
                <a:sym typeface="+mn-ea"/>
              </a:rPr>
              <a:t>Phiếu học tập số 1:</a:t>
            </a:r>
            <a:endParaRPr lang="en-US" sz="2800" b="1">
              <a:latin typeface="Arial" panose="020B0604020202020204" pitchFamily="34" charset="0"/>
              <a:cs typeface="Arial" panose="020B0604020202020204" pitchFamily="34" charset="0"/>
              <a:sym typeface="+mn-ea"/>
            </a:endParaRP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endParaRPr lang="en-US" sz="2400">
              <a:latin typeface="Arial" panose="020B0604020202020204" pitchFamily="34" charset="0"/>
              <a:cs typeface="Arial" panose="020B0604020202020204" pitchFamily="34" charset="0"/>
              <a:sym typeface="+mn-ea"/>
            </a:endParaRP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gridCol w="2844800"/>
                <a:gridCol w="2844165"/>
              </a:tblGrid>
              <a:tr h="1654175">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r>
              <a:tr h="2512695">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endParaRPr lang="en-US" altLang="zh-CN"/>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endParaRPr lang="en-US" altLang="zh-CN"/>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endPar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endParaRP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endParaRPr lang="zh-CN" altLang="en-US" sz="2800" b="1">
                <a:solidFill>
                  <a:schemeClr val="accent5">
                    <a:lumMod val="75000"/>
                  </a:schemeClr>
                </a:solidFill>
                <a:latin typeface="Arial" panose="020B0604020202020204" pitchFamily="34" charset="0"/>
                <a:cs typeface="Arial" panose="020B0604020202020204" pitchFamily="34" charset="0"/>
              </a:endParaRP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p>
              <a:r>
                <a:rPr lang="en-US" altLang="zh-CN"/>
                <a:t>   </a:t>
              </a:r>
              <a:endParaRPr lang="en-US" altLang="zh-CN"/>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endParaRPr lang="en-US" altLang="zh-CN"/>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p>
            <a:pPr indent="0" algn="l"/>
            <a:r>
              <a:rPr lang="en-US" sz="2200" b="1">
                <a:latin typeface="Arial" panose="020B0604020202020204" pitchFamily="34" charset="0"/>
                <a:cs typeface="Arial" panose="020B0604020202020204" pitchFamily="34" charset="0"/>
              </a:rPr>
              <a:t>                                            Bài tập trắc nghiệm trên phần mềm quizziz:Câu 1:</a:t>
            </a:r>
            <a:r>
              <a:rPr lang="en-US" sz="2200" b="0">
                <a:latin typeface="Arial" panose="020B0604020202020204" pitchFamily="34" charset="0"/>
                <a:cs typeface="Arial" panose="020B0604020202020204" pitchFamily="34" charset="0"/>
              </a:rPr>
              <a:t> Thiết bị nào sau đây dùng để đo điện?  A. Ampe kế, vôn kế, joulemeter.	            B. Biến trở, điôt phát quang.		  C. Biến áp nguồn				D. Công tắc, cầu chì ống, dây nối.</a:t>
            </a:r>
            <a:r>
              <a:rPr lang="en-US" sz="2200" b="1">
                <a:latin typeface="Arial" panose="020B0604020202020204" pitchFamily="34" charset="0"/>
                <a:cs typeface="Arial" panose="020B0604020202020204" pitchFamily="34" charset="0"/>
              </a:rPr>
              <a:t>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  A. Huyết áp kế, ampe kế.			B. Bút đo pH, máy đo pH.	  C. Bút đo pH, huyết áp kế.		            D. Vôn kế, joulemeter.</a:t>
            </a:r>
            <a:r>
              <a:rPr lang="en-US" sz="2200" b="1">
                <a:latin typeface="Arial" panose="020B0604020202020204" pitchFamily="34" charset="0"/>
                <a:cs typeface="Arial" panose="020B0604020202020204" pitchFamily="34" charset="0"/>
              </a:rPr>
              <a:t>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   A. Hóa chất rắn              			B. Hóa chất rắn ở dạng hạt nhỏ, bột                               C. Hóa chất lỏng				D. Hóa chất rắn ở dạng hạt to, dây, thanh</a:t>
            </a:r>
            <a:r>
              <a:rPr lang="en-US" sz="2200" b="1">
                <a:latin typeface="Arial" panose="020B0604020202020204" pitchFamily="34" charset="0"/>
                <a:cs typeface="Arial" panose="020B0604020202020204" pitchFamily="34" charset="0"/>
              </a:rPr>
              <a:t>Câu 4:</a:t>
            </a:r>
            <a:r>
              <a:rPr lang="en-US" sz="2200" b="0">
                <a:latin typeface="Arial" panose="020B0604020202020204" pitchFamily="34" charset="0"/>
                <a:cs typeface="Arial" panose="020B0604020202020204" pitchFamily="34" charset="0"/>
              </a:rPr>
              <a:t> Thiết bị nào sau đây là thiết bị hỗ trợ điện?  A. Ampe kế, vôn kế, joulemeter.	            B. Biến trở, điôt phát quang.		  C. Biến áp nguồn				D. Công tắc, cầu chì ống, dây nối.</a:t>
            </a:r>
            <a:r>
              <a:rPr lang="en-US" sz="2200" b="1">
                <a:latin typeface="Arial" panose="020B0604020202020204" pitchFamily="34" charset="0"/>
                <a:cs typeface="Arial" panose="020B0604020202020204" pitchFamily="34" charset="0"/>
              </a:rPr>
              <a:t>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1"/>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1"/>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1"/>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1"/>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1"/>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gridCol w="2595880"/>
                <a:gridCol w="5059045"/>
              </a:tblGrid>
              <a:tr h="1985645">
                <a:tc rowSpan="3">
                  <a:txBody>
                    <a:bodyPr/>
                    <a:p>
                      <a:pPr>
                        <a:buNone/>
                      </a:pPr>
                      <a:endParaRPr lang="en-US"/>
                    </a:p>
                  </a:txBody>
                  <a:tcPr>
                    <a:solidFill>
                      <a:schemeClr val="bg2"/>
                    </a:solidFill>
                  </a:tcPr>
                </a:tc>
                <a:tc>
                  <a:txBody>
                    <a:bodyPr/>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a:buNone/>
                      </a:pPr>
                      <a:endParaRPr lang="en-US"/>
                    </a:p>
                  </a:txBody>
                  <a:tcPr>
                    <a:solidFill>
                      <a:schemeClr val="accent2">
                        <a:lumMod val="20000"/>
                        <a:lumOff val="80000"/>
                      </a:schemeClr>
                    </a:solidFill>
                  </a:tcPr>
                </a:tc>
              </a:tr>
              <a:tr h="1985645">
                <a:tc vMerge="1">
                  <a:tcPr/>
                </a:tc>
                <a:tc>
                  <a:txBody>
                    <a:bodyPr/>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a:buNone/>
                      </a:pPr>
                      <a:endParaRPr lang="en-US"/>
                    </a:p>
                  </a:txBody>
                  <a:tcPr>
                    <a:solidFill>
                      <a:schemeClr val="accent2">
                        <a:lumMod val="20000"/>
                        <a:lumOff val="80000"/>
                      </a:schemeClr>
                    </a:solidFill>
                  </a:tcPr>
                </a:tc>
              </a:tr>
              <a:tr h="1985645">
                <a:tc vMerge="1">
                  <a:tcPr/>
                </a:tc>
                <a:tc>
                  <a:txBody>
                    <a:bodyPr/>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a:buNone/>
                      </a:pPr>
                      <a:endParaRPr lang="en-US"/>
                    </a:p>
                  </a:txBody>
                  <a:tcPr>
                    <a:solidFill>
                      <a:schemeClr val="accent2">
                        <a:lumMod val="20000"/>
                        <a:lumOff val="80000"/>
                      </a:schemeClr>
                    </a:solidFill>
                  </a:tcPr>
                </a:tc>
              </a:tr>
            </a:tbl>
          </a:graphicData>
        </a:graphic>
      </p:graphicFrame>
      <p:pic>
        <p:nvPicPr>
          <p:cNvPr id="23" name="Picture 23"/>
          <p:cNvPicPr>
            <a:picLocks noChangeAspect="1" noChangeArrowheads="1"/>
          </p:cNvPicPr>
          <p:nvPr/>
        </p:nvPicPr>
        <p:blipFill>
          <a:blip r:embed="rId1"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endParaRPr lang="zh-CN" altLang="en-US" sz="2800" b="1">
                <a:solidFill>
                  <a:schemeClr val="accent5">
                    <a:lumMod val="7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gridCol w="2494915"/>
                <a:gridCol w="5160010"/>
              </a:tblGrid>
              <a:tr h="1985645">
                <a:tc rowSpan="3">
                  <a:txBody>
                    <a:bodyPr/>
                    <a:p>
                      <a:pPr>
                        <a:buNone/>
                      </a:pPr>
                      <a:endParaRPr lang="en-US"/>
                    </a:p>
                  </a:txBody>
                  <a:tcPr>
                    <a:solidFill>
                      <a:schemeClr val="bg2"/>
                    </a:solidFill>
                  </a:tcPr>
                </a:tc>
                <a:tc>
                  <a:txBody>
                    <a:bodyPr/>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2">
                        <a:lumMod val="20000"/>
                        <a:lumOff val="80000"/>
                      </a:schemeClr>
                    </a:solidFill>
                  </a:tcPr>
                </a:tc>
              </a:tr>
              <a:tr h="1985645">
                <a:tc vMerge="1">
                  <a:tcPr/>
                </a:tc>
                <a:tc>
                  <a:txBody>
                    <a:bodyPr/>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2">
                        <a:lumMod val="20000"/>
                        <a:lumOff val="80000"/>
                      </a:schemeClr>
                    </a:solidFill>
                  </a:tcPr>
                </a:tc>
              </a:tr>
              <a:tr h="1985645">
                <a:tc vMerge="1">
                  <a:tcPr/>
                </a:tc>
                <a:tc>
                  <a:txBody>
                    <a:bodyPr/>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2">
                        <a:lumMod val="20000"/>
                        <a:lumOff val="80000"/>
                      </a:schemeClr>
                    </a:solidFill>
                  </a:tcPr>
                </a:tc>
              </a:tr>
            </a:tbl>
          </a:graphicData>
        </a:graphic>
      </p:graphicFrame>
      <p:pic>
        <p:nvPicPr>
          <p:cNvPr id="23" name="Picture 23"/>
          <p:cNvPicPr>
            <a:picLocks noChangeAspect="1" noChangeArrowheads="1"/>
          </p:cNvPicPr>
          <p:nvPr/>
        </p:nvPicPr>
        <p:blipFill>
          <a:blip r:embed="rId1"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endParaRPr lang="zh-CN" altLang="en-US" sz="2800" b="1">
                <a:solidFill>
                  <a:schemeClr val="accent5">
                    <a:lumMod val="75000"/>
                  </a:schemeClr>
                </a:solidFill>
                <a:latin typeface="Arial" panose="020B0604020202020204" pitchFamily="34" charset="0"/>
                <a:cs typeface="Arial" panose="020B0604020202020204" pitchFamily="34" charset="0"/>
              </a:endParaRPr>
            </a:p>
          </p:txBody>
        </p:sp>
      </p:grpSp>
      <p:sp>
        <p:nvSpPr>
          <p:cNvPr id="5" name="Text Box 4"/>
          <p:cNvSpPr txBox="1"/>
          <p:nvPr/>
        </p:nvSpPr>
        <p:spPr>
          <a:xfrm>
            <a:off x="7119620" y="901700"/>
            <a:ext cx="4766945" cy="2306955"/>
          </a:xfrm>
          <a:prstGeom prst="rect">
            <a:avLst/>
          </a:prstGeom>
          <a:noFill/>
        </p:spPr>
        <p:txBody>
          <a:bodyPr wrap="square" rtlCol="0">
            <a:spAutoFit/>
          </a:bodyPr>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endParaRPr lang="en-US" sz="2400">
              <a:solidFill>
                <a:schemeClr val="accent5">
                  <a:lumMod val="75000"/>
                </a:schemeClr>
              </a:solidFill>
              <a:latin typeface="Arial" panose="020B0604020202020204" pitchFamily="34" charset="0"/>
              <a:cs typeface="Arial" panose="020B0604020202020204" pitchFamily="34" charset="0"/>
              <a:sym typeface="+mn-ea"/>
            </a:endParaRPr>
          </a:p>
        </p:txBody>
      </p:sp>
      <p:sp>
        <p:nvSpPr>
          <p:cNvPr id="10" name="Text Box 9"/>
          <p:cNvSpPr txBox="1"/>
          <p:nvPr/>
        </p:nvSpPr>
        <p:spPr>
          <a:xfrm>
            <a:off x="7281545" y="5083175"/>
            <a:ext cx="4848225" cy="1568450"/>
          </a:xfrm>
          <a:prstGeom prst="rect">
            <a:avLst/>
          </a:prstGeom>
          <a:noFill/>
        </p:spPr>
        <p:txBody>
          <a:bodyPr wrap="square" rtlCol="0">
            <a:spAutoFit/>
          </a:bodyPr>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endParaRPr lang="en-US" sz="2400">
              <a:solidFill>
                <a:schemeClr val="accent5">
                  <a:lumMod val="75000"/>
                </a:schemeClr>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indent="0" algn="ctr"/>
            <a:r>
              <a:rPr lang="en-US" sz="2800" b="1">
                <a:latin typeface="Arial" panose="020B0604020202020204" pitchFamily="34" charset="0"/>
                <a:cs typeface="Arial" panose="020B0604020202020204" pitchFamily="34" charset="0"/>
                <a:sym typeface="+mn-ea"/>
              </a:rPr>
              <a:t>Phiếu học tập số 1:</a:t>
            </a:r>
            <a:endParaRPr lang="en-US" sz="2800" b="1">
              <a:latin typeface="Arial" panose="020B0604020202020204" pitchFamily="34" charset="0"/>
              <a:cs typeface="Arial" panose="020B0604020202020204" pitchFamily="34" charset="0"/>
              <a:sym typeface="+mn-ea"/>
            </a:endParaRP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endParaRPr lang="en-US" sz="2400">
              <a:latin typeface="Arial" panose="020B0604020202020204" pitchFamily="34" charset="0"/>
              <a:cs typeface="Arial" panose="020B0604020202020204" pitchFamily="34" charset="0"/>
              <a:sym typeface="+mn-ea"/>
            </a:endParaRP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gridCol w="2540635"/>
                <a:gridCol w="2509520"/>
              </a:tblGrid>
              <a:tr h="1623695">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r>
              <a:tr h="3139440">
                <a:tc>
                  <a:txBody>
                    <a:bodyPr/>
                    <a:p>
                      <a:pPr>
                        <a:buNone/>
                      </a:pPr>
                      <a:endParaRPr lang="en-US" sz="2700">
                        <a:gradFill>
                          <a:gsLst>
                            <a:gs pos="0">
                              <a:srgbClr val="012D86"/>
                            </a:gs>
                            <a:gs pos="100000">
                              <a:srgbClr val="0E2557"/>
                            </a:gs>
                          </a:gsLst>
                          <a:lin scaled="0"/>
                        </a:gradFill>
                      </a:endParaRPr>
                    </a:p>
                  </a:txBody>
                  <a:tcPr/>
                </a:tc>
                <a:tc>
                  <a:txBody>
                    <a:bodyPr/>
                    <a:p>
                      <a:pPr>
                        <a:buNone/>
                      </a:pPr>
                      <a:endParaRPr lang="en-US" sz="2800">
                        <a:solidFill>
                          <a:schemeClr val="accent5">
                            <a:lumMod val="75000"/>
                          </a:schemeClr>
                        </a:solidFill>
                      </a:endParaRPr>
                    </a:p>
                  </a:txBody>
                  <a:tcPr/>
                </a:tc>
                <a:tc>
                  <a:txBody>
                    <a:bodyPr/>
                    <a:p>
                      <a:pPr>
                        <a:buNone/>
                      </a:pPr>
                      <a:endParaRPr lang="en-US"/>
                    </a:p>
                  </a:txBody>
                  <a:tcPr/>
                </a:tc>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p:txBody>
      </p:sp>
      <p:sp>
        <p:nvSpPr>
          <p:cNvPr id="2" name="Text Box 1"/>
          <p:cNvSpPr txBox="1"/>
          <p:nvPr/>
        </p:nvSpPr>
        <p:spPr>
          <a:xfrm>
            <a:off x="2204720" y="2194560"/>
            <a:ext cx="8335010" cy="1938020"/>
          </a:xfrm>
          <a:prstGeom prst="rect">
            <a:avLst/>
          </a:prstGeom>
          <a:noFill/>
          <a:ln w="9525">
            <a:noFill/>
          </a:ln>
        </p:spPr>
        <p:txBody>
          <a:bodyPr wrap="square">
            <a:spAutoFit/>
          </a:bodyPr>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indent="0" algn="ctr"/>
            <a:r>
              <a:rPr lang="en-US" sz="2800" b="1">
                <a:latin typeface="Arial" panose="020B0604020202020204" pitchFamily="34" charset="0"/>
                <a:cs typeface="Arial" panose="020B0604020202020204" pitchFamily="34" charset="0"/>
                <a:sym typeface="+mn-ea"/>
              </a:rPr>
              <a:t>Phiếu học tập số 1:</a:t>
            </a:r>
            <a:endParaRPr lang="en-US" sz="2800" b="1">
              <a:latin typeface="Arial" panose="020B0604020202020204" pitchFamily="34" charset="0"/>
              <a:cs typeface="Arial" panose="020B0604020202020204" pitchFamily="34" charset="0"/>
              <a:sym typeface="+mn-ea"/>
            </a:endParaRP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endParaRPr lang="en-US" sz="2400">
              <a:latin typeface="Arial" panose="020B0604020202020204" pitchFamily="34" charset="0"/>
              <a:cs typeface="Arial" panose="020B0604020202020204" pitchFamily="34" charset="0"/>
              <a:sym typeface="+mn-ea"/>
            </a:endParaRP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gridCol w="2540635"/>
                <a:gridCol w="2509520"/>
              </a:tblGrid>
              <a:tr h="1623695">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r>
              <a:tr h="3139440">
                <a:tc>
                  <a:txBody>
                    <a:bodyPr/>
                    <a:p>
                      <a:pPr>
                        <a:buNone/>
                      </a:pPr>
                      <a:endParaRPr lang="en-US" sz="2700">
                        <a:gradFill>
                          <a:gsLst>
                            <a:gs pos="0">
                              <a:srgbClr val="012D86"/>
                            </a:gs>
                            <a:gs pos="100000">
                              <a:srgbClr val="0E2557"/>
                            </a:gs>
                          </a:gsLst>
                          <a:lin scaled="0"/>
                        </a:gradFill>
                      </a:endParaRPr>
                    </a:p>
                  </a:txBody>
                  <a:tcPr/>
                </a:tc>
                <a:tc>
                  <a:txBody>
                    <a:bodyPr/>
                    <a:p>
                      <a:pPr>
                        <a:buNone/>
                      </a:pPr>
                      <a:endParaRPr lang="en-US" sz="2800">
                        <a:solidFill>
                          <a:schemeClr val="accent5">
                            <a:lumMod val="75000"/>
                          </a:schemeClr>
                        </a:solidFill>
                      </a:endParaRPr>
                    </a:p>
                  </a:txBody>
                  <a:tcPr/>
                </a:tc>
                <a:tc>
                  <a:txBody>
                    <a:bodyPr/>
                    <a:p>
                      <a:pPr>
                        <a:buNone/>
                      </a:pPr>
                      <a:endParaRPr lang="en-US"/>
                    </a:p>
                  </a:txBody>
                  <a:tcPr/>
                </a:tc>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HOẠT ĐỘNG 2: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HÌNH THÀNH KIẾN THỨC </a:t>
            </a:r>
            <a:endParaRPr lang="en-US" sz="4400" b="1">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endParaRPr lang="en-US" altLang="zh-CN" sz="2400" dirty="0">
                <a:solidFill>
                  <a:schemeClr val="bg1"/>
                </a:solidFill>
                <a:latin typeface="Impact" panose="020B0806030902050204" charset="0"/>
                <a:ea typeface="Microsoft YaHei" panose="020B0503020204020204" charset="-122"/>
              </a:endParaRP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endParaRPr lang="en-US" altLang="zh-CN"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grpSp>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 NỘI DUNG</a:t>
            </a:r>
            <a:endParaRPr lang="en-US" sz="4400" b="1">
              <a:latin typeface="Cambria" panose="02040503050406030204" pitchFamily="18" charset="0"/>
              <a:cs typeface="Cambria" panose="020405030504060302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endParaRPr lang="en-US" sz="2800" b="0">
              <a:solidFill>
                <a:srgbClr val="212529"/>
              </a:solidFill>
              <a:latin typeface="Arial" panose="020B0604020202020204" pitchFamily="34" charset="0"/>
              <a:cs typeface="Arial" panose="020B0604020202020204" pitchFamily="34" charset="0"/>
            </a:endParaRP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2"/>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p>
              <a:pPr indent="0" algn="ctr">
                <a:lnSpc>
                  <a:spcPts val="1175"/>
                </a:lnSpc>
                <a:spcBef>
                  <a:spcPts val="0"/>
                </a:spcBef>
              </a:pPr>
              <a:r>
                <a:rPr lang="en-US" sz="2400" b="1"/>
                <a:t>SODIUM HYDROXIDE</a:t>
              </a:r>
              <a:endParaRPr lang="en-US" sz="2400" b="1"/>
            </a:p>
            <a:p>
              <a:pPr indent="0" algn="ctr">
                <a:spcBef>
                  <a:spcPts val="235"/>
                </a:spcBef>
              </a:pPr>
              <a:r>
                <a:rPr lang="en-US" sz="2400" b="1"/>
                <a:t>NaOH</a:t>
              </a:r>
              <a:endParaRPr lang="en-US" sz="2400" b="1"/>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endParaRPr lang="en-US">
                <a:latin typeface="VNI-Times" charset="0"/>
                <a:cs typeface="VNI-Times" charset="0"/>
              </a:endParaRP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p>
              <a:pPr indent="0">
                <a:lnSpc>
                  <a:spcPts val="950"/>
                </a:lnSpc>
                <a:spcBef>
                  <a:spcPts val="0"/>
                </a:spcBef>
              </a:pPr>
              <a:r>
                <a:rPr lang="en-US"/>
                <a:t>TCCL: TCCS 51/2008/HCOG</a:t>
              </a:r>
              <a:endParaRPr lang="en-US"/>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p>
              <a:pPr algn="ctr"/>
              <a:r>
                <a:rPr lang="en-US" i="1"/>
                <a:t>Hạn sử dụng 3 năm kể từ ngày sản xuất</a:t>
              </a:r>
              <a:endParaRPr lang="en-US" i="1"/>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sz="2000">
                <a:highlight>
                  <a:srgbClr val="C0C0C0"/>
                </a:highlight>
              </a:rPr>
              <a:t>Hình 1.1</a:t>
            </a:r>
            <a:r>
              <a:rPr lang="en-US" sz="2000"/>
              <a:t>    Một số nhãn hóa chất</a:t>
            </a:r>
            <a:endParaRPr lang="en-US" sz="2000"/>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r>
              <a:rPr lang="en-US" sz="2000">
                <a:ln>
                  <a:noFill/>
                </a:ln>
              </a:rPr>
              <a:t>a) Chất rắn                                     b) Chất lỏng                c) Chất khí            </a:t>
            </a:r>
            <a:endParaRPr lang="en-US" sz="2000">
              <a:ln>
                <a:noFill/>
              </a:ln>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393440" y="267970"/>
            <a:ext cx="5800090" cy="645160"/>
          </a:xfrm>
          <a:prstGeom prst="rect">
            <a:avLst/>
          </a:prstGeom>
          <a:noFill/>
          <a:ln w="9525">
            <a:noFill/>
          </a:ln>
        </p:spPr>
        <p:txBody>
          <a:bodyPr wrap="square">
            <a:spAutoFit/>
          </a:bodyPr>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gridCol w="3019425"/>
                <a:gridCol w="3029585"/>
                <a:gridCol w="3028950"/>
              </a:tblGrid>
              <a:tr h="1294765">
                <a:tc>
                  <a:txBody>
                    <a:bodyPr/>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1552575">
                <a:tc>
                  <a:txBody>
                    <a:bodyPr/>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3098165">
                <a:tc>
                  <a:txBody>
                    <a:bodyPr/>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endPar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16873</Words>
  <PresentationFormat>宽屏</PresentationFormat>
  <Paragraphs>620</Paragraphs>
  <Slides>38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38</vt:i4>
      </vt:variant>
    </vt:vector>
  </HeadingPairs>
  <TitlesOfParts>
    <vt:vector size="56" baseType="lpstr">
      <vt:lpstr>Arial</vt:lpstr>
      <vt:lpstr>SimSun</vt:lpstr>
      <vt:lpstr>Wingdings</vt:lpstr>
      <vt:lpstr>Times New Roman</vt:lpstr>
      <vt:lpstr>Cambria</vt:lpstr>
      <vt:lpstr>Microsoft YaHei</vt:lpstr>
      <vt:lpstr>Impact</vt:lpstr>
      <vt:lpstr>VNI-Times</vt:lpstr>
      <vt:lpstr>Calibri Light</vt:lpstr>
      <vt:lpstr>Arial Unicode MS</vt:lpstr>
      <vt:lpstr>Calibri</vt:lpstr>
      <vt:lpstr>黑体</vt:lpstr>
      <vt:lpstr>Impact MT Std</vt:lpstr>
      <vt:lpstr>Aharoni</vt:lpstr>
      <vt:lpstr>Yu Gothic UI Semibold</vt:lpstr>
      <vt:lpstr>Times New Roman</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2017-05-28T12:28:00Z</dcterms:created>
  <dcterms:modified xsi:type="dcterms:W3CDTF">2023-07-25T15:17:04Z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