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710" r:id="rId4"/>
  </p:sldMasterIdLst>
  <p:notesMasterIdLst>
    <p:notesMasterId r:id="rId33"/>
  </p:notesMasterIdLst>
  <p:sldIdLst>
    <p:sldId id="295" r:id="rId5"/>
    <p:sldId id="318" r:id="rId6"/>
    <p:sldId id="316" r:id="rId7"/>
    <p:sldId id="291" r:id="rId8"/>
    <p:sldId id="278" r:id="rId9"/>
    <p:sldId id="288" r:id="rId10"/>
    <p:sldId id="290" r:id="rId11"/>
    <p:sldId id="262" r:id="rId12"/>
    <p:sldId id="258" r:id="rId13"/>
    <p:sldId id="264" r:id="rId14"/>
    <p:sldId id="263" r:id="rId15"/>
    <p:sldId id="311" r:id="rId16"/>
    <p:sldId id="305" r:id="rId17"/>
    <p:sldId id="314" r:id="rId18"/>
    <p:sldId id="269" r:id="rId19"/>
    <p:sldId id="270" r:id="rId20"/>
    <p:sldId id="309" r:id="rId21"/>
    <p:sldId id="308" r:id="rId22"/>
    <p:sldId id="271" r:id="rId23"/>
    <p:sldId id="320" r:id="rId24"/>
    <p:sldId id="322" r:id="rId25"/>
    <p:sldId id="273" r:id="rId26"/>
    <p:sldId id="274" r:id="rId27"/>
    <p:sldId id="275" r:id="rId28"/>
    <p:sldId id="298" r:id="rId29"/>
    <p:sldId id="319" r:id="rId30"/>
    <p:sldId id="299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AA0C-4812-488D-8A2E-BD66589F7D4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726EC-9377-42FC-9917-A49DD6C0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8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4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4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6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0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4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819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0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53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9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12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23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8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34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8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D3F-835E-4A93-883A-C0DB5A00A0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789F-8EFA-469A-9E48-48B70960F77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93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6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07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60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25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9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3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27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68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4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009C-D0A5-4CDC-A755-6789E0906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0ABB-413D-499B-9BFC-3ACBC2269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5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5127-D324-4851-A342-02F53BA76C43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C8E5-1016-44B1-9736-CD9A714FEB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1454" y="9617"/>
            <a:ext cx="9122546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Chiều</a:t>
            </a:r>
            <a:r>
              <a:rPr lang="en-US" sz="3200" b="1" baseline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tối – Hồ Chí Minh</a:t>
            </a: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838200"/>
            <a:ext cx="2438400" cy="601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7D3F-835E-4A93-883A-C0DB5A00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789F-8EFA-469A-9E48-48B70960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7D3F-835E-4A93-883A-C0DB5A00A0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789F-8EFA-469A-9E48-48B70960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009C-D0A5-4CDC-A755-6789E0906F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0ABB-413D-499B-9BFC-3ACBC2269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7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4572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"/>
            <a:ext cx="3886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55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757" y="190533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8090" y="4419600"/>
            <a:ext cx="66948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vân”-&gt; chưa dịch chữ “cô”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“Mạn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mạn” -&gt; “trôi nhẹ” chưa lột tả được dáng vẻ đám mây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Thiếu 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-&gt; cô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bao túc...bao túc ma hoàn-&gt;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chưa rõ biện pháp điệp vòng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Dịch thừa chữ “tối”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89802"/>
              </p:ext>
            </p:extLst>
          </p:nvPr>
        </p:nvGraphicFramePr>
        <p:xfrm>
          <a:off x="1600200" y="2028855"/>
          <a:ext cx="7162800" cy="2390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3581400"/>
              </a:tblGrid>
              <a:tr h="2390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Mộ</a:t>
                      </a:r>
                    </a:p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Quyện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điểu quy lâm tầm túc thụ,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Cô vân mạn mạn độ thiên không;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Sơn thôn thiếu nữ ma bao túc,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Bao túc ma hoàn lô dĩ hồng.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tối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Chim mỏi về rừng tìm chốn ngủ,</a:t>
                      </a:r>
                    </a:p>
                    <a:p>
                      <a:pPr marL="0" indent="0"/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Chòm mây trôi nhẹ giữa tầng </a:t>
                      </a:r>
                      <a:r>
                        <a:rPr lang="en-US" sz="19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không;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Cô em xóm núi xay ngô tối,</a:t>
                      </a:r>
                    </a:p>
                    <a:p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Xay hết lò than đã rực hồng.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54" y="99060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76465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2" y="1618828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31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" y="1238009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18938"/>
            <a:ext cx="236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617" y="104769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đầu: Bức tranh thiên nhiên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9" y="2907268"/>
            <a:ext cx="635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ảnh: Thi liệu quen thuộc (cánh chim và chòm mây)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1524000"/>
            <a:ext cx="39805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Quyện điểu quy lâm tầm túc thụ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Cô vân mạn mạn độ thiên không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(Chim mỏi về rừng tìm chốn ngủ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Chòm mây trôi nhẹ giữa tầng không)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11269"/>
              </p:ext>
            </p:extLst>
          </p:nvPr>
        </p:nvGraphicFramePr>
        <p:xfrm>
          <a:off x="152400" y="228600"/>
          <a:ext cx="8991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923"/>
                <a:gridCol w="2858477"/>
                <a:gridCol w="4648200"/>
              </a:tblGrid>
              <a:tr h="5244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ảnh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xưa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Bác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350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57400"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Chòm mây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1402080" y="5638800"/>
            <a:ext cx="73152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5715000"/>
            <a:ext cx="6400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 và tình đã hòa làm một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55" y="1676400"/>
            <a:ext cx="302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chim bay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mất hút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nơi vô cùng vô tận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914400"/>
            <a:ext cx="4503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Quyện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điểu: Cảm nhận tinh tế chiều sâu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sự vận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động, trạng thái mỏi mệt của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ánh chim chiều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38881" y="1876961"/>
            <a:ext cx="4926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Quy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lâm tầm túc thụ: Cánh chim của đời sống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hiện thực,bay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theo nhịp điệu tuần hoàn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sự sống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794337"/>
            <a:ext cx="4467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Sự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tương đồng với tâm trạng con 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mệt mỏi sau một ngày chuyển lao</a:t>
            </a: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702784"/>
            <a:ext cx="22509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Tĩnh lặng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chuyển động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Gợi sự vĩnh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hằng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thoát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tục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572470"/>
            <a:ext cx="4786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Mạn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mạn: Lững lờ trôi qua ngang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trời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Gợi không gian thanh bình của buổi chiều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4800600"/>
            <a:ext cx="4278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điệu với tâm trạng con người: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cô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đơn, lẻ loi 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3455" y="914400"/>
            <a:ext cx="302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Gợi ý niệm thời gian và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phác họa không gian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4343400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Cô vân: chòm mây cô đơn, lẻ loi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4" grpId="0"/>
      <p:bldP spid="6" grpId="0"/>
      <p:bldP spid="9" grpId="0"/>
      <p:bldP spid="11" grpId="0"/>
      <p:bldP spid="12" grpId="0"/>
      <p:bldP spid="13" grpId="0"/>
      <p:bldP spid="1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855442"/>
              </p:ext>
            </p:extLst>
          </p:nvPr>
        </p:nvGraphicFramePr>
        <p:xfrm>
          <a:off x="914400" y="381000"/>
          <a:ext cx="7391400" cy="3597337"/>
        </p:xfrm>
        <a:graphic>
          <a:graphicData uri="http://schemas.openxmlformats.org/drawingml/2006/table">
            <a:tbl>
              <a:tblPr/>
              <a:tblGrid>
                <a:gridCol w="2514600"/>
                <a:gridCol w="3505200"/>
                <a:gridCol w="1371600"/>
              </a:tblGrid>
              <a:tr h="365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Cảnh vật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 người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Nhận xét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ánh 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chim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mỏi 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tìm về chốn ngủ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Sau một ngày chuyển lao vất vả, mệt nhọc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Tương đồng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Chòm mây cô đơn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trôi qua ngang trời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tù</a:t>
                      </a: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tha hương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nơi đất khách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Tương đồng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 cảm nhận rất tinh tế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Thân phận người tù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Tương phản</a:t>
                      </a:r>
                      <a:endParaRPr kumimoji="0" 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914400" y="4403973"/>
            <a:ext cx="7543800" cy="1785104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Vẻ đẹp tâm hồn Hồ Chí Minh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200" b="1" dirty="0" smtClean="0">
                <a:solidFill>
                  <a:prstClr val="black"/>
                </a:solidFill>
              </a:rPr>
              <a:t>Lòng yêu thiên nhiên, tâm hồn nghệ sĩ tinh tế nhạy cảm.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-    Phong thái ung dung nhàn tản, tự do vượt lên trên </a:t>
            </a:r>
            <a:r>
              <a:rPr lang="en-US" sz="2200" b="1" dirty="0">
                <a:solidFill>
                  <a:prstClr val="black"/>
                </a:solidFill>
              </a:rPr>
              <a:t>h</a:t>
            </a:r>
            <a:r>
              <a:rPr lang="vi-VN" sz="2200" b="1" dirty="0" smtClean="0">
                <a:solidFill>
                  <a:prstClr val="black"/>
                </a:solidFill>
              </a:rPr>
              <a:t>oàn cả</a:t>
            </a:r>
            <a:r>
              <a:rPr lang="en-US" sz="2200" b="1" dirty="0" smtClean="0">
                <a:solidFill>
                  <a:prstClr val="black"/>
                </a:solidFill>
              </a:rPr>
              <a:t>nh =&gt; chất thép hòa quyện chất tình</a:t>
            </a:r>
            <a:endParaRPr lang="vi-VN" sz="2200" b="1" dirty="0">
              <a:solidFill>
                <a:prstClr val="black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76200" y="4498848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2" y="165704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" y="1276410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2817" y="114300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đầu: Bức tranh thiên nhiên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9" y="1524241"/>
            <a:ext cx="3613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ảnh: Thi liệu quen thuộc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373861"/>
            <a:ext cx="585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Tiểu kết: Bức tranh thiên nhiên mang vẻ đẹp cổ điển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343400" y="2842386"/>
            <a:ext cx="2209800" cy="44082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 đẹp cổ điển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171700" y="3619500"/>
            <a:ext cx="1714500" cy="2171700"/>
            <a:chOff x="288" y="1104"/>
            <a:chExt cx="2160" cy="21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816" y="1104"/>
              <a:ext cx="1632" cy="336"/>
            </a:xfrm>
            <a:prstGeom prst="line">
              <a:avLst/>
            </a:prstGeom>
            <a:ln>
              <a:noFill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88" y="1440"/>
              <a:ext cx="1680" cy="182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Đề tài </a:t>
              </a: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quen thuộc </a:t>
              </a:r>
              <a:endPara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038600" y="3619500"/>
            <a:ext cx="1257300" cy="2171700"/>
            <a:chOff x="1704" y="1104"/>
            <a:chExt cx="792" cy="21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2496" y="1104"/>
              <a:ext cx="0" cy="336"/>
            </a:xfrm>
            <a:prstGeom prst="line">
              <a:avLst/>
            </a:prstGeom>
            <a:ln>
              <a:noFill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704" y="1440"/>
              <a:ext cx="744" cy="1824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Thi liệu </a:t>
              </a:r>
            </a:p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cổ điển</a:t>
              </a:r>
            </a:p>
          </p:txBody>
        </p:sp>
      </p:grpSp>
      <p:sp>
        <p:nvSpPr>
          <p:cNvPr id="30" name="Line 11"/>
          <p:cNvSpPr>
            <a:spLocks noChangeShapeType="1"/>
          </p:cNvSpPr>
          <p:nvPr/>
        </p:nvSpPr>
        <p:spPr bwMode="auto">
          <a:xfrm flipH="1">
            <a:off x="4724400" y="3458598"/>
            <a:ext cx="495300" cy="50380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791200" y="3962400"/>
            <a:ext cx="1371601" cy="1828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 pháp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chấm phá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 cảnh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ngụ tình </a:t>
            </a:r>
          </a:p>
          <a:p>
            <a:pPr algn="ctr"/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2590800" y="3422598"/>
            <a:ext cx="2628900" cy="4996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5219700" y="3422597"/>
            <a:ext cx="1119187" cy="4996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543800" y="4038600"/>
            <a:ext cx="1371601" cy="182880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tượng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hân vật 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rữ tình</a:t>
            </a: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dung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 tản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219699" y="3406408"/>
            <a:ext cx="2781301" cy="5510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82318" y="1885890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Vẻ đẹp tâm hồn Hồ Chí Minh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2" y="165704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077" y="127641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83820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50" y="2286000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ảnh chân thực mang màu sắc hiện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647890"/>
            <a:ext cx="51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Hình ảnh con người: thiếu nữ xóm núi xay ngô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99685"/>
              </p:ext>
            </p:extLst>
          </p:nvPr>
        </p:nvGraphicFramePr>
        <p:xfrm>
          <a:off x="2413323" y="3124200"/>
          <a:ext cx="6096000" cy="2697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xưa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Bác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01240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sz="20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sz="2000" kern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00400" y="1114961"/>
            <a:ext cx="3307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Sơn thôn thiếu nữ ma bao túc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Bao túc ma hoàn lô dĩ hồng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(Cô em xóm núi xay ngô tối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Xay hết lò than đã rực hồng)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12" y="3657600"/>
            <a:ext cx="24384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xuất hiện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hiếu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thiếu </a:t>
            </a:r>
          </a:p>
          <a:p>
            <a:pPr lvl="0"/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40634" y="4930914"/>
            <a:ext cx="263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nhỏ bé trước thiên nhiên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1174" y="4845276"/>
            <a:ext cx="2923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người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hiện ra là tâm điểm của bức tranh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611175" y="3657600"/>
            <a:ext cx="292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Thiếu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nữ trẻ trung với công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lao động bình dị, khỏe khoắn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13453" y="6096000"/>
            <a:ext cx="8430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09274" y="6031773"/>
            <a:ext cx="5325125" cy="6130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Nét vẽ đời thường làm nên tính mới mẻ, 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hiện đại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3" grpId="0"/>
      <p:bldP spid="10" grpId="0"/>
      <p:bldP spid="15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2" y="165960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4" y="9194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077" y="1286025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036023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50" y="1585758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ảnh chân thực mang màu sắc hiện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170315"/>
            <a:ext cx="51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Hình ảnh con người: thiếu nữ xóm núi xay ngô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2725" y="2590442"/>
            <a:ext cx="571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Nghệ thuật điệp vòng: Ma bao túc...bao túc ma hoàn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3150513"/>
            <a:ext cx="2868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Tạo sự nối âm liên hoàn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771781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Diễn tả động tác xay ngô nhịp nhàng và vòng quay đều đặn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ủa cối xay ngô.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4479667"/>
            <a:ext cx="4513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Nhịp điệu lao động hăng say, cần mẫn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5970" y="5055513"/>
            <a:ext cx="6784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Chất thơ của cuộc sống đời thường, nhen lên niềm vui ấm áp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588913"/>
            <a:ext cx="3948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=&gt; Chất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hòa quyện chất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5" grpId="0"/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432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123890"/>
            <a:ext cx="4277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077" y="1276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2" y="165704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7654" y="1828800"/>
            <a:ext cx="5779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ảnh chân thực mang màu sắc hiện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025" y="2448802"/>
            <a:ext cx="5153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Hình ảnh con người: thiếu nữ xóm núi xay ngô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108" y="2876490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Hình ảnh “lô dĩ hồng”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42227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4222750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9" name="Picture 25" descr="http://hvdic.thivien.net/anim/iMMYIFqgOypFRqjSQ-ABm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1" y="201400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9351" y="371469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Đốt, nhóm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rol 26"/>
          <p:cNvSpPr>
            <a:spLocks noChangeArrowheads="1" noChangeShapeType="1"/>
          </p:cNvSpPr>
          <p:nvPr/>
        </p:nvSpPr>
        <p:spPr bwMode="auto">
          <a:xfrm>
            <a:off x="4318000" y="1146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rol 27"/>
          <p:cNvSpPr>
            <a:spLocks noChangeArrowheads="1" noChangeShapeType="1"/>
          </p:cNvSpPr>
          <p:nvPr/>
        </p:nvSpPr>
        <p:spPr bwMode="auto">
          <a:xfrm>
            <a:off x="4318000" y="1146175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9" name="Picture 55" descr="http://hvdic.thivien.net/anim/KfIjzs1kYWdEMuGmCYGlw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981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9400" y="3714690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Màu hồng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194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946" y="2114490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213" y="257169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817" y="112389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23" y="13524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651" y="17334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2011" y="4248090"/>
            <a:ext cx="3986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Chữ “hồng” là nhãn tự của bài thơ?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651" y="16572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4" y="8952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13" y="249549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2417" y="1066800"/>
            <a:ext cx="4113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sống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23" y="1276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1044" y="1763002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Hình ảnh “lô dĩ hồng”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971800"/>
            <a:ext cx="68932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+ Đem đến ánh sáng, hơi ấm, xua đi tối tăm, lạnh lẽo của không gian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05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Đem đến niềm vui, báo hiệu bữa cơm chiều gợi sự đầm ấm, sum họp.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4308535"/>
            <a:ext cx="6667210" cy="1254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Lò than nhóm lên sưởi ấm không gian khi một ngày sắp tàn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như khẳng định ngọn lửa trong lòng người tù không bao giờ tắt.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9919" y="1752600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chữ “hồng” là nhãn tự của bài thơ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362200"/>
            <a:ext cx="283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Thông báo về thời gian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5326559"/>
            <a:ext cx="67890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“hồng”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thấm đượm tình đời, tình người vừa mang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ánh thép của bản lĩnh cách mạng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1143000" y="5335524"/>
            <a:ext cx="838200" cy="6080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  <p:bldP spid="15" grpId="0"/>
      <p:bldP spid="3" grpId="0"/>
      <p:bldP spid="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04424" y="1981200"/>
            <a:ext cx="2286000" cy="3200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nổi bật của tập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“Nhật kí trong tù”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427561" y="1219200"/>
            <a:ext cx="39726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484987" y="5181600"/>
            <a:ext cx="27824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85224" y="2667000"/>
            <a:ext cx="126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90424" y="4343400"/>
            <a:ext cx="126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2600" y="2667000"/>
            <a:ext cx="126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81200" y="4267200"/>
            <a:ext cx="1267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90963" y="5212638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0233" y="3454744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9993" y="3169220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9537" y="5240463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00772" y="1472283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8148" y="1425032"/>
            <a:ext cx="15937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Thông tin 2</a:t>
            </a:r>
          </a:p>
        </p:txBody>
      </p:sp>
    </p:spTree>
    <p:extLst>
      <p:ext uri="{BB962C8B-B14F-4D97-AF65-F5344CB8AC3E}">
        <p14:creationId xmlns:p14="http://schemas.microsoft.com/office/powerpoint/2010/main" val="16498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190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46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422" y="97149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" y="120009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51" y="16572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295400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vận động của hình tượng thơ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32624"/>
              </p:ext>
            </p:extLst>
          </p:nvPr>
        </p:nvGraphicFramePr>
        <p:xfrm>
          <a:off x="2362200" y="1676400"/>
          <a:ext cx="6705600" cy="426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048000"/>
                <a:gridCol w="2209800"/>
              </a:tblGrid>
              <a:tr h="411882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Hai 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đầu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Hai 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14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ảnh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pháp miêu tả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88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trạng con người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90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46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422" y="97149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7" y="1200090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51" y="16572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295400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vận động của hình tượng thơ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40801"/>
              </p:ext>
            </p:extLst>
          </p:nvPr>
        </p:nvGraphicFramePr>
        <p:xfrm>
          <a:off x="2362200" y="1695511"/>
          <a:ext cx="6705600" cy="426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048000"/>
                <a:gridCol w="2209800"/>
              </a:tblGrid>
              <a:tr h="411882"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Hai 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đầu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Hai câu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sau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14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ảnh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pháp miêu tả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88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8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trạng con người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2133600" y="6019800"/>
            <a:ext cx="469077" cy="484632"/>
          </a:xfrm>
          <a:prstGeom prst="rightArrow">
            <a:avLst>
              <a:gd name="adj1" fmla="val 50000"/>
              <a:gd name="adj2" fmla="val 47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6046113"/>
            <a:ext cx="6364243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Đặc sắc trong phong cách nghệ thuật thơ Hồ Chí Minh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2209800"/>
            <a:ext cx="2616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Thiên nhiên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(cánh chim, chòm mây)</a:t>
            </a:r>
          </a:p>
          <a:p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42162" y="2099608"/>
            <a:ext cx="2176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Cuộc sống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sinh hoạt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Thiếu nữ xay ngô, lò than đã đỏ)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429000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Chấm phá, tả cảnh ngụ tình</a:t>
            </a:r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102477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Chiều tối</a:t>
            </a:r>
          </a:p>
          <a:p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391400" y="4089737"/>
            <a:ext cx="974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Tối hẳn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58352" y="4495800"/>
            <a:ext cx="2523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Núi rừng mênh mông,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ĩnh lặng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(rộng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29391" y="4572000"/>
            <a:ext cx="203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Xóm núi ấm áp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(hẹp)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232" y="5318193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Nỗi buồn cô đơn</a:t>
            </a:r>
          </a:p>
          <a:p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897013" y="5257800"/>
            <a:ext cx="21707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Niềm vui trong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cuộc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sống lao động</a:t>
            </a:r>
          </a:p>
          <a:p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3505200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Tả thực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0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0917" y="8190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48692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2.Tìm hiểu văn bản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2.1. Hai câu đầu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617" y="1047690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2.2. Hai câu sau: Bức tranh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đời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sống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0" y="1581090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ảnh chân thực mang màu sắc hiện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077" y="1276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1" y="165729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114490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vận động của hình tượng thơ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64789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Vẻ đẹp tâm hồn Hồ Chí Minh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276600"/>
            <a:ext cx="6056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yêu thương bao la dành cho con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người,tấm lòng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hân đạo đạt đến mức quên mình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245114"/>
            <a:ext cx="5458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Tâm hồn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lạc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 cách mạng luôn hướng về phía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ánh sáng, sự sống, tương lai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952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13524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18858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4400" y="990600"/>
            <a:ext cx="190657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3" idx="4"/>
            <a:endCxn id="18" idx="0"/>
          </p:cNvCxnSpPr>
          <p:nvPr/>
        </p:nvCxnSpPr>
        <p:spPr>
          <a:xfrm flipH="1">
            <a:off x="4038600" y="1905000"/>
            <a:ext cx="1639085" cy="55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4"/>
            <a:endCxn id="21" idx="0"/>
          </p:cNvCxnSpPr>
          <p:nvPr/>
        </p:nvCxnSpPr>
        <p:spPr>
          <a:xfrm>
            <a:off x="5677685" y="1905000"/>
            <a:ext cx="1837737" cy="55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7"/>
          <p:cNvSpPr/>
          <p:nvPr/>
        </p:nvSpPr>
        <p:spPr>
          <a:xfrm>
            <a:off x="2590800" y="2457360"/>
            <a:ext cx="2895599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Bức tranh thiên nhiên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6191643" y="2457360"/>
            <a:ext cx="2647557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Bức tranh đời sống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10000" y="4343400"/>
            <a:ext cx="3962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Bức chân dung tinh thần tự họa Hồ Chí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846" y="2343090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590800" y="3200400"/>
            <a:ext cx="2971800" cy="1143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 hồn nghệ sĩ phong phú nhạy cảm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6019800" y="3200400"/>
            <a:ext cx="2971800" cy="11430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 lĩnh, ý chí cách mạng của người chiến sĩ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8" grpId="0" animBg="1"/>
      <p:bldP spid="21" grpId="0" animBg="1"/>
      <p:bldP spid="23" grpId="0" animBg="1"/>
      <p:bldP spid="24" grpId="0"/>
      <p:bldP spid="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714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4286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096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846" y="2190690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371" y="2571690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 Nghệ thuật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1" y="1334631"/>
            <a:ext cx="25146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Nghệ thuật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9" idx="4"/>
            <a:endCxn id="12" idx="0"/>
          </p:cNvCxnSpPr>
          <p:nvPr/>
        </p:nvCxnSpPr>
        <p:spPr>
          <a:xfrm flipH="1">
            <a:off x="4114800" y="2249031"/>
            <a:ext cx="1333501" cy="55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4"/>
            <a:endCxn id="13" idx="0"/>
          </p:cNvCxnSpPr>
          <p:nvPr/>
        </p:nvCxnSpPr>
        <p:spPr>
          <a:xfrm>
            <a:off x="5448301" y="2249031"/>
            <a:ext cx="1838522" cy="552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Callout 11"/>
          <p:cNvSpPr/>
          <p:nvPr/>
        </p:nvSpPr>
        <p:spPr>
          <a:xfrm>
            <a:off x="3124200" y="2801391"/>
            <a:ext cx="1981200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Vẻ đẹp cổ điển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6344044" y="2801391"/>
            <a:ext cx="1885557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Vẻ đẹp hiện đại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733800"/>
            <a:ext cx="3352799" cy="2354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Thi đề, thi liệu quen thuộc</a:t>
            </a:r>
          </a:p>
          <a:p>
            <a:pPr marL="285750" indent="-285750">
              <a:buFontTx/>
              <a:buChar char="-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Thể thơ </a:t>
            </a:r>
          </a:p>
          <a:p>
            <a:pPr marL="285750" indent="-285750">
              <a:buFontTx/>
              <a:buChar char="-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Bút pháp chấm phá, nghệ thuật tả cảnh ngụ tình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Nhân vật trữ tình ung dung nhàn tản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1" y="3733800"/>
            <a:ext cx="2895599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vận động của hình tượng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Bút pháp tả thực, hình ảnh đời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thường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Nhân vật trữ tình với bản lĩnh, tinh thần chiến sĩ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73" y="8432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7" y="1276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334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8" y="2114490"/>
            <a:ext cx="168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Luyện tập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8660" y="1379547"/>
            <a:ext cx="652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1. Theo em, hình ảnh nào trong bài thơ thể hiện tập trung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nhất vẻ đẹp tâm hồn Hồ Chí Minh?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362200"/>
            <a:ext cx="32688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 cánh chim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 chòm mây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 thiếu nữ xay ngô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Hình ảnh lò than rực hồng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Ý kiến của 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73" y="8432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7" y="1276290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7334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8" y="2114490"/>
            <a:ext cx="168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Luyện tập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93354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2. Rút ra bài học ý nghĩa nhất với em sau khi </a:t>
            </a:r>
          </a:p>
          <a:p>
            <a:pPr algn="ctr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học bài thơ “Chiều tối”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96" y="843241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7" y="1276290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334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48" y="2190690"/>
            <a:ext cx="168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Luyện tập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600200"/>
            <a:ext cx="6426311" cy="1883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Trong bài thơ “Đọc thơ Bác”, Hoàng Trung Thông viết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“Vần thơ của Bác vần thơ thép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Mà vẫn mênh mông bát ngát tình”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Điều đó thể hiện trong bài “Chiều tối” như thế nào?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9529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7" y="1352490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809690"/>
            <a:ext cx="158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8" y="2190690"/>
            <a:ext cx="1684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Luyện tập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47890"/>
            <a:ext cx="246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V. Hướng dẫn tự 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124670"/>
            <a:ext cx="5519460" cy="1883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Nắm vững đặc sắc nội dung, nghệ thuật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Vẽ lại bức tranh chiều tối được gợi tả qua bài thơ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Soạn bài “Lai Tân”, “Giải đi sớm”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1 Minute Tim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700" y="1600200"/>
            <a:ext cx="8104188" cy="4525963"/>
          </a:xfrm>
        </p:spPr>
      </p:pic>
    </p:spTree>
    <p:extLst>
      <p:ext uri="{BB962C8B-B14F-4D97-AF65-F5344CB8AC3E}">
        <p14:creationId xmlns:p14="http://schemas.microsoft.com/office/powerpoint/2010/main" val="42508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1902841"/>
            <a:ext cx="22098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 điển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57800" y="1908175"/>
            <a:ext cx="21336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đại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3203575"/>
            <a:ext cx="22098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 hồn nghệ sĩ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203575"/>
            <a:ext cx="22098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Cốt cách chiến sĩ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962400" y="221297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962400" y="348094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57200"/>
            <a:ext cx="99060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149062" y="2514600"/>
            <a:ext cx="9289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.TMC-Ong Do" pitchFamily="2" charset="0"/>
              </a:rPr>
              <a:t>CHIỀU TỐI</a:t>
            </a:r>
          </a:p>
          <a:p>
            <a:r>
              <a:rPr lang="en-US" sz="8000" dirty="0" smtClean="0">
                <a:solidFill>
                  <a:srgbClr val="7030A0"/>
                </a:solidFill>
                <a:latin typeface=".TMC-Ong Do" pitchFamily="2" charset="0"/>
              </a:rPr>
              <a:t>  (“</a:t>
            </a:r>
            <a:r>
              <a:rPr lang="en-US" sz="8000" i="1" dirty="0" smtClean="0">
                <a:solidFill>
                  <a:srgbClr val="7030A0"/>
                </a:solidFill>
                <a:latin typeface=".TMC-Ong Do" pitchFamily="2" charset="0"/>
              </a:rPr>
              <a:t>Mộ</a:t>
            </a:r>
            <a:r>
              <a:rPr lang="en-US" sz="8000" dirty="0" smtClean="0">
                <a:solidFill>
                  <a:srgbClr val="7030A0"/>
                </a:solidFill>
                <a:latin typeface=".TMC-Ong Do" pitchFamily="2" charset="0"/>
              </a:rPr>
              <a:t>” - Hồ Chí Minh)</a:t>
            </a:r>
            <a:endParaRPr lang="en-US" sz="8000" dirty="0">
              <a:solidFill>
                <a:srgbClr val="7030A0"/>
              </a:solidFill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5668" y="1967751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 Hoàn cảnh </a:t>
            </a: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sáng tác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4122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1. Xuất xứ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857" y="1572000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Bài thơ 31 trong tập “Nhật kí trong tù”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54" y="990600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h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2" y="1967751"/>
            <a:ext cx="247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 Hoàn cảnh </a:t>
            </a: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sáng tác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4122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1. Xuất xứ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857" y="1572000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Bài thơ 31 trong tập “Nhật kí trong tù”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8857" y="1941332"/>
            <a:ext cx="6212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Trên đường chuyển lao của Hồ Chí Minh từ Tĩnh Tây đến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Thiên Bảo vào cuối thu năm 1942</a:t>
            </a:r>
          </a:p>
          <a:p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11" y="2847945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3. Đề tài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4728" y="2864398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Chiều tối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159204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Quen thuộc trong thơ 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1797" y="3603959"/>
            <a:ext cx="702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Cảnh ngộ HCM: Người tù- chặng cuối của một ngày đày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1" y="4292795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4. Thể loại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8857" y="4424012"/>
            <a:ext cx="2225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Thất ngôn tứ tuyệt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5" y="507587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5. Bố cục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1797" y="5169634"/>
            <a:ext cx="5048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Bố cục: 2 phần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Hai câu đầu: Bức tranh thiên nhiên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Hai câu sau: Bức tranh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 sống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54" y="99060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019490"/>
            <a:ext cx="327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-&gt; cảm hứng thơ đến tự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4054680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  tâm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 nghệ sĩ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5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4" y="1838445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Đọc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58" y="914400"/>
            <a:ext cx="3143542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6576" y="99060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I.Đọc hiểu khái quát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" y="1428690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Đọc hiểu chi tiết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24881"/>
              </p:ext>
            </p:extLst>
          </p:nvPr>
        </p:nvGraphicFramePr>
        <p:xfrm>
          <a:off x="5715000" y="1857495"/>
          <a:ext cx="358140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</a:tblGrid>
              <a:tr h="181542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nghĩa:</a:t>
                      </a:r>
                      <a:endParaRPr lang="en-US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Chim mỏi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về rừng tìm cây ngủ</a:t>
                      </a:r>
                    </a:p>
                    <a:p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Chòm mây lẻ loi trôi lững lờ giữa tầng không</a:t>
                      </a:r>
                    </a:p>
                    <a:p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Cô gái xóm núi xay ngô</a:t>
                      </a:r>
                    </a:p>
                    <a:p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Ngô vừa xay xong, lò than đã đỏ</a:t>
                      </a:r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517">
                <a:tc>
                  <a:txBody>
                    <a:bodyPr/>
                    <a:lstStyle/>
                    <a:p>
                      <a:endParaRPr lang="en-US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4648200"/>
            <a:ext cx="3708066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Dịch thơ: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Chim mỏi về rừng tìm chốn ngủ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Chòm mây trôi nhẹ giữa tầng không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Cô em xóm núi xay ngô tối</a:t>
            </a: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Xay hết lò than đã rực hồng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</TotalTime>
  <Words>2025</Words>
  <Application>Microsoft Office PowerPoint</Application>
  <PresentationFormat>On-screen Show (4:3)</PresentationFormat>
  <Paragraphs>335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chipcomputer</dc:creator>
  <cp:lastModifiedBy>chipcomputer</cp:lastModifiedBy>
  <cp:revision>189</cp:revision>
  <dcterms:created xsi:type="dcterms:W3CDTF">2017-12-21T07:21:06Z</dcterms:created>
  <dcterms:modified xsi:type="dcterms:W3CDTF">2017-12-27T18:42:00Z</dcterms:modified>
</cp:coreProperties>
</file>