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Candara"/>
      <p:regular r:id="rId27"/>
      <p:bold r:id="rId28"/>
      <p:italic r:id="rId29"/>
      <p:boldItalic r:id="rId30"/>
    </p:embeddedFont>
    <p:embeddedFont>
      <p:font typeface="Bitt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Candara-bold.fntdata"/><Relationship Id="rId27" Type="http://schemas.openxmlformats.org/officeDocument/2006/relationships/font" Target="fonts/Canda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nda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itter-regular.fntdata"/><Relationship Id="rId30" Type="http://schemas.openxmlformats.org/officeDocument/2006/relationships/font" Target="fonts/Candara-boldItalic.fntdata"/><Relationship Id="rId11" Type="http://schemas.openxmlformats.org/officeDocument/2006/relationships/slide" Target="slides/slide6.xml"/><Relationship Id="rId33" Type="http://schemas.openxmlformats.org/officeDocument/2006/relationships/font" Target="fonts/Bitter-italic.fntdata"/><Relationship Id="rId10" Type="http://schemas.openxmlformats.org/officeDocument/2006/relationships/slide" Target="slides/slide5.xml"/><Relationship Id="rId32" Type="http://schemas.openxmlformats.org/officeDocument/2006/relationships/font" Target="fonts/Bitt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Bitte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hyperlink" Target="https://dashboard.blooket.com/set/64aac4b4acad8bc033c74231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44.png"/><Relationship Id="rId7" Type="http://schemas.openxmlformats.org/officeDocument/2006/relationships/image" Target="../media/image4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Relationship Id="rId6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8.jp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10404" r="5071" t="0"/>
          <a:stretch/>
        </p:blipFill>
        <p:spPr>
          <a:xfrm>
            <a:off x="2082261" y="-143450"/>
            <a:ext cx="15457249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74277">
            <a:off x="1262730" y="2853175"/>
            <a:ext cx="2074521" cy="307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009379">
            <a:off x="16738821" y="341416"/>
            <a:ext cx="216214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567761" y="1392367"/>
            <a:ext cx="3872294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E7F73"/>
                </a:solidFill>
                <a:latin typeface="Roboto"/>
                <a:ea typeface="Roboto"/>
                <a:cs typeface="Roboto"/>
                <a:sym typeface="Roboto"/>
              </a:rPr>
              <a:t>BÀI 4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761111" y="1480083"/>
            <a:ext cx="8631377" cy="2132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BF6343"/>
                </a:solidFill>
                <a:latin typeface="Bitter"/>
                <a:ea typeface="Bitter"/>
                <a:cs typeface="Bitter"/>
                <a:sym typeface="Bitter"/>
              </a:rPr>
              <a:t>BÀI TẬP VỀ </a:t>
            </a:r>
            <a:endParaRPr/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BF6343"/>
                </a:solidFill>
                <a:latin typeface="Bitter"/>
                <a:ea typeface="Bitter"/>
                <a:cs typeface="Bitter"/>
                <a:sym typeface="Bitter"/>
              </a:rPr>
              <a:t>DAO ĐỘNG ĐIỀU HÒA</a:t>
            </a:r>
            <a:endParaRPr b="1" i="0" sz="1050" u="none" cap="none" strike="noStrike">
              <a:solidFill>
                <a:srgbClr val="BF6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690236">
            <a:off x="886725" y="7052339"/>
            <a:ext cx="1550267" cy="448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728098">
            <a:off x="17298924" y="5714179"/>
            <a:ext cx="1978152" cy="363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 b="0" l="15197" r="15468" t="3836"/>
          <a:stretch/>
        </p:blipFill>
        <p:spPr>
          <a:xfrm>
            <a:off x="1846676" y="-210508"/>
            <a:ext cx="13725833" cy="1070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81967">
            <a:off x="14751853" y="6812335"/>
            <a:ext cx="2462903" cy="267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05504">
            <a:off x="-1513675" y="-1406535"/>
            <a:ext cx="4241139" cy="564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52616">
            <a:off x="15385175" y="2418329"/>
            <a:ext cx="2725622" cy="2656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2"/>
          <p:cNvGrpSpPr/>
          <p:nvPr/>
        </p:nvGrpSpPr>
        <p:grpSpPr>
          <a:xfrm>
            <a:off x="4572000" y="2771520"/>
            <a:ext cx="10256844" cy="4326530"/>
            <a:chOff x="269635" y="1288934"/>
            <a:chExt cx="13675793" cy="5768707"/>
          </a:xfrm>
        </p:grpSpPr>
        <p:sp>
          <p:nvSpPr>
            <p:cNvPr id="204" name="Google Shape;204;p22"/>
            <p:cNvSpPr txBox="1"/>
            <p:nvPr/>
          </p:nvSpPr>
          <p:spPr>
            <a:xfrm>
              <a:off x="269635" y="2876581"/>
              <a:ext cx="13675793" cy="418106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8754" l="-2970" r="-2969" t="-505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1313699" y="1288934"/>
              <a:ext cx="10303751" cy="1462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E39A81"/>
                  </a:solidFill>
                  <a:latin typeface="Bitter"/>
                  <a:ea typeface="Bitter"/>
                  <a:cs typeface="Bitter"/>
                  <a:sym typeface="Bitter"/>
                </a:rPr>
                <a:t>PHIẾU HỌC TẬP 2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/>
          <p:cNvPicPr preferRelativeResize="0"/>
          <p:nvPr/>
        </p:nvPicPr>
        <p:blipFill rotWithShape="1">
          <a:blip r:embed="rId3">
            <a:alphaModFix/>
          </a:blip>
          <a:srcRect b="0" l="15197" r="15468" t="3836"/>
          <a:stretch/>
        </p:blipFill>
        <p:spPr>
          <a:xfrm>
            <a:off x="1846676" y="-210508"/>
            <a:ext cx="13725833" cy="1070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81967">
            <a:off x="14751853" y="6812335"/>
            <a:ext cx="2462903" cy="267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05504">
            <a:off x="-1513675" y="-1406535"/>
            <a:ext cx="4241139" cy="564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52616">
            <a:off x="15385175" y="2418329"/>
            <a:ext cx="2725622" cy="2656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3"/>
          <p:cNvGrpSpPr/>
          <p:nvPr/>
        </p:nvGrpSpPr>
        <p:grpSpPr>
          <a:xfrm>
            <a:off x="2938522" y="1815128"/>
            <a:ext cx="12084597" cy="1931322"/>
            <a:chOff x="-1526559" y="57150"/>
            <a:chExt cx="16112797" cy="2575097"/>
          </a:xfrm>
        </p:grpSpPr>
        <p:sp>
          <p:nvSpPr>
            <p:cNvPr id="215" name="Google Shape;215;p23"/>
            <p:cNvSpPr txBox="1"/>
            <p:nvPr/>
          </p:nvSpPr>
          <p:spPr>
            <a:xfrm>
              <a:off x="-1526559" y="1811509"/>
              <a:ext cx="16112797" cy="820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000" u="none" cap="none" strike="noStrike">
                <a:solidFill>
                  <a:srgbClr val="5E7F73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3"/>
            <p:cNvSpPr txBox="1"/>
            <p:nvPr/>
          </p:nvSpPr>
          <p:spPr>
            <a:xfrm>
              <a:off x="1363869" y="57150"/>
              <a:ext cx="9436765" cy="1462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E39A81"/>
                  </a:solidFill>
                  <a:latin typeface="Bitter"/>
                  <a:ea typeface="Bitter"/>
                  <a:cs typeface="Bitter"/>
                  <a:sym typeface="Bitter"/>
                </a:rPr>
                <a:t>PHIẾU HỌC TẬP 2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2938522" y="2715305"/>
            <a:ext cx="11896898" cy="6520061"/>
            <a:chOff x="2938522" y="2715305"/>
            <a:chExt cx="11896898" cy="6520061"/>
          </a:xfrm>
        </p:grpSpPr>
        <p:pic>
          <p:nvPicPr>
            <p:cNvPr id="218" name="Google Shape;218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81043" y="2715305"/>
              <a:ext cx="11211741" cy="60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81043" y="3349472"/>
              <a:ext cx="11211741" cy="60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74949" y="7971347"/>
              <a:ext cx="11211741" cy="609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3"/>
            <p:cNvSpPr txBox="1"/>
            <p:nvPr/>
          </p:nvSpPr>
          <p:spPr>
            <a:xfrm>
              <a:off x="2938522" y="3806829"/>
              <a:ext cx="11896898" cy="542853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-1177" r="0" t="-145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4"/>
          <p:cNvPicPr preferRelativeResize="0"/>
          <p:nvPr/>
        </p:nvPicPr>
        <p:blipFill rotWithShape="1">
          <a:blip r:embed="rId3">
            <a:alphaModFix/>
          </a:blip>
          <a:srcRect b="3175" l="35274" r="35478" t="3382"/>
          <a:stretch/>
        </p:blipFill>
        <p:spPr>
          <a:xfrm>
            <a:off x="9493941" y="-196513"/>
            <a:ext cx="8349082" cy="10483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4"/>
          <p:cNvGrpSpPr/>
          <p:nvPr/>
        </p:nvGrpSpPr>
        <p:grpSpPr>
          <a:xfrm>
            <a:off x="1429373" y="2347535"/>
            <a:ext cx="7364688" cy="7397699"/>
            <a:chOff x="1813" y="0"/>
            <a:chExt cx="809173" cy="812800"/>
          </a:xfrm>
        </p:grpSpPr>
        <p:sp>
          <p:nvSpPr>
            <p:cNvPr id="228" name="Google Shape;228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02977">
            <a:off x="631633" y="7878155"/>
            <a:ext cx="1111636" cy="228134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 txBox="1"/>
          <p:nvPr/>
        </p:nvSpPr>
        <p:spPr>
          <a:xfrm>
            <a:off x="683397" y="504010"/>
            <a:ext cx="8810543" cy="1462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2. GIẢI BÀI TẬP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9874374" y="1579339"/>
            <a:ext cx="758821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CÓ 1 BÀI TẬP VỀ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ĐỒ THỊ DAO ĐỘNG ĐIỀU HÒA</a:t>
            </a:r>
            <a:endParaRPr/>
          </a:p>
        </p:txBody>
      </p:sp>
      <p:pic>
        <p:nvPicPr>
          <p:cNvPr id="233" name="Google Shape;233;p24"/>
          <p:cNvPicPr preferRelativeResize="0"/>
          <p:nvPr/>
        </p:nvPicPr>
        <p:blipFill rotWithShape="1">
          <a:blip r:embed="rId5">
            <a:alphaModFix/>
          </a:blip>
          <a:srcRect b="294" l="0" r="0" t="294"/>
          <a:stretch/>
        </p:blipFill>
        <p:spPr>
          <a:xfrm>
            <a:off x="1631867" y="2581685"/>
            <a:ext cx="6959700" cy="6929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/>
        </p:nvSpPr>
        <p:spPr>
          <a:xfrm>
            <a:off x="10698153" y="4885378"/>
            <a:ext cx="714487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Cá nhân HS làm bài tập PHT 3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độc lập trên trong 5 phút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10698153" y="8121986"/>
            <a:ext cx="714487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Giáo viên gọi ngẫu nhiên HS để phân biệt ba loại đồ thị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/>
          </a:blip>
          <a:srcRect b="3552" l="7104" r="7402" t="3207"/>
          <a:stretch/>
        </p:blipFill>
        <p:spPr>
          <a:xfrm>
            <a:off x="144379" y="240631"/>
            <a:ext cx="17999241" cy="972151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 txBox="1"/>
          <p:nvPr/>
        </p:nvSpPr>
        <p:spPr>
          <a:xfrm>
            <a:off x="1371600" y="1790341"/>
            <a:ext cx="7884160" cy="115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PHIẾU HỌC TẬP 3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2241115" y="8160541"/>
            <a:ext cx="9946126" cy="33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455382" y="3429000"/>
            <a:ext cx="7414489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Một vật dao động điều hòa có đồ thị của li độ x, vận tốc v và gia tốc a được mô tả như hình vẽ. Em hãy chỉ rõ đồ thị của li độ (x-t), vận tốc (v-t) và gia tốc (a-t)?</a:t>
            </a:r>
            <a:endParaRPr/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873" y="3804327"/>
            <a:ext cx="9902943" cy="578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6"/>
          <p:cNvPicPr preferRelativeResize="0"/>
          <p:nvPr/>
        </p:nvPicPr>
        <p:blipFill rotWithShape="1">
          <a:blip r:embed="rId3">
            <a:alphaModFix/>
          </a:blip>
          <a:srcRect b="3552" l="7104" r="7402" t="3207"/>
          <a:stretch/>
        </p:blipFill>
        <p:spPr>
          <a:xfrm>
            <a:off x="144379" y="240631"/>
            <a:ext cx="17999241" cy="972151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 txBox="1"/>
          <p:nvPr/>
        </p:nvSpPr>
        <p:spPr>
          <a:xfrm>
            <a:off x="1371600" y="1790341"/>
            <a:ext cx="7884160" cy="115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PHIẾU HỌC TẬP 3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2241115" y="8160541"/>
            <a:ext cx="9946126" cy="33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706581" y="3120591"/>
            <a:ext cx="6777062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Vận tốc v sớm pha hơn li độ x một góc π/2. Gia tốc a ngược pha với li độ x và sớm pha hơn vận tốc v một góc π/2. ‘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Từ đồ thị: đường 2 là li độ (x-t), đường 3 là vận tốc (v-t) và đường 1 là gia tốc (a-t)</a:t>
            </a:r>
            <a:endParaRPr/>
          </a:p>
        </p:txBody>
      </p:sp>
      <p:pic>
        <p:nvPicPr>
          <p:cNvPr id="253" name="Google Shape;25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873" y="3804327"/>
            <a:ext cx="9902943" cy="578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7"/>
          <p:cNvPicPr preferRelativeResize="0"/>
          <p:nvPr/>
        </p:nvPicPr>
        <p:blipFill rotWithShape="1">
          <a:blip r:embed="rId3">
            <a:alphaModFix/>
          </a:blip>
          <a:srcRect b="3127" l="51883" r="6348" t="0"/>
          <a:stretch/>
        </p:blipFill>
        <p:spPr>
          <a:xfrm>
            <a:off x="8485490" y="-683023"/>
            <a:ext cx="8773810" cy="1075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7"/>
          <p:cNvGrpSpPr/>
          <p:nvPr/>
        </p:nvGrpSpPr>
        <p:grpSpPr>
          <a:xfrm>
            <a:off x="8959074" y="2202874"/>
            <a:ext cx="7791071" cy="6767178"/>
            <a:chOff x="0" y="0"/>
            <a:chExt cx="7896644" cy="8437961"/>
          </a:xfrm>
        </p:grpSpPr>
        <p:grpSp>
          <p:nvGrpSpPr>
            <p:cNvPr id="260" name="Google Shape;260;p27"/>
            <p:cNvGrpSpPr/>
            <p:nvPr/>
          </p:nvGrpSpPr>
          <p:grpSpPr>
            <a:xfrm>
              <a:off x="15830" y="395932"/>
              <a:ext cx="751374" cy="786595"/>
              <a:chOff x="0" y="-38100"/>
              <a:chExt cx="812800" cy="850900"/>
            </a:xfrm>
          </p:grpSpPr>
          <p:sp>
            <p:nvSpPr>
              <p:cNvPr id="261" name="Google Shape;261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2" name="Google Shape;262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27"/>
            <p:cNvGrpSpPr/>
            <p:nvPr/>
          </p:nvGrpSpPr>
          <p:grpSpPr>
            <a:xfrm>
              <a:off x="15830" y="2102819"/>
              <a:ext cx="751374" cy="786595"/>
              <a:chOff x="0" y="-38100"/>
              <a:chExt cx="812800" cy="850900"/>
            </a:xfrm>
          </p:grpSpPr>
          <p:sp>
            <p:nvSpPr>
              <p:cNvPr id="264" name="Google Shape;264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5" name="Google Shape;265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27"/>
            <p:cNvGrpSpPr/>
            <p:nvPr/>
          </p:nvGrpSpPr>
          <p:grpSpPr>
            <a:xfrm>
              <a:off x="15830" y="3809706"/>
              <a:ext cx="751374" cy="786595"/>
              <a:chOff x="0" y="-38100"/>
              <a:chExt cx="812800" cy="850900"/>
            </a:xfrm>
          </p:grpSpPr>
          <p:sp>
            <p:nvSpPr>
              <p:cNvPr id="267" name="Google Shape;267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8" name="Google Shape;268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27"/>
            <p:cNvGrpSpPr/>
            <p:nvPr/>
          </p:nvGrpSpPr>
          <p:grpSpPr>
            <a:xfrm>
              <a:off x="15830" y="5516593"/>
              <a:ext cx="751374" cy="786595"/>
              <a:chOff x="0" y="-38100"/>
              <a:chExt cx="812800" cy="850900"/>
            </a:xfrm>
          </p:grpSpPr>
          <p:sp>
            <p:nvSpPr>
              <p:cNvPr id="270" name="Google Shape;270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71" name="Google Shape;271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p27"/>
            <p:cNvGrpSpPr/>
            <p:nvPr/>
          </p:nvGrpSpPr>
          <p:grpSpPr>
            <a:xfrm>
              <a:off x="15830" y="7223480"/>
              <a:ext cx="751374" cy="786595"/>
              <a:chOff x="0" y="-38100"/>
              <a:chExt cx="812800" cy="850900"/>
            </a:xfrm>
          </p:grpSpPr>
          <p:sp>
            <p:nvSpPr>
              <p:cNvPr id="273" name="Google Shape;273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74" name="Google Shape;274;p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75" name="Google Shape;275;p27"/>
            <p:cNvCxnSpPr/>
            <p:nvPr/>
          </p:nvCxnSpPr>
          <p:spPr>
            <a:xfrm>
              <a:off x="0" y="1597713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27"/>
            <p:cNvCxnSpPr/>
            <p:nvPr/>
          </p:nvCxnSpPr>
          <p:spPr>
            <a:xfrm>
              <a:off x="0" y="0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p27"/>
            <p:cNvCxnSpPr/>
            <p:nvPr/>
          </p:nvCxnSpPr>
          <p:spPr>
            <a:xfrm>
              <a:off x="0" y="335078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27"/>
            <p:cNvCxnSpPr/>
            <p:nvPr/>
          </p:nvCxnSpPr>
          <p:spPr>
            <a:xfrm>
              <a:off x="0" y="501264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9" name="Google Shape;279;p27"/>
            <p:cNvCxnSpPr/>
            <p:nvPr/>
          </p:nvCxnSpPr>
          <p:spPr>
            <a:xfrm>
              <a:off x="0" y="671260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27"/>
            <p:cNvCxnSpPr/>
            <p:nvPr/>
          </p:nvCxnSpPr>
          <p:spPr>
            <a:xfrm>
              <a:off x="0" y="843796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1" name="Google Shape;281;p27"/>
          <p:cNvSpPr txBox="1"/>
          <p:nvPr/>
        </p:nvSpPr>
        <p:spPr>
          <a:xfrm>
            <a:off x="10186671" y="2510858"/>
            <a:ext cx="6955435" cy="594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CÓ 10 CÂU HỎI 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SỬ DỤNG ỨNG DỤNG BLOOKET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4"/>
              </a:rPr>
              <a:t>https://dashboard.blooket.com/set/64aac4b4acad8bc033c74231</a:t>
            </a:r>
            <a:endParaRPr b="1" i="0" sz="32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HS TRẢ LỜI BẰNG ĐIỆN THOẠI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KIỂM TRA ĐÁP ÁN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LẤY KẾT QUẢ “TOP5”</a:t>
            </a:r>
            <a:endParaRPr b="1" i="0" sz="16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541306">
            <a:off x="66998" y="-70555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-76374" y="1484983"/>
            <a:ext cx="8907374" cy="1462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3. LUYỆN TẬP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54" y="2849953"/>
            <a:ext cx="8135308" cy="305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754" y="6095099"/>
            <a:ext cx="8058668" cy="385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8"/>
          <p:cNvPicPr preferRelativeResize="0"/>
          <p:nvPr/>
        </p:nvPicPr>
        <p:blipFill rotWithShape="1">
          <a:blip r:embed="rId3">
            <a:alphaModFix/>
          </a:blip>
          <a:srcRect b="3127" l="51883" r="6348" t="0"/>
          <a:stretch/>
        </p:blipFill>
        <p:spPr>
          <a:xfrm>
            <a:off x="8485490" y="-696878"/>
            <a:ext cx="8773810" cy="1075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8"/>
          <p:cNvGrpSpPr/>
          <p:nvPr/>
        </p:nvGrpSpPr>
        <p:grpSpPr>
          <a:xfrm>
            <a:off x="8976859" y="2081798"/>
            <a:ext cx="7791071" cy="6767178"/>
            <a:chOff x="0" y="0"/>
            <a:chExt cx="7896644" cy="8437961"/>
          </a:xfrm>
        </p:grpSpPr>
        <p:grpSp>
          <p:nvGrpSpPr>
            <p:cNvPr id="292" name="Google Shape;292;p28"/>
            <p:cNvGrpSpPr/>
            <p:nvPr/>
          </p:nvGrpSpPr>
          <p:grpSpPr>
            <a:xfrm>
              <a:off x="15830" y="395932"/>
              <a:ext cx="751374" cy="786595"/>
              <a:chOff x="0" y="-38100"/>
              <a:chExt cx="812800" cy="850900"/>
            </a:xfrm>
          </p:grpSpPr>
          <p:sp>
            <p:nvSpPr>
              <p:cNvPr id="293" name="Google Shape;293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94" name="Google Shape;294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28"/>
            <p:cNvGrpSpPr/>
            <p:nvPr/>
          </p:nvGrpSpPr>
          <p:grpSpPr>
            <a:xfrm>
              <a:off x="15830" y="2102819"/>
              <a:ext cx="751374" cy="786595"/>
              <a:chOff x="0" y="-38100"/>
              <a:chExt cx="812800" cy="850900"/>
            </a:xfrm>
          </p:grpSpPr>
          <p:sp>
            <p:nvSpPr>
              <p:cNvPr id="296" name="Google Shape;296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97" name="Google Shape;297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28"/>
            <p:cNvGrpSpPr/>
            <p:nvPr/>
          </p:nvGrpSpPr>
          <p:grpSpPr>
            <a:xfrm>
              <a:off x="15830" y="3809706"/>
              <a:ext cx="751374" cy="786595"/>
              <a:chOff x="0" y="-38100"/>
              <a:chExt cx="812800" cy="850900"/>
            </a:xfrm>
          </p:grpSpPr>
          <p:sp>
            <p:nvSpPr>
              <p:cNvPr id="299" name="Google Shape;299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00" name="Google Shape;300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28"/>
            <p:cNvGrpSpPr/>
            <p:nvPr/>
          </p:nvGrpSpPr>
          <p:grpSpPr>
            <a:xfrm>
              <a:off x="15830" y="5516593"/>
              <a:ext cx="751374" cy="786595"/>
              <a:chOff x="0" y="-38100"/>
              <a:chExt cx="812800" cy="850900"/>
            </a:xfrm>
          </p:grpSpPr>
          <p:sp>
            <p:nvSpPr>
              <p:cNvPr id="302" name="Google Shape;302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03" name="Google Shape;303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28"/>
            <p:cNvGrpSpPr/>
            <p:nvPr/>
          </p:nvGrpSpPr>
          <p:grpSpPr>
            <a:xfrm>
              <a:off x="15830" y="7223480"/>
              <a:ext cx="751374" cy="786595"/>
              <a:chOff x="0" y="-38100"/>
              <a:chExt cx="812800" cy="850900"/>
            </a:xfrm>
          </p:grpSpPr>
          <p:sp>
            <p:nvSpPr>
              <p:cNvPr id="305" name="Google Shape;305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06" name="Google Shape;306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7" name="Google Shape;307;p28"/>
            <p:cNvCxnSpPr/>
            <p:nvPr/>
          </p:nvCxnSpPr>
          <p:spPr>
            <a:xfrm>
              <a:off x="0" y="1597713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8" name="Google Shape;308;p28"/>
            <p:cNvCxnSpPr/>
            <p:nvPr/>
          </p:nvCxnSpPr>
          <p:spPr>
            <a:xfrm>
              <a:off x="0" y="0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9" name="Google Shape;309;p28"/>
            <p:cNvCxnSpPr/>
            <p:nvPr/>
          </p:nvCxnSpPr>
          <p:spPr>
            <a:xfrm>
              <a:off x="0" y="335078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0" name="Google Shape;310;p28"/>
            <p:cNvCxnSpPr/>
            <p:nvPr/>
          </p:nvCxnSpPr>
          <p:spPr>
            <a:xfrm>
              <a:off x="0" y="501264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1" name="Google Shape;311;p28"/>
            <p:cNvCxnSpPr/>
            <p:nvPr/>
          </p:nvCxnSpPr>
          <p:spPr>
            <a:xfrm>
              <a:off x="0" y="671260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28"/>
            <p:cNvCxnSpPr/>
            <p:nvPr/>
          </p:nvCxnSpPr>
          <p:spPr>
            <a:xfrm>
              <a:off x="0" y="843796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13" name="Google Shape;313;p28"/>
          <p:cNvSpPr txBox="1"/>
          <p:nvPr/>
        </p:nvSpPr>
        <p:spPr>
          <a:xfrm>
            <a:off x="10085918" y="2381787"/>
            <a:ext cx="6664227" cy="6880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Hoàn thành các bài tập trang 18, 19 SGK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Thực hành nhóm – Xác định chu kì, tần số, tần số góc của đồng hồ quả lắc bất kì.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Xem lại sự chuyển hóa năng lượng của vật ở Vật lí 10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314" name="Google Shape;31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6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>
            <a:off x="1028700" y="481612"/>
            <a:ext cx="7791071" cy="4736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CHUẨN BỊ CHO TIẾT HỌC SAU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28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5355094" y="5465387"/>
            <a:ext cx="5762028" cy="493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 b="19112" l="14136" r="14499" t="15253"/>
          <a:stretch/>
        </p:blipFill>
        <p:spPr>
          <a:xfrm>
            <a:off x="2501100" y="1536375"/>
            <a:ext cx="13205228" cy="683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776798">
            <a:off x="9856244" y="-3121404"/>
            <a:ext cx="2776761" cy="72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967889">
            <a:off x="16434012" y="5634135"/>
            <a:ext cx="302250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971366">
            <a:off x="749568" y="6731179"/>
            <a:ext cx="2346524" cy="571056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9"/>
          <p:cNvSpPr txBox="1"/>
          <p:nvPr/>
        </p:nvSpPr>
        <p:spPr>
          <a:xfrm>
            <a:off x="4596746" y="4006209"/>
            <a:ext cx="9812013" cy="1869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0"/>
              <a:buFont typeface="Arial"/>
              <a:buNone/>
            </a:pPr>
            <a:r>
              <a:rPr b="1" i="0" lang="en-US" sz="1246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4444302" y="7011461"/>
            <a:ext cx="7638978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Write a closing statement or call-to-action 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43622">
            <a:off x="69052" y="-542685"/>
            <a:ext cx="302250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3555756" y="89276"/>
            <a:ext cx="11016343" cy="119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505050"/>
                </a:solidFill>
                <a:latin typeface="Bitter"/>
                <a:ea typeface="Bitter"/>
                <a:cs typeface="Bitter"/>
                <a:sym typeface="Bitter"/>
              </a:rPr>
              <a:t>NỘI DUNG BÀI HỌC</a:t>
            </a:r>
            <a:endParaRPr b="0" i="0" sz="1100" u="none" cap="none" strike="noStrike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-10241" y="1330049"/>
            <a:ext cx="5906720" cy="8638217"/>
            <a:chOff x="-10241" y="1330049"/>
            <a:chExt cx="5906720" cy="8638217"/>
          </a:xfrm>
        </p:grpSpPr>
        <p:pic>
          <p:nvPicPr>
            <p:cNvPr id="98" name="Google Shape;98;p14"/>
            <p:cNvPicPr preferRelativeResize="0"/>
            <p:nvPr/>
          </p:nvPicPr>
          <p:blipFill rotWithShape="1">
            <a:blip r:embed="rId4">
              <a:alphaModFix/>
            </a:blip>
            <a:srcRect b="0" l="15450" r="15449" t="0"/>
            <a:stretch/>
          </p:blipFill>
          <p:spPr>
            <a:xfrm>
              <a:off x="493487" y="2327245"/>
              <a:ext cx="4786966" cy="4762761"/>
            </a:xfrm>
            <a:prstGeom prst="teardrop">
              <a:avLst>
                <a:gd fmla="val 100000" name="adj"/>
              </a:avLst>
            </a:prstGeom>
            <a:noFill/>
            <a:ln>
              <a:noFill/>
            </a:ln>
          </p:spPr>
        </p:pic>
        <p:sp>
          <p:nvSpPr>
            <p:cNvPr id="99" name="Google Shape;99;p14"/>
            <p:cNvSpPr txBox="1"/>
            <p:nvPr/>
          </p:nvSpPr>
          <p:spPr>
            <a:xfrm>
              <a:off x="-10241" y="7090006"/>
              <a:ext cx="5659422" cy="664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00B050"/>
                  </a:solidFill>
                  <a:latin typeface="Bitter"/>
                  <a:ea typeface="Bitter"/>
                  <a:cs typeface="Bitter"/>
                  <a:sym typeface="Bitter"/>
                </a:rPr>
                <a:t>ÔN TẬP LÍ THUYẾT</a:t>
              </a:r>
              <a:endParaRPr b="0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229921" y="7770741"/>
              <a:ext cx="4911723" cy="2197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1" i="0" lang="en-US" sz="3400" u="none" cap="none" strike="noStrike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Ôn tập lí thuyết về giao dao động điều hòa thông qua 6 câu hỏi tự luận.</a:t>
              </a:r>
              <a:endParaRPr b="1" i="0" sz="3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237057" y="1330049"/>
              <a:ext cx="5659422" cy="99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00B050"/>
                  </a:solidFill>
                  <a:latin typeface="Bitter"/>
                  <a:ea typeface="Bitter"/>
                  <a:cs typeface="Bitter"/>
                  <a:sym typeface="Bitter"/>
                </a:rPr>
                <a:t>MỞ ĐẦU</a:t>
              </a:r>
              <a:endParaRPr b="0" i="0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5237230" y="1268092"/>
            <a:ext cx="7001653" cy="8748841"/>
            <a:chOff x="5237230" y="1268092"/>
            <a:chExt cx="7001653" cy="8748841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5896479" y="1268092"/>
              <a:ext cx="5659422" cy="99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FF0000"/>
                  </a:solidFill>
                  <a:latin typeface="Bitter"/>
                  <a:ea typeface="Bitter"/>
                  <a:cs typeface="Bitter"/>
                  <a:sym typeface="Bitter"/>
                </a:rPr>
                <a:t>GIẢI BÀI TẬP</a:t>
              </a:r>
              <a:endParaRPr b="0" i="0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04;p14"/>
            <p:cNvGrpSpPr/>
            <p:nvPr/>
          </p:nvGrpSpPr>
          <p:grpSpPr>
            <a:xfrm>
              <a:off x="5237230" y="2389974"/>
              <a:ext cx="7001653" cy="7626959"/>
              <a:chOff x="-17725" y="2058587"/>
              <a:chExt cx="7001653" cy="7626959"/>
            </a:xfrm>
          </p:grpSpPr>
          <p:pic>
            <p:nvPicPr>
              <p:cNvPr id="105" name="Google Shape;105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5002" r="5003" t="0"/>
              <a:stretch/>
            </p:blipFill>
            <p:spPr>
              <a:xfrm>
                <a:off x="1471637" y="2058587"/>
                <a:ext cx="3999197" cy="4450660"/>
              </a:xfrm>
              <a:prstGeom prst="ellipse">
                <a:avLst/>
              </a:prstGeom>
              <a:noFill/>
              <a:ln>
                <a:noFill/>
              </a:ln>
            </p:spPr>
          </p:pic>
          <p:grpSp>
            <p:nvGrpSpPr>
              <p:cNvPr id="106" name="Google Shape;106;p14"/>
              <p:cNvGrpSpPr/>
              <p:nvPr/>
            </p:nvGrpSpPr>
            <p:grpSpPr>
              <a:xfrm>
                <a:off x="-17725" y="6774557"/>
                <a:ext cx="7001653" cy="2910989"/>
                <a:chOff x="-1402784" y="-67664"/>
                <a:chExt cx="9335538" cy="3881321"/>
              </a:xfrm>
            </p:grpSpPr>
            <p:sp>
              <p:nvSpPr>
                <p:cNvPr id="107" name="Google Shape;107;p14"/>
                <p:cNvSpPr txBox="1"/>
                <p:nvPr/>
              </p:nvSpPr>
              <p:spPr>
                <a:xfrm>
                  <a:off x="-1402784" y="-67664"/>
                  <a:ext cx="9335538" cy="8863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600"/>
                    <a:buFont typeface="Arial"/>
                    <a:buNone/>
                  </a:pPr>
                  <a:r>
                    <a:rPr b="1" i="0" lang="en-US" sz="3600" u="none" cap="none" strike="noStrike">
                      <a:solidFill>
                        <a:srgbClr val="FF0000"/>
                      </a:solidFill>
                      <a:latin typeface="Bitter"/>
                      <a:ea typeface="Bitter"/>
                      <a:cs typeface="Bitter"/>
                      <a:sym typeface="Bitter"/>
                    </a:rPr>
                    <a:t>KHĂN TRẢI BÀN – VẤN ĐÁP</a:t>
                  </a:r>
                  <a:endParaRPr b="0" i="0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14"/>
                <p:cNvSpPr txBox="1"/>
                <p:nvPr/>
              </p:nvSpPr>
              <p:spPr>
                <a:xfrm>
                  <a:off x="-1060368" y="883622"/>
                  <a:ext cx="8428057" cy="29300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1" marL="0" marR="0" rtl="0" algn="ctr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400"/>
                    <a:buFont typeface="Arial"/>
                    <a:buNone/>
                  </a:pPr>
                  <a:r>
                    <a:rPr b="1" i="0" lang="en-US" sz="3400" u="none" cap="none" strike="noStrike">
                      <a:solidFill>
                        <a:srgbClr val="C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Thực hành bài tập tự luận về dao động điều hòa thông qua kĩ thuật khăn trải bàn và vấn đáp</a:t>
                  </a:r>
                  <a:endParaRPr b="1" i="0" sz="3400" u="none" cap="none" strike="noStrike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9" name="Google Shape;109;p14"/>
          <p:cNvGrpSpPr/>
          <p:nvPr/>
        </p:nvGrpSpPr>
        <p:grpSpPr>
          <a:xfrm>
            <a:off x="12090065" y="1301536"/>
            <a:ext cx="6148229" cy="8674774"/>
            <a:chOff x="12090065" y="1301536"/>
            <a:chExt cx="6148229" cy="8674774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12231375" y="1301536"/>
              <a:ext cx="5659422" cy="99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0070C0"/>
                  </a:solidFill>
                  <a:latin typeface="Bitter"/>
                  <a:ea typeface="Bitter"/>
                  <a:cs typeface="Bitter"/>
                  <a:sym typeface="Bitter"/>
                </a:rPr>
                <a:t>LUYỆN TẬP</a:t>
              </a:r>
              <a:endParaRPr b="0" i="0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p14"/>
            <p:cNvGrpSpPr/>
            <p:nvPr/>
          </p:nvGrpSpPr>
          <p:grpSpPr>
            <a:xfrm>
              <a:off x="12090065" y="2436114"/>
              <a:ext cx="6148229" cy="7540196"/>
              <a:chOff x="397120" y="2058587"/>
              <a:chExt cx="6148229" cy="7540196"/>
            </a:xfrm>
          </p:grpSpPr>
          <p:pic>
            <p:nvPicPr>
              <p:cNvPr id="112" name="Google Shape;112;p14"/>
              <p:cNvPicPr preferRelativeResize="0"/>
              <p:nvPr/>
            </p:nvPicPr>
            <p:blipFill rotWithShape="1">
              <a:blip r:embed="rId6">
                <a:alphaModFix/>
              </a:blip>
              <a:srcRect b="0" l="5072" r="5071" t="0"/>
              <a:stretch/>
            </p:blipFill>
            <p:spPr>
              <a:xfrm>
                <a:off x="1471637" y="2058587"/>
                <a:ext cx="3999197" cy="4450660"/>
              </a:xfrm>
              <a:prstGeom prst="teardrop">
                <a:avLst>
                  <a:gd fmla="val 100000" name="adj"/>
                </a:avLst>
              </a:prstGeom>
              <a:noFill/>
              <a:ln>
                <a:noFill/>
              </a:ln>
            </p:spPr>
          </p:pic>
          <p:grpSp>
            <p:nvGrpSpPr>
              <p:cNvPr id="113" name="Google Shape;113;p14"/>
              <p:cNvGrpSpPr/>
              <p:nvPr/>
            </p:nvGrpSpPr>
            <p:grpSpPr>
              <a:xfrm>
                <a:off x="397120" y="6730402"/>
                <a:ext cx="6148229" cy="2868381"/>
                <a:chOff x="-849657" y="-126538"/>
                <a:chExt cx="8197639" cy="3824511"/>
              </a:xfrm>
            </p:grpSpPr>
            <p:sp>
              <p:nvSpPr>
                <p:cNvPr id="114" name="Google Shape;114;p14"/>
                <p:cNvSpPr txBox="1"/>
                <p:nvPr/>
              </p:nvSpPr>
              <p:spPr>
                <a:xfrm>
                  <a:off x="-849657" y="-126538"/>
                  <a:ext cx="8197639" cy="8863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600"/>
                    <a:buFont typeface="Arial"/>
                    <a:buNone/>
                  </a:pPr>
                  <a:r>
                    <a:rPr b="1" i="0" lang="en-US" sz="3600" u="none" cap="none" strike="noStrike">
                      <a:solidFill>
                        <a:srgbClr val="0070C0"/>
                      </a:solidFill>
                      <a:latin typeface="Bitter"/>
                      <a:ea typeface="Bitter"/>
                      <a:cs typeface="Bitter"/>
                      <a:sym typeface="Bitter"/>
                    </a:rPr>
                    <a:t>ỨNG DỤNG BLOOKET</a:t>
                  </a:r>
                  <a:endParaRPr b="0" i="0" sz="3600" u="none" cap="none" strike="noStrike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14"/>
                <p:cNvSpPr txBox="1"/>
                <p:nvPr/>
              </p:nvSpPr>
              <p:spPr>
                <a:xfrm>
                  <a:off x="-560872" y="767937"/>
                  <a:ext cx="7620067" cy="29300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1" marL="0" marR="0" rtl="0" algn="ctr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400"/>
                    <a:buFont typeface="Arial"/>
                    <a:buNone/>
                  </a:pPr>
                  <a:r>
                    <a:rPr b="1" i="0" lang="en-US" sz="3400" u="none" cap="none" strike="noStrike">
                      <a:solidFill>
                        <a:srgbClr val="0070C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Sử dụng trò chơi Blooket để củng cố bằng các câu hỏi trắc nghiệm lí thuyết</a:t>
                  </a:r>
                  <a:endParaRPr b="1" i="0" sz="3400" u="none" cap="none" strike="noStrike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3127" l="51883" r="6348" t="0"/>
          <a:stretch/>
        </p:blipFill>
        <p:spPr>
          <a:xfrm>
            <a:off x="8485490" y="-683023"/>
            <a:ext cx="8773810" cy="1075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8959074" y="2202874"/>
            <a:ext cx="7791071" cy="6767178"/>
            <a:chOff x="0" y="0"/>
            <a:chExt cx="7896644" cy="8437961"/>
          </a:xfrm>
        </p:grpSpPr>
        <p:grpSp>
          <p:nvGrpSpPr>
            <p:cNvPr id="122" name="Google Shape;122;p15"/>
            <p:cNvGrpSpPr/>
            <p:nvPr/>
          </p:nvGrpSpPr>
          <p:grpSpPr>
            <a:xfrm>
              <a:off x="15830" y="395932"/>
              <a:ext cx="751374" cy="786595"/>
              <a:chOff x="0" y="-38100"/>
              <a:chExt cx="812800" cy="850900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24" name="Google Shape;124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15"/>
            <p:cNvGrpSpPr/>
            <p:nvPr/>
          </p:nvGrpSpPr>
          <p:grpSpPr>
            <a:xfrm>
              <a:off x="15830" y="2102819"/>
              <a:ext cx="751374" cy="786595"/>
              <a:chOff x="0" y="-38100"/>
              <a:chExt cx="812800" cy="850900"/>
            </a:xfrm>
          </p:grpSpPr>
          <p:sp>
            <p:nvSpPr>
              <p:cNvPr id="126" name="Google Shape;12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27" name="Google Shape;127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15830" y="3809706"/>
              <a:ext cx="751374" cy="786595"/>
              <a:chOff x="0" y="-38100"/>
              <a:chExt cx="812800" cy="85090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0" name="Google Shape;130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5"/>
            <p:cNvGrpSpPr/>
            <p:nvPr/>
          </p:nvGrpSpPr>
          <p:grpSpPr>
            <a:xfrm>
              <a:off x="15830" y="5516593"/>
              <a:ext cx="751374" cy="786595"/>
              <a:chOff x="0" y="-38100"/>
              <a:chExt cx="812800" cy="850900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3" name="Google Shape;133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5"/>
            <p:cNvGrpSpPr/>
            <p:nvPr/>
          </p:nvGrpSpPr>
          <p:grpSpPr>
            <a:xfrm>
              <a:off x="15830" y="7223480"/>
              <a:ext cx="751374" cy="786595"/>
              <a:chOff x="0" y="-38100"/>
              <a:chExt cx="812800" cy="850900"/>
            </a:xfrm>
          </p:grpSpPr>
          <p:sp>
            <p:nvSpPr>
              <p:cNvPr id="135" name="Google Shape;13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38100">
                <a:solidFill>
                  <a:srgbClr val="E39A81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6" name="Google Shape;136;p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37" name="Google Shape;137;p15"/>
            <p:cNvCxnSpPr/>
            <p:nvPr/>
          </p:nvCxnSpPr>
          <p:spPr>
            <a:xfrm>
              <a:off x="0" y="1597713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15"/>
            <p:cNvCxnSpPr/>
            <p:nvPr/>
          </p:nvCxnSpPr>
          <p:spPr>
            <a:xfrm>
              <a:off x="0" y="0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15"/>
            <p:cNvCxnSpPr/>
            <p:nvPr/>
          </p:nvCxnSpPr>
          <p:spPr>
            <a:xfrm>
              <a:off x="0" y="335078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15"/>
            <p:cNvCxnSpPr/>
            <p:nvPr/>
          </p:nvCxnSpPr>
          <p:spPr>
            <a:xfrm>
              <a:off x="0" y="501264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15"/>
            <p:cNvCxnSpPr/>
            <p:nvPr/>
          </p:nvCxnSpPr>
          <p:spPr>
            <a:xfrm>
              <a:off x="0" y="671260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15"/>
            <p:cNvCxnSpPr/>
            <p:nvPr/>
          </p:nvCxnSpPr>
          <p:spPr>
            <a:xfrm>
              <a:off x="0" y="8437961"/>
              <a:ext cx="7896644" cy="0"/>
            </a:xfrm>
            <a:prstGeom prst="straightConnector1">
              <a:avLst/>
            </a:prstGeom>
            <a:noFill/>
            <a:ln cap="flat" cmpd="sng" w="50800">
              <a:solidFill>
                <a:srgbClr val="E39A8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3" name="Google Shape;143;p15"/>
          <p:cNvSpPr txBox="1"/>
          <p:nvPr/>
        </p:nvSpPr>
        <p:spPr>
          <a:xfrm>
            <a:off x="10186671" y="2510858"/>
            <a:ext cx="6664227" cy="6116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CÓ 6 CÂU HỎI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BỐC THĂM NGẪU NHIÊN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HS TRẢ LỜI CÂU HỎI.</a:t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NẾU ĐÚNG 🡪 NHẬN QUÀ</a:t>
            </a:r>
            <a:endParaRPr b="1" i="0" sz="1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E36C0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36C09"/>
                </a:solidFill>
                <a:latin typeface="Bitter"/>
                <a:ea typeface="Bitter"/>
                <a:cs typeface="Bitter"/>
                <a:sym typeface="Bitter"/>
              </a:rPr>
              <a:t>NẾU SAI 🡪 KHÔNG CÓ QUÀ</a:t>
            </a:r>
            <a:endParaRPr b="1" i="0" sz="16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6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676464" y="2100440"/>
            <a:ext cx="7791071" cy="1578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1. MỞ ĐẦU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5355094" y="5465387"/>
            <a:ext cx="5762028" cy="493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b="3175" l="35274" r="35478" t="3382"/>
          <a:stretch/>
        </p:blipFill>
        <p:spPr>
          <a:xfrm>
            <a:off x="9285082" y="-196513"/>
            <a:ext cx="9287435" cy="10483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6"/>
          <p:cNvGrpSpPr/>
          <p:nvPr/>
        </p:nvGrpSpPr>
        <p:grpSpPr>
          <a:xfrm>
            <a:off x="1429373" y="2347535"/>
            <a:ext cx="7364688" cy="7397699"/>
            <a:chOff x="1813" y="0"/>
            <a:chExt cx="809173" cy="812800"/>
          </a:xfrm>
        </p:grpSpPr>
        <p:sp>
          <p:nvSpPr>
            <p:cNvPr id="153" name="Google Shape;153;p1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" name="Google Shape;1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02977">
            <a:off x="631633" y="7878155"/>
            <a:ext cx="1111636" cy="228134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566539" y="650806"/>
            <a:ext cx="8577461" cy="1462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2. GIẢI BÀI TẬP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0076330" y="1586306"/>
            <a:ext cx="7978588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CÓ 2 BÀI TẬP VỀ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DAO ĐỘNG ĐIỀU HÒA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- PHT 1 được chia thành 4 câu từ a đến d và PHT 2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E39A8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5">
            <a:alphaModFix/>
          </a:blip>
          <a:srcRect b="294" l="0" r="0" t="294"/>
          <a:stretch/>
        </p:blipFill>
        <p:spPr>
          <a:xfrm>
            <a:off x="1631867" y="2581685"/>
            <a:ext cx="6959700" cy="6929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9773568" y="4503334"/>
            <a:ext cx="828135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SỬ DỤNG KĨ THUẬT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 KHĂN TRẢI BÀN (LẦN 1)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 (Cá nhân HS làm bài tập độc lập trên giấy note trong 2-3 phút; sau đó thảo luận đưa ra KQ chung)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1158705" y="8146263"/>
            <a:ext cx="670795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rPr>
              <a:t>GIẢI BÀI TẬP – CHẤM CHÉO VÀ LẤY KẾT QUẢ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 b="0" l="2396" r="1516" t="7821"/>
          <a:stretch/>
        </p:blipFill>
        <p:spPr>
          <a:xfrm>
            <a:off x="380999" y="341393"/>
            <a:ext cx="17553711" cy="96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1972" l="0" r="0" t="1973"/>
          <a:stretch/>
        </p:blipFill>
        <p:spPr>
          <a:xfrm>
            <a:off x="380999" y="341393"/>
            <a:ext cx="17553711" cy="96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1987" l="0" r="0" t="1988"/>
          <a:stretch/>
        </p:blipFill>
        <p:spPr>
          <a:xfrm>
            <a:off x="380999" y="341393"/>
            <a:ext cx="17553711" cy="96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6457" y="341393"/>
            <a:ext cx="7790544" cy="443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9738" y="658543"/>
            <a:ext cx="2668297" cy="105414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11019191" y="658543"/>
            <a:ext cx="6716487" cy="8956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* Chuyển “khăn” cho các nhóm chấm chéo</a:t>
            </a:r>
            <a:endParaRPr b="1" i="0" sz="4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Tiêu chí chấm: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- Số câu đúng/sai của mỗi cá nhân.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- Số câu đúng của cả nhóm</a:t>
            </a:r>
            <a:endParaRPr b="1" i="0" sz="4800" u="none" cap="none" strike="noStrik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* Xếp thứ tự theo số lượng câu đúng của cá nhân trước (sau đó mới tính đến số lượt đúng của nhóm).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3552" l="7104" r="7402" t="3207"/>
          <a:stretch/>
        </p:blipFill>
        <p:spPr>
          <a:xfrm>
            <a:off x="144379" y="240631"/>
            <a:ext cx="17999241" cy="97215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1382338" y="1939093"/>
            <a:ext cx="6887902" cy="115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PHIẾU HỌC TẬP 1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2241115" y="8160541"/>
            <a:ext cx="9946126" cy="33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484908" y="2902857"/>
            <a:ext cx="1687483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Cho phương trình của một vật dao động điều hòa: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x = 10cos(4πt - π/3) (cm)</a:t>
            </a:r>
            <a:endParaRPr b="0" i="0" sz="4800" u="none" cap="none" strike="noStrike">
              <a:solidFill>
                <a:srgbClr val="0066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a. Xác định biên độ A, chu kì T?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b. Xác định pha ban đầu ϕ và tần số f?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c. Xác định li độ x</a:t>
            </a:r>
            <a:r>
              <a:rPr b="0" baseline="-2500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 tại thời điểm t</a:t>
            </a:r>
            <a:r>
              <a:rPr b="0" baseline="-2500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 = 0,5s?</a:t>
            </a:r>
            <a:endParaRPr b="0" i="0" sz="4800" u="none" cap="none" strike="noStrike">
              <a:solidFill>
                <a:srgbClr val="0066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d. Xác định vận tốc v</a:t>
            </a:r>
            <a:r>
              <a:rPr b="0" baseline="-2500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1 </a:t>
            </a: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của vật tại thời điểm t</a:t>
            </a:r>
            <a:r>
              <a:rPr b="0" baseline="-2500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0" i="0" lang="en-US" sz="48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 = 0,5s?</a:t>
            </a:r>
            <a:endParaRPr b="0" i="0" sz="4800" u="none" cap="none" strike="noStrike">
              <a:solidFill>
                <a:srgbClr val="0066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 b="3552" l="7104" r="7402" t="3207"/>
          <a:stretch/>
        </p:blipFill>
        <p:spPr>
          <a:xfrm>
            <a:off x="144379" y="240631"/>
            <a:ext cx="17999241" cy="972151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1422400" y="1790341"/>
            <a:ext cx="7274560" cy="115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PHIẾU HỌC TẬP 1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2241115" y="8160541"/>
            <a:ext cx="9946126" cy="336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1422400" y="3287153"/>
            <a:ext cx="15209085" cy="48276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0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</cp:coreProperties>
</file>