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85" r:id="rId2"/>
    <p:sldId id="257" r:id="rId3"/>
    <p:sldId id="258" r:id="rId4"/>
    <p:sldId id="286" r:id="rId5"/>
    <p:sldId id="260" r:id="rId6"/>
    <p:sldId id="262" r:id="rId7"/>
    <p:sldId id="287" r:id="rId8"/>
    <p:sldId id="263" r:id="rId9"/>
    <p:sldId id="305" r:id="rId10"/>
    <p:sldId id="310" r:id="rId11"/>
    <p:sldId id="289" r:id="rId12"/>
    <p:sldId id="290" r:id="rId13"/>
    <p:sldId id="300" r:id="rId14"/>
    <p:sldId id="308" r:id="rId15"/>
  </p:sldIdLst>
  <p:sldSz cx="9144000" cy="5143500" type="screen16x9"/>
  <p:notesSz cx="6858000" cy="9144000"/>
  <p:embeddedFontLst>
    <p:embeddedFont>
      <p:font typeface="Source Sans Pro" panose="020B0604020202020204" charset="0"/>
      <p:regular r:id="rId17"/>
      <p:bold r:id="rId18"/>
      <p:italic r:id="rId19"/>
      <p:boldItalic r:id="rId20"/>
    </p:embeddedFont>
    <p:embeddedFont>
      <p:font typeface="Oswald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B27"/>
    <a:srgbClr val="D2838C"/>
    <a:srgbClr val="E52928"/>
    <a:srgbClr val="44DBF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>
      <p:cViewPr varScale="1">
        <p:scale>
          <a:sx n="114" d="100"/>
          <a:sy n="114" d="100"/>
        </p:scale>
        <p:origin x="72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98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31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26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22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5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7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87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63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7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6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88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15" y="1066198"/>
            <a:ext cx="6237121" cy="196452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33815"/>
              </p:ext>
            </p:extLst>
          </p:nvPr>
        </p:nvGraphicFramePr>
        <p:xfrm>
          <a:off x="992982" y="3513436"/>
          <a:ext cx="7012565" cy="630936"/>
        </p:xfrm>
        <a:graphic>
          <a:graphicData uri="http://schemas.openxmlformats.org/drawingml/2006/table">
            <a:tbl>
              <a:tblPr>
                <a:tableStyleId>{9064341A-4EE2-4885-B17D-4086B769AF5B}</a:tableStyleId>
              </a:tblPr>
              <a:tblGrid>
                <a:gridCol w="7012565">
                  <a:extLst>
                    <a:ext uri="{9D8B030D-6E8A-4147-A177-3AD203B41FA5}">
                      <a16:colId xmlns:a16="http://schemas.microsoft.com/office/drawing/2014/main" val="3568999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Để khẳng định một số là hợp số, ta thường sử dụng các dấu hiệu chia hết để tìm ra một ước khác 1 và chính </a:t>
                      </a:r>
                      <a:r>
                        <a:rPr lang="nl-NL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9866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28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87933"/>
            <a:chOff x="-23527" y="-22382"/>
            <a:chExt cx="8751892" cy="7879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96219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6" y="907247"/>
            <a:ext cx="8742857" cy="1276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3065" y="2763981"/>
            <a:ext cx="7599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5). 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37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69441"/>
            <a:chOff x="-23527" y="-22382"/>
            <a:chExt cx="8751892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23482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72" y="672032"/>
            <a:ext cx="9060873" cy="14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118" y="2110680"/>
            <a:ext cx="5392882" cy="230888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2734" y="2407023"/>
            <a:ext cx="3564085" cy="1573305"/>
          </a:xfrm>
          <a:prstGeom prst="cloud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algn="ctr">
              <a:lnSpc>
                <a:spcPct val="115000"/>
              </a:lnSpc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7-19-13-11-23-29-31-41-17-2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71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586" y="0"/>
            <a:ext cx="8576789" cy="829497"/>
            <a:chOff x="151576" y="-22382"/>
            <a:chExt cx="8576789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1576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Luyện tập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70165"/>
            <a:ext cx="4717472" cy="29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6651" y="1076406"/>
            <a:ext cx="42394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2.3 =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3 là 3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33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7916" y="1"/>
            <a:ext cx="7758579" cy="5143499"/>
            <a:chOff x="1007916" y="1"/>
            <a:chExt cx="6965951" cy="53720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A15933-3ECD-46B9-9EB8-A122361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4C04BC-2C19-4C5B-B84D-601F4DA83A96}"/>
                </a:ext>
              </a:extLst>
            </p:cNvPr>
            <p:cNvSpPr/>
            <p:nvPr/>
          </p:nvSpPr>
          <p:spPr>
            <a:xfrm>
              <a:off x="1839191" y="1"/>
              <a:ext cx="5256440" cy="530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lang="vi-VN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Ư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ỚNG </a:t>
              </a: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DẪN 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VỀ NHÀ</a:t>
              </a:r>
              <a:endParaRPr lang="en-US" sz="3000" b="1" kern="1200" dirty="0">
                <a:ln w="10160">
                  <a:solidFill>
                    <a:srgbClr val="5B9BD5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AF6C132-3B52-4ACA-9247-0C09C2307509}"/>
              </a:ext>
            </a:extLst>
          </p:cNvPr>
          <p:cNvSpPr txBox="1"/>
          <p:nvPr/>
        </p:nvSpPr>
        <p:spPr>
          <a:xfrm>
            <a:off x="2003735" y="1846505"/>
            <a:ext cx="432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nguyên tố nhỏ hơn 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GB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en-GB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2.20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3735" y="2421787"/>
            <a:ext cx="4579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</a:t>
            </a:r>
            <a:r>
              <a:rPr lang="pt-BR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 phần 2 “ Phân tích một số ra thừa số nguyên tố”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0" y="-18493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564" y="415634"/>
            <a:ext cx="33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372" y="4393710"/>
            <a:ext cx="123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48258"/>
            <a:ext cx="4582391" cy="342142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59469"/>
              </p:ext>
            </p:extLst>
          </p:nvPr>
        </p:nvGraphicFramePr>
        <p:xfrm>
          <a:off x="5361708" y="948257"/>
          <a:ext cx="3449783" cy="3421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046">
                  <a:extLst>
                    <a:ext uri="{9D8B030D-6E8A-4147-A177-3AD203B41FA5}">
                      <a16:colId xmlns:a16="http://schemas.microsoft.com/office/drawing/2014/main" val="441916738"/>
                    </a:ext>
                  </a:extLst>
                </a:gridCol>
                <a:gridCol w="1323811">
                  <a:extLst>
                    <a:ext uri="{9D8B030D-6E8A-4147-A177-3AD203B41FA5}">
                      <a16:colId xmlns:a16="http://schemas.microsoft.com/office/drawing/2014/main" val="188997776"/>
                    </a:ext>
                  </a:extLst>
                </a:gridCol>
                <a:gridCol w="1149926">
                  <a:extLst>
                    <a:ext uri="{9D8B030D-6E8A-4147-A177-3AD203B41FA5}">
                      <a16:colId xmlns:a16="http://schemas.microsoft.com/office/drawing/2014/main" val="2877086835"/>
                    </a:ext>
                  </a:extLst>
                </a:gridCol>
              </a:tblGrid>
              <a:tr h="3643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60625768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7513459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42787324"/>
                  </a:ext>
                </a:extLst>
              </a:tr>
              <a:tr h="2856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4480398"/>
                  </a:ext>
                </a:extLst>
              </a:tr>
              <a:tr h="310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1239647"/>
                  </a:ext>
                </a:extLst>
              </a:tr>
              <a:tr h="2938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9342742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6322897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28082259"/>
                  </a:ext>
                </a:extLst>
              </a:tr>
              <a:tr h="296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08211623"/>
                  </a:ext>
                </a:extLst>
              </a:tr>
              <a:tr h="3013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1, 2, 5, 10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1775756"/>
                  </a:ext>
                </a:extLst>
              </a:tr>
              <a:tr h="3057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441221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96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87535"/>
              </p:ext>
            </p:extLst>
          </p:nvPr>
        </p:nvGraphicFramePr>
        <p:xfrm>
          <a:off x="673392" y="1098072"/>
          <a:ext cx="398173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5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527939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327243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5673434" y="1129245"/>
            <a:ext cx="280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A: 2, 3, 5, 7, </a:t>
            </a: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B: 4, 6, 8, 10.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9364" y="2161308"/>
            <a:ext cx="559187" cy="30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995" y="2751611"/>
            <a:ext cx="317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Số 1 có một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Số 0 chia hết cho 2, 5, 7, 2017, 2018. Số 0 có vô số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8320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r>
                <a:rPr lang="en-US" sz="2200" b="1" kern="1200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</a:t>
              </a:r>
              <a:r>
                <a:rPr lang="en-US" sz="2000" b="1" dirty="0" smtClean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 (T1)</a:t>
              </a:r>
              <a:endPara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08245" y="4158828"/>
            <a:ext cx="1237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" y="1529952"/>
            <a:ext cx="8177036" cy="2159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9" y="950250"/>
            <a:ext cx="13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26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21339" y="400476"/>
            <a:ext cx="4863235" cy="1911833"/>
            <a:chOff x="1421339" y="400476"/>
            <a:chExt cx="4863235" cy="19118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6ADF59-BBC1-46EF-A3FB-0097FEE7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39" y="1185664"/>
              <a:ext cx="1710833" cy="112664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648942" y="400476"/>
              <a:ext cx="3635632" cy="1597159"/>
              <a:chOff x="2452255" y="410285"/>
              <a:chExt cx="3635632" cy="1597159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2452255" y="410285"/>
                <a:ext cx="3635632" cy="1430236"/>
              </a:xfrm>
              <a:prstGeom prst="cloud">
                <a:avLst/>
              </a:prstGeom>
              <a:solidFill>
                <a:srgbClr val="4BB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70730" y="807115"/>
                <a:ext cx="29655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034081" y="3474390"/>
            <a:ext cx="4717685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3527" y="2345096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1" y="3770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2" y="181064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7" y="496009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8969DD6-8178-48B8-BCEF-BF0B3E09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27" y="747059"/>
            <a:ext cx="4859287" cy="3741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057C71-2506-48D8-B199-26D59FFE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" y="1059873"/>
            <a:ext cx="781222" cy="69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06D517-EAC1-48D9-81CE-3F0879E64AFD}"/>
              </a:ext>
            </a:extLst>
          </p:cNvPr>
          <p:cNvSpPr txBox="1"/>
          <p:nvPr/>
        </p:nvSpPr>
        <p:spPr>
          <a:xfrm>
            <a:off x="353291" y="2088573"/>
            <a:ext cx="291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tố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nhỏ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nhất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1857544"/>
            <a:ext cx="6979256" cy="8590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Số </a:t>
            </a:r>
            <a:r>
              <a:rPr lang="vi-VN" dirty="0">
                <a:latin typeface="+mj-lt"/>
              </a:rPr>
              <a:t>0 và số 1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dirty="0">
                <a:latin typeface="+mj-lt"/>
              </a:rPr>
              <a:t> là số nguyên tố và cũng không là hợp </a:t>
            </a:r>
            <a:r>
              <a:rPr lang="vi-VN" dirty="0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nhất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 duy nhất</a:t>
            </a:r>
            <a:r>
              <a:rPr lang="nl-NL" i="1" dirty="0"/>
              <a:t>.</a:t>
            </a:r>
            <a:endParaRPr lang="en-US" dirty="0" smtClean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6418" y="1085438"/>
            <a:ext cx="1018309" cy="363683"/>
          </a:xfrm>
        </p:spPr>
        <p:txBody>
          <a:bodyPr/>
          <a:lstStyle/>
          <a:p>
            <a:pPr algn="l"/>
            <a:r>
              <a:rPr lang="vi-VN" dirty="0" smtClean="0">
                <a:solidFill>
                  <a:srgbClr val="FF0000"/>
                </a:solidFill>
                <a:latin typeface="+mj-lt"/>
              </a:rPr>
              <a:t>Chú ý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: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528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1276" y="-23397"/>
            <a:ext cx="8738253" cy="769441"/>
            <a:chOff x="-23527" y="98641"/>
            <a:chExt cx="8738253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98641"/>
              <a:ext cx="844456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…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…..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11, 7, 5, 3, 2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10, 9, 8, 6, 4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861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829</Words>
  <Application>Microsoft Office PowerPoint</Application>
  <PresentationFormat>On-screen Show (16:9)</PresentationFormat>
  <Paragraphs>194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#9Slide03 Noto Sans</vt:lpstr>
      <vt:lpstr>Source Sans Pro</vt:lpstr>
      <vt:lpstr>Times New Roman</vt:lpstr>
      <vt:lpstr>Oswald</vt:lpstr>
      <vt:lpstr>Arial</vt:lpstr>
      <vt:lpstr>Calibri</vt:lpstr>
      <vt:lpstr>Quince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Windows User</cp:lastModifiedBy>
  <cp:revision>50</cp:revision>
  <dcterms:modified xsi:type="dcterms:W3CDTF">2021-10-22T07:25:13Z</dcterms:modified>
</cp:coreProperties>
</file>