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4"/>
  </p:notesMasterIdLst>
  <p:sldIdLst>
    <p:sldId id="639" r:id="rId3"/>
    <p:sldId id="379" r:id="rId4"/>
    <p:sldId id="643" r:id="rId5"/>
    <p:sldId id="644" r:id="rId6"/>
    <p:sldId id="642" r:id="rId7"/>
    <p:sldId id="645" r:id="rId8"/>
    <p:sldId id="650" r:id="rId9"/>
    <p:sldId id="651" r:id="rId10"/>
    <p:sldId id="652" r:id="rId11"/>
    <p:sldId id="653" r:id="rId12"/>
    <p:sldId id="655" r:id="rId13"/>
    <p:sldId id="629" r:id="rId14"/>
    <p:sldId id="632" r:id="rId15"/>
    <p:sldId id="656" r:id="rId16"/>
    <p:sldId id="657" r:id="rId17"/>
    <p:sldId id="658" r:id="rId18"/>
    <p:sldId id="659" r:id="rId19"/>
    <p:sldId id="660" r:id="rId20"/>
    <p:sldId id="662" r:id="rId21"/>
    <p:sldId id="661" r:id="rId22"/>
    <p:sldId id="663" r:id="rId23"/>
    <p:sldId id="665" r:id="rId24"/>
    <p:sldId id="666" r:id="rId25"/>
    <p:sldId id="667" r:id="rId26"/>
    <p:sldId id="668" r:id="rId27"/>
    <p:sldId id="669" r:id="rId28"/>
    <p:sldId id="670" r:id="rId29"/>
    <p:sldId id="671" r:id="rId30"/>
    <p:sldId id="672" r:id="rId31"/>
    <p:sldId id="673" r:id="rId32"/>
    <p:sldId id="674" r:id="rId33"/>
  </p:sldIdLst>
  <p:sldSz cx="24384000" cy="13716000"/>
  <p:notesSz cx="6858000" cy="9144000"/>
  <p:custDataLst>
    <p:tags r:id="rId3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2EC"/>
    <a:srgbClr val="DDDDDD"/>
    <a:srgbClr val="242452"/>
    <a:srgbClr val="3333FF"/>
    <a:srgbClr val="E7F7FF"/>
    <a:srgbClr val="D6F7FE"/>
    <a:srgbClr val="EEF7E9"/>
    <a:srgbClr val="0000FF"/>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80620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51563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16458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47727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54554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72624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47556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98360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30.jpeg"/><Relationship Id="rId2" Type="http://schemas.openxmlformats.org/officeDocument/2006/relationships/image" Target="../media/image370.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59.png"/><Relationship Id="rId10" Type="http://schemas.openxmlformats.org/officeDocument/2006/relationships/image" Target="../media/image62.png"/><Relationship Id="rId4" Type="http://schemas.openxmlformats.org/officeDocument/2006/relationships/image" Target="../media/image58.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image" Target="../media/image76.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79.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90.png"/><Relationship Id="rId7" Type="http://schemas.openxmlformats.org/officeDocument/2006/relationships/image" Target="../media/image63.png"/><Relationship Id="rId2" Type="http://schemas.openxmlformats.org/officeDocument/2006/relationships/image" Target="../media/image89.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96.png"/><Relationship Id="rId7" Type="http://schemas.openxmlformats.org/officeDocument/2006/relationships/image" Target="../media/image69.png"/><Relationship Id="rId2" Type="http://schemas.openxmlformats.org/officeDocument/2006/relationships/image" Target="../media/image9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02.png"/><Relationship Id="rId7" Type="http://schemas.openxmlformats.org/officeDocument/2006/relationships/image" Target="../media/image83.png"/><Relationship Id="rId2" Type="http://schemas.openxmlformats.org/officeDocument/2006/relationships/image" Target="../media/image101.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6.png"/></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08.png"/><Relationship Id="rId7" Type="http://schemas.openxmlformats.org/officeDocument/2006/relationships/image" Target="../media/image84.png"/><Relationship Id="rId2" Type="http://schemas.openxmlformats.org/officeDocument/2006/relationships/image" Target="../media/image107.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110.png"/><Relationship Id="rId10" Type="http://schemas.openxmlformats.org/officeDocument/2006/relationships/image" Target="../media/image113.png"/><Relationship Id="rId4" Type="http://schemas.openxmlformats.org/officeDocument/2006/relationships/image" Target="../media/image109.png"/><Relationship Id="rId9" Type="http://schemas.openxmlformats.org/officeDocument/2006/relationships/image" Target="../media/image1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115.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85.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123.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124.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126.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610.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86.png"/></Relationships>
</file>

<file path=ppt/slides/_rels/slide3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129.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2.emf"/><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762000" y="1957614"/>
            <a:ext cx="22808128" cy="11169057"/>
            <a:chOff x="1447799" y="1941610"/>
            <a:chExt cx="22808128" cy="11169057"/>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941610"/>
              <a:ext cx="22808128" cy="11169057"/>
              <a:chOff x="1447799" y="1941610"/>
              <a:chExt cx="22808128" cy="11169057"/>
            </a:xfrm>
          </p:grpSpPr>
          <p:sp>
            <p:nvSpPr>
              <p:cNvPr id="72" name="Rounded Rectangle 71"/>
              <p:cNvSpPr/>
              <p:nvPr/>
            </p:nvSpPr>
            <p:spPr>
              <a:xfrm>
                <a:off x="1575873" y="1941610"/>
                <a:ext cx="22680054" cy="9328532"/>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6"/>
                <a:ext cx="1392454" cy="905660"/>
                <a:chOff x="7459669" y="8063144"/>
                <a:chExt cx="1381118" cy="905764"/>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161191"/>
                  <a:ext cx="1371600" cy="807717"/>
                  <a:chOff x="7469187" y="8161191"/>
                  <a:chExt cx="1371600" cy="807717"/>
                </a:xfrm>
              </p:grpSpPr>
              <p:sp>
                <p:nvSpPr>
                  <p:cNvPr id="61" name="Round Same Side Corner Rectangle 60"/>
                  <p:cNvSpPr/>
                  <p:nvPr/>
                </p:nvSpPr>
                <p:spPr>
                  <a:xfrm rot="5400000">
                    <a:off x="7789227" y="7841151"/>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260940"/>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44753" y="64861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935515" y="2914342"/>
              <a:ext cx="5163297"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HỌC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7162800" y="2307490"/>
            <a:ext cx="15621908"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9523336" y="2413659"/>
            <a:ext cx="10900837" cy="2231445"/>
          </a:xfrm>
          <a:prstGeom prst="rect">
            <a:avLst/>
          </a:prstGeom>
        </p:spPr>
        <p:txBody>
          <a:bodyPr wrap="square">
            <a:spAutoFit/>
          </a:bodyPr>
          <a:lstStyle/>
          <a:p>
            <a:pPr algn="ctr">
              <a:lnSpc>
                <a:spcPct val="106000"/>
              </a:lnSpc>
              <a:spcAft>
                <a:spcPts val="800"/>
              </a:spcAft>
            </a:pPr>
            <a:r>
              <a:rPr lang="en-US" sz="8000" b="1" dirty="0">
                <a:solidFill>
                  <a:srgbClr val="FCFFEF"/>
                </a:solidFill>
                <a:latin typeface="Times New Roman" pitchFamily="18" charset="0"/>
                <a:ea typeface="Cascadia Mono"/>
                <a:cs typeface="Times New Roman" pitchFamily="18" charset="0"/>
              </a:rPr>
              <a:t>ÔN TẬP HỌC KÌ I</a:t>
            </a:r>
          </a:p>
          <a:p>
            <a:pPr algn="ctr">
              <a:lnSpc>
                <a:spcPct val="106000"/>
              </a:lnSpc>
              <a:spcAft>
                <a:spcPts val="800"/>
              </a:spcAft>
            </a:pPr>
            <a:r>
              <a:rPr lang="en-US" sz="4800" b="1" dirty="0">
                <a:solidFill>
                  <a:srgbClr val="FCFFEF"/>
                </a:solidFill>
                <a:effectLst/>
                <a:latin typeface="Times New Roman" pitchFamily="18" charset="0"/>
                <a:ea typeface="Calibri"/>
                <a:cs typeface="Times New Roman" pitchFamily="18" charset="0"/>
              </a:rPr>
              <a:t>HÌNH HỌC (1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
        <p:nvSpPr>
          <p:cNvPr id="6" name="Rectangle 5"/>
          <p:cNvSpPr/>
          <p:nvPr/>
        </p:nvSpPr>
        <p:spPr>
          <a:xfrm>
            <a:off x="2323633" y="5924496"/>
            <a:ext cx="6788012" cy="800219"/>
          </a:xfrm>
          <a:prstGeom prst="rect">
            <a:avLst/>
          </a:prstGeom>
        </p:spPr>
        <p:txBody>
          <a:bodyPr wrap="none">
            <a:spAutoFit/>
          </a:bodyPr>
          <a:lstStyle/>
          <a:p>
            <a:r>
              <a:rPr lang="en-US" sz="4600" b="1" dirty="0">
                <a:latin typeface="Times New Roman" pitchFamily="18" charset="0"/>
                <a:cs typeface="Times New Roman" pitchFamily="18" charset="0"/>
              </a:rPr>
              <a:t>  </a:t>
            </a:r>
            <a:r>
              <a:rPr lang="en-US" sz="4600" b="1" dirty="0">
                <a:solidFill>
                  <a:srgbClr val="242452"/>
                </a:solidFill>
                <a:latin typeface="Times New Roman" pitchFamily="18" charset="0"/>
                <a:cs typeface="Times New Roman" pitchFamily="18" charset="0"/>
              </a:rPr>
              <a:t>KIẾN THỨC CẦN NHỚ</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586951" y="7726224"/>
            <a:ext cx="8421536"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CÁC BÀI TẬP TRẮC NGHIỆM</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5335756" cy="800219"/>
          </a:xfrm>
          <a:prstGeom prst="rect">
            <a:avLst/>
          </a:prstGeom>
        </p:spPr>
        <p:txBody>
          <a:bodyPr wrap="none">
            <a:spAutoFit/>
          </a:bodyPr>
          <a:lstStyle/>
          <a:p>
            <a:r>
              <a:rPr lang="vi-VN" sz="4600" b="1" dirty="0">
                <a:solidFill>
                  <a:srgbClr val="242452"/>
                </a:solidFill>
                <a:latin typeface="Times New Roman" pitchFamily="18" charset="0"/>
                <a:cs typeface="Times New Roman" pitchFamily="18" charset="0"/>
              </a:rPr>
              <a:t>BÀI TẬP</a:t>
            </a:r>
            <a:r>
              <a:rPr lang="en-US" sz="4600" b="1" dirty="0">
                <a:solidFill>
                  <a:srgbClr val="242452"/>
                </a:solidFill>
                <a:latin typeface="Times New Roman" pitchFamily="18" charset="0"/>
                <a:cs typeface="Times New Roman" pitchFamily="18" charset="0"/>
              </a:rPr>
              <a:t> TỰ LUẬN</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156D65E-5C12-468E-92B7-776A06B54796}"/>
              </a:ext>
            </a:extLst>
          </p:cNvPr>
          <p:cNvSpPr txBox="1">
            <a:spLocks/>
          </p:cNvSpPr>
          <p:nvPr/>
        </p:nvSpPr>
        <p:spPr>
          <a:xfrm>
            <a:off x="333374" y="1905000"/>
            <a:ext cx="23717251" cy="1129859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1BC38D9D-5960-463F-A656-CF68BDA0787B}"/>
              </a:ext>
            </a:extLst>
          </p:cNvPr>
          <p:cNvSpPr txBox="1"/>
          <p:nvPr/>
        </p:nvSpPr>
        <p:spPr>
          <a:xfrm>
            <a:off x="762000" y="2209800"/>
            <a:ext cx="22385792" cy="2123658"/>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Giả sử dựa vào giả thiết của bạn An đọc được ta minh họa lại bằng hình vẽ như bên dưới</a:t>
            </a:r>
          </a:p>
          <a:p>
            <a:endParaRPr lang="en-US" sz="44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84B06598-4C9B-4750-9208-362475E811AE}"/>
              </a:ext>
            </a:extLst>
          </p:cNvPr>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46761" y="4623018"/>
            <a:ext cx="11216640" cy="6883182"/>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544155-A75C-4227-8AA1-B84DD67841AA}"/>
                  </a:ext>
                </a:extLst>
              </p:cNvPr>
              <p:cNvSpPr txBox="1"/>
              <p:nvPr/>
            </p:nvSpPr>
            <p:spPr>
              <a:xfrm>
                <a:off x="12883741" y="3985345"/>
                <a:ext cx="10896600" cy="89946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𝑻𝒂</m:t>
                      </m:r>
                      <m:r>
                        <a:rPr lang="en-US" sz="4400" b="1" i="1" smtClean="0">
                          <a:latin typeface="Cambria Math" panose="02040503050406030204" pitchFamily="18" charset="0"/>
                        </a:rPr>
                        <m:t> </m:t>
                      </m:r>
                      <m:r>
                        <a:rPr lang="en-US" sz="4400" b="1" i="1" smtClean="0">
                          <a:latin typeface="Cambria Math" panose="02040503050406030204" pitchFamily="18" charset="0"/>
                        </a:rPr>
                        <m:t>𝒄</m:t>
                      </m:r>
                      <m:r>
                        <a:rPr lang="en-US" sz="4400" b="1" i="1" smtClean="0">
                          <a:latin typeface="Cambria Math" panose="02040503050406030204" pitchFamily="18" charset="0"/>
                        </a:rPr>
                        <m:t>ó :</m:t>
                      </m:r>
                      <m:acc>
                        <m:accPr>
                          <m:chr m:val="̂"/>
                          <m:ctrlPr>
                            <a:rPr lang="en-US" sz="4400" b="1" i="1" smtClean="0">
                              <a:latin typeface="Cambria Math" panose="02040503050406030204" pitchFamily="18" charset="0"/>
                            </a:rPr>
                          </m:ctrlPr>
                        </m:accPr>
                        <m:e>
                          <m:r>
                            <a:rPr lang="en-US" sz="4400" b="1" i="1">
                              <a:latin typeface="Cambria Math" panose="02040503050406030204" pitchFamily="18" charset="0"/>
                            </a:rPr>
                            <m:t>𝑪𝑨𝑫</m:t>
                          </m:r>
                        </m:e>
                      </m:acc>
                      <m:r>
                        <a:rPr lang="en-US" sz="4400" b="1" i="1">
                          <a:latin typeface="Cambria Math" panose="02040503050406030204" pitchFamily="18" charset="0"/>
                        </a:rPr>
                        <m:t>=</m:t>
                      </m:r>
                      <m:r>
                        <a:rPr lang="en-US" sz="4400" b="1" i="1">
                          <a:latin typeface="Cambria Math" panose="02040503050406030204" pitchFamily="18" charset="0"/>
                        </a:rPr>
                        <m:t>𝟔</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𝟎</m:t>
                          </m:r>
                        </m:sup>
                      </m:sSup>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𝑩𝑨𝑫</m:t>
                          </m:r>
                        </m:e>
                      </m:acc>
                      <m:r>
                        <a:rPr lang="en-US" sz="4400" b="1" i="1">
                          <a:latin typeface="Cambria Math" panose="02040503050406030204" pitchFamily="18" charset="0"/>
                        </a:rPr>
                        <m:t>=</m:t>
                      </m:r>
                      <m:r>
                        <a:rPr lang="en-US" sz="4400" b="1" i="1">
                          <a:latin typeface="Cambria Math" panose="02040503050406030204" pitchFamily="18" charset="0"/>
                        </a:rPr>
                        <m:t>𝟏𝟏</m:t>
                      </m:r>
                      <m:sSup>
                        <m:sSupPr>
                          <m:ctrlPr>
                            <a:rPr lang="en-US" sz="4400" b="1" i="1">
                              <a:latin typeface="Cambria Math" panose="02040503050406030204" pitchFamily="18" charset="0"/>
                            </a:rPr>
                          </m:ctrlPr>
                        </m:sSupPr>
                        <m:e>
                          <m:r>
                            <a:rPr lang="en-US" sz="4400" b="1" i="1">
                              <a:latin typeface="Cambria Math" panose="02040503050406030204" pitchFamily="18" charset="0"/>
                            </a:rPr>
                            <m:t>𝟕</m:t>
                          </m:r>
                        </m:e>
                        <m:sup>
                          <m:r>
                            <a:rPr lang="en-US" sz="4400" b="1" i="1">
                              <a:latin typeface="Cambria Math" panose="02040503050406030204" pitchFamily="18" charset="0"/>
                            </a:rPr>
                            <m:t>𝟎</m:t>
                          </m:r>
                        </m:sup>
                      </m:sSup>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𝑨𝑫𝑩</m:t>
                          </m:r>
                        </m:e>
                      </m:acc>
                      <m:r>
                        <a:rPr lang="en-US" sz="4400" b="1" i="1">
                          <a:latin typeface="Cambria Math" panose="02040503050406030204" pitchFamily="18"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𝟏𝟖</m:t>
                      </m:r>
                      <m:sSup>
                        <m:sSupPr>
                          <m:ctrlPr>
                            <a:rPr lang="en-US" sz="4400" b="1" i="1">
                              <a:latin typeface="Cambria Math" panose="02040503050406030204" pitchFamily="18" charset="0"/>
                            </a:rPr>
                          </m:ctrlPr>
                        </m:sSupPr>
                        <m:e>
                          <m:r>
                            <a:rPr lang="en-US" sz="4400" b="1" i="1">
                              <a:latin typeface="Cambria Math" panose="02040503050406030204" pitchFamily="18" charset="0"/>
                            </a:rPr>
                            <m:t>𝟎</m:t>
                          </m:r>
                        </m:e>
                        <m:sup>
                          <m:r>
                            <a:rPr lang="en-US" sz="4400" b="1" i="1">
                              <a:latin typeface="Cambria Math" panose="02040503050406030204" pitchFamily="18" charset="0"/>
                            </a:rPr>
                            <m:t>𝟎</m:t>
                          </m:r>
                        </m:sup>
                      </m:sSup>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𝟏𝟏</m:t>
                          </m:r>
                          <m:sSup>
                            <m:sSupPr>
                              <m:ctrlPr>
                                <a:rPr lang="en-US" sz="4400" b="1" i="1">
                                  <a:latin typeface="Cambria Math" panose="02040503050406030204" pitchFamily="18" charset="0"/>
                                </a:rPr>
                              </m:ctrlPr>
                            </m:sSupPr>
                            <m:e>
                              <m:r>
                                <a:rPr lang="en-US" sz="4400" b="1" i="1">
                                  <a:latin typeface="Cambria Math" panose="02040503050406030204" pitchFamily="18" charset="0"/>
                                </a:rPr>
                                <m:t>𝟕</m:t>
                              </m:r>
                            </m:e>
                            <m:sup>
                              <m:r>
                                <a:rPr lang="en-US" sz="4400" b="1" i="1">
                                  <a:latin typeface="Cambria Math" panose="02040503050406030204" pitchFamily="18" charset="0"/>
                                </a:rPr>
                                <m:t>𝟎</m:t>
                              </m:r>
                            </m:sup>
                          </m:sSup>
                          <m:r>
                            <a:rPr lang="en-US" sz="4400" b="1" i="1">
                              <a:latin typeface="Cambria Math" panose="02040503050406030204" pitchFamily="18" charset="0"/>
                            </a:rPr>
                            <m:t>+</m:t>
                          </m:r>
                          <m:r>
                            <a:rPr lang="en-US" sz="4400" b="1" i="1">
                              <a:latin typeface="Cambria Math" panose="02040503050406030204" pitchFamily="18" charset="0"/>
                            </a:rPr>
                            <m:t>𝟒</m:t>
                          </m:r>
                          <m:sSup>
                            <m:sSupPr>
                              <m:ctrlPr>
                                <a:rPr lang="en-US" sz="4400" b="1" i="1">
                                  <a:latin typeface="Cambria Math" panose="02040503050406030204" pitchFamily="18" charset="0"/>
                                </a:rPr>
                              </m:ctrlPr>
                            </m:sSupPr>
                            <m:e>
                              <m:r>
                                <a:rPr lang="en-US" sz="4400" b="1" i="1">
                                  <a:latin typeface="Cambria Math" panose="02040503050406030204" pitchFamily="18" charset="0"/>
                                </a:rPr>
                                <m:t>𝟖</m:t>
                              </m:r>
                            </m:e>
                            <m:sup>
                              <m:r>
                                <a:rPr lang="en-US" sz="4400" b="1" i="1">
                                  <a:latin typeface="Cambria Math" panose="02040503050406030204" pitchFamily="18" charset="0"/>
                                </a:rPr>
                                <m:t>𝟎</m:t>
                              </m:r>
                            </m:sup>
                          </m:sSup>
                        </m:e>
                      </m:d>
                      <m:r>
                        <a:rPr lang="en-US" sz="4400" b="1" i="1">
                          <a:latin typeface="Cambria Math" panose="02040503050406030204" pitchFamily="18" charset="0"/>
                        </a:rPr>
                        <m:t>=</m:t>
                      </m:r>
                      <m:r>
                        <a:rPr lang="en-US" sz="4400" b="1" i="1">
                          <a:latin typeface="Cambria Math" panose="02040503050406030204" pitchFamily="18" charset="0"/>
                        </a:rPr>
                        <m:t>𝟏</m:t>
                      </m:r>
                      <m:sSup>
                        <m:sSupPr>
                          <m:ctrlPr>
                            <a:rPr lang="en-US" sz="4400" b="1" i="1">
                              <a:latin typeface="Cambria Math" panose="02040503050406030204" pitchFamily="18" charset="0"/>
                            </a:rPr>
                          </m:ctrlPr>
                        </m:sSupPr>
                        <m:e>
                          <m:r>
                            <a:rPr lang="en-US" sz="4400" b="1" i="1">
                              <a:latin typeface="Cambria Math" panose="02040503050406030204" pitchFamily="18" charset="0"/>
                            </a:rPr>
                            <m:t>𝟓</m:t>
                          </m:r>
                        </m:e>
                        <m:sup>
                          <m:r>
                            <a:rPr lang="en-US" sz="4400" b="1" i="1">
                              <a:latin typeface="Cambria Math" panose="02040503050406030204" pitchFamily="18" charset="0"/>
                            </a:rPr>
                            <m:t>𝟎</m:t>
                          </m:r>
                        </m:sup>
                      </m:sSup>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Áp dụng định lý sin trong tam giác </a:t>
                </a:r>
                <a:r>
                  <a:rPr lang="en-US" sz="4400" b="1" i="1">
                    <a:latin typeface="Tahoma" panose="020B0604030504040204" pitchFamily="34" charset="0"/>
                    <a:ea typeface="Tahoma" panose="020B0604030504040204" pitchFamily="34" charset="0"/>
                    <a:cs typeface="Tahoma" panose="020B0604030504040204" pitchFamily="34" charset="0"/>
                  </a:rPr>
                  <a:t>ABD</a:t>
                </a:r>
                <a:r>
                  <a:rPr lang="en-US" sz="4400" b="1">
                    <a:latin typeface="Tahoma" panose="020B0604030504040204" pitchFamily="34" charset="0"/>
                    <a:ea typeface="Tahoma" panose="020B0604030504040204" pitchFamily="34" charset="0"/>
                    <a:cs typeface="Tahoma" panose="020B0604030504040204" pitchFamily="34" charset="0"/>
                  </a:rPr>
                  <a:t> ta có:</a:t>
                </a:r>
              </a:p>
              <a:p>
                <a:pPr/>
                <a14:m>
                  <m:oMathPara xmlns:m="http://schemas.openxmlformats.org/officeDocument/2006/math">
                    <m:oMathParaPr>
                      <m:jc m:val="centerGroup"/>
                    </m:oMathParaPr>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𝑨𝑩</m:t>
                          </m:r>
                        </m:num>
                        <m:den>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𝑨𝑫𝑩</m:t>
                                  </m:r>
                                </m:e>
                              </m:acc>
                            </m:e>
                          </m:func>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𝑩𝑫</m:t>
                          </m:r>
                        </m:num>
                        <m:den>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𝑩𝑨𝑫</m:t>
                                  </m:r>
                                </m:e>
                              </m:acc>
                            </m:e>
                          </m:func>
                        </m:den>
                      </m:f>
                      <m:r>
                        <a:rPr lang="en-US" sz="4400" b="1" i="1">
                          <a:latin typeface="Cambria Math" panose="02040503050406030204" pitchFamily="18"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𝑩𝑫</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𝑨𝑩</m:t>
                          </m:r>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𝑩𝑨𝑫</m:t>
                                  </m:r>
                                </m:e>
                              </m:acc>
                            </m:e>
                          </m:func>
                        </m:num>
                        <m:den>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𝑨𝑫𝑩</m:t>
                                  </m:r>
                                </m:e>
                              </m:acc>
                            </m:e>
                          </m:func>
                        </m:den>
                      </m:f>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r>
                  <a:rPr lang="en-US" sz="4400" b="1">
                    <a:latin typeface="Tahoma" panose="020B0604030504040204" pitchFamily="34" charset="0"/>
                    <a:ea typeface="Tahoma" panose="020B0604030504040204" pitchFamily="34" charset="0"/>
                    <a:cs typeface="Tahoma" panose="020B0604030504040204" pitchFamily="34" charset="0"/>
                  </a:rPr>
                  <a:t>Tam giác </a:t>
                </a:r>
                <a:r>
                  <a:rPr lang="en-US" sz="4400" b="1" i="1">
                    <a:latin typeface="Tahoma" panose="020B0604030504040204" pitchFamily="34" charset="0"/>
                    <a:ea typeface="Tahoma" panose="020B0604030504040204" pitchFamily="34" charset="0"/>
                    <a:cs typeface="Tahoma" panose="020B0604030504040204" pitchFamily="34" charset="0"/>
                  </a:rPr>
                  <a:t>BCD</a:t>
                </a:r>
                <a:r>
                  <a:rPr lang="en-US" sz="4400" b="1">
                    <a:latin typeface="Tahoma" panose="020B0604030504040204" pitchFamily="34" charset="0"/>
                    <a:ea typeface="Tahoma" panose="020B0604030504040204" pitchFamily="34" charset="0"/>
                    <a:cs typeface="Tahoma" panose="020B0604030504040204" pitchFamily="34" charset="0"/>
                  </a:rPr>
                  <a:t> vuông tại </a:t>
                </a:r>
                <a:r>
                  <a:rPr lang="en-US" sz="4400" b="1" i="1">
                    <a:latin typeface="Tahoma" panose="020B0604030504040204" pitchFamily="34" charset="0"/>
                    <a:ea typeface="Tahoma" panose="020B0604030504040204" pitchFamily="34" charset="0"/>
                    <a:cs typeface="Tahoma" panose="020B0604030504040204" pitchFamily="34" charset="0"/>
                  </a:rPr>
                  <a:t>C</a:t>
                </a:r>
                <a:r>
                  <a:rPr lang="en-US" sz="4400" b="1">
                    <a:latin typeface="Tahoma" panose="020B0604030504040204" pitchFamily="34" charset="0"/>
                    <a:ea typeface="Tahoma" panose="020B0604030504040204" pitchFamily="34" charset="0"/>
                    <a:cs typeface="Tahoma" panose="020B0604030504040204" pitchFamily="34" charset="0"/>
                  </a:rPr>
                  <a:t> nên có:</a:t>
                </a:r>
              </a:p>
              <a:p>
                <a:pPr/>
                <a14:m>
                  <m:oMathPara xmlns:m="http://schemas.openxmlformats.org/officeDocument/2006/math">
                    <m:oMathParaPr>
                      <m:jc m:val="centerGroup"/>
                    </m:oMathParaPr>
                    <m:oMath xmlns:m="http://schemas.openxmlformats.org/officeDocument/2006/math">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𝑪𝑩𝑫</m:t>
                              </m:r>
                            </m:e>
                          </m:acc>
                        </m:e>
                      </m:func>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𝑪𝑫</m:t>
                          </m:r>
                        </m:num>
                        <m:den>
                          <m:r>
                            <a:rPr lang="en-US" sz="4400" b="1" i="1">
                              <a:latin typeface="Cambria Math" panose="02040503050406030204" pitchFamily="18" charset="0"/>
                            </a:rPr>
                            <m:t>𝑩𝑫</m:t>
                          </m:r>
                        </m:den>
                      </m:f>
                      <m:r>
                        <a:rPr lang="en-US" sz="4400" b="1" i="1">
                          <a:latin typeface="Cambria Math" panose="02040503050406030204" pitchFamily="18"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𝑪𝑫</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𝑪𝑩𝑫</m:t>
                              </m:r>
                            </m:e>
                          </m:acc>
                        </m:e>
                      </m:func>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7C544155-A75C-4227-8AA1-B84DD67841AA}"/>
                  </a:ext>
                </a:extLst>
              </p:cNvPr>
              <p:cNvSpPr txBox="1">
                <a:spLocks noRot="1" noChangeAspect="1" noMove="1" noResize="1" noEditPoints="1" noAdjustHandles="1" noChangeArrowheads="1" noChangeShapeType="1" noTextEdit="1"/>
              </p:cNvSpPr>
              <p:nvPr/>
            </p:nvSpPr>
            <p:spPr>
              <a:xfrm>
                <a:off x="12883741" y="3985345"/>
                <a:ext cx="10896600" cy="8994642"/>
              </a:xfrm>
              <a:prstGeom prst="rect">
                <a:avLst/>
              </a:prstGeom>
              <a:blipFill>
                <a:blip r:embed="rId4"/>
                <a:stretch>
                  <a:fillRect l="-2237"/>
                </a:stretch>
              </a:blipFill>
            </p:spPr>
            <p:txBody>
              <a:bodyPr/>
              <a:lstStyle/>
              <a:p>
                <a:r>
                  <a:rPr lang="en-US">
                    <a:noFill/>
                  </a:rPr>
                  <a:t> </a:t>
                </a:r>
              </a:p>
            </p:txBody>
          </p:sp>
        </mc:Fallback>
      </mc:AlternateContent>
    </p:spTree>
    <p:extLst>
      <p:ext uri="{BB962C8B-B14F-4D97-AF65-F5344CB8AC3E}">
        <p14:creationId xmlns:p14="http://schemas.microsoft.com/office/powerpoint/2010/main" val="133109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8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75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27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left)">
                                      <p:cBhvr>
                                        <p:cTn id="25" dur="27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wipe(left)">
                                      <p:cBhvr>
                                        <p:cTn id="30" dur="27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left)">
                                      <p:cBhvr>
                                        <p:cTn id="35" dur="27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wipe(left)">
                                      <p:cBhvr>
                                        <p:cTn id="40" dur="2700"/>
                                        <p:tgtEl>
                                          <p:spTgt spid="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2700"/>
                                        <p:tgtEl>
                                          <p:spTgt spid="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Effect transition="in" filter="wipe(left)">
                                      <p:cBhvr>
                                        <p:cTn id="50" dur="2700"/>
                                        <p:tgtEl>
                                          <p:spTgt spid="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wipe(left)">
                                      <p:cBhvr>
                                        <p:cTn id="55" dur="2700"/>
                                        <p:tgtEl>
                                          <p:spTgt spid="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wipe(left)">
                                      <p:cBhvr>
                                        <p:cTn id="60" dur="27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156D65E-5C12-468E-92B7-776A06B54796}"/>
              </a:ext>
            </a:extLst>
          </p:cNvPr>
          <p:cNvSpPr txBox="1">
            <a:spLocks/>
          </p:cNvSpPr>
          <p:nvPr/>
        </p:nvSpPr>
        <p:spPr>
          <a:xfrm>
            <a:off x="333374" y="1905000"/>
            <a:ext cx="23717251" cy="1129859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1BC38D9D-5960-463F-A656-CF68BDA0787B}"/>
              </a:ext>
            </a:extLst>
          </p:cNvPr>
          <p:cNvSpPr txBox="1"/>
          <p:nvPr/>
        </p:nvSpPr>
        <p:spPr>
          <a:xfrm>
            <a:off x="762000" y="2209800"/>
            <a:ext cx="22385792" cy="2123658"/>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Giả sử dựa vào giả thiết của bạn An đọc được ta minh họa lại bằng hình vẽ như bên dưới</a:t>
            </a:r>
          </a:p>
          <a:p>
            <a:endParaRPr lang="en-US" sz="44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84B06598-4C9B-4750-9208-362475E811AE}"/>
              </a:ext>
            </a:extLst>
          </p:cNvPr>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46760" y="4623018"/>
            <a:ext cx="11366477" cy="7198868"/>
          </a:xfrm>
          <a:prstGeom prst="rect">
            <a:avLst/>
          </a:prstGeom>
          <a:noFill/>
          <a:ln>
            <a:noFill/>
          </a:ln>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544155-A75C-4227-8AA1-B84DD67841AA}"/>
                  </a:ext>
                </a:extLst>
              </p:cNvPr>
              <p:cNvSpPr txBox="1"/>
              <p:nvPr/>
            </p:nvSpPr>
            <p:spPr>
              <a:xfrm>
                <a:off x="12883741" y="3985345"/>
                <a:ext cx="10896600" cy="3204852"/>
              </a:xfrm>
              <a:prstGeom prst="rect">
                <a:avLst/>
              </a:prstGeom>
              <a:noFill/>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b="1" i="1">
                        <a:latin typeface="Cambria Math" panose="02040503050406030204" pitchFamily="18" charset="0"/>
                      </a:rPr>
                      <m:t>𝑪𝑫</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𝑨𝑩</m:t>
                        </m:r>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𝑩𝑨𝑫</m:t>
                                </m:r>
                              </m:e>
                            </m:acc>
                          </m:e>
                        </m:func>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𝑪𝑩𝑫</m:t>
                                </m:r>
                              </m:e>
                            </m:acc>
                          </m:e>
                        </m:func>
                      </m:num>
                      <m:den>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𝑨𝑫𝑩</m:t>
                                </m:r>
                              </m:e>
                            </m:acc>
                          </m:e>
                        </m:func>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𝟐𝟒</m:t>
                          </m:r>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r>
                                <a:rPr lang="en-US" sz="4400" b="1" i="1">
                                  <a:latin typeface="Cambria Math" panose="02040503050406030204" pitchFamily="18" charset="0"/>
                                </a:rPr>
                                <m:t>𝟏</m:t>
                              </m:r>
                            </m:e>
                          </m:func>
                          <m:r>
                            <a:rPr lang="en-US" sz="4400" b="1" i="1">
                              <a:latin typeface="Cambria Math" panose="02040503050406030204" pitchFamily="18" charset="0"/>
                            </a:rPr>
                            <m:t>𝟏</m:t>
                          </m:r>
                          <m:sSup>
                            <m:sSupPr>
                              <m:ctrlPr>
                                <a:rPr lang="en-US" sz="4400" b="1" i="1">
                                  <a:latin typeface="Cambria Math" panose="02040503050406030204" pitchFamily="18" charset="0"/>
                                </a:rPr>
                              </m:ctrlPr>
                            </m:sSupPr>
                            <m:e>
                              <m:r>
                                <a:rPr lang="en-US" sz="4400" b="1" i="1">
                                  <a:latin typeface="Cambria Math" panose="02040503050406030204" pitchFamily="18" charset="0"/>
                                </a:rPr>
                                <m:t>𝟕</m:t>
                              </m:r>
                            </m:e>
                            <m:sup>
                              <m:r>
                                <a:rPr lang="en-US" sz="4400" b="1" i="1">
                                  <a:latin typeface="Cambria Math" panose="02040503050406030204" pitchFamily="18" charset="0"/>
                                </a:rPr>
                                <m:t>𝟎</m:t>
                              </m:r>
                            </m:sup>
                          </m:sSup>
                          <m:r>
                            <a:rPr lang="en-US" sz="4400" b="1" i="1">
                              <a:latin typeface="Cambria Math" panose="02040503050406030204" pitchFamily="18" charset="0"/>
                            </a:rPr>
                            <m:t>.</m:t>
                          </m:r>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r>
                                <a:rPr lang="en-US" sz="4400" b="1" i="1">
                                  <a:latin typeface="Cambria Math" panose="02040503050406030204" pitchFamily="18" charset="0"/>
                                </a:rPr>
                                <m:t>𝟒</m:t>
                              </m:r>
                            </m:e>
                          </m:func>
                          <m:sSup>
                            <m:sSupPr>
                              <m:ctrlPr>
                                <a:rPr lang="en-US" sz="4400" b="1" i="1">
                                  <a:latin typeface="Cambria Math" panose="02040503050406030204" pitchFamily="18" charset="0"/>
                                </a:rPr>
                              </m:ctrlPr>
                            </m:sSupPr>
                            <m:e>
                              <m:r>
                                <a:rPr lang="en-US" sz="4400" b="1" i="1">
                                  <a:latin typeface="Cambria Math" panose="02040503050406030204" pitchFamily="18" charset="0"/>
                                </a:rPr>
                                <m:t>𝟖</m:t>
                              </m:r>
                            </m:e>
                            <m:sup>
                              <m:r>
                                <a:rPr lang="en-US" sz="4400" b="1" i="1">
                                  <a:latin typeface="Cambria Math" panose="02040503050406030204" pitchFamily="18" charset="0"/>
                                </a:rPr>
                                <m:t>𝟎</m:t>
                              </m:r>
                            </m:sup>
                          </m:sSup>
                        </m:num>
                        <m:den>
                          <m:func>
                            <m:funcPr>
                              <m:ctrlPr>
                                <a:rPr lang="en-US" sz="4400" b="1" i="1">
                                  <a:latin typeface="Cambria Math" panose="02040503050406030204" pitchFamily="18" charset="0"/>
                                </a:rPr>
                              </m:ctrlPr>
                            </m:funcPr>
                            <m:fName>
                              <m:r>
                                <a:rPr lang="en-US" sz="4400" b="1" i="1">
                                  <a:latin typeface="Cambria Math" panose="02040503050406030204" pitchFamily="18" charset="0"/>
                                </a:rPr>
                                <m:t>𝒔𝒊𝒏</m:t>
                              </m:r>
                            </m:fName>
                            <m:e>
                              <m:r>
                                <a:rPr lang="en-US" sz="4400" b="1" i="1">
                                  <a:latin typeface="Cambria Math" panose="02040503050406030204" pitchFamily="18" charset="0"/>
                                </a:rPr>
                                <m:t>𝟏</m:t>
                              </m:r>
                            </m:e>
                          </m:func>
                          <m:sSup>
                            <m:sSupPr>
                              <m:ctrlPr>
                                <a:rPr lang="en-US" sz="4400" b="1" i="1">
                                  <a:latin typeface="Cambria Math" panose="02040503050406030204" pitchFamily="18" charset="0"/>
                                </a:rPr>
                              </m:ctrlPr>
                            </m:sSupPr>
                            <m:e>
                              <m:r>
                                <a:rPr lang="en-US" sz="4400" b="1" i="1">
                                  <a:latin typeface="Cambria Math" panose="02040503050406030204" pitchFamily="18" charset="0"/>
                                </a:rPr>
                                <m:t>𝟓</m:t>
                              </m:r>
                            </m:e>
                            <m:sup>
                              <m:r>
                                <a:rPr lang="en-US" sz="4400" b="1" i="1">
                                  <a:latin typeface="Cambria Math" panose="02040503050406030204" pitchFamily="18" charset="0"/>
                                </a:rPr>
                                <m:t>𝟎</m:t>
                              </m:r>
                            </m:sup>
                          </m:sSup>
                        </m:den>
                      </m:f>
                    </m:oMath>
                  </m:oMathPara>
                </a14:m>
                <a:endParaRPr lang="en-US" sz="44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Cambria Math" panose="02040503050406030204" pitchFamily="18" charset="0"/>
                        </a:rPr>
                        <m:t>≈</m:t>
                      </m:r>
                      <m:r>
                        <a:rPr lang="en-US" sz="4400" b="1" i="1">
                          <a:latin typeface="Cambria Math" panose="02040503050406030204" pitchFamily="18" charset="0"/>
                        </a:rPr>
                        <m:t>𝟔𝟏</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𝒎</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7C544155-A75C-4227-8AA1-B84DD67841AA}"/>
                  </a:ext>
                </a:extLst>
              </p:cNvPr>
              <p:cNvSpPr txBox="1">
                <a:spLocks noRot="1" noChangeAspect="1" noMove="1" noResize="1" noEditPoints="1" noAdjustHandles="1" noChangeArrowheads="1" noChangeShapeType="1" noTextEdit="1"/>
              </p:cNvSpPr>
              <p:nvPr/>
            </p:nvSpPr>
            <p:spPr>
              <a:xfrm>
                <a:off x="12883741" y="3985345"/>
                <a:ext cx="10896600" cy="3204852"/>
              </a:xfrm>
              <a:prstGeom prst="rect">
                <a:avLst/>
              </a:prstGeom>
              <a:blipFill>
                <a:blip r:embed="rId4"/>
                <a:stretch>
                  <a:fillRect l="-2237"/>
                </a:stretch>
              </a:blipFill>
            </p:spPr>
            <p:txBody>
              <a:bodyPr/>
              <a:lstStyle/>
              <a:p>
                <a:r>
                  <a:rPr lang="en-US">
                    <a:noFill/>
                  </a:rPr>
                  <a:t> </a:t>
                </a:r>
              </a:p>
            </p:txBody>
          </p:sp>
        </mc:Fallback>
      </mc:AlternateContent>
    </p:spTree>
    <p:extLst>
      <p:ext uri="{BB962C8B-B14F-4D97-AF65-F5344CB8AC3E}">
        <p14:creationId xmlns:p14="http://schemas.microsoft.com/office/powerpoint/2010/main" val="42316660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8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750"/>
                                        <p:tgtEl>
                                          <p:spTgt spid="3">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27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27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27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ad>
                        <m:radPr>
                          <m:degHide m:val="on"/>
                          <m:ctrlPr>
                            <a:rPr lang="en-US" sz="5400" b="1" i="1">
                              <a:latin typeface="Cambria Math" panose="02040503050406030204" pitchFamily="18" charset="0"/>
                            </a:rPr>
                          </m:ctrlPr>
                        </m:radPr>
                        <m:deg/>
                        <m:e>
                          <m:r>
                            <a:rPr lang="en-US" sz="4000" b="1" i="1">
                              <a:latin typeface="Cambria Math" panose="02040503050406030204" pitchFamily="18" charset="0"/>
                              <a:ea typeface="Times New Roman" panose="02020603050405020304" pitchFamily="18" charset="0"/>
                              <a:cs typeface="Times New Roman" panose="02020603050405020304" pitchFamily="18" charset="0"/>
                            </a:rPr>
                            <m:t>𝟐</m:t>
                          </m:r>
                        </m:e>
                      </m:rad>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21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rPr>
                        <m:t>𝟏</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r>
                          <a:rPr lang="en-US" b="1" i="1">
                            <a:latin typeface="Cambria Math" panose="02040503050406030204" pitchFamily="18" charset="0"/>
                          </a:rPr>
                          <m:t>.</m:t>
                        </m:r>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rPr>
                        <m:t>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692400" y="544027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0060" y="3840540"/>
                <a:ext cx="23304511" cy="1569660"/>
              </a:xfrm>
              <a:prstGeom prst="rect">
                <a:avLst/>
              </a:prstGeom>
              <a:noFill/>
            </p:spPr>
            <p:txBody>
              <a:bodyPr wrap="square">
                <a:spAutoFit/>
              </a:bodyPr>
              <a:lstStyle/>
              <a:p>
                <a:pPr algn="ct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𝟒</m:t>
                        </m:r>
                      </m:e>
                    </m:func>
                    <m:r>
                      <a:rPr lang="en-US" sz="4800" b="1" i="1">
                        <a:latin typeface="Cambria Math" panose="02040503050406030204" pitchFamily="18" charset="0"/>
                      </a:rPr>
                      <m:t>𝟓</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𝟒</m:t>
                        </m:r>
                      </m:e>
                    </m:func>
                    <m:r>
                      <a:rPr lang="en-US" sz="4800" b="1" i="1">
                        <a:latin typeface="Cambria Math" panose="02040503050406030204" pitchFamily="18" charset="0"/>
                      </a:rPr>
                      <m:t>𝟓</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bao </a:t>
                </a:r>
                <a:r>
                  <a:rPr lang="en-US" sz="4800" b="1" dirty="0" err="1">
                    <a:latin typeface="Tahoma" panose="020B0604030504040204" pitchFamily="34" charset="0"/>
                    <a:ea typeface="Tahoma" panose="020B0604030504040204" pitchFamily="34" charset="0"/>
                    <a:cs typeface="Tahoma" panose="020B0604030504040204" pitchFamily="34" charset="0"/>
                  </a:rPr>
                  <a:t>nhiêu</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0060" y="3840540"/>
                <a:ext cx="23304511" cy="1569660"/>
              </a:xfrm>
              <a:prstGeom prst="rect">
                <a:avLst/>
              </a:prstGeom>
              <a:blipFill>
                <a:blip r:embed="rId7"/>
                <a:stretch>
                  <a:fillRect t="-930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1239096" y="8317915"/>
                <a:ext cx="20935103" cy="3566104"/>
              </a:xfrm>
              <a:prstGeom prst="rect">
                <a:avLst/>
              </a:prstGeom>
              <a:noFill/>
            </p:spPr>
            <p:txBody>
              <a:bodyPr wrap="square">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lượng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đặc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biệt</a:t>
                </a:r>
                <a:r>
                  <a:rPr lang="en-US" sz="4800" b="1" dirty="0">
                    <a:latin typeface="Tahoma" panose="020B0604030504040204" pitchFamily="34" charset="0"/>
                    <a:ea typeface="Tahoma" panose="020B0604030504040204" pitchFamily="34" charset="0"/>
                    <a:cs typeface="Tahoma" panose="020B0604030504040204" pitchFamily="34" charset="0"/>
                  </a:rPr>
                  <a:t> hay </a:t>
                </a:r>
                <a:r>
                  <a:rPr lang="en-US" sz="4800" b="1" dirty="0" err="1">
                    <a:latin typeface="Tahoma" panose="020B0604030504040204" pitchFamily="34" charset="0"/>
                    <a:ea typeface="Tahoma" panose="020B0604030504040204" pitchFamily="34" charset="0"/>
                    <a:cs typeface="Tahoma" panose="020B0604030504040204" pitchFamily="34" charset="0"/>
                  </a:rPr>
                  <a:t>dùng</a:t>
                </a:r>
                <a:r>
                  <a:rPr lang="en-US" sz="4800" b="1" dirty="0">
                    <a:latin typeface="Tahoma" panose="020B0604030504040204" pitchFamily="34" charset="0"/>
                    <a:ea typeface="Tahoma" panose="020B0604030504040204" pitchFamily="34" charset="0"/>
                    <a:cs typeface="Tahoma" panose="020B0604030504040204" pitchFamily="34" charset="0"/>
                  </a:rPr>
                  <a:t> MTCT ta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&amp;</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𝟒</m:t>
                                </m:r>
                              </m:e>
                            </m:func>
                            <m:r>
                              <a:rPr lang="en-US" sz="4800" b="1" i="1">
                                <a:latin typeface="Cambria Math" panose="02040503050406030204" pitchFamily="18" charset="0"/>
                              </a:rPr>
                              <m:t>𝟓</m:t>
                            </m:r>
                            <m:r>
                              <a:rPr lang="en-US" sz="4800" b="1" i="1">
                                <a:latin typeface="Cambria Math" panose="02040503050406030204" pitchFamily="18"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num>
                              <m:den>
                                <m:r>
                                  <a:rPr lang="en-US" sz="4800" b="1" i="1">
                                    <a:latin typeface="Cambria Math" panose="02040503050406030204" pitchFamily="18" charset="0"/>
                                  </a:rPr>
                                  <m:t>𝟐</m:t>
                                </m:r>
                              </m:den>
                            </m:f>
                          </m:e>
                          <m:e>
                            <m:r>
                              <a:rPr lang="en-US" sz="4800" b="1" i="1">
                                <a:latin typeface="Cambria Math" panose="02040503050406030204" pitchFamily="18" charset="0"/>
                              </a:rPr>
                              <m:t>&amp;</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𝟒</m:t>
                                </m:r>
                              </m:e>
                            </m:func>
                            <m:r>
                              <a:rPr lang="en-US" sz="4800" b="1" i="1">
                                <a:latin typeface="Cambria Math" panose="02040503050406030204" pitchFamily="18" charset="0"/>
                              </a:rPr>
                              <m:t>𝟓</m:t>
                            </m:r>
                            <m:r>
                              <a:rPr lang="en-US" sz="4800" b="1" i="1">
                                <a:latin typeface="Cambria Math" panose="02040503050406030204" pitchFamily="18"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num>
                              <m:den>
                                <m:r>
                                  <a:rPr lang="en-US" sz="4800" b="1" i="1">
                                    <a:latin typeface="Cambria Math" panose="02040503050406030204" pitchFamily="18" charset="0"/>
                                  </a:rPr>
                                  <m:t>𝟐</m:t>
                                </m:r>
                              </m:den>
                            </m:f>
                          </m:e>
                        </m:eqArr>
                      </m:e>
                    </m:d>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𝟒</m:t>
                        </m:r>
                      </m:e>
                    </m:func>
                    <m:r>
                      <a:rPr lang="en-US" sz="4800" b="1" i="1">
                        <a:latin typeface="Cambria Math" panose="02040503050406030204" pitchFamily="18" charset="0"/>
                      </a:rPr>
                      <m:t>𝟓</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𝟒</m:t>
                        </m:r>
                      </m:e>
                    </m:func>
                    <m:r>
                      <a:rPr lang="en-US" sz="4800" b="1" i="1">
                        <a:latin typeface="Cambria Math" panose="02040503050406030204" pitchFamily="18" charset="0"/>
                      </a:rPr>
                      <m:t>𝟓</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1239096" y="8317915"/>
                <a:ext cx="20935103" cy="3566104"/>
              </a:xfrm>
              <a:prstGeom prst="rect">
                <a:avLst/>
              </a:prstGeom>
              <a:blipFill>
                <a:blip r:embed="rId9"/>
                <a:stretch>
                  <a:fillRect l="-1310" t="-3932" r="-757"/>
                </a:stretch>
              </a:blipFill>
            </p:spPr>
            <p:txBody>
              <a:bodyPr/>
              <a:lstStyle/>
              <a:p>
                <a:r>
                  <a:rPr lang="en-US">
                    <a:noFill/>
                  </a:rPr>
                  <a:t> </a:t>
                </a:r>
              </a:p>
            </p:txBody>
          </p:sp>
        </mc:Fallback>
      </mc:AlternateContent>
    </p:spTree>
    <p:extLst>
      <p:ext uri="{BB962C8B-B14F-4D97-AF65-F5344CB8AC3E}">
        <p14:creationId xmlns:p14="http://schemas.microsoft.com/office/powerpoint/2010/main" val="1149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d>
                              <m:dPr>
                                <m:ctrlPr>
                                  <a:rPr lang="en-US" b="1" i="1">
                                    <a:latin typeface="Cambria Math" panose="02040503050406030204" pitchFamily="18" charset="0"/>
                                  </a:rPr>
                                </m:ctrlPr>
                              </m:dPr>
                              <m:e>
                                <m:r>
                                  <a:rPr lang="en-US" b="1" i="1">
                                    <a:latin typeface="Cambria Math" panose="02040503050406030204" pitchFamily="18" charset="0"/>
                                  </a:rPr>
                                  <m:t>𝟏𝟖𝟎</m:t>
                                </m:r>
                                <m:r>
                                  <a:rPr lang="en-US" b="1" i="1">
                                    <a:latin typeface="Cambria Math" panose="02040503050406030204" pitchFamily="18" charset="0"/>
                                  </a:rPr>
                                  <m:t>°−</m:t>
                                </m:r>
                                <m:r>
                                  <a:rPr lang="en-US" b="1" i="1">
                                    <a:latin typeface="Cambria Math" panose="02040503050406030204" pitchFamily="18" charset="0"/>
                                  </a:rPr>
                                  <m:t>𝜶</m:t>
                                </m:r>
                              </m:e>
                            </m:d>
                          </m:e>
                        </m:func>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𝜶</m:t>
                            </m:r>
                          </m:e>
                        </m:func>
                        <m:r>
                          <a:rPr lang="en-US" b="1" i="1">
                            <a:latin typeface="Cambria Math" panose="020405030504060302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d>
                            <m:dPr>
                              <m:ctrlPr>
                                <a:rPr lang="en-US" b="1" i="1">
                                  <a:latin typeface="Cambria Math" panose="02040503050406030204" pitchFamily="18" charset="0"/>
                                </a:rPr>
                              </m:ctrlPr>
                            </m:dPr>
                            <m:e>
                              <m:r>
                                <a:rPr lang="en-US" b="1" i="1">
                                  <a:latin typeface="Cambria Math" panose="02040503050406030204" pitchFamily="18" charset="0"/>
                                </a:rPr>
                                <m:t>𝟏𝟖𝟎</m:t>
                              </m:r>
                              <m:r>
                                <a:rPr lang="en-US" b="1" i="1">
                                  <a:latin typeface="Cambria Math" panose="02040503050406030204" pitchFamily="18" charset="0"/>
                                </a:rPr>
                                <m:t>°−</m:t>
                              </m:r>
                              <m:r>
                                <a:rPr lang="en-US" b="1" i="1">
                                  <a:latin typeface="Cambria Math" panose="02040503050406030204" pitchFamily="18" charset="0"/>
                                </a:rPr>
                                <m:t>𝜶</m:t>
                              </m:r>
                            </m:e>
                          </m:d>
                        </m:e>
                      </m:func>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𝜶</m:t>
                          </m:r>
                        </m:e>
                      </m:func>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b="-7109"/>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ea typeface="Times New Roman" panose="02020603050405020304" pitchFamily="18" charset="0"/>
                                <a:cs typeface="Times New Roman" panose="02020603050405020304" pitchFamily="18" charset="0"/>
                              </a:rPr>
                              <m:t>𝒔𝒊𝒏</m:t>
                            </m:r>
                          </m:fName>
                          <m:e>
                            <m:d>
                              <m:dPr>
                                <m:ctrlPr>
                                  <a:rPr lang="en-US" sz="4800" b="1" i="1">
                                    <a:latin typeface="Cambria Math" panose="02040503050406030204" pitchFamily="18" charset="0"/>
                                  </a:rPr>
                                </m:ctrlPr>
                              </m:dPr>
                              <m:e>
                                <m:r>
                                  <a:rPr lang="en-US" sz="4800" b="1" i="1">
                                    <a:latin typeface="Cambria Math" panose="02040503050406030204" pitchFamily="18" charset="0"/>
                                    <a:ea typeface="Times New Roman" panose="02020603050405020304" pitchFamily="18" charset="0"/>
                                    <a:cs typeface="Times New Roman" panose="02020603050405020304" pitchFamily="18" charset="0"/>
                                  </a:rPr>
                                  <m:t>𝟏𝟖𝟎</m:t>
                                </m:r>
                                <m:r>
                                  <a:rPr lang="en-US" sz="4800" b="1" i="1">
                                    <a:latin typeface="Cambria Math" panose="02040503050406030204" pitchFamily="18" charset="0"/>
                                    <a:ea typeface="Times New Roman" panose="02020603050405020304" pitchFamily="18" charset="0"/>
                                    <a:cs typeface="Times New Roman" panose="02020603050405020304" pitchFamily="18" charset="0"/>
                                  </a:rPr>
                                  <m:t>°−</m:t>
                                </m:r>
                                <m:r>
                                  <a:rPr lang="en-US" sz="4800" b="1" i="1">
                                    <a:latin typeface="Cambria Math" panose="02040503050406030204" pitchFamily="18" charset="0"/>
                                    <a:ea typeface="Times New Roman" panose="02020603050405020304" pitchFamily="18" charset="0"/>
                                    <a:cs typeface="Times New Roman" panose="02020603050405020304" pitchFamily="18" charset="0"/>
                                  </a:rPr>
                                  <m:t>𝜶</m:t>
                                </m:r>
                              </m:e>
                            </m:d>
                          </m:e>
                        </m:func>
                        <m:r>
                          <a:rPr lang="en-US" sz="4800" b="1" i="1">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ea typeface="Times New Roman" panose="02020603050405020304" pitchFamily="18" charset="0"/>
                                <a:cs typeface="Times New Roman" panose="02020603050405020304" pitchFamily="18" charset="0"/>
                              </a:rPr>
                              <m:t>𝒔𝒊𝒏</m:t>
                            </m:r>
                          </m:fName>
                          <m:e>
                            <m:r>
                              <a:rPr lang="en-US" sz="4800" b="1" i="1">
                                <a:latin typeface="Cambria Math" panose="02040503050406030204" pitchFamily="18" charset="0"/>
                                <a:ea typeface="Times New Roman" panose="02020603050405020304" pitchFamily="18" charset="0"/>
                                <a:cs typeface="Times New Roman" panose="02020603050405020304" pitchFamily="18" charset="0"/>
                              </a:rPr>
                              <m:t>𝜶</m:t>
                            </m:r>
                          </m:e>
                        </m:func>
                        <m:r>
                          <a:rPr lang="en-US" sz="4800" b="1"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14:m>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d>
                            <m:dPr>
                              <m:ctrlPr>
                                <a:rPr lang="en-US" b="1" i="1">
                                  <a:latin typeface="Cambria Math" panose="02040503050406030204" pitchFamily="18" charset="0"/>
                                </a:rPr>
                              </m:ctrlPr>
                            </m:dPr>
                            <m:e>
                              <m:r>
                                <a:rPr lang="en-US" b="1" i="1">
                                  <a:latin typeface="Cambria Math" panose="02040503050406030204" pitchFamily="18" charset="0"/>
                                </a:rPr>
                                <m:t>𝟏𝟖𝟎</m:t>
                              </m:r>
                              <m:r>
                                <a:rPr lang="en-US" b="1" i="1">
                                  <a:latin typeface="Cambria Math" panose="02040503050406030204" pitchFamily="18" charset="0"/>
                                </a:rPr>
                                <m:t>°−</m:t>
                              </m:r>
                              <m:r>
                                <a:rPr lang="en-US" b="1" i="1">
                                  <a:latin typeface="Cambria Math" panose="02040503050406030204" pitchFamily="18" charset="0"/>
                                </a:rPr>
                                <m:t>𝜶</m:t>
                              </m:r>
                            </m:e>
                          </m:d>
                        </m:e>
                      </m:func>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𝜶</m:t>
                          </m:r>
                        </m:e>
                      </m:func>
                      <m:r>
                        <a:rPr lang="en-US" b="1" i="1">
                          <a:latin typeface="Cambria Math" panose="02040503050406030204" pitchFamily="18" charset="0"/>
                        </a:rPr>
                        <m:t>.</m:t>
                      </m:r>
                    </m:oMath>
                  </a14:m>
                  <a:endParaRPr lang="en-US"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382132" y="699699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2024733" y="3611940"/>
            <a:ext cx="21186707" cy="1569660"/>
          </a:xfrm>
          <a:prstGeom prst="rect">
            <a:avLst/>
          </a:prstGeom>
          <a:noFill/>
        </p:spPr>
        <p:txBody>
          <a:bodyPr wrap="square">
            <a:spAutoFit/>
          </a:bodyPr>
          <a:lstStyle/>
          <a:p>
            <a:pPr algn="ct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đẳng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đẳng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387727" y="10166041"/>
                <a:ext cx="23191497" cy="830997"/>
              </a:xfrm>
              <a:prstGeom prst="rect">
                <a:avLst/>
              </a:prstGeom>
              <a:noFill/>
            </p:spPr>
            <p:txBody>
              <a:bodyPr wrap="square">
                <a:spAutoFit/>
              </a:bodyPr>
              <a:lstStyle/>
              <a:p>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Hai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bù</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nhau</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𝜶</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𝟏𝟖𝟎</m:t>
                        </m:r>
                        <m:r>
                          <a:rPr lang="en-US" sz="4800" b="1" i="1">
                            <a:latin typeface="Cambria Math" panose="02040503050406030204" pitchFamily="18" charset="0"/>
                          </a:rPr>
                          <m:t>°−</m:t>
                        </m:r>
                        <m:r>
                          <a:rPr lang="en-US" sz="4800" b="1" i="1">
                            <a:latin typeface="Cambria Math" panose="02040503050406030204" pitchFamily="18" charset="0"/>
                          </a:rPr>
                          <m:t>𝜶</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sin </a:t>
                </a:r>
                <a:r>
                  <a:rPr lang="en-US" sz="4800" b="1" dirty="0" err="1">
                    <a:latin typeface="Tahoma" panose="020B0604030504040204" pitchFamily="34" charset="0"/>
                    <a:ea typeface="Tahoma" panose="020B0604030504040204" pitchFamily="34" charset="0"/>
                    <a:cs typeface="Tahoma" panose="020B0604030504040204" pitchFamily="34" charset="0"/>
                  </a:rPr>
                  <a:t>bằng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nhau</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387727" y="10166041"/>
                <a:ext cx="23191497" cy="830997"/>
              </a:xfrm>
              <a:prstGeom prst="rect">
                <a:avLst/>
              </a:prstGeom>
              <a:blipFill>
                <a:blip r:embed="rId8"/>
                <a:stretch>
                  <a:fillRect t="-17647" r="-473" b="-37500"/>
                </a:stretch>
              </a:blipFill>
            </p:spPr>
            <p:txBody>
              <a:bodyPr/>
              <a:lstStyle/>
              <a:p>
                <a:r>
                  <a:rPr lang="en-US">
                    <a:noFill/>
                  </a:rPr>
                  <a:t> </a:t>
                </a:r>
              </a:p>
            </p:txBody>
          </p:sp>
        </mc:Fallback>
      </mc:AlternateContent>
    </p:spTree>
    <p:extLst>
      <p:ext uri="{BB962C8B-B14F-4D97-AF65-F5344CB8AC3E}">
        <p14:creationId xmlns:p14="http://schemas.microsoft.com/office/powerpoint/2010/main" val="3443683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2402218" y="5278935"/>
            <a:ext cx="19579564" cy="2875326"/>
            <a:chOff x="188657" y="2243915"/>
            <a:chExt cx="9789782" cy="14376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5658439" y="2270036"/>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𝒔𝒊𝒏</m:t>
                            </m:r>
                          </m:fName>
                          <m:e>
                            <m:r>
                              <a:rPr lang="en-US" sz="4800" b="1" i="1" smtClean="0">
                                <a:latin typeface="Cambria Math" panose="02040503050406030204" pitchFamily="18" charset="0"/>
                              </a:rPr>
                              <m:t>𝜶</m:t>
                            </m:r>
                          </m:e>
                        </m:func>
                        <m:r>
                          <a:rPr lang="en-US" sz="4800" b="1" i="1" smtClean="0">
                            <a:latin typeface="Cambria Math" panose="02040503050406030204" pitchFamily="18" charset="0"/>
                          </a:rPr>
                          <m:t>&lt;</m:t>
                        </m:r>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𝒔𝒊𝒏</m:t>
                            </m:r>
                          </m:fName>
                          <m:e>
                            <m:r>
                              <a:rPr lang="en-US" sz="4800" b="1" i="1" smtClean="0">
                                <a:latin typeface="Cambria Math" panose="02040503050406030204" pitchFamily="18" charset="0"/>
                              </a:rPr>
                              <m:t>𝜷</m:t>
                            </m:r>
                          </m:e>
                        </m:func>
                        <m:r>
                          <a:rPr lang="en-US" sz="4800" b="1" i="1" smtClean="0">
                            <a:latin typeface="Cambria Math" panose="020405030504060302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5658439" y="2270036"/>
                  <a:ext cx="4320000"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5322593" y="2329168"/>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𝒄𝒐𝒔</m:t>
                          </m:r>
                        </m:fName>
                        <m:e>
                          <m:r>
                            <a:rPr lang="en-US" sz="4800" b="1" i="1" smtClean="0">
                              <a:latin typeface="Cambria Math" panose="02040503050406030204" pitchFamily="18" charset="0"/>
                            </a:rPr>
                            <m:t>𝜶</m:t>
                          </m:r>
                        </m:e>
                      </m:func>
                      <m:r>
                        <a:rPr lang="en-US" sz="4800" b="1" i="1" smtClean="0">
                          <a:latin typeface="Cambria Math" panose="02040503050406030204" pitchFamily="18" charset="0"/>
                        </a:rPr>
                        <m:t>&lt;</m:t>
                      </m:r>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𝒄𝒐𝒔</m:t>
                          </m:r>
                        </m:fName>
                        <m:e>
                          <m:r>
                            <a:rPr lang="en-US" sz="4800" b="1" i="1" smtClean="0">
                              <a:latin typeface="Cambria Math" panose="02040503050406030204" pitchFamily="18" charset="0"/>
                            </a:rPr>
                            <m:t>𝜷</m:t>
                          </m:r>
                        </m:e>
                      </m:func>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4320000"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537946"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𝒄𝒐𝒕</m:t>
                            </m:r>
                          </m:fName>
                          <m:e>
                            <m:r>
                              <a:rPr lang="en-US" sz="4800" b="1" i="1" smtClean="0">
                                <a:latin typeface="Cambria Math" panose="02040503050406030204" pitchFamily="18" charset="0"/>
                              </a:rPr>
                              <m:t>𝜶</m:t>
                            </m:r>
                          </m:e>
                        </m:func>
                        <m:r>
                          <a:rPr lang="en-US" sz="4800" b="1" i="1" smtClean="0">
                            <a:latin typeface="Cambria Math" panose="02040503050406030204" pitchFamily="18" charset="0"/>
                          </a:rPr>
                          <m:t>&gt;</m:t>
                        </m:r>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𝒄𝒐𝒕</m:t>
                            </m:r>
                          </m:fName>
                          <m:e>
                            <m:r>
                              <a:rPr lang="en-US" sz="4800" b="1" i="1" smtClean="0">
                                <a:latin typeface="Cambria Math" panose="02040503050406030204" pitchFamily="18" charset="0"/>
                              </a:rPr>
                              <m:t>𝜷</m:t>
                            </m:r>
                          </m:e>
                        </m:func>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537946" y="3064310"/>
                  <a:ext cx="4320000"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188657"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5658439" y="3064310"/>
                  <a:ext cx="43200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𝒕𝒂𝒏</m:t>
                            </m:r>
                          </m:fName>
                          <m:e>
                            <m:r>
                              <a:rPr lang="en-US" sz="4800" b="1" i="1" smtClean="0">
                                <a:latin typeface="Cambria Math" panose="02040503050406030204" pitchFamily="18" charset="0"/>
                              </a:rPr>
                              <m:t>𝜶</m:t>
                            </m:r>
                          </m:e>
                        </m:func>
                        <m:r>
                          <a:rPr lang="en-US" sz="4800" b="1" i="1" smtClean="0">
                            <a:latin typeface="Cambria Math" panose="02040503050406030204" pitchFamily="18" charset="0"/>
                          </a:rPr>
                          <m:t>+</m:t>
                        </m:r>
                        <m:func>
                          <m:funcPr>
                            <m:ctrlPr>
                              <a:rPr lang="en-US" sz="4800" b="1" i="1">
                                <a:latin typeface="Cambria Math" panose="02040503050406030204" pitchFamily="18" charset="0"/>
                              </a:rPr>
                            </m:ctrlPr>
                          </m:funcPr>
                          <m:fName>
                            <m:r>
                              <a:rPr lang="en-US" sz="4800" b="1" i="1" smtClean="0">
                                <a:latin typeface="Cambria Math" panose="02040503050406030204" pitchFamily="18" charset="0"/>
                              </a:rPr>
                              <m:t>𝒕𝒂𝒏</m:t>
                            </m:r>
                          </m:fName>
                          <m:e>
                            <m:r>
                              <a:rPr lang="en-US" sz="4800" b="1" i="1" smtClean="0">
                                <a:latin typeface="Cambria Math" panose="02040503050406030204" pitchFamily="18" charset="0"/>
                              </a:rPr>
                              <m:t>𝜷</m:t>
                            </m:r>
                          </m:e>
                        </m:func>
                        <m:r>
                          <a:rPr lang="en-US" sz="4800" b="1" i="1" smtClean="0">
                            <a:latin typeface="Cambria Math" panose="02040503050406030204" pitchFamily="18" charset="0"/>
                          </a:rPr>
                          <m:t>&gt;</m:t>
                        </m:r>
                        <m:r>
                          <a:rPr lang="en-US" sz="4800" b="1" i="1" smtClean="0">
                            <a:latin typeface="Cambria Math" panose="02040503050406030204" pitchFamily="18" charset="0"/>
                          </a:rPr>
                          <m:t>𝟎</m:t>
                        </m:r>
                        <m:r>
                          <a:rPr lang="en-US" sz="4800" b="1" i="1" smtClean="0">
                            <a:latin typeface="Cambria Math" panose="02040503050406030204" pitchFamily="18" charset="0"/>
                          </a:rPr>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5658439" y="3064310"/>
                  <a:ext cx="4320000"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5309150" y="3123442"/>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516667" y="537747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794282" y="3563564"/>
                <a:ext cx="24139333" cy="156966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nhọn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𝜶</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𝜷</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𝜶</m:t>
                    </m:r>
                    <m:r>
                      <a:rPr lang="en-US" sz="4800" b="1" i="1">
                        <a:latin typeface="Cambria Math" panose="02040503050406030204" pitchFamily="18" charset="0"/>
                      </a:rPr>
                      <m:t>&lt;</m:t>
                    </m:r>
                    <m:r>
                      <a:rPr lang="en-US" sz="4800" b="1" i="1">
                        <a:latin typeface="Cambria Math" panose="02040503050406030204" pitchFamily="18" charset="0"/>
                      </a:rPr>
                      <m:t>𝜷</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Khẳng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794282" y="3563564"/>
                <a:ext cx="24139333" cy="1569660"/>
              </a:xfrm>
              <a:prstGeom prst="rect">
                <a:avLst/>
              </a:prstGeom>
              <a:blipFill>
                <a:blip r:embed="rId7"/>
                <a:stretch>
                  <a:fillRect l="-1136" t="-93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387727" y="10166041"/>
                <a:ext cx="23191497" cy="1569660"/>
              </a:xfrm>
              <a:prstGeom prst="rect">
                <a:avLst/>
              </a:prstGeom>
              <a:noFill/>
            </p:spPr>
            <p:txBody>
              <a:bodyPr wrap="square">
                <a:spAutoFit/>
              </a:bodyPr>
              <a:lstStyle/>
              <a:p>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𝜶</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𝜷</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nhọn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𝜶</m:t>
                    </m:r>
                    <m:r>
                      <a:rPr lang="en-US" sz="4800" b="1" i="1">
                        <a:latin typeface="Cambria Math" panose="02040503050406030204" pitchFamily="18" charset="0"/>
                      </a:rPr>
                      <m:t>&lt;</m:t>
                    </m:r>
                    <m:r>
                      <a:rPr lang="en-US" sz="4800" b="1" i="1">
                        <a:latin typeface="Cambria Math" panose="02040503050406030204" pitchFamily="18" charset="0"/>
                      </a:rPr>
                      <m:t>𝜷</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𝜶</m:t>
                        </m:r>
                      </m:e>
                    </m:func>
                    <m:r>
                      <a:rPr lang="en-US" sz="4800" b="1" i="1">
                        <a:latin typeface="Cambria Math" panose="02040503050406030204" pitchFamily="18" charset="0"/>
                      </a:rPr>
                      <m:t>&gt;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𝜷</m:t>
                        </m:r>
                      </m:e>
                    </m:func>
                    <m:r>
                      <a:rPr lang="en-US" sz="4800" b="1" i="1">
                        <a:latin typeface="Cambria Math" panose="02040503050406030204" pitchFamily="18" charset="0"/>
                      </a:rPr>
                      <m:t>.</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387727" y="10166041"/>
                <a:ext cx="23191497" cy="1569660"/>
              </a:xfrm>
              <a:prstGeom prst="rect">
                <a:avLst/>
              </a:prstGeom>
              <a:blipFill>
                <a:blip r:embed="rId9"/>
                <a:stretch>
                  <a:fillRect t="-9339"/>
                </a:stretch>
              </a:blipFill>
            </p:spPr>
            <p:txBody>
              <a:bodyPr/>
              <a:lstStyle/>
              <a:p>
                <a:r>
                  <a:rPr lang="en-US">
                    <a:noFill/>
                  </a:rPr>
                  <a:t> </a:t>
                </a:r>
              </a:p>
            </p:txBody>
          </p:sp>
        </mc:Fallback>
      </mc:AlternateContent>
    </p:spTree>
    <p:extLst>
      <p:ext uri="{BB962C8B-B14F-4D97-AF65-F5344CB8AC3E}">
        <p14:creationId xmlns:p14="http://schemas.microsoft.com/office/powerpoint/2010/main" val="1928803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𝑩</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den>
                      </m:f>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𝑪</m:t>
                            </m:r>
                          </m:e>
                        </m:func>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num>
                          <m:den>
                            <m:r>
                              <a:rPr lang="en-US" b="1" i="1">
                                <a:latin typeface="Cambria Math" panose="02040503050406030204" pitchFamily="18" charset="0"/>
                              </a:rPr>
                              <m:t>𝟐</m:t>
                            </m:r>
                          </m:den>
                        </m:f>
                        <m:r>
                          <a:rPr lang="en-US" sz="4800" b="1" i="1" smtClean="0">
                            <a:latin typeface="Cambria Math" panose="020405030504060302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𝑪</m:t>
                            </m:r>
                          </m:e>
                        </m:fun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ea typeface="Times New Roman" panose="02020603050405020304" pitchFamily="18" charset="0"/>
                                <a:cs typeface="Times New Roman" panose="02020603050405020304" pitchFamily="18" charset="0"/>
                              </a:rPr>
                              <m:t>𝒔𝒊𝒏</m:t>
                            </m:r>
                          </m:fName>
                          <m:e>
                            <m:r>
                              <a:rPr lang="en-US" sz="4800" b="1" i="1">
                                <a:latin typeface="Cambria Math" panose="02040503050406030204" pitchFamily="18" charset="0"/>
                                <a:ea typeface="Times New Roman" panose="02020603050405020304" pitchFamily="18" charset="0"/>
                                <a:cs typeface="Times New Roman" panose="02020603050405020304" pitchFamily="18" charset="0"/>
                              </a:rPr>
                              <m:t>𝑩</m:t>
                            </m:r>
                          </m:e>
                        </m:func>
                        <m:r>
                          <a:rPr lang="en-US" sz="48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800" b="1" i="1">
                                <a:latin typeface="Cambria Math" panose="02040503050406030204" pitchFamily="18" charset="0"/>
                                <a:ea typeface="Times New Roman" panose="02020603050405020304" pitchFamily="18" charset="0"/>
                                <a:cs typeface="Times New Roman" panose="02020603050405020304" pitchFamily="18" charset="0"/>
                              </a:rPr>
                              <m:t>𝟐</m:t>
                            </m:r>
                          </m:den>
                        </m:f>
                        <m:r>
                          <a:rPr lang="en-US" sz="4800" b="1" i="1" smtClean="0">
                            <a:latin typeface="Cambria Math" panose="02040503050406030204" pitchFamily="18" charset="0"/>
                          </a:rPr>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96980" y="512170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794282" y="3563564"/>
                <a:ext cx="24139333" cy="1589602"/>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ở </a:t>
                </a:r>
                <a14:m>
                  <m:oMath xmlns:m="http://schemas.openxmlformats.org/officeDocument/2006/math">
                    <m:r>
                      <a:rPr lang="en-US" sz="4800" b="1" i="1">
                        <a:latin typeface="Cambria Math" panose="02040503050406030204" pitchFamily="18" charset="0"/>
                      </a:rPr>
                      <m:t>𝑨</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𝑩</m:t>
                        </m:r>
                      </m:e>
                    </m:acc>
                    <m:r>
                      <a:rPr lang="en-US" sz="4800" b="1" i="1">
                        <a:latin typeface="Cambria Math" panose="02040503050406030204" pitchFamily="18" charset="0"/>
                      </a:rPr>
                      <m:t>=</m:t>
                    </m:r>
                    <m:r>
                      <a:rPr lang="en-US" sz="4800" b="1" i="1">
                        <a:latin typeface="Cambria Math" panose="02040503050406030204" pitchFamily="18" charset="0"/>
                      </a:rPr>
                      <m:t>𝟑𝟎</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Khẳng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794282" y="3563564"/>
                <a:ext cx="24139333" cy="1589602"/>
              </a:xfrm>
              <a:prstGeom prst="rect">
                <a:avLst/>
              </a:prstGeom>
              <a:blipFill>
                <a:blip r:embed="rId7"/>
                <a:stretch>
                  <a:fillRect l="-1136" t="-807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87727" y="8221870"/>
            <a:ext cx="23658961" cy="5189330"/>
            <a:chOff x="48567" y="4381499"/>
            <a:chExt cx="22822550" cy="518932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941557"/>
              <a:ext cx="22682027" cy="4629270"/>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669087" y="9980082"/>
                <a:ext cx="14014073" cy="2015745"/>
              </a:xfrm>
              <a:prstGeom prst="rect">
                <a:avLst/>
              </a:prstGeom>
              <a:noFill/>
            </p:spPr>
            <p:txBody>
              <a:bodyPr wrap="square">
                <a:spAutoFit/>
              </a:bodyPr>
              <a:lstStyle/>
              <a:p>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err="1"/>
                  <a:t>Dễ</a:t>
                </a:r>
                <a:r>
                  <a:rPr lang="en-US" sz="4800" b="1" dirty="0"/>
                  <a:t> </a:t>
                </a:r>
                <a:r>
                  <a:rPr lang="en-US" sz="4800" b="1" dirty="0" err="1"/>
                  <a:t>thấy</a:t>
                </a:r>
                <a:r>
                  <a:rPr lang="en-US" sz="4800" b="1" dirty="0"/>
                  <a:t> A </a:t>
                </a:r>
                <a:r>
                  <a:rPr lang="en-US" sz="4800" b="1" dirty="0" err="1"/>
                  <a:t>sai</a:t>
                </a:r>
                <a:r>
                  <a:rPr lang="en-US" sz="4800" b="1" dirty="0"/>
                  <a:t> do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𝑩</m:t>
                        </m:r>
                      </m:e>
                    </m:func>
                    <m:r>
                      <a:rPr lang="en-US" sz="4800" b="1" i="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r>
                          <a:rPr lang="en-US" sz="4800" b="1" i="1">
                            <a:latin typeface="Cambria Math" panose="02040503050406030204" pitchFamily="18" charset="0"/>
                          </a:rPr>
                          <m:t>𝟑</m:t>
                        </m:r>
                      </m:e>
                    </m:func>
                    <m:r>
                      <a:rPr lang="en-US" sz="4800" b="1" i="1">
                        <a:latin typeface="Cambria Math" panose="02040503050406030204" pitchFamily="18" charset="0"/>
                      </a:rPr>
                      <m:t>𝟎</m:t>
                    </m:r>
                    <m:r>
                      <a:rPr lang="en-US" sz="4800" b="1" i="1">
                        <a:latin typeface="Cambria Math" panose="02040503050406030204" pitchFamily="18"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num>
                      <m:den>
                        <m:r>
                          <a:rPr lang="en-US" sz="4800" b="1" i="1">
                            <a:latin typeface="Cambria Math" panose="02040503050406030204" pitchFamily="18" charset="0"/>
                          </a:rPr>
                          <m:t>𝟐</m:t>
                        </m:r>
                      </m:den>
                    </m:f>
                  </m:oMath>
                </a14:m>
                <a:r>
                  <a:rPr lang="en-US" sz="4800" b="1" dirty="0"/>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669087" y="9980082"/>
                <a:ext cx="14014073" cy="201574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68129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ad>
                        <m:radPr>
                          <m:degHide m:val="on"/>
                          <m:ctrlPr>
                            <a:rPr lang="en-US" b="1" i="1">
                              <a:latin typeface="Cambria Math" panose="02040503050406030204" pitchFamily="18" charset="0"/>
                            </a:rPr>
                          </m:ctrlPr>
                        </m:radPr>
                        <m:deg/>
                        <m:e>
                          <m:r>
                            <a:rPr lang="en-US" b="1" i="1">
                              <a:latin typeface="Cambria Math" panose="02040503050406030204" pitchFamily="18" charset="0"/>
                            </a:rPr>
                            <m:t>𝟐𝟕</m:t>
                          </m:r>
                        </m:e>
                      </m:ra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𝟑</m:t>
                      </m:r>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𝟐𝟕</m:t>
                        </m:r>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𝟖</m:t>
                        </m:r>
                        <m:r>
                          <a:rPr lang="en-US" sz="4800" b="1" i="1" smtClean="0">
                            <a:latin typeface="Cambria Math" panose="02040503050406030204" pitchFamily="18" charset="0"/>
                          </a:rPr>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244492" y="511884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600257" y="3297491"/>
                <a:ext cx="24139333" cy="127676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r>
                          <a:rPr lang="en-US" sz="4800" b="1" i="1">
                            <a:latin typeface="Cambria Math" panose="02040503050406030204" pitchFamily="18" charset="0"/>
                          </a:rPr>
                          <m:t>𝑪</m:t>
                        </m:r>
                      </m:e>
                    </m:func>
                    <m:r>
                      <a:rPr lang="en-US" sz="4800" b="1" i="1">
                        <a:latin typeface="Cambria Math" panose="02040503050406030204" pitchFamily="18"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𝟕</m:t>
                            </m:r>
                          </m:e>
                        </m:rad>
                      </m:num>
                      <m:den>
                        <m:r>
                          <a:rPr lang="en-US" sz="4800" b="1" i="1">
                            <a:latin typeface="Cambria Math" panose="02040503050406030204" pitchFamily="18" charset="0"/>
                          </a:rPr>
                          <m:t>𝟒</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1">
                        <a:latin typeface="Cambria Math" panose="02040503050406030204" pitchFamily="18" charset="0"/>
                      </a:rPr>
                      <m:t>𝑨𝑪</m:t>
                    </m:r>
                    <m:r>
                      <a:rPr lang="en-US" sz="4800" b="1" i="1">
                        <a:latin typeface="Cambria Math" panose="02040503050406030204" pitchFamily="18" charset="0"/>
                      </a:rPr>
                      <m:t>=</m:t>
                    </m:r>
                    <m:r>
                      <a:rPr lang="en-US" sz="4800" b="1" i="1">
                        <a:latin typeface="Cambria Math" panose="02040503050406030204" pitchFamily="18" charset="0"/>
                      </a:rPr>
                      <m:t>𝟑</m:t>
                    </m:r>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𝑩𝑪</m:t>
                    </m:r>
                    <m:r>
                      <a:rPr lang="en-US" sz="4800" b="1" i="1">
                        <a:latin typeface="Cambria Math" panose="02040503050406030204" pitchFamily="18" charset="0"/>
                      </a:rPr>
                      <m:t>=</m:t>
                    </m:r>
                    <m:r>
                      <a:rPr lang="en-US" sz="4800" b="1" i="1">
                        <a:latin typeface="Cambria Math" panose="02040503050406030204" pitchFamily="18" charset="0"/>
                      </a:rPr>
                      <m:t>𝟔</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C </a:t>
                </a:r>
                <a:r>
                  <a:rPr lang="en-US" sz="4800" b="1" dirty="0" err="1">
                    <a:latin typeface="Tahoma" panose="020B0604030504040204" pitchFamily="34" charset="0"/>
                    <a:ea typeface="Tahoma" panose="020B0604030504040204" pitchFamily="34" charset="0"/>
                    <a:cs typeface="Tahoma" panose="020B0604030504040204" pitchFamily="34" charset="0"/>
                  </a:rPr>
                  <a:t>nhọn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cạnh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m:t>
                    </m:r>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600257" y="3297491"/>
                <a:ext cx="24139333" cy="1276760"/>
              </a:xfrm>
              <a:prstGeom prst="rect">
                <a:avLst/>
              </a:prstGeom>
              <a:blipFill>
                <a:blip r:embed="rId7"/>
                <a:stretch>
                  <a:fillRect l="-1162" b="-1052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643511" y="7448072"/>
                <a:ext cx="11700889" cy="6832383"/>
              </a:xfrm>
              <a:prstGeom prst="rect">
                <a:avLst/>
              </a:prstGeom>
              <a:noFill/>
            </p:spPr>
            <p:txBody>
              <a:bodyPr wrap="square">
                <a:spAutoFit/>
              </a:bodyPr>
              <a:lstStyle/>
              <a:p>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b="1" dirty="0"/>
                  <a:t>Do </a:t>
                </a:r>
                <a:r>
                  <a:rPr lang="en-US" b="1" dirty="0" err="1"/>
                  <a:t>góc</a:t>
                </a:r>
                <a:r>
                  <a:rPr lang="en-US" b="1" dirty="0"/>
                  <a:t> C </a:t>
                </a:r>
                <a:r>
                  <a:rPr lang="en-US" b="1" dirty="0" err="1"/>
                  <a:t>nhọn</a:t>
                </a:r>
                <a:r>
                  <a:rPr lang="en-US" b="1" dirty="0"/>
                  <a:t> </a:t>
                </a:r>
                <a:r>
                  <a:rPr lang="en-US" b="1" dirty="0" err="1"/>
                  <a:t>nên</a:t>
                </a:r>
                <a:endParaRPr lang="en-US" b="1" dirty="0"/>
              </a:p>
              <a:p>
                <a:r>
                  <a:rPr lang="en-US" b="1" dirty="0"/>
                  <a:t> </a:t>
                </a:r>
                <a14:m>
                  <m:oMath xmlns:m="http://schemas.openxmlformats.org/officeDocument/2006/math">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𝑪</m:t>
                        </m:r>
                      </m:e>
                    </m:func>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𝟏</m:t>
                        </m:r>
                        <m:r>
                          <a:rPr lang="en-US" b="1" i="1">
                            <a:latin typeface="Cambria Math" panose="02040503050406030204" pitchFamily="18" charset="0"/>
                          </a:rPr>
                          <m:t>−</m:t>
                        </m:r>
                        <m:func>
                          <m:funcPr>
                            <m:ctrlPr>
                              <a:rPr lang="en-US" b="1" i="1">
                                <a:latin typeface="Cambria Math" panose="02040503050406030204" pitchFamily="18" charset="0"/>
                              </a:rPr>
                            </m:ctrlPr>
                          </m:funcPr>
                          <m:fName>
                            <m:sSup>
                              <m:sSupPr>
                                <m:ctrlPr>
                                  <a:rPr lang="en-US" b="1" i="1">
                                    <a:latin typeface="Cambria Math" panose="02040503050406030204" pitchFamily="18" charset="0"/>
                                  </a:rPr>
                                </m:ctrlPr>
                              </m:sSupPr>
                              <m:e>
                                <m:r>
                                  <a:rPr lang="en-US" b="1" i="1">
                                    <a:latin typeface="Cambria Math" panose="02040503050406030204" pitchFamily="18" charset="0"/>
                                  </a:rPr>
                                  <m:t>𝒔𝒊𝒏</m:t>
                                </m:r>
                              </m:e>
                              <m:sup>
                                <m:r>
                                  <a:rPr lang="en-US" b="1" i="1">
                                    <a:latin typeface="Cambria Math" panose="02040503050406030204" pitchFamily="18" charset="0"/>
                                  </a:rPr>
                                  <m:t>𝟐</m:t>
                                </m:r>
                              </m:sup>
                            </m:sSup>
                          </m:fName>
                          <m:e>
                            <m:r>
                              <a:rPr lang="en-US" b="1" i="1">
                                <a:latin typeface="Cambria Math" panose="02040503050406030204" pitchFamily="18" charset="0"/>
                              </a:rPr>
                              <m:t>𝑪</m:t>
                            </m:r>
                          </m:e>
                        </m:func>
                      </m:e>
                    </m:rad>
                  </m:oMath>
                </a14:m>
                <a:endParaRPr lang="en-US" b="1" i="1" dirty="0"/>
              </a:p>
              <a:p>
                <a:pPr>
                  <a:lnSpc>
                    <a:spcPct val="150000"/>
                  </a:lnSpc>
                </a:pPr>
                <a:r>
                  <a:rPr lang="en-US" b="1" dirty="0"/>
                  <a:t>            </a:t>
                </a:r>
                <a14:m>
                  <m:oMath xmlns:m="http://schemas.openxmlformats.org/officeDocument/2006/math">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𝟏</m:t>
                        </m:r>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r>
                                          <a:rPr lang="en-US" b="1" i="1">
                                            <a:latin typeface="Cambria Math" panose="02040503050406030204" pitchFamily="18" charset="0"/>
                                          </a:rPr>
                                          <m:t>𝟕</m:t>
                                        </m:r>
                                      </m:e>
                                    </m:rad>
                                  </m:num>
                                  <m:den>
                                    <m:r>
                                      <a:rPr lang="en-US" b="1" i="1">
                                        <a:latin typeface="Cambria Math" panose="02040503050406030204" pitchFamily="18" charset="0"/>
                                      </a:rPr>
                                      <m:t>𝟒</m:t>
                                    </m:r>
                                  </m:den>
                                </m:f>
                              </m:e>
                            </m:d>
                          </m:e>
                          <m:sup>
                            <m:r>
                              <a:rPr lang="en-US" b="1" i="1">
                                <a:latin typeface="Cambria Math" panose="02040503050406030204" pitchFamily="18" charset="0"/>
                              </a:rPr>
                              <m:t>𝟐</m:t>
                            </m:r>
                          </m:sup>
                        </m:sSup>
                      </m:e>
                    </m:rad>
                  </m:oMath>
                </a14:m>
                <a:endParaRPr lang="en-US" b="1" i="1" dirty="0"/>
              </a:p>
              <a:p>
                <a:pPr>
                  <a:lnSpc>
                    <a:spcPct val="150000"/>
                  </a:lnSpc>
                </a:pPr>
                <a:r>
                  <a:rPr lang="en-US" b="1" dirty="0"/>
                  <a:t>           </a:t>
                </a:r>
                <a14:m>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𝟒</m:t>
                        </m:r>
                      </m:den>
                    </m:f>
                  </m:oMath>
                </a14:m>
                <a:endParaRPr lang="en-US" b="1" i="1" dirty="0"/>
              </a:p>
              <a:p>
                <a:pPr>
                  <a:lnSpc>
                    <a:spcPct val="150000"/>
                  </a:lnSpc>
                </a:pPr>
                <a:r>
                  <a:rPr lang="en-US" b="1" dirty="0"/>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643511" y="7448072"/>
                <a:ext cx="11700889" cy="6832383"/>
              </a:xfrm>
              <a:prstGeom prst="rect">
                <a:avLst/>
              </a:prstGeom>
              <a:blipFill>
                <a:blip r:embed="rId9"/>
                <a:stretch>
                  <a:fillRect t="-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4D31BC7-85E0-EE79-340C-DCF207CAC060}"/>
                  </a:ext>
                </a:extLst>
              </p:cNvPr>
              <p:cNvSpPr txBox="1"/>
              <p:nvPr/>
            </p:nvSpPr>
            <p:spPr>
              <a:xfrm>
                <a:off x="13963869" y="7618350"/>
                <a:ext cx="9032692" cy="5225148"/>
              </a:xfrm>
              <a:prstGeom prst="rect">
                <a:avLst/>
              </a:prstGeom>
              <a:noFill/>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𝑨</m:t>
                      </m:r>
                      <m:r>
                        <a:rPr lang="en-US" b="1" i="1" smtClean="0">
                          <a:latin typeface="Cambria Math" panose="02040503050406030204" pitchFamily="18" charset="0"/>
                        </a:rPr>
                        <m:t>𝑩</m:t>
                      </m:r>
                      <m:r>
                        <a:rPr kumimoji="0" lang="en-US" sz="43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ad>
                        <m:radPr>
                          <m:degHide m:val="on"/>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m:t>
                          </m:r>
                          <m:sSup>
                            <m:sSup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m:t>
                              </m:r>
                            </m:e>
                            <m: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sSup>
                            <m:sSup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m:t>
                              </m:r>
                            </m:e>
                            <m: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𝑨𝑪</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𝑩𝑪</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unc>
                            <m:func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𝒄𝒐𝒔</m:t>
                              </m:r>
                            </m:fName>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m:t>
                              </m:r>
                            </m:e>
                          </m:func>
                        </m:e>
                      </m:rad>
                    </m:oMath>
                  </m:oMathPara>
                </a14:m>
                <a:endParaRPr kumimoji="0" lang="en-US" sz="43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2177278"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ad>
                        <m:radPr>
                          <m:degHide m:val="on"/>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sSup>
                            <m:sSup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e>
                            <m: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num>
                            <m:den>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den>
                          </m:f>
                        </m:e>
                      </m:rad>
                    </m:oMath>
                  </m:oMathPara>
                </a14:m>
                <a:endParaRPr kumimoji="0" lang="en-US" sz="43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ad>
                      <m:radPr>
                        <m:degHide m:val="on"/>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oMath>
                </a14:m>
                <a:r>
                  <a:rPr kumimoji="0" lang="en-US" sz="4300" b="1"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36" name="TextBox 35">
                <a:extLst>
                  <a:ext uri="{FF2B5EF4-FFF2-40B4-BE49-F238E27FC236}">
                    <a16:creationId xmlns:a16="http://schemas.microsoft.com/office/drawing/2014/main" id="{14D31BC7-85E0-EE79-340C-DCF207CAC060}"/>
                  </a:ext>
                </a:extLst>
              </p:cNvPr>
              <p:cNvSpPr txBox="1">
                <a:spLocks noRot="1" noChangeAspect="1" noMove="1" noResize="1" noEditPoints="1" noAdjustHandles="1" noChangeArrowheads="1" noChangeShapeType="1" noTextEdit="1"/>
              </p:cNvSpPr>
              <p:nvPr/>
            </p:nvSpPr>
            <p:spPr>
              <a:xfrm>
                <a:off x="13963869" y="7618350"/>
                <a:ext cx="9032692" cy="5225148"/>
              </a:xfrm>
              <a:prstGeom prst="rect">
                <a:avLst/>
              </a:prstGeom>
              <a:blipFill>
                <a:blip r:embed="rId10"/>
                <a:stretch>
                  <a:fillRect b="-4667"/>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FF43609C-0E87-FA26-2759-26ED4D6D0109}"/>
              </a:ext>
            </a:extLst>
          </p:cNvPr>
          <p:cNvCxnSpPr>
            <a:stCxn id="26" idx="0"/>
          </p:cNvCxnSpPr>
          <p:nvPr/>
        </p:nvCxnSpPr>
        <p:spPr>
          <a:xfrm flipH="1">
            <a:off x="12192000" y="7252926"/>
            <a:ext cx="18458" cy="61582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33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xEl>
                                              <p:pRg st="4" end="4"/>
                                            </p:txEl>
                                          </p:spTgt>
                                        </p:tgtEl>
                                        <p:attrNameLst>
                                          <p:attrName>style.visibility</p:attrName>
                                        </p:attrNameLst>
                                      </p:cBhvr>
                                      <p:to>
                                        <p:strVal val="visible"/>
                                      </p:to>
                                    </p:set>
                                    <p:animEffect transition="in" filter="wipe(left)">
                                      <p:cBhvr>
                                        <p:cTn id="44" dur="500"/>
                                        <p:tgtEl>
                                          <p:spTgt spid="31">
                                            <p:txEl>
                                              <p:pRg st="4" end="4"/>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6">
                                            <p:txEl>
                                              <p:pRg st="1" end="1"/>
                                            </p:txEl>
                                          </p:spTgt>
                                        </p:tgtEl>
                                        <p:attrNameLst>
                                          <p:attrName>style.visibility</p:attrName>
                                        </p:attrNameLst>
                                      </p:cBhvr>
                                      <p:to>
                                        <p:strVal val="visible"/>
                                      </p:to>
                                    </p:set>
                                    <p:animEffect transition="in" filter="wipe(left)">
                                      <p:cBhvr>
                                        <p:cTn id="57" dur="500"/>
                                        <p:tgtEl>
                                          <p:spTgt spid="3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
                                            <p:txEl>
                                              <p:pRg st="2" end="2"/>
                                            </p:txEl>
                                          </p:spTgt>
                                        </p:tgtEl>
                                        <p:attrNameLst>
                                          <p:attrName>style.visibility</p:attrName>
                                        </p:attrNameLst>
                                      </p:cBhvr>
                                      <p:to>
                                        <p:strVal val="visible"/>
                                      </p:to>
                                    </p:set>
                                    <p:animEffect transition="in" filter="wipe(left)">
                                      <p:cBhvr>
                                        <p:cTn id="62" dur="500"/>
                                        <p:tgtEl>
                                          <p:spTgt spid="3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𝟏</m:t>
                      </m:r>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rPr>
                        <m:t>𝟎</m:t>
                      </m:r>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r>
                          <m:rPr>
                            <m:nor/>
                          </m:rPr>
                          <a:rPr lang="vi-VN" b="1"/>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b="1"/>
                          <m:t>𝑃</m:t>
                        </m:r>
                        <m:r>
                          <m:rPr>
                            <m:nor/>
                          </m:rPr>
                          <a:rPr lang="en-US" b="1" i="0" smtClean="0"/>
                          <m:t> </m:t>
                        </m:r>
                        <m:r>
                          <m:rPr>
                            <m:nor/>
                          </m:rPr>
                          <a:rPr lang="en-US" b="1"/>
                          <m:t>=</m:t>
                        </m:r>
                        <m:r>
                          <m:rPr>
                            <m:nor/>
                          </m:rPr>
                          <a:rPr lang="en-US" b="1" i="0" smtClean="0"/>
                          <m:t> −</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r>
                          <a:rPr lang="en-US" sz="4800" b="1" i="1" smtClean="0">
                            <a:latin typeface="Cambria Math" panose="02040503050406030204" pitchFamily="18" charset="0"/>
                          </a:rPr>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7995804" y="51259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60813" y="254926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5813963" y="3357989"/>
                <a:ext cx="16207838" cy="754053"/>
              </a:xfrm>
              <a:prstGeom prst="rect">
                <a:avLst/>
              </a:prstGeom>
              <a:noFill/>
            </p:spPr>
            <p:txBody>
              <a:bodyPr wrap="square">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Tính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vi-VN" b="1" dirty="0">
                    <a:latin typeface="Tahoma" panose="020B0604030504040204" pitchFamily="34" charset="0"/>
                    <a:ea typeface="Tahoma" panose="020B0604030504040204" pitchFamily="34" charset="0"/>
                    <a:cs typeface="Tahoma" panose="020B0604030504040204" pitchFamily="34" charset="0"/>
                  </a:rPr>
                  <a:t> trị biểu thức </a:t>
                </a:r>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oMath>
                </a14:m>
                <a:r>
                  <a:rPr lang="pt-B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5813963" y="3357989"/>
                <a:ext cx="16207838" cy="754053"/>
              </a:xfrm>
              <a:prstGeom prst="rect">
                <a:avLst/>
              </a:prstGeom>
              <a:blipFill>
                <a:blip r:embed="rId7"/>
                <a:stretch>
                  <a:fillRect l="-1504" t="-16935" b="-3629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6162590" y="7029401"/>
                <a:ext cx="15790615" cy="6171882"/>
              </a:xfrm>
              <a:prstGeom prst="rect">
                <a:avLst/>
              </a:prstGeom>
              <a:noFill/>
            </p:spPr>
            <p:txBody>
              <a:bodyPr wrap="square">
                <a:sp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b="1" i="1">
                        <a:latin typeface="Cambria Math" panose="02040503050406030204" pitchFamily="18" charset="0"/>
                      </a:rPr>
                      <m:t>𝟑𝟎</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𝟔𝟎</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góc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e>
                          <m:e>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e>
                        </m:eqArr>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𝑷</m:t>
                      </m:r>
                      <m:r>
                        <a:rPr lang="en-US" b="1" i="1" smtClean="0">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oMath>
                  </m:oMathPara>
                </a14:m>
                <a:endParaRPr lang="en-US" b="1" i="1" dirty="0">
                  <a:latin typeface="Cambria Math" panose="02040503050406030204" pitchFamily="18" charset="0"/>
                </a:endParaRPr>
              </a:p>
              <a:p>
                <a:pPr>
                  <a:lnSpc>
                    <a:spcPct val="150000"/>
                  </a:lnSpc>
                </a:pPr>
                <a14:m>
                  <m:oMath xmlns:m="http://schemas.openxmlformats.org/officeDocument/2006/math">
                    <m:r>
                      <a:rPr lang="en-US" b="1" i="1">
                        <a:latin typeface="Cambria Math" panose="02040503050406030204" pitchFamily="18" charset="0"/>
                      </a:rPr>
                      <m:t>=</m:t>
                    </m:r>
                  </m:oMath>
                </a14:m>
                <a:r>
                  <a:rPr lang="en-US" b="1" dirty="0"/>
                  <a:t> </a:t>
                </a:r>
                <a14:m>
                  <m:oMath xmlns:m="http://schemas.openxmlformats.org/officeDocument/2006/math">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e>
                        </m:d>
                      </m:e>
                      <m:sup>
                        <m:r>
                          <a:rPr lang="en-US" b="1" i="1">
                            <a:latin typeface="Cambria Math" panose="02040503050406030204" pitchFamily="18" charset="0"/>
                          </a:rPr>
                          <m:t>𝟐</m:t>
                        </m:r>
                      </m:sup>
                    </m:sSup>
                  </m:oMath>
                </a14:m>
                <a:r>
                  <a:rPr lang="en-US" b="1" dirty="0"/>
                  <a:t> </a:t>
                </a:r>
                <a14:m>
                  <m:oMath xmlns:m="http://schemas.openxmlformats.org/officeDocument/2006/math">
                    <m:sSup>
                      <m:sSupPr>
                        <m:ctrlPr>
                          <a:rPr lang="en-US" b="1" i="1">
                            <a:latin typeface="Cambria Math" panose="02040503050406030204" pitchFamily="18" charset="0"/>
                          </a:rPr>
                        </m:ctrlPr>
                      </m:sSupPr>
                      <m:e>
                        <m:r>
                          <a:rPr lang="en-US" b="1" i="1" smtClean="0">
                            <a:latin typeface="Cambria Math" panose="02040503050406030204" pitchFamily="18" charset="0"/>
                          </a:rPr>
                          <m:t>+ </m:t>
                        </m:r>
                        <m:d>
                          <m:dPr>
                            <m:ctrlPr>
                              <a:rPr lang="en-US" b="1" i="1">
                                <a:latin typeface="Cambria Math" panose="02040503050406030204" pitchFamily="18" charset="0"/>
                              </a:rPr>
                            </m:ctrlPr>
                          </m:dPr>
                          <m:e>
                            <m:func>
                              <m:funcPr>
                                <m:ctrlPr>
                                  <a:rPr lang="en-US" b="1" i="1">
                                    <a:latin typeface="Cambria Math" panose="02040503050406030204" pitchFamily="18" charset="0"/>
                                  </a:rPr>
                                </m:ctrlPr>
                              </m:funcPr>
                              <m:fName>
                                <m:r>
                                  <a:rPr lang="en-US" b="1" i="1" smtClean="0">
                                    <a:latin typeface="Cambria Math" panose="02040503050406030204" pitchFamily="18" charset="0"/>
                                  </a:rPr>
                                  <m:t>𝑪𝒐𝒔</m:t>
                                </m:r>
                              </m:fName>
                              <m:e>
                                <m:r>
                                  <a:rPr lang="en-US" b="1" i="1">
                                    <a:latin typeface="Cambria Math" panose="02040503050406030204" pitchFamily="18" charset="0"/>
                                  </a:rPr>
                                  <m:t>𝟑</m:t>
                                </m:r>
                              </m:e>
                            </m:func>
                            <m:r>
                              <a:rPr lang="en-US" b="1" i="1">
                                <a:latin typeface="Cambria Math" panose="02040503050406030204" pitchFamily="18" charset="0"/>
                              </a:rPr>
                              <m:t>𝟎</m:t>
                            </m:r>
                            <m:r>
                              <a:rPr lang="en-US" b="1" i="1">
                                <a:latin typeface="Cambria Math" panose="02040503050406030204" pitchFamily="18" charset="0"/>
                              </a:rPr>
                              <m:t>°</m:t>
                            </m:r>
                          </m:e>
                        </m:d>
                      </m:e>
                      <m:sup>
                        <m:r>
                          <a:rPr lang="en-US" b="1" i="1">
                            <a:latin typeface="Cambria Math" panose="02040503050406030204" pitchFamily="18" charset="0"/>
                          </a:rPr>
                          <m:t>𝟐</m:t>
                        </m:r>
                      </m:sup>
                    </m:sSup>
                  </m:oMath>
                </a14:m>
                <a:endParaRPr lang="en-US"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en-US" b="1" i="1">
                        <a:latin typeface="Cambria Math" panose="02040503050406030204" pitchFamily="18" charset="0"/>
                      </a:rPr>
                      <m:t>=</m:t>
                    </m:r>
                    <m:r>
                      <a:rPr lang="en-US" b="1" i="1" smtClean="0">
                        <a:latin typeface="Cambria Math" panose="02040503050406030204" pitchFamily="18" charset="0"/>
                      </a:rPr>
                      <m:t>𝟏</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6162590" y="7029401"/>
                <a:ext cx="15790615" cy="6171882"/>
              </a:xfrm>
              <a:prstGeom prst="rect">
                <a:avLst/>
              </a:prstGeom>
              <a:blipFill>
                <a:blip r:embed="rId9"/>
                <a:stretch>
                  <a:fillRect l="-1544"/>
                </a:stretch>
              </a:blipFill>
            </p:spPr>
            <p:txBody>
              <a:bodyPr/>
              <a:lstStyle/>
              <a:p>
                <a:r>
                  <a:rPr lang="en-US">
                    <a:noFill/>
                  </a:rPr>
                  <a:t> </a:t>
                </a:r>
              </a:p>
            </p:txBody>
          </p:sp>
        </mc:Fallback>
      </mc:AlternateContent>
    </p:spTree>
    <p:extLst>
      <p:ext uri="{BB962C8B-B14F-4D97-AF65-F5344CB8AC3E}">
        <p14:creationId xmlns:p14="http://schemas.microsoft.com/office/powerpoint/2010/main" val="2645362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xEl>
                                              <p:pRg st="4" end="4"/>
                                            </p:txEl>
                                          </p:spTgt>
                                        </p:tgtEl>
                                        <p:attrNameLst>
                                          <p:attrName>style.visibility</p:attrName>
                                        </p:attrNameLst>
                                      </p:cBhvr>
                                      <p:to>
                                        <p:strVal val="visible"/>
                                      </p:to>
                                    </p:set>
                                    <p:animEffect transition="in" filter="wipe(left)">
                                      <p:cBhvr>
                                        <p:cTn id="44" dur="500"/>
                                        <p:tgtEl>
                                          <p:spTgt spid="3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𝟓𝟎</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𝟓𝟎</m:t>
                      </m:r>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5</a:t>
                  </a:r>
                  <a14:m>
                    <m:oMath xmlns:m="http://schemas.openxmlformats.org/officeDocument/2006/math">
                      <m:r>
                        <a:rPr lang="en-US" b="1" i="1">
                          <a:latin typeface="Cambria Math" panose="02040503050406030204" pitchFamily="18" charset="0"/>
                        </a:rPr>
                        <m:t>𝟎</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𝟓𝟎</m:t>
                        </m:r>
                        <m:rad>
                          <m:radPr>
                            <m:degHide m:val="on"/>
                            <m:ctrlPr>
                              <a:rPr lang="en-US" b="1" i="1">
                                <a:latin typeface="Cambria Math" panose="02040503050406030204" pitchFamily="18" charset="0"/>
                              </a:rPr>
                            </m:ctrlPr>
                          </m:radPr>
                          <m:deg/>
                          <m:e>
                            <m:r>
                              <a:rPr lang="en-US" b="1" i="1" smtClean="0">
                                <a:latin typeface="Cambria Math" panose="02040503050406030204" pitchFamily="18" charset="0"/>
                              </a:rPr>
                              <m:t>𝟓</m:t>
                            </m:r>
                          </m:e>
                        </m:rad>
                        <m:r>
                          <m:rPr>
                            <m:nor/>
                          </m:rPr>
                          <a:rPr lang="en-US" b="1"/>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102839" y="536535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3884242" y="3357989"/>
                <a:ext cx="18137559" cy="830997"/>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Tính </a:t>
                </a:r>
                <a:r>
                  <a:rPr lang="en-US" sz="4800" b="1" dirty="0" err="1">
                    <a:latin typeface="Tahoma" panose="020B0604030504040204" pitchFamily="34" charset="0"/>
                    <a:ea typeface="Tahoma" panose="020B0604030504040204" pitchFamily="34" charset="0"/>
                    <a:cs typeface="Tahoma" panose="020B0604030504040204" pitchFamily="34" charset="0"/>
                  </a:rPr>
                  <a:t>diện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tích</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r>
                      <a:rPr lang="en-US" sz="4800" b="1" i="1">
                        <a:latin typeface="Cambria Math" panose="02040503050406030204" pitchFamily="18" charset="0"/>
                      </a:rPr>
                      <m:t>=</m:t>
                    </m:r>
                    <m:r>
                      <a:rPr lang="en-US" sz="4800" b="1" i="1">
                        <a:latin typeface="Cambria Math" panose="02040503050406030204" pitchFamily="18" charset="0"/>
                      </a:rPr>
                      <m:t>𝟔𝟎</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0" smtClean="0">
                        <a:latin typeface="Cambria Math" panose="02040503050406030204" pitchFamily="18" charset="0"/>
                      </a:rPr>
                      <m:t>   </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𝟐𝟎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3884242" y="3357989"/>
                <a:ext cx="18137559" cy="830997"/>
              </a:xfrm>
              <a:prstGeom prst="rect">
                <a:avLst/>
              </a:prstGeom>
              <a:blipFill>
                <a:blip r:embed="rId7"/>
                <a:stretch>
                  <a:fillRect l="-1512" t="-17647" b="-3750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5715000" y="7615423"/>
                <a:ext cx="15790615" cy="4898520"/>
              </a:xfrm>
              <a:prstGeom prst="rect">
                <a:avLst/>
              </a:prstGeom>
              <a:noFill/>
            </p:spPr>
            <p:txBody>
              <a:bodyPr wrap="square">
                <a:sp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Áp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thức</a:t>
                </a:r>
                <a:r>
                  <a:rPr lang="en-US" b="1" dirty="0">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𝒃𝒄</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𝑨</m:t>
                        </m:r>
                      </m:e>
                    </m:func>
                  </m:oMath>
                </a14:m>
                <a:endParaRPr lang="en-US"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b="1" dirty="0"/>
                  <a:t>		    </a:t>
                </a:r>
                <a14:m>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𝒔𝒊𝒏</m:t>
                        </m:r>
                      </m:fName>
                      <m:e>
                        <m:r>
                          <a:rPr lang="en-US" b="1" i="1">
                            <a:latin typeface="Cambria Math" panose="02040503050406030204" pitchFamily="18" charset="0"/>
                          </a:rPr>
                          <m:t>𝟔</m:t>
                        </m:r>
                      </m:e>
                    </m:func>
                    <m:r>
                      <a:rPr lang="en-US" b="1" i="1">
                        <a:latin typeface="Cambria Math" panose="02040503050406030204" pitchFamily="18" charset="0"/>
                      </a:rPr>
                      <m:t>𝟎</m:t>
                    </m:r>
                    <m:r>
                      <a:rPr lang="en-US" b="1" i="1">
                        <a:latin typeface="Cambria Math" panose="02040503050406030204" pitchFamily="18" charset="0"/>
                      </a:rPr>
                      <m:t>°</m:t>
                    </m:r>
                  </m:oMath>
                </a14:m>
                <a:endParaRPr lang="en-US"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b="1" dirty="0"/>
                  <a:t>		    </a:t>
                </a:r>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𝟓𝟎</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5715000" y="7615423"/>
                <a:ext cx="15790615" cy="4898520"/>
              </a:xfrm>
              <a:prstGeom prst="rect">
                <a:avLst/>
              </a:prstGeom>
              <a:blipFill>
                <a:blip r:embed="rId9"/>
                <a:stretch>
                  <a:fillRect l="-1544" b="-4353"/>
                </a:stretch>
              </a:blipFill>
            </p:spPr>
            <p:txBody>
              <a:bodyPr/>
              <a:lstStyle/>
              <a:p>
                <a:r>
                  <a:rPr lang="en-US">
                    <a:noFill/>
                  </a:rPr>
                  <a:t> </a:t>
                </a:r>
              </a:p>
            </p:txBody>
          </p:sp>
        </mc:Fallback>
      </mc:AlternateContent>
    </p:spTree>
    <p:extLst>
      <p:ext uri="{BB962C8B-B14F-4D97-AF65-F5344CB8AC3E}">
        <p14:creationId xmlns:p14="http://schemas.microsoft.com/office/powerpoint/2010/main" val="3795461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𝟓</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𝟖</m:t>
                      </m:r>
                      <m:rad>
                        <m:radPr>
                          <m:degHide m:val="on"/>
                          <m:ctrlPr>
                            <a:rPr lang="en-US" b="1" i="1">
                              <a:latin typeface="Cambria Math" panose="02040503050406030204" pitchFamily="18" charset="0"/>
                            </a:rPr>
                          </m:ctrlPr>
                        </m:radPr>
                        <m:deg/>
                        <m:e>
                          <m:r>
                            <a:rPr lang="en-US" b="1" i="1">
                              <a:latin typeface="Cambria Math" panose="02040503050406030204" pitchFamily="18" charset="0"/>
                            </a:rPr>
                            <m:t>𝟑</m:t>
                          </m:r>
                        </m:e>
                      </m:rad>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m:t>
                        </m:r>
                        <m:r>
                          <a:rPr lang="en-US" b="1" i="1">
                            <a:latin typeface="Cambria Math" panose="02040503050406030204" pitchFamily="18" charset="0"/>
                          </a:rPr>
                          <m:t>𝟎</m:t>
                        </m:r>
                        <m:rad>
                          <m:radPr>
                            <m:degHide m:val="on"/>
                            <m:ctrlPr>
                              <a:rPr lang="en-US" b="1" i="1">
                                <a:latin typeface="Cambria Math" panose="02040503050406030204" pitchFamily="18" charset="0"/>
                              </a:rPr>
                            </m:ctrlPr>
                          </m:radPr>
                          <m:deg/>
                          <m:e>
                            <m:r>
                              <a:rPr lang="en-US" b="1" i="1" smtClean="0">
                                <a:latin typeface="Cambria Math" panose="02040503050406030204" pitchFamily="18" charset="0"/>
                              </a:rPr>
                              <m:t>𝟑</m:t>
                            </m:r>
                          </m:e>
                        </m:rad>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𝟏𝟐</m:t>
                        </m:r>
                        <m:rad>
                          <m:radPr>
                            <m:degHide m:val="on"/>
                            <m:ctrlPr>
                              <a:rPr lang="en-US" b="1" i="1">
                                <a:latin typeface="Cambria Math" panose="02040503050406030204" pitchFamily="18" charset="0"/>
                              </a:rPr>
                            </m:ctrlPr>
                          </m:radPr>
                          <m:deg/>
                          <m:e>
                            <m:r>
                              <a:rPr lang="en-US" b="1" i="1" smtClean="0">
                                <a:latin typeface="Cambria Math" panose="02040503050406030204" pitchFamily="18" charset="0"/>
                              </a:rPr>
                              <m:t>𝟑</m:t>
                            </m:r>
                          </m:e>
                        </m:rad>
                        <m:r>
                          <m:rPr>
                            <m:nor/>
                          </m:rPr>
                          <a:rPr lang="en-US" b="1"/>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137622" y="530942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3884242" y="3357989"/>
                <a:ext cx="19819868" cy="830997"/>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14:m>
                  <m:oMath xmlns:m="http://schemas.openxmlformats.org/officeDocument/2006/math">
                    <m:r>
                      <a:rPr lang="en-US" sz="4800" b="1" i="0" smtClean="0">
                        <a:latin typeface="Cambria Math" panose="02040503050406030204" pitchFamily="18" charset="0"/>
                      </a:rPr>
                      <m:t> </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𝟖</m:t>
                    </m:r>
                  </m:oMath>
                </a14:m>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800" b="1" i="0" smtClean="0">
                        <a:latin typeface="Cambria Math" panose="02040503050406030204" pitchFamily="18" charset="0"/>
                      </a:rPr>
                      <m:t>   </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tích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3884242" y="3357989"/>
                <a:ext cx="19819868" cy="830997"/>
              </a:xfrm>
              <a:prstGeom prst="rect">
                <a:avLst/>
              </a:prstGeom>
              <a:blipFill>
                <a:blip r:embed="rId7"/>
                <a:stretch>
                  <a:fillRect l="-1384" t="-17647" b="-3750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351957" y="7558856"/>
                <a:ext cx="7639105" cy="4792722"/>
              </a:xfrm>
              <a:prstGeom prst="rect">
                <a:avLst/>
              </a:prstGeom>
              <a:noFill/>
            </p:spPr>
            <p:txBody>
              <a:bodyPr wrap="square">
                <a:spAutoFit/>
              </a:bodyPr>
              <a:lstStyle/>
              <a:p>
                <a:pPr>
                  <a:lnSpc>
                    <a:spcPct val="150000"/>
                  </a:lnSpc>
                </a:pPr>
                <a:r>
                  <a:rPr lang="en-US" sz="4800" b="1" dirty="0"/>
                  <a:t>Ta </a:t>
                </a:r>
                <a:r>
                  <a:rPr lang="en-US" sz="4800" b="1" dirty="0" err="1"/>
                  <a:t>có</a:t>
                </a:r>
                <a:r>
                  <a:rPr lang="en-US" sz="4800" b="1" dirty="0"/>
                  <a:t>: </a:t>
                </a:r>
                <a14:m>
                  <m:oMath xmlns:m="http://schemas.openxmlformats.org/officeDocument/2006/math">
                    <m:r>
                      <a:rPr lang="en-US" sz="4800" b="1" i="1">
                        <a:latin typeface="Cambria Math" panose="02040503050406030204" pitchFamily="18" charset="0"/>
                      </a:rPr>
                      <m:t>𝒑</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𝒄</m:t>
                        </m:r>
                      </m:num>
                      <m:den>
                        <m:r>
                          <a:rPr lang="en-US" sz="4800" b="1" i="1">
                            <a:latin typeface="Cambria Math" panose="02040503050406030204" pitchFamily="18" charset="0"/>
                          </a:rPr>
                          <m:t>𝟐</m:t>
                        </m:r>
                      </m:den>
                    </m:f>
                  </m:oMath>
                </a14:m>
                <a:endParaRPr lang="en-US" sz="4800" b="1" i="1" dirty="0"/>
              </a:p>
              <a:p>
                <a:pPr>
                  <a:lnSpc>
                    <a:spcPct val="150000"/>
                  </a:lnSpc>
                </a:pPr>
                <a14:m>
                  <m:oMathPara xmlns:m="http://schemas.openxmlformats.org/officeDocument/2006/math">
                    <m:oMathParaPr>
                      <m:jc m:val="left"/>
                    </m:oMathParaPr>
                    <m:oMath xmlns:m="http://schemas.openxmlformats.org/officeDocument/2006/math">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𝟓</m:t>
                          </m:r>
                        </m:num>
                        <m:den>
                          <m:r>
                            <a:rPr lang="en-US" sz="4800" b="1" i="1">
                              <a:latin typeface="Cambria Math" panose="02040503050406030204" pitchFamily="18" charset="0"/>
                            </a:rPr>
                            <m:t>𝟐</m:t>
                          </m:r>
                        </m:den>
                      </m:f>
                    </m:oMath>
                  </m:oMathPara>
                </a14:m>
                <a:endParaRPr lang="en-US" sz="4800" b="1" i="1" dirty="0"/>
              </a:p>
              <a:p>
                <a:pPr>
                  <a:lnSpc>
                    <a:spcPct val="150000"/>
                  </a:lnSpc>
                </a:pPr>
                <a14:m>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dirty="0"/>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351957" y="7558856"/>
                <a:ext cx="7639105" cy="4792722"/>
              </a:xfrm>
              <a:prstGeom prst="rect">
                <a:avLst/>
              </a:prstGeom>
              <a:blipFill>
                <a:blip r:embed="rId9"/>
                <a:stretch>
                  <a:fillRect l="-3671" b="-5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FFDEE5C-B8B0-5E40-EBE4-A249E31676CB}"/>
                  </a:ext>
                </a:extLst>
              </p:cNvPr>
              <p:cNvSpPr txBox="1"/>
              <p:nvPr/>
            </p:nvSpPr>
            <p:spPr>
              <a:xfrm>
                <a:off x="12516499" y="7910541"/>
                <a:ext cx="12482622" cy="2500621"/>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Áp </a:t>
                </a:r>
                <a:r>
                  <a:rPr kumimoji="0" lang="en-US" sz="4800" b="1" i="0" u="none" strike="noStrike" kern="1200" cap="none" spc="0" normalizeH="0" baseline="0" noProof="0" dirty="0" err="1">
                    <a:ln>
                      <a:noFill/>
                    </a:ln>
                    <a:solidFill>
                      <a:prstClr val="black"/>
                    </a:solidFill>
                    <a:effectLst/>
                    <a:uLnTx/>
                    <a:uFillTx/>
                    <a:latin typeface="Calibri"/>
                    <a:ea typeface="+mn-ea"/>
                    <a:cs typeface="+mn-cs"/>
                  </a:rPr>
                  <a:t>dụng</a:t>
                </a:r>
                <a:r>
                  <a:rPr kumimoji="0" lang="en-US" sz="48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𝑺</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d>
                          <m:d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d>
                        <m:d>
                          <m:d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d>
                        <m:d>
                          <m:d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𝒑</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𝒄</m:t>
                            </m:r>
                          </m:e>
                        </m:d>
                      </m:e>
                    </m:rad>
                  </m:oMath>
                </a14:m>
                <a:endParaRPr kumimoji="0" lang="en-US" sz="4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rad>
                      <m:radPr>
                        <m:degHide m:val="on"/>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e>
                    </m:rad>
                  </m:oMath>
                </a14:m>
                <a:r>
                  <a:rPr kumimoji="0" lang="en-US" sz="4800" b="1"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35" name="TextBox 34">
                <a:extLst>
                  <a:ext uri="{FF2B5EF4-FFF2-40B4-BE49-F238E27FC236}">
                    <a16:creationId xmlns:a16="http://schemas.microsoft.com/office/drawing/2014/main" id="{CFFDEE5C-B8B0-5E40-EBE4-A249E31676CB}"/>
                  </a:ext>
                </a:extLst>
              </p:cNvPr>
              <p:cNvSpPr txBox="1">
                <a:spLocks noRot="1" noChangeAspect="1" noMove="1" noResize="1" noEditPoints="1" noAdjustHandles="1" noChangeArrowheads="1" noChangeShapeType="1" noTextEdit="1"/>
              </p:cNvSpPr>
              <p:nvPr/>
            </p:nvSpPr>
            <p:spPr>
              <a:xfrm>
                <a:off x="12516499" y="7910541"/>
                <a:ext cx="12482622" cy="2500621"/>
              </a:xfrm>
              <a:prstGeom prst="rect">
                <a:avLst/>
              </a:prstGeom>
              <a:blipFill>
                <a:blip r:embed="rId10"/>
                <a:stretch>
                  <a:fillRect l="-2197" b="-12439"/>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BD028E3E-7A7E-4795-9241-403E13033CAB}"/>
              </a:ext>
            </a:extLst>
          </p:cNvPr>
          <p:cNvCxnSpPr>
            <a:stCxn id="26" idx="0"/>
            <a:endCxn id="26" idx="2"/>
          </p:cNvCxnSpPr>
          <p:nvPr/>
        </p:nvCxnSpPr>
        <p:spPr>
          <a:xfrm>
            <a:off x="12210458" y="7252926"/>
            <a:ext cx="0" cy="61582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498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wipe(left)">
                                      <p:cBhvr>
                                        <p:cTn id="42" dur="500"/>
                                        <p:tgtEl>
                                          <p:spTgt spid="3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
                                            <p:txEl>
                                              <p:pRg st="1" end="1"/>
                                            </p:txEl>
                                          </p:spTgt>
                                        </p:tgtEl>
                                        <p:attrNameLst>
                                          <p:attrName>style.visibility</p:attrName>
                                        </p:attrNameLst>
                                      </p:cBhvr>
                                      <p:to>
                                        <p:strVal val="visible"/>
                                      </p:to>
                                    </p:set>
                                    <p:animEffect transition="in" filter="wipe(left)">
                                      <p:cBhvr>
                                        <p:cTn id="47" dur="500"/>
                                        <p:tgtEl>
                                          <p:spTgt spid="3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85749" y="4245922"/>
            <a:ext cx="23717251" cy="9012878"/>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2176250"/>
            <a:ext cx="23717251" cy="18814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562600" y="2317408"/>
                <a:ext cx="16348982" cy="1632883"/>
              </a:xfrm>
              <a:prstGeom prst="rect">
                <a:avLst/>
              </a:prstGeom>
              <a:noFill/>
            </p:spPr>
            <p:txBody>
              <a:bodyPr wrap="square" rtlCol="0">
                <a:sp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4800" b="1" dirty="0" err="1">
                    <a:latin typeface="Tahoma" panose="020B0604030504040204" pitchFamily="34" charset="0"/>
                    <a:ea typeface="Tahoma" panose="020B0604030504040204" pitchFamily="34" charset="0"/>
                    <a:cs typeface="Tahoma" panose="020B0604030504040204" pitchFamily="34" charset="0"/>
                  </a:rPr>
                  <a:t>Đơn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𝑺</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𝒔𝒊𝒏</m:t>
                            </m:r>
                          </m:e>
                          <m:sup>
                            <m:r>
                              <a:rPr lang="en-US" sz="4800" b="1" i="1">
                                <a:latin typeface="Cambria Math" panose="02040503050406030204" pitchFamily="18" charset="0"/>
                              </a:rPr>
                              <m:t>𝟐</m:t>
                            </m:r>
                          </m:sup>
                        </m:sSup>
                      </m:fName>
                      <m:e>
                        <m:r>
                          <a:rPr lang="en-US" sz="4800" b="1" i="1">
                            <a:latin typeface="Cambria Math" panose="02040503050406030204" pitchFamily="18" charset="0"/>
                          </a:rPr>
                          <m:t>𝟏</m:t>
                        </m:r>
                      </m:e>
                    </m:func>
                    <m:r>
                      <a:rPr lang="en-US" sz="4800" b="1" i="1">
                        <a:latin typeface="Cambria Math" panose="02040503050406030204" pitchFamily="18" charset="0"/>
                      </a:rPr>
                      <m:t>𝟓</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𝒄𝒐𝒔</m:t>
                            </m:r>
                          </m:e>
                          <m:sup>
                            <m:r>
                              <a:rPr lang="en-US" sz="4800" b="1" i="1">
                                <a:latin typeface="Cambria Math" panose="02040503050406030204" pitchFamily="18" charset="0"/>
                              </a:rPr>
                              <m:t>𝟐</m:t>
                            </m:r>
                          </m:sup>
                        </m:sSup>
                      </m:fName>
                      <m:e>
                        <m:r>
                          <a:rPr lang="en-US" sz="4800" b="1" i="1">
                            <a:latin typeface="Cambria Math" panose="02040503050406030204" pitchFamily="18" charset="0"/>
                          </a:rPr>
                          <m:t>𝟐</m:t>
                        </m:r>
                      </m:e>
                    </m:func>
                    <m:r>
                      <a:rPr lang="en-US" sz="4800" b="1" i="1">
                        <a:latin typeface="Cambria Math" panose="02040503050406030204" pitchFamily="18" charset="0"/>
                      </a:rPr>
                      <m:t>𝟎</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𝒔𝒊𝒏</m:t>
                            </m:r>
                          </m:e>
                          <m:sup>
                            <m:r>
                              <a:rPr lang="en-US" sz="4800" b="1" i="1">
                                <a:latin typeface="Cambria Math" panose="02040503050406030204" pitchFamily="18" charset="0"/>
                              </a:rPr>
                              <m:t>𝟐</m:t>
                            </m:r>
                          </m:sup>
                        </m:sSup>
                      </m:fName>
                      <m:e>
                        <m:r>
                          <a:rPr lang="en-US" sz="4800" b="1" i="1">
                            <a:latin typeface="Cambria Math" panose="02040503050406030204" pitchFamily="18" charset="0"/>
                          </a:rPr>
                          <m:t>𝟕</m:t>
                        </m:r>
                      </m:e>
                    </m:func>
                    <m:r>
                      <a:rPr lang="en-US" sz="4800" b="1" i="1">
                        <a:latin typeface="Cambria Math" panose="02040503050406030204" pitchFamily="18" charset="0"/>
                      </a:rPr>
                      <m:t>𝟓</m:t>
                    </m:r>
                    <m:r>
                      <a:rPr lang="en-US" sz="4800" b="1" i="1">
                        <a:latin typeface="Cambria Math" panose="02040503050406030204" pitchFamily="18" charset="0"/>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panose="02040503050406030204" pitchFamily="18" charset="0"/>
                              </a:rPr>
                              <m:t>𝒄𝒐𝒔</m:t>
                            </m:r>
                          </m:e>
                          <m:sup>
                            <m:r>
                              <a:rPr lang="en-US" sz="4800" b="1" i="1" smtClean="0">
                                <a:latin typeface="Cambria Math" panose="02040503050406030204" pitchFamily="18" charset="0"/>
                              </a:rPr>
                              <m:t>𝟐</m:t>
                            </m:r>
                          </m:sup>
                        </m:sSup>
                      </m:fName>
                      <m:e>
                        <m:r>
                          <a:rPr lang="en-US" sz="4800" b="1" i="1" smtClean="0">
                            <a:latin typeface="Cambria Math" panose="02040503050406030204" pitchFamily="18" charset="0"/>
                          </a:rPr>
                          <m:t>𝟕</m:t>
                        </m:r>
                      </m:e>
                    </m:func>
                    <m:r>
                      <a:rPr lang="en-US" sz="4800" b="1" i="1">
                        <a:latin typeface="Cambria Math" panose="02040503050406030204" pitchFamily="18" charset="0"/>
                      </a:rPr>
                      <m:t>𝟎</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5562600" y="2317408"/>
                <a:ext cx="16348982" cy="1632883"/>
              </a:xfrm>
              <a:prstGeom prst="rect">
                <a:avLst/>
              </a:prstGeom>
              <a:blipFill>
                <a:blip r:embed="rId4"/>
                <a:stretch>
                  <a:fillRect l="-1716" t="-8582" b="-156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730801" y="4771158"/>
                <a:ext cx="22825982" cy="7551554"/>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 </a:t>
                </a:r>
                <a:r>
                  <a:rPr kumimoji="0" lang="en-US" sz="43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629920" indent="-179705" algn="just">
                  <a:lnSpc>
                    <a:spcPct val="150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Hai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rPr>
                      <m:t>𝟏𝟓</m:t>
                    </m:r>
                    <m:r>
                      <a:rPr lang="en-US" sz="4400" b="1" i="1">
                        <a:latin typeface="Cambria Math" panose="02040503050406030204" pitchFamily="18" charset="0"/>
                        <a:ea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rPr>
                      <m:t>𝟕𝟓</m:t>
                    </m:r>
                    <m:r>
                      <a:rPr lang="en-US" sz="4400" b="1" i="1">
                        <a:latin typeface="Cambria Math" panose="02040503050406030204" pitchFamily="18" charset="0"/>
                        <a:ea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sz="4400" b="1" i="1">
                            <a:latin typeface="Cambria Math" panose="02040503050406030204" pitchFamily="18" charset="0"/>
                            <a:ea typeface="Times New Roman" panose="02020603050405020304" pitchFamily="18" charset="0"/>
                          </a:rPr>
                        </m:ctrlPr>
                      </m:funcPr>
                      <m:fName>
                        <m:r>
                          <a:rPr lang="en-US" sz="4400" b="1" i="1">
                            <a:latin typeface="Cambria Math" panose="02040503050406030204" pitchFamily="18" charset="0"/>
                            <a:ea typeface="Times New Roman" panose="02020603050405020304" pitchFamily="18" charset="0"/>
                          </a:rPr>
                          <m:t>𝒔𝒊𝒏</m:t>
                        </m:r>
                      </m:fName>
                      <m:e>
                        <m:r>
                          <a:rPr lang="en-US" sz="4400" b="1" i="1">
                            <a:latin typeface="Cambria Math" panose="02040503050406030204" pitchFamily="18" charset="0"/>
                            <a:ea typeface="Times New Roman" panose="02020603050405020304" pitchFamily="18" charset="0"/>
                          </a:rPr>
                          <m:t>𝟕</m:t>
                        </m:r>
                      </m:e>
                    </m:func>
                    <m:r>
                      <a:rPr lang="en-US" sz="4400" b="1" i="1">
                        <a:latin typeface="Cambria Math" panose="02040503050406030204" pitchFamily="18" charset="0"/>
                        <a:ea typeface="Times New Roman" panose="02020603050405020304" pitchFamily="18" charset="0"/>
                      </a:rPr>
                      <m:t>𝟓</m:t>
                    </m:r>
                    <m:r>
                      <a:rPr lang="en-US" sz="4400" b="1" i="1">
                        <a:latin typeface="Cambria Math" panose="02040503050406030204" pitchFamily="18" charset="0"/>
                        <a:ea typeface="Times New Roman" panose="02020603050405020304" pitchFamily="18" charset="0"/>
                      </a:rPr>
                      <m:t>°=</m:t>
                    </m:r>
                    <m:func>
                      <m:funcPr>
                        <m:ctrlPr>
                          <a:rPr lang="en-US" sz="4400" b="1" i="1">
                            <a:latin typeface="Cambria Math" panose="02040503050406030204" pitchFamily="18" charset="0"/>
                            <a:ea typeface="Times New Roman" panose="02020603050405020304" pitchFamily="18" charset="0"/>
                          </a:rPr>
                        </m:ctrlPr>
                      </m:funcPr>
                      <m:fName>
                        <m:r>
                          <a:rPr lang="en-US" sz="4400" b="1" i="1">
                            <a:latin typeface="Cambria Math" panose="02040503050406030204" pitchFamily="18" charset="0"/>
                            <a:ea typeface="Times New Roman" panose="02020603050405020304" pitchFamily="18" charset="0"/>
                          </a:rPr>
                          <m:t>𝒄𝒐𝒔</m:t>
                        </m:r>
                      </m:fName>
                      <m:e>
                        <m:r>
                          <a:rPr lang="en-US" sz="4400" b="1" i="1">
                            <a:latin typeface="Cambria Math" panose="02040503050406030204" pitchFamily="18" charset="0"/>
                            <a:ea typeface="Times New Roman" panose="02020603050405020304" pitchFamily="18" charset="0"/>
                          </a:rPr>
                          <m:t>𝟏</m:t>
                        </m:r>
                      </m:e>
                    </m:func>
                    <m:r>
                      <a:rPr lang="en-US" sz="4400" b="1" i="1">
                        <a:latin typeface="Cambria Math" panose="02040503050406030204" pitchFamily="18" charset="0"/>
                        <a:ea typeface="Times New Roman" panose="02020603050405020304" pitchFamily="18" charset="0"/>
                      </a:rPr>
                      <m:t>𝟓</m:t>
                    </m:r>
                    <m:r>
                      <a:rPr lang="en-US" sz="4400" b="1" i="1">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indent="-179705" algn="just">
                  <a:lnSpc>
                    <a:spcPct val="150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Hai </a:t>
                </a:r>
                <a:r>
                  <a:rPr lang="en-US" sz="4400" b="1" dirty="0" err="1">
                    <a:latin typeface="Tahoma" panose="020B0604030504040204" pitchFamily="34" charset="0"/>
                    <a:ea typeface="Tahoma" panose="020B0604030504040204" pitchFamily="34" charset="0"/>
                    <a:cs typeface="Tahoma" panose="020B0604030504040204" pitchFamily="34" charset="0"/>
                  </a:rPr>
                  <a:t>góc</a:t>
                </a:r>
                <a:r>
                  <a:rPr lang="en-US" sz="4400" b="1" dirty="0">
                    <a:latin typeface="Tahoma" panose="020B0604030504040204" pitchFamily="34" charset="0"/>
                    <a:ea typeface="Tahoma" panose="020B0604030504040204" pitchFamily="34" charset="0"/>
                    <a:cs typeface="Tahoma" panose="020B0604030504040204" pitchFamily="34" charset="0"/>
                  </a:rPr>
                  <a:t> 20</a:t>
                </a:r>
                <a14:m>
                  <m:oMath xmlns:m="http://schemas.openxmlformats.org/officeDocument/2006/math">
                    <m:r>
                      <a:rPr lang="en-US" sz="4400" b="1" i="1">
                        <a:latin typeface="Cambria Math" panose="02040503050406030204" pitchFamily="18" charset="0"/>
                        <a:ea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rPr>
                      <m:t>𝟕</m:t>
                    </m:r>
                    <m:r>
                      <a:rPr lang="en-US" sz="4400" b="1" i="1" smtClean="0">
                        <a:latin typeface="Cambria Math" panose="02040503050406030204" pitchFamily="18" charset="0"/>
                        <a:ea typeface="Times New Roman" panose="02020603050405020304" pitchFamily="18" charset="0"/>
                      </a:rPr>
                      <m:t>𝟎</m:t>
                    </m:r>
                    <m:r>
                      <a:rPr lang="en-US" sz="4400" b="1" i="1">
                        <a:latin typeface="Cambria Math" panose="02040503050406030204" pitchFamily="18" charset="0"/>
                        <a:ea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latin typeface="Cambria Math" panose="02040503050406030204" pitchFamily="18" charset="0"/>
                        <a:ea typeface="Times New Roman" panose="02020603050405020304" pitchFamily="18" charset="0"/>
                      </a:rPr>
                      <m:t>𝐂</m:t>
                    </m:r>
                    <m:r>
                      <a:rPr lang="en-US" sz="4400" b="1" i="1" smtClean="0">
                        <a:latin typeface="Cambria Math" panose="02040503050406030204" pitchFamily="18" charset="0"/>
                        <a:ea typeface="Times New Roman" panose="02020603050405020304" pitchFamily="18" charset="0"/>
                      </a:rPr>
                      <m:t>𝒐𝒔</m:t>
                    </m:r>
                    <m:r>
                      <a:rPr lang="en-US" sz="4400" b="1" i="1" smtClean="0">
                        <a:latin typeface="Cambria Math" panose="02040503050406030204" pitchFamily="18" charset="0"/>
                        <a:ea typeface="Times New Roman" panose="02020603050405020304" pitchFamily="18" charset="0"/>
                      </a:rPr>
                      <m:t>𝟕𝟎</m:t>
                    </m:r>
                    <m:r>
                      <a:rPr lang="en-US" sz="4400" b="1" i="1">
                        <a:latin typeface="Cambria Math" panose="02040503050406030204" pitchFamily="18" charset="0"/>
                        <a:ea typeface="Times New Roman" panose="02020603050405020304" pitchFamily="18" charset="0"/>
                      </a:rPr>
                      <m:t>°</m:t>
                    </m:r>
                    <m:r>
                      <a:rPr lang="en-US" sz="4400" b="1" i="1" smtClean="0">
                        <a:latin typeface="Cambria Math" panose="02040503050406030204" pitchFamily="18" charset="0"/>
                        <a:ea typeface="Times New Roman" panose="02020603050405020304" pitchFamily="18" charset="0"/>
                      </a:rPr>
                      <m:t>=</m:t>
                    </m:r>
                    <m:r>
                      <a:rPr lang="en-US" sz="4400" b="1" i="1" smtClean="0">
                        <a:latin typeface="Cambria Math" panose="02040503050406030204" pitchFamily="18" charset="0"/>
                        <a:ea typeface="Times New Roman" panose="02020603050405020304" pitchFamily="18" charset="0"/>
                      </a:rPr>
                      <m:t>𝒔𝒊𝒏</m:t>
                    </m:r>
                    <m:r>
                      <a:rPr lang="en-US" sz="4400" b="1" i="1" smtClean="0">
                        <a:latin typeface="Cambria Math" panose="02040503050406030204" pitchFamily="18" charset="0"/>
                        <a:ea typeface="Times New Roman" panose="02020603050405020304" pitchFamily="18" charset="0"/>
                      </a:rPr>
                      <m:t>𝟐𝟎</m:t>
                    </m:r>
                    <m:r>
                      <a:rPr lang="en-US" sz="4400" b="1" i="1">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indent="-179705" algn="just">
                  <a:lnSpc>
                    <a:spcPct val="150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rPr>
                      <m:t>𝑺</m:t>
                    </m:r>
                    <m:r>
                      <a:rPr lang="en-US" sz="4400" b="1" i="1">
                        <a:latin typeface="Cambria Math" panose="02040503050406030204" pitchFamily="18" charset="0"/>
                        <a:ea typeface="Times New Roman" panose="02020603050405020304" pitchFamily="18" charset="0"/>
                      </a:rPr>
                      <m:t>=</m:t>
                    </m:r>
                    <m:func>
                      <m:funcPr>
                        <m:ctrlPr>
                          <a:rPr lang="en-US" sz="4400" b="1" i="1">
                            <a:latin typeface="Cambria Math" panose="02040503050406030204" pitchFamily="18" charset="0"/>
                            <a:ea typeface="Times New Roman" panose="02020603050405020304" pitchFamily="18" charset="0"/>
                          </a:rPr>
                        </m:ctrlPr>
                      </m:funcPr>
                      <m:fName>
                        <m:sSup>
                          <m:sSupPr>
                            <m:ctrlPr>
                              <a:rPr lang="en-US" sz="4400" b="1" i="1">
                                <a:latin typeface="Cambria Math" panose="02040503050406030204" pitchFamily="18" charset="0"/>
                                <a:ea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rPr>
                              <m:t>𝒔𝒊𝒏</m:t>
                            </m:r>
                          </m:e>
                          <m:sup>
                            <m:r>
                              <a:rPr lang="en-US" sz="4400" b="1" i="1">
                                <a:latin typeface="Cambria Math" panose="02040503050406030204" pitchFamily="18" charset="0"/>
                                <a:ea typeface="Times New Roman" panose="02020603050405020304" pitchFamily="18" charset="0"/>
                              </a:rPr>
                              <m:t>𝟐</m:t>
                            </m:r>
                          </m:sup>
                        </m:sSup>
                      </m:fName>
                      <m:e>
                        <m:r>
                          <a:rPr lang="en-US" sz="4400" b="1" i="1">
                            <a:latin typeface="Cambria Math" panose="02040503050406030204" pitchFamily="18" charset="0"/>
                            <a:ea typeface="Times New Roman" panose="02020603050405020304" pitchFamily="18" charset="0"/>
                          </a:rPr>
                          <m:t>𝟏</m:t>
                        </m:r>
                      </m:e>
                    </m:func>
                    <m:r>
                      <a:rPr lang="en-US" sz="4400" b="1" i="1">
                        <a:latin typeface="Cambria Math" panose="02040503050406030204" pitchFamily="18" charset="0"/>
                        <a:ea typeface="Times New Roman" panose="02020603050405020304" pitchFamily="18" charset="0"/>
                      </a:rPr>
                      <m:t>𝟓</m:t>
                    </m:r>
                    <m:r>
                      <a:rPr lang="en-US" sz="4400" b="1" i="1">
                        <a:latin typeface="Cambria Math" panose="02040503050406030204" pitchFamily="18" charset="0"/>
                        <a:ea typeface="Times New Roman" panose="02020603050405020304" pitchFamily="18" charset="0"/>
                      </a:rPr>
                      <m:t>°+</m:t>
                    </m:r>
                    <m:func>
                      <m:funcPr>
                        <m:ctrlPr>
                          <a:rPr lang="en-US" sz="4400" b="1" i="1">
                            <a:latin typeface="Cambria Math" panose="02040503050406030204" pitchFamily="18" charset="0"/>
                            <a:ea typeface="Times New Roman" panose="02020603050405020304" pitchFamily="18" charset="0"/>
                          </a:rPr>
                        </m:ctrlPr>
                      </m:funcPr>
                      <m:fName>
                        <m:sSup>
                          <m:sSupPr>
                            <m:ctrlPr>
                              <a:rPr lang="en-US" sz="4400" b="1" i="1">
                                <a:latin typeface="Cambria Math" panose="02040503050406030204" pitchFamily="18" charset="0"/>
                                <a:ea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rPr>
                              <m:t>𝒄𝒐𝒔</m:t>
                            </m:r>
                          </m:e>
                          <m:sup>
                            <m:r>
                              <a:rPr lang="en-US" sz="4400" b="1" i="1">
                                <a:latin typeface="Cambria Math" panose="02040503050406030204" pitchFamily="18" charset="0"/>
                                <a:ea typeface="Times New Roman" panose="02020603050405020304" pitchFamily="18" charset="0"/>
                              </a:rPr>
                              <m:t>𝟐</m:t>
                            </m:r>
                          </m:sup>
                        </m:sSup>
                      </m:fName>
                      <m:e>
                        <m:r>
                          <a:rPr lang="en-US" sz="4400" b="1" i="1">
                            <a:latin typeface="Cambria Math" panose="02040503050406030204" pitchFamily="18" charset="0"/>
                            <a:ea typeface="Times New Roman" panose="02020603050405020304" pitchFamily="18" charset="0"/>
                          </a:rPr>
                          <m:t>𝟐</m:t>
                        </m:r>
                      </m:e>
                    </m:func>
                    <m:r>
                      <a:rPr lang="en-US" sz="4400" b="1" i="1">
                        <a:latin typeface="Cambria Math" panose="02040503050406030204" pitchFamily="18" charset="0"/>
                        <a:ea typeface="Times New Roman" panose="02020603050405020304" pitchFamily="18" charset="0"/>
                      </a:rPr>
                      <m:t>𝟎</m:t>
                    </m:r>
                    <m:r>
                      <a:rPr lang="en-US" sz="4400" b="1" i="1">
                        <a:latin typeface="Cambria Math" panose="02040503050406030204" pitchFamily="18" charset="0"/>
                        <a:ea typeface="Times New Roman" panose="02020603050405020304" pitchFamily="18" charset="0"/>
                      </a:rPr>
                      <m:t>°+</m:t>
                    </m:r>
                    <m:func>
                      <m:funcPr>
                        <m:ctrlPr>
                          <a:rPr lang="en-US" sz="4400" b="1" i="1">
                            <a:latin typeface="Cambria Math" panose="02040503050406030204" pitchFamily="18" charset="0"/>
                            <a:ea typeface="Times New Roman" panose="02020603050405020304" pitchFamily="18" charset="0"/>
                          </a:rPr>
                        </m:ctrlPr>
                      </m:funcPr>
                      <m:fName>
                        <m:sSup>
                          <m:sSupPr>
                            <m:ctrlPr>
                              <a:rPr lang="en-US" sz="4400" b="1" i="1">
                                <a:latin typeface="Cambria Math" panose="02040503050406030204" pitchFamily="18" charset="0"/>
                                <a:ea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rPr>
                              <m:t>𝒔𝒊𝒏</m:t>
                            </m:r>
                          </m:e>
                          <m:sup>
                            <m:r>
                              <a:rPr lang="en-US" sz="4400" b="1" i="1">
                                <a:latin typeface="Cambria Math" panose="02040503050406030204" pitchFamily="18" charset="0"/>
                                <a:ea typeface="Times New Roman" panose="02020603050405020304" pitchFamily="18" charset="0"/>
                              </a:rPr>
                              <m:t>𝟐</m:t>
                            </m:r>
                          </m:sup>
                        </m:sSup>
                      </m:fName>
                      <m:e>
                        <m:r>
                          <a:rPr lang="en-US" sz="4400" b="1" i="1">
                            <a:latin typeface="Cambria Math" panose="02040503050406030204" pitchFamily="18" charset="0"/>
                            <a:ea typeface="Times New Roman" panose="02020603050405020304" pitchFamily="18" charset="0"/>
                          </a:rPr>
                          <m:t>𝟕</m:t>
                        </m:r>
                      </m:e>
                    </m:func>
                    <m:r>
                      <a:rPr lang="en-US" sz="4400" b="1" i="1">
                        <a:latin typeface="Cambria Math" panose="02040503050406030204" pitchFamily="18" charset="0"/>
                        <a:ea typeface="Times New Roman" panose="02020603050405020304" pitchFamily="18" charset="0"/>
                      </a:rPr>
                      <m:t>𝟓</m:t>
                    </m:r>
                    <m:r>
                      <a:rPr lang="en-US" sz="4400" b="1" i="1">
                        <a:latin typeface="Cambria Math" panose="02040503050406030204" pitchFamily="18" charset="0"/>
                        <a:ea typeface="Times New Roman" panose="02020603050405020304" pitchFamily="18" charset="0"/>
                      </a:rPr>
                      <m:t>°+</m:t>
                    </m:r>
                    <m:func>
                      <m:funcPr>
                        <m:ctrlPr>
                          <a:rPr lang="en-US" sz="4400" b="1" i="1">
                            <a:latin typeface="Cambria Math" panose="02040503050406030204" pitchFamily="18" charset="0"/>
                            <a:ea typeface="Times New Roman" panose="02020603050405020304" pitchFamily="18" charset="0"/>
                          </a:rPr>
                        </m:ctrlPr>
                      </m:funcPr>
                      <m:fName>
                        <m:sSup>
                          <m:sSupPr>
                            <m:ctrlPr>
                              <a:rPr lang="en-US" sz="4400" b="1" i="1">
                                <a:latin typeface="Cambria Math" panose="02040503050406030204" pitchFamily="18" charset="0"/>
                                <a:ea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rPr>
                              <m:t>𝒄𝒐𝒔</m:t>
                            </m:r>
                          </m:e>
                          <m:sup>
                            <m:r>
                              <a:rPr lang="en-US" sz="4400" b="1" i="1">
                                <a:latin typeface="Cambria Math" panose="02040503050406030204" pitchFamily="18" charset="0"/>
                                <a:ea typeface="Times New Roman" panose="02020603050405020304" pitchFamily="18" charset="0"/>
                              </a:rPr>
                              <m:t>𝟐</m:t>
                            </m:r>
                          </m:sup>
                        </m:sSup>
                      </m:fName>
                      <m:e>
                        <m:r>
                          <a:rPr lang="en-US" sz="4400" b="1" i="1" smtClean="0">
                            <a:latin typeface="Cambria Math" panose="02040503050406030204" pitchFamily="18" charset="0"/>
                            <a:ea typeface="Times New Roman" panose="02020603050405020304" pitchFamily="18" charset="0"/>
                          </a:rPr>
                          <m:t>𝟕</m:t>
                        </m:r>
                      </m:e>
                    </m:func>
                    <m:r>
                      <a:rPr lang="en-US" sz="4400" b="1" i="1">
                        <a:latin typeface="Cambria Math" panose="02040503050406030204" pitchFamily="18" charset="0"/>
                        <a:ea typeface="Times New Roman" panose="02020603050405020304" pitchFamily="18" charset="0"/>
                      </a:rPr>
                      <m:t>𝟎</m:t>
                    </m:r>
                    <m:r>
                      <a:rPr lang="en-US" sz="4400" b="1" i="1">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588645" indent="-179705" algn="just">
                  <a:lnSpc>
                    <a:spcPct val="150000"/>
                  </a:lnSpc>
                </a:pPr>
                <a:r>
                  <a:rPr lang="en-US" sz="4400" b="1" dirty="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m:t>
                    </m:r>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𝒔𝒊𝒏</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𝟏</m:t>
                        </m:r>
                      </m:e>
                    </m:func>
                    <m:r>
                      <a:rPr lang="en-US" sz="4400" b="1" i="1">
                        <a:latin typeface="Cambria Math" panose="02040503050406030204" pitchFamily="18" charset="0"/>
                        <a:ea typeface="Calibri" panose="020F0502020204030204" pitchFamily="34" charset="0"/>
                      </a:rPr>
                      <m:t>𝟓</m:t>
                    </m:r>
                    <m:r>
                      <a:rPr lang="en-US" sz="4400" b="1" i="1">
                        <a:latin typeface="Cambria Math" panose="02040503050406030204" pitchFamily="18" charset="0"/>
                        <a:ea typeface="Calibri" panose="020F0502020204030204" pitchFamily="34" charset="0"/>
                      </a:rPr>
                      <m:t>°+</m:t>
                    </m:r>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𝒄𝒐𝒔</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𝟐</m:t>
                        </m:r>
                      </m:e>
                    </m:func>
                    <m:r>
                      <a:rPr lang="en-US" sz="4400" b="1" i="1">
                        <a:latin typeface="Cambria Math" panose="02040503050406030204" pitchFamily="18" charset="0"/>
                        <a:ea typeface="Calibri" panose="020F0502020204030204" pitchFamily="34" charset="0"/>
                      </a:rPr>
                      <m:t>𝟎</m:t>
                    </m:r>
                    <m:r>
                      <a:rPr lang="en-US" sz="4400" b="1" i="1">
                        <a:latin typeface="Cambria Math" panose="02040503050406030204" pitchFamily="18" charset="0"/>
                        <a:ea typeface="Calibri" panose="020F0502020204030204" pitchFamily="34" charset="0"/>
                      </a:rPr>
                      <m:t>+</m:t>
                    </m:r>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𝒄𝒐𝒔</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𝟏</m:t>
                        </m:r>
                      </m:e>
                    </m:func>
                    <m:r>
                      <a:rPr lang="en-US" sz="4400" b="1" i="1">
                        <a:latin typeface="Cambria Math" panose="02040503050406030204" pitchFamily="18" charset="0"/>
                        <a:ea typeface="Calibri" panose="020F0502020204030204" pitchFamily="34" charset="0"/>
                      </a:rPr>
                      <m:t>𝟓</m:t>
                    </m:r>
                    <m:r>
                      <a:rPr lang="en-US" sz="4400" b="1" i="1">
                        <a:latin typeface="Cambria Math" panose="02040503050406030204" pitchFamily="18" charset="0"/>
                        <a:ea typeface="Calibri" panose="020F0502020204030204" pitchFamily="34" charset="0"/>
                      </a:rPr>
                      <m:t>°+</m:t>
                    </m:r>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𝒔𝒊𝒏</m:t>
                            </m:r>
                          </m:e>
                          <m:sup>
                            <m:r>
                              <a:rPr lang="en-US" sz="4400" b="1" i="1">
                                <a:latin typeface="Cambria Math" panose="02040503050406030204" pitchFamily="18" charset="0"/>
                                <a:ea typeface="Calibri" panose="020F0502020204030204" pitchFamily="34" charset="0"/>
                              </a:rPr>
                              <m:t>𝟐</m:t>
                            </m:r>
                          </m:sup>
                        </m:sSup>
                      </m:fName>
                      <m:e>
                        <m:r>
                          <a:rPr lang="en-US" sz="4400" b="1" i="1" smtClean="0">
                            <a:latin typeface="Cambria Math" panose="02040503050406030204" pitchFamily="18" charset="0"/>
                            <a:ea typeface="Calibri" panose="020F0502020204030204" pitchFamily="34" charset="0"/>
                          </a:rPr>
                          <m:t>𝟐𝟎</m:t>
                        </m:r>
                      </m:e>
                    </m:func>
                    <m:r>
                      <a:rPr lang="en-US" sz="4400" b="1" i="1">
                        <a:latin typeface="Cambria Math" panose="02040503050406030204" pitchFamily="18" charset="0"/>
                        <a:ea typeface="Calibri" panose="020F0502020204030204" pitchFamily="34" charset="0"/>
                      </a:rPr>
                      <m:t>°</m:t>
                    </m:r>
                  </m:oMath>
                </a14:m>
                <a:endParaRPr lang="en-US" sz="4400" b="1" i="1" dirty="0">
                  <a:latin typeface="Cambria Math" panose="02040503050406030204" pitchFamily="18" charset="0"/>
                  <a:ea typeface="Calibri" panose="020F0502020204030204" pitchFamily="34" charset="0"/>
                </a:endParaRPr>
              </a:p>
              <a:p>
                <a:pPr marL="588645" indent="-179705" algn="just">
                  <a:lnSpc>
                    <a:spcPct val="150000"/>
                  </a:lnSpc>
                </a:pPr>
                <a:r>
                  <a:rPr lang="en-US" sz="4400" b="1" dirty="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m:t>
                    </m:r>
                    <m:d>
                      <m:dPr>
                        <m:ctrlPr>
                          <a:rPr lang="en-US" sz="4400" b="1" i="1">
                            <a:latin typeface="Cambria Math" panose="02040503050406030204" pitchFamily="18" charset="0"/>
                            <a:ea typeface="Calibri" panose="020F0502020204030204" pitchFamily="34" charset="0"/>
                          </a:rPr>
                        </m:ctrlPr>
                      </m:dPr>
                      <m:e>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𝒔𝒊𝒏</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𝟏</m:t>
                            </m:r>
                          </m:e>
                        </m:func>
                        <m:r>
                          <a:rPr lang="en-US" sz="4400" b="1" i="1">
                            <a:latin typeface="Cambria Math" panose="02040503050406030204" pitchFamily="18" charset="0"/>
                            <a:ea typeface="Calibri" panose="020F0502020204030204" pitchFamily="34" charset="0"/>
                          </a:rPr>
                          <m:t>𝟓</m:t>
                        </m:r>
                        <m:r>
                          <a:rPr lang="en-US" sz="4400" b="1" i="1">
                            <a:latin typeface="Cambria Math" panose="02040503050406030204" pitchFamily="18" charset="0"/>
                            <a:ea typeface="Calibri" panose="020F0502020204030204" pitchFamily="34" charset="0"/>
                          </a:rPr>
                          <m:t>°+</m:t>
                        </m:r>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𝒄𝒐𝒔</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𝟏</m:t>
                            </m:r>
                          </m:e>
                        </m:func>
                        <m:r>
                          <a:rPr lang="en-US" sz="4400" b="1" i="1">
                            <a:latin typeface="Cambria Math" panose="02040503050406030204" pitchFamily="18" charset="0"/>
                            <a:ea typeface="Calibri" panose="020F0502020204030204" pitchFamily="34" charset="0"/>
                          </a:rPr>
                          <m:t>𝟓</m:t>
                        </m:r>
                        <m:r>
                          <a:rPr lang="en-US" sz="4400" b="1" i="1">
                            <a:latin typeface="Cambria Math" panose="02040503050406030204" pitchFamily="18" charset="0"/>
                            <a:ea typeface="Calibri" panose="020F0502020204030204" pitchFamily="34" charset="0"/>
                          </a:rPr>
                          <m:t>°</m:t>
                        </m:r>
                      </m:e>
                    </m:d>
                    <m:r>
                      <a:rPr lang="en-US" sz="4400" b="1" i="1">
                        <a:latin typeface="Cambria Math" panose="02040503050406030204" pitchFamily="18" charset="0"/>
                        <a:ea typeface="Calibri" panose="020F0502020204030204" pitchFamily="34" charset="0"/>
                      </a:rPr>
                      <m:t>+</m:t>
                    </m:r>
                    <m:d>
                      <m:dPr>
                        <m:ctrlPr>
                          <a:rPr lang="en-US" sz="4400" b="1" i="1">
                            <a:latin typeface="Cambria Math" panose="02040503050406030204" pitchFamily="18" charset="0"/>
                            <a:ea typeface="Calibri" panose="020F0502020204030204" pitchFamily="34" charset="0"/>
                          </a:rPr>
                        </m:ctrlPr>
                      </m:dPr>
                      <m:e>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𝒔𝒊𝒏</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𝟐</m:t>
                            </m:r>
                          </m:e>
                        </m:func>
                        <m:r>
                          <a:rPr lang="en-US" sz="4400" b="1" i="1">
                            <a:latin typeface="Cambria Math" panose="02040503050406030204" pitchFamily="18" charset="0"/>
                            <a:ea typeface="Calibri" panose="020F0502020204030204" pitchFamily="34" charset="0"/>
                          </a:rPr>
                          <m:t>𝟎</m:t>
                        </m:r>
                        <m:r>
                          <a:rPr lang="en-US" sz="4400" b="1" i="1">
                            <a:latin typeface="Cambria Math" panose="02040503050406030204" pitchFamily="18" charset="0"/>
                            <a:ea typeface="Calibri" panose="020F0502020204030204" pitchFamily="34" charset="0"/>
                          </a:rPr>
                          <m:t>°+</m:t>
                        </m:r>
                        <m:func>
                          <m:funcPr>
                            <m:ctrlPr>
                              <a:rPr lang="en-US" sz="4400" b="1" i="1">
                                <a:latin typeface="Cambria Math" panose="02040503050406030204" pitchFamily="18" charset="0"/>
                                <a:ea typeface="Calibri" panose="020F0502020204030204" pitchFamily="34" charset="0"/>
                              </a:rPr>
                            </m:ctrlPr>
                          </m:funcPr>
                          <m:fName>
                            <m:sSup>
                              <m:sSupPr>
                                <m:ctrlPr>
                                  <a:rPr lang="en-US" sz="4400" b="1" i="1">
                                    <a:latin typeface="Cambria Math" panose="02040503050406030204" pitchFamily="18" charset="0"/>
                                    <a:ea typeface="Calibri" panose="020F0502020204030204" pitchFamily="34" charset="0"/>
                                  </a:rPr>
                                </m:ctrlPr>
                              </m:sSupPr>
                              <m:e>
                                <m:r>
                                  <a:rPr lang="en-US" sz="4400" b="1" i="1">
                                    <a:latin typeface="Cambria Math" panose="02040503050406030204" pitchFamily="18" charset="0"/>
                                    <a:ea typeface="Calibri" panose="020F0502020204030204" pitchFamily="34" charset="0"/>
                                  </a:rPr>
                                  <m:t>𝒄𝒐𝒔</m:t>
                                </m:r>
                              </m:e>
                              <m:sup>
                                <m:r>
                                  <a:rPr lang="en-US" sz="4400" b="1" i="1">
                                    <a:latin typeface="Cambria Math" panose="02040503050406030204" pitchFamily="18" charset="0"/>
                                    <a:ea typeface="Calibri" panose="020F0502020204030204" pitchFamily="34" charset="0"/>
                                  </a:rPr>
                                  <m:t>𝟐</m:t>
                                </m:r>
                              </m:sup>
                            </m:sSup>
                          </m:fName>
                          <m:e>
                            <m:r>
                              <a:rPr lang="en-US" sz="4400" b="1" i="1">
                                <a:latin typeface="Cambria Math" panose="02040503050406030204" pitchFamily="18" charset="0"/>
                                <a:ea typeface="Calibri" panose="020F0502020204030204" pitchFamily="34" charset="0"/>
                              </a:rPr>
                              <m:t>𝟐</m:t>
                            </m:r>
                          </m:e>
                        </m:func>
                        <m:r>
                          <a:rPr lang="en-US" sz="4400" b="1" i="1">
                            <a:latin typeface="Cambria Math" panose="02040503050406030204" pitchFamily="18" charset="0"/>
                            <a:ea typeface="Calibri" panose="020F0502020204030204" pitchFamily="34" charset="0"/>
                          </a:rPr>
                          <m:t>𝟎</m:t>
                        </m:r>
                        <m:r>
                          <a:rPr lang="en-US" sz="4400" b="1" i="1">
                            <a:latin typeface="Cambria Math" panose="02040503050406030204" pitchFamily="18" charset="0"/>
                            <a:ea typeface="Calibri" panose="020F0502020204030204" pitchFamily="34" charset="0"/>
                          </a:rPr>
                          <m:t>°</m:t>
                        </m:r>
                      </m:e>
                    </m:d>
                  </m:oMath>
                </a14:m>
                <a:endParaRPr lang="en-US" sz="4400" b="1" i="1" dirty="0">
                  <a:latin typeface="Cambria Math" panose="02040503050406030204" pitchFamily="18" charset="0"/>
                  <a:ea typeface="Calibri" panose="020F0502020204030204" pitchFamily="34" charset="0"/>
                </a:endParaRPr>
              </a:p>
              <a:p>
                <a:pPr marL="588645" indent="-179705" algn="just">
                  <a:lnSpc>
                    <a:spcPct val="150000"/>
                  </a:lnSpc>
                </a:pPr>
                <a:r>
                  <a:rPr lang="en-US" sz="4400" b="1" dirty="0">
                    <a:ea typeface="Calibri" panose="020F050202020403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rPr>
                      <m:t>=</m:t>
                    </m:r>
                    <m:r>
                      <a:rPr lang="en-US" sz="4400" b="1" i="1">
                        <a:latin typeface="Cambria Math" panose="02040503050406030204" pitchFamily="18" charset="0"/>
                        <a:ea typeface="Calibri" panose="020F0502020204030204" pitchFamily="34"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730801" y="4771158"/>
                <a:ext cx="22825982" cy="7551554"/>
              </a:xfrm>
              <a:prstGeom prst="rect">
                <a:avLst/>
              </a:prstGeom>
              <a:blipFill>
                <a:blip r:embed="rId5"/>
                <a:stretch>
                  <a:fillRect l="-1068" b="-2666"/>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7158758" cy="968318"/>
            <a:chOff x="739068" y="1515168"/>
            <a:chExt cx="9473319"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8390771" cy="960427"/>
              <a:chOff x="739068" y="1515168"/>
              <a:chExt cx="8390771"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grpSp>
        <p:nvGrpSpPr>
          <p:cNvPr id="39" name="Group 320">
            <a:extLst>
              <a:ext uri="{FF2B5EF4-FFF2-40B4-BE49-F238E27FC236}">
                <a16:creationId xmlns:a16="http://schemas.microsoft.com/office/drawing/2014/main" id="{BEC29705-CD9D-EBC1-7E67-6118A46CEDA9}"/>
              </a:ext>
            </a:extLst>
          </p:cNvPr>
          <p:cNvGrpSpPr>
            <a:grpSpLocks/>
          </p:cNvGrpSpPr>
          <p:nvPr/>
        </p:nvGrpSpPr>
        <p:grpSpPr bwMode="auto">
          <a:xfrm>
            <a:off x="220847" y="2129137"/>
            <a:ext cx="5470519" cy="800490"/>
            <a:chOff x="0" y="746"/>
            <a:chExt cx="28934" cy="2256"/>
          </a:xfrm>
        </p:grpSpPr>
        <p:sp>
          <p:nvSpPr>
            <p:cNvPr id="40" name="TextBox 321">
              <a:extLst>
                <a:ext uri="{FF2B5EF4-FFF2-40B4-BE49-F238E27FC236}">
                  <a16:creationId xmlns:a16="http://schemas.microsoft.com/office/drawing/2014/main" id="{B0079B35-B975-76FE-91C1-49F227B299EC}"/>
                </a:ext>
              </a:extLst>
            </p:cNvPr>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1</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1" name="Group 58">
              <a:extLst>
                <a:ext uri="{FF2B5EF4-FFF2-40B4-BE49-F238E27FC236}">
                  <a16:creationId xmlns:a16="http://schemas.microsoft.com/office/drawing/2014/main" id="{E807297A-B176-D373-6E8F-9D39D36B389C}"/>
                </a:ext>
              </a:extLst>
            </p:cNvPr>
            <p:cNvGrpSpPr>
              <a:grpSpLocks/>
            </p:cNvGrpSpPr>
            <p:nvPr/>
          </p:nvGrpSpPr>
          <p:grpSpPr bwMode="auto">
            <a:xfrm>
              <a:off x="0" y="923"/>
              <a:ext cx="6270" cy="1976"/>
              <a:chOff x="0" y="923"/>
              <a:chExt cx="5754" cy="1976"/>
            </a:xfrm>
          </p:grpSpPr>
          <p:grpSp>
            <p:nvGrpSpPr>
              <p:cNvPr id="42" name="Group 59">
                <a:extLst>
                  <a:ext uri="{FF2B5EF4-FFF2-40B4-BE49-F238E27FC236}">
                    <a16:creationId xmlns:a16="http://schemas.microsoft.com/office/drawing/2014/main" id="{2C5E0E21-13E4-596D-E764-A42470D134E1}"/>
                  </a:ext>
                </a:extLst>
              </p:cNvPr>
              <p:cNvGrpSpPr>
                <a:grpSpLocks/>
              </p:cNvGrpSpPr>
              <p:nvPr/>
            </p:nvGrpSpPr>
            <p:grpSpPr bwMode="auto">
              <a:xfrm>
                <a:off x="0" y="923"/>
                <a:ext cx="5754" cy="1976"/>
                <a:chOff x="0" y="923"/>
                <a:chExt cx="6444" cy="3028"/>
              </a:xfrm>
            </p:grpSpPr>
            <p:sp>
              <p:nvSpPr>
                <p:cNvPr id="45" name="Arrow: Pentagon 60">
                  <a:extLst>
                    <a:ext uri="{FF2B5EF4-FFF2-40B4-BE49-F238E27FC236}">
                      <a16:creationId xmlns:a16="http://schemas.microsoft.com/office/drawing/2014/main" id="{A20FD0AE-2A59-7D8D-DACE-CE0CA3018003}"/>
                    </a:ext>
                  </a:extLst>
                </p:cNvPr>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6" name="Arrow: Chevron 61">
                  <a:extLst>
                    <a:ext uri="{FF2B5EF4-FFF2-40B4-BE49-F238E27FC236}">
                      <a16:creationId xmlns:a16="http://schemas.microsoft.com/office/drawing/2014/main" id="{EB6918A4-045F-BEF4-8F83-432CEF1AC979}"/>
                    </a:ext>
                  </a:extLst>
                </p:cNvPr>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7" name="Arrow: Chevron 62">
                  <a:extLst>
                    <a:ext uri="{FF2B5EF4-FFF2-40B4-BE49-F238E27FC236}">
                      <a16:creationId xmlns:a16="http://schemas.microsoft.com/office/drawing/2014/main" id="{29B7D502-DFD0-5312-B40F-6A95E62651A6}"/>
                    </a:ext>
                  </a:extLst>
                </p:cNvPr>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43" name="Flowchart: Terminator 63">
                <a:extLst>
                  <a:ext uri="{FF2B5EF4-FFF2-40B4-BE49-F238E27FC236}">
                    <a16:creationId xmlns:a16="http://schemas.microsoft.com/office/drawing/2014/main" id="{BBF00470-E8B6-44D3-A17A-84D9A039EB5C}"/>
                  </a:ext>
                </a:extLst>
              </p:cNvPr>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4" name="Oval 64">
                <a:extLst>
                  <a:ext uri="{FF2B5EF4-FFF2-40B4-BE49-F238E27FC236}">
                    <a16:creationId xmlns:a16="http://schemas.microsoft.com/office/drawing/2014/main" id="{DD2D84DD-13FC-F564-732A-8096E1F1B70F}"/>
                  </a:ext>
                </a:extLst>
              </p:cNvPr>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023614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28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27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wipe(left)">
                                      <p:cBhvr>
                                        <p:cTn id="30" dur="2700"/>
                                        <p:tgtEl>
                                          <p:spTgt spid="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Effect transition="in" filter="wipe(left)">
                                      <p:cBhvr>
                                        <p:cTn id="35" dur="2700"/>
                                        <p:tgtEl>
                                          <p:spTgt spid="2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xEl>
                                              <p:pRg st="3" end="3"/>
                                            </p:txEl>
                                          </p:spTgt>
                                        </p:tgtEl>
                                        <p:attrNameLst>
                                          <p:attrName>style.visibility</p:attrName>
                                        </p:attrNameLst>
                                      </p:cBhvr>
                                      <p:to>
                                        <p:strVal val="visible"/>
                                      </p:to>
                                    </p:set>
                                    <p:animEffect transition="in" filter="wipe(left)">
                                      <p:cBhvr>
                                        <p:cTn id="40" dur="2700"/>
                                        <p:tgtEl>
                                          <p:spTgt spid="2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xEl>
                                              <p:pRg st="4" end="4"/>
                                            </p:txEl>
                                          </p:spTgt>
                                        </p:tgtEl>
                                        <p:attrNameLst>
                                          <p:attrName>style.visibility</p:attrName>
                                        </p:attrNameLst>
                                      </p:cBhvr>
                                      <p:to>
                                        <p:strVal val="visible"/>
                                      </p:to>
                                    </p:set>
                                    <p:animEffect transition="in" filter="wipe(left)">
                                      <p:cBhvr>
                                        <p:cTn id="45" dur="2700"/>
                                        <p:tgtEl>
                                          <p:spTgt spid="2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xEl>
                                              <p:pRg st="5" end="5"/>
                                            </p:txEl>
                                          </p:spTgt>
                                        </p:tgtEl>
                                        <p:attrNameLst>
                                          <p:attrName>style.visibility</p:attrName>
                                        </p:attrNameLst>
                                      </p:cBhvr>
                                      <p:to>
                                        <p:strVal val="visible"/>
                                      </p:to>
                                    </p:set>
                                    <p:animEffect transition="in" filter="wipe(left)">
                                      <p:cBhvr>
                                        <p:cTn id="50" dur="2700"/>
                                        <p:tgtEl>
                                          <p:spTgt spid="21">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
                                            <p:txEl>
                                              <p:pRg st="6" end="6"/>
                                            </p:txEl>
                                          </p:spTgt>
                                        </p:tgtEl>
                                        <p:attrNameLst>
                                          <p:attrName>style.visibility</p:attrName>
                                        </p:attrNameLst>
                                      </p:cBhvr>
                                      <p:to>
                                        <p:strVal val="visible"/>
                                      </p:to>
                                    </p:set>
                                    <p:animEffect transition="in" filter="wipe(left)">
                                      <p:cBhvr>
                                        <p:cTn id="55" dur="27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𝟓</m:t>
                          </m:r>
                        </m:e>
                      </m:d>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𝟏𝟑</m:t>
                          </m:r>
                          <m:r>
                            <a:rPr lang="en-US" b="1" i="1">
                              <a:latin typeface="Cambria Math" panose="02040503050406030204" pitchFamily="18" charset="0"/>
                            </a:rPr>
                            <m:t>;−</m:t>
                          </m:r>
                          <m:r>
                            <a:rPr lang="en-US" b="1" i="1">
                              <a:latin typeface="Cambria Math" panose="02040503050406030204" pitchFamily="18" charset="0"/>
                            </a:rPr>
                            <m:t>𝟑</m:t>
                          </m:r>
                        </m:e>
                      </m:d>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𝟏</m:t>
                            </m:r>
                          </m:e>
                        </m:d>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𝟏𝟏</m:t>
                                </m:r>
                              </m:num>
                              <m:den>
                                <m:r>
                                  <a:rPr lang="en-US" b="1" i="1">
                                    <a:latin typeface="Cambria Math" panose="02040503050406030204" pitchFamily="18" charset="0"/>
                                  </a:rPr>
                                  <m:t>𝟐</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e>
                        </m:d>
                        <m:r>
                          <m:rPr>
                            <m:nor/>
                          </m:rPr>
                          <a:rPr lang="en-US" b="1"/>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200824" y="519543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9</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86432" y="2912130"/>
                <a:ext cx="22798442" cy="1569660"/>
              </a:xfrm>
              <a:prstGeom prst="rect">
                <a:avLst/>
              </a:prstGeom>
              <a:noFill/>
            </p:spPr>
            <p:txBody>
              <a:bodyPr wrap="square">
                <a:spAutoFit/>
              </a:bodyPr>
              <a:lstStyle/>
              <a:p>
                <a:r>
                  <a:rPr lang="en-US" sz="4800" b="1" dirty="0"/>
                  <a:t>		Cho </a:t>
                </a:r>
                <a:r>
                  <a:rPr lang="en-US" sz="4800" b="1" dirty="0" err="1"/>
                  <a:t>hai</a:t>
                </a:r>
                <a:r>
                  <a:rPr lang="en-US" sz="4800" b="1" dirty="0"/>
                  <a:t> </a:t>
                </a:r>
                <a:r>
                  <a:rPr lang="en-US" sz="4800" b="1" dirty="0" err="1"/>
                  <a:t>điểm</a:t>
                </a:r>
                <a:r>
                  <a:rPr lang="en-US" sz="4800" b="1" dirty="0"/>
                  <a:t> </a:t>
                </a:r>
                <a14:m>
                  <m:oMath xmlns:m="http://schemas.openxmlformats.org/officeDocument/2006/math">
                    <m:r>
                      <a:rPr lang="en-US" sz="4800" b="1" i="1">
                        <a:latin typeface="Cambria Math" panose="02040503050406030204" pitchFamily="18" charset="0"/>
                      </a:rPr>
                      <m:t>𝑴</m:t>
                    </m:r>
                    <m:d>
                      <m:dPr>
                        <m:ctrlPr>
                          <a:rPr lang="en-US" sz="4800" b="1" i="1">
                            <a:latin typeface="Cambria Math" panose="02040503050406030204" pitchFamily="18" charset="0"/>
                          </a:rPr>
                        </m:ctrlPr>
                      </m:dPr>
                      <m:e>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dirty="0"/>
                  <a:t> </a:t>
                </a:r>
                <a:r>
                  <a:rPr lang="en-US" sz="4800" b="1" dirty="0" err="1"/>
                  <a:t>và</a:t>
                </a:r>
                <a:r>
                  <a:rPr lang="en-US" sz="4800" b="1" dirty="0"/>
                  <a:t> </a:t>
                </a:r>
                <a14:m>
                  <m:oMath xmlns:m="http://schemas.openxmlformats.org/officeDocument/2006/math">
                    <m:r>
                      <a:rPr lang="en-US" sz="4800" b="1" i="1">
                        <a:latin typeface="Cambria Math" panose="02040503050406030204" pitchFamily="18" charset="0"/>
                      </a:rPr>
                      <m:t>𝑵</m:t>
                    </m:r>
                    <m:d>
                      <m:dPr>
                        <m:ctrlPr>
                          <a:rPr lang="en-US" sz="4800" b="1" i="1">
                            <a:latin typeface="Cambria Math" panose="02040503050406030204" pitchFamily="18" charset="0"/>
                          </a:rPr>
                        </m:ctrlPr>
                      </m:dPr>
                      <m:e>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𝟐</m:t>
                        </m:r>
                      </m:e>
                    </m:d>
                  </m:oMath>
                </a14:m>
                <a:r>
                  <a:rPr lang="en-US" sz="4800" b="1" dirty="0"/>
                  <a:t>. </a:t>
                </a:r>
                <a:r>
                  <a:rPr lang="en-US" sz="4800" b="1" dirty="0" err="1"/>
                  <a:t>Nếu</a:t>
                </a:r>
                <a:r>
                  <a:rPr lang="en-US" sz="4800" b="1" dirty="0"/>
                  <a:t> </a:t>
                </a:r>
                <a14:m>
                  <m:oMath xmlns:m="http://schemas.openxmlformats.org/officeDocument/2006/math">
                    <m:r>
                      <a:rPr lang="en-US" sz="4800" b="1" i="1">
                        <a:latin typeface="Cambria Math" panose="02040503050406030204" pitchFamily="18" charset="0"/>
                      </a:rPr>
                      <m:t>𝑷</m:t>
                    </m:r>
                    <m:r>
                      <a:rPr lang="en-US" sz="4800" b="1" i="1">
                        <a:latin typeface="Cambria Math" panose="02040503050406030204" pitchFamily="18" charset="0"/>
                      </a:rPr>
                      <m:t> </m:t>
                    </m:r>
                  </m:oMath>
                </a14:m>
                <a:r>
                  <a:rPr lang="en-US" sz="4800" b="1" dirty="0" err="1"/>
                  <a:t>là</a:t>
                </a:r>
                <a:r>
                  <a:rPr lang="en-US" sz="4800" b="1" dirty="0"/>
                  <a:t> </a:t>
                </a:r>
                <a:r>
                  <a:rPr lang="en-US" sz="4800" b="1" dirty="0" err="1"/>
                  <a:t>điểm</a:t>
                </a:r>
                <a:r>
                  <a:rPr lang="en-US" sz="4800" b="1" dirty="0"/>
                  <a:t> </a:t>
                </a:r>
                <a:r>
                  <a:rPr lang="en-US" sz="4800" b="1" dirty="0" err="1"/>
                  <a:t>đối</a:t>
                </a:r>
                <a:r>
                  <a:rPr lang="en-US" sz="4800" b="1" dirty="0"/>
                  <a:t> </a:t>
                </a:r>
                <a:r>
                  <a:rPr lang="en-US" sz="4800" b="1" dirty="0" err="1"/>
                  <a:t>xứng</a:t>
                </a:r>
                <a:r>
                  <a:rPr lang="en-US" sz="4800" b="1" dirty="0"/>
                  <a:t> </a:t>
                </a:r>
                <a:r>
                  <a:rPr lang="en-US" sz="4800" b="1" dirty="0" err="1"/>
                  <a:t>với</a:t>
                </a:r>
                <a:r>
                  <a:rPr lang="en-US" sz="4800" b="1" dirty="0"/>
                  <a:t> </a:t>
                </a:r>
                <a:r>
                  <a:rPr lang="en-US" sz="4800" b="1" dirty="0" err="1"/>
                  <a:t>điểm</a:t>
                </a:r>
                <a:r>
                  <a:rPr lang="en-US" sz="4800" b="1" dirty="0"/>
                  <a:t> </a:t>
                </a:r>
                <a14:m>
                  <m:oMath xmlns:m="http://schemas.openxmlformats.org/officeDocument/2006/math">
                    <m:r>
                      <a:rPr lang="en-US" sz="4800" b="1" i="1">
                        <a:latin typeface="Cambria Math" panose="02040503050406030204" pitchFamily="18" charset="0"/>
                      </a:rPr>
                      <m:t>𝑴</m:t>
                    </m:r>
                  </m:oMath>
                </a14:m>
                <a:r>
                  <a:rPr lang="en-US" sz="4800" b="1" dirty="0"/>
                  <a:t> qua </a:t>
                </a:r>
                <a:r>
                  <a:rPr lang="en-US" sz="4800" b="1" dirty="0" err="1"/>
                  <a:t>điểm</a:t>
                </a:r>
                <a:r>
                  <a:rPr lang="en-US" sz="4800" b="1" dirty="0"/>
                  <a:t> </a:t>
                </a:r>
                <a14:m>
                  <m:oMath xmlns:m="http://schemas.openxmlformats.org/officeDocument/2006/math">
                    <m:r>
                      <a:rPr lang="en-US" sz="4800" b="1" i="1">
                        <a:latin typeface="Cambria Math" panose="02040503050406030204" pitchFamily="18" charset="0"/>
                      </a:rPr>
                      <m:t>𝑵</m:t>
                    </m:r>
                  </m:oMath>
                </a14:m>
                <a:r>
                  <a:rPr lang="en-US" sz="4800" b="1" dirty="0"/>
                  <a:t> </a:t>
                </a:r>
                <a:r>
                  <a:rPr lang="en-US" sz="4800" b="1" dirty="0" err="1"/>
                  <a:t>thì</a:t>
                </a:r>
                <a:r>
                  <a:rPr lang="en-US" sz="4800" b="1" dirty="0"/>
                  <a:t> </a:t>
                </a:r>
                <a14:m>
                  <m:oMath xmlns:m="http://schemas.openxmlformats.org/officeDocument/2006/math">
                    <m:r>
                      <a:rPr lang="en-US" sz="4800" b="1" i="1">
                        <a:latin typeface="Cambria Math" panose="02040503050406030204" pitchFamily="18" charset="0"/>
                      </a:rPr>
                      <m:t>𝑷</m:t>
                    </m:r>
                  </m:oMath>
                </a14:m>
                <a:r>
                  <a:rPr lang="en-US" sz="4800" b="1" dirty="0"/>
                  <a:t> </a:t>
                </a:r>
                <a:r>
                  <a:rPr lang="en-US" sz="4800" b="1" dirty="0" err="1"/>
                  <a:t>có</a:t>
                </a:r>
                <a:r>
                  <a:rPr lang="en-US" sz="4800" b="1" dirty="0"/>
                  <a:t> </a:t>
                </a:r>
                <a:r>
                  <a:rPr lang="en-US" sz="4800" b="1" dirty="0" err="1"/>
                  <a:t>tọa</a:t>
                </a:r>
                <a:r>
                  <a:rPr lang="en-US" sz="4800" b="1" dirty="0"/>
                  <a:t> </a:t>
                </a:r>
                <a:r>
                  <a:rPr lang="en-US" sz="4800" b="1" dirty="0" err="1"/>
                  <a:t>độ</a:t>
                </a:r>
                <a:r>
                  <a:rPr lang="en-US" sz="4800" b="1" dirty="0"/>
                  <a:t> </a:t>
                </a:r>
                <a:r>
                  <a:rPr lang="en-US" sz="4800" b="1" dirty="0" err="1"/>
                  <a:t>là</a:t>
                </a:r>
                <a:r>
                  <a:rPr lang="en-US" sz="4800" b="1" dirty="0"/>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86432" y="2912130"/>
                <a:ext cx="22798442" cy="1569660"/>
              </a:xfrm>
              <a:prstGeom prst="rect">
                <a:avLst/>
              </a:prstGeom>
              <a:blipFill>
                <a:blip r:embed="rId7"/>
                <a:stretch>
                  <a:fillRect l="-1203" t="-8560" b="-20233"/>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5697171" y="7199928"/>
                <a:ext cx="19332917" cy="6881371"/>
              </a:xfrm>
              <a:prstGeom prst="rect">
                <a:avLst/>
              </a:prstGeom>
              <a:noFill/>
            </p:spPr>
            <p:txBody>
              <a:bodyPr wrap="square">
                <a:spAutoFit/>
              </a:bodyPr>
              <a:lstStyle/>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Giả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sử</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𝑷</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𝒚</m:t>
                            </m:r>
                          </m:e>
                          <m:sub>
                            <m:r>
                              <a:rPr lang="en-US" sz="4800" b="1" i="1">
                                <a:latin typeface="Cambria Math" panose="02040503050406030204" pitchFamily="18" charset="0"/>
                              </a:rPr>
                              <m:t>𝑷</m:t>
                            </m:r>
                          </m:sub>
                        </m:sSub>
                      </m:e>
                    </m:d>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𝑷</m:t>
                    </m:r>
                  </m:oMath>
                </a14:m>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đối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xứng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𝑴</m:t>
                    </m:r>
                  </m:oMath>
                </a14:m>
                <a:r>
                  <a:rPr lang="en-US" sz="4800" b="1" dirty="0">
                    <a:latin typeface="Tahoma" panose="020B0604030504040204" pitchFamily="34" charset="0"/>
                    <a:ea typeface="Tahoma" panose="020B0604030504040204" pitchFamily="34" charset="0"/>
                    <a:cs typeface="Tahoma" panose="020B0604030504040204" pitchFamily="34" charset="0"/>
                  </a:rPr>
                  <a:t> qua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𝑵</m:t>
                    </m:r>
                  </m:oMath>
                </a14:m>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latin typeface="Cambria Math" panose="02040503050406030204" pitchFamily="18" charset="0"/>
                          </a:rPr>
                        </m:ctrlPr>
                      </m:dPr>
                      <m:e>
                        <m:m>
                          <m:mPr>
                            <m:mcs>
                              <m:mc>
                                <m:mcPr>
                                  <m:count m:val="1"/>
                                  <m:mcJc m:val="center"/>
                                </m:mcPr>
                              </m:mc>
                            </m:mcs>
                            <m:ctrlPr>
                              <a:rPr lang="en-US" sz="4800" b="1" i="1">
                                <a:latin typeface="Cambria Math" panose="02040503050406030204" pitchFamily="18" charset="0"/>
                              </a:rPr>
                            </m:ctrlPr>
                          </m:mPr>
                          <m:m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𝒑</m:t>
                                  </m:r>
                                </m:sub>
                              </m:sSub>
                              <m:r>
                                <a:rPr lang="en-US" sz="4800" b="1" i="1">
                                  <a:latin typeface="Cambria Math" panose="02040503050406030204" pitchFamily="18" charset="0"/>
                                </a:rPr>
                                <m:t>=</m:t>
                              </m:r>
                              <m:r>
                                <a:rPr lang="en-US" sz="4800" b="1" i="1">
                                  <a:latin typeface="Cambria Math" panose="02040503050406030204" pitchFamily="18" charset="0"/>
                                </a:rPr>
                                <m:t>𝟐</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𝑵</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𝑴</m:t>
                                  </m:r>
                                </m:sub>
                              </m:sSub>
                            </m:e>
                          </m:mr>
                          <m:mr>
                            <m:e>
                              <m:sSub>
                                <m:sSubPr>
                                  <m:ctrlPr>
                                    <a:rPr lang="en-US" sz="4800" b="1" i="1">
                                      <a:latin typeface="Cambria Math" panose="02040503050406030204" pitchFamily="18" charset="0"/>
                                    </a:rPr>
                                  </m:ctrlPr>
                                </m:sSubPr>
                                <m:e>
                                  <m:r>
                                    <a:rPr lang="en-US" sz="4800" b="1" i="1">
                                      <a:latin typeface="Cambria Math" panose="02040503050406030204" pitchFamily="18" charset="0"/>
                                    </a:rPr>
                                    <m:t>𝒚</m:t>
                                  </m:r>
                                </m:e>
                                <m:sub>
                                  <m:r>
                                    <a:rPr lang="en-US" sz="4800" b="1" i="1">
                                      <a:latin typeface="Cambria Math" panose="02040503050406030204" pitchFamily="18" charset="0"/>
                                    </a:rPr>
                                    <m:t>𝑷</m:t>
                                  </m:r>
                                </m:sub>
                              </m:sSub>
                              <m:r>
                                <a:rPr lang="en-US" sz="4800" b="1" i="1">
                                  <a:latin typeface="Cambria Math" panose="02040503050406030204" pitchFamily="18" charset="0"/>
                                </a:rPr>
                                <m:t>=</m:t>
                              </m:r>
                              <m:r>
                                <a:rPr lang="en-US" sz="4800" b="1" i="1">
                                  <a:latin typeface="Cambria Math" panose="02040503050406030204" pitchFamily="18" charset="0"/>
                                </a:rPr>
                                <m:t>𝟐</m:t>
                              </m:r>
                              <m:sSub>
                                <m:sSubPr>
                                  <m:ctrlPr>
                                    <a:rPr lang="en-US" sz="4800" b="1" i="1">
                                      <a:latin typeface="Cambria Math" panose="02040503050406030204" pitchFamily="18" charset="0"/>
                                    </a:rPr>
                                  </m:ctrlPr>
                                </m:sSubPr>
                                <m:e>
                                  <m:r>
                                    <a:rPr lang="en-US" sz="4800" b="1" i="1">
                                      <a:latin typeface="Cambria Math" panose="02040503050406030204" pitchFamily="18" charset="0"/>
                                    </a:rPr>
                                    <m:t>𝒚</m:t>
                                  </m:r>
                                </m:e>
                                <m:sub>
                                  <m:r>
                                    <a:rPr lang="en-US" sz="4800" b="1" i="1">
                                      <a:latin typeface="Cambria Math" panose="02040503050406030204" pitchFamily="18" charset="0"/>
                                    </a:rPr>
                                    <m:t>𝑵</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𝒚</m:t>
                                  </m:r>
                                </m:e>
                                <m:sub>
                                  <m:r>
                                    <a:rPr lang="en-US" sz="4800" b="1" i="1">
                                      <a:latin typeface="Cambria Math" panose="02040503050406030204" pitchFamily="18" charset="0"/>
                                    </a:rPr>
                                    <m:t>𝑴</m:t>
                                  </m:r>
                                </m:sub>
                              </m:sSub>
                            </m:e>
                          </m:mr>
                        </m:m>
                      </m:e>
                    </m:d>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m>
                          <m:mPr>
                            <m:mcs>
                              <m:mc>
                                <m:mcPr>
                                  <m:count m:val="1"/>
                                  <m:mcJc m:val="center"/>
                                </m:mcPr>
                              </m:mc>
                            </m:mcs>
                            <m:ctrlPr>
                              <a:rPr lang="en-US" sz="4800" b="1" i="1">
                                <a:latin typeface="Cambria Math" panose="02040503050406030204" pitchFamily="18" charset="0"/>
                              </a:rPr>
                            </m:ctrlPr>
                          </m:mPr>
                          <m:m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𝒑</m:t>
                                  </m:r>
                                </m:sub>
                              </m:sSub>
                              <m:r>
                                <a:rPr lang="en-US" sz="4800" b="1" i="1">
                                  <a:latin typeface="Cambria Math" panose="02040503050406030204" pitchFamily="18" charset="0"/>
                                </a:rPr>
                                <m:t>=−</m:t>
                              </m:r>
                              <m:r>
                                <a:rPr lang="en-US" sz="4800" b="1" i="1">
                                  <a:latin typeface="Cambria Math" panose="02040503050406030204" pitchFamily="18" charset="0"/>
                                </a:rPr>
                                <m:t>𝟐</m:t>
                              </m:r>
                            </m:e>
                          </m:mr>
                          <m:mr>
                            <m:e>
                              <m:sSub>
                                <m:sSubPr>
                                  <m:ctrlPr>
                                    <a:rPr lang="en-US" sz="4800" b="1" i="1">
                                      <a:latin typeface="Cambria Math" panose="02040503050406030204" pitchFamily="18" charset="0"/>
                                    </a:rPr>
                                  </m:ctrlPr>
                                </m:sSubPr>
                                <m:e>
                                  <m:r>
                                    <a:rPr lang="en-US" sz="4800" b="1" i="1">
                                      <a:latin typeface="Cambria Math" panose="02040503050406030204" pitchFamily="18" charset="0"/>
                                    </a:rPr>
                                    <m:t>𝒚</m:t>
                                  </m:r>
                                </m:e>
                                <m:sub>
                                  <m:r>
                                    <a:rPr lang="en-US" sz="4800" b="1" i="1">
                                      <a:latin typeface="Cambria Math" panose="02040503050406030204" pitchFamily="18" charset="0"/>
                                    </a:rPr>
                                    <m:t>𝑷</m:t>
                                  </m:r>
                                </m:sub>
                              </m:sSub>
                              <m:r>
                                <a:rPr lang="en-US" sz="4800" b="1" i="1">
                                  <a:latin typeface="Cambria Math" panose="02040503050406030204" pitchFamily="18" charset="0"/>
                                </a:rPr>
                                <m:t>=</m:t>
                              </m:r>
                              <m:r>
                                <a:rPr lang="en-US" sz="4800" b="1" i="1">
                                  <a:latin typeface="Cambria Math" panose="02040503050406030204" pitchFamily="18" charset="0"/>
                                </a:rPr>
                                <m:t>𝟓</m:t>
                              </m:r>
                            </m:e>
                          </m:mr>
                        </m:m>
                      </m:e>
                    </m:d>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𝑷</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𝟓</m:t>
                        </m:r>
                      </m:e>
                    </m:d>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800" b="1" dirty="0"/>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5697171" y="7199928"/>
                <a:ext cx="19332917" cy="6881371"/>
              </a:xfrm>
              <a:prstGeom prst="rect">
                <a:avLst/>
              </a:prstGeom>
              <a:blipFill>
                <a:blip r:embed="rId9"/>
                <a:stretch>
                  <a:fillRect l="-1451"/>
                </a:stretch>
              </a:blipFill>
            </p:spPr>
            <p:txBody>
              <a:bodyPr/>
              <a:lstStyle/>
              <a:p>
                <a:r>
                  <a:rPr lang="en-US">
                    <a:noFill/>
                  </a:rPr>
                  <a:t> </a:t>
                </a:r>
              </a:p>
            </p:txBody>
          </p:sp>
        </mc:Fallback>
      </mc:AlternateContent>
    </p:spTree>
    <p:extLst>
      <p:ext uri="{BB962C8B-B14F-4D97-AF65-F5344CB8AC3E}">
        <p14:creationId xmlns:p14="http://schemas.microsoft.com/office/powerpoint/2010/main" val="14166481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187854" y="4996010"/>
            <a:ext cx="23516256" cy="1999568"/>
            <a:chOff x="241306" y="2227178"/>
            <a:chExt cx="11758128"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𝟎</m:t>
                      </m:r>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𝟐</m:t>
                      </m:r>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28674" y="2308694"/>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𝟏</m:t>
                        </m:r>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16190" y="2383883"/>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𝒎</m:t>
                        </m:r>
                        <m:r>
                          <a:rPr lang="en-US" b="1" i="1">
                            <a:latin typeface="Cambria Math" panose="02040503050406030204" pitchFamily="18" charset="0"/>
                          </a:rPr>
                          <m:t>=</m:t>
                        </m:r>
                        <m:r>
                          <a:rPr lang="en-US" b="1" i="1">
                            <a:latin typeface="Cambria Math" panose="02040503050406030204" pitchFamily="18" charset="0"/>
                          </a:rPr>
                          <m:t>𝟑</m:t>
                        </m:r>
                        <m:r>
                          <m:rPr>
                            <m:nor/>
                          </m:rPr>
                          <a:rPr lang="en-US" b="1"/>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30145" y="2286310"/>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137622" y="530942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8"/>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10</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86432" y="2890606"/>
                <a:ext cx="22854057" cy="156966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mặt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phẳng</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𝑶𝒙𝒚</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𝒎</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e>
                    </m:d>
                    <m:r>
                      <a:rPr lang="en-US" sz="4800" b="1" i="1">
                        <a:latin typeface="Cambria Math" panose="02040503050406030204" pitchFamily="18" charset="0"/>
                      </a:rPr>
                      <m:t>, </m:t>
                    </m:r>
                    <m:r>
                      <a:rPr lang="en-US" sz="4800" b="1" i="1">
                        <a:latin typeface="Cambria Math" panose="02040503050406030204" pitchFamily="18" charset="0"/>
                      </a:rPr>
                      <m:t>𝑩</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 </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𝒎</m:t>
                        </m:r>
                      </m:e>
                    </m:d>
                    <m:r>
                      <a:rPr lang="en-US" sz="4800" b="1" i="1">
                        <a:latin typeface="Cambria Math" panose="02040503050406030204" pitchFamily="18" charset="0"/>
                      </a:rPr>
                      <m:t>, </m:t>
                    </m:r>
                  </m:oMath>
                </a14:m>
                <a:endParaRPr lang="en-US" sz="4800" b="1" i="1" dirty="0"/>
              </a:p>
              <a:p>
                <a14:m>
                  <m:oMath xmlns:m="http://schemas.openxmlformats.org/officeDocument/2006/math">
                    <m:r>
                      <a:rPr lang="en-US" sz="4800" b="1" i="1">
                        <a:latin typeface="Cambria Math" panose="02040503050406030204" pitchFamily="18" charset="0"/>
                      </a:rPr>
                      <m:t>𝑪</m:t>
                    </m:r>
                    <m:d>
                      <m:dPr>
                        <m:ctrlPr>
                          <a:rPr lang="en-US" sz="4800" b="1" i="1">
                            <a:latin typeface="Cambria Math" panose="02040503050406030204" pitchFamily="18" charset="0"/>
                          </a:rPr>
                        </m:ctrlPr>
                      </m:dPr>
                      <m:e>
                        <m:r>
                          <a:rPr lang="en-US" sz="4800" b="1" i="1">
                            <a:latin typeface="Cambria Math" panose="02040503050406030204" pitchFamily="18" charset="0"/>
                          </a:rPr>
                          <m:t>𝒎</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 </m:t>
                        </m:r>
                        <m:r>
                          <a:rPr lang="en-US" sz="4800" b="1" i="1">
                            <a:latin typeface="Cambria Math" panose="02040503050406030204" pitchFamily="18" charset="0"/>
                          </a:rPr>
                          <m:t>𝟑</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𝒎</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để</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r>
                      <a:rPr lang="en-US" sz="4800" b="1" i="1">
                        <a:latin typeface="Cambria Math" panose="02040503050406030204" pitchFamily="18" charset="0"/>
                      </a:rPr>
                      <m:t>,</m:t>
                    </m:r>
                    <m:r>
                      <a:rPr lang="en-US" sz="4800" b="1" i="1">
                        <a:latin typeface="Cambria Math" panose="02040503050406030204" pitchFamily="18" charset="0"/>
                      </a:rPr>
                      <m:t>𝑩</m:t>
                    </m:r>
                    <m:r>
                      <a:rPr lang="en-US" sz="4800" b="1" i="1">
                        <a:latin typeface="Cambria Math" panose="02040503050406030204" pitchFamily="18" charset="0"/>
                      </a:rPr>
                      <m:t>,</m:t>
                    </m:r>
                    <m:r>
                      <a:rPr lang="en-US" sz="4800" b="1" i="1">
                        <a:latin typeface="Cambria Math" panose="02040503050406030204" pitchFamily="18" charset="0"/>
                      </a:rPr>
                      <m:t>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thẳng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86432" y="2890606"/>
                <a:ext cx="22854057" cy="1569660"/>
              </a:xfrm>
              <a:prstGeom prst="rect">
                <a:avLst/>
              </a:prstGeom>
              <a:blipFill>
                <a:blip r:embed="rId7"/>
                <a:stretch>
                  <a:fillRect t="-10465" b="-1899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351957" y="7558856"/>
                <a:ext cx="17974643" cy="5646033"/>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800" b="1" i="1">
                        <a:latin typeface="Cambria Math" panose="02040503050406030204" pitchFamily="18" charset="0"/>
                      </a:rPr>
                      <m:t>𝑨</m:t>
                    </m:r>
                    <m:r>
                      <a:rPr lang="en-US" sz="4800" b="1" i="1">
                        <a:latin typeface="Cambria Math" panose="02040503050406030204" pitchFamily="18" charset="0"/>
                      </a:rPr>
                      <m:t>, </m:t>
                    </m:r>
                    <m:r>
                      <a:rPr lang="en-US" sz="4800" b="1" i="1">
                        <a:latin typeface="Cambria Math" panose="02040503050406030204" pitchFamily="18" charset="0"/>
                      </a:rPr>
                      <m:t>𝑩</m:t>
                    </m:r>
                    <m:r>
                      <a:rPr lang="en-US" sz="4800" b="1" i="1">
                        <a:latin typeface="Cambria Math" panose="02040503050406030204" pitchFamily="18" charset="0"/>
                      </a:rPr>
                      <m:t>, </m:t>
                    </m:r>
                    <m:r>
                      <a:rPr lang="en-US" sz="4800" b="1" i="1">
                        <a:latin typeface="Cambria Math" panose="02040503050406030204" pitchFamily="18" charset="0"/>
                      </a:rPr>
                      <m:t>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thẳng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cùng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𝒎</m:t>
                        </m:r>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𝒎</m:t>
                        </m:r>
                      </m:e>
                    </m:d>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𝟐</m:t>
                        </m:r>
                      </m:e>
                    </m:d>
                  </m:oMath>
                </a14:m>
                <a:r>
                  <a:rPr lang="en-US" sz="4800" b="1" dirty="0">
                    <a:latin typeface="Tahoma" panose="020B0604030504040204" pitchFamily="34" charset="0"/>
                    <a:ea typeface="Tahoma" panose="020B0604030504040204" pitchFamily="34" charset="0"/>
                    <a:cs typeface="Tahoma" panose="020B0604030504040204" pitchFamily="34" charset="0"/>
                  </a:rPr>
                  <a:t>. Khi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14:m>
                  <m:oMathPara xmlns:m="http://schemas.openxmlformats.org/officeDocument/2006/math">
                    <m:oMathParaPr>
                      <m:jc m:val="centerGroup"/>
                    </m:oMathParaPr>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𝒎</m:t>
                          </m:r>
                        </m:num>
                        <m:den>
                          <m:r>
                            <a:rPr lang="en-US" sz="4800" b="1" i="1">
                              <a:latin typeface="Cambria Math" panose="02040503050406030204" pitchFamily="18" charset="0"/>
                            </a:rPr>
                            <m:t>𝟐</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𝒎</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𝒎</m:t>
                      </m:r>
                      <m:r>
                        <a:rPr lang="en-US" sz="4800" b="1" i="1">
                          <a:latin typeface="Cambria Math" panose="02040503050406030204" pitchFamily="18" charset="0"/>
                        </a:rPr>
                        <m:t>=</m:t>
                      </m:r>
                      <m:r>
                        <a:rPr lang="en-US" sz="4800" b="1" i="1">
                          <a:latin typeface="Cambria Math" panose="02040503050406030204" pitchFamily="18" charset="0"/>
                        </a:rPr>
                        <m:t>𝟐</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351957" y="7558856"/>
                <a:ext cx="17974643" cy="5646033"/>
              </a:xfrm>
              <a:prstGeom prst="rect">
                <a:avLst/>
              </a:prstGeom>
              <a:blipFill>
                <a:blip r:embed="rId9"/>
                <a:stretch>
                  <a:fillRect l="-1560"/>
                </a:stretch>
              </a:blipFill>
            </p:spPr>
            <p:txBody>
              <a:bodyPr/>
              <a:lstStyle/>
              <a:p>
                <a:r>
                  <a:rPr lang="en-US">
                    <a:noFill/>
                  </a:rPr>
                  <a:t> </a:t>
                </a:r>
              </a:p>
            </p:txBody>
          </p:sp>
        </mc:Fallback>
      </mc:AlternateContent>
    </p:spTree>
    <p:extLst>
      <p:ext uri="{BB962C8B-B14F-4D97-AF65-F5344CB8AC3E}">
        <p14:creationId xmlns:p14="http://schemas.microsoft.com/office/powerpoint/2010/main" val="1827729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08141" y="5037818"/>
            <a:ext cx="23490374" cy="1999568"/>
            <a:chOff x="254247" y="2227178"/>
            <a:chExt cx="11745187"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𝟒</m:t>
                      </m:r>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smtClean="0">
                          <a:latin typeface="Cambria Math" panose="02040503050406030204" pitchFamily="18" charset="0"/>
                        </a:rPr>
                        <m:t>−</m:t>
                      </m:r>
                      <m:r>
                        <a:rPr lang="en-US" b="1" i="1">
                          <a:latin typeface="Cambria Math" panose="02040503050406030204" pitchFamily="18" charset="0"/>
                        </a:rPr>
                        <m:t>𝟒</m:t>
                      </m:r>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2265" y="241033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54247" y="245186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𝟎</m:t>
                        </m:r>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7692" y="243642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𝟏</m:t>
                        </m:r>
                        <m:r>
                          <m:rPr>
                            <m:nor/>
                          </m:rPr>
                          <a:rPr lang="en-US" b="1"/>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72198" y="242669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376208" y="551799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980837" y="2890606"/>
                <a:ext cx="22759652" cy="1678858"/>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Trong mặt phẳng </a:t>
                </a:r>
                <a14:m>
                  <m:oMath xmlns:m="http://schemas.openxmlformats.org/officeDocument/2006/math">
                    <m:r>
                      <a:rPr lang="en-US" sz="4800" b="1" i="1">
                        <a:latin typeface="Cambria Math" panose="02040503050406030204" pitchFamily="18" charset="0"/>
                      </a:rPr>
                      <m:t>𝑶𝒙𝒚</m:t>
                    </m:r>
                  </m:oMath>
                </a14:m>
                <a:r>
                  <a:rPr lang="vi-VN" sz="4800" b="1" dirty="0">
                    <a:latin typeface="Tahoma" panose="020B0604030504040204" pitchFamily="34" charset="0"/>
                    <a:ea typeface="Tahoma" panose="020B0604030504040204" pitchFamily="34" charset="0"/>
                    <a:cs typeface="Tahoma" panose="020B0604030504040204" pitchFamily="34" charset="0"/>
                  </a:rPr>
                  <a:t>, cho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e>
                    </m:d>
                  </m:oMath>
                </a14:m>
                <a:r>
                  <a:rPr lang="vi-VN" sz="48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𝟐</m:t>
                        </m:r>
                      </m:e>
                    </m:d>
                  </m:oMath>
                </a14:m>
                <a:r>
                  <a:rPr lang="vi-VN"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pPr algn="ctr"/>
                <a:r>
                  <a:rPr lang="vi-VN" sz="4800" b="1" dirty="0">
                    <a:latin typeface="Tahoma" panose="020B0604030504040204" pitchFamily="34" charset="0"/>
                    <a:ea typeface="Tahoma" panose="020B0604030504040204" pitchFamily="34" charset="0"/>
                    <a:cs typeface="Tahoma" panose="020B0604030504040204" pitchFamily="34" charset="0"/>
                  </a:rPr>
                  <a:t>Tích vô hướng của hai véctơ đã cho 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980837" y="2890606"/>
                <a:ext cx="22759652" cy="1678858"/>
              </a:xfrm>
              <a:prstGeom prst="rect">
                <a:avLst/>
              </a:prstGeom>
              <a:blipFill>
                <a:blip r:embed="rId7"/>
                <a:stretch>
                  <a:fillRect t="-2174" b="-1811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8043968" y="8042027"/>
                <a:ext cx="10714547" cy="3595280"/>
              </a:xfrm>
              <a:prstGeom prst="rect">
                <a:avLst/>
              </a:prstGeom>
              <a:noFill/>
            </p:spPr>
            <p:txBody>
              <a:bodyPr wrap="square">
                <a:spAutoFit/>
              </a:bodyPr>
              <a:lstStyle/>
              <a:p>
                <a:pPr>
                  <a:lnSpc>
                    <a:spcPct val="150000"/>
                  </a:lnSpc>
                </a:pPr>
                <a:r>
                  <a:rPr lang="vi-VN" sz="4800" b="1" dirty="0">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m:t>
                        </m:r>
                      </m:e>
                    </m:d>
                  </m:oMath>
                </a14:m>
                <a:r>
                  <a:rPr lang="vi-VN" sz="48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𝟐</m:t>
                        </m:r>
                      </m:e>
                    </m:d>
                  </m:oMath>
                </a14:m>
                <a:r>
                  <a:rPr lang="vi-VN"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800"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𝟐</m:t>
                        </m:r>
                      </m:e>
                    </m:d>
                    <m:r>
                      <a:rPr lang="en-US" sz="4800" b="1" i="1">
                        <a:latin typeface="Cambria Math" panose="02040503050406030204" pitchFamily="18" charset="0"/>
                      </a:rPr>
                      <m:t>=</m:t>
                    </m:r>
                    <m:r>
                      <a:rPr lang="en-US" sz="4800" b="1" i="1">
                        <a:latin typeface="Cambria Math" panose="02040503050406030204" pitchFamily="18" charset="0"/>
                      </a:rPr>
                      <m:t>𝟒</m:t>
                    </m:r>
                  </m:oMath>
                </a14:m>
                <a:r>
                  <a:rPr lang="vi-VN"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8043968" y="8042027"/>
                <a:ext cx="10714547" cy="3595280"/>
              </a:xfrm>
              <a:prstGeom prst="rect">
                <a:avLst/>
              </a:prstGeom>
              <a:blipFill>
                <a:blip r:embed="rId9"/>
                <a:stretch>
                  <a:fillRect l="-2618"/>
                </a:stretch>
              </a:blipFill>
            </p:spPr>
            <p:txBody>
              <a:bodyPr/>
              <a:lstStyle/>
              <a:p>
                <a:r>
                  <a:rPr lang="en-US">
                    <a:noFill/>
                  </a:rPr>
                  <a:t> </a:t>
                </a:r>
              </a:p>
            </p:txBody>
          </p:sp>
        </mc:Fallback>
      </mc:AlternateContent>
    </p:spTree>
    <p:extLst>
      <p:ext uri="{BB962C8B-B14F-4D97-AF65-F5344CB8AC3E}">
        <p14:creationId xmlns:p14="http://schemas.microsoft.com/office/powerpoint/2010/main" val="4644803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08141" y="5037818"/>
            <a:ext cx="23490374" cy="1999568"/>
            <a:chOff x="254247" y="2227178"/>
            <a:chExt cx="11745187" cy="999784"/>
          </a:xfrm>
          <a:solidFill>
            <a:srgbClr val="327E3B"/>
          </a:solid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90595" y="2243915"/>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𝟗𝟎</m:t>
                      </m:r>
                      <m:r>
                        <a:rPr lang="en-US" b="1" i="1">
                          <a:latin typeface="Cambria Math" panose="02040503050406030204" pitchFamily="18" charset="0"/>
                        </a:rPr>
                        <m:t>°</m:t>
                      </m:r>
                    </m:oMath>
                  </a14:m>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90595" y="2243915"/>
                  <a:ext cx="2520000" cy="977400"/>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64520"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 xmlns:m="http://schemas.openxmlformats.org/officeDocument/2006/math">
                      <m:r>
                        <a:rPr lang="en-US" b="1" i="1">
                          <a:latin typeface="Cambria Math" panose="02040503050406030204" pitchFamily="18" charset="0"/>
                        </a:rPr>
                        <m:t>𝟔𝟎</m:t>
                      </m:r>
                      <m:r>
                        <a:rPr lang="en-US" b="1" i="1">
                          <a:latin typeface="Cambria Math" panose="02040503050406030204" pitchFamily="18" charset="0"/>
                        </a:rPr>
                        <m:t>°</m:t>
                      </m:r>
                    </m:oMath>
                  </a14:m>
                  <a:r>
                    <a:rPr lang="vi-VN" b="1" dirty="0"/>
                    <a:t>.</a:t>
                  </a: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64520" y="2249562"/>
                  <a:ext cx="2520000" cy="977400"/>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2265" y="2410339"/>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Oval 5">
              <a:extLst>
                <a:ext uri="{FF2B5EF4-FFF2-40B4-BE49-F238E27FC236}">
                  <a16:creationId xmlns:a16="http://schemas.microsoft.com/office/drawing/2014/main" id="{5D97137C-6FE4-7037-9E6D-24323F88C867}"/>
                </a:ext>
              </a:extLst>
            </p:cNvPr>
            <p:cNvSpPr/>
            <p:nvPr/>
          </p:nvSpPr>
          <p:spPr>
            <a:xfrm>
              <a:off x="254247" y="245186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569194" y="2249562"/>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𝟒𝟓</m:t>
                        </m:r>
                        <m:r>
                          <a:rPr lang="en-US" b="1" i="1">
                            <a:latin typeface="Cambria Math" panose="02040503050406030204" pitchFamily="18" charset="0"/>
                          </a:rPr>
                          <m:t>°</m:t>
                        </m:r>
                        <m:r>
                          <a:rPr lang="en-US" sz="4800" b="1" i="1" smtClean="0">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569194" y="2249562"/>
                  <a:ext cx="2520000" cy="977400"/>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7692" y="243642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479434" y="2227178"/>
                  <a:ext cx="2520000" cy="977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𝟑𝟎</m:t>
                        </m:r>
                        <m:r>
                          <a:rPr lang="en-US" b="1" i="1">
                            <a:latin typeface="Cambria Math" panose="02040503050406030204" pitchFamily="18" charset="0"/>
                          </a:rPr>
                          <m:t>°</m:t>
                        </m:r>
                        <m:r>
                          <m:rPr>
                            <m:nor/>
                          </m:rPr>
                          <a:rPr lang="en-US" b="1"/>
                          <m:t>.</m:t>
                        </m:r>
                      </m:oMath>
                    </m:oMathPara>
                  </a14:m>
                  <a:endParaRPr lang="en-US" sz="4800" b="1" dirty="0"/>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479434" y="2227178"/>
                  <a:ext cx="2520000" cy="9774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172198" y="242669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293911" y="547521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286001"/>
            <a:chOff x="923003" y="3917552"/>
            <a:chExt cx="23862374" cy="228600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04452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33324" y="2890606"/>
                <a:ext cx="21507165" cy="1789336"/>
              </a:xfrm>
              <a:prstGeom prst="rect">
                <a:avLst/>
              </a:prstGeom>
              <a:noFill/>
            </p:spPr>
            <p:txBody>
              <a:bodyPr wrap="square">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véctơ</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𝟑</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𝟕</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p>
              <a:p>
                <a:pPr algn="ctr"/>
                <a:r>
                  <a:rPr lang="en-US" sz="4800" b="1" dirty="0" err="1">
                    <a:latin typeface="Tahoma" panose="020B0604030504040204" pitchFamily="34" charset="0"/>
                    <a:ea typeface="Tahoma" panose="020B0604030504040204" pitchFamily="34" charset="0"/>
                    <a:cs typeface="Tahoma" panose="020B0604030504040204" pitchFamily="34" charset="0"/>
                  </a:rPr>
                  <a:t>Góc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véctơ</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33324" y="2890606"/>
                <a:ext cx="21507165" cy="1789336"/>
              </a:xfrm>
              <a:prstGeom prst="rect">
                <a:avLst/>
              </a:prstGeom>
              <a:blipFill>
                <a:blip r:embed="rId7"/>
                <a:stretch>
                  <a:fillRect t="-2041" b="-1632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08141" y="7075686"/>
            <a:ext cx="23658961" cy="6335514"/>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7234417" y="7054546"/>
                <a:ext cx="10714547" cy="5460790"/>
              </a:xfrm>
              <a:prstGeom prst="rect">
                <a:avLst/>
              </a:prstGeom>
              <a:noFill/>
            </p:spPr>
            <p:txBody>
              <a:bodyPr wrap="square">
                <a:spAutoFit/>
              </a:bodyPr>
              <a:lstStyle/>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𝒄𝒐𝒔</m:t>
                        </m:r>
                      </m:fName>
                      <m:e>
                        <m:d>
                          <m:dPr>
                            <m:ctrlPr>
                              <a:rPr lang="en-US" sz="4800" b="1" i="1">
                                <a:latin typeface="Cambria Math" panose="02040503050406030204" pitchFamily="18" charset="0"/>
                              </a:rPr>
                            </m:ctrlPr>
                          </m:d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e>
                        </m:d>
                      </m:e>
                    </m:func>
                    <m:r>
                      <a:rPr lang="en-US" sz="4800" b="1" i="1">
                        <a:latin typeface="Cambria Math" panose="02040503050406030204" pitchFamily="18" charset="0"/>
                      </a:rPr>
                      <m:t>=</m:t>
                    </m:r>
                    <m:f>
                      <m:fPr>
                        <m:ctrlPr>
                          <a:rPr lang="en-US" sz="4800" b="1" i="1">
                            <a:latin typeface="Cambria Math" panose="02040503050406030204" pitchFamily="18" charset="0"/>
                          </a:rPr>
                        </m:ctrlPr>
                      </m:fPr>
                      <m:num>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num>
                      <m:den>
                        <m:d>
                          <m:dPr>
                            <m:begChr m:val="|"/>
                            <m:endChr m:val="|"/>
                            <m:ctrlPr>
                              <a:rPr lang="en-US" sz="4800" b="1" i="1">
                                <a:latin typeface="Cambria Math" panose="02040503050406030204" pitchFamily="18" charset="0"/>
                              </a:rPr>
                            </m:ctrlPr>
                          </m:d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𝒂</m:t>
                                </m:r>
                              </m:e>
                            </m:acc>
                          </m:e>
                        </m:d>
                        <m:d>
                          <m:dPr>
                            <m:begChr m:val="|"/>
                            <m:endChr m:val="|"/>
                            <m:ctrlPr>
                              <a:rPr lang="en-US" sz="4800" b="1" i="1">
                                <a:latin typeface="Cambria Math" panose="02040503050406030204" pitchFamily="18" charset="0"/>
                              </a:rPr>
                            </m:ctrlPr>
                          </m:d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𝒃</m:t>
                                </m:r>
                              </m:e>
                            </m:acc>
                          </m:e>
                        </m:d>
                      </m:den>
                    </m:f>
                  </m:oMath>
                </a14:m>
                <a:endParaRPr lang="en-US" sz="48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a:t>                            </a:t>
                </a:r>
                <a14:m>
                  <m:oMath xmlns:m="http://schemas.openxmlformats.org/officeDocument/2006/math">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𝟐𝟏</m:t>
                        </m:r>
                      </m:num>
                      <m:den>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𝟏𝟔</m:t>
                            </m:r>
                            <m:r>
                              <a:rPr lang="en-US" sz="4800" b="1" i="1">
                                <a:latin typeface="Cambria Math" panose="02040503050406030204" pitchFamily="18" charset="0"/>
                              </a:rPr>
                              <m:t>+</m:t>
                            </m:r>
                            <m:r>
                              <a:rPr lang="en-US" sz="4800" b="1" i="1">
                                <a:latin typeface="Cambria Math" panose="02040503050406030204" pitchFamily="18" charset="0"/>
                              </a:rPr>
                              <m:t>𝟗</m:t>
                            </m:r>
                          </m:e>
                        </m:rad>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𝟒𝟗</m:t>
                            </m:r>
                          </m:e>
                        </m:rad>
                      </m:den>
                    </m:f>
                  </m:oMath>
                </a14:m>
                <a:endParaRPr lang="en-US" sz="48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a:t>                            </a:t>
                </a:r>
                <a14:m>
                  <m:oMath xmlns:m="http://schemas.openxmlformats.org/officeDocument/2006/math">
                    <m:r>
                      <a:rPr lang="en-US" sz="4800" b="1" i="1">
                        <a:latin typeface="Cambria Math" panose="02040503050406030204" pitchFamily="18"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num>
                      <m:den>
                        <m:r>
                          <a:rPr lang="en-US" sz="4800" b="1" i="1">
                            <a:latin typeface="Cambria Math" panose="02040503050406030204" pitchFamily="18" charset="0"/>
                          </a:rPr>
                          <m:t>𝟐</m:t>
                        </m:r>
                      </m:den>
                    </m:f>
                  </m:oMath>
                </a14:m>
                <a:endParaRPr lang="en-US" sz="4800" b="1" i="1" dirty="0"/>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7234417" y="7054546"/>
                <a:ext cx="10714547" cy="5460790"/>
              </a:xfrm>
              <a:prstGeom prst="rect">
                <a:avLst/>
              </a:prstGeom>
              <a:blipFill>
                <a:blip r:embed="rId9"/>
                <a:stretch>
                  <a:fillRect l="-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179A976-B176-9FA7-C931-50FAD80653BF}"/>
                  </a:ext>
                </a:extLst>
              </p:cNvPr>
              <p:cNvSpPr txBox="1"/>
              <p:nvPr/>
            </p:nvSpPr>
            <p:spPr>
              <a:xfrm>
                <a:off x="13944600" y="10998885"/>
                <a:ext cx="6406988" cy="1309589"/>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𝒂</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𝒃</m:t>
                            </m:r>
                          </m:e>
                        </m:acc>
                      </m:e>
                    </m:d>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sSup>
                      <m:sSupPr>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e>
                      <m:sup>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8" name="TextBox 37">
                <a:extLst>
                  <a:ext uri="{FF2B5EF4-FFF2-40B4-BE49-F238E27FC236}">
                    <a16:creationId xmlns:a16="http://schemas.microsoft.com/office/drawing/2014/main" id="{3179A976-B176-9FA7-C931-50FAD80653BF}"/>
                  </a:ext>
                </a:extLst>
              </p:cNvPr>
              <p:cNvSpPr txBox="1">
                <a:spLocks noRot="1" noChangeAspect="1" noMove="1" noResize="1" noEditPoints="1" noAdjustHandles="1" noChangeArrowheads="1" noChangeShapeType="1" noTextEdit="1"/>
              </p:cNvSpPr>
              <p:nvPr/>
            </p:nvSpPr>
            <p:spPr>
              <a:xfrm>
                <a:off x="13944600" y="10998885"/>
                <a:ext cx="6406988" cy="1309589"/>
              </a:xfrm>
              <a:prstGeom prst="rect">
                <a:avLst/>
              </a:prstGeom>
              <a:blipFill>
                <a:blip r:embed="rId10"/>
                <a:stretch>
                  <a:fillRect b="-18605"/>
                </a:stretch>
              </a:blipFill>
            </p:spPr>
            <p:txBody>
              <a:bodyPr/>
              <a:lstStyle/>
              <a:p>
                <a:r>
                  <a:rPr lang="en-US">
                    <a:noFill/>
                  </a:rPr>
                  <a:t> </a:t>
                </a:r>
              </a:p>
            </p:txBody>
          </p:sp>
        </mc:Fallback>
      </mc:AlternateContent>
    </p:spTree>
    <p:extLst>
      <p:ext uri="{BB962C8B-B14F-4D97-AF65-F5344CB8AC3E}">
        <p14:creationId xmlns:p14="http://schemas.microsoft.com/office/powerpoint/2010/main" val="9549126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wipe(left)">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wipe(left)">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left)">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898965"/>
            <a:chOff x="923003" y="3917552"/>
            <a:chExt cx="23862374" cy="2898964"/>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65749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838200" y="2890606"/>
                <a:ext cx="23341332" cy="2402774"/>
              </a:xfrm>
              <a:prstGeom prst="rect">
                <a:avLst/>
              </a:prstGeom>
              <a:noFill/>
            </p:spPr>
            <p:txBody>
              <a:bodyPr wrap="square">
                <a:spAutoFit/>
              </a:bodyPr>
              <a:lstStyle/>
              <a:p>
                <a:r>
                  <a:rPr lang="nl-NL" sz="4800" b="1" dirty="0">
                    <a:latin typeface="Tahoma" panose="020B0604030504040204" pitchFamily="34" charset="0"/>
                    <a:ea typeface="Tahoma" panose="020B0604030504040204" pitchFamily="34" charset="0"/>
                    <a:cs typeface="Tahoma" panose="020B0604030504040204" pitchFamily="34" charset="0"/>
                  </a:rPr>
                  <a:t>	      Cho hình bình hành </a:t>
                </a:r>
                <a14:m>
                  <m:oMath xmlns:m="http://schemas.openxmlformats.org/officeDocument/2006/math">
                    <m:r>
                      <a:rPr lang="en-US" sz="4800" b="1" i="1">
                        <a:latin typeface="Cambria Math" panose="02040503050406030204" pitchFamily="18" charset="0"/>
                      </a:rPr>
                      <m:t>𝑨𝑩𝑪𝑫</m:t>
                    </m:r>
                  </m:oMath>
                </a14:m>
                <a:r>
                  <a:rPr lang="nl-NL" sz="4800" b="1" dirty="0">
                    <a:latin typeface="Tahoma" panose="020B0604030504040204" pitchFamily="34" charset="0"/>
                    <a:ea typeface="Tahoma" panose="020B0604030504040204" pitchFamily="34" charset="0"/>
                    <a:cs typeface="Tahoma" panose="020B0604030504040204" pitchFamily="34" charset="0"/>
                  </a:rPr>
                  <a:t> tâm </a:t>
                </a:r>
                <a14:m>
                  <m:oMath xmlns:m="http://schemas.openxmlformats.org/officeDocument/2006/math">
                    <m:r>
                      <a:rPr lang="en-US" sz="4800" b="1" i="1">
                        <a:latin typeface="Cambria Math" panose="02040503050406030204" pitchFamily="18" charset="0"/>
                      </a:rPr>
                      <m:t>𝑶</m:t>
                    </m:r>
                  </m:oMath>
                </a14:m>
                <a:r>
                  <a:rPr lang="nl-NL"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sz="4800" b="1" i="1">
                        <a:latin typeface="Cambria Math" panose="02040503050406030204" pitchFamily="18" charset="0"/>
                      </a:rPr>
                      <m:t>𝑴</m:t>
                    </m:r>
                  </m:oMath>
                </a14:m>
                <a:r>
                  <a:rPr lang="nl-NL" sz="4800" b="1" dirty="0">
                    <a:latin typeface="Tahoma" panose="020B0604030504040204" pitchFamily="34" charset="0"/>
                    <a:ea typeface="Tahoma" panose="020B0604030504040204" pitchFamily="34" charset="0"/>
                    <a:cs typeface="Tahoma" panose="020B0604030504040204" pitchFamily="34" charset="0"/>
                  </a:rPr>
                  <a:t> là một điểm bất kì trong mặt phẳng. Chứng minh rằng</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nl-NL" sz="48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𝑫𝑨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𝟎</m:t>
                        </m:r>
                      </m:e>
                    </m:acc>
                  </m:oMath>
                </a14:m>
                <a:r>
                  <a:rPr lang="nl-NL" sz="4800" b="1" dirty="0">
                    <a:latin typeface="Tahoma" panose="020B0604030504040204" pitchFamily="34" charset="0"/>
                    <a:ea typeface="Tahoma" panose="020B0604030504040204" pitchFamily="34" charset="0"/>
                    <a:cs typeface="Tahoma" panose="020B0604030504040204" pitchFamily="34" charset="0"/>
                  </a:rPr>
                  <a:t>.		 b)</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𝟎</m:t>
                        </m:r>
                      </m:e>
                    </m:acc>
                  </m:oMath>
                </a14:m>
                <a:r>
                  <a:rPr lang="nl-NL"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838200" y="2890606"/>
                <a:ext cx="23341332" cy="2402774"/>
              </a:xfrm>
              <a:prstGeom prst="rect">
                <a:avLst/>
              </a:prstGeom>
              <a:blipFill>
                <a:blip r:embed="rId3"/>
                <a:stretch>
                  <a:fillRect l="-1202" t="-6091" r="-1071" b="-12183"/>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62519" y="5653742"/>
            <a:ext cx="23658961" cy="7757458"/>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953000" y="6242966"/>
                <a:ext cx="16719187" cy="7033400"/>
              </a:xfrm>
              <a:prstGeom prst="rect">
                <a:avLst/>
              </a:prstGeom>
              <a:noFill/>
            </p:spPr>
            <p:txBody>
              <a:bodyPr wrap="square">
                <a:sp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a) Ta có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𝑫𝑨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i="1" dirty="0"/>
              </a:p>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                  </m:t>
                      </m:r>
                      <m:r>
                        <a:rPr lang="en-US" sz="4800" b="1" i="1">
                          <a:latin typeface="Cambria Math" panose="02040503050406030204" pitchFamily="18" charset="0"/>
                        </a:rPr>
                        <m:t>=−</m:t>
                      </m:r>
                      <m:d>
                        <m:dPr>
                          <m:ctrlPr>
                            <a:rPr lang="en-US" sz="4800" b="1" i="1">
                              <a:latin typeface="Cambria Math" panose="02040503050406030204" pitchFamily="18" charset="0"/>
                            </a:rPr>
                          </m:ctrlPr>
                        </m:d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e>
                      </m:d>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pt-BR" sz="4800" b="1" dirty="0">
                    <a:latin typeface="Tahoma" panose="020B0604030504040204" pitchFamily="34" charset="0"/>
                    <a:ea typeface="Tahoma" panose="020B0604030504040204" pitchFamily="34" charset="0"/>
                    <a:cs typeface="Tahoma" panose="020B0604030504040204" pitchFamily="34" charset="0"/>
                  </a:rPr>
                  <a:t>Theo quy tắc hình bình hành ta có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oMath>
                </a14:m>
                <a:r>
                  <a:rPr lang="pt-BR" sz="4800" b="1" dirty="0">
                    <a:latin typeface="Tahoma" panose="020B0604030504040204" pitchFamily="34" charset="0"/>
                    <a:ea typeface="Tahoma" panose="020B0604030504040204" pitchFamily="34" charset="0"/>
                    <a:cs typeface="Tahoma" panose="020B0604030504040204" pitchFamily="34" charset="0"/>
                  </a:rPr>
                  <a:t> </a:t>
                </a:r>
              </a:p>
              <a:p>
                <a:r>
                  <a:rPr lang="pt-BR" sz="4800"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𝑫𝑨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𝟎</m:t>
                        </m:r>
                      </m:e>
                    </m:acc>
                  </m:oMath>
                </a14:m>
                <a:r>
                  <a:rPr lang="nl-NL"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pt-BR" sz="4800" b="1" dirty="0">
                    <a:latin typeface="Tahoma" panose="020B0604030504040204" pitchFamily="34" charset="0"/>
                    <a:ea typeface="Tahoma" panose="020B0604030504040204" pitchFamily="34" charset="0"/>
                    <a:cs typeface="Tahoma" panose="020B0604030504040204" pitchFamily="34" charset="0"/>
                  </a:rPr>
                  <a:t>b) Vì ABCD là hình bình hành nên ta có:</a:t>
                </a:r>
              </a:p>
              <a:p>
                <a:r>
                  <a:rPr lang="pt-B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𝑪𝑶</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𝑨𝑶</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𝟎</m:t>
                        </m:r>
                      </m:e>
                    </m:acc>
                  </m:oMath>
                </a14:m>
                <a:r>
                  <a:rPr lang="pt-B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pt-BR" sz="4800" b="1" dirty="0">
                    <a:latin typeface="Tahoma" panose="020B0604030504040204" pitchFamily="34" charset="0"/>
                    <a:ea typeface="Tahoma" panose="020B0604030504040204" pitchFamily="34" charset="0"/>
                    <a:cs typeface="Tahoma" panose="020B0604030504040204" pitchFamily="34" charset="0"/>
                  </a:rPr>
                  <a:t>Tương tự: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𝟎</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𝟎</m:t>
                        </m:r>
                      </m:e>
                    </m:acc>
                  </m:oMath>
                </a14:m>
                <a:r>
                  <a:rPr lang="pt-B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800" b="1" i="1" dirty="0"/>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953000" y="6242966"/>
                <a:ext cx="16719187" cy="7033400"/>
              </a:xfrm>
              <a:prstGeom prst="rect">
                <a:avLst/>
              </a:prstGeom>
              <a:blipFill>
                <a:blip r:embed="rId5"/>
                <a:stretch>
                  <a:fillRect l="-1678" t="-1040"/>
                </a:stretch>
              </a:blipFill>
            </p:spPr>
            <p:txBody>
              <a:bodyPr/>
              <a:lstStyle/>
              <a:p>
                <a:r>
                  <a:rPr lang="en-US">
                    <a:noFill/>
                  </a:rPr>
                  <a:t> </a:t>
                </a:r>
              </a:p>
            </p:txBody>
          </p:sp>
        </mc:Fallback>
      </mc:AlternateContent>
    </p:spTree>
    <p:extLst>
      <p:ext uri="{BB962C8B-B14F-4D97-AF65-F5344CB8AC3E}">
        <p14:creationId xmlns:p14="http://schemas.microsoft.com/office/powerpoint/2010/main" val="1440993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xEl>
                                              <p:pRg st="5" end="5"/>
                                            </p:txEl>
                                          </p:spTgt>
                                        </p:tgtEl>
                                        <p:attrNameLst>
                                          <p:attrName>style.visibility</p:attrName>
                                        </p:attrNameLst>
                                      </p:cBhvr>
                                      <p:to>
                                        <p:strVal val="visible"/>
                                      </p:to>
                                    </p:set>
                                    <p:animEffect transition="in" filter="wipe(left)">
                                      <p:cBhvr>
                                        <p:cTn id="45" dur="500"/>
                                        <p:tgtEl>
                                          <p:spTgt spid="3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1">
                                            <p:txEl>
                                              <p:pRg st="6" end="6"/>
                                            </p:txEl>
                                          </p:spTgt>
                                        </p:tgtEl>
                                        <p:attrNameLst>
                                          <p:attrName>style.visibility</p:attrName>
                                        </p:attrNameLst>
                                      </p:cBhvr>
                                      <p:to>
                                        <p:strVal val="visible"/>
                                      </p:to>
                                    </p:set>
                                    <p:animEffect transition="in" filter="wipe(left)">
                                      <p:cBhvr>
                                        <p:cTn id="50" dur="500"/>
                                        <p:tgtEl>
                                          <p:spTgt spid="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652081"/>
            <a:ext cx="23862374" cy="2898965"/>
            <a:chOff x="923003" y="3917552"/>
            <a:chExt cx="23862374" cy="2898964"/>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65749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4953000" y="2890606"/>
                <a:ext cx="19226532" cy="2531462"/>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Cho </a:t>
                </a:r>
                <a:r>
                  <a:rPr lang="en-US" sz="4800" b="1" dirty="0" err="1">
                    <a:latin typeface="Tahoma" panose="020B0604030504040204" pitchFamily="34" charset="0"/>
                    <a:ea typeface="Tahoma" panose="020B0604030504040204" pitchFamily="34" charset="0"/>
                    <a:cs typeface="Tahoma" panose="020B0604030504040204" pitchFamily="34" charset="0"/>
                  </a:rPr>
                  <a:t>ba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m:t>
                    </m:r>
                    <m:d>
                      <m:dPr>
                        <m:ctrlPr>
                          <a:rPr lang="en-US" sz="4800" b="1" i="1">
                            <a:latin typeface="Cambria Math" panose="02040503050406030204" pitchFamily="18" charset="0"/>
                          </a:rPr>
                        </m:ctrlPr>
                      </m:dPr>
                      <m:e>
                        <m:r>
                          <a:rPr lang="en-US" sz="4800" b="1" i="1">
                            <a:latin typeface="Cambria Math" panose="02040503050406030204" pitchFamily="18" charset="0"/>
                          </a:rPr>
                          <m:t>𝟒</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𝟏</m:t>
                        </m:r>
                      </m:e>
                    </m:d>
                    <m:r>
                      <a:rPr lang="en-US" sz="4800" b="1" i="1">
                        <a:latin typeface="Cambria Math" panose="02040503050406030204" pitchFamily="18" charset="0"/>
                      </a:rPr>
                      <m:t>,</m:t>
                    </m:r>
                    <m:r>
                      <a:rPr lang="en-US" sz="4800" b="1" i="1">
                        <a:latin typeface="Cambria Math" panose="02040503050406030204" pitchFamily="18" charset="0"/>
                      </a:rPr>
                      <m:t>𝑩</m:t>
                    </m:r>
                    <m:d>
                      <m:dPr>
                        <m:ctrlPr>
                          <a:rPr lang="en-US" sz="4800" b="1" i="1">
                            <a:latin typeface="Cambria Math" panose="02040503050406030204" pitchFamily="18" charset="0"/>
                          </a:rPr>
                        </m:ctrlPr>
                      </m:dPr>
                      <m:e>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𝟑</m:t>
                        </m:r>
                      </m:e>
                    </m:d>
                    <m:r>
                      <a:rPr lang="en-US" sz="4800" b="1" i="1">
                        <a:latin typeface="Cambria Math" panose="02040503050406030204" pitchFamily="18" charset="0"/>
                      </a:rPr>
                      <m:t>,</m:t>
                    </m:r>
                    <m:r>
                      <a:rPr lang="en-US" sz="4800" b="1" i="1">
                        <a:latin typeface="Cambria Math" panose="02040503050406030204" pitchFamily="18" charset="0"/>
                      </a:rPr>
                      <m:t>𝑪</m:t>
                    </m:r>
                    <m:d>
                      <m:dPr>
                        <m:ctrlPr>
                          <a:rPr lang="en-US" sz="4800" b="1" i="1">
                            <a:latin typeface="Cambria Math" panose="02040503050406030204" pitchFamily="18" charset="0"/>
                          </a:rPr>
                        </m:ctrlPr>
                      </m:dPr>
                      <m:e>
                        <m:r>
                          <a:rPr lang="en-US" sz="4800" b="1" i="1">
                            <a:latin typeface="Cambria Math" panose="02040503050406030204" pitchFamily="18" charset="0"/>
                          </a:rPr>
                          <m:t>𝟖</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𝟑</m:t>
                        </m:r>
                      </m:e>
                    </m:d>
                  </m:oMath>
                </a14:m>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đỉnh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𝑨𝑩𝑪𝑫</m:t>
                    </m:r>
                  </m:oMath>
                </a14:m>
                <a:r>
                  <a:rPr lang="en-US" sz="4800" b="1" dirty="0">
                    <a:latin typeface="Tahoma" panose="020B0604030504040204" pitchFamily="34" charset="0"/>
                    <a:ea typeface="Tahoma" panose="020B0604030504040204" pitchFamily="34" charset="0"/>
                    <a:cs typeface="Tahoma" panose="020B0604030504040204" pitchFamily="34" charset="0"/>
                  </a:rPr>
                  <a:t>. </a:t>
                </a:r>
              </a:p>
              <a:p>
                <a:r>
                  <a:rPr lang="en-US" sz="4800" b="1" dirty="0">
                    <a:latin typeface="Tahoma" panose="020B0604030504040204" pitchFamily="34" charset="0"/>
                    <a:ea typeface="Tahoma" panose="020B0604030504040204" pitchFamily="34" charset="0"/>
                    <a:cs typeface="Tahoma" panose="020B0604030504040204" pitchFamily="34" charset="0"/>
                  </a:rPr>
                  <a:t>b)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𝑩𝑪</m:t>
                        </m:r>
                      </m:e>
                    </m:acc>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4953000" y="2890606"/>
                <a:ext cx="19226532" cy="2531462"/>
              </a:xfrm>
              <a:prstGeom prst="rect">
                <a:avLst/>
              </a:prstGeom>
              <a:blipFill>
                <a:blip r:embed="rId3"/>
                <a:stretch>
                  <a:fillRect l="-1459" t="-3133" b="-1156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362519" y="5653742"/>
            <a:ext cx="23658961" cy="7757458"/>
            <a:chOff x="48567" y="4381499"/>
            <a:chExt cx="22822550" cy="633551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9"/>
              <a:ext cx="22682027" cy="615827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953000" y="5792517"/>
                <a:ext cx="19113842" cy="5146602"/>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a)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𝑨𝑩𝑪𝑫</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chỉ</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𝑩𝑪</m:t>
                        </m:r>
                      </m:e>
                    </m:acc>
                  </m:oMath>
                </a14:m>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𝑫</m:t>
                    </m:r>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e>
                    </m:d>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𝑩𝑪</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𝟖</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𝟎</m:t>
                        </m:r>
                      </m:e>
                    </m:d>
                  </m:oMath>
                </a14:m>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ra</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𝟏𝟐</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oMath>
                </a14:m>
                <a:r>
                  <a:rPr lang="en-US" sz="4800" b="1" dirty="0">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lang="en-US" sz="4800" b="1" i="1">
                        <a:latin typeface="Cambria Math" panose="02040503050406030204" pitchFamily="18" charset="0"/>
                      </a:rPr>
                      <m:t>𝑫</m:t>
                    </m:r>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a:latin typeface="Cambria Math" panose="02040503050406030204" pitchFamily="18" charset="0"/>
                          </a:rPr>
                          <m:t>𝟏𝟐</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a:latin typeface="Cambria Math" panose="02040503050406030204" pitchFamily="18" charset="0"/>
                          </a:rPr>
                          <m:t>𝟏</m:t>
                        </m:r>
                      </m:e>
                    </m:d>
                  </m:oMath>
                </a14:m>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b) 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smtClean="0">
                          <a:latin typeface="Cambria Math" panose="02040503050406030204" pitchFamily="18" charset="0"/>
                        </a:rPr>
                        <m:t>=</m:t>
                      </m:r>
                      <m:d>
                        <m:dPr>
                          <m:ctrlPr>
                            <a:rPr lang="en-US" sz="4800" b="1" i="1" smtClean="0">
                              <a:latin typeface="Cambria Math" panose="02040503050406030204" pitchFamily="18" charset="0"/>
                            </a:rPr>
                          </m:ctrlPr>
                        </m:dPr>
                        <m:e>
                          <m:r>
                            <a:rPr lang="en-US" sz="4800" b="1" i="1" smtClean="0">
                              <a:latin typeface="Cambria Math" panose="02040503050406030204" pitchFamily="18" charset="0"/>
                            </a:rPr>
                            <m:t>𝟖</m:t>
                          </m:r>
                          <m:rad>
                            <m:radPr>
                              <m:degHide m:val="on"/>
                              <m:ctrlPr>
                                <a:rPr lang="en-US" sz="4800" b="1" i="1" smtClean="0">
                                  <a:latin typeface="Cambria Math" panose="02040503050406030204" pitchFamily="18" charset="0"/>
                                </a:rPr>
                              </m:ctrlPr>
                            </m:radPr>
                            <m:deg/>
                            <m:e>
                              <m:r>
                                <a:rPr lang="en-US" sz="4800" b="1" i="1" smtClean="0">
                                  <a:latin typeface="Cambria Math" panose="02040503050406030204" pitchFamily="18" charset="0"/>
                                </a:rPr>
                                <m:t>𝟑</m:t>
                              </m:r>
                            </m:e>
                          </m:rad>
                          <m:r>
                            <a:rPr lang="en-US" sz="4800" b="1" i="1" smtClean="0">
                              <a:latin typeface="Cambria Math" panose="02040503050406030204" pitchFamily="18" charset="0"/>
                            </a:rPr>
                            <m:t>;</m:t>
                          </m:r>
                          <m:r>
                            <a:rPr lang="en-US" sz="4800" b="1" i="1" smtClean="0">
                              <a:latin typeface="Cambria Math" panose="02040503050406030204" pitchFamily="18" charset="0"/>
                            </a:rPr>
                            <m:t>𝟎</m:t>
                          </m:r>
                        </m:e>
                      </m:d>
                      <m:r>
                        <a:rPr lang="en-US" sz="4800" b="1" i="1" smtClean="0">
                          <a:latin typeface="Cambria Math" panose="02040503050406030204" pitchFamily="18" charset="0"/>
                        </a:rPr>
                        <m:t>,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m:t>
                          </m:r>
                          <m:r>
                            <a:rPr lang="en-US" sz="4800" b="1" i="1" smtClean="0">
                              <a:latin typeface="Cambria Math" panose="02040503050406030204" pitchFamily="18" charset="0"/>
                            </a:rPr>
                            <m:t>𝑩</m:t>
                          </m:r>
                        </m:e>
                      </m:acc>
                      <m:r>
                        <a:rPr lang="en-US" sz="4800" b="1" i="1">
                          <a:latin typeface="Cambria Math" panose="02040503050406030204" pitchFamily="18" charset="0"/>
                        </a:rPr>
                        <m:t>=</m:t>
                      </m:r>
                      <m:d>
                        <m:dPr>
                          <m:ctrlPr>
                            <a:rPr lang="en-US" sz="4800" b="1" i="1">
                              <a:latin typeface="Cambria Math" panose="02040503050406030204" pitchFamily="18" charset="0"/>
                            </a:rPr>
                          </m:ctrlPr>
                        </m:dPr>
                        <m:e>
                          <m:r>
                            <a:rPr lang="en-US" sz="4800" b="1" i="1" smtClean="0">
                              <a:latin typeface="Cambria Math" panose="02040503050406030204" pitchFamily="18" charset="0"/>
                            </a:rPr>
                            <m:t>−</m:t>
                          </m:r>
                          <m:r>
                            <a:rPr lang="en-US" sz="4800" b="1" i="1" smtClean="0">
                              <a:latin typeface="Cambria Math" panose="02040503050406030204" pitchFamily="18" charset="0"/>
                            </a:rPr>
                            <m:t>𝟒</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r>
                            <a:rPr lang="en-US" sz="4800" b="1" i="1">
                              <a:latin typeface="Cambria Math" panose="02040503050406030204" pitchFamily="18" charset="0"/>
                            </a:rPr>
                            <m:t>;</m:t>
                          </m:r>
                          <m:r>
                            <a:rPr lang="en-US" sz="4800" b="1" i="1" smtClean="0">
                              <a:latin typeface="Cambria Math" panose="02040503050406030204" pitchFamily="18" charset="0"/>
                            </a:rPr>
                            <m:t>𝟒</m:t>
                          </m:r>
                        </m:e>
                      </m:d>
                    </m:oMath>
                  </m:oMathPara>
                </a14:m>
                <a:endParaRPr lang="en-US" sz="4800" b="1" i="1" dirty="0">
                  <a:latin typeface="Cambria Math" panose="02040503050406030204" pitchFamily="18" charset="0"/>
                </a:endParaRPr>
              </a:p>
              <a:p>
                <a14:m>
                  <m:oMath xmlns:m="http://schemas.openxmlformats.org/officeDocument/2006/math">
                    <m:r>
                      <a:rPr lang="en-US" sz="4800" b="1" i="1" smtClean="0">
                        <a:latin typeface="Cambria Math" panose="02040503050406030204" pitchFamily="18" charset="0"/>
                      </a:rPr>
                      <m:t>𝑺𝒖𝒚</m:t>
                    </m:r>
                    <m:r>
                      <a:rPr lang="en-US" sz="4800" b="1" i="1" smtClean="0">
                        <a:latin typeface="Cambria Math" panose="02040503050406030204" pitchFamily="18" charset="0"/>
                      </a:rPr>
                      <m:t>  </m:t>
                    </m:r>
                    <m:r>
                      <a:rPr lang="en-US" sz="4800" b="1" i="1" smtClean="0">
                        <a:latin typeface="Cambria Math" panose="02040503050406030204" pitchFamily="18" charset="0"/>
                      </a:rPr>
                      <m:t>𝒓𝒂</m:t>
                    </m:r>
                    <m:r>
                      <a:rPr lang="en-US" sz="4800" b="1" i="1" smtClean="0">
                        <a:latin typeface="Cambria Math" panose="02040503050406030204" pitchFamily="18" charset="0"/>
                      </a:rPr>
                      <m:t> </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𝑨𝑫</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𝑩𝑪</m:t>
                        </m:r>
                      </m:e>
                    </m:acc>
                    <m:r>
                      <a:rPr lang="en-US" sz="4800" b="1" i="1">
                        <a:latin typeface="Cambria Math" panose="02040503050406030204" pitchFamily="18" charset="0"/>
                      </a:rPr>
                      <m:t>=</m:t>
                    </m:r>
                    <m:r>
                      <a:rPr lang="en-US" sz="4800" b="1" i="1">
                        <a:latin typeface="Cambria Math" panose="02040503050406030204" pitchFamily="18" charset="0"/>
                      </a:rPr>
                      <m:t>𝟖</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oMath>
                </a14:m>
                <a:r>
                  <a:rPr lang="en-US" sz="48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800" b="1" i="1" smtClean="0">
                            <a:latin typeface="Cambria Math" panose="02040503050406030204" pitchFamily="18" charset="0"/>
                            <a:ea typeface="Tahoma" panose="020B0604030504040204" pitchFamily="34" charset="0"/>
                            <a:cs typeface="Tahoma" panose="020B0604030504040204" pitchFamily="34" charset="0"/>
                          </a:rPr>
                        </m:ctrlPr>
                      </m:dPr>
                      <m:e>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𝟒</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𝟑</m:t>
                            </m:r>
                          </m:e>
                        </m:rad>
                      </m:e>
                    </m:d>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𝟎</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𝟒</m:t>
                    </m:r>
                    <m:r>
                      <a:rPr lang="en-US" sz="4800" b="1" i="1"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𝟗𝟔</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a14:m>
                <a:endParaRPr lang="en-US" sz="48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953000" y="5792517"/>
                <a:ext cx="19113842" cy="5146602"/>
              </a:xfrm>
              <a:prstGeom prst="rect">
                <a:avLst/>
              </a:prstGeom>
              <a:blipFill>
                <a:blip r:embed="rId5"/>
                <a:stretch>
                  <a:fillRect l="-1467" t="-1066" b="-4858"/>
                </a:stretch>
              </a:blipFill>
            </p:spPr>
            <p:txBody>
              <a:bodyPr/>
              <a:lstStyle/>
              <a:p>
                <a:r>
                  <a:rPr lang="en-US">
                    <a:noFill/>
                  </a:rPr>
                  <a:t> </a:t>
                </a:r>
              </a:p>
            </p:txBody>
          </p:sp>
        </mc:Fallback>
      </mc:AlternateContent>
    </p:spTree>
    <p:extLst>
      <p:ext uri="{BB962C8B-B14F-4D97-AF65-F5344CB8AC3E}">
        <p14:creationId xmlns:p14="http://schemas.microsoft.com/office/powerpoint/2010/main" val="3859840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xEl>
                                              <p:pRg st="5" end="5"/>
                                            </p:txEl>
                                          </p:spTgt>
                                        </p:tgtEl>
                                        <p:attrNameLst>
                                          <p:attrName>style.visibility</p:attrName>
                                        </p:attrNameLst>
                                      </p:cBhvr>
                                      <p:to>
                                        <p:strVal val="visible"/>
                                      </p:to>
                                    </p:set>
                                    <p:animEffect transition="in" filter="wipe(left)">
                                      <p:cBhvr>
                                        <p:cTn id="45"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375428"/>
            <a:ext cx="23862374" cy="3363977"/>
            <a:chOff x="923003" y="3917552"/>
            <a:chExt cx="23862374" cy="336397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312250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5240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029356" y="2549494"/>
                <a:ext cx="23341332" cy="3189912"/>
              </a:xfrm>
              <a:prstGeom prst="rect">
                <a:avLst/>
              </a:prstGeom>
              <a:noFill/>
            </p:spPr>
            <p:txBody>
              <a:bodyPr wrap="square">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Cho tam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trung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tuyến</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𝑨𝑴</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Chứng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rằng</a:t>
                </a:r>
                <a:r>
                  <a:rPr lang="en-US" sz="4200" b="1" dirty="0">
                    <a:latin typeface="Tahoma" panose="020B0604030504040204" pitchFamily="34" charset="0"/>
                    <a:ea typeface="Tahoma" panose="020B0604030504040204" pitchFamily="34" charset="0"/>
                    <a:cs typeface="Tahoma" panose="020B0604030504040204" pitchFamily="34" charset="0"/>
                  </a:rPr>
                  <a:t>:</a:t>
                </a: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𝑨𝑴𝑩</m:t>
                            </m:r>
                          </m:e>
                        </m:acc>
                      </m:e>
                    </m:func>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𝑨𝑴𝑪</m:t>
                            </m:r>
                          </m:e>
                        </m:acc>
                      </m:e>
                    </m:func>
                    <m:r>
                      <a:rPr lang="en-US" sz="4200" b="1" i="1">
                        <a:latin typeface="Cambria Math" panose="02040503050406030204" pitchFamily="18" charset="0"/>
                      </a:rPr>
                      <m:t>=</m:t>
                    </m:r>
                    <m:r>
                      <a:rPr lang="en-US" sz="4200" b="1" i="1">
                        <a:latin typeface="Cambria Math" panose="02040503050406030204" pitchFamily="18" charset="0"/>
                      </a:rPr>
                      <m:t>𝟎</m:t>
                    </m:r>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𝑴𝑨</m:t>
                    </m:r>
                    <m:r>
                      <a:rPr lang="en-US" sz="4200" b="1" i="1">
                        <a:latin typeface="Cambria Math" panose="02040503050406030204" pitchFamily="18" charset="0"/>
                      </a:rPr>
                      <m:t>.</m:t>
                    </m:r>
                    <m:r>
                      <a:rPr lang="en-US" sz="4200" b="1" i="1">
                        <a:latin typeface="Cambria Math" panose="02040503050406030204" pitchFamily="18" charset="0"/>
                      </a:rPr>
                      <m:t>𝑴𝑩</m:t>
                    </m:r>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𝑨𝑴𝑩</m:t>
                            </m:r>
                          </m:e>
                        </m:acc>
                      </m:e>
                    </m:func>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𝑴𝑨</m:t>
                    </m:r>
                    <m:r>
                      <a:rPr lang="en-US" sz="4200" b="1" i="1">
                        <a:latin typeface="Cambria Math" panose="02040503050406030204" pitchFamily="18" charset="0"/>
                      </a:rPr>
                      <m:t>.</m:t>
                    </m:r>
                    <m:r>
                      <a:rPr lang="en-US" sz="4200" b="1" i="1">
                        <a:latin typeface="Cambria Math" panose="02040503050406030204" pitchFamily="18" charset="0"/>
                      </a:rPr>
                      <m:t>𝑴𝑪</m:t>
                    </m:r>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𝑨𝑴𝑪</m:t>
                            </m:r>
                          </m:e>
                        </m:acc>
                      </m:e>
                    </m:func>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f>
                      <m:fPr>
                        <m:ctrlPr>
                          <a:rPr lang="en-US" sz="4200" b="1" i="1">
                            <a:latin typeface="Cambria Math" panose="02040503050406030204" pitchFamily="18" charset="0"/>
                          </a:rPr>
                        </m:ctrlPr>
                      </m:fPr>
                      <m:num>
                        <m:r>
                          <a:rPr lang="en-US" sz="4200" b="1" i="1">
                            <a:latin typeface="Cambria Math" panose="02040503050406030204" pitchFamily="18" charset="0"/>
                          </a:rPr>
                          <m:t>𝟐</m:t>
                        </m:r>
                        <m:d>
                          <m:dPr>
                            <m:ctrlPr>
                              <a:rPr lang="en-US" sz="4200" b="1" i="1">
                                <a:latin typeface="Cambria Math" panose="02040503050406030204" pitchFamily="18" charset="0"/>
                              </a:rPr>
                            </m:ctrlPr>
                          </m:dPr>
                          <m:e>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e>
                        </m:d>
                        <m:r>
                          <a:rPr lang="en-US" sz="4200" b="1" i="1">
                            <a:latin typeface="Cambria Math" panose="02040503050406030204" pitchFamily="18" charset="0"/>
                          </a:rPr>
                          <m:t>−</m:t>
                        </m:r>
                        <m:r>
                          <a:rPr lang="en-US" sz="4200" b="1" i="1">
                            <a:latin typeface="Cambria Math" panose="02040503050406030204" pitchFamily="18" charset="0"/>
                          </a:rPr>
                          <m:t>𝑩</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num>
                      <m:den>
                        <m:r>
                          <a:rPr lang="en-US" sz="4200" b="1" i="1">
                            <a:latin typeface="Cambria Math" panose="02040503050406030204" pitchFamily="18" charset="0"/>
                          </a:rPr>
                          <m:t>𝟒</m:t>
                        </m:r>
                      </m:den>
                    </m:f>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thức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đường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trung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tuyến</a:t>
                </a:r>
                <a:r>
                  <a:rPr lang="en-US"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029356" y="2549494"/>
                <a:ext cx="23341332" cy="3189912"/>
              </a:xfrm>
              <a:prstGeom prst="rect">
                <a:avLst/>
              </a:prstGeom>
              <a:blipFill>
                <a:blip r:embed="rId3"/>
                <a:stretch>
                  <a:fillRect t="-4008" b="-38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4468" y="5804886"/>
            <a:ext cx="23658961" cy="7501983"/>
            <a:chOff x="48567" y="4381499"/>
            <a:chExt cx="22822550" cy="6126866"/>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8"/>
              <a:ext cx="22682027" cy="594962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835992" y="5804886"/>
                <a:ext cx="15728059" cy="7885620"/>
              </a:xfrm>
              <a:prstGeom prst="rect">
                <a:avLst/>
              </a:prstGeom>
              <a:noFill/>
            </p:spPr>
            <p:txBody>
              <a:bodyPr wrap="square">
                <a:spAutoFit/>
              </a:bodyPr>
              <a:lstStyle/>
              <a:p>
                <a:pPr lvl="0"/>
                <a:r>
                  <a:rPr lang="en-US" b="1" dirty="0"/>
                  <a:t>a) Ta </a:t>
                </a:r>
                <a:r>
                  <a:rPr lang="en-US" b="1" dirty="0" err="1"/>
                  <a:t>có</a:t>
                </a:r>
                <a:r>
                  <a:rPr lang="en-US" b="1" dirty="0"/>
                  <a:t> </a:t>
                </a:r>
              </a:p>
              <a:p>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𝑨𝑴𝑪</m:t>
                          </m:r>
                        </m:e>
                      </m:acc>
                      <m:r>
                        <a:rPr lang="en-US" b="1" i="1">
                          <a:latin typeface="Cambria Math" panose="02040503050406030204" pitchFamily="18" charset="0"/>
                        </a:rPr>
                        <m:t>=</m:t>
                      </m:r>
                      <m:r>
                        <a:rPr lang="en-US" b="1" i="1">
                          <a:latin typeface="Cambria Math" panose="02040503050406030204" pitchFamily="18" charset="0"/>
                        </a:rPr>
                        <m:t>𝟏𝟖</m:t>
                      </m:r>
                      <m:sSup>
                        <m:sSupPr>
                          <m:ctrlPr>
                            <a:rPr lang="en-US" b="1" i="1">
                              <a:latin typeface="Cambria Math" panose="02040503050406030204" pitchFamily="18" charset="0"/>
                            </a:rPr>
                          </m:ctrlPr>
                        </m:sSupPr>
                        <m:e>
                          <m:r>
                            <a:rPr lang="en-US" b="1" i="1">
                              <a:latin typeface="Cambria Math" panose="02040503050406030204" pitchFamily="18" charset="0"/>
                            </a:rPr>
                            <m:t>𝟎</m:t>
                          </m:r>
                        </m:e>
                        <m:sup>
                          <m:r>
                            <a:rPr lang="en-US" b="1" i="1">
                              <a:latin typeface="Cambria Math" panose="02040503050406030204" pitchFamily="18" charset="0"/>
                            </a:rPr>
                            <m:t>𝟎</m:t>
                          </m:r>
                        </m:sup>
                      </m:sSup>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r>
                        <a:rPr lang="en-US" b="1" i="1">
                          <a:latin typeface="Cambria Math" panose="02040503050406030204" pitchFamily="18" charset="0"/>
                        </a:rPr>
                        <m:t>=</m:t>
                      </m:r>
                      <m:r>
                        <a:rPr lang="en-US" b="1" i="1">
                          <a:latin typeface="Cambria Math" panose="02040503050406030204" pitchFamily="18" charset="0"/>
                        </a:rPr>
                        <m:t>𝟏𝟖</m:t>
                      </m:r>
                      <m:sSup>
                        <m:sSupPr>
                          <m:ctrlPr>
                            <a:rPr lang="en-US" b="1" i="1">
                              <a:latin typeface="Cambria Math" panose="02040503050406030204" pitchFamily="18" charset="0"/>
                            </a:rPr>
                          </m:ctrlPr>
                        </m:sSupPr>
                        <m:e>
                          <m:r>
                            <a:rPr lang="en-US" b="1" i="1">
                              <a:latin typeface="Cambria Math" panose="02040503050406030204" pitchFamily="18" charset="0"/>
                            </a:rPr>
                            <m:t>𝟎</m:t>
                          </m:r>
                        </m:e>
                        <m:sup>
                          <m:r>
                            <a:rPr lang="en-US" b="1" i="1">
                              <a:latin typeface="Cambria Math" panose="02040503050406030204" pitchFamily="18" charset="0"/>
                            </a:rPr>
                            <m:t>𝟎</m:t>
                          </m:r>
                        </m:sup>
                      </m:sSup>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𝑨𝑴𝑪</m:t>
                          </m:r>
                        </m:e>
                      </m:acc>
                    </m:oMath>
                  </m:oMathPara>
                </a14:m>
                <a:endParaRPr lang="en-US" b="1" i="1" dirty="0"/>
              </a:p>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e>
                      </m:func>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d>
                            <m:dPr>
                              <m:ctrlPr>
                                <a:rPr lang="en-US" b="1" i="1">
                                  <a:latin typeface="Cambria Math" panose="02040503050406030204" pitchFamily="18" charset="0"/>
                                </a:rPr>
                              </m:ctrlPr>
                            </m:dPr>
                            <m:e>
                              <m:r>
                                <a:rPr lang="en-US" b="1" i="1">
                                  <a:latin typeface="Cambria Math" panose="02040503050406030204" pitchFamily="18" charset="0"/>
                                </a:rPr>
                                <m:t>𝟏𝟖</m:t>
                              </m:r>
                              <m:sSup>
                                <m:sSupPr>
                                  <m:ctrlPr>
                                    <a:rPr lang="en-US" b="1" i="1">
                                      <a:latin typeface="Cambria Math" panose="02040503050406030204" pitchFamily="18" charset="0"/>
                                    </a:rPr>
                                  </m:ctrlPr>
                                </m:sSupPr>
                                <m:e>
                                  <m:r>
                                    <a:rPr lang="en-US" b="1" i="1">
                                      <a:latin typeface="Cambria Math" panose="02040503050406030204" pitchFamily="18" charset="0"/>
                                    </a:rPr>
                                    <m:t>𝟎</m:t>
                                  </m:r>
                                </m:e>
                                <m:sup>
                                  <m:r>
                                    <a:rPr lang="en-US" b="1" i="1">
                                      <a:latin typeface="Cambria Math" panose="02040503050406030204" pitchFamily="18" charset="0"/>
                                    </a:rPr>
                                    <m:t>𝟎</m:t>
                                  </m:r>
                                </m:sup>
                              </m:sSup>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𝑨𝑴𝑪</m:t>
                                  </m:r>
                                </m:e>
                              </m:acc>
                            </m:e>
                          </m:d>
                        </m:e>
                      </m:func>
                    </m:oMath>
                  </m:oMathPara>
                </a14:m>
                <a:endParaRPr lang="en-US" b="1" i="1" dirty="0"/>
              </a:p>
              <a:p>
                <a:r>
                  <a:rPr lang="en-US" b="1" dirty="0"/>
                  <a:t>                                </a:t>
                </a:r>
                <a14:m>
                  <m:oMath xmlns:m="http://schemas.openxmlformats.org/officeDocument/2006/math">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e>
                    </m:func>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𝑨𝑴𝑪</m:t>
                            </m:r>
                          </m:e>
                        </m:acc>
                      </m:e>
                    </m:func>
                  </m:oMath>
                </a14:m>
                <a:endParaRPr lang="en-US" b="1" i="1" dirty="0"/>
              </a:p>
              <a:p>
                <a:r>
                  <a:rPr lang="en-US" b="1" dirty="0"/>
                  <a:t>                               </a:t>
                </a:r>
                <a14:m>
                  <m:oMath xmlns:m="http://schemas.openxmlformats.org/officeDocument/2006/math">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e>
                    </m:func>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𝑨𝑴𝑪</m:t>
                            </m:r>
                          </m:e>
                        </m:acc>
                      </m:e>
                    </m:func>
                    <m:r>
                      <a:rPr lang="en-US" b="1" i="1">
                        <a:latin typeface="Cambria Math" panose="02040503050406030204" pitchFamily="18" charset="0"/>
                      </a:rPr>
                      <m:t>=</m:t>
                    </m:r>
                    <m:r>
                      <a:rPr lang="en-US" b="1" i="1">
                        <a:latin typeface="Cambria Math" panose="02040503050406030204" pitchFamily="18" charset="0"/>
                      </a:rPr>
                      <m:t>𝟎</m:t>
                    </m:r>
                  </m:oMath>
                </a14:m>
                <a:r>
                  <a:rPr lang="en-US" b="1" dirty="0"/>
                  <a:t>.  </a:t>
                </a:r>
                <a:r>
                  <a:rPr lang="en-US" b="1" i="1" dirty="0"/>
                  <a:t>(</a:t>
                </a:r>
                <a:r>
                  <a:rPr lang="en-US" b="1" i="1" dirty="0" err="1"/>
                  <a:t>đpcm</a:t>
                </a:r>
                <a:r>
                  <a:rPr lang="en-US" b="1" i="1" dirty="0"/>
                  <a:t>)</a:t>
                </a:r>
                <a:endParaRPr lang="en-US" b="1" dirty="0"/>
              </a:p>
              <a:p>
                <a:r>
                  <a:rPr lang="en-US" b="1" i="1" dirty="0"/>
                  <a:t>b) </a:t>
                </a:r>
                <a:r>
                  <a:rPr lang="en-US" b="1" i="1" dirty="0" err="1"/>
                  <a:t>Áp</a:t>
                </a:r>
                <a:r>
                  <a:rPr lang="en-US" b="1" i="1" dirty="0"/>
                  <a:t> </a:t>
                </a:r>
                <a:r>
                  <a:rPr lang="en-US" b="1" i="1" dirty="0" err="1"/>
                  <a:t>dụng</a:t>
                </a:r>
                <a:r>
                  <a:rPr lang="en-US" b="1" i="1" dirty="0"/>
                  <a:t> </a:t>
                </a:r>
                <a:r>
                  <a:rPr lang="en-US" b="1" i="1" dirty="0" err="1"/>
                  <a:t>định</a:t>
                </a:r>
                <a:r>
                  <a:rPr lang="en-US" b="1" i="1" dirty="0"/>
                  <a:t> </a:t>
                </a:r>
                <a:r>
                  <a:rPr lang="en-US" b="1" i="1" dirty="0" err="1"/>
                  <a:t>lí</a:t>
                </a:r>
                <a:r>
                  <a:rPr lang="en-US" b="1" i="1" dirty="0"/>
                  <a:t> c</a:t>
                </a:r>
                <a:r>
                  <a:rPr lang="vi-VN" b="1" i="1" dirty="0"/>
                  <a:t>ô</a:t>
                </a:r>
                <a:r>
                  <a:rPr lang="en-US" b="1" i="1" dirty="0"/>
                  <a:t>s</a:t>
                </a:r>
                <a:r>
                  <a:rPr lang="vi-VN" b="1" i="1" dirty="0"/>
                  <a:t>in</a:t>
                </a:r>
                <a:r>
                  <a:rPr lang="en-US" b="1" i="1" dirty="0"/>
                  <a:t> </a:t>
                </a:r>
                <a:r>
                  <a:rPr lang="en-US" b="1" i="1" dirty="0" err="1"/>
                  <a:t>trong</a:t>
                </a:r>
                <a:r>
                  <a:rPr lang="en-US" b="1" i="1" dirty="0"/>
                  <a:t> tam </a:t>
                </a:r>
                <a:r>
                  <a:rPr lang="en-US" b="1" i="1" dirty="0" err="1"/>
                  <a:t>giác</a:t>
                </a:r>
                <a:r>
                  <a:rPr lang="en-US" b="1" i="1" dirty="0"/>
                  <a:t> AMB ta </a:t>
                </a:r>
                <a:r>
                  <a:rPr lang="en-US" b="1" i="1" dirty="0" err="1"/>
                  <a:t>có</a:t>
                </a:r>
                <a:r>
                  <a:rPr lang="en-US" b="1" i="1" dirty="0"/>
                  <a:t>:</a:t>
                </a:r>
                <a:endParaRPr lang="en-US" b="1" dirty="0"/>
              </a:p>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𝑨</m:t>
                      </m:r>
                      <m:sSup>
                        <m:sSupPr>
                          <m:ctrlPr>
                            <a:rPr lang="en-US"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𝑴</m:t>
                      </m:r>
                      <m:sSup>
                        <m:sSupPr>
                          <m:ctrlPr>
                            <a:rPr lang="en-US" b="1" i="1">
                              <a:latin typeface="Cambria Math" panose="02040503050406030204" pitchFamily="18" charset="0"/>
                            </a:rPr>
                          </m:ctrlPr>
                        </m:sSupPr>
                        <m:e>
                          <m:r>
                            <a:rPr lang="en-US" b="1" i="1">
                              <a:latin typeface="Cambria Math" panose="02040503050406030204" pitchFamily="18" charset="0"/>
                            </a:rPr>
                            <m:t>𝑨</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𝑴</m:t>
                      </m:r>
                      <m:sSup>
                        <m:sSupPr>
                          <m:ctrlPr>
                            <a:rPr lang="en-US"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𝑴𝑨</m:t>
                      </m:r>
                      <m:r>
                        <a:rPr lang="en-US" b="1" i="1">
                          <a:latin typeface="Cambria Math" panose="02040503050406030204" pitchFamily="18" charset="0"/>
                        </a:rPr>
                        <m:t>.</m:t>
                      </m:r>
                      <m:r>
                        <a:rPr lang="en-US" b="1" i="1">
                          <a:latin typeface="Cambria Math" panose="02040503050406030204" pitchFamily="18" charset="0"/>
                        </a:rPr>
                        <m:t>𝑴𝑩</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e>
                      </m:func>
                    </m:oMath>
                  </m:oMathPara>
                </a14:m>
                <a:endParaRPr lang="en-US" b="1" i="1" dirty="0"/>
              </a:p>
              <a:p>
                <a14:m>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𝑴</m:t>
                    </m:r>
                    <m:sSup>
                      <m:sSupPr>
                        <m:ctrlPr>
                          <a:rPr lang="en-US" b="1" i="1">
                            <a:latin typeface="Cambria Math" panose="02040503050406030204" pitchFamily="18" charset="0"/>
                          </a:rPr>
                        </m:ctrlPr>
                      </m:sSupPr>
                      <m:e>
                        <m:r>
                          <a:rPr lang="en-US" b="1" i="1">
                            <a:latin typeface="Cambria Math" panose="02040503050406030204" pitchFamily="18" charset="0"/>
                          </a:rPr>
                          <m:t>𝑨</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𝑴</m:t>
                    </m:r>
                    <m:sSup>
                      <m:sSupPr>
                        <m:ctrlPr>
                          <a:rPr lang="en-US"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𝑨</m:t>
                    </m:r>
                    <m:sSup>
                      <m:sSupPr>
                        <m:ctrlPr>
                          <a:rPr lang="en-US" b="1" i="1">
                            <a:latin typeface="Cambria Math" panose="02040503050406030204" pitchFamily="18" charset="0"/>
                          </a:rPr>
                        </m:ctrlPr>
                      </m:sSupPr>
                      <m:e>
                        <m:r>
                          <a:rPr lang="en-US" b="1" i="1">
                            <a:latin typeface="Cambria Math" panose="02040503050406030204" pitchFamily="18" charset="0"/>
                          </a:rPr>
                          <m:t>𝑩</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𝑴𝑨</m:t>
                    </m:r>
                    <m:r>
                      <a:rPr lang="en-US" b="1" i="1">
                        <a:latin typeface="Cambria Math" panose="02040503050406030204" pitchFamily="18" charset="0"/>
                      </a:rPr>
                      <m:t>.</m:t>
                    </m:r>
                    <m:r>
                      <a:rPr lang="en-US" b="1" i="1">
                        <a:latin typeface="Cambria Math" panose="02040503050406030204" pitchFamily="18" charset="0"/>
                      </a:rPr>
                      <m:t>𝑴𝑩</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𝑨𝑴𝑩</m:t>
                            </m:r>
                          </m:e>
                        </m:acc>
                      </m:e>
                    </m:func>
                    <m:r>
                      <a:rPr lang="en-US" b="1" i="1">
                        <a:latin typeface="Cambria Math" panose="02040503050406030204" pitchFamily="18" charset="0"/>
                      </a:rPr>
                      <m:t>.</m:t>
                    </m:r>
                  </m:oMath>
                </a14:m>
                <a:r>
                  <a:rPr lang="en-US" b="1" dirty="0"/>
                  <a:t> </a:t>
                </a:r>
                <a:r>
                  <a:rPr lang="en-US" b="1" i="1" dirty="0"/>
                  <a:t>(</a:t>
                </a:r>
                <a:r>
                  <a:rPr lang="en-US" b="1" i="1" dirty="0" err="1"/>
                  <a:t>đpcm</a:t>
                </a:r>
                <a:r>
                  <a:rPr lang="en-US" b="1" i="1" dirty="0"/>
                  <a:t>)</a:t>
                </a:r>
                <a:endParaRPr lang="en-US" b="1" dirty="0"/>
              </a:p>
              <a:p>
                <a:r>
                  <a:rPr lang="en-US" b="1" i="1" dirty="0" err="1"/>
                  <a:t>Áp</a:t>
                </a:r>
                <a:r>
                  <a:rPr lang="en-US" b="1" i="1" dirty="0"/>
                  <a:t> </a:t>
                </a:r>
                <a:r>
                  <a:rPr lang="en-US" b="1" i="1" dirty="0" err="1"/>
                  <a:t>dụng</a:t>
                </a:r>
                <a:r>
                  <a:rPr lang="en-US" b="1" i="1" dirty="0"/>
                  <a:t> </a:t>
                </a:r>
                <a:r>
                  <a:rPr lang="en-US" b="1" i="1" dirty="0" err="1"/>
                  <a:t>định</a:t>
                </a:r>
                <a:r>
                  <a:rPr lang="en-US" b="1" i="1" dirty="0"/>
                  <a:t> </a:t>
                </a:r>
                <a:r>
                  <a:rPr lang="en-US" b="1" i="1" dirty="0" err="1"/>
                  <a:t>lí</a:t>
                </a:r>
                <a:r>
                  <a:rPr lang="en-US" b="1" i="1" dirty="0"/>
                  <a:t> c</a:t>
                </a:r>
                <a:r>
                  <a:rPr lang="vi-VN" b="1" i="1" dirty="0"/>
                  <a:t>ô</a:t>
                </a:r>
                <a:r>
                  <a:rPr lang="en-US" b="1" i="1" dirty="0"/>
                  <a:t>s</a:t>
                </a:r>
                <a:r>
                  <a:rPr lang="vi-VN" b="1" i="1" dirty="0"/>
                  <a:t>in</a:t>
                </a:r>
                <a:r>
                  <a:rPr lang="en-US" b="1" i="1" dirty="0"/>
                  <a:t> </a:t>
                </a:r>
                <a:r>
                  <a:rPr lang="en-US" b="1" i="1" dirty="0" err="1"/>
                  <a:t>trong</a:t>
                </a:r>
                <a:r>
                  <a:rPr lang="en-US" b="1" i="1" dirty="0"/>
                  <a:t> tam </a:t>
                </a:r>
                <a:r>
                  <a:rPr lang="en-US" b="1" i="1" dirty="0" err="1"/>
                  <a:t>giác</a:t>
                </a:r>
                <a:r>
                  <a:rPr lang="en-US" b="1" i="1" dirty="0"/>
                  <a:t> AMC ta </a:t>
                </a:r>
                <a:r>
                  <a:rPr lang="en-US" b="1" i="1" dirty="0" err="1"/>
                  <a:t>có</a:t>
                </a:r>
                <a:r>
                  <a:rPr lang="en-US" b="1" i="1" dirty="0"/>
                  <a:t>:</a:t>
                </a:r>
                <a:endParaRPr lang="en-US" b="1" dirty="0"/>
              </a:p>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𝑨</m:t>
                      </m:r>
                      <m:sSup>
                        <m:sSupPr>
                          <m:ctrlPr>
                            <a:rPr lang="en-US" b="1" i="1">
                              <a:latin typeface="Cambria Math" panose="02040503050406030204" pitchFamily="18" charset="0"/>
                            </a:rPr>
                          </m:ctrlPr>
                        </m:sSupPr>
                        <m:e>
                          <m:r>
                            <a:rPr lang="en-US" b="1" i="1">
                              <a:latin typeface="Cambria Math" panose="02040503050406030204" pitchFamily="18" charset="0"/>
                            </a:rPr>
                            <m:t>𝑪</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𝑴</m:t>
                      </m:r>
                      <m:sSup>
                        <m:sSupPr>
                          <m:ctrlPr>
                            <a:rPr lang="en-US" b="1" i="1">
                              <a:latin typeface="Cambria Math" panose="02040503050406030204" pitchFamily="18" charset="0"/>
                            </a:rPr>
                          </m:ctrlPr>
                        </m:sSupPr>
                        <m:e>
                          <m:r>
                            <a:rPr lang="en-US" b="1" i="1">
                              <a:latin typeface="Cambria Math" panose="02040503050406030204" pitchFamily="18" charset="0"/>
                            </a:rPr>
                            <m:t>𝑨</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𝑴</m:t>
                      </m:r>
                      <m:sSup>
                        <m:sSupPr>
                          <m:ctrlPr>
                            <a:rPr lang="en-US" b="1" i="1">
                              <a:latin typeface="Cambria Math" panose="02040503050406030204" pitchFamily="18" charset="0"/>
                            </a:rPr>
                          </m:ctrlPr>
                        </m:sSupPr>
                        <m:e>
                          <m:r>
                            <a:rPr lang="en-US" b="1" i="1">
                              <a:latin typeface="Cambria Math" panose="02040503050406030204" pitchFamily="18" charset="0"/>
                            </a:rPr>
                            <m:t>𝑪</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𝑴𝑨</m:t>
                      </m:r>
                      <m:r>
                        <a:rPr lang="en-US" b="1" i="1">
                          <a:latin typeface="Cambria Math" panose="02040503050406030204" pitchFamily="18" charset="0"/>
                        </a:rPr>
                        <m:t>.</m:t>
                      </m:r>
                      <m:r>
                        <a:rPr lang="en-US" b="1" i="1">
                          <a:latin typeface="Cambria Math" panose="02040503050406030204" pitchFamily="18" charset="0"/>
                        </a:rPr>
                        <m:t>𝑴𝑪</m:t>
                      </m:r>
                      <m:r>
                        <a:rPr lang="en-US" b="1" i="1">
                          <a:latin typeface="Cambria Math" panose="02040503050406030204" pitchFamily="18" charset="0"/>
                        </a:rPr>
                        <m:t>.</m:t>
                      </m:r>
                      <m:func>
                        <m:funcPr>
                          <m:ctrlPr>
                            <a:rPr lang="en-US" b="1" i="1">
                              <a:latin typeface="Cambria Math" panose="02040503050406030204" pitchFamily="18" charset="0"/>
                            </a:rPr>
                          </m:ctrlPr>
                        </m:funcPr>
                        <m:fName>
                          <m:r>
                            <a:rPr lang="en-US" b="1" i="1">
                              <a:latin typeface="Cambria Math" panose="02040503050406030204" pitchFamily="18" charset="0"/>
                            </a:rPr>
                            <m:t>𝒄𝒐𝒔</m:t>
                          </m:r>
                        </m:fName>
                        <m:e>
                          <m:acc>
                            <m:accPr>
                              <m:chr m:val="̂"/>
                              <m:ctrlPr>
                                <a:rPr lang="en-US" b="1" i="1">
                                  <a:latin typeface="Cambria Math" panose="02040503050406030204" pitchFamily="18" charset="0"/>
                                </a:rPr>
                              </m:ctrlPr>
                            </m:accPr>
                            <m:e>
                              <m:r>
                                <a:rPr lang="en-US" b="1" i="1">
                                  <a:latin typeface="Cambria Math" panose="02040503050406030204" pitchFamily="18" charset="0"/>
                                </a:rPr>
                                <m:t>𝑨𝑴𝑪</m:t>
                              </m:r>
                            </m:e>
                          </m:acc>
                        </m:e>
                      </m:func>
                    </m:oMath>
                  </m:oMathPara>
                </a14:m>
                <a:endParaRPr lang="en-US" b="1" dirty="0"/>
              </a:p>
              <a:p>
                <a:pPr>
                  <a:lnSpc>
                    <a:spcPct val="150000"/>
                  </a:lnSpc>
                </a:pPr>
                <a:endParaRPr lang="en-US" sz="48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835992" y="5804886"/>
                <a:ext cx="15728059" cy="7885620"/>
              </a:xfrm>
              <a:prstGeom prst="rect">
                <a:avLst/>
              </a:prstGeom>
              <a:blipFill>
                <a:blip r:embed="rId5"/>
                <a:stretch>
                  <a:fillRect l="-1512" t="-15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99117A-6780-A504-BD1A-8BB90C13CB39}"/>
                  </a:ext>
                </a:extLst>
              </p:cNvPr>
              <p:cNvSpPr txBox="1"/>
              <p:nvPr/>
            </p:nvSpPr>
            <p:spPr>
              <a:xfrm>
                <a:off x="6115807" y="12562498"/>
                <a:ext cx="13546313" cy="744371"/>
              </a:xfrm>
              <a:prstGeom prst="rect">
                <a:avLst/>
              </a:prstGeom>
              <a:noFill/>
            </p:spPr>
            <p:txBody>
              <a:bodyPr wrap="square">
                <a:spAutoFit/>
              </a:bodyPr>
              <a:lstStyle/>
              <a:p>
                <a14:m>
                  <m:oMath xmlns:m="http://schemas.openxmlformats.org/officeDocument/2006/math">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rPr>
                      <m:t>𝑴</m:t>
                    </m:r>
                    <m:sSup>
                      <m:sSup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𝑨</m:t>
                        </m:r>
                      </m:e>
                      <m:sup>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𝟐</m:t>
                        </m:r>
                      </m:sup>
                    </m:sSup>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𝑴</m:t>
                    </m:r>
                    <m:sSup>
                      <m:sSup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𝑪</m:t>
                        </m:r>
                      </m:e>
                      <m:sup>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𝟐</m:t>
                        </m:r>
                      </m:sup>
                    </m:sSup>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𝑨</m:t>
                    </m:r>
                    <m:sSup>
                      <m:sSup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𝑪</m:t>
                        </m:r>
                      </m:e>
                      <m:sup>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𝟐</m:t>
                        </m:r>
                      </m:sup>
                    </m:sSup>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𝟐</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𝑴𝑨</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𝑴𝑪</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m:t>
                    </m:r>
                    <m:func>
                      <m:func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funcPr>
                      <m:fName>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𝒄𝒐𝒔</m:t>
                        </m:r>
                      </m:fName>
                      <m:e>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𝑨𝑴𝑪</m:t>
                            </m:r>
                          </m:e>
                        </m:acc>
                      </m:e>
                    </m:func>
                    <m:r>
                      <a:rPr kumimoji="0" lang="en-US" sz="4100" b="1" i="1" u="none" strike="noStrike" kern="1200" cap="none" spc="0" normalizeH="0" baseline="0" noProof="0">
                        <a:ln>
                          <a:noFill/>
                        </a:ln>
                        <a:solidFill>
                          <a:prstClr val="black"/>
                        </a:solidFill>
                        <a:effectLst/>
                        <a:uLnTx/>
                        <a:uFillTx/>
                        <a:latin typeface="Cambria Math" panose="02040503050406030204" pitchFamily="18" charset="0"/>
                      </a:rPr>
                      <m:t>.</m:t>
                    </m:r>
                  </m:oMath>
                </a14:m>
                <a:r>
                  <a:rPr kumimoji="0" lang="en-US" sz="4100" b="1" i="0" u="none" strike="noStrike" kern="1200" cap="none" spc="0" normalizeH="0" baseline="0" noProof="0" dirty="0">
                    <a:ln>
                      <a:noFill/>
                    </a:ln>
                    <a:solidFill>
                      <a:prstClr val="black"/>
                    </a:solidFill>
                    <a:effectLst/>
                    <a:uLnTx/>
                    <a:uFillTx/>
                    <a:latin typeface="Calibri"/>
                  </a:rPr>
                  <a:t> </a:t>
                </a:r>
                <a:r>
                  <a:rPr kumimoji="0" lang="en-US" sz="4100" b="1" i="1" u="none" strike="noStrike" kern="1200" cap="none" spc="0" normalizeH="0" baseline="0" noProof="0" dirty="0">
                    <a:ln>
                      <a:noFill/>
                    </a:ln>
                    <a:solidFill>
                      <a:prstClr val="black"/>
                    </a:solidFill>
                    <a:effectLst/>
                    <a:uLnTx/>
                    <a:uFillTx/>
                    <a:latin typeface="Calibri"/>
                  </a:rPr>
                  <a:t>(</a:t>
                </a:r>
                <a:r>
                  <a:rPr kumimoji="0" lang="en-US" sz="4100" b="1" i="1" u="none" strike="noStrike" kern="1200" cap="none" spc="0" normalizeH="0" baseline="0" noProof="0" dirty="0" err="1">
                    <a:ln>
                      <a:noFill/>
                    </a:ln>
                    <a:solidFill>
                      <a:prstClr val="black"/>
                    </a:solidFill>
                    <a:effectLst/>
                    <a:uLnTx/>
                    <a:uFillTx/>
                    <a:latin typeface="Calibri"/>
                  </a:rPr>
                  <a:t>đpcm</a:t>
                </a:r>
                <a:r>
                  <a:rPr kumimoji="0" lang="en-US" sz="4100" b="1" i="1" u="none" strike="noStrike" kern="1200" cap="none" spc="0" normalizeH="0" baseline="0" noProof="0" dirty="0">
                    <a:ln>
                      <a:noFill/>
                    </a:ln>
                    <a:solidFill>
                      <a:prstClr val="black"/>
                    </a:solidFill>
                    <a:effectLst/>
                    <a:uLnTx/>
                    <a:uFillTx/>
                    <a:latin typeface="Calibri"/>
                  </a:rPr>
                  <a:t>)</a:t>
                </a:r>
                <a:endParaRPr lang="en-US" sz="4100" b="1" dirty="0"/>
              </a:p>
            </p:txBody>
          </p:sp>
        </mc:Choice>
        <mc:Fallback xmlns="">
          <p:sp>
            <p:nvSpPr>
              <p:cNvPr id="5" name="TextBox 4">
                <a:extLst>
                  <a:ext uri="{FF2B5EF4-FFF2-40B4-BE49-F238E27FC236}">
                    <a16:creationId xmlns:a16="http://schemas.microsoft.com/office/drawing/2014/main" id="{D299117A-6780-A504-BD1A-8BB90C13CB39}"/>
                  </a:ext>
                </a:extLst>
              </p:cNvPr>
              <p:cNvSpPr txBox="1">
                <a:spLocks noRot="1" noChangeAspect="1" noMove="1" noResize="1" noEditPoints="1" noAdjustHandles="1" noChangeArrowheads="1" noChangeShapeType="1" noTextEdit="1"/>
              </p:cNvSpPr>
              <p:nvPr/>
            </p:nvSpPr>
            <p:spPr>
              <a:xfrm>
                <a:off x="6115807" y="12562498"/>
                <a:ext cx="13546313" cy="744371"/>
              </a:xfrm>
              <a:prstGeom prst="rect">
                <a:avLst/>
              </a:prstGeom>
              <a:blipFill>
                <a:blip r:embed="rId6"/>
                <a:stretch>
                  <a:fillRect t="-11475" b="-36066"/>
                </a:stretch>
              </a:blipFill>
            </p:spPr>
            <p:txBody>
              <a:bodyPr/>
              <a:lstStyle/>
              <a:p>
                <a:r>
                  <a:rPr lang="en-US">
                    <a:noFill/>
                  </a:rPr>
                  <a:t> </a:t>
                </a:r>
              </a:p>
            </p:txBody>
          </p:sp>
        </mc:Fallback>
      </mc:AlternateContent>
    </p:spTree>
    <p:extLst>
      <p:ext uri="{BB962C8B-B14F-4D97-AF65-F5344CB8AC3E}">
        <p14:creationId xmlns:p14="http://schemas.microsoft.com/office/powerpoint/2010/main" val="36025702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xEl>
                                              <p:pRg st="5" end="5"/>
                                            </p:txEl>
                                          </p:spTgt>
                                        </p:tgtEl>
                                        <p:attrNameLst>
                                          <p:attrName>style.visibility</p:attrName>
                                        </p:attrNameLst>
                                      </p:cBhvr>
                                      <p:to>
                                        <p:strVal val="visible"/>
                                      </p:to>
                                    </p:set>
                                    <p:animEffect transition="in" filter="wipe(left)">
                                      <p:cBhvr>
                                        <p:cTn id="45" dur="500"/>
                                        <p:tgtEl>
                                          <p:spTgt spid="3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1">
                                            <p:txEl>
                                              <p:pRg st="6" end="6"/>
                                            </p:txEl>
                                          </p:spTgt>
                                        </p:tgtEl>
                                        <p:attrNameLst>
                                          <p:attrName>style.visibility</p:attrName>
                                        </p:attrNameLst>
                                      </p:cBhvr>
                                      <p:to>
                                        <p:strVal val="visible"/>
                                      </p:to>
                                    </p:set>
                                    <p:animEffect transition="in" filter="wipe(left)">
                                      <p:cBhvr>
                                        <p:cTn id="50" dur="500"/>
                                        <p:tgtEl>
                                          <p:spTgt spid="3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1">
                                            <p:txEl>
                                              <p:pRg st="7" end="7"/>
                                            </p:txEl>
                                          </p:spTgt>
                                        </p:tgtEl>
                                        <p:attrNameLst>
                                          <p:attrName>style.visibility</p:attrName>
                                        </p:attrNameLst>
                                      </p:cBhvr>
                                      <p:to>
                                        <p:strVal val="visible"/>
                                      </p:to>
                                    </p:set>
                                    <p:animEffect transition="in" filter="wipe(left)">
                                      <p:cBhvr>
                                        <p:cTn id="55" dur="500"/>
                                        <p:tgtEl>
                                          <p:spTgt spid="31">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xEl>
                                              <p:pRg st="8" end="8"/>
                                            </p:txEl>
                                          </p:spTgt>
                                        </p:tgtEl>
                                        <p:attrNameLst>
                                          <p:attrName>style.visibility</p:attrName>
                                        </p:attrNameLst>
                                      </p:cBhvr>
                                      <p:to>
                                        <p:strVal val="visible"/>
                                      </p:to>
                                    </p:set>
                                    <p:animEffect transition="in" filter="wipe(left)">
                                      <p:cBhvr>
                                        <p:cTn id="60" dur="500"/>
                                        <p:tgtEl>
                                          <p:spTgt spid="31">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1">
                                            <p:txEl>
                                              <p:pRg st="9" end="9"/>
                                            </p:txEl>
                                          </p:spTgt>
                                        </p:tgtEl>
                                        <p:attrNameLst>
                                          <p:attrName>style.visibility</p:attrName>
                                        </p:attrNameLst>
                                      </p:cBhvr>
                                      <p:to>
                                        <p:strVal val="visible"/>
                                      </p:to>
                                    </p:set>
                                    <p:animEffect transition="in" filter="wipe(left)">
                                      <p:cBhvr>
                                        <p:cTn id="65" dur="500"/>
                                        <p:tgtEl>
                                          <p:spTgt spid="31">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375428"/>
            <a:ext cx="23862374" cy="3363977"/>
            <a:chOff x="923003" y="3917552"/>
            <a:chExt cx="23862374" cy="336397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312250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5240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029356" y="2549494"/>
                <a:ext cx="23341332" cy="3189912"/>
              </a:xfrm>
              <a:prstGeom prst="rect">
                <a:avLst/>
              </a:prstGeom>
              <a:noFill/>
            </p:spPr>
            <p:txBody>
              <a:bodyPr wrap="square">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Cho tam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trung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tuyến</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𝑨𝑴</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Chứng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rằng</a:t>
                </a:r>
                <a:r>
                  <a:rPr lang="en-US" sz="4200" b="1" dirty="0">
                    <a:latin typeface="Tahoma" panose="020B0604030504040204" pitchFamily="34" charset="0"/>
                    <a:ea typeface="Tahoma" panose="020B0604030504040204" pitchFamily="34" charset="0"/>
                    <a:cs typeface="Tahoma" panose="020B0604030504040204" pitchFamily="34" charset="0"/>
                  </a:rPr>
                  <a:t>:</a:t>
                </a: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𝑨𝑴𝑩</m:t>
                            </m:r>
                          </m:e>
                        </m:acc>
                      </m:e>
                    </m:func>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𝑨𝑴𝑪</m:t>
                            </m:r>
                          </m:e>
                        </m:acc>
                      </m:e>
                    </m:func>
                    <m:r>
                      <a:rPr lang="en-US" sz="4200" b="1" i="1">
                        <a:latin typeface="Cambria Math" panose="02040503050406030204" pitchFamily="18" charset="0"/>
                      </a:rPr>
                      <m:t>=</m:t>
                    </m:r>
                    <m:r>
                      <a:rPr lang="en-US" sz="4200" b="1" i="1">
                        <a:latin typeface="Cambria Math" panose="02040503050406030204" pitchFamily="18" charset="0"/>
                      </a:rPr>
                      <m:t>𝟎</m:t>
                    </m:r>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𝑴𝑨</m:t>
                    </m:r>
                    <m:r>
                      <a:rPr lang="en-US" sz="4200" b="1" i="1">
                        <a:latin typeface="Cambria Math" panose="02040503050406030204" pitchFamily="18" charset="0"/>
                      </a:rPr>
                      <m:t>.</m:t>
                    </m:r>
                    <m:r>
                      <a:rPr lang="en-US" sz="4200" b="1" i="1">
                        <a:latin typeface="Cambria Math" panose="02040503050406030204" pitchFamily="18" charset="0"/>
                      </a:rPr>
                      <m:t>𝑴𝑩</m:t>
                    </m:r>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𝑨𝑴𝑩</m:t>
                            </m:r>
                          </m:e>
                        </m:acc>
                      </m:e>
                    </m:func>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𝑴𝑨</m:t>
                    </m:r>
                    <m:r>
                      <a:rPr lang="en-US" sz="4200" b="1" i="1">
                        <a:latin typeface="Cambria Math" panose="02040503050406030204" pitchFamily="18" charset="0"/>
                      </a:rPr>
                      <m:t>.</m:t>
                    </m:r>
                    <m:r>
                      <a:rPr lang="en-US" sz="4200" b="1" i="1">
                        <a:latin typeface="Cambria Math" panose="02040503050406030204" pitchFamily="18" charset="0"/>
                      </a:rPr>
                      <m:t>𝑴𝑪</m:t>
                    </m:r>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𝑨𝑴𝑪</m:t>
                            </m:r>
                          </m:e>
                        </m:acc>
                      </m:e>
                    </m:func>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f>
                      <m:fPr>
                        <m:ctrlPr>
                          <a:rPr lang="en-US" sz="4200" b="1" i="1">
                            <a:latin typeface="Cambria Math" panose="02040503050406030204" pitchFamily="18" charset="0"/>
                          </a:rPr>
                        </m:ctrlPr>
                      </m:fPr>
                      <m:num>
                        <m:r>
                          <a:rPr lang="en-US" sz="4200" b="1" i="1">
                            <a:latin typeface="Cambria Math" panose="02040503050406030204" pitchFamily="18" charset="0"/>
                          </a:rPr>
                          <m:t>𝟐</m:t>
                        </m:r>
                        <m:d>
                          <m:dPr>
                            <m:ctrlPr>
                              <a:rPr lang="en-US" sz="4200" b="1" i="1">
                                <a:latin typeface="Cambria Math" panose="02040503050406030204" pitchFamily="18" charset="0"/>
                              </a:rPr>
                            </m:ctrlPr>
                          </m:dPr>
                          <m:e>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e>
                        </m:d>
                        <m:r>
                          <a:rPr lang="en-US" sz="4200" b="1" i="1">
                            <a:latin typeface="Cambria Math" panose="02040503050406030204" pitchFamily="18" charset="0"/>
                          </a:rPr>
                          <m:t>−</m:t>
                        </m:r>
                        <m:r>
                          <a:rPr lang="en-US" sz="4200" b="1" i="1">
                            <a:latin typeface="Cambria Math" panose="02040503050406030204" pitchFamily="18" charset="0"/>
                          </a:rPr>
                          <m:t>𝑩</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num>
                      <m:den>
                        <m:r>
                          <a:rPr lang="en-US" sz="4200" b="1" i="1">
                            <a:latin typeface="Cambria Math" panose="02040503050406030204" pitchFamily="18" charset="0"/>
                          </a:rPr>
                          <m:t>𝟒</m:t>
                        </m:r>
                      </m:den>
                    </m:f>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thức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đường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trung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tuyến</a:t>
                </a:r>
                <a:r>
                  <a:rPr lang="en-US"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029356" y="2549494"/>
                <a:ext cx="23341332" cy="3189912"/>
              </a:xfrm>
              <a:prstGeom prst="rect">
                <a:avLst/>
              </a:prstGeom>
              <a:blipFill>
                <a:blip r:embed="rId3"/>
                <a:stretch>
                  <a:fillRect t="-4008" b="-38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4468" y="5804886"/>
            <a:ext cx="23658961" cy="7501983"/>
            <a:chOff x="48567" y="4381499"/>
            <a:chExt cx="22822550" cy="6126866"/>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8"/>
              <a:ext cx="22682027" cy="594962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4835992" y="5804886"/>
                <a:ext cx="15728059" cy="7476021"/>
              </a:xfrm>
              <a:prstGeom prst="rect">
                <a:avLst/>
              </a:prstGeom>
              <a:noFill/>
            </p:spPr>
            <p:txBody>
              <a:bodyPr wrap="square">
                <a:spAutoFit/>
              </a:bodyPr>
              <a:lstStyle/>
              <a:p>
                <a:r>
                  <a:rPr lang="en-US" sz="4100" b="1" i="1" dirty="0"/>
                  <a:t>c) Theo </a:t>
                </a:r>
                <a:r>
                  <a:rPr lang="en-US" sz="4100" b="1" i="1" dirty="0" err="1"/>
                  <a:t>kết</a:t>
                </a:r>
                <a:r>
                  <a:rPr lang="en-US" sz="4100" b="1" i="1" dirty="0"/>
                  <a:t> </a:t>
                </a:r>
                <a:r>
                  <a:rPr lang="en-US" sz="4100" b="1" i="1" dirty="0" err="1"/>
                  <a:t>quả</a:t>
                </a:r>
                <a:r>
                  <a:rPr lang="en-US" sz="4100" b="1" i="1" dirty="0"/>
                  <a:t> </a:t>
                </a:r>
                <a:r>
                  <a:rPr lang="en-US" sz="4100" b="1" i="1" dirty="0" err="1"/>
                  <a:t>của</a:t>
                </a:r>
                <a:r>
                  <a:rPr lang="en-US" sz="4100" b="1" i="1" dirty="0"/>
                  <a:t> </a:t>
                </a:r>
                <a:r>
                  <a:rPr lang="vi-VN" sz="4100" b="1" i="1" dirty="0"/>
                  <a:t>ý b)</a:t>
                </a:r>
                <a:r>
                  <a:rPr lang="en-US" sz="4100" b="1" i="1" dirty="0"/>
                  <a:t> ta </a:t>
                </a:r>
                <a:r>
                  <a:rPr lang="en-US" sz="4100" b="1" i="1" dirty="0" err="1"/>
                  <a:t>có</a:t>
                </a:r>
                <a:r>
                  <a:rPr lang="en-US" sz="4100" b="1" i="1" dirty="0"/>
                  <a:t>:</a:t>
                </a:r>
                <a:endParaRPr lang="en-US" sz="4100" b="1" dirty="0"/>
              </a:p>
              <a:p>
                <a:r>
                  <a:rPr lang="vi-VN" sz="4100" b="1" dirty="0"/>
                  <a:t>               </a:t>
                </a:r>
                <a14:m>
                  <m:oMath xmlns:m="http://schemas.openxmlformats.org/officeDocument/2006/math">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𝑨𝑴𝑩</m:t>
                            </m:r>
                          </m:e>
                        </m:acc>
                      </m:e>
                    </m:func>
                    <m:r>
                      <m:rPr>
                        <m:nor/>
                      </m:rPr>
                      <a:rPr lang="en-US" sz="4100" b="1"/>
                      <m:t>   </m:t>
                    </m:r>
                    <m:d>
                      <m:dPr>
                        <m:ctrlPr>
                          <a:rPr lang="en-US" sz="4100" b="1" i="1">
                            <a:latin typeface="Cambria Math" panose="02040503050406030204" pitchFamily="18" charset="0"/>
                          </a:rPr>
                        </m:ctrlPr>
                      </m:dPr>
                      <m:e>
                        <m:r>
                          <a:rPr lang="en-US" sz="4100" b="1" i="1">
                            <a:latin typeface="Cambria Math" panose="02040503050406030204" pitchFamily="18" charset="0"/>
                          </a:rPr>
                          <m:t>𝟏</m:t>
                        </m:r>
                      </m:e>
                    </m:d>
                  </m:oMath>
                </a14:m>
                <a:endParaRPr lang="en-US" sz="4100" b="1" dirty="0"/>
              </a:p>
              <a:p>
                <a:r>
                  <a:rPr lang="vi-VN" sz="4100" b="1" dirty="0"/>
                  <a:t>               </a:t>
                </a:r>
                <a14:m>
                  <m:oMath xmlns:m="http://schemas.openxmlformats.org/officeDocument/2006/math">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𝑴𝑪</m:t>
                    </m:r>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𝑨𝑴𝑪</m:t>
                            </m:r>
                          </m:e>
                        </m:acc>
                      </m:e>
                    </m:func>
                    <m:r>
                      <m:rPr>
                        <m:nor/>
                      </m:rPr>
                      <a:rPr lang="en-US" sz="4100" b="1"/>
                      <m:t>  </m:t>
                    </m:r>
                    <m:d>
                      <m:dPr>
                        <m:ctrlPr>
                          <a:rPr lang="en-US" sz="4100" b="1" i="1">
                            <a:latin typeface="Cambria Math" panose="02040503050406030204" pitchFamily="18" charset="0"/>
                          </a:rPr>
                        </m:ctrlPr>
                      </m:dPr>
                      <m:e>
                        <m:r>
                          <a:rPr lang="en-US" sz="4100" b="1" i="1">
                            <a:latin typeface="Cambria Math" panose="02040503050406030204" pitchFamily="18" charset="0"/>
                          </a:rPr>
                          <m:t>𝟐</m:t>
                        </m:r>
                      </m:e>
                    </m:d>
                  </m:oMath>
                </a14:m>
                <a:endParaRPr lang="en-US" sz="4100" b="1" dirty="0"/>
              </a:p>
              <a:p>
                <a:r>
                  <a:rPr lang="vi-VN" sz="4100" b="1" i="1" dirty="0"/>
                  <a:t>                </a:t>
                </a:r>
                <a:r>
                  <a:rPr lang="en-US" sz="4100" b="1" i="1" dirty="0" err="1"/>
                  <a:t>Cộng</a:t>
                </a:r>
                <a:r>
                  <a:rPr lang="en-US" sz="4100" b="1" i="1" dirty="0"/>
                  <a:t> </a:t>
                </a:r>
                <a:r>
                  <a:rPr lang="en-US" sz="4100" b="1" i="1" dirty="0" err="1"/>
                  <a:t>vế</a:t>
                </a:r>
                <a:r>
                  <a:rPr lang="en-US" sz="4100" b="1" i="1" dirty="0"/>
                  <a:t> </a:t>
                </a:r>
                <a:r>
                  <a:rPr lang="en-US" sz="4100" b="1" i="1" dirty="0" err="1"/>
                  <a:t>với</a:t>
                </a:r>
                <a:r>
                  <a:rPr lang="en-US" sz="4100" b="1" i="1" dirty="0"/>
                  <a:t> </a:t>
                </a:r>
                <a:r>
                  <a:rPr lang="en-US" sz="4100" b="1" i="1" dirty="0" err="1"/>
                  <a:t>vế</a:t>
                </a:r>
                <a:r>
                  <a:rPr lang="en-US" sz="4100" b="1" i="1" dirty="0"/>
                  <a:t> </a:t>
                </a:r>
                <a:r>
                  <a:rPr lang="en-US" sz="4100" b="1" i="1" dirty="0" err="1"/>
                  <a:t>của</a:t>
                </a:r>
                <a:r>
                  <a:rPr lang="en-US" sz="4100" b="1" i="1" dirty="0"/>
                  <a:t> (1) </a:t>
                </a:r>
                <a:r>
                  <a:rPr lang="en-US" sz="4100" b="1" i="1" dirty="0" err="1"/>
                  <a:t>và</a:t>
                </a:r>
                <a:r>
                  <a:rPr lang="en-US" sz="4100" b="1" i="1" dirty="0"/>
                  <a:t> (2) ta </a:t>
                </a:r>
                <a:r>
                  <a:rPr lang="en-US" sz="4100" b="1" i="1" dirty="0" err="1"/>
                  <a:t>được</a:t>
                </a:r>
                <a:r>
                  <a:rPr lang="en-US" sz="4100" b="1" i="1" dirty="0"/>
                  <a:t>:</a:t>
                </a:r>
                <a:endParaRPr lang="en-US" sz="4100" b="1" dirty="0"/>
              </a:p>
              <a:p>
                <a:pPr/>
                <a14:m>
                  <m:oMathPara xmlns:m="http://schemas.openxmlformats.org/officeDocument/2006/math">
                    <m:oMathParaPr>
                      <m:jc m:val="centerGroup"/>
                    </m:oMathParaPr>
                    <m:oMath xmlns:m="http://schemas.openxmlformats.org/officeDocument/2006/math">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𝑨𝑴𝑩</m:t>
                              </m:r>
                            </m:e>
                          </m:acc>
                        </m:e>
                      </m:func>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𝑴𝑪</m:t>
                      </m:r>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𝑨𝑴𝑪</m:t>
                              </m:r>
                            </m:e>
                          </m:acc>
                        </m:e>
                      </m:func>
                    </m:oMath>
                  </m:oMathPara>
                </a14:m>
                <a:endParaRPr lang="en-US" sz="4100" b="1" dirty="0"/>
              </a:p>
              <a:p>
                <a:pPr/>
                <a14:m>
                  <m:oMathPara xmlns:m="http://schemas.openxmlformats.org/officeDocument/2006/math">
                    <m:oMathParaPr>
                      <m:jc m:val="centerGroup"/>
                    </m:oMathParaPr>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d>
                        <m:dPr>
                          <m:ctrlPr>
                            <a:rPr lang="en-US" sz="4100" b="1" i="1">
                              <a:latin typeface="Cambria Math" panose="02040503050406030204" pitchFamily="18" charset="0"/>
                            </a:rPr>
                          </m:ctrlPr>
                        </m:dPr>
                        <m:e>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d>
                        <m:dPr>
                          <m:ctrlPr>
                            <a:rPr lang="en-US" sz="4100" b="1" i="1">
                              <a:latin typeface="Cambria Math" panose="02040503050406030204" pitchFamily="18" charset="0"/>
                            </a:rPr>
                          </m:ctrlPr>
                        </m:dPr>
                        <m:e>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𝑨𝑴𝑩</m:t>
                              </m:r>
                            </m:e>
                          </m:acc>
                        </m:e>
                      </m:func>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𝑨𝑴𝑪</m:t>
                              </m:r>
                            </m:e>
                          </m:acc>
                        </m:e>
                      </m:func>
                    </m:oMath>
                  </m:oMathPara>
                </a14:m>
                <a:endParaRPr lang="en-US" sz="4100" b="1" dirty="0"/>
              </a:p>
              <a:p>
                <a:pPr/>
                <a14:m>
                  <m:oMathPara xmlns:m="http://schemas.openxmlformats.org/officeDocument/2006/math">
                    <m:oMathParaPr>
                      <m:jc m:val="centerGroup"/>
                    </m:oMathParaPr>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d>
                        <m:dPr>
                          <m:ctrlPr>
                            <a:rPr lang="en-US" sz="4100" b="1" i="1">
                              <a:latin typeface="Cambria Math" panose="02040503050406030204" pitchFamily="18" charset="0"/>
                            </a:rPr>
                          </m:ctrlPr>
                        </m:dPr>
                        <m:e>
                          <m:f>
                            <m:fPr>
                              <m:ctrlPr>
                                <a:rPr lang="en-US" sz="4100" b="1" i="1">
                                  <a:latin typeface="Cambria Math" panose="02040503050406030204" pitchFamily="18" charset="0"/>
                                </a:rPr>
                              </m:ctrlPr>
                            </m:fPr>
                            <m:num>
                              <m:r>
                                <a:rPr lang="en-US" sz="4100" b="1" i="1">
                                  <a:latin typeface="Cambria Math" panose="02040503050406030204" pitchFamily="18" charset="0"/>
                                </a:rPr>
                                <m:t>𝑩</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num>
                            <m:den>
                              <m:r>
                                <a:rPr lang="en-US" sz="4100" b="1" i="1">
                                  <a:latin typeface="Cambria Math" panose="02040503050406030204" pitchFamily="18" charset="0"/>
                                </a:rPr>
                                <m:t>𝟒</m:t>
                              </m:r>
                            </m:den>
                          </m:f>
                          <m:r>
                            <a:rPr lang="en-US" sz="4100" b="1" i="1">
                              <a:latin typeface="Cambria Math" panose="02040503050406030204" pitchFamily="18" charset="0"/>
                            </a:rPr>
                            <m:t>+</m:t>
                          </m:r>
                          <m:f>
                            <m:fPr>
                              <m:ctrlPr>
                                <a:rPr lang="en-US" sz="4100" b="1" i="1">
                                  <a:latin typeface="Cambria Math" panose="02040503050406030204" pitchFamily="18" charset="0"/>
                                </a:rPr>
                              </m:ctrlPr>
                            </m:fPr>
                            <m:num>
                              <m:r>
                                <a:rPr lang="en-US" sz="4100" b="1" i="1">
                                  <a:latin typeface="Cambria Math" panose="02040503050406030204" pitchFamily="18" charset="0"/>
                                </a:rPr>
                                <m:t>𝑩</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num>
                            <m:den>
                              <m:r>
                                <a:rPr lang="en-US" sz="4100" b="1" i="1">
                                  <a:latin typeface="Cambria Math" panose="02040503050406030204" pitchFamily="18" charset="0"/>
                                </a:rPr>
                                <m:t>𝟒</m:t>
                              </m:r>
                            </m:den>
                          </m:f>
                        </m:e>
                      </m:d>
                      <m:r>
                        <a:rPr lang="en-US" sz="4100" b="1" i="1">
                          <a:latin typeface="Cambria Math" panose="02040503050406030204" pitchFamily="18" charset="0"/>
                        </a:rPr>
                        <m:t>−</m:t>
                      </m:r>
                      <m:d>
                        <m:dPr>
                          <m:ctrlPr>
                            <a:rPr lang="en-US" sz="4100" b="1" i="1">
                              <a:latin typeface="Cambria Math" panose="02040503050406030204" pitchFamily="18" charset="0"/>
                            </a:rPr>
                          </m:ctrlPr>
                        </m:dPr>
                        <m:e>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d>
                        <m:dPr>
                          <m:ctrlPr>
                            <a:rPr lang="en-US" sz="4100" b="1" i="1">
                              <a:latin typeface="Cambria Math" panose="02040503050406030204" pitchFamily="18" charset="0"/>
                            </a:rPr>
                          </m:ctrlPr>
                        </m:dPr>
                        <m:e>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𝑨𝑴𝑩</m:t>
                                  </m:r>
                                </m:e>
                              </m:acc>
                            </m:e>
                          </m:func>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𝑨𝑴𝑪</m:t>
                                  </m:r>
                                </m:e>
                              </m:acc>
                            </m:e>
                          </m:func>
                        </m:e>
                      </m:d>
                    </m:oMath>
                  </m:oMathPara>
                </a14:m>
                <a:endParaRPr lang="en-US" sz="4100" b="1" dirty="0"/>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4835992" y="5804886"/>
                <a:ext cx="15728059" cy="7476021"/>
              </a:xfrm>
              <a:prstGeom prst="rect">
                <a:avLst/>
              </a:prstGeom>
              <a:blipFill>
                <a:blip r:embed="rId5"/>
                <a:stretch>
                  <a:fillRect l="-1395" t="-1630"/>
                </a:stretch>
              </a:blipFill>
            </p:spPr>
            <p:txBody>
              <a:bodyPr/>
              <a:lstStyle/>
              <a:p>
                <a:r>
                  <a:rPr lang="en-US">
                    <a:noFill/>
                  </a:rPr>
                  <a:t> </a:t>
                </a:r>
              </a:p>
            </p:txBody>
          </p:sp>
        </mc:Fallback>
      </mc:AlternateContent>
    </p:spTree>
    <p:extLst>
      <p:ext uri="{BB962C8B-B14F-4D97-AF65-F5344CB8AC3E}">
        <p14:creationId xmlns:p14="http://schemas.microsoft.com/office/powerpoint/2010/main" val="2715073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xEl>
                                              <p:pRg st="5" end="5"/>
                                            </p:txEl>
                                          </p:spTgt>
                                        </p:tgtEl>
                                        <p:attrNameLst>
                                          <p:attrName>style.visibility</p:attrName>
                                        </p:attrNameLst>
                                      </p:cBhvr>
                                      <p:to>
                                        <p:strVal val="visible"/>
                                      </p:to>
                                    </p:set>
                                    <p:animEffect transition="in" filter="wipe(left)">
                                      <p:cBhvr>
                                        <p:cTn id="45" dur="500"/>
                                        <p:tgtEl>
                                          <p:spTgt spid="3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1">
                                            <p:txEl>
                                              <p:pRg st="6" end="6"/>
                                            </p:txEl>
                                          </p:spTgt>
                                        </p:tgtEl>
                                        <p:attrNameLst>
                                          <p:attrName>style.visibility</p:attrName>
                                        </p:attrNameLst>
                                      </p:cBhvr>
                                      <p:to>
                                        <p:strVal val="visible"/>
                                      </p:to>
                                    </p:set>
                                    <p:animEffect transition="in" filter="wipe(left)">
                                      <p:cBhvr>
                                        <p:cTn id="50" dur="500"/>
                                        <p:tgtEl>
                                          <p:spTgt spid="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375428"/>
            <a:ext cx="23862374" cy="3363977"/>
            <a:chOff x="923003" y="3917552"/>
            <a:chExt cx="23862374" cy="336397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2"/>
              <a:ext cx="23513166" cy="312250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5240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029356" y="2549494"/>
                <a:ext cx="23341332" cy="3189912"/>
              </a:xfrm>
              <a:prstGeom prst="rect">
                <a:avLst/>
              </a:prstGeom>
              <a:noFill/>
            </p:spPr>
            <p:txBody>
              <a:bodyPr wrap="square">
                <a:spAutoFit/>
              </a:bodyPr>
              <a:lstStyle/>
              <a:p>
                <a:r>
                  <a:rPr lang="en-US" sz="4200" b="1" dirty="0">
                    <a:latin typeface="Tahoma" panose="020B0604030504040204" pitchFamily="34" charset="0"/>
                    <a:ea typeface="Tahoma" panose="020B0604030504040204" pitchFamily="34" charset="0"/>
                    <a:cs typeface="Tahoma" panose="020B0604030504040204" pitchFamily="34" charset="0"/>
                  </a:rPr>
                  <a:t>		Cho tam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trung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tuyến</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𝑨𝑴</m:t>
                    </m:r>
                    <m:r>
                      <a:rPr lang="en-US" sz="4200" b="1" i="1">
                        <a:latin typeface="Cambria Math" panose="02040503050406030204" pitchFamily="18" charset="0"/>
                      </a:rPr>
                      <m:t>.</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Chứng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minh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rằng</a:t>
                </a:r>
                <a:r>
                  <a:rPr lang="en-US" sz="4200" b="1" dirty="0">
                    <a:latin typeface="Tahoma" panose="020B0604030504040204" pitchFamily="34" charset="0"/>
                    <a:ea typeface="Tahoma" panose="020B0604030504040204" pitchFamily="34" charset="0"/>
                    <a:cs typeface="Tahoma" panose="020B0604030504040204" pitchFamily="34" charset="0"/>
                  </a:rPr>
                  <a:t>:</a:t>
                </a: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𝑨𝑴𝑩</m:t>
                            </m:r>
                          </m:e>
                        </m:acc>
                      </m:e>
                    </m:func>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𝑨𝑴𝑪</m:t>
                            </m:r>
                          </m:e>
                        </m:acc>
                      </m:e>
                    </m:func>
                    <m:r>
                      <a:rPr lang="en-US" sz="4200" b="1" i="1">
                        <a:latin typeface="Cambria Math" panose="02040503050406030204" pitchFamily="18" charset="0"/>
                      </a:rPr>
                      <m:t>=</m:t>
                    </m:r>
                    <m:r>
                      <a:rPr lang="en-US" sz="4200" b="1" i="1">
                        <a:latin typeface="Cambria Math" panose="02040503050406030204" pitchFamily="18" charset="0"/>
                      </a:rPr>
                      <m:t>𝟎</m:t>
                    </m:r>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𝑴𝑨</m:t>
                    </m:r>
                    <m:r>
                      <a:rPr lang="en-US" sz="4200" b="1" i="1">
                        <a:latin typeface="Cambria Math" panose="02040503050406030204" pitchFamily="18" charset="0"/>
                      </a:rPr>
                      <m:t>.</m:t>
                    </m:r>
                    <m:r>
                      <a:rPr lang="en-US" sz="4200" b="1" i="1">
                        <a:latin typeface="Cambria Math" panose="02040503050406030204" pitchFamily="18" charset="0"/>
                      </a:rPr>
                      <m:t>𝑴𝑩</m:t>
                    </m:r>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𝑨𝑴𝑩</m:t>
                            </m:r>
                          </m:e>
                        </m:acc>
                      </m:e>
                    </m:func>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𝑴𝑨</m:t>
                    </m:r>
                    <m:r>
                      <a:rPr lang="en-US" sz="4200" b="1" i="1">
                        <a:latin typeface="Cambria Math" panose="02040503050406030204" pitchFamily="18" charset="0"/>
                      </a:rPr>
                      <m:t>.</m:t>
                    </m:r>
                    <m:r>
                      <a:rPr lang="en-US" sz="4200" b="1" i="1">
                        <a:latin typeface="Cambria Math" panose="02040503050406030204" pitchFamily="18" charset="0"/>
                      </a:rPr>
                      <m:t>𝑴𝑪</m:t>
                    </m:r>
                    <m:r>
                      <a:rPr lang="en-US" sz="4200" b="1" i="1">
                        <a:latin typeface="Cambria Math" panose="02040503050406030204" pitchFamily="18" charset="0"/>
                      </a:rPr>
                      <m:t>.</m:t>
                    </m:r>
                    <m:func>
                      <m:funcPr>
                        <m:ctrlPr>
                          <a:rPr lang="en-US" sz="4200" b="1" i="1">
                            <a:latin typeface="Cambria Math" panose="02040503050406030204" pitchFamily="18" charset="0"/>
                          </a:rPr>
                        </m:ctrlPr>
                      </m:funcPr>
                      <m:fName>
                        <m:r>
                          <a:rPr lang="en-US" sz="4200" b="1" i="1">
                            <a:latin typeface="Cambria Math" panose="02040503050406030204" pitchFamily="18" charset="0"/>
                          </a:rPr>
                          <m:t>𝒄𝒐𝒔</m:t>
                        </m:r>
                      </m:fName>
                      <m:e>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𝑨𝑴𝑪</m:t>
                            </m:r>
                          </m:e>
                        </m:acc>
                      </m:e>
                    </m:func>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vi-VN" sz="4200" b="1" dirty="0">
                    <a:latin typeface="Tahoma" panose="020B0604030504040204" pitchFamily="34" charset="0"/>
                    <a:ea typeface="Tahoma" panose="020B0604030504040204" pitchFamily="34" charset="0"/>
                    <a:cs typeface="Tahoma" panose="020B0604030504040204" pitchFamily="34" charset="0"/>
                  </a:rPr>
                  <a:t>                  </a:t>
                </a:r>
                <a:r>
                  <a:rPr lang="en-US" sz="42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200" b="1" i="1">
                        <a:latin typeface="Cambria Math" panose="02040503050406030204" pitchFamily="18" charset="0"/>
                      </a:rPr>
                      <m:t>𝑴</m:t>
                    </m:r>
                    <m:sSup>
                      <m:sSupPr>
                        <m:ctrlPr>
                          <a:rPr lang="en-US" sz="4200" b="1" i="1">
                            <a:latin typeface="Cambria Math" panose="02040503050406030204" pitchFamily="18" charset="0"/>
                          </a:rPr>
                        </m:ctrlPr>
                      </m:sSupPr>
                      <m:e>
                        <m:r>
                          <a:rPr lang="en-US" sz="4200" b="1" i="1">
                            <a:latin typeface="Cambria Math" panose="02040503050406030204" pitchFamily="18" charset="0"/>
                          </a:rPr>
                          <m:t>𝑨</m:t>
                        </m:r>
                      </m:e>
                      <m:sup>
                        <m:r>
                          <a:rPr lang="en-US" sz="4200" b="1" i="1">
                            <a:latin typeface="Cambria Math" panose="02040503050406030204" pitchFamily="18" charset="0"/>
                          </a:rPr>
                          <m:t>𝟐</m:t>
                        </m:r>
                      </m:sup>
                    </m:sSup>
                    <m:r>
                      <a:rPr lang="en-US" sz="4200" b="1" i="1">
                        <a:latin typeface="Cambria Math" panose="02040503050406030204" pitchFamily="18" charset="0"/>
                      </a:rPr>
                      <m:t>=</m:t>
                    </m:r>
                    <m:f>
                      <m:fPr>
                        <m:ctrlPr>
                          <a:rPr lang="en-US" sz="4200" b="1" i="1">
                            <a:latin typeface="Cambria Math" panose="02040503050406030204" pitchFamily="18" charset="0"/>
                          </a:rPr>
                        </m:ctrlPr>
                      </m:fPr>
                      <m:num>
                        <m:r>
                          <a:rPr lang="en-US" sz="4200" b="1" i="1">
                            <a:latin typeface="Cambria Math" panose="02040503050406030204" pitchFamily="18" charset="0"/>
                          </a:rPr>
                          <m:t>𝟐</m:t>
                        </m:r>
                        <m:d>
                          <m:dPr>
                            <m:ctrlPr>
                              <a:rPr lang="en-US" sz="4200" b="1" i="1">
                                <a:latin typeface="Cambria Math" panose="02040503050406030204" pitchFamily="18" charset="0"/>
                              </a:rPr>
                            </m:ctrlPr>
                          </m:dPr>
                          <m:e>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𝑩</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𝑨</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e>
                        </m:d>
                        <m:r>
                          <a:rPr lang="en-US" sz="4200" b="1" i="1">
                            <a:latin typeface="Cambria Math" panose="02040503050406030204" pitchFamily="18" charset="0"/>
                          </a:rPr>
                          <m:t>−</m:t>
                        </m:r>
                        <m:r>
                          <a:rPr lang="en-US" sz="4200" b="1" i="1">
                            <a:latin typeface="Cambria Math" panose="02040503050406030204" pitchFamily="18" charset="0"/>
                          </a:rPr>
                          <m:t>𝑩</m:t>
                        </m:r>
                        <m:sSup>
                          <m:sSupPr>
                            <m:ctrlPr>
                              <a:rPr lang="en-US" sz="4200" b="1" i="1">
                                <a:latin typeface="Cambria Math" panose="02040503050406030204" pitchFamily="18" charset="0"/>
                              </a:rPr>
                            </m:ctrlPr>
                          </m:sSupPr>
                          <m:e>
                            <m:r>
                              <a:rPr lang="en-US" sz="4200" b="1" i="1">
                                <a:latin typeface="Cambria Math" panose="02040503050406030204" pitchFamily="18" charset="0"/>
                              </a:rPr>
                              <m:t>𝑪</m:t>
                            </m:r>
                          </m:e>
                          <m:sup>
                            <m:r>
                              <a:rPr lang="en-US" sz="4200" b="1" i="1">
                                <a:latin typeface="Cambria Math" panose="02040503050406030204" pitchFamily="18" charset="0"/>
                              </a:rPr>
                              <m:t>𝟐</m:t>
                            </m:r>
                          </m:sup>
                        </m:sSup>
                      </m:num>
                      <m:den>
                        <m:r>
                          <a:rPr lang="en-US" sz="4200" b="1" i="1">
                            <a:latin typeface="Cambria Math" panose="02040503050406030204" pitchFamily="18" charset="0"/>
                          </a:rPr>
                          <m:t>𝟒</m:t>
                        </m:r>
                      </m:den>
                    </m:f>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thức</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đường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trung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tuyến</a:t>
                </a:r>
                <a:r>
                  <a:rPr lang="en-US"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029356" y="2549494"/>
                <a:ext cx="23341332" cy="3189912"/>
              </a:xfrm>
              <a:prstGeom prst="rect">
                <a:avLst/>
              </a:prstGeom>
              <a:blipFill>
                <a:blip r:embed="rId3"/>
                <a:stretch>
                  <a:fillRect t="-4008" b="-38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4468" y="5804886"/>
            <a:ext cx="23658961" cy="7501983"/>
            <a:chOff x="48567" y="4381499"/>
            <a:chExt cx="22822550" cy="6126866"/>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8"/>
              <a:ext cx="22682027" cy="594962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5195382" y="6159813"/>
                <a:ext cx="18668047" cy="5401415"/>
              </a:xfrm>
              <a:prstGeom prst="rect">
                <a:avLst/>
              </a:prstGeom>
              <a:noFill/>
            </p:spPr>
            <p:txBody>
              <a:bodyPr wrap="square">
                <a:spAutoFit/>
              </a:bodyPr>
              <a:lstStyle/>
              <a:p>
                <a:r>
                  <a:rPr lang="en-US" sz="4100" b="1" i="1" dirty="0"/>
                  <a:t>c) </a:t>
                </a:r>
                <a14:m>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𝑴𝑨</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d>
                      <m:dPr>
                        <m:ctrlPr>
                          <a:rPr lang="en-US" sz="4100" b="1" i="1">
                            <a:latin typeface="Cambria Math" panose="02040503050406030204" pitchFamily="18" charset="0"/>
                          </a:rPr>
                        </m:ctrlPr>
                      </m:dPr>
                      <m:e>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𝑨𝑴𝑩</m:t>
                                </m:r>
                              </m:e>
                            </m:acc>
                          </m:e>
                        </m:func>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𝑨𝑴𝑪</m:t>
                                </m:r>
                              </m:e>
                            </m:acc>
                          </m:e>
                        </m:func>
                      </m:e>
                    </m:d>
                  </m:oMath>
                </a14:m>
                <a:endParaRPr lang="en-US" sz="4100" b="1" dirty="0"/>
              </a:p>
              <a:p>
                <a14:m>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f>
                      <m:fPr>
                        <m:ctrlPr>
                          <a:rPr lang="en-US" sz="4100" b="1" i="1">
                            <a:latin typeface="Cambria Math" panose="02040503050406030204" pitchFamily="18" charset="0"/>
                          </a:rPr>
                        </m:ctrlPr>
                      </m:fPr>
                      <m:num>
                        <m:r>
                          <a:rPr lang="en-US" sz="4100" b="1" i="1">
                            <a:latin typeface="Cambria Math" panose="02040503050406030204" pitchFamily="18" charset="0"/>
                          </a:rPr>
                          <m:t>𝑩</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num>
                      <m:den>
                        <m:r>
                          <a:rPr lang="en-US" sz="4100" b="1" i="1">
                            <a:latin typeface="Cambria Math" panose="02040503050406030204" pitchFamily="18" charset="0"/>
                          </a:rPr>
                          <m:t>𝟐</m:t>
                        </m:r>
                      </m:den>
                    </m:f>
                    <m:r>
                      <a:rPr lang="en-US" sz="4100" b="1" i="1">
                        <a:latin typeface="Cambria Math" panose="02040503050406030204" pitchFamily="18" charset="0"/>
                      </a:rPr>
                      <m:t>−</m:t>
                    </m:r>
                    <m:d>
                      <m:dPr>
                        <m:ctrlPr>
                          <a:rPr lang="en-US" sz="4100" b="1" i="1">
                            <a:latin typeface="Cambria Math" panose="02040503050406030204" pitchFamily="18" charset="0"/>
                          </a:rPr>
                        </m:ctrlPr>
                      </m:dPr>
                      <m:e>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r>
                      <a:rPr lang="en-US" sz="4100" b="1" i="1">
                        <a:latin typeface="Cambria Math" panose="02040503050406030204" pitchFamily="18" charset="0"/>
                      </a:rPr>
                      <m:t>𝟎</m:t>
                    </m:r>
                  </m:oMath>
                </a14:m>
                <a:r>
                  <a:rPr lang="en-US" sz="4100" b="1" dirty="0"/>
                  <a:t> </a:t>
                </a:r>
                <a:r>
                  <a:rPr lang="en-US" sz="4100" b="1" i="1" dirty="0"/>
                  <a:t>(</a:t>
                </a:r>
                <a:r>
                  <a:rPr lang="en-US" sz="4100" b="1" i="1" dirty="0" err="1"/>
                  <a:t>theo</a:t>
                </a:r>
                <a:r>
                  <a:rPr lang="en-US" sz="4100" b="1" i="1" dirty="0"/>
                  <a:t> </a:t>
                </a:r>
                <a:r>
                  <a:rPr lang="en-US" sz="4100" b="1" i="1" dirty="0" err="1"/>
                  <a:t>phần</a:t>
                </a:r>
                <a:r>
                  <a:rPr lang="en-US" sz="4100" b="1" i="1" dirty="0"/>
                  <a:t> a ta </a:t>
                </a:r>
                <a:r>
                  <a:rPr lang="en-US" sz="4100" b="1" i="1" dirty="0" err="1"/>
                  <a:t>có</a:t>
                </a:r>
                <a:r>
                  <a:rPr lang="en-US" sz="4100" b="1" i="1" dirty="0"/>
                  <a:t> </a:t>
                </a:r>
                <a14:m>
                  <m:oMath xmlns:m="http://schemas.openxmlformats.org/officeDocument/2006/math">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𝑨𝑴𝑩</m:t>
                            </m:r>
                          </m:e>
                        </m:acc>
                      </m:e>
                    </m:func>
                    <m:r>
                      <a:rPr lang="en-US" sz="4100" b="1" i="1">
                        <a:latin typeface="Cambria Math" panose="02040503050406030204" pitchFamily="18" charset="0"/>
                      </a:rPr>
                      <m:t>+</m:t>
                    </m:r>
                    <m:func>
                      <m:funcPr>
                        <m:ctrlPr>
                          <a:rPr lang="en-US" sz="4100" b="1" i="1">
                            <a:latin typeface="Cambria Math" panose="02040503050406030204" pitchFamily="18" charset="0"/>
                          </a:rPr>
                        </m:ctrlPr>
                      </m:funcPr>
                      <m:fName>
                        <m:r>
                          <a:rPr lang="en-US" sz="4100" b="1" i="1">
                            <a:latin typeface="Cambria Math" panose="02040503050406030204" pitchFamily="18" charset="0"/>
                          </a:rPr>
                          <m:t>𝒄𝒐𝒔</m:t>
                        </m:r>
                      </m:fName>
                      <m:e>
                        <m:acc>
                          <m:accPr>
                            <m:chr m:val="̂"/>
                            <m:ctrlPr>
                              <a:rPr lang="en-US" sz="4100" b="1" i="1">
                                <a:latin typeface="Cambria Math" panose="02040503050406030204" pitchFamily="18" charset="0"/>
                              </a:rPr>
                            </m:ctrlPr>
                          </m:accPr>
                          <m:e>
                            <m:r>
                              <a:rPr lang="en-US" sz="4100" b="1" i="1">
                                <a:latin typeface="Cambria Math" panose="02040503050406030204" pitchFamily="18" charset="0"/>
                              </a:rPr>
                              <m:t>𝑨𝑴𝑪</m:t>
                            </m:r>
                          </m:e>
                        </m:acc>
                      </m:e>
                    </m:func>
                    <m:r>
                      <a:rPr lang="en-US" sz="4100" b="1" i="1">
                        <a:latin typeface="Cambria Math" panose="02040503050406030204" pitchFamily="18" charset="0"/>
                      </a:rPr>
                      <m:t>=</m:t>
                    </m:r>
                    <m:r>
                      <a:rPr lang="en-US" sz="4100" b="1" i="1">
                        <a:latin typeface="Cambria Math" panose="02040503050406030204" pitchFamily="18" charset="0"/>
                      </a:rPr>
                      <m:t>𝟎</m:t>
                    </m:r>
                  </m:oMath>
                </a14:m>
                <a:r>
                  <a:rPr lang="en-US" sz="4100" b="1" i="1" dirty="0"/>
                  <a:t>)</a:t>
                </a:r>
                <a:r>
                  <a:rPr lang="en-US" sz="4100" b="1" dirty="0"/>
                  <a:t>.</a:t>
                </a:r>
              </a:p>
              <a:p>
                <a:pPr/>
                <a14:m>
                  <m:oMathPara xmlns:m="http://schemas.openxmlformats.org/officeDocument/2006/math">
                    <m:oMathParaPr>
                      <m:jc m:val="left"/>
                    </m:oMathParaPr>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d>
                        <m:dPr>
                          <m:ctrlPr>
                            <a:rPr lang="en-US" sz="4100" b="1" i="1">
                              <a:latin typeface="Cambria Math" panose="02040503050406030204" pitchFamily="18" charset="0"/>
                            </a:rPr>
                          </m:ctrlPr>
                        </m:dPr>
                        <m:e>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f>
                        <m:fPr>
                          <m:ctrlPr>
                            <a:rPr lang="en-US" sz="4100" b="1" i="1">
                              <a:latin typeface="Cambria Math" panose="02040503050406030204" pitchFamily="18" charset="0"/>
                            </a:rPr>
                          </m:ctrlPr>
                        </m:fPr>
                        <m:num>
                          <m:r>
                            <a:rPr lang="en-US" sz="4100" b="1" i="1">
                              <a:latin typeface="Cambria Math" panose="02040503050406030204" pitchFamily="18" charset="0"/>
                            </a:rPr>
                            <m:t>𝑩</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num>
                        <m:den>
                          <m:r>
                            <a:rPr lang="en-US" sz="4100" b="1" i="1">
                              <a:latin typeface="Cambria Math" panose="02040503050406030204" pitchFamily="18" charset="0"/>
                            </a:rPr>
                            <m:t>𝟐</m:t>
                          </m:r>
                        </m:den>
                      </m:f>
                    </m:oMath>
                  </m:oMathPara>
                </a14:m>
                <a:endParaRPr lang="en-US" sz="4100" b="1" dirty="0"/>
              </a:p>
              <a:p>
                <a:pPr/>
                <a14:m>
                  <m:oMathPara xmlns:m="http://schemas.openxmlformats.org/officeDocument/2006/math">
                    <m:oMathParaPr>
                      <m:jc m:val="left"/>
                    </m:oMathParaPr>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𝟐</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f>
                        <m:fPr>
                          <m:ctrlPr>
                            <a:rPr lang="en-US" sz="4100" b="1" i="1">
                              <a:latin typeface="Cambria Math" panose="02040503050406030204" pitchFamily="18" charset="0"/>
                            </a:rPr>
                          </m:ctrlPr>
                        </m:fPr>
                        <m:num>
                          <m:r>
                            <a:rPr lang="en-US" sz="4100" b="1" i="1">
                              <a:latin typeface="Cambria Math" panose="02040503050406030204" pitchFamily="18" charset="0"/>
                            </a:rPr>
                            <m:t>𝟐</m:t>
                          </m:r>
                          <m:d>
                            <m:dPr>
                              <m:ctrlPr>
                                <a:rPr lang="en-US" sz="4100" b="1" i="1">
                                  <a:latin typeface="Cambria Math" panose="02040503050406030204" pitchFamily="18" charset="0"/>
                                </a:rPr>
                              </m:ctrlPr>
                            </m:dPr>
                            <m:e>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r>
                            <a:rPr lang="en-US" sz="4100" b="1" i="1">
                              <a:latin typeface="Cambria Math" panose="02040503050406030204" pitchFamily="18" charset="0"/>
                            </a:rPr>
                            <m:t>𝑩</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num>
                        <m:den>
                          <m:r>
                            <a:rPr lang="en-US" sz="4100" b="1" i="1">
                              <a:latin typeface="Cambria Math" panose="02040503050406030204" pitchFamily="18" charset="0"/>
                            </a:rPr>
                            <m:t>𝟐</m:t>
                          </m:r>
                        </m:den>
                      </m:f>
                    </m:oMath>
                  </m:oMathPara>
                </a14:m>
                <a:endParaRPr lang="en-US" sz="4100" b="1" dirty="0"/>
              </a:p>
              <a:p>
                <a14:m>
                  <m:oMath xmlns:m="http://schemas.openxmlformats.org/officeDocument/2006/math">
                    <m:r>
                      <a:rPr lang="en-US" sz="4100" b="1" i="1">
                        <a:latin typeface="Cambria Math" panose="02040503050406030204" pitchFamily="18" charset="0"/>
                      </a:rPr>
                      <m:t>⇔</m:t>
                    </m:r>
                    <m:r>
                      <a:rPr lang="en-US" sz="4100" b="1" i="1">
                        <a:latin typeface="Cambria Math" panose="02040503050406030204" pitchFamily="18" charset="0"/>
                      </a:rPr>
                      <m:t>𝑴</m:t>
                    </m:r>
                    <m:sSup>
                      <m:sSupPr>
                        <m:ctrlPr>
                          <a:rPr lang="en-US" sz="4100" b="1" i="1">
                            <a:latin typeface="Cambria Math" panose="02040503050406030204" pitchFamily="18" charset="0"/>
                          </a:rPr>
                        </m:ctrlPr>
                      </m:sSupPr>
                      <m:e>
                        <m:r>
                          <a:rPr lang="en-US" sz="4100" b="1" i="1">
                            <a:latin typeface="Cambria Math" panose="02040503050406030204" pitchFamily="18" charset="0"/>
                          </a:rPr>
                          <m:t>𝑨</m:t>
                        </m:r>
                      </m:e>
                      <m:sup>
                        <m:r>
                          <a:rPr lang="en-US" sz="4100" b="1" i="1">
                            <a:latin typeface="Cambria Math" panose="02040503050406030204" pitchFamily="18" charset="0"/>
                          </a:rPr>
                          <m:t>𝟐</m:t>
                        </m:r>
                      </m:sup>
                    </m:sSup>
                    <m:r>
                      <a:rPr lang="en-US" sz="4100" b="1" i="1">
                        <a:latin typeface="Cambria Math" panose="02040503050406030204" pitchFamily="18" charset="0"/>
                      </a:rPr>
                      <m:t>=</m:t>
                    </m:r>
                    <m:f>
                      <m:fPr>
                        <m:ctrlPr>
                          <a:rPr lang="en-US" sz="4100" b="1" i="1">
                            <a:latin typeface="Cambria Math" panose="02040503050406030204" pitchFamily="18" charset="0"/>
                          </a:rPr>
                        </m:ctrlPr>
                      </m:fPr>
                      <m:num>
                        <m:r>
                          <a:rPr lang="en-US" sz="4100" b="1" i="1">
                            <a:latin typeface="Cambria Math" panose="02040503050406030204" pitchFamily="18" charset="0"/>
                          </a:rPr>
                          <m:t>𝟐</m:t>
                        </m:r>
                        <m:d>
                          <m:dPr>
                            <m:ctrlPr>
                              <a:rPr lang="en-US" sz="4100" b="1" i="1">
                                <a:latin typeface="Cambria Math" panose="02040503050406030204" pitchFamily="18" charset="0"/>
                              </a:rPr>
                            </m:ctrlPr>
                          </m:dPr>
                          <m:e>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𝑩</m:t>
                                </m:r>
                              </m:e>
                              <m:sup>
                                <m:r>
                                  <a:rPr lang="en-US" sz="4100" b="1" i="1">
                                    <a:latin typeface="Cambria Math" panose="02040503050406030204" pitchFamily="18" charset="0"/>
                                  </a:rPr>
                                  <m:t>𝟐</m:t>
                                </m:r>
                              </m:sup>
                            </m:sSup>
                            <m:r>
                              <a:rPr lang="en-US" sz="4100" b="1" i="1">
                                <a:latin typeface="Cambria Math" panose="02040503050406030204" pitchFamily="18" charset="0"/>
                              </a:rPr>
                              <m:t>+</m:t>
                            </m:r>
                            <m:r>
                              <a:rPr lang="en-US" sz="4100" b="1" i="1">
                                <a:latin typeface="Cambria Math" panose="02040503050406030204" pitchFamily="18" charset="0"/>
                              </a:rPr>
                              <m:t>𝑨</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e>
                        </m:d>
                        <m:r>
                          <a:rPr lang="en-US" sz="4100" b="1" i="1">
                            <a:latin typeface="Cambria Math" panose="02040503050406030204" pitchFamily="18" charset="0"/>
                          </a:rPr>
                          <m:t>−</m:t>
                        </m:r>
                        <m:r>
                          <a:rPr lang="en-US" sz="4100" b="1" i="1">
                            <a:latin typeface="Cambria Math" panose="02040503050406030204" pitchFamily="18" charset="0"/>
                          </a:rPr>
                          <m:t>𝑩</m:t>
                        </m:r>
                        <m:sSup>
                          <m:sSupPr>
                            <m:ctrlPr>
                              <a:rPr lang="en-US" sz="4100" b="1" i="1">
                                <a:latin typeface="Cambria Math" panose="02040503050406030204" pitchFamily="18" charset="0"/>
                              </a:rPr>
                            </m:ctrlPr>
                          </m:sSupPr>
                          <m:e>
                            <m:r>
                              <a:rPr lang="en-US" sz="4100" b="1" i="1">
                                <a:latin typeface="Cambria Math" panose="02040503050406030204" pitchFamily="18" charset="0"/>
                              </a:rPr>
                              <m:t>𝑪</m:t>
                            </m:r>
                          </m:e>
                          <m:sup>
                            <m:r>
                              <a:rPr lang="en-US" sz="4100" b="1" i="1">
                                <a:latin typeface="Cambria Math" panose="02040503050406030204" pitchFamily="18" charset="0"/>
                              </a:rPr>
                              <m:t>𝟐</m:t>
                            </m:r>
                          </m:sup>
                        </m:sSup>
                      </m:num>
                      <m:den>
                        <m:r>
                          <a:rPr lang="en-US" sz="4100" b="1" i="1">
                            <a:latin typeface="Cambria Math" panose="02040503050406030204" pitchFamily="18" charset="0"/>
                          </a:rPr>
                          <m:t>𝟒</m:t>
                        </m:r>
                      </m:den>
                    </m:f>
                  </m:oMath>
                </a14:m>
                <a:r>
                  <a:rPr lang="en-US" sz="4100" b="1" dirty="0"/>
                  <a:t> </a:t>
                </a:r>
                <a:r>
                  <a:rPr lang="en-US" sz="4100" b="1" i="1" dirty="0"/>
                  <a:t>(</a:t>
                </a:r>
                <a:r>
                  <a:rPr lang="en-US" sz="4100" b="1" i="1" dirty="0" err="1"/>
                  <a:t>đpcm</a:t>
                </a:r>
                <a:r>
                  <a:rPr lang="en-US" sz="4100" b="1" i="1" dirty="0"/>
                  <a:t>)</a:t>
                </a:r>
                <a:r>
                  <a:rPr lang="en-US" sz="4100" b="1" dirty="0"/>
                  <a:t> </a:t>
                </a:r>
                <a:r>
                  <a:rPr lang="en-US" sz="4100" b="1" dirty="0" err="1"/>
                  <a:t>Trong</a:t>
                </a:r>
                <a:r>
                  <a:rPr lang="en-US" sz="4100" b="1" dirty="0"/>
                  <a:t> </a:t>
                </a:r>
                <a:r>
                  <a:rPr lang="en-US" sz="4100" b="1" dirty="0" err="1"/>
                  <a:t>đó</a:t>
                </a:r>
                <a:r>
                  <a:rPr lang="en-US" sz="4100" b="1" dirty="0"/>
                  <a:t> </a:t>
                </a:r>
                <a14:m>
                  <m:oMath xmlns:m="http://schemas.openxmlformats.org/officeDocument/2006/math">
                    <m:r>
                      <a:rPr lang="en-US" sz="4100" b="1" i="1">
                        <a:latin typeface="Cambria Math" panose="02040503050406030204" pitchFamily="18" charset="0"/>
                      </a:rPr>
                      <m:t>𝑴𝑪</m:t>
                    </m:r>
                    <m:r>
                      <a:rPr lang="en-US" sz="4100" b="1" i="1">
                        <a:latin typeface="Cambria Math" panose="02040503050406030204" pitchFamily="18" charset="0"/>
                      </a:rPr>
                      <m:t>=</m:t>
                    </m:r>
                    <m:r>
                      <a:rPr lang="en-US" sz="4100" b="1" i="1">
                        <a:latin typeface="Cambria Math" panose="02040503050406030204" pitchFamily="18" charset="0"/>
                      </a:rPr>
                      <m:t>𝑴𝑩</m:t>
                    </m:r>
                    <m:r>
                      <a:rPr lang="en-US" sz="4100" b="1" i="1">
                        <a:latin typeface="Cambria Math" panose="02040503050406030204" pitchFamily="18" charset="0"/>
                      </a:rPr>
                      <m:t>=</m:t>
                    </m:r>
                    <m:f>
                      <m:fPr>
                        <m:ctrlPr>
                          <a:rPr lang="en-US" sz="4100" b="1" i="1">
                            <a:latin typeface="Cambria Math" panose="02040503050406030204" pitchFamily="18" charset="0"/>
                          </a:rPr>
                        </m:ctrlPr>
                      </m:fPr>
                      <m:num>
                        <m:r>
                          <a:rPr lang="en-US" sz="4100" b="1" i="1">
                            <a:latin typeface="Cambria Math" panose="02040503050406030204" pitchFamily="18" charset="0"/>
                          </a:rPr>
                          <m:t>𝑩𝑪</m:t>
                        </m:r>
                      </m:num>
                      <m:den>
                        <m:r>
                          <a:rPr lang="en-US" sz="4100" b="1" i="1">
                            <a:latin typeface="Cambria Math" panose="02040503050406030204" pitchFamily="18" charset="0"/>
                          </a:rPr>
                          <m:t>𝟐</m:t>
                        </m:r>
                      </m:den>
                    </m:f>
                  </m:oMath>
                </a14:m>
                <a:r>
                  <a:rPr lang="en-US" sz="4100" b="1" dirty="0"/>
                  <a:t>.</a:t>
                </a:r>
                <a:endParaRPr lang="en-US" sz="4100" b="1" i="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5195382" y="6159813"/>
                <a:ext cx="18668047" cy="5401415"/>
              </a:xfrm>
              <a:prstGeom prst="rect">
                <a:avLst/>
              </a:prstGeom>
              <a:blipFill>
                <a:blip r:embed="rId5"/>
                <a:stretch>
                  <a:fillRect l="-1175" t="-902" b="-1691"/>
                </a:stretch>
              </a:blipFill>
            </p:spPr>
            <p:txBody>
              <a:bodyPr/>
              <a:lstStyle/>
              <a:p>
                <a:r>
                  <a:rPr lang="en-US">
                    <a:noFill/>
                  </a:rPr>
                  <a:t> </a:t>
                </a:r>
              </a:p>
            </p:txBody>
          </p:sp>
        </mc:Fallback>
      </mc:AlternateContent>
    </p:spTree>
    <p:extLst>
      <p:ext uri="{BB962C8B-B14F-4D97-AF65-F5344CB8AC3E}">
        <p14:creationId xmlns:p14="http://schemas.microsoft.com/office/powerpoint/2010/main" val="1557227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375428"/>
            <a:ext cx="23862374" cy="1938223"/>
            <a:chOff x="923003" y="3917552"/>
            <a:chExt cx="23862374" cy="1938222"/>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16967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5240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156968" y="2549494"/>
                <a:ext cx="22583522" cy="156966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a:t>Tam </a:t>
                </a:r>
                <a:r>
                  <a:rPr lang="en-US" sz="4800" b="1" dirty="0" err="1"/>
                  <a:t>giác</a:t>
                </a:r>
                <a:r>
                  <a:rPr lang="en-US" sz="4800" b="1" dirty="0"/>
                  <a:t> </a:t>
                </a:r>
                <a:r>
                  <a:rPr lang="en-US" sz="4800" b="1" dirty="0" err="1"/>
                  <a:t>có</a:t>
                </a:r>
                <a:r>
                  <a:rPr lang="en-US" sz="4800" b="1" dirty="0"/>
                  <a:t> </a:t>
                </a:r>
                <a:r>
                  <a:rPr lang="en-US" sz="4800" b="1" dirty="0" err="1"/>
                  <a:t>ba</a:t>
                </a:r>
                <a:r>
                  <a:rPr lang="en-US" sz="4800" b="1" dirty="0"/>
                  <a:t> </a:t>
                </a:r>
                <a:r>
                  <a:rPr lang="en-US" sz="4800" b="1" dirty="0" err="1"/>
                  <a:t>cạnh</a:t>
                </a:r>
                <a:r>
                  <a:rPr lang="en-US" sz="4800" b="1" dirty="0"/>
                  <a:t> </a:t>
                </a:r>
                <a:r>
                  <a:rPr lang="en-US" sz="4800" b="1" dirty="0" err="1"/>
                  <a:t>lần</a:t>
                </a:r>
                <a:r>
                  <a:rPr lang="en-US" sz="4800" b="1" dirty="0"/>
                  <a:t> </a:t>
                </a:r>
                <a:r>
                  <a:rPr lang="en-US" sz="4800" b="1" dirty="0" err="1"/>
                  <a:t>lượt</a:t>
                </a:r>
                <a:r>
                  <a:rPr lang="en-US" sz="4800" b="1" dirty="0"/>
                  <a:t> </a:t>
                </a:r>
                <a:r>
                  <a:rPr lang="en-US" sz="4800" b="1" dirty="0" err="1"/>
                  <a:t>là</a:t>
                </a:r>
                <a:r>
                  <a:rPr lang="en-US" sz="4800" b="1" dirty="0"/>
                  <a:t> </a:t>
                </a:r>
                <a14:m>
                  <m:oMath xmlns:m="http://schemas.openxmlformats.org/officeDocument/2006/math">
                    <m:r>
                      <a:rPr lang="en-US" sz="4800" b="1" i="1">
                        <a:latin typeface="Cambria Math" panose="02040503050406030204" pitchFamily="18" charset="0"/>
                      </a:rPr>
                      <m:t>𝟓</m:t>
                    </m:r>
                  </m:oMath>
                </a14:m>
                <a:r>
                  <a:rPr lang="en-US" sz="4800" b="1" dirty="0"/>
                  <a:t>, </a:t>
                </a:r>
                <a14:m>
                  <m:oMath xmlns:m="http://schemas.openxmlformats.org/officeDocument/2006/math">
                    <m:r>
                      <a:rPr lang="en-US" sz="4800" b="1" i="1">
                        <a:latin typeface="Cambria Math" panose="02040503050406030204" pitchFamily="18" charset="0"/>
                      </a:rPr>
                      <m:t>𝟔</m:t>
                    </m:r>
                  </m:oMath>
                </a14:m>
                <a:r>
                  <a:rPr lang="en-US" sz="4800" b="1" dirty="0"/>
                  <a:t>, </a:t>
                </a:r>
                <a14:m>
                  <m:oMath xmlns:m="http://schemas.openxmlformats.org/officeDocument/2006/math">
                    <m:r>
                      <a:rPr lang="en-US" sz="4800" b="1" i="1">
                        <a:latin typeface="Cambria Math" panose="02040503050406030204" pitchFamily="18" charset="0"/>
                      </a:rPr>
                      <m:t>𝟕</m:t>
                    </m:r>
                  </m:oMath>
                </a14:m>
                <a:r>
                  <a:rPr lang="en-US" sz="4800" b="1" dirty="0"/>
                  <a:t>. </a:t>
                </a:r>
                <a:r>
                  <a:rPr lang="en-US" sz="4800" b="1" dirty="0" err="1"/>
                  <a:t>Tính</a:t>
                </a:r>
                <a:r>
                  <a:rPr lang="en-US" sz="4800" b="1" dirty="0"/>
                  <a:t> </a:t>
                </a:r>
                <a:r>
                  <a:rPr lang="en-US" sz="4800" b="1" dirty="0" err="1"/>
                  <a:t>độ</a:t>
                </a:r>
                <a:r>
                  <a:rPr lang="en-US" sz="4800" b="1" dirty="0"/>
                  <a:t> </a:t>
                </a:r>
                <a:r>
                  <a:rPr lang="en-US" sz="4800" b="1" dirty="0" err="1"/>
                  <a:t>dài</a:t>
                </a:r>
                <a:r>
                  <a:rPr lang="en-US" sz="4800" b="1" dirty="0"/>
                  <a:t> </a:t>
                </a:r>
                <a:r>
                  <a:rPr lang="en-US" sz="4800" b="1" dirty="0" err="1"/>
                  <a:t>đường</a:t>
                </a:r>
                <a:r>
                  <a:rPr lang="en-US" sz="4800" b="1" dirty="0"/>
                  <a:t> </a:t>
                </a:r>
                <a:r>
                  <a:rPr lang="en-US" sz="4800" b="1" dirty="0" err="1"/>
                  <a:t>cao</a:t>
                </a:r>
                <a:r>
                  <a:rPr lang="en-US" sz="4800" b="1" dirty="0"/>
                  <a:t> </a:t>
                </a:r>
                <a:r>
                  <a:rPr lang="en-US" sz="4800" b="1" dirty="0" err="1"/>
                  <a:t>ứng</a:t>
                </a:r>
                <a:r>
                  <a:rPr lang="en-US" sz="4800" b="1" dirty="0"/>
                  <a:t> </a:t>
                </a:r>
                <a:r>
                  <a:rPr lang="en-US" sz="4800" b="1" dirty="0" err="1"/>
                  <a:t>với</a:t>
                </a:r>
                <a:r>
                  <a:rPr lang="en-US" sz="4800" b="1" dirty="0"/>
                  <a:t> </a:t>
                </a:r>
                <a:r>
                  <a:rPr lang="en-US" sz="4800" b="1" dirty="0" err="1"/>
                  <a:t>cạnh</a:t>
                </a:r>
                <a:r>
                  <a:rPr lang="en-US" sz="4800" b="1" dirty="0"/>
                  <a:t> </a:t>
                </a:r>
                <a:r>
                  <a:rPr lang="en-US" sz="4800" b="1" dirty="0" err="1"/>
                  <a:t>có</a:t>
                </a:r>
                <a:r>
                  <a:rPr lang="en-US" sz="4800" b="1" dirty="0"/>
                  <a:t> </a:t>
                </a:r>
                <a:r>
                  <a:rPr lang="en-US" sz="4800" b="1" dirty="0" err="1"/>
                  <a:t>độ</a:t>
                </a:r>
                <a:r>
                  <a:rPr lang="en-US" sz="4800" b="1" dirty="0"/>
                  <a:t> </a:t>
                </a:r>
                <a:r>
                  <a:rPr lang="en-US" sz="4800" b="1" dirty="0" err="1"/>
                  <a:t>dài</a:t>
                </a:r>
                <a:r>
                  <a:rPr lang="en-US" sz="4800" b="1" dirty="0"/>
                  <a:t> </a:t>
                </a:r>
                <a:r>
                  <a:rPr lang="en-US" sz="4800" b="1" dirty="0" err="1"/>
                  <a:t>bằng</a:t>
                </a:r>
                <a:r>
                  <a:rPr lang="en-US" sz="4800" b="1" dirty="0"/>
                  <a:t> </a:t>
                </a:r>
                <a14:m>
                  <m:oMath xmlns:m="http://schemas.openxmlformats.org/officeDocument/2006/math">
                    <m:r>
                      <a:rPr lang="en-US" sz="4800" b="1" i="1">
                        <a:latin typeface="Cambria Math" panose="02040503050406030204" pitchFamily="18" charset="0"/>
                      </a:rPr>
                      <m:t>𝟔</m:t>
                    </m:r>
                    <m:r>
                      <a:rPr lang="en-US" sz="4800" b="1" i="1">
                        <a:latin typeface="Cambria Math" panose="02040503050406030204" pitchFamily="18" charset="0"/>
                      </a:rPr>
                      <m:t>.</m:t>
                    </m:r>
                  </m:oMath>
                </a14:m>
                <a:endParaRPr lang="en-US" sz="4800" b="1" dirty="0"/>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156968" y="2549494"/>
                <a:ext cx="22583522" cy="1569660"/>
              </a:xfrm>
              <a:prstGeom prst="rect">
                <a:avLst/>
              </a:prstGeom>
              <a:blipFill>
                <a:blip r:embed="rId3"/>
                <a:stretch>
                  <a:fillRect l="-1242" t="-8140" r="-270" b="-1976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4468" y="4357045"/>
            <a:ext cx="23658961" cy="9054155"/>
            <a:chOff x="48567" y="4381499"/>
            <a:chExt cx="22822550" cy="7394524"/>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8"/>
              <a:ext cx="22682027" cy="721728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5195382" y="4711972"/>
                <a:ext cx="18668047" cy="6895477"/>
              </a:xfrm>
              <a:prstGeom prst="rect">
                <a:avLst/>
              </a:prstGeom>
              <a:noFill/>
            </p:spPr>
            <p:txBody>
              <a:bodyPr wrap="square">
                <a:spAutoFit/>
              </a:bodyPr>
              <a:lstStyle/>
              <a:p>
                <a:pPr>
                  <a:lnSpc>
                    <a:spcPct val="150000"/>
                  </a:lnSpc>
                </a:pP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Nửa</a:t>
                </a:r>
                <a:r>
                  <a:rPr lang="fr-FR" sz="4800" b="1" dirty="0">
                    <a:latin typeface="Tahoma" panose="020B0604030504040204" pitchFamily="34" charset="0"/>
                    <a:ea typeface="Tahoma" panose="020B0604030504040204" pitchFamily="34" charset="0"/>
                    <a:cs typeface="Tahoma" panose="020B0604030504040204" pitchFamily="34" charset="0"/>
                  </a:rPr>
                  <a:t> chu vi </a:t>
                </a:r>
                <a:r>
                  <a:rPr lang="fr-FR" sz="4800" b="1" dirty="0" err="1">
                    <a:latin typeface="Tahoma" panose="020B0604030504040204" pitchFamily="34" charset="0"/>
                    <a:ea typeface="Tahoma" panose="020B0604030504040204" pitchFamily="34" charset="0"/>
                    <a:cs typeface="Tahoma" panose="020B0604030504040204" pitchFamily="34" charset="0"/>
                  </a:rPr>
                  <a:t>của</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1" i="1">
                        <a:latin typeface="Cambria Math" panose="02040503050406030204" pitchFamily="18" charset="0"/>
                      </a:rPr>
                      <m:t>𝒑</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𝟕</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𝟗</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800" b="1" dirty="0" err="1">
                    <a:latin typeface="Tahoma" panose="020B0604030504040204" pitchFamily="34" charset="0"/>
                    <a:ea typeface="Tahoma" panose="020B0604030504040204" pitchFamily="34" charset="0"/>
                    <a:cs typeface="Tahoma" panose="020B0604030504040204" pitchFamily="34" charset="0"/>
                  </a:rPr>
                  <a:t>Diện</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tích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tam</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giác</a:t>
                </a:r>
                <a:r>
                  <a:rPr lang="fr-FR" sz="48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800" b="1" i="1">
                        <a:latin typeface="Cambria Math" panose="02040503050406030204" pitchFamily="18" charset="0"/>
                      </a:rPr>
                      <m:t>𝑺</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𝒑</m:t>
                        </m:r>
                        <m:d>
                          <m:dPr>
                            <m:ctrlPr>
                              <a:rPr lang="en-US" sz="4800" b="1" i="1">
                                <a:latin typeface="Cambria Math" panose="02040503050406030204" pitchFamily="18" charset="0"/>
                              </a:rPr>
                            </m:ctrlPr>
                          </m:dPr>
                          <m:e>
                            <m:r>
                              <a:rPr lang="en-US" sz="4800" b="1" i="1">
                                <a:latin typeface="Cambria Math" panose="02040503050406030204" pitchFamily="18" charset="0"/>
                              </a:rPr>
                              <m:t>𝒑</m:t>
                            </m:r>
                            <m:r>
                              <a:rPr lang="en-US" sz="4800" b="1" i="1">
                                <a:latin typeface="Cambria Math" panose="02040503050406030204" pitchFamily="18" charset="0"/>
                              </a:rPr>
                              <m:t>−</m:t>
                            </m:r>
                            <m:r>
                              <a:rPr lang="en-US" sz="4800" b="1" i="1">
                                <a:latin typeface="Cambria Math" panose="02040503050406030204" pitchFamily="18" charset="0"/>
                              </a:rPr>
                              <m:t>𝟓</m:t>
                            </m:r>
                          </m:e>
                        </m:d>
                        <m:d>
                          <m:dPr>
                            <m:ctrlPr>
                              <a:rPr lang="en-US" sz="4800" b="1" i="1">
                                <a:latin typeface="Cambria Math" panose="02040503050406030204" pitchFamily="18" charset="0"/>
                              </a:rPr>
                            </m:ctrlPr>
                          </m:dPr>
                          <m:e>
                            <m:r>
                              <a:rPr lang="en-US" sz="4800" b="1" i="1">
                                <a:latin typeface="Cambria Math" panose="02040503050406030204" pitchFamily="18" charset="0"/>
                              </a:rPr>
                              <m:t>𝒑</m:t>
                            </m:r>
                            <m:r>
                              <a:rPr lang="en-US" sz="4800" b="1" i="1">
                                <a:latin typeface="Cambria Math" panose="02040503050406030204" pitchFamily="18" charset="0"/>
                              </a:rPr>
                              <m:t>−</m:t>
                            </m:r>
                            <m:r>
                              <a:rPr lang="en-US" sz="4800" b="1" i="1">
                                <a:latin typeface="Cambria Math" panose="02040503050406030204" pitchFamily="18" charset="0"/>
                              </a:rPr>
                              <m:t>𝟔</m:t>
                            </m:r>
                          </m:e>
                        </m:d>
                        <m:d>
                          <m:dPr>
                            <m:ctrlPr>
                              <a:rPr lang="en-US" sz="4800" b="1" i="1">
                                <a:latin typeface="Cambria Math" panose="02040503050406030204" pitchFamily="18" charset="0"/>
                              </a:rPr>
                            </m:ctrlPr>
                          </m:dPr>
                          <m:e>
                            <m:r>
                              <a:rPr lang="en-US" sz="4800" b="1" i="1">
                                <a:latin typeface="Cambria Math" panose="02040503050406030204" pitchFamily="18" charset="0"/>
                              </a:rPr>
                              <m:t>𝒑</m:t>
                            </m:r>
                            <m:r>
                              <a:rPr lang="en-US" sz="4800" b="1" i="1">
                                <a:latin typeface="Cambria Math" panose="02040503050406030204" pitchFamily="18" charset="0"/>
                              </a:rPr>
                              <m:t>−</m:t>
                            </m:r>
                            <m:r>
                              <a:rPr lang="en-US" sz="4800" b="1" i="1">
                                <a:latin typeface="Cambria Math" panose="02040503050406030204" pitchFamily="18" charset="0"/>
                              </a:rPr>
                              <m:t>𝟕</m:t>
                            </m:r>
                          </m:e>
                        </m:d>
                      </m:e>
                    </m:rad>
                    <m:r>
                      <a:rPr lang="en-US" sz="4800" b="1" i="1">
                        <a:latin typeface="Cambria Math" panose="02040503050406030204" pitchFamily="18" charset="0"/>
                      </a:rPr>
                      <m:t>=</m:t>
                    </m:r>
                    <m:r>
                      <a:rPr lang="en-US" sz="4800" b="1" i="1">
                        <a:latin typeface="Cambria Math" panose="02040503050406030204" pitchFamily="18" charset="0"/>
                      </a:rPr>
                      <m:t>𝟔</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𝟔</m:t>
                        </m:r>
                      </m:e>
                    </m:rad>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800" b="1" dirty="0" err="1">
                    <a:latin typeface="Tahoma" panose="020B0604030504040204" pitchFamily="34" charset="0"/>
                    <a:ea typeface="Tahoma" panose="020B0604030504040204" pitchFamily="34" charset="0"/>
                    <a:cs typeface="Tahoma" panose="020B0604030504040204" pitchFamily="34" charset="0"/>
                  </a:rPr>
                  <a:t>Đặt</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𝟓</m:t>
                    </m:r>
                  </m:oMath>
                </a14:m>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𝟔</m:t>
                    </m:r>
                  </m:oMath>
                </a14:m>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𝟕</m:t>
                    </m:r>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800" b="1" dirty="0" err="1">
                    <a:latin typeface="Tahoma" panose="020B0604030504040204" pitchFamily="34" charset="0"/>
                    <a:ea typeface="Tahoma" panose="020B0604030504040204" pitchFamily="34" charset="0"/>
                    <a:cs typeface="Tahoma" panose="020B0604030504040204" pitchFamily="34" charset="0"/>
                  </a:rPr>
                  <a:t>Độ</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dài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đường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cao</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ứng</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với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cạnh</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có</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độ</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dài</a:t>
                </a:r>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bằng</a:t>
                </a:r>
                <a:r>
                  <a:rPr lang="fr-FR" sz="4800" b="1" dirty="0">
                    <a:latin typeface="Tahoma" panose="020B0604030504040204" pitchFamily="34" charset="0"/>
                    <a:ea typeface="Tahoma" panose="020B0604030504040204" pitchFamily="34" charset="0"/>
                    <a:cs typeface="Tahoma" panose="020B0604030504040204" pitchFamily="34" charset="0"/>
                  </a:rPr>
                  <a:t> 6 là: </a:t>
                </a:r>
              </a:p>
              <a:p>
                <a:pPr>
                  <a:lnSpc>
                    <a:spcPct val="150000"/>
                  </a:lnSpc>
                </a:pP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𝒉</m:t>
                        </m:r>
                      </m:e>
                      <m:sub>
                        <m:r>
                          <a:rPr lang="en-US" sz="4800" b="1" i="1">
                            <a:latin typeface="Cambria Math" panose="02040503050406030204" pitchFamily="18" charset="0"/>
                          </a:rPr>
                          <m:t>𝒃</m:t>
                        </m:r>
                      </m:sub>
                    </m:sSub>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m:t>
                        </m:r>
                        <m:r>
                          <a:rPr lang="en-US" sz="4800" b="1" i="1">
                            <a:latin typeface="Cambria Math" panose="02040503050406030204" pitchFamily="18" charset="0"/>
                          </a:rPr>
                          <m:t>𝑺</m:t>
                        </m:r>
                      </m:num>
                      <m:den>
                        <m:r>
                          <a:rPr lang="en-US" sz="4800" b="1" i="1">
                            <a:latin typeface="Cambria Math" panose="02040503050406030204" pitchFamily="18" charset="0"/>
                          </a:rPr>
                          <m:t>𝒃</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𝟔</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𝟔</m:t>
                            </m:r>
                          </m:e>
                        </m:rad>
                      </m:num>
                      <m:den>
                        <m:r>
                          <a:rPr lang="en-US" sz="4800" b="1" i="1">
                            <a:latin typeface="Cambria Math" panose="02040503050406030204" pitchFamily="18" charset="0"/>
                          </a:rPr>
                          <m:t>𝟔</m:t>
                        </m:r>
                      </m:den>
                    </m:f>
                    <m:r>
                      <a:rPr lang="en-US" sz="4800" b="1" i="1">
                        <a:latin typeface="Cambria Math" panose="02040503050406030204" pitchFamily="18" charset="0"/>
                      </a:rPr>
                      <m:t>=</m:t>
                    </m:r>
                    <m:r>
                      <a:rPr lang="en-US" sz="4800" b="1" i="1">
                        <a:latin typeface="Cambria Math" panose="02040503050406030204" pitchFamily="18" charset="0"/>
                      </a:rPr>
                      <m:t>𝟐</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𝟔</m:t>
                        </m:r>
                      </m:e>
                    </m:rad>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5195382" y="4711972"/>
                <a:ext cx="18668047" cy="6895477"/>
              </a:xfrm>
              <a:prstGeom prst="rect">
                <a:avLst/>
              </a:prstGeom>
              <a:blipFill>
                <a:blip r:embed="rId5"/>
                <a:stretch>
                  <a:fillRect l="-1469" b="-1061"/>
                </a:stretch>
              </a:blipFill>
            </p:spPr>
            <p:txBody>
              <a:bodyPr/>
              <a:lstStyle/>
              <a:p>
                <a:r>
                  <a:rPr lang="en-US">
                    <a:noFill/>
                  </a:rPr>
                  <a:t> </a:t>
                </a:r>
              </a:p>
            </p:txBody>
          </p:sp>
        </mc:Fallback>
      </mc:AlternateContent>
    </p:spTree>
    <p:extLst>
      <p:ext uri="{BB962C8B-B14F-4D97-AF65-F5344CB8AC3E}">
        <p14:creationId xmlns:p14="http://schemas.microsoft.com/office/powerpoint/2010/main" val="1071991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333374" y="3693472"/>
            <a:ext cx="23717251" cy="964152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2176251"/>
            <a:ext cx="23717251" cy="132895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64171" y="2273777"/>
                <a:ext cx="20158982" cy="792140"/>
              </a:xfrm>
              <a:prstGeom prst="rect">
                <a:avLst/>
              </a:prstGeom>
              <a:noFill/>
            </p:spPr>
            <p:txBody>
              <a:bodyPr wrap="square" rtlCol="0">
                <a:spAutoFit/>
              </a:bodyPr>
              <a:lstStyle/>
              <a:p>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Ví</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 </a:t>
                </a:r>
                <a:r>
                  <a:rPr lang="en-US" sz="4400" b="1" dirty="0">
                    <a:latin typeface="Tahoma" panose="020B0604030504040204" pitchFamily="34" charset="0"/>
                    <a:ea typeface="Tahoma" panose="020B0604030504040204" pitchFamily="34" charset="0"/>
                    <a:cs typeface="Tahoma" panose="020B0604030504040204" pitchFamily="34" charset="0"/>
                  </a:rPr>
                  <a:t>Cho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𝟖</m:t>
                    </m:r>
                    <m:r>
                      <a:rPr lang="en-US" sz="4400" b="1" i="1">
                        <a:latin typeface="Cambria Math" panose="02040503050406030204" pitchFamily="18" charset="0"/>
                      </a:rPr>
                      <m:t>,</m:t>
                    </m:r>
                    <m:r>
                      <a:rPr lang="en-US" sz="4400" b="1" i="1">
                        <a:latin typeface="Cambria Math" panose="02040503050406030204" pitchFamily="18" charset="0"/>
                      </a:rPr>
                      <m:t>𝒄</m:t>
                    </m:r>
                    <m:r>
                      <a:rPr lang="en-US" sz="4400" b="1" i="1">
                        <a:latin typeface="Cambria Math" panose="02040503050406030204" pitchFamily="18" charset="0"/>
                      </a:rPr>
                      <m:t>=</m:t>
                    </m:r>
                    <m:r>
                      <a:rPr lang="en-US" sz="4400" b="1" i="1">
                        <a:latin typeface="Cambria Math" panose="02040503050406030204" pitchFamily="18" charset="0"/>
                      </a:rPr>
                      <m:t>𝟏𝟎</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𝑪</m:t>
                        </m:r>
                      </m:e>
                    </m:acc>
                    <m:r>
                      <a:rPr lang="en-US" sz="4400" b="1" i="1">
                        <a:latin typeface="Cambria Math" panose="02040503050406030204" pitchFamily="18" charset="0"/>
                      </a:rPr>
                      <m:t>,</m:t>
                    </m:r>
                    <m:r>
                      <a:rPr lang="en-US" sz="4400" b="1" i="1">
                        <a:latin typeface="Cambria Math" panose="02040503050406030204" pitchFamily="18" charset="0"/>
                      </a:rPr>
                      <m:t>𝑺</m:t>
                    </m:r>
                    <m:r>
                      <a:rPr lang="en-US" sz="4400" b="1" i="1">
                        <a:latin typeface="Cambria Math" panose="02040503050406030204" pitchFamily="18" charset="0"/>
                      </a:rPr>
                      <m:t>,</m:t>
                    </m:r>
                    <m:r>
                      <a:rPr lang="en-US" sz="4400" b="1" i="1">
                        <a:latin typeface="Cambria Math" panose="02040503050406030204" pitchFamily="18" charset="0"/>
                      </a:rPr>
                      <m:t>𝒓</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364171" y="2273777"/>
                <a:ext cx="20158982" cy="792140"/>
              </a:xfrm>
              <a:prstGeom prst="rect">
                <a:avLst/>
              </a:prstGeom>
              <a:blipFill>
                <a:blip r:embed="rId4"/>
                <a:stretch>
                  <a:fillRect l="-1240" t="-14615" b="-3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663501" y="3618676"/>
                <a:ext cx="22825982" cy="9595384"/>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 </a:t>
                </a:r>
                <a:r>
                  <a:rPr kumimoji="0" lang="en-US" sz="43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indent="457200">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𝒄</m:t>
                        </m:r>
                      </m:e>
                      <m:sup>
                        <m:r>
                          <a:rPr lang="en-US" sz="4800" b="1" i="1">
                            <a:latin typeface="Cambria Math" panose="02040503050406030204" pitchFamily="18" charset="0"/>
                            <a:ea typeface="Times New Roman" panose="02020603050405020304" pitchFamily="18" charset="0"/>
                          </a:rPr>
                          <m:t>𝟐</m:t>
                        </m:r>
                      </m:sup>
                    </m:sSup>
                    <m:r>
                      <a:rPr lang="en-US" sz="4800" b="1" i="1">
                        <a:latin typeface="Cambria Math" panose="02040503050406030204" pitchFamily="18" charset="0"/>
                        <a:ea typeface="Times New Roman" panose="02020603050405020304" pitchFamily="18" charset="0"/>
                      </a:rPr>
                      <m:t>=</m:t>
                    </m:r>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𝒂</m:t>
                        </m:r>
                      </m:e>
                      <m:sup>
                        <m:r>
                          <a:rPr lang="en-US" sz="4800" b="1" i="1">
                            <a:latin typeface="Cambria Math" panose="02040503050406030204" pitchFamily="18" charset="0"/>
                            <a:ea typeface="Times New Roman" panose="02020603050405020304" pitchFamily="18" charset="0"/>
                          </a:rPr>
                          <m:t>𝟐</m:t>
                        </m:r>
                      </m:sup>
                    </m:sSup>
                    <m:r>
                      <a:rPr lang="en-US" sz="4800" b="1" i="1">
                        <a:latin typeface="Cambria Math" panose="02040503050406030204" pitchFamily="18" charset="0"/>
                        <a:ea typeface="Times New Roman" panose="02020603050405020304" pitchFamily="18" charset="0"/>
                      </a:rPr>
                      <m:t>+</m:t>
                    </m:r>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𝒃</m:t>
                        </m:r>
                      </m:e>
                      <m:sup>
                        <m:r>
                          <a:rPr lang="en-US" sz="4800" b="1" i="1">
                            <a:latin typeface="Cambria Math" panose="02040503050406030204" pitchFamily="18" charset="0"/>
                            <a:ea typeface="Times New Roman" panose="02020603050405020304" pitchFamily="18" charset="0"/>
                          </a:rPr>
                          <m:t>𝟐</m:t>
                        </m:r>
                      </m:sup>
                    </m:sSup>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𝟐</m:t>
                    </m:r>
                    <m:r>
                      <a:rPr lang="en-US" sz="4800" b="1" i="1">
                        <a:latin typeface="Cambria Math" panose="02040503050406030204" pitchFamily="18" charset="0"/>
                        <a:ea typeface="Times New Roman" panose="02020603050405020304" pitchFamily="18" charset="0"/>
                      </a:rPr>
                      <m:t>𝒂𝒃</m:t>
                    </m:r>
                    <m:func>
                      <m:funcPr>
                        <m:ctrlPr>
                          <a:rPr lang="en-US" sz="4800" b="1" i="1">
                            <a:latin typeface="Cambria Math" panose="02040503050406030204" pitchFamily="18" charset="0"/>
                            <a:ea typeface="Times New Roman" panose="02020603050405020304" pitchFamily="18" charset="0"/>
                          </a:rPr>
                        </m:ctrlPr>
                      </m:funcPr>
                      <m:fName>
                        <m:r>
                          <a:rPr lang="en-US" sz="4800" b="1" i="1">
                            <a:latin typeface="Cambria Math" panose="02040503050406030204" pitchFamily="18" charset="0"/>
                            <a:ea typeface="Times New Roman" panose="02020603050405020304" pitchFamily="18" charset="0"/>
                          </a:rPr>
                          <m:t>𝒄𝒐𝒔</m:t>
                        </m:r>
                      </m:fName>
                      <m:e>
                        <m:r>
                          <a:rPr lang="en-US" sz="4800" b="1" i="1">
                            <a:latin typeface="Cambria Math" panose="02040503050406030204" pitchFamily="18" charset="0"/>
                            <a:ea typeface="Times New Roman" panose="02020603050405020304" pitchFamily="18" charset="0"/>
                          </a:rPr>
                          <m:t>𝑪</m:t>
                        </m:r>
                      </m:e>
                    </m:func>
                  </m:oMath>
                </a14:m>
                <a:endParaRPr lang="en-US" sz="4800" b="1" i="1" dirty="0">
                  <a:latin typeface="Cambria Math" panose="02040503050406030204" pitchFamily="18" charset="0"/>
                  <a:ea typeface="Times New Roman" panose="02020603050405020304" pitchFamily="18"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ea typeface="Times New Roman" panose="02020603050405020304" pitchFamily="18" charset="0"/>
                        </a:rPr>
                        <m:t>⇒</m:t>
                      </m:r>
                      <m:func>
                        <m:funcPr>
                          <m:ctrlPr>
                            <a:rPr lang="en-US" sz="4800" b="1" i="1">
                              <a:latin typeface="Cambria Math" panose="02040503050406030204" pitchFamily="18" charset="0"/>
                              <a:ea typeface="Times New Roman" panose="02020603050405020304" pitchFamily="18" charset="0"/>
                            </a:rPr>
                          </m:ctrlPr>
                        </m:funcPr>
                        <m:fName>
                          <m:r>
                            <a:rPr lang="en-US" sz="4800" b="1" i="1">
                              <a:latin typeface="Cambria Math" panose="02040503050406030204" pitchFamily="18" charset="0"/>
                              <a:ea typeface="Times New Roman" panose="02020603050405020304" pitchFamily="18" charset="0"/>
                            </a:rPr>
                            <m:t>𝒄𝒐𝒔</m:t>
                          </m:r>
                        </m:fName>
                        <m:e>
                          <m:r>
                            <a:rPr lang="en-US" sz="4800" b="1" i="1">
                              <a:latin typeface="Cambria Math" panose="02040503050406030204" pitchFamily="18" charset="0"/>
                              <a:ea typeface="Times New Roman" panose="02020603050405020304" pitchFamily="18" charset="0"/>
                            </a:rPr>
                            <m:t>𝑪</m:t>
                          </m:r>
                        </m:e>
                      </m:func>
                      <m:r>
                        <a:rPr lang="en-US" sz="4800" b="1" i="1">
                          <a:latin typeface="Cambria Math" panose="02040503050406030204" pitchFamily="18" charset="0"/>
                          <a:ea typeface="Times New Roman" panose="02020603050405020304" pitchFamily="18" charset="0"/>
                        </a:rPr>
                        <m:t>=</m:t>
                      </m:r>
                      <m:f>
                        <m:fPr>
                          <m:ctrlPr>
                            <a:rPr lang="en-US" sz="4800" b="1" i="1">
                              <a:latin typeface="Cambria Math" panose="02040503050406030204" pitchFamily="18" charset="0"/>
                              <a:ea typeface="Times New Roman" panose="02020603050405020304" pitchFamily="18" charset="0"/>
                            </a:rPr>
                          </m:ctrlPr>
                        </m:fPr>
                        <m:num>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𝒂</m:t>
                              </m:r>
                            </m:e>
                            <m:sup>
                              <m:r>
                                <a:rPr lang="en-US" sz="4800" b="1" i="1">
                                  <a:latin typeface="Cambria Math" panose="02040503050406030204" pitchFamily="18" charset="0"/>
                                  <a:ea typeface="Times New Roman" panose="02020603050405020304" pitchFamily="18" charset="0"/>
                                </a:rPr>
                                <m:t>𝟐</m:t>
                              </m:r>
                            </m:sup>
                          </m:sSup>
                          <m:r>
                            <a:rPr lang="en-US" sz="4800" b="1" i="1">
                              <a:latin typeface="Cambria Math" panose="02040503050406030204" pitchFamily="18" charset="0"/>
                              <a:ea typeface="Times New Roman" panose="02020603050405020304" pitchFamily="18" charset="0"/>
                            </a:rPr>
                            <m:t>+</m:t>
                          </m:r>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𝒃</m:t>
                              </m:r>
                            </m:e>
                            <m:sup>
                              <m:r>
                                <a:rPr lang="en-US" sz="4800" b="1" i="1">
                                  <a:latin typeface="Cambria Math" panose="02040503050406030204" pitchFamily="18" charset="0"/>
                                  <a:ea typeface="Times New Roman" panose="02020603050405020304" pitchFamily="18" charset="0"/>
                                </a:rPr>
                                <m:t>𝟐</m:t>
                              </m:r>
                            </m:sup>
                          </m:sSup>
                          <m:r>
                            <a:rPr lang="en-US" sz="4800" b="1" i="1">
                              <a:latin typeface="Cambria Math" panose="02040503050406030204" pitchFamily="18" charset="0"/>
                              <a:ea typeface="Times New Roman" panose="02020603050405020304" pitchFamily="18" charset="0"/>
                            </a:rPr>
                            <m:t>−</m:t>
                          </m:r>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𝒄</m:t>
                              </m:r>
                            </m:e>
                            <m:sup>
                              <m:r>
                                <a:rPr lang="en-US" sz="4800" b="1" i="1">
                                  <a:latin typeface="Cambria Math" panose="02040503050406030204" pitchFamily="18" charset="0"/>
                                  <a:ea typeface="Times New Roman" panose="02020603050405020304" pitchFamily="18" charset="0"/>
                                </a:rPr>
                                <m:t>𝟐</m:t>
                              </m:r>
                            </m:sup>
                          </m:sSup>
                        </m:num>
                        <m:den>
                          <m:r>
                            <a:rPr lang="en-US" sz="4800" b="1" i="1">
                              <a:latin typeface="Cambria Math" panose="02040503050406030204" pitchFamily="18" charset="0"/>
                              <a:ea typeface="Times New Roman" panose="02020603050405020304" pitchFamily="18" charset="0"/>
                            </a:rPr>
                            <m:t>𝟐</m:t>
                          </m:r>
                          <m:r>
                            <a:rPr lang="en-US" sz="4800" b="1" i="1">
                              <a:latin typeface="Cambria Math" panose="02040503050406030204" pitchFamily="18" charset="0"/>
                              <a:ea typeface="Times New Roman" panose="02020603050405020304" pitchFamily="18" charset="0"/>
                            </a:rPr>
                            <m:t>𝒂𝒃</m:t>
                          </m:r>
                        </m:den>
                      </m:f>
                    </m:oMath>
                  </m:oMathPara>
                </a14:m>
                <a:endParaRPr lang="en-US" sz="4800" b="1" i="1" dirty="0">
                  <a:latin typeface="Cambria Math" panose="02040503050406030204" pitchFamily="18" charset="0"/>
                  <a:ea typeface="Times New Roman" panose="02020603050405020304" pitchFamily="18" charset="0"/>
                </a:endParaRPr>
              </a:p>
              <a:p>
                <a:pPr indent="457200">
                  <a:lnSpc>
                    <a:spcPct val="107000"/>
                  </a:lnSpc>
                  <a:spcAft>
                    <a:spcPts val="800"/>
                  </a:spcAft>
                </a:pPr>
                <a:r>
                  <a:rPr lang="en-US" sz="4800" b="1" dirty="0">
                    <a:ea typeface="Times New Roman" panose="02020603050405020304" pitchFamily="18" charset="0"/>
                  </a:rPr>
                  <a:t>                                                                      </a:t>
                </a:r>
                <a14:m>
                  <m:oMath xmlns:m="http://schemas.openxmlformats.org/officeDocument/2006/math">
                    <m:r>
                      <a:rPr lang="en-US" sz="5400" b="1" i="1">
                        <a:latin typeface="Cambria Math" panose="02040503050406030204" pitchFamily="18" charset="0"/>
                        <a:ea typeface="Times New Roman" panose="02020603050405020304" pitchFamily="18" charset="0"/>
                      </a:rPr>
                      <m:t>=</m:t>
                    </m:r>
                    <m:f>
                      <m:fPr>
                        <m:ctrlPr>
                          <a:rPr lang="en-US" sz="5400" b="1" i="1">
                            <a:latin typeface="Cambria Math" panose="02040503050406030204" pitchFamily="18" charset="0"/>
                            <a:ea typeface="Times New Roman" panose="02020603050405020304" pitchFamily="18" charset="0"/>
                          </a:rPr>
                        </m:ctrlPr>
                      </m:fPr>
                      <m:num>
                        <m:sSup>
                          <m:sSupPr>
                            <m:ctrlPr>
                              <a:rPr lang="en-US" sz="5400" b="1" i="1">
                                <a:latin typeface="Cambria Math" panose="02040503050406030204" pitchFamily="18" charset="0"/>
                                <a:ea typeface="Times New Roman" panose="02020603050405020304" pitchFamily="18" charset="0"/>
                              </a:rPr>
                            </m:ctrlPr>
                          </m:sSupPr>
                          <m:e>
                            <m:r>
                              <a:rPr lang="en-US" sz="5400" b="1" i="1">
                                <a:latin typeface="Cambria Math" panose="02040503050406030204" pitchFamily="18" charset="0"/>
                                <a:ea typeface="Times New Roman" panose="02020603050405020304" pitchFamily="18" charset="0"/>
                              </a:rPr>
                              <m:t>𝟔</m:t>
                            </m:r>
                          </m:e>
                          <m:sup>
                            <m:r>
                              <a:rPr lang="en-US" sz="5400" b="1" i="1">
                                <a:latin typeface="Cambria Math" panose="02040503050406030204" pitchFamily="18" charset="0"/>
                                <a:ea typeface="Times New Roman" panose="02020603050405020304" pitchFamily="18" charset="0"/>
                              </a:rPr>
                              <m:t>𝟐</m:t>
                            </m:r>
                          </m:sup>
                        </m:sSup>
                        <m:r>
                          <a:rPr lang="en-US" sz="5400" b="1" i="1">
                            <a:latin typeface="Cambria Math" panose="02040503050406030204" pitchFamily="18" charset="0"/>
                            <a:ea typeface="Times New Roman" panose="02020603050405020304" pitchFamily="18" charset="0"/>
                          </a:rPr>
                          <m:t>+</m:t>
                        </m:r>
                        <m:sSup>
                          <m:sSupPr>
                            <m:ctrlPr>
                              <a:rPr lang="en-US" sz="5400" b="1" i="1">
                                <a:latin typeface="Cambria Math" panose="02040503050406030204" pitchFamily="18" charset="0"/>
                                <a:ea typeface="Times New Roman" panose="02020603050405020304" pitchFamily="18" charset="0"/>
                              </a:rPr>
                            </m:ctrlPr>
                          </m:sSupPr>
                          <m:e>
                            <m:r>
                              <a:rPr lang="en-US" sz="5400" b="1" i="1">
                                <a:latin typeface="Cambria Math" panose="02040503050406030204" pitchFamily="18" charset="0"/>
                                <a:ea typeface="Times New Roman" panose="02020603050405020304" pitchFamily="18" charset="0"/>
                              </a:rPr>
                              <m:t>𝟖</m:t>
                            </m:r>
                          </m:e>
                          <m:sup>
                            <m:r>
                              <a:rPr lang="en-US" sz="5400" b="1" i="1">
                                <a:latin typeface="Cambria Math" panose="02040503050406030204" pitchFamily="18" charset="0"/>
                                <a:ea typeface="Times New Roman" panose="02020603050405020304" pitchFamily="18" charset="0"/>
                              </a:rPr>
                              <m:t>𝟐</m:t>
                            </m:r>
                          </m:sup>
                        </m:sSup>
                        <m:r>
                          <a:rPr lang="en-US" sz="5400" b="1" i="1">
                            <a:latin typeface="Cambria Math" panose="02040503050406030204" pitchFamily="18" charset="0"/>
                            <a:ea typeface="Times New Roman" panose="02020603050405020304" pitchFamily="18" charset="0"/>
                          </a:rPr>
                          <m:t>−</m:t>
                        </m:r>
                        <m:r>
                          <a:rPr lang="en-US" sz="5400" b="1" i="1">
                            <a:latin typeface="Cambria Math" panose="02040503050406030204" pitchFamily="18" charset="0"/>
                            <a:ea typeface="Times New Roman" panose="02020603050405020304" pitchFamily="18" charset="0"/>
                          </a:rPr>
                          <m:t>𝟏</m:t>
                        </m:r>
                        <m:sSup>
                          <m:sSupPr>
                            <m:ctrlPr>
                              <a:rPr lang="en-US" sz="5400" b="1" i="1">
                                <a:latin typeface="Cambria Math" panose="02040503050406030204" pitchFamily="18" charset="0"/>
                                <a:ea typeface="Times New Roman" panose="02020603050405020304" pitchFamily="18" charset="0"/>
                              </a:rPr>
                            </m:ctrlPr>
                          </m:sSupPr>
                          <m:e>
                            <m:r>
                              <a:rPr lang="en-US" sz="5400" b="1" i="1">
                                <a:latin typeface="Cambria Math" panose="02040503050406030204" pitchFamily="18" charset="0"/>
                                <a:ea typeface="Times New Roman" panose="02020603050405020304" pitchFamily="18" charset="0"/>
                              </a:rPr>
                              <m:t>𝟎</m:t>
                            </m:r>
                          </m:e>
                          <m:sup>
                            <m:r>
                              <a:rPr lang="en-US" sz="5400" b="1" i="1">
                                <a:latin typeface="Cambria Math" panose="02040503050406030204" pitchFamily="18" charset="0"/>
                                <a:ea typeface="Times New Roman" panose="02020603050405020304" pitchFamily="18" charset="0"/>
                              </a:rPr>
                              <m:t>𝟐</m:t>
                            </m:r>
                          </m:sup>
                        </m:sSup>
                      </m:num>
                      <m:den>
                        <m:r>
                          <a:rPr lang="en-US" sz="5400" b="1" i="1">
                            <a:latin typeface="Cambria Math" panose="02040503050406030204" pitchFamily="18" charset="0"/>
                            <a:ea typeface="Times New Roman" panose="02020603050405020304" pitchFamily="18" charset="0"/>
                          </a:rPr>
                          <m:t>𝟐</m:t>
                        </m:r>
                        <m:r>
                          <a:rPr lang="en-US" sz="5400" b="1" i="1">
                            <a:latin typeface="Cambria Math" panose="02040503050406030204" pitchFamily="18" charset="0"/>
                            <a:ea typeface="Times New Roman" panose="02020603050405020304" pitchFamily="18" charset="0"/>
                          </a:rPr>
                          <m:t>.</m:t>
                        </m:r>
                        <m:r>
                          <a:rPr lang="en-US" sz="5400" b="1" i="1">
                            <a:latin typeface="Cambria Math" panose="02040503050406030204" pitchFamily="18" charset="0"/>
                            <a:ea typeface="Times New Roman" panose="02020603050405020304" pitchFamily="18" charset="0"/>
                          </a:rPr>
                          <m:t>𝟔</m:t>
                        </m:r>
                        <m:r>
                          <a:rPr lang="en-US" sz="5400" b="1" i="1">
                            <a:latin typeface="Cambria Math" panose="02040503050406030204" pitchFamily="18" charset="0"/>
                            <a:ea typeface="Times New Roman" panose="02020603050405020304" pitchFamily="18" charset="0"/>
                          </a:rPr>
                          <m:t>.</m:t>
                        </m:r>
                        <m:r>
                          <a:rPr lang="en-US" sz="5400" b="1" i="1">
                            <a:latin typeface="Cambria Math" panose="02040503050406030204" pitchFamily="18" charset="0"/>
                            <a:ea typeface="Times New Roman" panose="02020603050405020304" pitchFamily="18" charset="0"/>
                          </a:rPr>
                          <m:t>𝟖</m:t>
                        </m:r>
                      </m:den>
                    </m:f>
                    <m:r>
                      <a:rPr lang="en-US" sz="5400" b="1" i="1">
                        <a:latin typeface="Cambria Math" panose="02040503050406030204" pitchFamily="18" charset="0"/>
                        <a:ea typeface="Times New Roman" panose="02020603050405020304" pitchFamily="18" charset="0"/>
                      </a:rPr>
                      <m:t>=</m:t>
                    </m:r>
                    <m:r>
                      <a:rPr lang="en-US" sz="5400" b="1" i="1">
                        <a:latin typeface="Cambria Math" panose="02040503050406030204" pitchFamily="18" charset="0"/>
                        <a:ea typeface="Times New Roman" panose="02020603050405020304" pitchFamily="18" charset="0"/>
                      </a:rPr>
                      <m:t>𝟎</m:t>
                    </m:r>
                  </m:oMath>
                </a14:m>
                <a:endParaRPr lang="en-US" sz="5400" b="1" dirty="0">
                  <a:latin typeface="Tahoma" panose="020B0604030504040204" pitchFamily="34" charset="0"/>
                  <a:ea typeface="Tahoma" panose="020B0604030504040204" pitchFamily="34" charset="0"/>
                  <a:cs typeface="Tahoma" panose="020B0604030504040204" pitchFamily="34" charset="0"/>
                </a:endParaRPr>
              </a:p>
              <a:p>
                <a:pPr indent="457200">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Suy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ra</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ea typeface="Times New Roman" panose="02020603050405020304" pitchFamily="18" charset="0"/>
                          </a:rPr>
                        </m:ctrlPr>
                      </m:accPr>
                      <m:e>
                        <m:r>
                          <a:rPr lang="en-US" sz="4800" b="1" i="1">
                            <a:latin typeface="Cambria Math" panose="02040503050406030204" pitchFamily="18" charset="0"/>
                            <a:ea typeface="Times New Roman" panose="02020603050405020304" pitchFamily="18" charset="0"/>
                          </a:rPr>
                          <m:t>𝑪</m:t>
                        </m:r>
                      </m:e>
                    </m:acc>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𝟗</m:t>
                    </m:r>
                    <m:sSup>
                      <m:sSupPr>
                        <m:ctrlPr>
                          <a:rPr lang="en-US" sz="4800" b="1" i="1">
                            <a:latin typeface="Cambria Math" panose="02040503050406030204" pitchFamily="18" charset="0"/>
                            <a:ea typeface="Times New Roman" panose="02020603050405020304" pitchFamily="18" charset="0"/>
                          </a:rPr>
                        </m:ctrlPr>
                      </m:sSupPr>
                      <m:e>
                        <m:r>
                          <a:rPr lang="en-US" sz="4800" b="1" i="1">
                            <a:latin typeface="Cambria Math" panose="02040503050406030204" pitchFamily="18" charset="0"/>
                            <a:ea typeface="Times New Roman" panose="02020603050405020304" pitchFamily="18" charset="0"/>
                          </a:rPr>
                          <m:t>𝟎</m:t>
                        </m:r>
                      </m:e>
                      <m:sup>
                        <m:r>
                          <a:rPr lang="en-US" sz="4800" b="1" i="1">
                            <a:latin typeface="Cambria Math" panose="02040503050406030204" pitchFamily="18" charset="0"/>
                            <a:ea typeface="Times New Roman" panose="02020603050405020304" pitchFamily="18" charset="0"/>
                          </a:rPr>
                          <m:t>∘</m:t>
                        </m:r>
                      </m:sup>
                    </m:sSup>
                  </m:oMath>
                </a14:m>
                <a:r>
                  <a:rPr lang="en-US" sz="4800" b="1" dirty="0">
                    <a:latin typeface="Tahoma" panose="020B0604030504040204" pitchFamily="34" charset="0"/>
                    <a:ea typeface="Tahoma" panose="020B0604030504040204" pitchFamily="34" charset="0"/>
                    <a:cs typeface="Tahoma" panose="020B0604030504040204" pitchFamily="34" charset="0"/>
                  </a:rPr>
                  <a:t> hay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Times New Roman" panose="020206030504050203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vuông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Times New Roman" panose="02020603050405020304" pitchFamily="18" charset="0"/>
                      </a:rPr>
                      <m:t>𝑪</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indent="457200">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ea typeface="Times New Roman" panose="02020603050405020304" pitchFamily="18" charset="0"/>
                      </a:rPr>
                      <m:t>𝑺</m:t>
                    </m:r>
                    <m:r>
                      <a:rPr lang="en-US" sz="4800" b="1" i="1">
                        <a:latin typeface="Cambria Math" panose="02040503050406030204" pitchFamily="18" charset="0"/>
                        <a:ea typeface="Times New Roman" panose="02020603050405020304" pitchFamily="18" charset="0"/>
                      </a:rPr>
                      <m:t>=</m:t>
                    </m:r>
                    <m:f>
                      <m:fPr>
                        <m:ctrlPr>
                          <a:rPr lang="en-US" sz="4800" b="1" i="1">
                            <a:latin typeface="Cambria Math" panose="02040503050406030204" pitchFamily="18" charset="0"/>
                            <a:ea typeface="Times New Roman" panose="02020603050405020304" pitchFamily="18" charset="0"/>
                          </a:rPr>
                        </m:ctrlPr>
                      </m:fPr>
                      <m:num>
                        <m:r>
                          <a:rPr lang="en-US" sz="4800" b="1" i="1">
                            <a:latin typeface="Cambria Math" panose="02040503050406030204" pitchFamily="18" charset="0"/>
                            <a:ea typeface="Times New Roman" panose="02020603050405020304" pitchFamily="18" charset="0"/>
                          </a:rPr>
                          <m:t>𝟏</m:t>
                        </m:r>
                      </m:num>
                      <m:den>
                        <m:r>
                          <a:rPr lang="en-US" sz="4800" b="1" i="1">
                            <a:latin typeface="Cambria Math" panose="02040503050406030204" pitchFamily="18" charset="0"/>
                            <a:ea typeface="Times New Roman" panose="02020603050405020304" pitchFamily="18" charset="0"/>
                          </a:rPr>
                          <m:t>𝟐</m:t>
                        </m:r>
                      </m:den>
                    </m:f>
                    <m:r>
                      <a:rPr lang="en-US" sz="4800" b="1" i="1">
                        <a:latin typeface="Cambria Math" panose="02040503050406030204" pitchFamily="18" charset="0"/>
                        <a:ea typeface="Times New Roman" panose="02020603050405020304" pitchFamily="18" charset="0"/>
                      </a:rPr>
                      <m:t>𝒂𝒃</m:t>
                    </m:r>
                    <m:r>
                      <a:rPr lang="en-US" sz="4800" b="1" i="1">
                        <a:latin typeface="Cambria Math" panose="02040503050406030204" pitchFamily="18" charset="0"/>
                        <a:ea typeface="Times New Roman" panose="02020603050405020304" pitchFamily="18" charset="0"/>
                      </a:rPr>
                      <m:t>=</m:t>
                    </m:r>
                    <m:f>
                      <m:fPr>
                        <m:ctrlPr>
                          <a:rPr lang="en-US" sz="4800" b="1" i="1">
                            <a:latin typeface="Cambria Math" panose="02040503050406030204" pitchFamily="18" charset="0"/>
                            <a:ea typeface="Times New Roman" panose="02020603050405020304" pitchFamily="18" charset="0"/>
                          </a:rPr>
                        </m:ctrlPr>
                      </m:fPr>
                      <m:num>
                        <m:r>
                          <a:rPr lang="en-US" sz="4800" b="1" i="1">
                            <a:latin typeface="Cambria Math" panose="02040503050406030204" pitchFamily="18" charset="0"/>
                            <a:ea typeface="Times New Roman" panose="02020603050405020304" pitchFamily="18" charset="0"/>
                          </a:rPr>
                          <m:t>𝟏</m:t>
                        </m:r>
                      </m:num>
                      <m:den>
                        <m:r>
                          <a:rPr lang="en-US" sz="4800" b="1" i="1">
                            <a:latin typeface="Cambria Math" panose="02040503050406030204" pitchFamily="18" charset="0"/>
                            <a:ea typeface="Times New Roman" panose="02020603050405020304" pitchFamily="18" charset="0"/>
                          </a:rPr>
                          <m:t>𝟐</m:t>
                        </m:r>
                      </m:den>
                    </m:f>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𝟔</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𝟖</m:t>
                    </m:r>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𝟐𝟒</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indent="457200">
                  <a:lnSpc>
                    <a:spcPct val="107000"/>
                  </a:lnSpc>
                  <a:spcAft>
                    <a:spcPts val="800"/>
                  </a:spcAft>
                </a:pPr>
                <a:r>
                  <a:rPr lang="en-US" sz="4800" b="1" dirty="0" err="1">
                    <a:latin typeface="Tahoma" panose="020B0604030504040204" pitchFamily="34" charset="0"/>
                    <a:ea typeface="Tahoma" panose="020B0604030504040204" pitchFamily="34" charset="0"/>
                    <a:cs typeface="Tahoma" panose="020B0604030504040204" pitchFamily="34" charset="0"/>
                  </a:rPr>
                  <a:t>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latin typeface="Cambria Math" panose="02040503050406030204" pitchFamily="18" charset="0"/>
                            <a:ea typeface="Times New Roman" panose="02020603050405020304" pitchFamily="18" charset="0"/>
                          </a:rPr>
                        </m:ctrlPr>
                      </m:fPr>
                      <m:num>
                        <m:r>
                          <a:rPr lang="en-US" sz="4800" b="1" i="1">
                            <a:latin typeface="Cambria Math" panose="02040503050406030204" pitchFamily="18" charset="0"/>
                            <a:ea typeface="Times New Roman" panose="02020603050405020304" pitchFamily="18" charset="0"/>
                          </a:rPr>
                          <m:t>𝒄</m:t>
                        </m:r>
                      </m:num>
                      <m:den>
                        <m:func>
                          <m:funcPr>
                            <m:ctrlPr>
                              <a:rPr lang="en-US" sz="4800" b="1" i="1">
                                <a:latin typeface="Cambria Math" panose="02040503050406030204" pitchFamily="18" charset="0"/>
                                <a:ea typeface="Times New Roman" panose="02020603050405020304" pitchFamily="18" charset="0"/>
                              </a:rPr>
                            </m:ctrlPr>
                          </m:funcPr>
                          <m:fName>
                            <m:r>
                              <a:rPr lang="en-US" sz="4800" b="1" i="1">
                                <a:latin typeface="Cambria Math" panose="02040503050406030204" pitchFamily="18" charset="0"/>
                                <a:ea typeface="Times New Roman" panose="02020603050405020304" pitchFamily="18" charset="0"/>
                              </a:rPr>
                              <m:t>𝒔𝒊𝒏</m:t>
                            </m:r>
                          </m:fName>
                          <m:e>
                            <m:r>
                              <a:rPr lang="en-US" sz="4800" b="1" i="1">
                                <a:latin typeface="Cambria Math" panose="02040503050406030204" pitchFamily="18" charset="0"/>
                                <a:ea typeface="Times New Roman" panose="02020603050405020304" pitchFamily="18" charset="0"/>
                              </a:rPr>
                              <m:t>𝑪</m:t>
                            </m:r>
                          </m:e>
                        </m:func>
                      </m:den>
                    </m:f>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𝟐</m:t>
                    </m:r>
                    <m:r>
                      <a:rPr lang="en-US" sz="4800" b="1" i="1">
                        <a:latin typeface="Cambria Math" panose="02040503050406030204" pitchFamily="18" charset="0"/>
                        <a:ea typeface="Times New Roman" panose="02020603050405020304" pitchFamily="18" charset="0"/>
                      </a:rPr>
                      <m:t>𝑹</m:t>
                    </m:r>
                  </m:oMath>
                </a14:m>
                <a:endParaRPr lang="en-US" sz="4800" b="1" i="1" dirty="0">
                  <a:latin typeface="Cambria Math" panose="02040503050406030204" pitchFamily="18" charset="0"/>
                  <a:ea typeface="Times New Roman" panose="02020603050405020304" pitchFamily="18" charset="0"/>
                </a:endParaRPr>
              </a:p>
              <a:p>
                <a:pPr indent="457200">
                  <a:lnSpc>
                    <a:spcPct val="107000"/>
                  </a:lnSpc>
                  <a:spcAft>
                    <a:spcPts val="800"/>
                  </a:spcAft>
                </a:pPr>
                <a:r>
                  <a:rPr lang="en-US" sz="4800" b="1" dirty="0">
                    <a:ea typeface="Times New Roman" panose="02020603050405020304" pitchFamily="18" charset="0"/>
                    <a:cs typeface="Cambria Math" panose="02040503050406030204" pitchFamily="18" charset="0"/>
                  </a:rPr>
                  <a:t>		         </a:t>
                </a:r>
                <a14:m>
                  <m:oMath xmlns:m="http://schemas.openxmlformats.org/officeDocument/2006/math">
                    <m:r>
                      <a:rPr lang="en-US" sz="4800" b="1" i="1">
                        <a:latin typeface="Cambria Math" panose="02040503050406030204" pitchFamily="18" charset="0"/>
                        <a:ea typeface="Times New Roman" panose="02020603050405020304" pitchFamily="18" charset="0"/>
                        <a:cs typeface="Cambria Math" panose="02040503050406030204" pitchFamily="18" charset="0"/>
                      </a:rPr>
                      <m:t>⇒</m:t>
                    </m:r>
                    <m:r>
                      <a:rPr lang="en-US" sz="4800" b="1" i="1">
                        <a:latin typeface="Cambria Math" panose="02040503050406030204" pitchFamily="18" charset="0"/>
                        <a:ea typeface="Times New Roman" panose="02020603050405020304" pitchFamily="18" charset="0"/>
                      </a:rPr>
                      <m:t>𝑹</m:t>
                    </m:r>
                    <m:r>
                      <a:rPr lang="en-US" sz="4800" b="1" i="1">
                        <a:latin typeface="Cambria Math" panose="02040503050406030204" pitchFamily="18" charset="0"/>
                        <a:ea typeface="Times New Roman" panose="02020603050405020304" pitchFamily="18" charset="0"/>
                      </a:rPr>
                      <m:t>=</m:t>
                    </m:r>
                    <m:f>
                      <m:fPr>
                        <m:ctrlPr>
                          <a:rPr lang="en-US" sz="4800" b="1" i="1">
                            <a:latin typeface="Cambria Math" panose="02040503050406030204" pitchFamily="18" charset="0"/>
                            <a:ea typeface="Times New Roman" panose="02020603050405020304" pitchFamily="18" charset="0"/>
                          </a:rPr>
                        </m:ctrlPr>
                      </m:fPr>
                      <m:num>
                        <m:r>
                          <a:rPr lang="en-US" sz="4800" b="1" i="1">
                            <a:latin typeface="Cambria Math" panose="02040503050406030204" pitchFamily="18" charset="0"/>
                            <a:ea typeface="Times New Roman" panose="02020603050405020304" pitchFamily="18" charset="0"/>
                          </a:rPr>
                          <m:t>𝒄</m:t>
                        </m:r>
                      </m:num>
                      <m:den>
                        <m:r>
                          <a:rPr lang="en-US" sz="4800" b="1" i="1">
                            <a:latin typeface="Cambria Math" panose="02040503050406030204" pitchFamily="18" charset="0"/>
                            <a:ea typeface="Times New Roman" panose="02020603050405020304" pitchFamily="18" charset="0"/>
                          </a:rPr>
                          <m:t>𝟐</m:t>
                        </m:r>
                        <m:func>
                          <m:funcPr>
                            <m:ctrlPr>
                              <a:rPr lang="en-US" sz="4800" b="1" i="1">
                                <a:latin typeface="Cambria Math" panose="02040503050406030204" pitchFamily="18" charset="0"/>
                                <a:ea typeface="Times New Roman" panose="02020603050405020304" pitchFamily="18" charset="0"/>
                              </a:rPr>
                            </m:ctrlPr>
                          </m:funcPr>
                          <m:fName>
                            <m:r>
                              <a:rPr lang="en-US" sz="4800" b="1" i="1">
                                <a:latin typeface="Cambria Math" panose="02040503050406030204" pitchFamily="18" charset="0"/>
                                <a:ea typeface="Times New Roman" panose="02020603050405020304" pitchFamily="18" charset="0"/>
                              </a:rPr>
                              <m:t>𝒔𝒊𝒏</m:t>
                            </m:r>
                          </m:fName>
                          <m:e>
                            <m:r>
                              <a:rPr lang="en-US" sz="4800" b="1" i="1">
                                <a:latin typeface="Cambria Math" panose="02040503050406030204" pitchFamily="18" charset="0"/>
                                <a:ea typeface="Times New Roman" panose="02020603050405020304" pitchFamily="18" charset="0"/>
                              </a:rPr>
                              <m:t>𝑪</m:t>
                            </m:r>
                          </m:e>
                        </m:func>
                      </m:den>
                    </m:f>
                    <m:r>
                      <a:rPr lang="en-US" sz="4800" b="1" i="1">
                        <a:latin typeface="Cambria Math" panose="02040503050406030204" pitchFamily="18" charset="0"/>
                        <a:ea typeface="Times New Roman" panose="02020603050405020304" pitchFamily="18" charset="0"/>
                      </a:rPr>
                      <m:t>=</m:t>
                    </m:r>
                    <m:r>
                      <a:rPr lang="en-US" sz="4800" b="1" i="1">
                        <a:latin typeface="Cambria Math" panose="02040503050406030204" pitchFamily="18" charset="0"/>
                        <a:ea typeface="Times New Roman" panose="02020603050405020304" pitchFamily="18" charset="0"/>
                      </a:rPr>
                      <m:t>𝟓</m:t>
                    </m:r>
                    <m:r>
                      <a:rPr lang="en-US" sz="4800" b="1" i="1">
                        <a:latin typeface="Cambria Math" panose="02040503050406030204" pitchFamily="18" charset="0"/>
                        <a:ea typeface="Times New Roman" panose="02020603050405020304" pitchFamily="18" charset="0"/>
                      </a:rPr>
                      <m:t>.</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663501" y="3618676"/>
                <a:ext cx="22825982" cy="9595384"/>
              </a:xfrm>
              <a:prstGeom prst="rect">
                <a:avLst/>
              </a:prstGeom>
              <a:blipFill>
                <a:blip r:embed="rId5"/>
                <a:stretch>
                  <a:fillRect l="-1068"/>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7158758" cy="968318"/>
            <a:chOff x="739068" y="1515168"/>
            <a:chExt cx="9473319"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8390771" cy="960427"/>
              <a:chOff x="739068" y="1515168"/>
              <a:chExt cx="8390771"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spTree>
    <p:extLst>
      <p:ext uri="{BB962C8B-B14F-4D97-AF65-F5344CB8AC3E}">
        <p14:creationId xmlns:p14="http://schemas.microsoft.com/office/powerpoint/2010/main" val="1806017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28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wipe(left)">
                                      <p:cBhvr>
                                        <p:cTn id="21" dur="2700"/>
                                        <p:tgtEl>
                                          <p:spTgt spid="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wipe(left)">
                                      <p:cBhvr>
                                        <p:cTn id="26" dur="27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wipe(left)">
                                      <p:cBhvr>
                                        <p:cTn id="31" dur="2700"/>
                                        <p:tgtEl>
                                          <p:spTgt spid="2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1">
                                            <p:txEl>
                                              <p:pRg st="3" end="3"/>
                                            </p:txEl>
                                          </p:spTgt>
                                        </p:tgtEl>
                                        <p:attrNameLst>
                                          <p:attrName>style.visibility</p:attrName>
                                        </p:attrNameLst>
                                      </p:cBhvr>
                                      <p:to>
                                        <p:strVal val="visible"/>
                                      </p:to>
                                    </p:set>
                                    <p:animEffect transition="in" filter="wipe(left)">
                                      <p:cBhvr>
                                        <p:cTn id="36" dur="2700"/>
                                        <p:tgtEl>
                                          <p:spTgt spid="2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Effect transition="in" filter="wipe(left)">
                                      <p:cBhvr>
                                        <p:cTn id="41" dur="2700"/>
                                        <p:tgtEl>
                                          <p:spTgt spid="2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xEl>
                                              <p:pRg st="5" end="5"/>
                                            </p:txEl>
                                          </p:spTgt>
                                        </p:tgtEl>
                                        <p:attrNameLst>
                                          <p:attrName>style.visibility</p:attrName>
                                        </p:attrNameLst>
                                      </p:cBhvr>
                                      <p:to>
                                        <p:strVal val="visible"/>
                                      </p:to>
                                    </p:set>
                                    <p:animEffect transition="in" filter="wipe(left)">
                                      <p:cBhvr>
                                        <p:cTn id="46" dur="2700"/>
                                        <p:tgtEl>
                                          <p:spTgt spid="2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xEl>
                                              <p:pRg st="6" end="6"/>
                                            </p:txEl>
                                          </p:spTgt>
                                        </p:tgtEl>
                                        <p:attrNameLst>
                                          <p:attrName>style.visibility</p:attrName>
                                        </p:attrNameLst>
                                      </p:cBhvr>
                                      <p:to>
                                        <p:strVal val="visible"/>
                                      </p:to>
                                    </p:set>
                                    <p:animEffect transition="in" filter="wipe(left)">
                                      <p:cBhvr>
                                        <p:cTn id="51" dur="2700"/>
                                        <p:tgtEl>
                                          <p:spTgt spid="2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
                                            <p:txEl>
                                              <p:pRg st="7" end="7"/>
                                            </p:txEl>
                                          </p:spTgt>
                                        </p:tgtEl>
                                        <p:attrNameLst>
                                          <p:attrName>style.visibility</p:attrName>
                                        </p:attrNameLst>
                                      </p:cBhvr>
                                      <p:to>
                                        <p:strVal val="visible"/>
                                      </p:to>
                                    </p:set>
                                    <p:animEffect transition="in" filter="wipe(left)">
                                      <p:cBhvr>
                                        <p:cTn id="56" dur="27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375428"/>
            <a:ext cx="23862374" cy="1938223"/>
            <a:chOff x="923003" y="3917552"/>
            <a:chExt cx="23862374" cy="1938222"/>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16967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5240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236487" y="2549494"/>
            <a:ext cx="22504003" cy="2308324"/>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Cho </a:t>
            </a:r>
            <a:r>
              <a:rPr lang="en-US" sz="4800" b="1" dirty="0" err="1">
                <a:latin typeface="Tahoma" panose="020B0604030504040204" pitchFamily="34" charset="0"/>
                <a:ea typeface="Tahoma" panose="020B0604030504040204" pitchFamily="34" charset="0"/>
                <a:cs typeface="Tahoma" panose="020B0604030504040204" pitchFamily="34" charset="0"/>
              </a:rPr>
              <a:t>ba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𝐴(2;0),𝐵(0;2),𝐶(0;7).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tọa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đỉnh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tư</a:t>
            </a:r>
            <a:r>
              <a:rPr lang="en-US" sz="4800" b="1" dirty="0">
                <a:latin typeface="Tahoma" panose="020B0604030504040204" pitchFamily="34" charset="0"/>
                <a:ea typeface="Tahoma" panose="020B0604030504040204" pitchFamily="34" charset="0"/>
                <a:cs typeface="Tahoma" panose="020B0604030504040204" pitchFamily="34" charset="0"/>
              </a:rPr>
              <a:t> 𝐷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thang </a:t>
            </a:r>
            <a:r>
              <a:rPr lang="en-US" sz="4800" b="1" dirty="0" err="1">
                <a:latin typeface="Tahoma" panose="020B0604030504040204" pitchFamily="34" charset="0"/>
                <a:ea typeface="Tahoma" panose="020B0604030504040204" pitchFamily="34" charset="0"/>
                <a:cs typeface="Tahoma" panose="020B0604030504040204" pitchFamily="34" charset="0"/>
              </a:rPr>
              <a:t>cân</a:t>
            </a:r>
            <a:r>
              <a:rPr lang="en-US" sz="4800" b="1" dirty="0">
                <a:latin typeface="Tahoma" panose="020B0604030504040204" pitchFamily="34" charset="0"/>
                <a:ea typeface="Tahoma" panose="020B0604030504040204" pitchFamily="34" charset="0"/>
                <a:cs typeface="Tahoma" panose="020B0604030504040204" pitchFamily="34" charset="0"/>
              </a:rPr>
              <a:t> 𝐴𝐵𝐶𝐷.</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04468" y="4357045"/>
            <a:ext cx="23658961" cy="9054155"/>
            <a:chOff x="48567" y="4381499"/>
            <a:chExt cx="22822550" cy="7394524"/>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90" y="4558738"/>
              <a:ext cx="22682027" cy="721728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643510" y="4711972"/>
                <a:ext cx="23219919" cy="8755730"/>
              </a:xfrm>
              <a:prstGeom prst="rect">
                <a:avLst/>
              </a:prstGeom>
              <a:noFill/>
            </p:spPr>
            <p:txBody>
              <a:bodyPr wrap="square">
                <a:spAutoFit/>
              </a:bodyPr>
              <a:lstStyle/>
              <a:p>
                <a:r>
                  <a:rPr lang="fr-FR"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Để</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tứ</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giác</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𝑨𝑩𝑪𝑫</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hình</a:t>
                </a:r>
                <a:r>
                  <a:rPr lang="en-US" sz="4200" b="1" dirty="0">
                    <a:latin typeface="Tahoma" panose="020B0604030504040204" pitchFamily="34" charset="0"/>
                    <a:ea typeface="Tahoma" panose="020B0604030504040204" pitchFamily="34" charset="0"/>
                    <a:cs typeface="Tahoma" panose="020B0604030504040204" pitchFamily="34" charset="0"/>
                  </a:rPr>
                  <a:t> thang </a:t>
                </a:r>
                <a:r>
                  <a:rPr lang="en-US" sz="4200" b="1" dirty="0" err="1">
                    <a:latin typeface="Tahoma" panose="020B0604030504040204" pitchFamily="34" charset="0"/>
                    <a:ea typeface="Tahoma" panose="020B0604030504040204" pitchFamily="34" charset="0"/>
                    <a:cs typeface="Tahoma" panose="020B0604030504040204" pitchFamily="34" charset="0"/>
                  </a:rPr>
                  <a:t>cân</a:t>
                </a:r>
                <a:r>
                  <a:rPr lang="en-US" sz="4200" b="1" dirty="0">
                    <a:latin typeface="Tahoma" panose="020B0604030504040204" pitchFamily="34" charset="0"/>
                    <a:ea typeface="Tahoma" panose="020B0604030504040204" pitchFamily="34" charset="0"/>
                    <a:cs typeface="Tahoma" panose="020B0604030504040204" pitchFamily="34" charset="0"/>
                  </a:rPr>
                  <a:t>, ta </a:t>
                </a:r>
                <a:r>
                  <a:rPr lang="en-US" sz="4200" b="1" dirty="0" err="1">
                    <a:latin typeface="Tahoma" panose="020B0604030504040204" pitchFamily="34" charset="0"/>
                    <a:ea typeface="Tahoma" panose="020B0604030504040204" pitchFamily="34" charset="0"/>
                    <a:cs typeface="Tahoma" panose="020B0604030504040204" pitchFamily="34" charset="0"/>
                  </a:rPr>
                  <a:t>cần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một</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cặp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cạnh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đối</a:t>
                </a:r>
                <a:r>
                  <a:rPr lang="en-US" sz="4200" b="1" dirty="0">
                    <a:latin typeface="Tahoma" panose="020B0604030504040204" pitchFamily="34" charset="0"/>
                    <a:ea typeface="Tahoma" panose="020B0604030504040204" pitchFamily="34" charset="0"/>
                    <a:cs typeface="Tahoma" panose="020B0604030504040204" pitchFamily="34" charset="0"/>
                  </a:rPr>
                  <a:t> song song </a:t>
                </a:r>
                <a:r>
                  <a:rPr lang="en-US" sz="4200" b="1" dirty="0" err="1">
                    <a:latin typeface="Tahoma" panose="020B0604030504040204" pitchFamily="34" charset="0"/>
                    <a:ea typeface="Tahoma" panose="020B0604030504040204" pitchFamily="34" charset="0"/>
                    <a:cs typeface="Tahoma" panose="020B0604030504040204" pitchFamily="34" charset="0"/>
                  </a:rPr>
                  <a:t>không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bằng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nhau</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cặp</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cạnh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còn</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lại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có</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độ</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dài</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bằng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nhau</a:t>
                </a:r>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latin typeface="Cambria Math" panose="02040503050406030204" pitchFamily="18" charset="0"/>
                      </a:rPr>
                      <m:t>𝑫</m:t>
                    </m:r>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e>
                    </m:d>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tọa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độ</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đỉnh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thứ</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tư</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của</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hình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bình</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hành</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smtClean="0">
                        <a:latin typeface="Cambria Math" panose="02040503050406030204" pitchFamily="18" charset="0"/>
                        <a:ea typeface="Tahoma" panose="020B0604030504040204" pitchFamily="34" charset="0"/>
                        <a:cs typeface="Tahoma" panose="020B0604030504040204" pitchFamily="34" charset="0"/>
                      </a:rPr>
                      <m:t>𝑨𝑩𝑪𝑫</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solidFill>
                      <a:srgbClr val="FF0000"/>
                    </a:solidFill>
                    <a:latin typeface="Tahoma" panose="020B0604030504040204" pitchFamily="34" charset="0"/>
                    <a:ea typeface="Tahoma" panose="020B0604030504040204" pitchFamily="34" charset="0"/>
                    <a:cs typeface="Tahoma" panose="020B0604030504040204" pitchFamily="34" charset="0"/>
                  </a:rPr>
                  <a:t>Trường</a:t>
                </a:r>
                <a:r>
                  <a:rPr lang="en-US" sz="4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FF0000"/>
                    </a:solidFill>
                    <a:latin typeface="Tahoma" panose="020B0604030504040204" pitchFamily="34" charset="0"/>
                    <a:ea typeface="Tahoma" panose="020B0604030504040204" pitchFamily="34" charset="0"/>
                    <a:cs typeface="Tahoma" panose="020B0604030504040204" pitchFamily="34" charset="0"/>
                  </a:rPr>
                  <a:t>hợp</a:t>
                </a:r>
                <a:r>
                  <a:rPr lang="en-US" sz="4200" b="1" dirty="0">
                    <a:solidFill>
                      <a:srgbClr val="FF0000"/>
                    </a:solidFill>
                    <a:latin typeface="Tahoma" panose="020B0604030504040204" pitchFamily="34" charset="0"/>
                    <a:ea typeface="Tahoma" panose="020B0604030504040204" pitchFamily="34" charset="0"/>
                    <a:cs typeface="Tahoma" panose="020B0604030504040204" pitchFamily="34" charset="0"/>
                  </a:rPr>
                  <a:t> 1:</a:t>
                </a:r>
              </a:p>
              <a:p>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m:t>
                    </m:r>
                    <m:r>
                      <a:rPr lang="en-US" sz="4200" b="1" i="1">
                        <a:latin typeface="Cambria Math" panose="02040503050406030204" pitchFamily="18" charset="0"/>
                      </a:rPr>
                      <m:t>//</m:t>
                    </m:r>
                    <m:r>
                      <a:rPr lang="en-US" sz="4200" b="1" i="1">
                        <a:latin typeface="Cambria Math" panose="02040503050406030204" pitchFamily="18" charset="0"/>
                      </a:rPr>
                      <m:t>𝑪𝑫</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m:t>
                    </m:r>
                    <m:r>
                      <a:rPr lang="en-US" sz="4200" b="1" i="1">
                        <a:latin typeface="Cambria Math" panose="02040503050406030204" pitchFamily="18" charset="0"/>
                      </a:rPr>
                      <m:t>≠</m:t>
                    </m:r>
                    <m:r>
                      <a:rPr lang="en-US" sz="4200" b="1" i="1">
                        <a:latin typeface="Cambria Math" panose="02040503050406030204" pitchFamily="18" charset="0"/>
                      </a:rPr>
                      <m:t>𝑪𝑫</m:t>
                    </m:r>
                    <m:r>
                      <a:rPr lang="en-US" sz="4200" b="1" i="1">
                        <a:latin typeface="Cambria Math" panose="02040503050406030204" pitchFamily="18" charset="0"/>
                      </a:rPr>
                      <m:t>⇔</m:t>
                    </m:r>
                    <m:acc>
                      <m:accPr>
                        <m:chr m:val="⃗"/>
                        <m:ctrlPr>
                          <a:rPr lang="en-US" sz="4200" b="1" i="1">
                            <a:latin typeface="Cambria Math" panose="02040503050406030204" pitchFamily="18" charset="0"/>
                          </a:rPr>
                        </m:ctrlPr>
                      </m:accPr>
                      <m:e>
                        <m:r>
                          <a:rPr lang="en-US" sz="4200" b="1" i="1">
                            <a:latin typeface="Cambria Math" panose="02040503050406030204" pitchFamily="18" charset="0"/>
                          </a:rPr>
                          <m:t>𝑪𝑫</m:t>
                        </m:r>
                      </m:e>
                    </m:acc>
                    <m:r>
                      <a:rPr lang="en-US" sz="4200" b="1" i="1">
                        <a:latin typeface="Cambria Math" panose="02040503050406030204" pitchFamily="18" charset="0"/>
                      </a:rPr>
                      <m:t>=</m:t>
                    </m:r>
                    <m:r>
                      <a:rPr lang="en-US" sz="4200" b="1" i="1">
                        <a:latin typeface="Cambria Math" panose="02040503050406030204" pitchFamily="18" charset="0"/>
                      </a:rPr>
                      <m:t>𝒌</m:t>
                    </m:r>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𝑨𝑩</m:t>
                        </m:r>
                      </m:e>
                    </m:acc>
                    <m:r>
                      <a:rPr lang="en-US" sz="4200" b="1" i="1">
                        <a:latin typeface="Cambria Math" panose="02040503050406030204" pitchFamily="18" charset="0"/>
                      </a:rPr>
                      <m:t>,</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𝟏</m:t>
                    </m:r>
                    <m:r>
                      <a:rPr lang="en-US" sz="4200" b="1" i="1">
                        <a:latin typeface="Cambria Math" panose="02040503050406030204" pitchFamily="18" charset="0"/>
                      </a:rPr>
                      <m:t>⇔</m:t>
                    </m:r>
                    <m:d>
                      <m:dPr>
                        <m:ctrlPr>
                          <a:rPr lang="en-US" sz="4200" b="1" i="1">
                            <a:latin typeface="Cambria Math" panose="02040503050406030204" pitchFamily="18" charset="0"/>
                          </a:rPr>
                        </m:ctrlPr>
                      </m:dPr>
                      <m:e>
                        <m:r>
                          <a:rPr lang="en-US" sz="4200" b="1" i="1">
                            <a:latin typeface="Cambria Math" panose="02040503050406030204" pitchFamily="18" charset="0"/>
                          </a:rPr>
                          <m:t>𝒙</m:t>
                        </m:r>
                        <m:r>
                          <a:rPr lang="en-US" sz="4200" b="1" i="1">
                            <a:latin typeface="Cambria Math" panose="02040503050406030204" pitchFamily="18" charset="0"/>
                          </a:rPr>
                          <m:t>−</m:t>
                        </m:r>
                        <m:r>
                          <a:rPr lang="en-US" sz="4200" b="1" i="1">
                            <a:latin typeface="Cambria Math" panose="02040503050406030204" pitchFamily="18" charset="0"/>
                          </a:rPr>
                          <m:t>𝟎</m:t>
                        </m:r>
                        <m:r>
                          <a:rPr lang="en-US" sz="4200" b="1" i="1">
                            <a:latin typeface="Cambria Math" panose="02040503050406030204" pitchFamily="18" charset="0"/>
                          </a:rPr>
                          <m:t>;</m:t>
                        </m:r>
                        <m:r>
                          <a:rPr lang="en-US" sz="4200" b="1" i="1">
                            <a:latin typeface="Cambria Math" panose="02040503050406030204" pitchFamily="18" charset="0"/>
                          </a:rPr>
                          <m:t>𝒚</m:t>
                        </m:r>
                        <m:r>
                          <a:rPr lang="en-US" sz="4200" b="1" i="1">
                            <a:latin typeface="Cambria Math" panose="02040503050406030204" pitchFamily="18" charset="0"/>
                          </a:rPr>
                          <m:t>−</m:t>
                        </m:r>
                        <m:r>
                          <a:rPr lang="en-US" sz="4200" b="1" i="1">
                            <a:latin typeface="Cambria Math" panose="02040503050406030204" pitchFamily="18" charset="0"/>
                          </a:rPr>
                          <m:t>𝟕</m:t>
                        </m:r>
                      </m:e>
                    </m:d>
                    <m:r>
                      <a:rPr lang="en-US" sz="4200" b="1" i="1">
                        <a:latin typeface="Cambria Math" panose="02040503050406030204" pitchFamily="18" charset="0"/>
                      </a:rPr>
                      <m:t>=</m:t>
                    </m:r>
                    <m:d>
                      <m:dPr>
                        <m:ctrlPr>
                          <a:rPr lang="en-US" sz="4200" b="1" i="1">
                            <a:latin typeface="Cambria Math" panose="02040503050406030204" pitchFamily="18" charset="0"/>
                          </a:rPr>
                        </m:ctrlPr>
                      </m:dPr>
                      <m:e>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𝒌</m:t>
                        </m:r>
                      </m:e>
                    </m:d>
                    <m:r>
                      <a:rPr lang="en-US" sz="4200" b="1" i="1">
                        <a:latin typeface="Cambria Math" panose="02040503050406030204" pitchFamily="18" charset="0"/>
                      </a:rPr>
                      <m:t>⇔</m:t>
                    </m:r>
                    <m:d>
                      <m:dPr>
                        <m:begChr m:val="{"/>
                        <m:endChr m:val=""/>
                        <m:ctrlPr>
                          <a:rPr lang="en-US" sz="4200" b="1" i="1">
                            <a:latin typeface="Cambria Math" panose="02040503050406030204" pitchFamily="18" charset="0"/>
                          </a:rPr>
                        </m:ctrlPr>
                      </m:dPr>
                      <m:e>
                        <m:m>
                          <m:mPr>
                            <m:mcs>
                              <m:mc>
                                <m:mcPr>
                                  <m:count m:val="1"/>
                                  <m:mcJc m:val="center"/>
                                </m:mcPr>
                              </m:mc>
                            </m:mcs>
                            <m:ctrlPr>
                              <a:rPr lang="en-US" sz="4200" b="1" i="1">
                                <a:latin typeface="Cambria Math" panose="02040503050406030204" pitchFamily="18" charset="0"/>
                              </a:rPr>
                            </m:ctrlPr>
                          </m:mPr>
                          <m:mr>
                            <m:e>
                              <m:r>
                                <a:rPr lang="en-US" sz="4200" b="1" i="1">
                                  <a:latin typeface="Cambria Math" panose="02040503050406030204" pitchFamily="18" charset="0"/>
                                </a:rPr>
                                <m:t>𝒙</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𝒌</m:t>
                              </m:r>
                            </m:e>
                          </m:mr>
                          <m:mr>
                            <m:e>
                              <m:r>
                                <a:rPr lang="en-US" sz="4200" b="1" i="1">
                                  <a:latin typeface="Cambria Math" panose="02040503050406030204" pitchFamily="18" charset="0"/>
                                </a:rPr>
                                <m:t>𝒚</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𝟕</m:t>
                              </m:r>
                            </m:e>
                          </m:mr>
                        </m:m>
                      </m:e>
                    </m:d>
                  </m:oMath>
                </a14:m>
                <a:r>
                  <a:rPr lang="en-US" sz="4200" b="1" dirty="0">
                    <a:latin typeface="Tahoma" panose="020B0604030504040204" pitchFamily="34" charset="0"/>
                    <a:ea typeface="Tahoma" panose="020B0604030504040204" pitchFamily="34" charset="0"/>
                    <a:cs typeface="Tahoma" panose="020B0604030504040204" pitchFamily="34" charset="0"/>
                  </a:rPr>
                  <a:t>.</a:t>
                </a:r>
              </a:p>
              <a:p>
                <a:r>
                  <a:rPr lang="en-US" sz="4200" b="1" dirty="0" err="1">
                    <a:latin typeface="Tahoma" panose="020B0604030504040204" pitchFamily="34" charset="0"/>
                    <a:ea typeface="Tahoma" panose="020B0604030504040204" pitchFamily="34" charset="0"/>
                    <a:cs typeface="Tahoma" panose="020B0604030504040204" pitchFamily="34" charset="0"/>
                  </a:rPr>
                  <a:t>Từ</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200" b="1" i="1">
                            <a:latin typeface="Cambria Math" panose="02040503050406030204" pitchFamily="18" charset="0"/>
                          </a:rPr>
                        </m:ctrlPr>
                      </m:accPr>
                      <m:e>
                        <m:r>
                          <a:rPr lang="en-US" sz="4200" b="1" i="1">
                            <a:latin typeface="Cambria Math" panose="02040503050406030204" pitchFamily="18" charset="0"/>
                          </a:rPr>
                          <m:t>𝑨𝑫</m:t>
                        </m:r>
                      </m:e>
                    </m:acc>
                    <m:r>
                      <a:rPr lang="en-US" sz="4200" b="1" i="1">
                        <a:latin typeface="Cambria Math" panose="02040503050406030204" pitchFamily="18" charset="0"/>
                      </a:rPr>
                      <m:t>=</m:t>
                    </m:r>
                    <m:d>
                      <m:dPr>
                        <m:ctrlPr>
                          <a:rPr lang="en-US" sz="4200" b="1" i="1">
                            <a:latin typeface="Cambria Math" panose="02040503050406030204" pitchFamily="18" charset="0"/>
                          </a:rPr>
                        </m:ctrlPr>
                      </m:dPr>
                      <m:e>
                        <m:r>
                          <a:rPr lang="en-US" sz="4200" b="1" i="1">
                            <a:latin typeface="Cambria Math" panose="02040503050406030204" pitchFamily="18" charset="0"/>
                          </a:rPr>
                          <m:t>𝒙</m:t>
                        </m:r>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𝒚</m:t>
                        </m:r>
                      </m:e>
                    </m:d>
                    <m:r>
                      <a:rPr lang="en-US" sz="4200" b="1" i="1">
                        <a:latin typeface="Cambria Math" panose="02040503050406030204" pitchFamily="18" charset="0"/>
                      </a:rPr>
                      <m:t>⇒</m:t>
                    </m:r>
                    <m:r>
                      <a:rPr lang="en-US" sz="4200" b="1" i="1">
                        <a:latin typeface="Cambria Math" panose="02040503050406030204" pitchFamily="18" charset="0"/>
                      </a:rPr>
                      <m:t>𝑨𝑫</m:t>
                    </m:r>
                    <m:r>
                      <a:rPr lang="en-US" sz="4200" b="1" i="1">
                        <a:latin typeface="Cambria Math" panose="02040503050406030204" pitchFamily="18" charset="0"/>
                      </a:rPr>
                      <m:t>=</m:t>
                    </m:r>
                    <m:rad>
                      <m:radPr>
                        <m:degHide m:val="on"/>
                        <m:ctrlPr>
                          <a:rPr lang="en-US" sz="4200" b="1" i="1">
                            <a:latin typeface="Cambria Math" panose="02040503050406030204" pitchFamily="18" charset="0"/>
                          </a:rPr>
                        </m:ctrlPr>
                      </m:radPr>
                      <m:deg/>
                      <m:e>
                        <m:sSup>
                          <m:sSupPr>
                            <m:ctrlPr>
                              <a:rPr lang="en-US" sz="4200" b="1" i="1">
                                <a:latin typeface="Cambria Math" panose="02040503050406030204" pitchFamily="18" charset="0"/>
                              </a:rPr>
                            </m:ctrlPr>
                          </m:sSupPr>
                          <m:e>
                            <m:d>
                              <m:dPr>
                                <m:ctrlPr>
                                  <a:rPr lang="en-US" sz="4200" b="1" i="1">
                                    <a:latin typeface="Cambria Math" panose="02040503050406030204" pitchFamily="18" charset="0"/>
                                  </a:rPr>
                                </m:ctrlPr>
                              </m:dPr>
                              <m:e>
                                <m:r>
                                  <a:rPr lang="en-US" sz="4200" b="1" i="1">
                                    <a:latin typeface="Cambria Math" panose="02040503050406030204" pitchFamily="18" charset="0"/>
                                  </a:rPr>
                                  <m:t>𝒙</m:t>
                                </m:r>
                                <m:r>
                                  <a:rPr lang="en-US" sz="4200" b="1" i="1">
                                    <a:latin typeface="Cambria Math" panose="02040503050406030204" pitchFamily="18" charset="0"/>
                                  </a:rPr>
                                  <m:t>−</m:t>
                                </m:r>
                                <m:r>
                                  <a:rPr lang="en-US" sz="4200" b="1" i="1">
                                    <a:latin typeface="Cambria Math" panose="02040503050406030204" pitchFamily="18" charset="0"/>
                                  </a:rPr>
                                  <m:t>𝟐</m:t>
                                </m:r>
                              </m:e>
                            </m:d>
                          </m:e>
                          <m:sup>
                            <m:r>
                              <a:rPr lang="en-US" sz="4200" b="1" i="1">
                                <a:latin typeface="Cambria Math" panose="02040503050406030204" pitchFamily="18" charset="0"/>
                              </a:rPr>
                              <m:t>𝟐</m:t>
                            </m:r>
                          </m:sup>
                        </m:sSup>
                        <m:r>
                          <a:rPr lang="en-US" sz="4200" b="1" i="1">
                            <a:latin typeface="Cambria Math" panose="02040503050406030204" pitchFamily="18" charset="0"/>
                          </a:rPr>
                          <m:t>+</m:t>
                        </m:r>
                        <m:sSup>
                          <m:sSupPr>
                            <m:ctrlPr>
                              <a:rPr lang="en-US" sz="4200" b="1" i="1">
                                <a:latin typeface="Cambria Math" panose="02040503050406030204" pitchFamily="18" charset="0"/>
                              </a:rPr>
                            </m:ctrlPr>
                          </m:sSupPr>
                          <m:e>
                            <m:r>
                              <a:rPr lang="en-US" sz="4200" b="1" i="1">
                                <a:latin typeface="Cambria Math" panose="02040503050406030204" pitchFamily="18" charset="0"/>
                              </a:rPr>
                              <m:t>𝒚</m:t>
                            </m:r>
                          </m:e>
                          <m:sup>
                            <m:r>
                              <a:rPr lang="en-US" sz="4200" b="1" i="1">
                                <a:latin typeface="Cambria Math" panose="02040503050406030204" pitchFamily="18" charset="0"/>
                              </a:rPr>
                              <m:t>𝟐</m:t>
                            </m:r>
                          </m:sup>
                        </m:sSup>
                      </m:e>
                    </m:rad>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200" b="1" i="1">
                            <a:latin typeface="Cambria Math" panose="02040503050406030204" pitchFamily="18" charset="0"/>
                          </a:rPr>
                        </m:ctrlPr>
                      </m:accPr>
                      <m:e>
                        <m:r>
                          <a:rPr lang="en-US" sz="4200" b="1" i="1">
                            <a:latin typeface="Cambria Math" panose="02040503050406030204" pitchFamily="18" charset="0"/>
                          </a:rPr>
                          <m:t>𝑩𝑪</m:t>
                        </m:r>
                      </m:e>
                    </m:acc>
                    <m:r>
                      <a:rPr lang="en-US" sz="4200" b="1" i="1">
                        <a:latin typeface="Cambria Math" panose="02040503050406030204" pitchFamily="18" charset="0"/>
                      </a:rPr>
                      <m:t>=</m:t>
                    </m:r>
                    <m:d>
                      <m:dPr>
                        <m:ctrlPr>
                          <a:rPr lang="en-US" sz="4200" b="1" i="1">
                            <a:latin typeface="Cambria Math" panose="02040503050406030204" pitchFamily="18" charset="0"/>
                          </a:rPr>
                        </m:ctrlPr>
                      </m:dPr>
                      <m:e>
                        <m:r>
                          <a:rPr lang="en-US" sz="4200" b="1" i="1">
                            <a:latin typeface="Cambria Math" panose="02040503050406030204" pitchFamily="18" charset="0"/>
                          </a:rPr>
                          <m:t>𝟎</m:t>
                        </m:r>
                        <m:r>
                          <a:rPr lang="en-US" sz="4200" b="1" i="1">
                            <a:latin typeface="Cambria Math" panose="02040503050406030204" pitchFamily="18" charset="0"/>
                          </a:rPr>
                          <m:t>;</m:t>
                        </m:r>
                        <m:r>
                          <a:rPr lang="en-US" sz="4200" b="1" i="1">
                            <a:latin typeface="Cambria Math" panose="02040503050406030204" pitchFamily="18" charset="0"/>
                          </a:rPr>
                          <m:t>𝟓</m:t>
                        </m:r>
                      </m:e>
                    </m:d>
                    <m:r>
                      <a:rPr lang="en-US" sz="4200" b="1" i="1">
                        <a:latin typeface="Cambria Math" panose="02040503050406030204" pitchFamily="18" charset="0"/>
                      </a:rPr>
                      <m:t>⇒</m:t>
                    </m:r>
                    <m:r>
                      <a:rPr lang="en-US" sz="4200" b="1" i="1">
                        <a:latin typeface="Cambria Math" panose="02040503050406030204" pitchFamily="18" charset="0"/>
                      </a:rPr>
                      <m:t>𝑩𝑪</m:t>
                    </m:r>
                    <m:r>
                      <a:rPr lang="en-US" sz="4200" b="1" i="1">
                        <a:latin typeface="Cambria Math" panose="02040503050406030204" pitchFamily="18" charset="0"/>
                      </a:rPr>
                      <m:t>=</m:t>
                    </m:r>
                    <m:r>
                      <a:rPr lang="en-US" sz="4200" b="1" i="1">
                        <a:latin typeface="Cambria Math" panose="02040503050406030204" pitchFamily="18" charset="0"/>
                      </a:rPr>
                      <m:t>𝟓</m:t>
                    </m:r>
                  </m:oMath>
                </a14:m>
                <a:r>
                  <a:rPr lang="en-US" sz="4200" b="1" dirty="0">
                    <a:latin typeface="Tahoma" panose="020B0604030504040204" pitchFamily="34" charset="0"/>
                    <a:ea typeface="Tahoma" panose="020B0604030504040204" pitchFamily="34" charset="0"/>
                    <a:cs typeface="Tahoma" panose="020B0604030504040204" pitchFamily="34" charset="0"/>
                  </a:rPr>
                  <a:t>.</a:t>
                </a:r>
              </a:p>
              <a:p>
                <a:r>
                  <a:rPr lang="en-US" sz="4200" b="1" dirty="0" err="1">
                    <a:latin typeface="Tahoma" panose="020B0604030504040204" pitchFamily="34" charset="0"/>
                    <a:ea typeface="Tahoma" panose="020B0604030504040204" pitchFamily="34" charset="0"/>
                    <a:cs typeface="Tahoma" panose="020B0604030504040204" pitchFamily="34" charset="0"/>
                  </a:rPr>
                  <a:t>Vậy</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𝑨𝑫</m:t>
                    </m:r>
                    <m:r>
                      <a:rPr lang="en-US" sz="4200" b="1" i="1">
                        <a:latin typeface="Cambria Math" panose="02040503050406030204" pitchFamily="18" charset="0"/>
                      </a:rPr>
                      <m:t>=</m:t>
                    </m:r>
                    <m:r>
                      <a:rPr lang="en-US" sz="4200" b="1" i="1">
                        <a:latin typeface="Cambria Math" panose="02040503050406030204" pitchFamily="18" charset="0"/>
                      </a:rPr>
                      <m:t>𝑩𝑪</m:t>
                    </m:r>
                    <m:r>
                      <a:rPr lang="en-US" sz="4200" b="1" i="1">
                        <a:latin typeface="Cambria Math" panose="02040503050406030204" pitchFamily="18" charset="0"/>
                      </a:rPr>
                      <m:t>⇔</m:t>
                    </m:r>
                    <m:sSup>
                      <m:sSupPr>
                        <m:ctrlPr>
                          <a:rPr lang="en-US" sz="4200" b="1" i="1">
                            <a:latin typeface="Cambria Math" panose="02040503050406030204" pitchFamily="18" charset="0"/>
                          </a:rPr>
                        </m:ctrlPr>
                      </m:sSupPr>
                      <m:e>
                        <m:d>
                          <m:dPr>
                            <m:ctrlPr>
                              <a:rPr lang="en-US" sz="4200" b="1" i="1">
                                <a:latin typeface="Cambria Math" panose="02040503050406030204" pitchFamily="18" charset="0"/>
                              </a:rPr>
                            </m:ctrlPr>
                          </m:dPr>
                          <m:e>
                            <m:r>
                              <a:rPr lang="en-US" sz="4200" b="1" i="1">
                                <a:latin typeface="Cambria Math" panose="02040503050406030204" pitchFamily="18" charset="0"/>
                              </a:rPr>
                              <m:t>𝒙</m:t>
                            </m:r>
                            <m:r>
                              <a:rPr lang="en-US" sz="4200" b="1" i="1">
                                <a:latin typeface="Cambria Math" panose="02040503050406030204" pitchFamily="18" charset="0"/>
                              </a:rPr>
                              <m:t>−</m:t>
                            </m:r>
                            <m:r>
                              <a:rPr lang="en-US" sz="4200" b="1" i="1">
                                <a:latin typeface="Cambria Math" panose="02040503050406030204" pitchFamily="18" charset="0"/>
                              </a:rPr>
                              <m:t>𝟐</m:t>
                            </m:r>
                          </m:e>
                        </m:d>
                      </m:e>
                      <m:sup>
                        <m:r>
                          <a:rPr lang="en-US" sz="4200" b="1" i="1">
                            <a:latin typeface="Cambria Math" panose="02040503050406030204" pitchFamily="18" charset="0"/>
                          </a:rPr>
                          <m:t>𝟐</m:t>
                        </m:r>
                      </m:sup>
                    </m:sSup>
                    <m:r>
                      <a:rPr lang="en-US" sz="4200" b="1" i="1">
                        <a:latin typeface="Cambria Math" panose="02040503050406030204" pitchFamily="18" charset="0"/>
                      </a:rPr>
                      <m:t>+</m:t>
                    </m:r>
                    <m:sSup>
                      <m:sSupPr>
                        <m:ctrlPr>
                          <a:rPr lang="en-US" sz="4200" b="1" i="1">
                            <a:latin typeface="Cambria Math" panose="02040503050406030204" pitchFamily="18" charset="0"/>
                          </a:rPr>
                        </m:ctrlPr>
                      </m:sSupPr>
                      <m:e>
                        <m:r>
                          <a:rPr lang="en-US" sz="4200" b="1" i="1">
                            <a:latin typeface="Cambria Math" panose="02040503050406030204" pitchFamily="18" charset="0"/>
                          </a:rPr>
                          <m:t>𝒚</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𝟐𝟓</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Thế</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vào</a:t>
                </a:r>
                <a:endParaRPr lang="en-US" sz="42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sSup>
                        <m:sSupPr>
                          <m:ctrlPr>
                            <a:rPr lang="en-US" sz="4200" b="1" i="1">
                              <a:latin typeface="Cambria Math" panose="02040503050406030204" pitchFamily="18" charset="0"/>
                            </a:rPr>
                          </m:ctrlPr>
                        </m:sSupPr>
                        <m:e>
                          <m:d>
                            <m:dPr>
                              <m:ctrlPr>
                                <a:rPr lang="en-US" sz="4200" b="1" i="1">
                                  <a:latin typeface="Cambria Math" panose="02040503050406030204" pitchFamily="18" charset="0"/>
                                </a:rPr>
                              </m:ctrlPr>
                            </m:dPr>
                            <m:e>
                              <m:r>
                                <a:rPr lang="en-US" sz="4200" b="1" i="1">
                                  <a:latin typeface="Cambria Math" panose="02040503050406030204" pitchFamily="18" charset="0"/>
                                </a:rPr>
                                <m:t>−</m:t>
                              </m:r>
                              <m:r>
                                <a:rPr lang="en-US" sz="4200" b="1" i="1">
                                  <a:latin typeface="Cambria Math" panose="02040503050406030204" pitchFamily="18" charset="0"/>
                                </a:rPr>
                                <m:t>𝟐</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𝟐</m:t>
                              </m:r>
                            </m:e>
                          </m:d>
                        </m:e>
                        <m:sup>
                          <m:r>
                            <a:rPr lang="en-US" sz="4200" b="1" i="1">
                              <a:latin typeface="Cambria Math" panose="02040503050406030204" pitchFamily="18" charset="0"/>
                            </a:rPr>
                            <m:t>𝟐</m:t>
                          </m:r>
                        </m:sup>
                      </m:sSup>
                      <m:r>
                        <a:rPr lang="en-US" sz="4200" b="1" i="1">
                          <a:latin typeface="Cambria Math" panose="02040503050406030204" pitchFamily="18" charset="0"/>
                        </a:rPr>
                        <m:t>+</m:t>
                      </m:r>
                      <m:sSup>
                        <m:sSupPr>
                          <m:ctrlPr>
                            <a:rPr lang="en-US" sz="4200" b="1" i="1">
                              <a:latin typeface="Cambria Math" panose="02040503050406030204" pitchFamily="18" charset="0"/>
                            </a:rPr>
                          </m:ctrlPr>
                        </m:sSupPr>
                        <m:e>
                          <m:d>
                            <m:dPr>
                              <m:ctrlPr>
                                <a:rPr lang="en-US" sz="4200" b="1" i="1">
                                  <a:latin typeface="Cambria Math" panose="02040503050406030204" pitchFamily="18" charset="0"/>
                                </a:rPr>
                              </m:ctrlPr>
                            </m:dPr>
                            <m:e>
                              <m:r>
                                <a:rPr lang="en-US" sz="4200" b="1" i="1">
                                  <a:latin typeface="Cambria Math" panose="02040503050406030204" pitchFamily="18" charset="0"/>
                                </a:rPr>
                                <m:t>𝟐</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𝟕</m:t>
                              </m:r>
                            </m:e>
                          </m:d>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𝟐𝟓</m:t>
                      </m:r>
                      <m:r>
                        <a:rPr lang="en-US" sz="4200" b="1" i="1">
                          <a:latin typeface="Cambria Math" panose="02040503050406030204" pitchFamily="18" charset="0"/>
                        </a:rPr>
                        <m:t>⇔</m:t>
                      </m:r>
                      <m:r>
                        <a:rPr lang="en-US" sz="4200" b="1" i="1">
                          <a:latin typeface="Cambria Math" panose="02040503050406030204" pitchFamily="18" charset="0"/>
                        </a:rPr>
                        <m:t>𝟒</m:t>
                      </m:r>
                      <m:sSup>
                        <m:sSupPr>
                          <m:ctrlPr>
                            <a:rPr lang="en-US" sz="4200" b="1" i="1">
                              <a:latin typeface="Cambria Math" panose="02040503050406030204" pitchFamily="18" charset="0"/>
                            </a:rPr>
                          </m:ctrlPr>
                        </m:sSupPr>
                        <m:e>
                          <m:r>
                            <a:rPr lang="en-US" sz="4200" b="1" i="1">
                              <a:latin typeface="Cambria Math" panose="02040503050406030204" pitchFamily="18" charset="0"/>
                            </a:rPr>
                            <m:t>𝒌</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𝟖</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𝟒</m:t>
                      </m:r>
                      <m:r>
                        <a:rPr lang="en-US" sz="4200" b="1" i="1">
                          <a:latin typeface="Cambria Math" panose="02040503050406030204" pitchFamily="18" charset="0"/>
                        </a:rPr>
                        <m:t>+</m:t>
                      </m:r>
                      <m:r>
                        <a:rPr lang="en-US" sz="4200" b="1" i="1">
                          <a:latin typeface="Cambria Math" panose="02040503050406030204" pitchFamily="18" charset="0"/>
                        </a:rPr>
                        <m:t>𝟒</m:t>
                      </m:r>
                      <m:sSup>
                        <m:sSupPr>
                          <m:ctrlPr>
                            <a:rPr lang="en-US" sz="4200" b="1" i="1">
                              <a:latin typeface="Cambria Math" panose="02040503050406030204" pitchFamily="18" charset="0"/>
                            </a:rPr>
                          </m:ctrlPr>
                        </m:sSupPr>
                        <m:e>
                          <m:r>
                            <a:rPr lang="en-US" sz="4200" b="1" i="1">
                              <a:latin typeface="Cambria Math" panose="02040503050406030204" pitchFamily="18" charset="0"/>
                            </a:rPr>
                            <m:t>𝒌</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𝟐𝟖</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𝟒𝟗</m:t>
                      </m:r>
                      <m:r>
                        <a:rPr lang="en-US" sz="4200" b="1" i="1">
                          <a:latin typeface="Cambria Math" panose="02040503050406030204" pitchFamily="18" charset="0"/>
                        </a:rPr>
                        <m:t>=</m:t>
                      </m:r>
                      <m:r>
                        <a:rPr lang="en-US" sz="4200" b="1" i="1">
                          <a:latin typeface="Cambria Math" panose="02040503050406030204" pitchFamily="18" charset="0"/>
                        </a:rPr>
                        <m:t>𝟐𝟓</m:t>
                      </m:r>
                    </m:oMath>
                  </m:oMathPara>
                </a14:m>
                <a:endParaRPr lang="en-US" sz="42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200" b="1" i="1">
                        <a:latin typeface="Cambria Math" panose="02040503050406030204" pitchFamily="18" charset="0"/>
                      </a:rPr>
                      <m:t>⇔</m:t>
                    </m:r>
                    <m:r>
                      <a:rPr lang="en-US" sz="4200" b="1" i="1">
                        <a:latin typeface="Cambria Math" panose="02040503050406030204" pitchFamily="18" charset="0"/>
                      </a:rPr>
                      <m:t>𝟖</m:t>
                    </m:r>
                    <m:sSup>
                      <m:sSupPr>
                        <m:ctrlPr>
                          <a:rPr lang="en-US" sz="4200" b="1" i="1">
                            <a:latin typeface="Cambria Math" panose="02040503050406030204" pitchFamily="18" charset="0"/>
                          </a:rPr>
                        </m:ctrlPr>
                      </m:sSupPr>
                      <m:e>
                        <m:r>
                          <a:rPr lang="en-US" sz="4200" b="1" i="1">
                            <a:latin typeface="Cambria Math" panose="02040503050406030204" pitchFamily="18" charset="0"/>
                          </a:rPr>
                          <m:t>𝒌</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𝟑𝟔</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𝟐𝟖</m:t>
                    </m:r>
                    <m:r>
                      <a:rPr lang="en-US" sz="4200" b="1" i="1">
                        <a:latin typeface="Cambria Math" panose="02040503050406030204" pitchFamily="18" charset="0"/>
                      </a:rPr>
                      <m:t>=</m:t>
                    </m:r>
                    <m:r>
                      <a:rPr lang="en-US" sz="4200" b="1" i="1">
                        <a:latin typeface="Cambria Math" panose="02040503050406030204" pitchFamily="18" charset="0"/>
                      </a:rPr>
                      <m:t>𝟎</m:t>
                    </m:r>
                    <m:r>
                      <a:rPr lang="en-US" sz="4200" b="1" i="1">
                        <a:latin typeface="Cambria Math" panose="02040503050406030204" pitchFamily="18" charset="0"/>
                      </a:rPr>
                      <m:t>⇔</m:t>
                    </m:r>
                    <m:r>
                      <a:rPr lang="en-US" sz="4200" b="1" i="1">
                        <a:latin typeface="Cambria Math" panose="02040503050406030204" pitchFamily="18" charset="0"/>
                      </a:rPr>
                      <m:t>𝟐</m:t>
                    </m:r>
                    <m:sSup>
                      <m:sSupPr>
                        <m:ctrlPr>
                          <a:rPr lang="en-US" sz="4200" b="1" i="1">
                            <a:latin typeface="Cambria Math" panose="02040503050406030204" pitchFamily="18" charset="0"/>
                          </a:rPr>
                        </m:ctrlPr>
                      </m:sSupPr>
                      <m:e>
                        <m:r>
                          <a:rPr lang="en-US" sz="4200" b="1" i="1">
                            <a:latin typeface="Cambria Math" panose="02040503050406030204" pitchFamily="18" charset="0"/>
                          </a:rPr>
                          <m:t>𝒌</m:t>
                        </m:r>
                      </m:e>
                      <m:sup>
                        <m:r>
                          <a:rPr lang="en-US" sz="4200" b="1" i="1">
                            <a:latin typeface="Cambria Math" panose="02040503050406030204" pitchFamily="18" charset="0"/>
                          </a:rPr>
                          <m:t>𝟐</m:t>
                        </m:r>
                      </m:sup>
                    </m:sSup>
                    <m:r>
                      <a:rPr lang="en-US" sz="4200" b="1" i="1">
                        <a:latin typeface="Cambria Math" panose="02040503050406030204" pitchFamily="18" charset="0"/>
                      </a:rPr>
                      <m:t>+</m:t>
                    </m:r>
                    <m:r>
                      <a:rPr lang="en-US" sz="4200" b="1" i="1">
                        <a:latin typeface="Cambria Math" panose="02040503050406030204" pitchFamily="18" charset="0"/>
                      </a:rPr>
                      <m:t>𝟗</m:t>
                    </m:r>
                    <m:r>
                      <a:rPr lang="en-US" sz="4200" b="1" i="1">
                        <a:latin typeface="Cambria Math" panose="02040503050406030204" pitchFamily="18" charset="0"/>
                      </a:rPr>
                      <m:t>𝒌</m:t>
                    </m:r>
                    <m:r>
                      <a:rPr lang="en-US" sz="4200" b="1" i="1">
                        <a:latin typeface="Cambria Math" panose="02040503050406030204" pitchFamily="18" charset="0"/>
                      </a:rPr>
                      <m:t>+</m:t>
                    </m:r>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𝟎</m:t>
                    </m:r>
                    <m:r>
                      <a:rPr lang="en-US" sz="4200" b="1" i="1">
                        <a:latin typeface="Cambria Math" panose="02040503050406030204" pitchFamily="18" charset="0"/>
                      </a:rPr>
                      <m:t>⇔</m:t>
                    </m:r>
                    <m:r>
                      <a:rPr lang="en-US" sz="4200" b="1" i="1">
                        <a:latin typeface="Cambria Math" panose="02040503050406030204" pitchFamily="18" charset="0"/>
                      </a:rPr>
                      <m:t>𝒌</m:t>
                    </m:r>
                    <m:r>
                      <a:rPr lang="en-US" sz="4200" b="1" i="1">
                        <a:latin typeface="Cambria Math" panose="02040503050406030204" pitchFamily="18" charset="0"/>
                      </a:rPr>
                      <m:t>=−</m:t>
                    </m:r>
                    <m:sSub>
                      <m:sSubPr>
                        <m:ctrlPr>
                          <a:rPr lang="en-US" sz="4200" b="1" i="1">
                            <a:latin typeface="Cambria Math" panose="02040503050406030204" pitchFamily="18" charset="0"/>
                          </a:rPr>
                        </m:ctrlPr>
                      </m:sSubPr>
                      <m:e>
                        <m:r>
                          <a:rPr lang="en-US" sz="4200" b="1" i="1">
                            <a:latin typeface="Cambria Math" panose="02040503050406030204" pitchFamily="18" charset="0"/>
                          </a:rPr>
                          <m:t>𝟏</m:t>
                        </m:r>
                      </m:e>
                      <m:sub/>
                    </m:sSub>
                  </m:oMath>
                </a14:m>
                <a:r>
                  <a:rPr lang="en-US" sz="4200"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sz="4200" b="1" i="1">
                        <a:latin typeface="Cambria Math" panose="02040503050406030204" pitchFamily="18" charset="0"/>
                      </a:rPr>
                      <m:t>𝒌</m:t>
                    </m:r>
                    <m:r>
                      <a:rPr lang="en-US" sz="4200" b="1" i="1">
                        <a:latin typeface="Cambria Math" panose="02040503050406030204" pitchFamily="18" charset="0"/>
                      </a:rPr>
                      <m:t>=−</m:t>
                    </m:r>
                    <m:f>
                      <m:fPr>
                        <m:ctrlPr>
                          <a:rPr lang="en-US" sz="4200" b="1" i="1">
                            <a:latin typeface="Cambria Math" panose="02040503050406030204" pitchFamily="18" charset="0"/>
                          </a:rPr>
                        </m:ctrlPr>
                      </m:fPr>
                      <m:num>
                        <m:r>
                          <a:rPr lang="en-US" sz="4200" b="1" i="1">
                            <a:latin typeface="Cambria Math" panose="02040503050406030204" pitchFamily="18" charset="0"/>
                          </a:rPr>
                          <m:t>𝟕</m:t>
                        </m:r>
                      </m:num>
                      <m:den>
                        <m:r>
                          <a:rPr lang="en-US" sz="4200" b="1" i="1">
                            <a:latin typeface="Cambria Math" panose="02040503050406030204" pitchFamily="18" charset="0"/>
                          </a:rPr>
                          <m:t>𝟐</m:t>
                        </m:r>
                      </m:den>
                    </m:f>
                    <m:r>
                      <a:rPr lang="en-US" sz="4200" b="1" i="1">
                        <a:latin typeface="Cambria Math" panose="02040503050406030204" pitchFamily="18" charset="0"/>
                      </a:rPr>
                      <m:t>.</m:t>
                    </m:r>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latin typeface="Tahoma" panose="020B0604030504040204" pitchFamily="34" charset="0"/>
                    <a:ea typeface="Tahoma" panose="020B0604030504040204" pitchFamily="34" charset="0"/>
                    <a:cs typeface="Tahoma" panose="020B0604030504040204" pitchFamily="34" charset="0"/>
                  </a:rPr>
                  <a:t>Chọn</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𝒌</m:t>
                    </m:r>
                    <m:r>
                      <a:rPr lang="en-US" sz="4200" b="1" i="1">
                        <a:latin typeface="Cambria Math" panose="02040503050406030204" pitchFamily="18" charset="0"/>
                      </a:rPr>
                      <m:t>=−</m:t>
                    </m:r>
                    <m:f>
                      <m:fPr>
                        <m:ctrlPr>
                          <a:rPr lang="en-US" sz="4200" b="1" i="1">
                            <a:latin typeface="Cambria Math" panose="02040503050406030204" pitchFamily="18" charset="0"/>
                          </a:rPr>
                        </m:ctrlPr>
                      </m:fPr>
                      <m:num>
                        <m:r>
                          <a:rPr lang="en-US" sz="4200" b="1" i="1">
                            <a:latin typeface="Cambria Math" panose="02040503050406030204" pitchFamily="18" charset="0"/>
                          </a:rPr>
                          <m:t>𝟕</m:t>
                        </m:r>
                      </m:num>
                      <m:den>
                        <m:r>
                          <a:rPr lang="en-US" sz="4200" b="1" i="1">
                            <a:latin typeface="Cambria Math" panose="02040503050406030204" pitchFamily="18" charset="0"/>
                          </a:rPr>
                          <m:t>𝟐</m:t>
                        </m:r>
                      </m:den>
                    </m:f>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thì</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𝑫</m:t>
                    </m:r>
                    <m:d>
                      <m:dPr>
                        <m:ctrlPr>
                          <a:rPr lang="en-US" sz="4200" b="1" i="1">
                            <a:latin typeface="Cambria Math" panose="02040503050406030204" pitchFamily="18" charset="0"/>
                          </a:rPr>
                        </m:ctrlPr>
                      </m:dPr>
                      <m:e>
                        <m:r>
                          <a:rPr lang="en-US" sz="4200" b="1" i="1">
                            <a:latin typeface="Cambria Math" panose="02040503050406030204" pitchFamily="18" charset="0"/>
                          </a:rPr>
                          <m:t>𝟕</m:t>
                        </m:r>
                        <m:r>
                          <a:rPr lang="en-US" sz="4200" b="1" i="1">
                            <a:latin typeface="Cambria Math" panose="02040503050406030204" pitchFamily="18" charset="0"/>
                          </a:rPr>
                          <m:t>;</m:t>
                        </m:r>
                        <m:r>
                          <a:rPr lang="en-US" sz="4200" b="1" i="1">
                            <a:latin typeface="Cambria Math" panose="02040503050406030204" pitchFamily="18" charset="0"/>
                          </a:rPr>
                          <m:t>𝟎</m:t>
                        </m:r>
                      </m:e>
                    </m:d>
                  </m:oMath>
                </a14:m>
                <a:endParaRPr lang="en-US" sz="4200" b="1" dirty="0">
                  <a:latin typeface="Tahoma" panose="020B0604030504040204" pitchFamily="34" charset="0"/>
                  <a:ea typeface="Tahoma" panose="020B0604030504040204" pitchFamily="34" charset="0"/>
                  <a:cs typeface="Tahoma" panose="020B0604030504040204" pitchFamily="34" charset="0"/>
                </a:endParaRPr>
              </a:p>
              <a:p>
                <a:r>
                  <a:rPr lang="en-US" sz="4200" b="1" dirty="0" err="1">
                    <a:solidFill>
                      <a:srgbClr val="FF0000"/>
                    </a:solidFill>
                    <a:latin typeface="Tahoma" panose="020B0604030504040204" pitchFamily="34" charset="0"/>
                    <a:ea typeface="Tahoma" panose="020B0604030504040204" pitchFamily="34" charset="0"/>
                    <a:cs typeface="Tahoma" panose="020B0604030504040204" pitchFamily="34" charset="0"/>
                  </a:rPr>
                  <a:t>Trường</a:t>
                </a:r>
                <a:r>
                  <a:rPr lang="en-US" sz="4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200" b="1" dirty="0" err="1">
                    <a:solidFill>
                      <a:srgbClr val="FF0000"/>
                    </a:solidFill>
                    <a:latin typeface="Tahoma" panose="020B0604030504040204" pitchFamily="34" charset="0"/>
                    <a:ea typeface="Tahoma" panose="020B0604030504040204" pitchFamily="34" charset="0"/>
                    <a:cs typeface="Tahoma" panose="020B0604030504040204" pitchFamily="34" charset="0"/>
                  </a:rPr>
                  <a:t>hợp</a:t>
                </a:r>
                <a:r>
                  <a:rPr lang="en-US" sz="4200" b="1" dirty="0">
                    <a:solidFill>
                      <a:srgbClr val="FF0000"/>
                    </a:solidFill>
                    <a:latin typeface="Tahoma" panose="020B0604030504040204" pitchFamily="34" charset="0"/>
                    <a:ea typeface="Tahoma" panose="020B0604030504040204" pitchFamily="34" charset="0"/>
                    <a:cs typeface="Tahoma" panose="020B0604030504040204" pitchFamily="34" charset="0"/>
                  </a:rPr>
                  <a:t> 2: </a:t>
                </a:r>
                <a14:m>
                  <m:oMath xmlns:m="http://schemas.openxmlformats.org/officeDocument/2006/math">
                    <m:r>
                      <a:rPr lang="en-US" sz="4200" b="1" i="1">
                        <a:latin typeface="Cambria Math" panose="02040503050406030204" pitchFamily="18" charset="0"/>
                      </a:rPr>
                      <m:t>𝑨𝑫</m:t>
                    </m:r>
                    <m:r>
                      <a:rPr lang="en-US" sz="4200" b="1" i="1">
                        <a:latin typeface="Cambria Math" panose="02040503050406030204" pitchFamily="18" charset="0"/>
                      </a:rPr>
                      <m:t>//</m:t>
                    </m:r>
                    <m:r>
                      <a:rPr lang="en-US" sz="4200" b="1" i="1">
                        <a:latin typeface="Cambria Math" panose="02040503050406030204" pitchFamily="18" charset="0"/>
                      </a:rPr>
                      <m:t>𝑩𝑪</m:t>
                    </m:r>
                    <m:r>
                      <a:rPr lang="en-US" sz="4200" b="1" i="1">
                        <a:latin typeface="Cambria Math" panose="02040503050406030204" pitchFamily="18" charset="0"/>
                      </a:rPr>
                      <m:t>,</m:t>
                    </m:r>
                    <m:r>
                      <a:rPr lang="en-US" sz="4200" b="1" i="1">
                        <a:latin typeface="Cambria Math" panose="02040503050406030204" pitchFamily="18" charset="0"/>
                      </a:rPr>
                      <m:t>𝑨𝑫</m:t>
                    </m:r>
                    <m:r>
                      <a:rPr lang="en-US" sz="4200" b="1" i="1">
                        <a:latin typeface="Cambria Math" panose="02040503050406030204" pitchFamily="18" charset="0"/>
                      </a:rPr>
                      <m:t>≠</m:t>
                    </m:r>
                    <m:r>
                      <a:rPr lang="en-US" sz="4200" b="1" i="1">
                        <a:latin typeface="Cambria Math" panose="02040503050406030204" pitchFamily="18" charset="0"/>
                      </a:rPr>
                      <m:t>𝑩𝑪</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và</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𝑨𝑩</m:t>
                    </m:r>
                    <m:r>
                      <a:rPr lang="en-US" sz="4200" b="1" i="1">
                        <a:latin typeface="Cambria Math" panose="02040503050406030204" pitchFamily="18" charset="0"/>
                      </a:rPr>
                      <m:t>=</m:t>
                    </m:r>
                    <m:r>
                      <a:rPr lang="en-US" sz="4200" b="1" i="1">
                        <a:latin typeface="Cambria Math" panose="02040503050406030204" pitchFamily="18" charset="0"/>
                      </a:rPr>
                      <m:t>𝑪𝑫</m:t>
                    </m:r>
                  </m:oMath>
                </a14:m>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Làm</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tương</a:t>
                </a:r>
                <a:r>
                  <a:rPr lang="en-US" sz="4200" b="1" dirty="0">
                    <a:latin typeface="Tahoma" panose="020B0604030504040204" pitchFamily="34" charset="0"/>
                    <a:ea typeface="Tahoma" panose="020B0604030504040204" pitchFamily="34" charset="0"/>
                    <a:cs typeface="Tahoma" panose="020B0604030504040204" pitchFamily="34" charset="0"/>
                  </a:rPr>
                  <a:t> </a:t>
                </a:r>
                <a:r>
                  <a:rPr lang="en-US" sz="4200" b="1" dirty="0" err="1">
                    <a:latin typeface="Tahoma" panose="020B0604030504040204" pitchFamily="34" charset="0"/>
                    <a:ea typeface="Tahoma" panose="020B0604030504040204" pitchFamily="34" charset="0"/>
                    <a:cs typeface="Tahoma" panose="020B0604030504040204" pitchFamily="34" charset="0"/>
                  </a:rPr>
                  <a:t>tự</a:t>
                </a:r>
                <a:r>
                  <a:rPr lang="en-US" sz="4200" b="1" dirty="0">
                    <a:latin typeface="Tahoma" panose="020B0604030504040204" pitchFamily="34" charset="0"/>
                    <a:ea typeface="Tahoma" panose="020B0604030504040204" pitchFamily="34" charset="0"/>
                    <a:cs typeface="Tahoma" panose="020B0604030504040204" pitchFamily="34" charset="0"/>
                  </a:rPr>
                  <a:t> ta </a:t>
                </a:r>
                <a:r>
                  <a:rPr lang="en-US" sz="4200" b="1" dirty="0" err="1">
                    <a:latin typeface="Tahoma" panose="020B0604030504040204" pitchFamily="34" charset="0"/>
                    <a:ea typeface="Tahoma" panose="020B0604030504040204" pitchFamily="34" charset="0"/>
                    <a:cs typeface="Tahoma" panose="020B0604030504040204" pitchFamily="34" charset="0"/>
                  </a:rPr>
                  <a:t>được</a:t>
                </a:r>
                <a:r>
                  <a:rPr lang="en-US" sz="4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200" b="1" i="1">
                        <a:latin typeface="Cambria Math" panose="02040503050406030204" pitchFamily="18" charset="0"/>
                      </a:rPr>
                      <m:t>𝑫</m:t>
                    </m:r>
                    <m:r>
                      <a:rPr lang="en-US" sz="4200" b="1" i="1">
                        <a:latin typeface="Cambria Math" panose="02040503050406030204" pitchFamily="18" charset="0"/>
                      </a:rPr>
                      <m:t>=</m:t>
                    </m:r>
                    <m:d>
                      <m:dPr>
                        <m:ctrlPr>
                          <a:rPr lang="en-US" sz="4200" b="1" i="1">
                            <a:latin typeface="Cambria Math" panose="02040503050406030204" pitchFamily="18" charset="0"/>
                          </a:rPr>
                        </m:ctrlPr>
                      </m:dPr>
                      <m:e>
                        <m:r>
                          <a:rPr lang="en-US" sz="4200" b="1" i="1">
                            <a:latin typeface="Cambria Math" panose="02040503050406030204" pitchFamily="18" charset="0"/>
                          </a:rPr>
                          <m:t>𝟐</m:t>
                        </m:r>
                        <m:r>
                          <a:rPr lang="en-US" sz="4200" b="1" i="1">
                            <a:latin typeface="Cambria Math" panose="02040503050406030204" pitchFamily="18" charset="0"/>
                          </a:rPr>
                          <m:t>;</m:t>
                        </m:r>
                        <m:r>
                          <a:rPr lang="en-US" sz="4200" b="1" i="1">
                            <a:latin typeface="Cambria Math" panose="02040503050406030204" pitchFamily="18" charset="0"/>
                          </a:rPr>
                          <m:t>𝟗</m:t>
                        </m:r>
                      </m:e>
                    </m:d>
                  </m:oMath>
                </a14:m>
                <a:r>
                  <a:rPr lang="en-US" sz="42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643510" y="4711972"/>
                <a:ext cx="23219919" cy="8755730"/>
              </a:xfrm>
              <a:prstGeom prst="rect">
                <a:avLst/>
              </a:prstGeom>
              <a:blipFill>
                <a:blip r:embed="rId4"/>
                <a:stretch>
                  <a:fillRect l="-1076" t="-1532" b="-2159"/>
                </a:stretch>
              </a:blipFill>
            </p:spPr>
            <p:txBody>
              <a:bodyPr/>
              <a:lstStyle/>
              <a:p>
                <a:r>
                  <a:rPr lang="en-US">
                    <a:noFill/>
                  </a:rPr>
                  <a:t> </a:t>
                </a:r>
              </a:p>
            </p:txBody>
          </p:sp>
        </mc:Fallback>
      </mc:AlternateContent>
    </p:spTree>
    <p:extLst>
      <p:ext uri="{BB962C8B-B14F-4D97-AF65-F5344CB8AC3E}">
        <p14:creationId xmlns:p14="http://schemas.microsoft.com/office/powerpoint/2010/main" val="1242024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xEl>
                                              <p:pRg st="3" end="3"/>
                                            </p:txEl>
                                          </p:spTgt>
                                        </p:tgtEl>
                                        <p:attrNameLst>
                                          <p:attrName>style.visibility</p:attrName>
                                        </p:attrNameLst>
                                      </p:cBhvr>
                                      <p:to>
                                        <p:strVal val="visible"/>
                                      </p:to>
                                    </p:set>
                                    <p:animEffect transition="in" filter="wipe(left)">
                                      <p:cBhvr>
                                        <p:cTn id="35" dur="500"/>
                                        <p:tgtEl>
                                          <p:spTgt spid="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4" end="4"/>
                                            </p:txEl>
                                          </p:spTgt>
                                        </p:tgtEl>
                                        <p:attrNameLst>
                                          <p:attrName>style.visibility</p:attrName>
                                        </p:attrNameLst>
                                      </p:cBhvr>
                                      <p:to>
                                        <p:strVal val="visible"/>
                                      </p:to>
                                    </p:set>
                                    <p:animEffect transition="in" filter="wipe(left)">
                                      <p:cBhvr>
                                        <p:cTn id="40" dur="500"/>
                                        <p:tgtEl>
                                          <p:spTgt spid="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1">
                                            <p:txEl>
                                              <p:pRg st="5" end="5"/>
                                            </p:txEl>
                                          </p:spTgt>
                                        </p:tgtEl>
                                        <p:attrNameLst>
                                          <p:attrName>style.visibility</p:attrName>
                                        </p:attrNameLst>
                                      </p:cBhvr>
                                      <p:to>
                                        <p:strVal val="visible"/>
                                      </p:to>
                                    </p:set>
                                    <p:animEffect transition="in" filter="wipe(left)">
                                      <p:cBhvr>
                                        <p:cTn id="45" dur="500"/>
                                        <p:tgtEl>
                                          <p:spTgt spid="3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1">
                                            <p:txEl>
                                              <p:pRg st="6" end="6"/>
                                            </p:txEl>
                                          </p:spTgt>
                                        </p:tgtEl>
                                        <p:attrNameLst>
                                          <p:attrName>style.visibility</p:attrName>
                                        </p:attrNameLst>
                                      </p:cBhvr>
                                      <p:to>
                                        <p:strVal val="visible"/>
                                      </p:to>
                                    </p:set>
                                    <p:animEffect transition="in" filter="wipe(left)">
                                      <p:cBhvr>
                                        <p:cTn id="50" dur="500"/>
                                        <p:tgtEl>
                                          <p:spTgt spid="3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1">
                                            <p:txEl>
                                              <p:pRg st="7" end="7"/>
                                            </p:txEl>
                                          </p:spTgt>
                                        </p:tgtEl>
                                        <p:attrNameLst>
                                          <p:attrName>style.visibility</p:attrName>
                                        </p:attrNameLst>
                                      </p:cBhvr>
                                      <p:to>
                                        <p:strVal val="visible"/>
                                      </p:to>
                                    </p:set>
                                    <p:animEffect transition="in" filter="wipe(left)">
                                      <p:cBhvr>
                                        <p:cTn id="55" dur="500"/>
                                        <p:tgtEl>
                                          <p:spTgt spid="31">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1">
                                            <p:txEl>
                                              <p:pRg st="8" end="8"/>
                                            </p:txEl>
                                          </p:spTgt>
                                        </p:tgtEl>
                                        <p:attrNameLst>
                                          <p:attrName>style.visibility</p:attrName>
                                        </p:attrNameLst>
                                      </p:cBhvr>
                                      <p:to>
                                        <p:strVal val="visible"/>
                                      </p:to>
                                    </p:set>
                                    <p:animEffect transition="in" filter="wipe(left)">
                                      <p:cBhvr>
                                        <p:cTn id="60" dur="500"/>
                                        <p:tgtEl>
                                          <p:spTgt spid="31">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1">
                                            <p:txEl>
                                              <p:pRg st="9" end="9"/>
                                            </p:txEl>
                                          </p:spTgt>
                                        </p:tgtEl>
                                        <p:attrNameLst>
                                          <p:attrName>style.visibility</p:attrName>
                                        </p:attrNameLst>
                                      </p:cBhvr>
                                      <p:to>
                                        <p:strVal val="visible"/>
                                      </p:to>
                                    </p:set>
                                    <p:animEffect transition="in" filter="wipe(left)">
                                      <p:cBhvr>
                                        <p:cTn id="65" dur="500"/>
                                        <p:tgtEl>
                                          <p:spTgt spid="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4468" y="2375428"/>
            <a:ext cx="23862374" cy="1938223"/>
            <a:chOff x="923003" y="3917552"/>
            <a:chExt cx="23862374" cy="1938222"/>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16967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524000"/>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TỰ LUẬN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156967" y="2549494"/>
                <a:ext cx="22583523" cy="2231380"/>
              </a:xfrm>
              <a:prstGeom prst="rect">
                <a:avLst/>
              </a:prstGeom>
              <a:noFill/>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Cho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𝟔</m:t>
                        </m:r>
                      </m:e>
                    </m:d>
                    <m:r>
                      <a:rPr lang="en-US" b="1" i="1">
                        <a:latin typeface="Cambria Math" panose="02040503050406030204" pitchFamily="18" charset="0"/>
                      </a:rPr>
                      <m:t>,</m:t>
                    </m:r>
                    <m:r>
                      <a:rPr lang="en-US" b="1" i="1">
                        <a:latin typeface="Cambria Math" panose="02040503050406030204" pitchFamily="18" charset="0"/>
                      </a:rPr>
                      <m:t>𝑩</m:t>
                    </m:r>
                    <m:d>
                      <m:dPr>
                        <m:ctrlPr>
                          <a:rPr lang="en-US" b="1" i="1">
                            <a:latin typeface="Cambria Math" panose="02040503050406030204" pitchFamily="18" charset="0"/>
                          </a:rPr>
                        </m:ctrlPr>
                      </m:dPr>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b="1" i="1">
                        <a:latin typeface="Cambria Math" panose="02040503050406030204" pitchFamily="18" charset="0"/>
                      </a:rPr>
                      <m:t>𝑪</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𝟑</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tọa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tâm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tiếp</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𝑨𝑩𝑪</m:t>
                    </m:r>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156967" y="2549494"/>
                <a:ext cx="22583523" cy="2231380"/>
              </a:xfrm>
              <a:prstGeom prst="rect">
                <a:avLst/>
              </a:prstGeom>
              <a:blipFill>
                <a:blip r:embed="rId3"/>
                <a:stretch>
                  <a:fillRect l="-1080" t="-2732"/>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4468" y="4357045"/>
            <a:ext cx="23862373" cy="9054155"/>
            <a:chOff x="48567" y="4381499"/>
            <a:chExt cx="23018771" cy="7394524"/>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189089" y="4558738"/>
              <a:ext cx="22878249" cy="7217285"/>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E67763E-6CAA-4BD1-433D-E7474479ED46}"/>
                  </a:ext>
                </a:extLst>
              </p:cNvPr>
              <p:cNvSpPr txBox="1"/>
              <p:nvPr/>
            </p:nvSpPr>
            <p:spPr>
              <a:xfrm>
                <a:off x="643511" y="4711972"/>
                <a:ext cx="23096980" cy="7311232"/>
              </a:xfrm>
              <a:prstGeom prst="rect">
                <a:avLst/>
              </a:prstGeom>
              <a:noFill/>
            </p:spPr>
            <p:txBody>
              <a:bodyPr wrap="square">
                <a:spAutoFit/>
              </a:bodyPr>
              <a:lstStyle/>
              <a:p>
                <a:r>
                  <a:rPr lang="fr-FR" sz="4800" b="1" dirty="0">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𝑰</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tâm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tròn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tiếp</a:t>
                </a:r>
                <a:r>
                  <a:rPr lang="en-US" sz="4800" b="1" dirty="0">
                    <a:latin typeface="Tahoma" panose="020B0604030504040204" pitchFamily="34" charset="0"/>
                    <a:ea typeface="Tahoma" panose="020B0604030504040204" pitchFamily="34" charset="0"/>
                    <a:cs typeface="Tahoma" panose="020B0604030504040204" pitchFamily="34" charset="0"/>
                  </a:rPr>
                  <a:t> tam </a:t>
                </a:r>
                <a:r>
                  <a:rPr lang="en-US" sz="4800" b="1" dirty="0" err="1">
                    <a:latin typeface="Tahoma" panose="020B0604030504040204" pitchFamily="34" charset="0"/>
                    <a:ea typeface="Tahoma" panose="020B0604030504040204" pitchFamily="34" charset="0"/>
                    <a:cs typeface="Tahoma" panose="020B0604030504040204" pitchFamily="34" charset="0"/>
                  </a:rPr>
                  <a:t>giác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m:t>
                    </m:r>
                  </m:oMath>
                </a14:m>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en-US" sz="4800" b="1" i="1">
                          <a:latin typeface="Cambria Math" panose="02040503050406030204" pitchFamily="18" charset="0"/>
                        </a:rPr>
                        <m:t>𝑰𝑨</m:t>
                      </m:r>
                      <m:r>
                        <a:rPr lang="en-US" sz="4800" b="1" i="1">
                          <a:latin typeface="Cambria Math" panose="02040503050406030204" pitchFamily="18" charset="0"/>
                        </a:rPr>
                        <m:t>=</m:t>
                      </m:r>
                      <m:r>
                        <a:rPr lang="en-US" sz="4800" b="1" i="1">
                          <a:latin typeface="Cambria Math" panose="02040503050406030204" pitchFamily="18" charset="0"/>
                        </a:rPr>
                        <m:t>𝑰𝑩</m:t>
                      </m:r>
                      <m:r>
                        <a:rPr lang="en-US" sz="4800" b="1" i="1">
                          <a:latin typeface="Cambria Math" panose="02040503050406030204" pitchFamily="18" charset="0"/>
                        </a:rPr>
                        <m:t>=</m:t>
                      </m:r>
                      <m:r>
                        <a:rPr lang="en-US" sz="4800" b="1" i="1">
                          <a:latin typeface="Cambria Math" panose="02040503050406030204" pitchFamily="18" charset="0"/>
                        </a:rPr>
                        <m:t>𝑰𝑪</m:t>
                      </m:r>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m>
                            <m:mPr>
                              <m:mcs>
                                <m:mc>
                                  <m:mcPr>
                                    <m:count m:val="1"/>
                                    <m:mcJc m:val="center"/>
                                  </m:mcPr>
                                </m:mc>
                              </m:mcs>
                              <m:ctrlPr>
                                <a:rPr lang="en-US" sz="4800" b="1" i="1">
                                  <a:latin typeface="Cambria Math" panose="02040503050406030204" pitchFamily="18" charset="0"/>
                                </a:rPr>
                              </m:ctrlPr>
                            </m:mPr>
                            <m:mr>
                              <m:e>
                                <m:r>
                                  <a:rPr lang="en-US" sz="4800" b="1" i="1">
                                    <a:latin typeface="Cambria Math" panose="02040503050406030204" pitchFamily="18" charset="0"/>
                                  </a:rPr>
                                  <m:t>𝑰</m:t>
                                </m:r>
                                <m:sSup>
                                  <m:sSupPr>
                                    <m:ctrlPr>
                                      <a:rPr lang="en-US" sz="4800" b="1" i="1">
                                        <a:latin typeface="Cambria Math" panose="02040503050406030204" pitchFamily="18" charset="0"/>
                                      </a:rPr>
                                    </m:ctrlPr>
                                  </m:sSupPr>
                                  <m:e>
                                    <m:r>
                                      <a:rPr lang="en-US" sz="4800" b="1" i="1">
                                        <a:latin typeface="Cambria Math" panose="02040503050406030204" pitchFamily="18" charset="0"/>
                                      </a:rPr>
                                      <m:t>𝑨</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𝑰</m:t>
                                </m:r>
                                <m:sSup>
                                  <m:sSupPr>
                                    <m:ctrlPr>
                                      <a:rPr lang="en-US" sz="4800" b="1" i="1">
                                        <a:latin typeface="Cambria Math" panose="02040503050406030204" pitchFamily="18" charset="0"/>
                                      </a:rPr>
                                    </m:ctrlPr>
                                  </m:sSupPr>
                                  <m:e>
                                    <m:r>
                                      <a:rPr lang="en-US" sz="4800" b="1" i="1">
                                        <a:latin typeface="Cambria Math" panose="02040503050406030204" pitchFamily="18" charset="0"/>
                                      </a:rPr>
                                      <m:t>𝑩</m:t>
                                    </m:r>
                                  </m:e>
                                  <m:sup>
                                    <m:r>
                                      <a:rPr lang="en-US" sz="4800" b="1" i="1">
                                        <a:latin typeface="Cambria Math" panose="02040503050406030204" pitchFamily="18" charset="0"/>
                                      </a:rPr>
                                      <m:t>𝟐</m:t>
                                    </m:r>
                                  </m:sup>
                                </m:sSup>
                              </m:e>
                            </m:mr>
                            <m:mr>
                              <m:e>
                                <m:r>
                                  <a:rPr lang="en-US" sz="4800" b="1" i="1">
                                    <a:latin typeface="Cambria Math" panose="02040503050406030204" pitchFamily="18" charset="0"/>
                                  </a:rPr>
                                  <m:t>𝑰</m:t>
                                </m:r>
                                <m:sSup>
                                  <m:sSupPr>
                                    <m:ctrlPr>
                                      <a:rPr lang="en-US" sz="4800" b="1" i="1">
                                        <a:latin typeface="Cambria Math" panose="02040503050406030204" pitchFamily="18" charset="0"/>
                                      </a:rPr>
                                    </m:ctrlPr>
                                  </m:sSupPr>
                                  <m:e>
                                    <m:r>
                                      <a:rPr lang="en-US" sz="4800" b="1" i="1">
                                        <a:latin typeface="Cambria Math" panose="02040503050406030204" pitchFamily="18" charset="0"/>
                                      </a:rPr>
                                      <m:t>𝑨</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𝑰</m:t>
                                </m:r>
                                <m:sSup>
                                  <m:sSupPr>
                                    <m:ctrlPr>
                                      <a:rPr lang="en-US" sz="4800" b="1"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𝟐</m:t>
                                    </m:r>
                                  </m:sup>
                                </m:sSup>
                              </m:e>
                            </m:mr>
                          </m:m>
                        </m:e>
                      </m:d>
                    </m:oMath>
                    <m:oMath xmlns:m="http://schemas.openxmlformats.org/officeDocument/2006/math">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m>
                            <m:mPr>
                              <m:mcs>
                                <m:mc>
                                  <m:mcPr>
                                    <m:count m:val="1"/>
                                    <m:mcJc m:val="center"/>
                                  </m:mcPr>
                                </m:mc>
                              </m:mcs>
                              <m:ctrlPr>
                                <a:rPr lang="en-US" sz="4800" b="1" i="1">
                                  <a:latin typeface="Cambria Math" panose="02040503050406030204" pitchFamily="18" charset="0"/>
                                </a:rPr>
                              </m:ctrlPr>
                            </m:mPr>
                            <m:mr>
                              <m:e>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𝟔</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𝟓</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e>
                                    </m:d>
                                  </m:e>
                                  <m:sup>
                                    <m:r>
                                      <a:rPr lang="en-US" sz="4800" b="1" i="1">
                                        <a:latin typeface="Cambria Math" panose="02040503050406030204" pitchFamily="18" charset="0"/>
                                      </a:rPr>
                                      <m:t>𝟐</m:t>
                                    </m:r>
                                  </m:sup>
                                </m:sSup>
                              </m:e>
                            </m:mr>
                            <m:mr>
                              <m:e>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𝟒</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𝟔</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𝟑</m:t>
                                        </m:r>
                                      </m:e>
                                    </m:d>
                                  </m:e>
                                  <m:sup>
                                    <m:r>
                                      <a:rPr lang="en-US" sz="4800" b="1" i="1">
                                        <a:latin typeface="Cambria Math" panose="02040503050406030204" pitchFamily="18" charset="0"/>
                                      </a:rPr>
                                      <m:t>𝟐</m:t>
                                    </m:r>
                                  </m:sup>
                                </m:sSup>
                              </m:e>
                            </m:mr>
                          </m:m>
                        </m:e>
                      </m:d>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m>
                            <m:mPr>
                              <m:mcs>
                                <m:mc>
                                  <m:mcPr>
                                    <m:count m:val="1"/>
                                    <m:mcJc m:val="center"/>
                                  </m:mcPr>
                                </m:mc>
                              </m:mcs>
                              <m:ctrlPr>
                                <a:rPr lang="en-US" sz="4800" b="1" i="1">
                                  <a:latin typeface="Cambria Math" panose="02040503050406030204" pitchFamily="18" charset="0"/>
                                </a:rPr>
                              </m:ctrlPr>
                            </m:mPr>
                            <m:mr>
                              <m:e>
                                <m:r>
                                  <a:rPr lang="en-US" sz="4800" b="1" i="1">
                                    <a:latin typeface="Cambria Math" panose="02040503050406030204" pitchFamily="18" charset="0"/>
                                  </a:rPr>
                                  <m:t>𝟐</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𝟏𝟎</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𝟐𝟔</m:t>
                                </m:r>
                              </m:e>
                            </m:mr>
                            <m:mr>
                              <m:e>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𝟏𝟖</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𝟒𝟐</m:t>
                                </m:r>
                              </m:e>
                            </m:mr>
                          </m:m>
                        </m:e>
                      </m:d>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m>
                            <m:mPr>
                              <m:mcs>
                                <m:mc>
                                  <m:mcPr>
                                    <m:count m:val="1"/>
                                    <m:mcJc m:val="center"/>
                                  </m:mcPr>
                                </m:mc>
                              </m:mcs>
                              <m:ctrlPr>
                                <a:rPr lang="en-US" sz="4800" b="1" i="1">
                                  <a:latin typeface="Cambria Math" panose="02040503050406030204" pitchFamily="18" charset="0"/>
                                </a:rPr>
                              </m:ctrlPr>
                            </m:mPr>
                            <m:mr>
                              <m:e>
                                <m:r>
                                  <a:rPr lang="en-US" sz="4800" b="1" i="1">
                                    <a:latin typeface="Cambria Math" panose="02040503050406030204" pitchFamily="18" charset="0"/>
                                  </a:rPr>
                                  <m:t>𝒙</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e>
                            </m:mr>
                            <m:mr>
                              <m:e>
                                <m:r>
                                  <a:rPr lang="en-US" sz="4800" b="1" i="1">
                                    <a:latin typeface="Cambria Math" panose="02040503050406030204" pitchFamily="18" charset="0"/>
                                  </a:rPr>
                                  <m:t>𝒚</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e>
                            </m:mr>
                          </m:m>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sz="4800" b="1" dirty="0" err="1">
                    <a:latin typeface="Tahoma" panose="020B0604030504040204" pitchFamily="34" charset="0"/>
                    <a:ea typeface="Tahoma" panose="020B0604030504040204" pitchFamily="34" charset="0"/>
                    <a:cs typeface="Tahoma" panose="020B0604030504040204" pitchFamily="34" charset="0"/>
                  </a:rPr>
                  <a:t>Vậy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tâm</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𝑰</m:t>
                    </m:r>
                    <m:d>
                      <m:dPr>
                        <m:ctrlPr>
                          <a:rPr lang="en-US" sz="4800" b="1" i="1">
                            <a:latin typeface="Cambria Math" panose="02040503050406030204" pitchFamily="18" charset="0"/>
                          </a:rPr>
                        </m:ctrlPr>
                      </m:dPr>
                      <m:e>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kính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𝑰𝑨</m:t>
                    </m:r>
                    <m:r>
                      <a:rPr lang="en-US" sz="4800" b="1" i="1">
                        <a:latin typeface="Cambria Math" panose="02040503050406030204" pitchFamily="18" charset="0"/>
                      </a:rPr>
                      <m:t>=</m:t>
                    </m:r>
                    <m:rad>
                      <m:radPr>
                        <m:degHide m:val="on"/>
                        <m:ctrlPr>
                          <a:rPr lang="en-US" sz="4800" b="1" i="1">
                            <a:latin typeface="Cambria Math" panose="02040503050406030204" pitchFamily="18" charset="0"/>
                          </a:rPr>
                        </m:ctrlPr>
                      </m:radPr>
                      <m:deg/>
                      <m:e>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𝟒</m:t>
                                </m:r>
                              </m:e>
                            </m:d>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d>
                              <m:dPr>
                                <m:ctrlPr>
                                  <a:rPr lang="en-US" sz="4800" b="1" i="1">
                                    <a:latin typeface="Cambria Math" panose="02040503050406030204" pitchFamily="18" charset="0"/>
                                  </a:rPr>
                                </m:ctrlPr>
                              </m:dPr>
                              <m:e>
                                <m:f>
                                  <m:fPr>
                                    <m:ctrlPr>
                                      <a:rPr lang="en-US" sz="4800" b="1" i="1">
                                        <a:latin typeface="Cambria Math" panose="02040503050406030204" pitchFamily="18" charset="0"/>
                                      </a:rPr>
                                    </m:ctrlPr>
                                  </m:fPr>
                                  <m:num>
                                    <m:r>
                                      <a:rPr lang="en-US" sz="4800" b="1" i="1">
                                        <a:latin typeface="Cambria Math" panose="02040503050406030204" pitchFamily="18" charset="0"/>
                                      </a:rPr>
                                      <m:t>𝟓</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𝟔</m:t>
                                </m:r>
                              </m:e>
                            </m:d>
                          </m:e>
                          <m:sup>
                            <m:r>
                              <a:rPr lang="en-US" sz="4800" b="1" i="1">
                                <a:latin typeface="Cambria Math" panose="02040503050406030204" pitchFamily="18" charset="0"/>
                              </a:rPr>
                              <m:t>𝟐</m:t>
                            </m:r>
                          </m:sup>
                        </m:sSup>
                      </m:e>
                    </m:rad>
                    <m:r>
                      <a:rPr lang="en-US" sz="4800" b="1" i="1">
                        <a:latin typeface="Cambria Math" panose="02040503050406030204" pitchFamily="18" charset="0"/>
                      </a:rPr>
                      <m:t>=</m:t>
                    </m:r>
                    <m:f>
                      <m:fPr>
                        <m:ctrlPr>
                          <a:rPr lang="en-US" sz="4800" b="1" i="1">
                            <a:latin typeface="Cambria Math" panose="02040503050406030204" pitchFamily="18" charset="0"/>
                          </a:rPr>
                        </m:ctrlPr>
                      </m:fPr>
                      <m:num>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𝟏𝟑𝟎</m:t>
                            </m:r>
                          </m:e>
                        </m:rad>
                      </m:num>
                      <m:den>
                        <m:r>
                          <a:rPr lang="en-US" sz="4800" b="1" i="1">
                            <a:latin typeface="Cambria Math" panose="02040503050406030204" pitchFamily="18" charset="0"/>
                          </a:rPr>
                          <m:t>𝟐</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TextBox 30">
                <a:extLst>
                  <a:ext uri="{FF2B5EF4-FFF2-40B4-BE49-F238E27FC236}">
                    <a16:creationId xmlns:a16="http://schemas.microsoft.com/office/drawing/2014/main" id="{1E67763E-6CAA-4BD1-433D-E7474479ED46}"/>
                  </a:ext>
                </a:extLst>
              </p:cNvPr>
              <p:cNvSpPr txBox="1">
                <a:spLocks noRot="1" noChangeAspect="1" noMove="1" noResize="1" noEditPoints="1" noAdjustHandles="1" noChangeArrowheads="1" noChangeShapeType="1" noTextEdit="1"/>
              </p:cNvSpPr>
              <p:nvPr/>
            </p:nvSpPr>
            <p:spPr>
              <a:xfrm>
                <a:off x="643511" y="4711972"/>
                <a:ext cx="23096980" cy="7311232"/>
              </a:xfrm>
              <a:prstGeom prst="rect">
                <a:avLst/>
              </a:prstGeom>
              <a:blipFill>
                <a:blip r:embed="rId5"/>
                <a:stretch>
                  <a:fillRect l="-1214" t="-2002" r="-502"/>
                </a:stretch>
              </a:blipFill>
            </p:spPr>
            <p:txBody>
              <a:bodyPr/>
              <a:lstStyle/>
              <a:p>
                <a:r>
                  <a:rPr lang="en-US">
                    <a:noFill/>
                  </a:rPr>
                  <a:t> </a:t>
                </a:r>
              </a:p>
            </p:txBody>
          </p:sp>
        </mc:Fallback>
      </mc:AlternateContent>
    </p:spTree>
    <p:extLst>
      <p:ext uri="{BB962C8B-B14F-4D97-AF65-F5344CB8AC3E}">
        <p14:creationId xmlns:p14="http://schemas.microsoft.com/office/powerpoint/2010/main" val="1276914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left)">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wipe(left)">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wipe(left)">
                                      <p:cBhvr>
                                        <p:cTn id="30"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68028" y="7085197"/>
            <a:ext cx="23717251" cy="6326004"/>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85749" y="2176251"/>
            <a:ext cx="23717251" cy="482189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2273777"/>
                <a:ext cx="18288000" cy="4724370"/>
              </a:xfrm>
              <a:prstGeom prst="rect">
                <a:avLst/>
              </a:prstGeom>
              <a:noFill/>
            </p:spPr>
            <p:txBody>
              <a:bodyPr wrap="square" rtlCol="0">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Ví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3: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cổ</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cổ</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chiếc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cổ</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cổ</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muốn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phục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chiếc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chiếc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khảo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cổ</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lấy</a:t>
                </a:r>
                <a:r>
                  <a:rPr lang="en-US" b="1" dirty="0">
                    <a:latin typeface="Tahoma" panose="020B0604030504040204" pitchFamily="34" charset="0"/>
                    <a:ea typeface="Tahoma" panose="020B0604030504040204" pitchFamily="34" charset="0"/>
                    <a:cs typeface="Tahoma" panose="020B0604030504040204" pitchFamily="34" charset="0"/>
                  </a:rPr>
                  <a:t> 3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chiếc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như</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vẽ</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𝑨</m:t>
                    </m:r>
                    <m:r>
                      <a:rPr lang="en-US" b="1" i="1" smtClean="0">
                        <a:latin typeface="Cambria Math" panose="02040503050406030204" pitchFamily="18" charset="0"/>
                      </a:rPr>
                      <m:t>𝑩</m:t>
                    </m:r>
                    <m:r>
                      <a:rPr lang="en-US" b="1" i="1" smtClean="0">
                        <a:latin typeface="Cambria Math" panose="02040503050406030204" pitchFamily="18" charset="0"/>
                      </a:rPr>
                      <m:t> </m:t>
                    </m:r>
                    <m:r>
                      <a:rPr lang="en-US" b="1" i="1">
                        <a:latin typeface="Cambria Math" panose="02040503050406030204" pitchFamily="18" charset="0"/>
                      </a:rPr>
                      <m:t>𝟒</m:t>
                    </m:r>
                    <m:r>
                      <a:rPr lang="en-US" b="1" i="1">
                        <a:latin typeface="Cambria Math" panose="02040503050406030204" pitchFamily="18" charset="0"/>
                      </a:rPr>
                      <m:t>,</m:t>
                    </m:r>
                    <m:r>
                      <a:rPr lang="en-US" b="1" i="1">
                        <a:latin typeface="Cambria Math" panose="02040503050406030204" pitchFamily="18" charset="0"/>
                      </a:rPr>
                      <m:t>𝟑</m:t>
                    </m:r>
                  </m:oMath>
                </a14:m>
                <a:r>
                  <a:rPr lang="en-US" b="1" i="1" dirty="0">
                    <a:latin typeface="Tahoma" panose="020B0604030504040204" pitchFamily="34" charset="0"/>
                    <a:ea typeface="Tahoma" panose="020B0604030504040204" pitchFamily="34" charset="0"/>
                    <a:cs typeface="Tahoma" panose="020B0604030504040204" pitchFamily="34" charset="0"/>
                  </a:rPr>
                  <a:t>cm</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𝑩𝑪</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𝟕</m:t>
                    </m:r>
                  </m:oMath>
                </a14:m>
                <a:r>
                  <a:rPr lang="en-US" b="1" i="1" dirty="0">
                    <a:latin typeface="Tahoma" panose="020B0604030504040204" pitchFamily="34" charset="0"/>
                    <a:ea typeface="Tahoma" panose="020B0604030504040204" pitchFamily="34" charset="0"/>
                    <a:cs typeface="Tahoma" panose="020B0604030504040204" pitchFamily="34" charset="0"/>
                  </a:rPr>
                  <a:t>cm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b="1" i="1">
                        <a:latin typeface="Cambria Math" panose="02040503050406030204" pitchFamily="18" charset="0"/>
                      </a:rPr>
                      <m:t>𝑪𝑨</m:t>
                    </m:r>
                    <m:r>
                      <a:rPr lang="vi-VN" b="1" i="1">
                        <a:latin typeface="Cambria Math" panose="02040503050406030204" pitchFamily="18" charset="0"/>
                      </a:rPr>
                      <m:t>=</m:t>
                    </m:r>
                    <m:r>
                      <a:rPr lang="vi-VN" b="1" i="1">
                        <a:latin typeface="Cambria Math" panose="02040503050406030204" pitchFamily="18" charset="0"/>
                      </a:rPr>
                      <m:t>𝟕</m:t>
                    </m:r>
                    <m:r>
                      <a:rPr lang="vi-VN" b="1" i="1">
                        <a:latin typeface="Cambria Math" panose="02040503050406030204" pitchFamily="18" charset="0"/>
                      </a:rPr>
                      <m:t>,</m:t>
                    </m:r>
                    <m:r>
                      <a:rPr lang="vi-VN" b="1" i="1">
                        <a:latin typeface="Cambria Math" panose="02040503050406030204" pitchFamily="18" charset="0"/>
                      </a:rPr>
                      <m:t>𝟓</m:t>
                    </m:r>
                  </m:oMath>
                </a14:m>
                <a:r>
                  <a:rPr lang="en-US" b="1" i="1" dirty="0">
                    <a:latin typeface="Tahoma" panose="020B0604030504040204" pitchFamily="34" charset="0"/>
                    <a:ea typeface="Tahoma" panose="020B0604030504040204" pitchFamily="34" charset="0"/>
                    <a:cs typeface="Tahoma" panose="020B0604030504040204" pitchFamily="34" charset="0"/>
                  </a:rPr>
                  <a:t> cm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chiếc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bằng</a:t>
                </a:r>
                <a:r>
                  <a:rPr lang="en-US" b="1" dirty="0">
                    <a:latin typeface="Tahoma" panose="020B0604030504040204" pitchFamily="34" charset="0"/>
                    <a:ea typeface="Tahoma" panose="020B0604030504040204" pitchFamily="34" charset="0"/>
                    <a:cs typeface="Tahoma" panose="020B0604030504040204" pitchFamily="34" charset="0"/>
                  </a:rPr>
                  <a:t> bao </a:t>
                </a:r>
                <a:r>
                  <a:rPr lang="en-US" b="1" dirty="0" err="1">
                    <a:latin typeface="Tahoma" panose="020B0604030504040204" pitchFamily="34" charset="0"/>
                    <a:ea typeface="Tahoma" panose="020B0604030504040204" pitchFamily="34" charset="0"/>
                    <a:cs typeface="Tahoma" panose="020B0604030504040204" pitchFamily="34" charset="0"/>
                  </a:rPr>
                  <a:t>nhiêu</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a:latin typeface="Tahoma" panose="020B0604030504040204" pitchFamily="34" charset="0"/>
                    <a:ea typeface="Tahoma" panose="020B0604030504040204" pitchFamily="34" charset="0"/>
                    <a:cs typeface="Tahoma" panose="020B0604030504040204" pitchFamily="34" charset="0"/>
                  </a:rPr>
                  <a:t>(</a:t>
                </a:r>
                <a:r>
                  <a:rPr lang="en-US" b="1" i="1" dirty="0" err="1">
                    <a:latin typeface="Tahoma" panose="020B0604030504040204" pitchFamily="34" charset="0"/>
                    <a:ea typeface="Tahoma" panose="020B0604030504040204" pitchFamily="34" charset="0"/>
                    <a:cs typeface="Tahoma" panose="020B0604030504040204" pitchFamily="34" charset="0"/>
                  </a:rPr>
                  <a:t>Kết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quả</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làm</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tròn</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đến</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chữ</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số</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thập</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phân</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thứ</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hai</a:t>
                </a:r>
                <a:r>
                  <a:rPr lang="en-US" b="1" i="1" dirty="0">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2273777"/>
                <a:ext cx="18288000" cy="4724370"/>
              </a:xfrm>
              <a:prstGeom prst="rect">
                <a:avLst/>
              </a:prstGeom>
              <a:blipFill>
                <a:blip r:embed="rId4"/>
                <a:stretch>
                  <a:fillRect l="-1333" t="-2581" r="-233" b="-5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598155" y="7010400"/>
                <a:ext cx="22825982" cy="6994031"/>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 </a:t>
                </a:r>
                <a:r>
                  <a:rPr kumimoji="0" lang="en-US" sz="43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kính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𝑹</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chiếc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ngoại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tiếp</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14:m>
                  <m:oMath xmlns:m="http://schemas.openxmlformats.org/officeDocument/2006/math">
                    <m:r>
                      <a:rPr lang="en-US" sz="4400" b="1" i="0" smtClean="0">
                        <a:latin typeface="Cambria Math" panose="02040503050406030204" pitchFamily="18" charset="0"/>
                      </a:rPr>
                      <m:t> </m:t>
                    </m:r>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Nửa</a:t>
                </a:r>
                <a:r>
                  <a:rPr lang="en-US" sz="4400" b="1" dirty="0">
                    <a:latin typeface="Tahoma" panose="020B0604030504040204" pitchFamily="34" charset="0"/>
                    <a:ea typeface="Tahoma" panose="020B0604030504040204" pitchFamily="34" charset="0"/>
                    <a:cs typeface="Tahoma" panose="020B0604030504040204" pitchFamily="34" charset="0"/>
                  </a:rPr>
                  <a:t> chu vi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𝒑</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𝑩𝑪</m:t>
                        </m:r>
                        <m:r>
                          <a:rPr lang="en-US" sz="4400" b="1" i="1">
                            <a:latin typeface="Cambria Math" panose="02040503050406030204" pitchFamily="18" charset="0"/>
                          </a:rPr>
                          <m:t>+</m:t>
                        </m:r>
                        <m:r>
                          <a:rPr lang="en-US" sz="4400" b="1" i="1">
                            <a:latin typeface="Cambria Math" panose="02040503050406030204" pitchFamily="18" charset="0"/>
                          </a:rPr>
                          <m:t>𝑪𝑨</m:t>
                        </m:r>
                      </m:num>
                      <m:den>
                        <m:r>
                          <a:rPr lang="en-US" sz="4400" b="1" i="1">
                            <a:latin typeface="Cambria Math" panose="02040503050406030204" pitchFamily="18" charset="0"/>
                          </a:rPr>
                          <m:t>𝟐</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𝟕</m:t>
                        </m:r>
                        <m:r>
                          <a:rPr lang="en-US" sz="4400" b="1" i="1">
                            <a:latin typeface="Cambria Math" panose="02040503050406030204" pitchFamily="18" charset="0"/>
                          </a:rPr>
                          <m:t>,</m:t>
                        </m:r>
                        <m:r>
                          <a:rPr lang="en-US" sz="4400" b="1" i="1">
                            <a:latin typeface="Cambria Math" panose="02040503050406030204" pitchFamily="18" charset="0"/>
                          </a:rPr>
                          <m:t>𝟓</m:t>
                        </m:r>
                      </m:num>
                      <m:den>
                        <m:r>
                          <a:rPr lang="en-US" sz="4400" b="1" i="1">
                            <a:latin typeface="Cambria Math" panose="02040503050406030204" pitchFamily="18" charset="0"/>
                          </a:rPr>
                          <m:t>𝟐</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𝟑𝟏</m:t>
                        </m:r>
                      </m:num>
                      <m:den>
                        <m:r>
                          <a:rPr lang="en-US" sz="4400" b="1" i="1">
                            <a:latin typeface="Cambria Math" panose="02040503050406030204" pitchFamily="18" charset="0"/>
                          </a:rPr>
                          <m:t>𝟒</m:t>
                        </m:r>
                      </m:den>
                    </m:f>
                  </m:oMath>
                </a14:m>
                <a:r>
                  <a:rPr lang="en-US" sz="4400" b="1" i="1" dirty="0">
                    <a:latin typeface="Tahoma" panose="020B0604030504040204" pitchFamily="34" charset="0"/>
                    <a:ea typeface="Tahoma" panose="020B0604030504040204" pitchFamily="34" charset="0"/>
                    <a:cs typeface="Tahoma" panose="020B0604030504040204" pitchFamily="34" charset="0"/>
                  </a:rPr>
                  <a:t>(cm)</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m:t>
                    </m:r>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𝒑</m:t>
                        </m:r>
                        <m:d>
                          <m:dPr>
                            <m:ctrlPr>
                              <a:rPr lang="en-US" sz="4400" b="1" i="1">
                                <a:latin typeface="Cambria Math" panose="02040503050406030204" pitchFamily="18" charset="0"/>
                              </a:rPr>
                            </m:ctrlPr>
                          </m:dPr>
                          <m:e>
                            <m:r>
                              <a:rPr lang="en-US" sz="4400" b="1" i="1">
                                <a:latin typeface="Cambria Math" panose="02040503050406030204" pitchFamily="18" charset="0"/>
                              </a:rPr>
                              <m:t>𝒑</m:t>
                            </m:r>
                            <m:r>
                              <a:rPr lang="en-US" sz="4400" b="1" i="1">
                                <a:latin typeface="Cambria Math" panose="02040503050406030204" pitchFamily="18" charset="0"/>
                              </a:rPr>
                              <m:t>−</m:t>
                            </m:r>
                            <m:r>
                              <a:rPr lang="en-US" sz="4400" b="1" i="1">
                                <a:latin typeface="Cambria Math" panose="02040503050406030204" pitchFamily="18" charset="0"/>
                              </a:rPr>
                              <m:t>𝑨𝑩</m:t>
                            </m:r>
                          </m:e>
                        </m:d>
                        <m:d>
                          <m:dPr>
                            <m:ctrlPr>
                              <a:rPr lang="en-US" sz="4400" b="1" i="1">
                                <a:latin typeface="Cambria Math" panose="02040503050406030204" pitchFamily="18" charset="0"/>
                              </a:rPr>
                            </m:ctrlPr>
                          </m:dPr>
                          <m:e>
                            <m:r>
                              <a:rPr lang="en-US" sz="4400" b="1" i="1">
                                <a:latin typeface="Cambria Math" panose="02040503050406030204" pitchFamily="18" charset="0"/>
                              </a:rPr>
                              <m:t>𝒑</m:t>
                            </m:r>
                            <m:r>
                              <a:rPr lang="en-US" sz="4400" b="1" i="1">
                                <a:latin typeface="Cambria Math" panose="02040503050406030204" pitchFamily="18" charset="0"/>
                              </a:rPr>
                              <m:t>−</m:t>
                            </m:r>
                            <m:r>
                              <a:rPr lang="en-US" sz="4400" b="1" i="1">
                                <a:latin typeface="Cambria Math" panose="02040503050406030204" pitchFamily="18" charset="0"/>
                              </a:rPr>
                              <m:t>𝑩𝑪</m:t>
                            </m:r>
                          </m:e>
                        </m:d>
                        <m:d>
                          <m:dPr>
                            <m:ctrlPr>
                              <a:rPr lang="en-US" sz="4400" b="1" i="1">
                                <a:latin typeface="Cambria Math" panose="02040503050406030204" pitchFamily="18" charset="0"/>
                              </a:rPr>
                            </m:ctrlPr>
                          </m:dPr>
                          <m:e>
                            <m:r>
                              <a:rPr lang="en-US" sz="4400" b="1" i="1">
                                <a:latin typeface="Cambria Math" panose="02040503050406030204" pitchFamily="18" charset="0"/>
                              </a:rPr>
                              <m:t>𝒑</m:t>
                            </m:r>
                            <m:r>
                              <a:rPr lang="en-US" sz="4400" b="1" i="1">
                                <a:latin typeface="Cambria Math" panose="02040503050406030204" pitchFamily="18" charset="0"/>
                              </a:rPr>
                              <m:t>−</m:t>
                            </m:r>
                            <m:r>
                              <a:rPr lang="en-US" sz="4400" b="1" i="1">
                                <a:latin typeface="Cambria Math" panose="02040503050406030204" pitchFamily="18" charset="0"/>
                              </a:rPr>
                              <m:t>𝑪𝑨</m:t>
                            </m:r>
                          </m:e>
                        </m:d>
                      </m:e>
                    </m:rad>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i="1" dirty="0">
                    <a:latin typeface="Tahoma" panose="020B0604030504040204" pitchFamily="34" charset="0"/>
                    <a:ea typeface="Tahoma" panose="020B0604030504040204" pitchFamily="34" charset="0"/>
                    <a:cs typeface="Tahoma" panose="020B0604030504040204" pitchFamily="34" charset="0"/>
                  </a:rPr>
                  <a:t>(cm</a:t>
                </a:r>
                <a:r>
                  <a:rPr lang="en-US" sz="4400" b="1" i="1" baseline="30000" dirty="0">
                    <a:latin typeface="Tahoma" panose="020B0604030504040204" pitchFamily="34" charset="0"/>
                    <a:ea typeface="Tahoma" panose="020B0604030504040204" pitchFamily="34" charset="0"/>
                    <a:cs typeface="Tahoma" panose="020B0604030504040204" pitchFamily="34" charset="0"/>
                  </a:rPr>
                  <a:t>2</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Mà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𝑩𝑪</m:t>
                        </m:r>
                        <m:r>
                          <a:rPr lang="en-US" sz="4400" b="1" i="1">
                            <a:latin typeface="Cambria Math" panose="02040503050406030204" pitchFamily="18" charset="0"/>
                          </a:rPr>
                          <m:t>.</m:t>
                        </m:r>
                        <m:r>
                          <a:rPr lang="en-US" sz="4400" b="1" i="1">
                            <a:latin typeface="Cambria Math" panose="02040503050406030204" pitchFamily="18" charset="0"/>
                          </a:rPr>
                          <m:t>𝑪𝑨</m:t>
                        </m:r>
                      </m:num>
                      <m:den>
                        <m:r>
                          <a:rPr lang="en-US" sz="4400" b="1" i="1">
                            <a:latin typeface="Cambria Math" panose="02040503050406030204" pitchFamily="18" charset="0"/>
                          </a:rPr>
                          <m:t>𝟒</m:t>
                        </m:r>
                        <m:r>
                          <a:rPr lang="en-US" sz="4400" b="1" i="1">
                            <a:latin typeface="Cambria Math" panose="02040503050406030204" pitchFamily="18" charset="0"/>
                          </a:rPr>
                          <m:t>𝑹</m:t>
                        </m:r>
                      </m:den>
                    </m:f>
                    <m:r>
                      <a:rPr lang="en-US" sz="4400" b="1" i="1">
                        <a:latin typeface="Cambria Math" panose="02040503050406030204" pitchFamily="18" charset="0"/>
                      </a:rPr>
                      <m:t>⇒</m:t>
                    </m:r>
                    <m:r>
                      <a:rPr lang="en-US" sz="4400" b="1" i="1">
                        <a:latin typeface="Cambria Math" panose="02040503050406030204" pitchFamily="18" charset="0"/>
                      </a:rPr>
                      <m:t>𝑹</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𝑩𝑪</m:t>
                        </m:r>
                        <m:r>
                          <a:rPr lang="en-US" sz="4400" b="1" i="1">
                            <a:latin typeface="Cambria Math" panose="02040503050406030204" pitchFamily="18" charset="0"/>
                          </a:rPr>
                          <m:t>.</m:t>
                        </m:r>
                        <m:r>
                          <a:rPr lang="en-US" sz="4400" b="1" i="1">
                            <a:latin typeface="Cambria Math" panose="02040503050406030204" pitchFamily="18" charset="0"/>
                          </a:rPr>
                          <m:t>𝑪𝑨</m:t>
                        </m:r>
                      </m:num>
                      <m:den>
                        <m:r>
                          <a:rPr lang="en-US" sz="4400" b="1" i="1">
                            <a:latin typeface="Cambria Math" panose="02040503050406030204" pitchFamily="18" charset="0"/>
                          </a:rPr>
                          <m:t>𝟒</m:t>
                        </m:r>
                        <m:r>
                          <a:rPr lang="en-US" sz="4400" b="1" i="1">
                            <a:latin typeface="Cambria Math" panose="02040503050406030204" pitchFamily="18" charset="0"/>
                          </a:rPr>
                          <m:t>𝑺</m:t>
                        </m:r>
                      </m:den>
                    </m:f>
                    <m:r>
                      <a:rPr lang="en-US" sz="4400" b="1" i="1">
                        <a:latin typeface="Cambria Math" panose="02040503050406030204" pitchFamily="18" charset="0"/>
                      </a:rPr>
                      <m:t>≈</m:t>
                    </m:r>
                    <m:r>
                      <a:rPr lang="en-US" sz="4400" b="1" i="1">
                        <a:latin typeface="Cambria Math" panose="02040503050406030204" pitchFamily="18" charset="0"/>
                      </a:rPr>
                      <m:t>𝟓</m:t>
                    </m:r>
                    <m:r>
                      <a:rPr lang="en-US" sz="4400" b="1" i="1">
                        <a:latin typeface="Cambria Math" panose="02040503050406030204" pitchFamily="18" charset="0"/>
                      </a:rPr>
                      <m:t>,</m:t>
                    </m:r>
                    <m:r>
                      <a:rPr lang="en-US" sz="4400" b="1" i="1">
                        <a:latin typeface="Cambria Math" panose="02040503050406030204" pitchFamily="18" charset="0"/>
                      </a:rPr>
                      <m:t>𝟕𝟑</m:t>
                    </m:r>
                  </m:oMath>
                </a14:m>
                <a:r>
                  <a:rPr lang="en-US" sz="4400" b="1" i="1" dirty="0">
                    <a:latin typeface="Tahoma" panose="020B0604030504040204" pitchFamily="34" charset="0"/>
                    <a:ea typeface="Tahoma" panose="020B0604030504040204" pitchFamily="34" charset="0"/>
                    <a:cs typeface="Tahoma" panose="020B0604030504040204" pitchFamily="34" charset="0"/>
                  </a:rPr>
                  <a:t>(cm)</a:t>
                </a:r>
                <a:r>
                  <a:rPr lang="en-US" sz="4400" b="1" dirty="0">
                    <a:latin typeface="Tahoma" panose="020B0604030504040204" pitchFamily="34" charset="0"/>
                    <a:ea typeface="Tahoma" panose="020B0604030504040204" pitchFamily="34" charset="0"/>
                    <a:cs typeface="Tahoma" panose="020B0604030504040204" pitchFamily="34" charset="0"/>
                  </a:rPr>
                  <a:t>.</a:t>
                </a:r>
              </a:p>
              <a:p>
                <a:pPr indent="457200">
                  <a:lnSpc>
                    <a:spcPct val="107000"/>
                  </a:lnSpc>
                  <a:spcAft>
                    <a:spcPts val="800"/>
                  </a:spcAft>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598155" y="7010400"/>
                <a:ext cx="22825982" cy="6994031"/>
              </a:xfrm>
              <a:prstGeom prst="rect">
                <a:avLst/>
              </a:prstGeom>
              <a:blipFill>
                <a:blip r:embed="rId5"/>
                <a:stretch>
                  <a:fillRect l="-1068"/>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7158758" cy="968318"/>
            <a:chOff x="739068" y="1515168"/>
            <a:chExt cx="9473319"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8390771" cy="960427"/>
              <a:chOff x="739068" y="1515168"/>
              <a:chExt cx="8390771"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pic>
        <p:nvPicPr>
          <p:cNvPr id="39" name="Picture 38">
            <a:extLst>
              <a:ext uri="{FF2B5EF4-FFF2-40B4-BE49-F238E27FC236}">
                <a16:creationId xmlns:a16="http://schemas.microsoft.com/office/drawing/2014/main" id="{EB32C1EF-108C-A06D-AFA9-E0194F70721A}"/>
              </a:ext>
            </a:extLst>
          </p:cNvPr>
          <p:cNvPicPr>
            <a:picLocks noChangeAspect="1"/>
          </p:cNvPicPr>
          <p:nvPr/>
        </p:nvPicPr>
        <p:blipFill>
          <a:blip r:embed="rId6">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18669000" y="2273777"/>
            <a:ext cx="5112819" cy="4584223"/>
          </a:xfrm>
          <a:prstGeom prst="rect">
            <a:avLst/>
          </a:prstGeom>
          <a:noFill/>
          <a:ln>
            <a:noFill/>
          </a:ln>
        </p:spPr>
      </p:pic>
    </p:spTree>
    <p:extLst>
      <p:ext uri="{BB962C8B-B14F-4D97-AF65-F5344CB8AC3E}">
        <p14:creationId xmlns:p14="http://schemas.microsoft.com/office/powerpoint/2010/main" val="3072171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28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ipe(left)">
                                      <p:cBhvr>
                                        <p:cTn id="24" dur="2700"/>
                                        <p:tgtEl>
                                          <p:spTgt spid="2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wipe(left)">
                                      <p:cBhvr>
                                        <p:cTn id="29" dur="2700"/>
                                        <p:tgtEl>
                                          <p:spTgt spid="2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xEl>
                                              <p:pRg st="2" end="2"/>
                                            </p:txEl>
                                          </p:spTgt>
                                        </p:tgtEl>
                                        <p:attrNameLst>
                                          <p:attrName>style.visibility</p:attrName>
                                        </p:attrNameLst>
                                      </p:cBhvr>
                                      <p:to>
                                        <p:strVal val="visible"/>
                                      </p:to>
                                    </p:set>
                                    <p:animEffect transition="in" filter="wipe(left)">
                                      <p:cBhvr>
                                        <p:cTn id="34" dur="2700"/>
                                        <p:tgtEl>
                                          <p:spTgt spid="2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animEffect transition="in" filter="wipe(left)">
                                      <p:cBhvr>
                                        <p:cTn id="39" dur="2700"/>
                                        <p:tgtEl>
                                          <p:spTgt spid="2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xEl>
                                              <p:pRg st="4" end="4"/>
                                            </p:txEl>
                                          </p:spTgt>
                                        </p:tgtEl>
                                        <p:attrNameLst>
                                          <p:attrName>style.visibility</p:attrName>
                                        </p:attrNameLst>
                                      </p:cBhvr>
                                      <p:to>
                                        <p:strVal val="visible"/>
                                      </p:to>
                                    </p:set>
                                    <p:animEffect transition="in" filter="wipe(left)">
                                      <p:cBhvr>
                                        <p:cTn id="44" dur="27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9332" y="2402020"/>
            <a:ext cx="12280867" cy="110853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67757" y="2370971"/>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2</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6418" y="3133358"/>
                <a:ext cx="12193781" cy="4490396"/>
              </a:xfrm>
              <a:prstGeom prst="rect">
                <a:avLst/>
              </a:prstGeom>
              <a:noFill/>
            </p:spPr>
            <p:txBody>
              <a:bodyPr wrap="square" rtlCol="0">
                <a:spAutoFit/>
              </a:bodyPr>
              <a:lstStyle/>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Ví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a:t>
                </a:r>
                <a:r>
                  <a:rPr lang="en-US" sz="4800" b="1" dirty="0">
                    <a:latin typeface="Tahoma" panose="020B0604030504040204" pitchFamily="34" charset="0"/>
                    <a:ea typeface="Tahoma" panose="020B0604030504040204" pitchFamily="34" charset="0"/>
                    <a:cs typeface="Tahoma" panose="020B0604030504040204" pitchFamily="34" charset="0"/>
                  </a:rPr>
                  <a:t> 1: Cho </a:t>
                </a:r>
                <a:r>
                  <a:rPr lang="en-US" sz="4800" b="1" dirty="0" err="1">
                    <a:latin typeface="Tahoma" panose="020B0604030504040204" pitchFamily="34" charset="0"/>
                    <a:ea typeface="Tahoma" panose="020B0604030504040204" pitchFamily="34" charset="0"/>
                    <a:cs typeface="Tahoma" panose="020B0604030504040204" pitchFamily="34" charset="0"/>
                  </a:rPr>
                  <a:t>hình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bình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hành</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𝑨𝑩𝑪𝑫</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𝑴</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𝑵</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lượt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𝑩𝑪</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𝑨𝑫</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tổng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vectơ</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𝑵𝑪</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𝑴𝑪</m:t>
                        </m:r>
                      </m:e>
                    </m:acc>
                  </m:oMath>
                </a14:m>
                <a:r>
                  <a:rPr lang="vi-VN" sz="4800" b="1" dirty="0">
                    <a:latin typeface="Tahoma" panose="020B0604030504040204" pitchFamily="34" charset="0"/>
                    <a:ea typeface="Tahoma" panose="020B0604030504040204" pitchFamily="34" charset="0"/>
                    <a:cs typeface="Tahoma" panose="020B0604030504040204" pitchFamily="34" charset="0"/>
                  </a:rPr>
                  <a:t>	</a:t>
                </a:r>
                <a:r>
                  <a:rPr lang="en-US" sz="48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𝑨𝑴</m:t>
                        </m:r>
                      </m:e>
                    </m:acc>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𝑪𝑫</m:t>
                        </m:r>
                      </m:e>
                    </m:acc>
                  </m:oMath>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6418" y="3133358"/>
                <a:ext cx="12193781" cy="4490396"/>
              </a:xfrm>
              <a:prstGeom prst="rect">
                <a:avLst/>
              </a:prstGeom>
              <a:blipFill>
                <a:blip r:embed="rId4"/>
                <a:stretch>
                  <a:fillRect l="-2300"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40D753-3F20-453F-6F5F-1F920E5F341D}"/>
                  </a:ext>
                </a:extLst>
              </p:cNvPr>
              <p:cNvSpPr txBox="1"/>
              <p:nvPr/>
            </p:nvSpPr>
            <p:spPr>
              <a:xfrm>
                <a:off x="333194" y="7788214"/>
                <a:ext cx="12364410" cy="4679230"/>
              </a:xfrm>
              <a:prstGeom prst="rect">
                <a:avLst/>
              </a:prstGeom>
              <a:noFill/>
            </p:spPr>
            <p:txBody>
              <a:bodyPr wrap="square" rtlCol="0">
                <a:spAutoFit/>
              </a:bodyPr>
              <a:lstStyle/>
              <a:p>
                <a:pPr>
                  <a:lnSpc>
                    <a:spcPct val="150000"/>
                  </a:lnSpc>
                </a:pP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dirty="0">
                    <a:latin typeface="Tahoma" panose="020B0604030504040204" pitchFamily="34" charset="0"/>
                    <a:ea typeface="Tahoma" panose="020B0604030504040204" pitchFamily="34" charset="0"/>
                    <a:cs typeface="Tahoma" panose="020B0604030504040204" pitchFamily="34" charset="0"/>
                  </a:rPr>
                  <a:t> </a:t>
                </a:r>
              </a:p>
              <a:p>
                <a:pPr marL="914400" indent="-914400">
                  <a:lnSpc>
                    <a:spcPct val="150000"/>
                  </a:lnSpc>
                  <a:buAutoNum type="alphaLcParenR"/>
                </a:pPr>
                <a:r>
                  <a:rPr lang="fr-FR" sz="4800" b="1" dirty="0" err="1">
                    <a:latin typeface="Tahoma" panose="020B0604030504040204" pitchFamily="34" charset="0"/>
                    <a:ea typeface="Tahoma" panose="020B0604030504040204" pitchFamily="34" charset="0"/>
                    <a:cs typeface="Tahoma" panose="020B0604030504040204" pitchFamily="34" charset="0"/>
                  </a:rPr>
                  <a:t>Vì</a:t>
                </a: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𝑴𝑪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𝑨𝑵</m:t>
                        </m:r>
                      </m:e>
                    </m:acc>
                  </m:oMath>
                </a14:m>
                <a:r>
                  <a:rPr lang="fr-FR" sz="4800" b="1" dirty="0">
                    <a:latin typeface="Tahoma" panose="020B0604030504040204" pitchFamily="34" charset="0"/>
                    <a:ea typeface="Tahoma" panose="020B0604030504040204" pitchFamily="34" charset="0"/>
                    <a:cs typeface="Tahoma" panose="020B0604030504040204" pitchFamily="34" charset="0"/>
                  </a:rPr>
                  <a:t> </a:t>
                </a:r>
                <a:r>
                  <a:rPr lang="fr-FR" sz="4800" b="1" dirty="0" err="1">
                    <a:latin typeface="Tahoma" panose="020B0604030504040204" pitchFamily="34" charset="0"/>
                    <a:ea typeface="Tahoma" panose="020B0604030504040204" pitchFamily="34" charset="0"/>
                    <a:cs typeface="Tahoma" panose="020B0604030504040204" pitchFamily="34" charset="0"/>
                  </a:rPr>
                  <a:t>nên</a:t>
                </a:r>
                <a:r>
                  <a:rPr lang="fr-FR" sz="4800" b="1" dirty="0">
                    <a:latin typeface="Tahoma" panose="020B0604030504040204" pitchFamily="34" charset="0"/>
                    <a:ea typeface="Tahoma" panose="020B0604030504040204" pitchFamily="34" charset="0"/>
                    <a:cs typeface="Tahoma" panose="020B0604030504040204" pitchFamily="34" charset="0"/>
                  </a:rPr>
                  <a:t> ta </a:t>
                </a:r>
                <a:r>
                  <a:rPr lang="fr-FR" sz="4800" b="1" dirty="0" err="1">
                    <a:latin typeface="Tahoma" panose="020B0604030504040204" pitchFamily="34" charset="0"/>
                    <a:ea typeface="Tahoma" panose="020B0604030504040204" pitchFamily="34" charset="0"/>
                    <a:cs typeface="Tahoma" panose="020B0604030504040204" pitchFamily="34" charset="0"/>
                  </a:rPr>
                  <a:t>có</a:t>
                </a:r>
                <a:endParaRPr lang="fr-FR"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𝑵𝑪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𝑴𝑪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𝑵𝑪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𝑨𝑵</m:t>
                        </m:r>
                      </m:e>
                    </m:acc>
                  </m:oMath>
                </a14:m>
                <a:endParaRPr lang="en-US" sz="4800" b="1" i="1" dirty="0"/>
              </a:p>
              <a:p>
                <a:pPr>
                  <a:lnSpc>
                    <a:spcPct val="150000"/>
                  </a:lnSpc>
                </a:pPr>
                <a:r>
                  <a:rPr lang="en-US" sz="4800" b="1" dirty="0"/>
                  <a:t>	     </a:t>
                </a:r>
                <a14:m>
                  <m:oMath xmlns:m="http://schemas.openxmlformats.org/officeDocument/2006/math">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𝑨𝑵</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𝑵𝑪</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𝑨𝑪</m:t>
                        </m:r>
                      </m:e>
                    </m:acc>
                  </m:oMath>
                </a14:m>
                <a:r>
                  <a:rPr lang="fr-FR"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AB40D753-3F20-453F-6F5F-1F920E5F341D}"/>
                  </a:ext>
                </a:extLst>
              </p:cNvPr>
              <p:cNvSpPr txBox="1">
                <a:spLocks noRot="1" noChangeAspect="1" noMove="1" noResize="1" noEditPoints="1" noAdjustHandles="1" noChangeArrowheads="1" noChangeShapeType="1" noTextEdit="1"/>
              </p:cNvSpPr>
              <p:nvPr/>
            </p:nvSpPr>
            <p:spPr>
              <a:xfrm>
                <a:off x="333194" y="7788214"/>
                <a:ext cx="12364410" cy="4679230"/>
              </a:xfrm>
              <a:prstGeom prst="rect">
                <a:avLst/>
              </a:prstGeom>
              <a:blipFill>
                <a:blip r:embed="rId5"/>
                <a:stretch>
                  <a:fillRect l="-2268" b="-5476"/>
                </a:stretch>
              </a:blipFill>
            </p:spPr>
            <p:txBody>
              <a:bodyPr/>
              <a:lstStyle/>
              <a:p>
                <a:r>
                  <a:rPr lang="en-US">
                    <a:noFill/>
                  </a:rPr>
                  <a:t> </a:t>
                </a:r>
              </a:p>
            </p:txBody>
          </p:sp>
        </mc:Fallback>
      </mc:AlternateContent>
      <p:grpSp>
        <p:nvGrpSpPr>
          <p:cNvPr id="25" name="Group 47">
            <a:extLst>
              <a:ext uri="{FF2B5EF4-FFF2-40B4-BE49-F238E27FC236}">
                <a16:creationId xmlns:a16="http://schemas.microsoft.com/office/drawing/2014/main" id="{1B6CBDFA-A6B9-3ED8-46A4-2635B111BB51}"/>
              </a:ext>
            </a:extLst>
          </p:cNvPr>
          <p:cNvGrpSpPr/>
          <p:nvPr/>
        </p:nvGrpSpPr>
        <p:grpSpPr>
          <a:xfrm>
            <a:off x="8915400" y="1027677"/>
            <a:ext cx="7158758" cy="968318"/>
            <a:chOff x="739068" y="1515168"/>
            <a:chExt cx="9473319" cy="968444"/>
          </a:xfrm>
          <a:solidFill>
            <a:srgbClr val="FFC000"/>
          </a:solidFill>
        </p:grpSpPr>
        <p:sp>
          <p:nvSpPr>
            <p:cNvPr id="26" name="Freeform 71">
              <a:extLst>
                <a:ext uri="{FF2B5EF4-FFF2-40B4-BE49-F238E27FC236}">
                  <a16:creationId xmlns:a16="http://schemas.microsoft.com/office/drawing/2014/main" id="{4CE669FB-B985-83B1-77C2-AB1E7D9DC6A1}"/>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7" name="Group 30">
              <a:extLst>
                <a:ext uri="{FF2B5EF4-FFF2-40B4-BE49-F238E27FC236}">
                  <a16:creationId xmlns:a16="http://schemas.microsoft.com/office/drawing/2014/main" id="{80E62BD8-963B-B37A-680B-979F5060A044}"/>
                </a:ext>
              </a:extLst>
            </p:cNvPr>
            <p:cNvGrpSpPr/>
            <p:nvPr/>
          </p:nvGrpSpPr>
          <p:grpSpPr>
            <a:xfrm>
              <a:off x="739068" y="1515168"/>
              <a:ext cx="8390771" cy="960427"/>
              <a:chOff x="739068" y="1515168"/>
              <a:chExt cx="8390771" cy="960427"/>
            </a:xfrm>
            <a:grpFill/>
          </p:grpSpPr>
          <p:sp>
            <p:nvSpPr>
              <p:cNvPr id="28" name="Freeform 71">
                <a:extLst>
                  <a:ext uri="{FF2B5EF4-FFF2-40B4-BE49-F238E27FC236}">
                    <a16:creationId xmlns:a16="http://schemas.microsoft.com/office/drawing/2014/main" id="{D5758F5F-D953-7FBF-08EA-0A2B47FC4E34}"/>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Oval 72">
                <a:extLst>
                  <a:ext uri="{FF2B5EF4-FFF2-40B4-BE49-F238E27FC236}">
                    <a16:creationId xmlns:a16="http://schemas.microsoft.com/office/drawing/2014/main" id="{92E3ACB2-0F25-3DFA-24DC-CC14E4A1807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3">
                <a:extLst>
                  <a:ext uri="{FF2B5EF4-FFF2-40B4-BE49-F238E27FC236}">
                    <a16:creationId xmlns:a16="http://schemas.microsoft.com/office/drawing/2014/main" id="{4CDC07E1-F93D-F3A0-99E0-3FDD7BB06ACF}"/>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4">
                <a:extLst>
                  <a:ext uri="{FF2B5EF4-FFF2-40B4-BE49-F238E27FC236}">
                    <a16:creationId xmlns:a16="http://schemas.microsoft.com/office/drawing/2014/main" id="{24DC0A72-6682-9D75-A26A-717128E7C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5">
                <a:extLst>
                  <a:ext uri="{FF2B5EF4-FFF2-40B4-BE49-F238E27FC236}">
                    <a16:creationId xmlns:a16="http://schemas.microsoft.com/office/drawing/2014/main" id="{996FD4B0-88EE-6B36-979B-B9CAACB0893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6">
                <a:extLst>
                  <a:ext uri="{FF2B5EF4-FFF2-40B4-BE49-F238E27FC236}">
                    <a16:creationId xmlns:a16="http://schemas.microsoft.com/office/drawing/2014/main" id="{80AADB8E-1416-AD27-5F41-E125B410BBC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7">
                <a:extLst>
                  <a:ext uri="{FF2B5EF4-FFF2-40B4-BE49-F238E27FC236}">
                    <a16:creationId xmlns:a16="http://schemas.microsoft.com/office/drawing/2014/main" id="{D454B2BD-9928-766E-2E42-6BAFC9DE4971}"/>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7CE930B9-11E1-E2B6-F71E-1DF0883223B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9">
                <a:extLst>
                  <a:ext uri="{FF2B5EF4-FFF2-40B4-BE49-F238E27FC236}">
                    <a16:creationId xmlns:a16="http://schemas.microsoft.com/office/drawing/2014/main" id="{2A2A2E15-29B0-1124-FBC0-998205F0455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80">
                <a:extLst>
                  <a:ext uri="{FF2B5EF4-FFF2-40B4-BE49-F238E27FC236}">
                    <a16:creationId xmlns:a16="http://schemas.microsoft.com/office/drawing/2014/main" id="{9144B678-FC59-0317-09EF-F2F70967B00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81">
                <a:extLst>
                  <a:ext uri="{FF2B5EF4-FFF2-40B4-BE49-F238E27FC236}">
                    <a16:creationId xmlns:a16="http://schemas.microsoft.com/office/drawing/2014/main" id="{CDA3D5B2-0DDE-E6C5-2FB0-F82440BFF5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E89AB47D-A5EB-8DF6-CC5A-C98A98037E8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FDBBA4E6-6EA4-C0CC-0A58-0462D39B6AAE}"/>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sp>
        <p:nvSpPr>
          <p:cNvPr id="41" name="Content Placeholder 2">
            <a:extLst>
              <a:ext uri="{FF2B5EF4-FFF2-40B4-BE49-F238E27FC236}">
                <a16:creationId xmlns:a16="http://schemas.microsoft.com/office/drawing/2014/main" id="{97A2FDCA-6979-4D8D-3717-59102BF27B3F}"/>
              </a:ext>
            </a:extLst>
          </p:cNvPr>
          <p:cNvSpPr txBox="1">
            <a:spLocks/>
          </p:cNvSpPr>
          <p:nvPr/>
        </p:nvSpPr>
        <p:spPr>
          <a:xfrm>
            <a:off x="12612330" y="2370971"/>
            <a:ext cx="11379949" cy="1107139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42" name="Picture 41">
            <a:extLst>
              <a:ext uri="{FF2B5EF4-FFF2-40B4-BE49-F238E27FC236}">
                <a16:creationId xmlns:a16="http://schemas.microsoft.com/office/drawing/2014/main" id="{167E29FA-37E8-9F5E-7D15-92AB6A934F63}"/>
              </a:ext>
            </a:extLst>
          </p:cNvPr>
          <p:cNvPicPr>
            <a:picLocks noChangeAspect="1"/>
          </p:cNvPicPr>
          <p:nvPr/>
        </p:nvPicPr>
        <p:blipFill>
          <a:blip r:embed="rId6"/>
          <a:stretch>
            <a:fillRect/>
          </a:stretch>
        </p:blipFill>
        <p:spPr>
          <a:xfrm>
            <a:off x="13724335" y="2771216"/>
            <a:ext cx="9855198" cy="4528698"/>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CD140CB-37E9-CFC2-9EA7-470AA75C3EDE}"/>
                  </a:ext>
                </a:extLst>
              </p:cNvPr>
              <p:cNvSpPr txBox="1"/>
              <p:nvPr/>
            </p:nvSpPr>
            <p:spPr>
              <a:xfrm>
                <a:off x="13487401" y="7820321"/>
                <a:ext cx="9340343" cy="3660361"/>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fr-FR"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Vì</a:t>
                </a:r>
                <a:r>
                  <a:rPr kumimoji="0" lang="fr-FR"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𝑪𝑫</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𝑩𝑨</m:t>
                        </m:r>
                      </m:e>
                    </m:acc>
                  </m:oMath>
                </a14:m>
                <a:r>
                  <a:rPr kumimoji="0" lang="fr-FR"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fr-FR"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nên</a:t>
                </a:r>
                <a:r>
                  <a:rPr kumimoji="0" lang="fr-FR"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ta </a:t>
                </a:r>
                <a:r>
                  <a:rPr kumimoji="0" lang="fr-FR" sz="4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có</a:t>
                </a:r>
                <a:endParaRPr kumimoji="0" lang="fr-FR"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𝑨𝑴</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𝑪𝑫</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𝑨𝑴</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𝑩𝑨</m:t>
                        </m:r>
                      </m:e>
                    </m:acc>
                  </m:oMath>
                </a14:m>
                <a:endParaRPr kumimoji="0" lang="en-US" sz="4800" b="1"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800" b="1"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𝑩𝑨</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𝑨𝑴</m:t>
                        </m:r>
                      </m:e>
                    </m:acc>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𝑩𝑴</m:t>
                        </m:r>
                      </m:e>
                    </m:acc>
                  </m:oMath>
                </a14:m>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3" name="TextBox 42">
                <a:extLst>
                  <a:ext uri="{FF2B5EF4-FFF2-40B4-BE49-F238E27FC236}">
                    <a16:creationId xmlns:a16="http://schemas.microsoft.com/office/drawing/2014/main" id="{ACD140CB-37E9-CFC2-9EA7-470AA75C3EDE}"/>
                  </a:ext>
                </a:extLst>
              </p:cNvPr>
              <p:cNvSpPr txBox="1">
                <a:spLocks noRot="1" noChangeAspect="1" noMove="1" noResize="1" noEditPoints="1" noAdjustHandles="1" noChangeArrowheads="1" noChangeShapeType="1" noTextEdit="1"/>
              </p:cNvSpPr>
              <p:nvPr/>
            </p:nvSpPr>
            <p:spPr>
              <a:xfrm>
                <a:off x="13487401" y="7820321"/>
                <a:ext cx="9340343" cy="3660361"/>
              </a:xfrm>
              <a:prstGeom prst="rect">
                <a:avLst/>
              </a:prstGeom>
              <a:blipFill>
                <a:blip r:embed="rId7"/>
                <a:stretch>
                  <a:fillRect l="-3003" b="-7833"/>
                </a:stretch>
              </a:blipFill>
            </p:spPr>
            <p:txBody>
              <a:bodyPr/>
              <a:lstStyle/>
              <a:p>
                <a:r>
                  <a:rPr lang="en-US">
                    <a:noFill/>
                  </a:rPr>
                  <a:t> </a:t>
                </a:r>
              </a:p>
            </p:txBody>
          </p:sp>
        </mc:Fallback>
      </mc:AlternateContent>
    </p:spTree>
    <p:extLst>
      <p:ext uri="{BB962C8B-B14F-4D97-AF65-F5344CB8AC3E}">
        <p14:creationId xmlns:p14="http://schemas.microsoft.com/office/powerpoint/2010/main" val="1175719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41"/>
                                        </p:tgtEl>
                                        <p:attrNameLst>
                                          <p:attrName>style.visibility</p:attrName>
                                        </p:attrNameLst>
                                      </p:cBhvr>
                                      <p:to>
                                        <p:strVal val="visible"/>
                                      </p:to>
                                    </p:set>
                                  </p:childTnLst>
                                </p:cTn>
                              </p:par>
                              <p:par>
                                <p:cTn id="13" presetID="22" presetClass="entr" presetSubtype="8"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par>
                                <p:cTn id="16" presetID="22" presetClass="entr" presetSubtype="8" fill="hold" nodeType="with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wipe(left)">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wipe(left)">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wipe(left)">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wipe(left)">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3">
                                            <p:txEl>
                                              <p:pRg st="0" end="0"/>
                                            </p:txEl>
                                          </p:spTgt>
                                        </p:tgtEl>
                                        <p:attrNameLst>
                                          <p:attrName>style.visibility</p:attrName>
                                        </p:attrNameLst>
                                      </p:cBhvr>
                                      <p:to>
                                        <p:strVal val="visible"/>
                                      </p:to>
                                    </p:set>
                                    <p:animEffect transition="in" filter="wipe(left)">
                                      <p:cBhvr>
                                        <p:cTn id="48" dur="500"/>
                                        <p:tgtEl>
                                          <p:spTgt spid="4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3">
                                            <p:txEl>
                                              <p:pRg st="1" end="1"/>
                                            </p:txEl>
                                          </p:spTgt>
                                        </p:tgtEl>
                                        <p:attrNameLst>
                                          <p:attrName>style.visibility</p:attrName>
                                        </p:attrNameLst>
                                      </p:cBhvr>
                                      <p:to>
                                        <p:strVal val="visible"/>
                                      </p:to>
                                    </p:set>
                                    <p:animEffect transition="in" filter="wipe(left)">
                                      <p:cBhvr>
                                        <p:cTn id="53" dur="500"/>
                                        <p:tgtEl>
                                          <p:spTgt spid="4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3">
                                            <p:txEl>
                                              <p:pRg st="2" end="2"/>
                                            </p:txEl>
                                          </p:spTgt>
                                        </p:tgtEl>
                                        <p:attrNameLst>
                                          <p:attrName>style.visibility</p:attrName>
                                        </p:attrNameLst>
                                      </p:cBhvr>
                                      <p:to>
                                        <p:strVal val="visible"/>
                                      </p:to>
                                    </p:set>
                                    <p:animEffect transition="in" filter="wipe(left)">
                                      <p:cBhvr>
                                        <p:cTn id="58"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7148" y="2174200"/>
            <a:ext cx="12280867" cy="110853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67757" y="2370971"/>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 3</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6418" y="3133358"/>
                <a:ext cx="12193781" cy="3985643"/>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Ví dụ 2: Cho hình vuông </a:t>
                </a:r>
                <a14:m>
                  <m:oMath xmlns:m="http://schemas.openxmlformats.org/officeDocument/2006/math">
                    <m:r>
                      <a:rPr lang="en-US" sz="4400" b="1" i="1">
                        <a:latin typeface="Cambria Math" panose="02040503050406030204" pitchFamily="18" charset="0"/>
                      </a:rPr>
                      <m:t>𝑨𝑩𝑪𝑫</m:t>
                    </m:r>
                  </m:oMath>
                </a14:m>
                <a:r>
                  <a:rPr lang="en-US" sz="4400" b="1">
                    <a:latin typeface="Tahoma" panose="020B0604030504040204" pitchFamily="34" charset="0"/>
                    <a:ea typeface="Tahoma" panose="020B0604030504040204" pitchFamily="34" charset="0"/>
                    <a:cs typeface="Tahoma" panose="020B0604030504040204" pitchFamily="34" charset="0"/>
                  </a:rPr>
                  <a:t> có cạnh bằng </a:t>
                </a:r>
                <a14:m>
                  <m:oMath xmlns:m="http://schemas.openxmlformats.org/officeDocument/2006/math">
                    <m:r>
                      <a:rPr lang="en-US" sz="4400" b="1" i="1">
                        <a:latin typeface="Cambria Math" panose="02040503050406030204" pitchFamily="18" charset="0"/>
                      </a:rPr>
                      <m:t>𝒂</m:t>
                    </m:r>
                  </m:oMath>
                </a14:m>
                <a:r>
                  <a:rPr lang="en-US" sz="4400" b="1">
                    <a:latin typeface="Tahoma" panose="020B0604030504040204" pitchFamily="34" charset="0"/>
                    <a:ea typeface="Tahoma" panose="020B0604030504040204" pitchFamily="34" charset="0"/>
                    <a:cs typeface="Tahoma" panose="020B0604030504040204" pitchFamily="34" charset="0"/>
                  </a:rPr>
                  <a:t> với tâm là </a:t>
                </a:r>
                <a14:m>
                  <m:oMath xmlns:m="http://schemas.openxmlformats.org/officeDocument/2006/math">
                    <m:r>
                      <a:rPr lang="en-US" sz="4400" b="1" i="1">
                        <a:latin typeface="Cambria Math" panose="02040503050406030204" pitchFamily="18" charset="0"/>
                      </a:rPr>
                      <m:t>𝑶</m:t>
                    </m:r>
                  </m:oMath>
                </a14:m>
                <a:r>
                  <a:rPr lang="en-US" sz="4400" b="1">
                    <a:latin typeface="Tahoma" panose="020B0604030504040204" pitchFamily="34" charset="0"/>
                    <a:ea typeface="Tahoma" panose="020B0604030504040204" pitchFamily="34" charset="0"/>
                    <a:cs typeface="Tahoma" panose="020B0604030504040204" pitchFamily="34" charset="0"/>
                  </a:rPr>
                  <a:t>. Tính:</a:t>
                </a:r>
              </a:p>
              <a:p>
                <a:r>
                  <a:rPr lang="en-US" sz="4400" b="1">
                    <a:latin typeface="Tahoma" panose="020B0604030504040204" pitchFamily="34" charset="0"/>
                    <a:ea typeface="Tahoma" panose="020B0604030504040204" pitchFamily="34" charset="0"/>
                    <a:cs typeface="Tahoma" panose="020B0604030504040204" pitchFamily="34" charset="0"/>
                  </a:rPr>
                  <a:t>	a) Độ dài vectơ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𝑶𝑨</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m:t>
                        </m:r>
                      </m:e>
                    </m:acc>
                  </m:oMath>
                </a14:m>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b) Tính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e>
                    </m:d>
                  </m:oMath>
                </a14:m>
                <a:r>
                  <a:rPr lang="en-US" sz="4400" b="1">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6418" y="3133358"/>
                <a:ext cx="12193781" cy="3985643"/>
              </a:xfrm>
              <a:prstGeom prst="rect">
                <a:avLst/>
              </a:prstGeom>
              <a:blipFill>
                <a:blip r:embed="rId4"/>
                <a:stretch>
                  <a:fillRect l="-2050" t="-3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40D753-3F20-453F-6F5F-1F920E5F341D}"/>
                  </a:ext>
                </a:extLst>
              </p:cNvPr>
              <p:cNvSpPr txBox="1"/>
              <p:nvPr/>
            </p:nvSpPr>
            <p:spPr>
              <a:xfrm>
                <a:off x="471089" y="6295262"/>
                <a:ext cx="12364410" cy="5861156"/>
              </a:xfrm>
              <a:prstGeom prst="rect">
                <a:avLst/>
              </a:prstGeom>
              <a:noFill/>
            </p:spPr>
            <p:txBody>
              <a:bodyPr wrap="square" rtlCol="0">
                <a:spAutoFit/>
              </a:bodyPr>
              <a:lstStyle/>
              <a:p>
                <a:pPr>
                  <a:lnSpc>
                    <a:spcPct val="150000"/>
                  </a:lnSpc>
                </a:pPr>
                <a:r>
                  <a:rPr lang="en-US" sz="48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8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8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t>
                </a:r>
                <a:endParaRPr lang="en-US" sz="4800" b="1" i="1" dirty="0">
                  <a:latin typeface="Tahoma" panose="020B0604030504040204" pitchFamily="34" charset="0"/>
                  <a:ea typeface="Tahoma" panose="020B0604030504040204" pitchFamily="34" charset="0"/>
                  <a:cs typeface="Tahoma" panose="020B0604030504040204" pitchFamily="34" charset="0"/>
                </a:endParaRPr>
              </a:p>
              <a:p>
                <a:pPr marL="914400" indent="-914400">
                  <a:lnSpc>
                    <a:spcPct val="150000"/>
                  </a:lnSpc>
                  <a:buAutoNum type="alphaLcParenR"/>
                </a:pPr>
                <a:r>
                  <a:rPr lang="en-US" sz="4800" b="1" dirty="0">
                    <a:latin typeface="Tahoma" panose="020B0604030504040204" pitchFamily="34" charset="0"/>
                    <a:ea typeface="Tahoma" panose="020B0604030504040204" pitchFamily="34" charset="0"/>
                    <a:cs typeface="Tahoma" panose="020B0604030504040204" pitchFamily="34" charset="0"/>
                  </a:rPr>
                  <a:t>Ta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𝑪𝑩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𝑪𝑶</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𝑪𝑩</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𝑩𝑶</m:t>
                        </m:r>
                      </m:e>
                    </m:acc>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Mặt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khác</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panose="02040503050406030204" pitchFamily="18" charset="0"/>
                      </a:rPr>
                      <m:t>𝑩𝑶</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r>
                      <a:rPr lang="en-US" sz="4800" b="1" i="1">
                        <a:latin typeface="Cambria Math" panose="02040503050406030204" pitchFamily="18" charset="0"/>
                      </a:rPr>
                      <m:t>𝑩𝑫</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rad>
                      <m:radPr>
                        <m:degHide m:val="on"/>
                        <m:ctrlPr>
                          <a:rPr lang="en-US" sz="4800" b="1" i="1">
                            <a:latin typeface="Cambria Math" panose="02040503050406030204" pitchFamily="18" charset="0"/>
                          </a:rPr>
                        </m:ctrlPr>
                      </m:radPr>
                      <m:deg/>
                      <m:e>
                        <m:sSup>
                          <m:sSupPr>
                            <m:ctrlPr>
                              <a:rPr lang="en-US" sz="4800" b="1" i="1">
                                <a:latin typeface="Cambria Math" panose="02040503050406030204" pitchFamily="18" charset="0"/>
                              </a:rPr>
                            </m:ctrlPr>
                          </m:sSupPr>
                          <m:e>
                            <m:r>
                              <a:rPr lang="en-US" sz="4800" b="1" i="1">
                                <a:latin typeface="Cambria Math" panose="02040503050406030204" pitchFamily="18" charset="0"/>
                              </a:rPr>
                              <m:t>𝒂</m:t>
                            </m:r>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𝒂</m:t>
                            </m:r>
                          </m:e>
                          <m:sup>
                            <m:r>
                              <a:rPr lang="en-US" sz="4800" b="1" i="1">
                                <a:latin typeface="Cambria Math" panose="02040503050406030204" pitchFamily="18" charset="0"/>
                              </a:rPr>
                              <m:t>𝟐</m:t>
                            </m:r>
                          </m:sup>
                        </m:sSup>
                      </m:e>
                    </m:rad>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𝒂</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num>
                      <m:den>
                        <m:r>
                          <a:rPr lang="en-US" sz="4800" b="1" i="1">
                            <a:latin typeface="Cambria Math" panose="02040503050406030204" pitchFamily="18" charset="0"/>
                          </a:rPr>
                          <m:t>𝟐</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latin typeface="Cambria Math" panose="02040503050406030204" pitchFamily="18" charset="0"/>
                          </a:rPr>
                        </m:ctrlPr>
                      </m:dPr>
                      <m:e>
                        <m:acc>
                          <m:accPr>
                            <m:chr m:val="⃗"/>
                            <m:ctrlPr>
                              <a:rPr lang="en-US" sz="4800" b="1" i="1">
                                <a:latin typeface="Cambria Math" panose="02040503050406030204" pitchFamily="18" charset="0"/>
                              </a:rPr>
                            </m:ctrlPr>
                          </m:accPr>
                          <m:e>
                            <m:r>
                              <a:rPr lang="en-US" sz="4800" b="1" i="1">
                                <a:latin typeface="Cambria Math" panose="02040503050406030204" pitchFamily="18" charset="0"/>
                              </a:rPr>
                              <m:t>𝑶𝑨</m:t>
                            </m:r>
                          </m:e>
                        </m:acc>
                        <m:r>
                          <a:rPr lang="en-US" sz="4800" b="1" i="1">
                            <a:latin typeface="Cambria Math" panose="02040503050406030204" pitchFamily="18" charset="0"/>
                          </a:rPr>
                          <m:t>−</m:t>
                        </m:r>
                        <m:acc>
                          <m:accPr>
                            <m:chr m:val="⃗"/>
                            <m:ctrlPr>
                              <a:rPr lang="en-US" sz="4800" b="1" i="1">
                                <a:latin typeface="Cambria Math" panose="02040503050406030204" pitchFamily="18" charset="0"/>
                              </a:rPr>
                            </m:ctrlPr>
                          </m:accPr>
                          <m:e>
                            <m:r>
                              <a:rPr lang="en-US" sz="4800" b="1" i="1">
                                <a:latin typeface="Cambria Math" panose="02040503050406030204" pitchFamily="18" charset="0"/>
                              </a:rPr>
                              <m:t>𝑪𝑩</m:t>
                            </m:r>
                          </m:e>
                        </m:acc>
                      </m:e>
                    </m:d>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𝒂</m:t>
                        </m:r>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num>
                      <m:den>
                        <m:r>
                          <a:rPr lang="en-US" sz="4800" b="1" i="1">
                            <a:latin typeface="Cambria Math" panose="02040503050406030204" pitchFamily="18" charset="0"/>
                          </a:rPr>
                          <m:t>𝟐</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 name="TextBox 16">
                <a:extLst>
                  <a:ext uri="{FF2B5EF4-FFF2-40B4-BE49-F238E27FC236}">
                    <a16:creationId xmlns:a16="http://schemas.microsoft.com/office/drawing/2014/main" id="{AB40D753-3F20-453F-6F5F-1F920E5F341D}"/>
                  </a:ext>
                </a:extLst>
              </p:cNvPr>
              <p:cNvSpPr txBox="1">
                <a:spLocks noRot="1" noChangeAspect="1" noMove="1" noResize="1" noEditPoints="1" noAdjustHandles="1" noChangeArrowheads="1" noChangeShapeType="1" noTextEdit="1"/>
              </p:cNvSpPr>
              <p:nvPr/>
            </p:nvSpPr>
            <p:spPr>
              <a:xfrm>
                <a:off x="471089" y="6295262"/>
                <a:ext cx="12364410" cy="5861156"/>
              </a:xfrm>
              <a:prstGeom prst="rect">
                <a:avLst/>
              </a:prstGeom>
              <a:blipFill>
                <a:blip r:embed="rId5"/>
                <a:stretch>
                  <a:fillRect l="-2267" b="-1561"/>
                </a:stretch>
              </a:blipFill>
            </p:spPr>
            <p:txBody>
              <a:bodyPr/>
              <a:lstStyle/>
              <a:p>
                <a:r>
                  <a:rPr lang="en-US">
                    <a:noFill/>
                  </a:rPr>
                  <a:t> </a:t>
                </a:r>
              </a:p>
            </p:txBody>
          </p:sp>
        </mc:Fallback>
      </mc:AlternateContent>
      <p:grpSp>
        <p:nvGrpSpPr>
          <p:cNvPr id="25" name="Group 47">
            <a:extLst>
              <a:ext uri="{FF2B5EF4-FFF2-40B4-BE49-F238E27FC236}">
                <a16:creationId xmlns:a16="http://schemas.microsoft.com/office/drawing/2014/main" id="{1B6CBDFA-A6B9-3ED8-46A4-2635B111BB51}"/>
              </a:ext>
            </a:extLst>
          </p:cNvPr>
          <p:cNvGrpSpPr/>
          <p:nvPr/>
        </p:nvGrpSpPr>
        <p:grpSpPr>
          <a:xfrm>
            <a:off x="8915400" y="1027677"/>
            <a:ext cx="7158758" cy="968318"/>
            <a:chOff x="739068" y="1515168"/>
            <a:chExt cx="9473319" cy="968444"/>
          </a:xfrm>
          <a:solidFill>
            <a:srgbClr val="FFC000"/>
          </a:solidFill>
        </p:grpSpPr>
        <p:sp>
          <p:nvSpPr>
            <p:cNvPr id="26" name="Freeform 71">
              <a:extLst>
                <a:ext uri="{FF2B5EF4-FFF2-40B4-BE49-F238E27FC236}">
                  <a16:creationId xmlns:a16="http://schemas.microsoft.com/office/drawing/2014/main" id="{4CE669FB-B985-83B1-77C2-AB1E7D9DC6A1}"/>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7" name="Group 30">
              <a:extLst>
                <a:ext uri="{FF2B5EF4-FFF2-40B4-BE49-F238E27FC236}">
                  <a16:creationId xmlns:a16="http://schemas.microsoft.com/office/drawing/2014/main" id="{80E62BD8-963B-B37A-680B-979F5060A044}"/>
                </a:ext>
              </a:extLst>
            </p:cNvPr>
            <p:cNvGrpSpPr/>
            <p:nvPr/>
          </p:nvGrpSpPr>
          <p:grpSpPr>
            <a:xfrm>
              <a:off x="739068" y="1515168"/>
              <a:ext cx="8390771" cy="960427"/>
              <a:chOff x="739068" y="1515168"/>
              <a:chExt cx="8390771" cy="960427"/>
            </a:xfrm>
            <a:grpFill/>
          </p:grpSpPr>
          <p:sp>
            <p:nvSpPr>
              <p:cNvPr id="28" name="Freeform 71">
                <a:extLst>
                  <a:ext uri="{FF2B5EF4-FFF2-40B4-BE49-F238E27FC236}">
                    <a16:creationId xmlns:a16="http://schemas.microsoft.com/office/drawing/2014/main" id="{D5758F5F-D953-7FBF-08EA-0A2B47FC4E34}"/>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Oval 72">
                <a:extLst>
                  <a:ext uri="{FF2B5EF4-FFF2-40B4-BE49-F238E27FC236}">
                    <a16:creationId xmlns:a16="http://schemas.microsoft.com/office/drawing/2014/main" id="{92E3ACB2-0F25-3DFA-24DC-CC14E4A1807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3">
                <a:extLst>
                  <a:ext uri="{FF2B5EF4-FFF2-40B4-BE49-F238E27FC236}">
                    <a16:creationId xmlns:a16="http://schemas.microsoft.com/office/drawing/2014/main" id="{4CDC07E1-F93D-F3A0-99E0-3FDD7BB06ACF}"/>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4">
                <a:extLst>
                  <a:ext uri="{FF2B5EF4-FFF2-40B4-BE49-F238E27FC236}">
                    <a16:creationId xmlns:a16="http://schemas.microsoft.com/office/drawing/2014/main" id="{24DC0A72-6682-9D75-A26A-717128E7C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5">
                <a:extLst>
                  <a:ext uri="{FF2B5EF4-FFF2-40B4-BE49-F238E27FC236}">
                    <a16:creationId xmlns:a16="http://schemas.microsoft.com/office/drawing/2014/main" id="{996FD4B0-88EE-6B36-979B-B9CAACB0893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6">
                <a:extLst>
                  <a:ext uri="{FF2B5EF4-FFF2-40B4-BE49-F238E27FC236}">
                    <a16:creationId xmlns:a16="http://schemas.microsoft.com/office/drawing/2014/main" id="{80AADB8E-1416-AD27-5F41-E125B410BBC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7">
                <a:extLst>
                  <a:ext uri="{FF2B5EF4-FFF2-40B4-BE49-F238E27FC236}">
                    <a16:creationId xmlns:a16="http://schemas.microsoft.com/office/drawing/2014/main" id="{D454B2BD-9928-766E-2E42-6BAFC9DE4971}"/>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7CE930B9-11E1-E2B6-F71E-1DF0883223B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9">
                <a:extLst>
                  <a:ext uri="{FF2B5EF4-FFF2-40B4-BE49-F238E27FC236}">
                    <a16:creationId xmlns:a16="http://schemas.microsoft.com/office/drawing/2014/main" id="{2A2A2E15-29B0-1124-FBC0-998205F0455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80">
                <a:extLst>
                  <a:ext uri="{FF2B5EF4-FFF2-40B4-BE49-F238E27FC236}">
                    <a16:creationId xmlns:a16="http://schemas.microsoft.com/office/drawing/2014/main" id="{9144B678-FC59-0317-09EF-F2F70967B00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81">
                <a:extLst>
                  <a:ext uri="{FF2B5EF4-FFF2-40B4-BE49-F238E27FC236}">
                    <a16:creationId xmlns:a16="http://schemas.microsoft.com/office/drawing/2014/main" id="{CDA3D5B2-0DDE-E6C5-2FB0-F82440BFF5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E89AB47D-A5EB-8DF6-CC5A-C98A98037E8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FDBBA4E6-6EA4-C0CC-0A58-0462D39B6AAE}"/>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sp>
        <p:nvSpPr>
          <p:cNvPr id="41" name="Content Placeholder 2">
            <a:extLst>
              <a:ext uri="{FF2B5EF4-FFF2-40B4-BE49-F238E27FC236}">
                <a16:creationId xmlns:a16="http://schemas.microsoft.com/office/drawing/2014/main" id="{97A2FDCA-6979-4D8D-3717-59102BF27B3F}"/>
              </a:ext>
            </a:extLst>
          </p:cNvPr>
          <p:cNvSpPr txBox="1">
            <a:spLocks/>
          </p:cNvSpPr>
          <p:nvPr/>
        </p:nvSpPr>
        <p:spPr>
          <a:xfrm>
            <a:off x="12649395" y="2137067"/>
            <a:ext cx="11379949" cy="1107139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CD140CB-37E9-CFC2-9EA7-470AA75C3EDE}"/>
                  </a:ext>
                </a:extLst>
              </p:cNvPr>
              <p:cNvSpPr txBox="1"/>
              <p:nvPr/>
            </p:nvSpPr>
            <p:spPr>
              <a:xfrm>
                <a:off x="12835499" y="8136749"/>
                <a:ext cx="11379949" cy="3359253"/>
              </a:xfrm>
              <a:prstGeom prst="rect">
                <a:avLst/>
              </a:prstGeom>
              <a:noFill/>
            </p:spPr>
            <p:txBody>
              <a:bodyPr wrap="square">
                <a:spAutoFit/>
              </a:bodyPr>
              <a:lstStyle/>
              <a:p>
                <a:pPr lvl="0">
                  <a:lnSpc>
                    <a:spcPct val="150000"/>
                  </a:lnSpc>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𝑨</m:t>
                        </m:r>
                      </m:e>
                      <m:sup>
                        <m:r>
                          <a:rPr lang="en-US" sz="4400" b="1" i="1">
                            <a:latin typeface="Cambria Math" panose="02040503050406030204" pitchFamily="18" charset="0"/>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oMath>
                </a14:m>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rPr>
                      <m:t>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lvl="0">
                  <a:lnSpc>
                    <a:spcPct val="150000"/>
                  </a:lnSpc>
                  <a:defRPr/>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𝑩</m:t>
                        </m:r>
                        <m:sSup>
                          <m:sSupPr>
                            <m:ctrlPr>
                              <a:rPr lang="en-US" sz="4400" b="1" i="1">
                                <a:latin typeface="Cambria Math" panose="02040503050406030204" pitchFamily="18" charset="0"/>
                              </a:rPr>
                            </m:ctrlPr>
                          </m:sSupPr>
                          <m:e>
                            <m:r>
                              <a:rPr lang="en-US" sz="4400" b="1" i="1">
                                <a:latin typeface="Cambria Math" panose="02040503050406030204" pitchFamily="18" charset="0"/>
                              </a:rPr>
                              <m:t>𝑨</m:t>
                            </m:r>
                          </m:e>
                          <m:sup>
                            <m:r>
                              <a:rPr lang="en-US" sz="4400" b="1" i="1">
                                <a:latin typeface="Cambria Math" panose="02040503050406030204" pitchFamily="18" charset="0"/>
                              </a:rPr>
                              <m:t>′</m:t>
                            </m:r>
                          </m:sup>
                        </m:sSup>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𝑨</m:t>
                        </m:r>
                        <m:sSup>
                          <m:sSupPr>
                            <m:ctrlPr>
                              <a:rPr lang="en-US" sz="4400" b="1" i="1">
                                <a:latin typeface="Cambria Math" panose="02040503050406030204" pitchFamily="18" charset="0"/>
                              </a:rPr>
                            </m:ctrlPr>
                          </m:sSupPr>
                          <m:e>
                            <m:r>
                              <a:rPr lang="en-US" sz="4400" b="1" i="1">
                                <a:latin typeface="Cambria Math" panose="02040503050406030204" pitchFamily="18" charset="0"/>
                              </a:rPr>
                              <m:t>𝑨</m:t>
                            </m:r>
                          </m:e>
                          <m:sup>
                            <m:r>
                              <a:rPr lang="en-US" sz="4400" b="1" i="1">
                                <a:latin typeface="Cambria Math" panose="02040503050406030204" pitchFamily="18" charset="0"/>
                              </a:rPr>
                              <m:t>′</m:t>
                            </m:r>
                          </m:sup>
                        </m:sSup>
                      </m:e>
                    </m:acc>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lvl="0">
                  <a:lnSpc>
                    <a:spcPct val="150000"/>
                  </a:lnSpc>
                  <a:defRPr/>
                </a:pP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𝑫𝑪</m:t>
                            </m:r>
                          </m:e>
                        </m:acc>
                      </m:e>
                    </m:d>
                    <m:r>
                      <a:rPr lang="en-US" sz="4400" b="1" i="1">
                        <a:latin typeface="Cambria Math" panose="02040503050406030204" pitchFamily="18" charset="0"/>
                      </a:rPr>
                      <m:t>=</m:t>
                    </m:r>
                    <m:d>
                      <m:dPr>
                        <m:begChr m:val="|"/>
                        <m:endChr m:val="|"/>
                        <m:ctrlPr>
                          <a:rPr lang="en-US" sz="4400" b="1" i="1">
                            <a:latin typeface="Cambria Math" panose="02040503050406030204" pitchFamily="18" charset="0"/>
                          </a:rPr>
                        </m:ctrlPr>
                      </m:dPr>
                      <m:e>
                        <m:acc>
                          <m:accPr>
                            <m:chr m:val="⃗"/>
                            <m:ctrlPr>
                              <a:rPr lang="en-US" sz="4400" b="1" i="1">
                                <a:latin typeface="Cambria Math" panose="02040503050406030204" pitchFamily="18" charset="0"/>
                              </a:rPr>
                            </m:ctrlPr>
                          </m:accPr>
                          <m:e>
                            <m:r>
                              <a:rPr lang="en-US" sz="4400" b="1" i="1">
                                <a:latin typeface="Cambria Math" panose="02040503050406030204" pitchFamily="18" charset="0"/>
                              </a:rPr>
                              <m:t>𝑨</m:t>
                            </m:r>
                            <m:sSup>
                              <m:sSupPr>
                                <m:ctrlPr>
                                  <a:rPr lang="en-US" sz="4400" b="1" i="1">
                                    <a:latin typeface="Cambria Math" panose="02040503050406030204" pitchFamily="18" charset="0"/>
                                  </a:rPr>
                                </m:ctrlPr>
                              </m:sSupPr>
                              <m:e>
                                <m:r>
                                  <a:rPr lang="en-US" sz="4400" b="1" i="1">
                                    <a:latin typeface="Cambria Math" panose="02040503050406030204" pitchFamily="18" charset="0"/>
                                  </a:rPr>
                                  <m:t>𝑨</m:t>
                                </m:r>
                              </m:e>
                              <m:sup>
                                <m:r>
                                  <a:rPr lang="en-US" sz="4400" b="1" i="1">
                                    <a:latin typeface="Cambria Math" panose="02040503050406030204" pitchFamily="18" charset="0"/>
                                  </a:rPr>
                                  <m:t>′</m:t>
                                </m:r>
                              </m:sup>
                            </m:sSup>
                          </m:e>
                        </m:acc>
                      </m:e>
                    </m:d>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𝒂</m:t>
                    </m:r>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ACD140CB-37E9-CFC2-9EA7-470AA75C3EDE}"/>
                  </a:ext>
                </a:extLst>
              </p:cNvPr>
              <p:cNvSpPr txBox="1">
                <a:spLocks noRot="1" noChangeAspect="1" noMove="1" noResize="1" noEditPoints="1" noAdjustHandles="1" noChangeArrowheads="1" noChangeShapeType="1" noTextEdit="1"/>
              </p:cNvSpPr>
              <p:nvPr/>
            </p:nvSpPr>
            <p:spPr>
              <a:xfrm>
                <a:off x="12835499" y="8136749"/>
                <a:ext cx="11379949" cy="3359253"/>
              </a:xfrm>
              <a:prstGeom prst="rect">
                <a:avLst/>
              </a:prstGeom>
              <a:blipFill>
                <a:blip r:embed="rId6"/>
                <a:stretch>
                  <a:fillRect l="-2197" b="-5989"/>
                </a:stretch>
              </a:blipFill>
            </p:spPr>
            <p:txBody>
              <a:bodyPr/>
              <a:lstStyle/>
              <a:p>
                <a:r>
                  <a:rPr lang="en-US">
                    <a:noFill/>
                  </a:rPr>
                  <a:t> </a:t>
                </a:r>
              </a:p>
            </p:txBody>
          </p:sp>
        </mc:Fallback>
      </mc:AlternateContent>
      <p:pic>
        <p:nvPicPr>
          <p:cNvPr id="62" name="Picture 61">
            <a:extLst>
              <a:ext uri="{FF2B5EF4-FFF2-40B4-BE49-F238E27FC236}">
                <a16:creationId xmlns:a16="http://schemas.microsoft.com/office/drawing/2014/main" id="{0AE2E5EA-AEFC-4E80-BFE1-D313B638D48E}"/>
              </a:ext>
            </a:extLst>
          </p:cNvPr>
          <p:cNvPicPr/>
          <p:nvPr/>
        </p:nvPicPr>
        <p:blipFill>
          <a:blip r:embed="rId7"/>
          <a:stretch>
            <a:fillRect/>
          </a:stretch>
        </p:blipFill>
        <p:spPr>
          <a:xfrm>
            <a:off x="13312776" y="2215987"/>
            <a:ext cx="8994547" cy="5820384"/>
          </a:xfrm>
          <a:prstGeom prst="rect">
            <a:avLst/>
          </a:prstGeom>
        </p:spPr>
      </p:pic>
    </p:spTree>
    <p:extLst>
      <p:ext uri="{BB962C8B-B14F-4D97-AF65-F5344CB8AC3E}">
        <p14:creationId xmlns:p14="http://schemas.microsoft.com/office/powerpoint/2010/main" val="4169426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41"/>
                                        </p:tgtEl>
                                        <p:attrNameLst>
                                          <p:attrName>style.visibility</p:attrName>
                                        </p:attrNameLst>
                                      </p:cBhvr>
                                      <p:to>
                                        <p:strVal val="visible"/>
                                      </p:to>
                                    </p:set>
                                  </p:childTnLst>
                                </p:cTn>
                              </p:par>
                              <p:par>
                                <p:cTn id="13" presetID="22" presetClass="entr" presetSubtype="8"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par>
                                <p:cTn id="16" presetID="22" presetClass="entr" presetSubtype="4" fill="hold" nodeType="withEffect">
                                  <p:stCondLst>
                                    <p:cond delay="100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par>
                                <p:cTn id="19" presetID="22" presetClass="entr" presetSubtype="8" fill="hold" nodeType="withEffect">
                                  <p:stCondLst>
                                    <p:cond delay="10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left)">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wipe(left)">
                                      <p:cBhvr>
                                        <p:cTn id="31" dur="500"/>
                                        <p:tgtEl>
                                          <p:spTgt spid="1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xEl>
                                              <p:pRg st="2" end="2"/>
                                            </p:txEl>
                                          </p:spTgt>
                                        </p:tgtEl>
                                        <p:attrNameLst>
                                          <p:attrName>style.visibility</p:attrName>
                                        </p:attrNameLst>
                                      </p:cBhvr>
                                      <p:to>
                                        <p:strVal val="visible"/>
                                      </p:to>
                                    </p:set>
                                    <p:animEffect transition="in" filter="wipe(left)">
                                      <p:cBhvr>
                                        <p:cTn id="36" dur="500"/>
                                        <p:tgtEl>
                                          <p:spTgt spid="1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Effect transition="in" filter="wipe(left)">
                                      <p:cBhvr>
                                        <p:cTn id="41" dur="500"/>
                                        <p:tgtEl>
                                          <p:spTgt spid="1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3">
                                            <p:txEl>
                                              <p:pRg st="0" end="0"/>
                                            </p:txEl>
                                          </p:spTgt>
                                        </p:tgtEl>
                                        <p:attrNameLst>
                                          <p:attrName>style.visibility</p:attrName>
                                        </p:attrNameLst>
                                      </p:cBhvr>
                                      <p:to>
                                        <p:strVal val="visible"/>
                                      </p:to>
                                    </p:set>
                                    <p:animEffect transition="in" filter="wipe(left)">
                                      <p:cBhvr>
                                        <p:cTn id="46" dur="500"/>
                                        <p:tgtEl>
                                          <p:spTgt spid="4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3">
                                            <p:txEl>
                                              <p:pRg st="1" end="1"/>
                                            </p:txEl>
                                          </p:spTgt>
                                        </p:tgtEl>
                                        <p:attrNameLst>
                                          <p:attrName>style.visibility</p:attrName>
                                        </p:attrNameLst>
                                      </p:cBhvr>
                                      <p:to>
                                        <p:strVal val="visible"/>
                                      </p:to>
                                    </p:set>
                                    <p:animEffect transition="in" filter="wipe(left)">
                                      <p:cBhvr>
                                        <p:cTn id="51" dur="500"/>
                                        <p:tgtEl>
                                          <p:spTgt spid="4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3">
                                            <p:txEl>
                                              <p:pRg st="2" end="2"/>
                                            </p:txEl>
                                          </p:spTgt>
                                        </p:tgtEl>
                                        <p:attrNameLst>
                                          <p:attrName>style.visibility</p:attrName>
                                        </p:attrNameLst>
                                      </p:cBhvr>
                                      <p:to>
                                        <p:strVal val="visible"/>
                                      </p:to>
                                    </p:set>
                                    <p:animEffect transition="in" filter="wipe(left)">
                                      <p:cBhvr>
                                        <p:cTn id="56"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57148" y="2174200"/>
            <a:ext cx="12280867" cy="1108538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320"/>
          <p:cNvGrpSpPr>
            <a:grpSpLocks/>
          </p:cNvGrpSpPr>
          <p:nvPr/>
        </p:nvGrpSpPr>
        <p:grpSpPr bwMode="auto">
          <a:xfrm>
            <a:off x="167757" y="2370971"/>
            <a:ext cx="5470519" cy="800490"/>
            <a:chOff x="0" y="746"/>
            <a:chExt cx="28934" cy="2256"/>
          </a:xfrm>
        </p:grpSpPr>
        <p:sp>
          <p:nvSpPr>
            <p:cNvPr id="8" name="TextBox 321"/>
            <p:cNvSpPr txBox="1">
              <a:spLocks noChangeArrowheads="1"/>
            </p:cNvSpPr>
            <p:nvPr/>
          </p:nvSpPr>
          <p:spPr bwMode="auto">
            <a:xfrm>
              <a:off x="7254" y="746"/>
              <a:ext cx="2168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alt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4400" b="1"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altLang="en-US" sz="4400" b="1">
                  <a:solidFill>
                    <a:srgbClr val="FF0000"/>
                  </a:solidFill>
                  <a:latin typeface="Tahoma" panose="020B0604030504040204" pitchFamily="34" charset="0"/>
                  <a:ea typeface="Tahoma" panose="020B0604030504040204" pitchFamily="34" charset="0"/>
                  <a:cs typeface="Tahoma" panose="020B0604030504040204" pitchFamily="34" charset="0"/>
                </a:rPr>
                <a:t> 4</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58"/>
            <p:cNvGrpSpPr>
              <a:grpSpLocks/>
            </p:cNvGrpSpPr>
            <p:nvPr/>
          </p:nvGrpSpPr>
          <p:grpSpPr bwMode="auto">
            <a:xfrm>
              <a:off x="0" y="923"/>
              <a:ext cx="6270" cy="1976"/>
              <a:chOff x="0" y="923"/>
              <a:chExt cx="5754" cy="1976"/>
            </a:xfrm>
          </p:grpSpPr>
          <p:grpSp>
            <p:nvGrpSpPr>
              <p:cNvPr id="10" name="Group 59"/>
              <p:cNvGrpSpPr>
                <a:grpSpLocks/>
              </p:cNvGrpSpPr>
              <p:nvPr/>
            </p:nvGrpSpPr>
            <p:grpSpPr bwMode="auto">
              <a:xfrm>
                <a:off x="0" y="923"/>
                <a:ext cx="5754" cy="1976"/>
                <a:chOff x="0" y="923"/>
                <a:chExt cx="6444" cy="3028"/>
              </a:xfrm>
            </p:grpSpPr>
            <p:sp>
              <p:nvSpPr>
                <p:cNvPr id="13" name="Arrow: Pentagon 60"/>
                <p:cNvSpPr>
                  <a:spLocks noChangeArrowheads="1"/>
                </p:cNvSpPr>
                <p:nvPr/>
              </p:nvSpPr>
              <p:spPr bwMode="auto">
                <a:xfrm>
                  <a:off x="0" y="1038"/>
                  <a:ext cx="4206" cy="2913"/>
                </a:xfrm>
                <a:prstGeom prst="homePlate">
                  <a:avLst>
                    <a:gd name="adj" fmla="val 50001"/>
                  </a:avLst>
                </a:prstGeom>
                <a:solidFill>
                  <a:srgbClr val="B7DEE8"/>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61"/>
                <p:cNvSpPr>
                  <a:spLocks noChangeArrowheads="1"/>
                </p:cNvSpPr>
                <p:nvPr/>
              </p:nvSpPr>
              <p:spPr bwMode="auto">
                <a:xfrm>
                  <a:off x="3802" y="923"/>
                  <a:ext cx="1695" cy="2916"/>
                </a:xfrm>
                <a:prstGeom prst="chevron">
                  <a:avLst>
                    <a:gd name="adj" fmla="val 83505"/>
                  </a:avLst>
                </a:prstGeom>
                <a:solidFill>
                  <a:srgbClr val="CCC1DA"/>
                </a:solidFill>
                <a:ln w="254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Arrow: Chevron 62"/>
                <p:cNvSpPr>
                  <a:spLocks noChangeArrowheads="1"/>
                </p:cNvSpPr>
                <p:nvPr/>
              </p:nvSpPr>
              <p:spPr bwMode="auto">
                <a:xfrm>
                  <a:off x="4749" y="923"/>
                  <a:ext cx="1695" cy="2916"/>
                </a:xfrm>
                <a:prstGeom prst="chevron">
                  <a:avLst>
                    <a:gd name="adj" fmla="val 83505"/>
                  </a:avLst>
                </a:prstGeom>
                <a:solidFill>
                  <a:srgbClr val="0000CC"/>
                </a:solidFill>
                <a:ln w="254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1" name="Flowchart: Terminator 63"/>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Oval 64"/>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25400">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6418" y="3133358"/>
                <a:ext cx="12193781" cy="4004751"/>
              </a:xfrm>
              <a:prstGeom prst="rect">
                <a:avLst/>
              </a:prstGeom>
              <a:noFill/>
            </p:spPr>
            <p:txBody>
              <a:bodyPr wrap="square" rtlCol="0">
                <a:spAutoFit/>
              </a:bodyPr>
              <a:lstStyle/>
              <a:p>
                <a:r>
                  <a:rPr lang="en-US" sz="4400" b="1">
                    <a:latin typeface="Tahoma" panose="020B0604030504040204" pitchFamily="34" charset="0"/>
                    <a:ea typeface="Tahoma" panose="020B0604030504040204" pitchFamily="34" charset="0"/>
                    <a:cs typeface="Tahoma" panose="020B0604030504040204" pitchFamily="34" charset="0"/>
                  </a:rPr>
                  <a:t>Ví dụ 3: Cho hai lực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oMath>
                </a14:m>
                <a:r>
                  <a:rPr lang="en-US" sz="4400" b="1">
                    <a:latin typeface="Tahoma" panose="020B0604030504040204" pitchFamily="34" charset="0"/>
                    <a:ea typeface="Tahoma" panose="020B0604030504040204" pitchFamily="34" charset="0"/>
                    <a:cs typeface="Tahoma" panose="020B0604030504040204" pitchFamily="34" charset="0"/>
                  </a:rPr>
                  <a:t> có điểm đặt </a:t>
                </a:r>
                <a14:m>
                  <m:oMath xmlns:m="http://schemas.openxmlformats.org/officeDocument/2006/math">
                    <m:r>
                      <a:rPr lang="en-US" sz="4400" b="1" i="1">
                        <a:latin typeface="Cambria Math" panose="02040503050406030204" pitchFamily="18" charset="0"/>
                      </a:rPr>
                      <m:t>𝑶</m:t>
                    </m:r>
                  </m:oMath>
                </a14:m>
                <a:r>
                  <a:rPr lang="en-US" sz="4400" b="1">
                    <a:latin typeface="Tahoma" panose="020B0604030504040204" pitchFamily="34" charset="0"/>
                    <a:ea typeface="Tahoma" panose="020B0604030504040204" pitchFamily="34" charset="0"/>
                    <a:cs typeface="Tahoma" panose="020B0604030504040204" pitchFamily="34" charset="0"/>
                  </a:rPr>
                  <a:t> vuông góc với nhau. Cường độ của hai lực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𝟏</m:t>
                            </m:r>
                          </m:sub>
                        </m:sSub>
                      </m:e>
                    </m:acc>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sz="4400" b="1" i="1">
                            <a:latin typeface="Cambria Math" panose="02040503050406030204" pitchFamily="18" charset="0"/>
                          </a:rPr>
                        </m:ctrlPr>
                      </m:accPr>
                      <m:e>
                        <m:sSub>
                          <m:sSubPr>
                            <m:ctrlPr>
                              <a:rPr lang="en-US" sz="4400" b="1" i="1">
                                <a:latin typeface="Cambria Math" panose="02040503050406030204" pitchFamily="18" charset="0"/>
                              </a:rPr>
                            </m:ctrlPr>
                          </m:sSubPr>
                          <m:e>
                            <m:r>
                              <a:rPr lang="en-US" sz="4400" b="1" i="1">
                                <a:latin typeface="Cambria Math" panose="02040503050406030204" pitchFamily="18" charset="0"/>
                              </a:rPr>
                              <m:t>𝑭</m:t>
                            </m:r>
                          </m:e>
                          <m:sub>
                            <m:r>
                              <a:rPr lang="en-US" sz="4400" b="1" i="1">
                                <a:latin typeface="Cambria Math" panose="02040503050406030204" pitchFamily="18" charset="0"/>
                              </a:rPr>
                              <m:t>𝟐</m:t>
                            </m:r>
                          </m:sub>
                        </m:sSub>
                      </m:e>
                    </m:acc>
                  </m:oMath>
                </a14:m>
                <a:r>
                  <a:rPr lang="en-US" sz="4400" b="1">
                    <a:latin typeface="Tahoma" panose="020B0604030504040204" pitchFamily="34" charset="0"/>
                    <a:ea typeface="Tahoma" panose="020B0604030504040204" pitchFamily="34" charset="0"/>
                    <a:cs typeface="Tahoma" panose="020B0604030504040204" pitchFamily="34" charset="0"/>
                  </a:rPr>
                  <a:t> lần lượt là </a:t>
                </a:r>
                <a14:m>
                  <m:oMath xmlns:m="http://schemas.openxmlformats.org/officeDocument/2006/math">
                    <m:r>
                      <a:rPr lang="en-US" sz="4400" b="1" i="1">
                        <a:latin typeface="Cambria Math" panose="02040503050406030204" pitchFamily="18" charset="0"/>
                      </a:rPr>
                      <m:t>𝟖𝟎</m:t>
                    </m:r>
                    <m:r>
                      <a:rPr lang="en-US" sz="4400" b="1" i="1">
                        <a:latin typeface="Cambria Math" panose="02040503050406030204" pitchFamily="18" charset="0"/>
                      </a:rPr>
                      <m:t>𝑵</m:t>
                    </m:r>
                    <m:r>
                      <a:rPr lang="en-US" sz="4400" b="1" i="1">
                        <a:latin typeface="Cambria Math" panose="02040503050406030204" pitchFamily="18" charset="0"/>
                      </a:rPr>
                      <m:t>,</m:t>
                    </m:r>
                    <m:r>
                      <a:rPr lang="en-US" sz="4400" b="1" i="1">
                        <a:latin typeface="Cambria Math" panose="02040503050406030204" pitchFamily="18" charset="0"/>
                      </a:rPr>
                      <m:t>𝟔𝟎</m:t>
                    </m:r>
                    <m:r>
                      <a:rPr lang="en-US" sz="4400" b="1" i="1">
                        <a:latin typeface="Cambria Math" panose="02040503050406030204" pitchFamily="18" charset="0"/>
                      </a:rPr>
                      <m:t>𝑵</m:t>
                    </m:r>
                  </m:oMath>
                </a14:m>
                <a:r>
                  <a:rPr lang="en-US" sz="4400" b="1">
                    <a:latin typeface="Tahoma" panose="020B0604030504040204" pitchFamily="34" charset="0"/>
                    <a:ea typeface="Tahoma" panose="020B0604030504040204" pitchFamily="34" charset="0"/>
                    <a:cs typeface="Tahoma" panose="020B0604030504040204" pitchFamily="34" charset="0"/>
                  </a:rPr>
                  <a:t>. Cường độ tổng hợp lực của hai lực đó là bao nhiêu? </a:t>
                </a:r>
              </a:p>
              <a:p>
                <a:pPr>
                  <a:lnSpc>
                    <a:spcPct val="150000"/>
                  </a:lnSpc>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6418" y="3133358"/>
                <a:ext cx="12193781" cy="4004751"/>
              </a:xfrm>
              <a:prstGeom prst="rect">
                <a:avLst/>
              </a:prstGeom>
              <a:blipFill>
                <a:blip r:embed="rId4"/>
                <a:stretch>
                  <a:fillRect l="-2050" t="-1218" r="-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B40D753-3F20-453F-6F5F-1F920E5F341D}"/>
                  </a:ext>
                </a:extLst>
              </p:cNvPr>
              <p:cNvSpPr txBox="1"/>
              <p:nvPr/>
            </p:nvSpPr>
            <p:spPr>
              <a:xfrm>
                <a:off x="720658" y="6590593"/>
                <a:ext cx="12364410" cy="6659002"/>
              </a:xfrm>
              <a:prstGeom prst="rect">
                <a:avLst/>
              </a:prstGeom>
              <a:noFill/>
            </p:spPr>
            <p:txBody>
              <a:bodyPr wrap="square" rtlCol="0">
                <a:spAutoFit/>
              </a:bodyPr>
              <a:lstStyle/>
              <a:p>
                <a:pPr>
                  <a:lnSpc>
                    <a:spcPct val="150000"/>
                  </a:lnSpc>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𝑨𝑴</m:t>
                          </m:r>
                        </m:e>
                      </m:acc>
                    </m:oMath>
                  </m:oMathPara>
                </a14:m>
                <a:endParaRPr lang="en-US" b="1"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r>
                            <a:rPr lang="en-US" b="1" i="1">
                              <a:latin typeface="Cambria Math" panose="02040503050406030204" pitchFamily="18" charset="0"/>
                            </a:rPr>
                            <m:t>+</m:t>
                          </m:r>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i="1">
                                      <a:latin typeface="Cambria Math" panose="02040503050406030204" pitchFamily="18" charset="0"/>
                                    </a:rPr>
                                    <m:t>𝑭</m:t>
                                  </m:r>
                                </m:e>
                                <m:sub>
                                  <m:r>
                                    <a:rPr lang="en-US" b="1" i="1">
                                      <a:latin typeface="Cambria Math" panose="02040503050406030204" pitchFamily="18" charset="0"/>
                                    </a:rPr>
                                    <m:t>𝟏</m:t>
                                  </m:r>
                                </m:sub>
                              </m:sSub>
                            </m:e>
                          </m:acc>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𝟐</m:t>
                          </m:r>
                          <m:acc>
                            <m:accPr>
                              <m:chr m:val="⃗"/>
                              <m:ctrlPr>
                                <a:rPr lang="en-US" b="1" i="1">
                                  <a:latin typeface="Cambria Math" panose="02040503050406030204" pitchFamily="18" charset="0"/>
                                </a:rPr>
                              </m:ctrlPr>
                            </m:accPr>
                            <m:e>
                              <m:r>
                                <a:rPr lang="en-US" b="1" i="1">
                                  <a:latin typeface="Cambria Math" panose="02040503050406030204" pitchFamily="18" charset="0"/>
                                </a:rPr>
                                <m:t>𝑨𝑴</m:t>
                              </m:r>
                            </m:e>
                          </m:acc>
                        </m:e>
                      </m:d>
                      <m:r>
                        <a:rPr lang="en-US" b="1" i="1">
                          <a:latin typeface="Cambria Math" panose="02040503050406030204" pitchFamily="18" charset="0"/>
                        </a:rPr>
                        <m:t>=</m:t>
                      </m:r>
                      <m:r>
                        <a:rPr lang="en-US" b="1" i="1">
                          <a:latin typeface="Cambria Math" panose="02040503050406030204" pitchFamily="18" charset="0"/>
                        </a:rPr>
                        <m:t>𝑩𝑪</m:t>
                      </m:r>
                    </m:oMath>
                  </m:oMathPara>
                </a14:m>
                <a:endParaRPr lang="en-US" b="1" dirty="0">
                  <a:latin typeface="Tahoma" panose="020B060403050404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𝟖</m:t>
                          </m:r>
                          <m:sSup>
                            <m:sSupPr>
                              <m:ctrlPr>
                                <a:rPr lang="en-US" b="1" i="1">
                                  <a:latin typeface="Cambria Math" panose="02040503050406030204" pitchFamily="18" charset="0"/>
                                </a:rPr>
                              </m:ctrlPr>
                            </m:sSupPr>
                            <m:e>
                              <m:r>
                                <a:rPr lang="en-US" b="1" i="1">
                                  <a:latin typeface="Cambria Math" panose="02040503050406030204" pitchFamily="18" charset="0"/>
                                </a:rPr>
                                <m:t>𝟎</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𝟔</m:t>
                          </m:r>
                          <m:sSup>
                            <m:sSupPr>
                              <m:ctrlPr>
                                <a:rPr lang="en-US" b="1" i="1">
                                  <a:latin typeface="Cambria Math" panose="02040503050406030204" pitchFamily="18" charset="0"/>
                                </a:rPr>
                              </m:ctrlPr>
                            </m:sSupPr>
                            <m:e>
                              <m:r>
                                <a:rPr lang="en-US" b="1" i="1">
                                  <a:latin typeface="Cambria Math" panose="02040503050406030204" pitchFamily="18" charset="0"/>
                                </a:rPr>
                                <m:t>𝟎</m:t>
                              </m:r>
                            </m:e>
                            <m:sup>
                              <m:r>
                                <a:rPr lang="en-US" b="1" i="1">
                                  <a:latin typeface="Cambria Math" panose="02040503050406030204" pitchFamily="18" charset="0"/>
                                </a:rPr>
                                <m:t>𝟐</m:t>
                              </m:r>
                            </m:sup>
                          </m:sSup>
                        </m:e>
                      </m:rad>
                      <m:r>
                        <a:rPr lang="en-US" b="1" i="1">
                          <a:latin typeface="Cambria Math" panose="02040503050406030204" pitchFamily="18" charset="0"/>
                        </a:rPr>
                        <m:t>=</m:t>
                      </m:r>
                      <m:r>
                        <a:rPr lang="en-US" b="1" i="1">
                          <a:latin typeface="Cambria Math" panose="02040503050406030204" pitchFamily="18" charset="0"/>
                        </a:rPr>
                        <m:t>𝟏𝟎𝟎</m:t>
                      </m:r>
                      <m:r>
                        <m:rPr>
                          <m:nor/>
                        </m:rPr>
                        <a:rPr lang="en-US" b="1"/>
                        <m:t> </m:t>
                      </m:r>
                      <m:r>
                        <m:rPr>
                          <m:nor/>
                        </m:rPr>
                        <a:rPr lang="en-US" b="1"/>
                        <m:t>N</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AB40D753-3F20-453F-6F5F-1F920E5F341D}"/>
                  </a:ext>
                </a:extLst>
              </p:cNvPr>
              <p:cNvSpPr txBox="1">
                <a:spLocks noRot="1" noChangeAspect="1" noMove="1" noResize="1" noEditPoints="1" noAdjustHandles="1" noChangeArrowheads="1" noChangeShapeType="1" noTextEdit="1"/>
              </p:cNvSpPr>
              <p:nvPr/>
            </p:nvSpPr>
            <p:spPr>
              <a:xfrm>
                <a:off x="720658" y="6590593"/>
                <a:ext cx="12364410" cy="6659002"/>
              </a:xfrm>
              <a:prstGeom prst="rect">
                <a:avLst/>
              </a:prstGeom>
              <a:blipFill>
                <a:blip r:embed="rId5"/>
                <a:stretch>
                  <a:fillRect l="-1971"/>
                </a:stretch>
              </a:blipFill>
            </p:spPr>
            <p:txBody>
              <a:bodyPr/>
              <a:lstStyle/>
              <a:p>
                <a:r>
                  <a:rPr lang="en-US">
                    <a:noFill/>
                  </a:rPr>
                  <a:t> </a:t>
                </a:r>
              </a:p>
            </p:txBody>
          </p:sp>
        </mc:Fallback>
      </mc:AlternateContent>
      <p:grpSp>
        <p:nvGrpSpPr>
          <p:cNvPr id="25" name="Group 47">
            <a:extLst>
              <a:ext uri="{FF2B5EF4-FFF2-40B4-BE49-F238E27FC236}">
                <a16:creationId xmlns:a16="http://schemas.microsoft.com/office/drawing/2014/main" id="{1B6CBDFA-A6B9-3ED8-46A4-2635B111BB51}"/>
              </a:ext>
            </a:extLst>
          </p:cNvPr>
          <p:cNvGrpSpPr/>
          <p:nvPr/>
        </p:nvGrpSpPr>
        <p:grpSpPr>
          <a:xfrm>
            <a:off x="8915400" y="1027677"/>
            <a:ext cx="7158758" cy="968318"/>
            <a:chOff x="739068" y="1515168"/>
            <a:chExt cx="9473319" cy="968444"/>
          </a:xfrm>
          <a:solidFill>
            <a:srgbClr val="FFC000"/>
          </a:solidFill>
        </p:grpSpPr>
        <p:sp>
          <p:nvSpPr>
            <p:cNvPr id="26" name="Freeform 71">
              <a:extLst>
                <a:ext uri="{FF2B5EF4-FFF2-40B4-BE49-F238E27FC236}">
                  <a16:creationId xmlns:a16="http://schemas.microsoft.com/office/drawing/2014/main" id="{4CE669FB-B985-83B1-77C2-AB1E7D9DC6A1}"/>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7" name="Group 30">
              <a:extLst>
                <a:ext uri="{FF2B5EF4-FFF2-40B4-BE49-F238E27FC236}">
                  <a16:creationId xmlns:a16="http://schemas.microsoft.com/office/drawing/2014/main" id="{80E62BD8-963B-B37A-680B-979F5060A044}"/>
                </a:ext>
              </a:extLst>
            </p:cNvPr>
            <p:cNvGrpSpPr/>
            <p:nvPr/>
          </p:nvGrpSpPr>
          <p:grpSpPr>
            <a:xfrm>
              <a:off x="739068" y="1515168"/>
              <a:ext cx="8390771" cy="960427"/>
              <a:chOff x="739068" y="1515168"/>
              <a:chExt cx="8390771" cy="960427"/>
            </a:xfrm>
            <a:grpFill/>
          </p:grpSpPr>
          <p:sp>
            <p:nvSpPr>
              <p:cNvPr id="28" name="Freeform 71">
                <a:extLst>
                  <a:ext uri="{FF2B5EF4-FFF2-40B4-BE49-F238E27FC236}">
                    <a16:creationId xmlns:a16="http://schemas.microsoft.com/office/drawing/2014/main" id="{D5758F5F-D953-7FBF-08EA-0A2B47FC4E34}"/>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Oval 72">
                <a:extLst>
                  <a:ext uri="{FF2B5EF4-FFF2-40B4-BE49-F238E27FC236}">
                    <a16:creationId xmlns:a16="http://schemas.microsoft.com/office/drawing/2014/main" id="{92E3ACB2-0F25-3DFA-24DC-CC14E4A18073}"/>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3">
                <a:extLst>
                  <a:ext uri="{FF2B5EF4-FFF2-40B4-BE49-F238E27FC236}">
                    <a16:creationId xmlns:a16="http://schemas.microsoft.com/office/drawing/2014/main" id="{4CDC07E1-F93D-F3A0-99E0-3FDD7BB06ACF}"/>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4">
                <a:extLst>
                  <a:ext uri="{FF2B5EF4-FFF2-40B4-BE49-F238E27FC236}">
                    <a16:creationId xmlns:a16="http://schemas.microsoft.com/office/drawing/2014/main" id="{24DC0A72-6682-9D75-A26A-717128E7C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5">
                <a:extLst>
                  <a:ext uri="{FF2B5EF4-FFF2-40B4-BE49-F238E27FC236}">
                    <a16:creationId xmlns:a16="http://schemas.microsoft.com/office/drawing/2014/main" id="{996FD4B0-88EE-6B36-979B-B9CAACB08930}"/>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6">
                <a:extLst>
                  <a:ext uri="{FF2B5EF4-FFF2-40B4-BE49-F238E27FC236}">
                    <a16:creationId xmlns:a16="http://schemas.microsoft.com/office/drawing/2014/main" id="{80AADB8E-1416-AD27-5F41-E125B410BBC4}"/>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77">
                <a:extLst>
                  <a:ext uri="{FF2B5EF4-FFF2-40B4-BE49-F238E27FC236}">
                    <a16:creationId xmlns:a16="http://schemas.microsoft.com/office/drawing/2014/main" id="{D454B2BD-9928-766E-2E42-6BAFC9DE4971}"/>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7CE930B9-11E1-E2B6-F71E-1DF0883223B2}"/>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79">
                <a:extLst>
                  <a:ext uri="{FF2B5EF4-FFF2-40B4-BE49-F238E27FC236}">
                    <a16:creationId xmlns:a16="http://schemas.microsoft.com/office/drawing/2014/main" id="{2A2A2E15-29B0-1124-FBC0-998205F04556}"/>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Freeform 80">
                <a:extLst>
                  <a:ext uri="{FF2B5EF4-FFF2-40B4-BE49-F238E27FC236}">
                    <a16:creationId xmlns:a16="http://schemas.microsoft.com/office/drawing/2014/main" id="{9144B678-FC59-0317-09EF-F2F70967B00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8" name="Freeform 81">
                <a:extLst>
                  <a:ext uri="{FF2B5EF4-FFF2-40B4-BE49-F238E27FC236}">
                    <a16:creationId xmlns:a16="http://schemas.microsoft.com/office/drawing/2014/main" id="{CDA3D5B2-0DDE-E6C5-2FB0-F82440BFF5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E89AB47D-A5EB-8DF6-CC5A-C98A98037E8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40" name="TextBox 43">
                <a:extLst>
                  <a:ext uri="{FF2B5EF4-FFF2-40B4-BE49-F238E27FC236}">
                    <a16:creationId xmlns:a16="http://schemas.microsoft.com/office/drawing/2014/main" id="{FDBBA4E6-6EA4-C0CC-0A58-0462D39B6AAE}"/>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sp>
        <p:nvSpPr>
          <p:cNvPr id="41" name="Content Placeholder 2">
            <a:extLst>
              <a:ext uri="{FF2B5EF4-FFF2-40B4-BE49-F238E27FC236}">
                <a16:creationId xmlns:a16="http://schemas.microsoft.com/office/drawing/2014/main" id="{97A2FDCA-6979-4D8D-3717-59102BF27B3F}"/>
              </a:ext>
            </a:extLst>
          </p:cNvPr>
          <p:cNvSpPr txBox="1">
            <a:spLocks/>
          </p:cNvSpPr>
          <p:nvPr/>
        </p:nvSpPr>
        <p:spPr>
          <a:xfrm>
            <a:off x="12649395" y="2137067"/>
            <a:ext cx="11379949" cy="1107139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72" name="Picture 71">
            <a:extLst>
              <a:ext uri="{FF2B5EF4-FFF2-40B4-BE49-F238E27FC236}">
                <a16:creationId xmlns:a16="http://schemas.microsoft.com/office/drawing/2014/main" id="{FF15A004-8F56-4794-83F0-82E6EAAD7B1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653646" y="2556857"/>
            <a:ext cx="7910953" cy="8517034"/>
          </a:xfrm>
          <a:prstGeom prst="rect">
            <a:avLst/>
          </a:prstGeom>
          <a:noFill/>
          <a:ln>
            <a:noFill/>
          </a:ln>
        </p:spPr>
      </p:pic>
    </p:spTree>
    <p:extLst>
      <p:ext uri="{BB962C8B-B14F-4D97-AF65-F5344CB8AC3E}">
        <p14:creationId xmlns:p14="http://schemas.microsoft.com/office/powerpoint/2010/main" val="2825257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41"/>
                                        </p:tgtEl>
                                        <p:attrNameLst>
                                          <p:attrName>style.visibility</p:attrName>
                                        </p:attrNameLst>
                                      </p:cBhvr>
                                      <p:to>
                                        <p:strVal val="visible"/>
                                      </p:to>
                                    </p:set>
                                  </p:childTnLst>
                                </p:cTn>
                              </p:par>
                              <p:par>
                                <p:cTn id="13" presetID="22" presetClass="entr" presetSubtype="8" fill="hold" nodeType="withEffect">
                                  <p:stCondLst>
                                    <p:cond delay="1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lef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wipe(left)">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wipe(left)">
                                      <p:cBhvr>
                                        <p:cTn id="35" dur="500"/>
                                        <p:tgtEl>
                                          <p:spTgt spid="1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
                                            <p:txEl>
                                              <p:pRg st="3" end="3"/>
                                            </p:txEl>
                                          </p:spTgt>
                                        </p:tgtEl>
                                        <p:attrNameLst>
                                          <p:attrName>style.visibility</p:attrName>
                                        </p:attrNameLst>
                                      </p:cBhvr>
                                      <p:to>
                                        <p:strVal val="visible"/>
                                      </p:to>
                                    </p:set>
                                    <p:animEffect transition="in" filter="wipe(left)">
                                      <p:cBhvr>
                                        <p:cTn id="40"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a:extLst>
              <a:ext uri="{FF2B5EF4-FFF2-40B4-BE49-F238E27FC236}">
                <a16:creationId xmlns:a16="http://schemas.microsoft.com/office/drawing/2014/main" id="{D6608024-D187-405C-A3F6-D16F0B9D363A}"/>
              </a:ext>
            </a:extLst>
          </p:cNvPr>
          <p:cNvSpPr txBox="1">
            <a:spLocks/>
          </p:cNvSpPr>
          <p:nvPr/>
        </p:nvSpPr>
        <p:spPr>
          <a:xfrm>
            <a:off x="16382653" y="1894238"/>
            <a:ext cx="7472363" cy="463480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38" name="Content Placeholder 2">
            <a:extLst>
              <a:ext uri="{FF2B5EF4-FFF2-40B4-BE49-F238E27FC236}">
                <a16:creationId xmlns:a16="http://schemas.microsoft.com/office/drawing/2014/main" id="{21FAA62A-CF0F-6D2B-6877-F95035192670}"/>
              </a:ext>
            </a:extLst>
          </p:cNvPr>
          <p:cNvSpPr txBox="1">
            <a:spLocks/>
          </p:cNvSpPr>
          <p:nvPr/>
        </p:nvSpPr>
        <p:spPr>
          <a:xfrm>
            <a:off x="219074" y="4191000"/>
            <a:ext cx="16087726" cy="9011566"/>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19075" y="1918538"/>
            <a:ext cx="16087725" cy="220331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2273777"/>
                <a:ext cx="16611599" cy="1533177"/>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Ví </a:t>
                </a:r>
                <a:r>
                  <a:rPr lang="en-US" sz="4400" b="1" dirty="0" err="1">
                    <a:latin typeface="Tahoma" panose="020B0604030504040204" pitchFamily="34" charset="0"/>
                    <a:ea typeface="Tahoma" panose="020B0604030504040204" pitchFamily="34" charset="0"/>
                    <a:cs typeface="Tahoma" panose="020B0604030504040204" pitchFamily="34" charset="0"/>
                  </a:rPr>
                  <a:t>dụ</a:t>
                </a:r>
                <a:r>
                  <a:rPr lang="en-US" sz="4400" b="1" dirty="0">
                    <a:latin typeface="Tahoma" panose="020B0604030504040204" pitchFamily="34" charset="0"/>
                    <a:ea typeface="Tahoma" panose="020B0604030504040204" pitchFamily="34" charset="0"/>
                    <a:cs typeface="Tahoma" panose="020B0604030504040204" pitchFamily="34" charset="0"/>
                  </a:rPr>
                  <a:t> 4: Cho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𝑰</m:t>
                    </m:r>
                    <m:r>
                      <a:rPr lang="en-US" sz="4400" b="1" i="1">
                        <a:latin typeface="Cambria Math" panose="02040503050406030204" pitchFamily="18" charset="0"/>
                      </a:rPr>
                      <m:t>, </m:t>
                    </m:r>
                    <m:r>
                      <a:rPr lang="en-US" sz="4400" b="1" i="1">
                        <a:latin typeface="Cambria Math" panose="02040503050406030204" pitchFamily="18" charset="0"/>
                      </a:rPr>
                      <m:t>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14:m>
                  <m:oMath xmlns:m="http://schemas.openxmlformats.org/officeDocument/2006/math">
                    <m:r>
                      <a:rPr lang="en-US" sz="4400" b="1" i="0" smtClean="0">
                        <a:latin typeface="Cambria Math" panose="02040503050406030204" pitchFamily="18" charset="0"/>
                      </a:rPr>
                      <m:t> </m:t>
                    </m:r>
                    <m:r>
                      <a:rPr lang="en-US" sz="4400" b="1" i="1">
                        <a:latin typeface="Cambria Math" panose="02040503050406030204" pitchFamily="18" charset="0"/>
                      </a:rPr>
                      <m:t>𝑨𝑩</m:t>
                    </m:r>
                    <m:r>
                      <a:rPr lang="en-US" sz="4400" b="1" i="1">
                        <a:latin typeface="Cambria Math" panose="02040503050406030204" pitchFamily="18" charset="0"/>
                      </a:rPr>
                      <m:t>, </m:t>
                    </m:r>
                    <m:r>
                      <a:rPr lang="en-US" sz="4400" b="1" i="1">
                        <a:latin typeface="Cambria Math" panose="02040503050406030204" pitchFamily="18" charset="0"/>
                      </a:rPr>
                      <m:t>𝑪𝑰</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tích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𝑩𝑫</m:t>
                        </m:r>
                      </m:e>
                    </m:acc>
                  </m:oMath>
                </a14:m>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𝑨𝑩</m:t>
                        </m:r>
                      </m:e>
                    </m:acc>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𝑨𝑪</m:t>
                        </m:r>
                      </m:e>
                    </m:acc>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2273777"/>
                <a:ext cx="16611599" cy="1533177"/>
              </a:xfrm>
              <a:prstGeom prst="rect">
                <a:avLst/>
              </a:prstGeom>
              <a:blipFill>
                <a:blip r:embed="rId4"/>
                <a:stretch>
                  <a:fillRect l="-1505" t="-8730"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6CAAFC-9010-6D5E-43CE-CC57B806ECC9}"/>
                  </a:ext>
                </a:extLst>
              </p:cNvPr>
              <p:cNvSpPr txBox="1"/>
              <p:nvPr/>
            </p:nvSpPr>
            <p:spPr>
              <a:xfrm>
                <a:off x="1152304" y="4038600"/>
                <a:ext cx="12563696" cy="9841477"/>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Lời </a:t>
                </a:r>
                <a:r>
                  <a:rPr kumimoji="0" lang="en-US" sz="4300" b="1" i="0" u="sng"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4300" b="1" i="0" u="sng"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p>
              <a:p>
                <a:pPr indent="457200">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𝑩𝑫</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𝑩𝑰</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𝑰𝑫</m:t>
                          </m:r>
                        </m:e>
                      </m:acc>
                    </m:oMath>
                  </m:oMathPara>
                </a14:m>
                <a:endParaRPr lang="en-US" b="1" i="1" dirty="0">
                  <a:latin typeface="Cambria Math" panose="02040503050406030204" pitchFamily="18"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𝑰𝑪</m:t>
                          </m:r>
                        </m:e>
                      </m:acc>
                    </m:oMath>
                  </m:oMathPara>
                </a14:m>
                <a:endParaRPr lang="en-US" b="1" i="1" dirty="0">
                  <a:latin typeface="Cambria Math" panose="02040503050406030204" pitchFamily="18"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e>
                      </m:d>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𝑰𝑨</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m:oMathPara>
                </a14:m>
                <a:endParaRPr lang="en-US" b="1" i="1" dirty="0">
                  <a:latin typeface="Cambria Math" panose="02040503050406030204" pitchFamily="18"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𝟑</m:t>
                          </m:r>
                        </m:num>
                        <m:den>
                          <m:r>
                            <a:rPr lang="en-US" b="1" i="1">
                              <a:latin typeface="Cambria Math" panose="02040503050406030204" pitchFamily="18" charset="0"/>
                            </a:rPr>
                            <m:t>𝟒</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𝟐</m:t>
                          </m:r>
                        </m:den>
                      </m:f>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a:p>
                <a:pPr indent="457200">
                  <a:lnSpc>
                    <a:spcPct val="107000"/>
                  </a:lnSpc>
                  <a:spcAft>
                    <a:spcPts val="800"/>
                  </a:spcAft>
                </a:pP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TextBox 20">
                <a:extLst>
                  <a:ext uri="{FF2B5EF4-FFF2-40B4-BE49-F238E27FC236}">
                    <a16:creationId xmlns:a16="http://schemas.microsoft.com/office/drawing/2014/main" id="{D46CAAFC-9010-6D5E-43CE-CC57B806ECC9}"/>
                  </a:ext>
                </a:extLst>
              </p:cNvPr>
              <p:cNvSpPr txBox="1">
                <a:spLocks noRot="1" noChangeAspect="1" noMove="1" noResize="1" noEditPoints="1" noAdjustHandles="1" noChangeArrowheads="1" noChangeShapeType="1" noTextEdit="1"/>
              </p:cNvSpPr>
              <p:nvPr/>
            </p:nvSpPr>
            <p:spPr>
              <a:xfrm>
                <a:off x="1152304" y="4038600"/>
                <a:ext cx="12563696" cy="9841477"/>
              </a:xfrm>
              <a:prstGeom prst="rect">
                <a:avLst/>
              </a:prstGeom>
              <a:blipFill>
                <a:blip r:embed="rId5"/>
                <a:stretch>
                  <a:fillRect l="-1892"/>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7158758" cy="968318"/>
            <a:chOff x="739068" y="1515168"/>
            <a:chExt cx="9473319"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8390771" cy="960427"/>
              <a:chOff x="739068" y="1515168"/>
              <a:chExt cx="8390771"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31" y="1706054"/>
                <a:ext cx="6997108"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TỰ LUẬN</a:t>
                </a:r>
              </a:p>
            </p:txBody>
          </p:sp>
        </p:grpSp>
      </p:grpSp>
      <p:pic>
        <p:nvPicPr>
          <p:cNvPr id="40" name="Picture 39">
            <a:extLst>
              <a:ext uri="{FF2B5EF4-FFF2-40B4-BE49-F238E27FC236}">
                <a16:creationId xmlns:a16="http://schemas.microsoft.com/office/drawing/2014/main" id="{783A097E-A23E-4980-86C8-87A0E7B8063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40877" y="1907301"/>
            <a:ext cx="7086600" cy="4349558"/>
          </a:xfrm>
          <a:prstGeom prst="rect">
            <a:avLst/>
          </a:prstGeom>
          <a:noFill/>
          <a:ln>
            <a:noFill/>
          </a:ln>
        </p:spPr>
      </p:pic>
    </p:spTree>
    <p:extLst>
      <p:ext uri="{BB962C8B-B14F-4D97-AF65-F5344CB8AC3E}">
        <p14:creationId xmlns:p14="http://schemas.microsoft.com/office/powerpoint/2010/main" val="1718832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22" presetClass="entr" presetSubtype="1"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8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175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wipe(left)">
                                      <p:cBhvr>
                                        <p:cTn id="32" dur="175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wipe(left)">
                                      <p:cBhvr>
                                        <p:cTn id="37" dur="1750"/>
                                        <p:tgtEl>
                                          <p:spTgt spid="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wipe(left)">
                                      <p:cBhvr>
                                        <p:cTn id="42" dur="1750"/>
                                        <p:tgtEl>
                                          <p:spTgt spid="2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Effect transition="in" filter="wipe(left)">
                                      <p:cBhvr>
                                        <p:cTn id="47" dur="1750"/>
                                        <p:tgtEl>
                                          <p:spTgt spid="2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5" end="5"/>
                                            </p:txEl>
                                          </p:spTgt>
                                        </p:tgtEl>
                                        <p:attrNameLst>
                                          <p:attrName>style.visibility</p:attrName>
                                        </p:attrNameLst>
                                      </p:cBhvr>
                                      <p:to>
                                        <p:strVal val="visible"/>
                                      </p:to>
                                    </p:set>
                                    <p:animEffect transition="in" filter="wipe(left)">
                                      <p:cBhvr>
                                        <p:cTn id="52" dur="1750"/>
                                        <p:tgtEl>
                                          <p:spTgt spid="21">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xEl>
                                              <p:pRg st="6" end="6"/>
                                            </p:txEl>
                                          </p:spTgt>
                                        </p:tgtEl>
                                        <p:attrNameLst>
                                          <p:attrName>style.visibility</p:attrName>
                                        </p:attrNameLst>
                                      </p:cBhvr>
                                      <p:to>
                                        <p:strVal val="visible"/>
                                      </p:to>
                                    </p:set>
                                    <p:animEffect transition="in" filter="wipe(left)">
                                      <p:cBhvr>
                                        <p:cTn id="57" dur="175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99"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2243296"/>
            <a:ext cx="23717251" cy="1094876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BD37DE9-3C02-4524-A08B-0522C7210B13}"/>
                  </a:ext>
                </a:extLst>
              </p:cNvPr>
              <p:cNvSpPr txBox="1"/>
              <p:nvPr/>
            </p:nvSpPr>
            <p:spPr bwMode="auto">
              <a:xfrm>
                <a:off x="0" y="4572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4" name="Object 3">
                <a:extLst>
                  <a:ext uri="{FF2B5EF4-FFF2-40B4-BE49-F238E27FC236}">
                    <a16:creationId xmlns:a16="http://schemas.microsoft.com/office/drawing/2014/main" id="{DBD37DE9-3C02-4524-A08B-0522C7210B13}"/>
                  </a:ext>
                </a:extLst>
              </p:cNvPr>
              <p:cNvSpPr txBox="1">
                <a:spLocks noRot="1" noChangeAspect="1" noMove="1" noResize="1" noEditPoints="1" noAdjustHandles="1" noChangeArrowheads="1" noChangeShapeType="1" noTextEdit="1"/>
              </p:cNvSpPr>
              <p:nvPr/>
            </p:nvSpPr>
            <p:spPr bwMode="auto">
              <a:xfrm>
                <a:off x="0" y="4572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17">
                <a:extLst>
                  <a:ext uri="{FF2B5EF4-FFF2-40B4-BE49-F238E27FC236}">
                    <a16:creationId xmlns:a16="http://schemas.microsoft.com/office/drawing/2014/main" id="{1909E1F2-8AD7-4799-ACD1-8F224D9C06C3}"/>
                  </a:ext>
                </a:extLst>
              </p:cNvPr>
              <p:cNvSpPr txBox="1"/>
              <p:nvPr/>
            </p:nvSpPr>
            <p:spPr bwMode="auto">
              <a:xfrm>
                <a:off x="152400" y="609600"/>
                <a:ext cx="133350" cy="133350"/>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𝑥</m:t>
                      </m:r>
                    </m:oMath>
                  </m:oMathPara>
                </a14:m>
                <a:endParaRPr lang="en-US"/>
              </a:p>
            </p:txBody>
          </p:sp>
        </mc:Choice>
        <mc:Fallback xmlns="">
          <p:sp>
            <p:nvSpPr>
              <p:cNvPr id="18" name="Object 17">
                <a:extLst>
                  <a:ext uri="{FF2B5EF4-FFF2-40B4-BE49-F238E27FC236}">
                    <a16:creationId xmlns:a16="http://schemas.microsoft.com/office/drawing/2014/main" id="{1909E1F2-8AD7-4799-ACD1-8F224D9C06C3}"/>
                  </a:ext>
                </a:extLst>
              </p:cNvPr>
              <p:cNvSpPr txBox="1">
                <a:spLocks noRot="1" noChangeAspect="1" noMove="1" noResize="1" noEditPoints="1" noAdjustHandles="1" noChangeArrowheads="1" noChangeShapeType="1" noTextEdit="1"/>
              </p:cNvSpPr>
              <p:nvPr/>
            </p:nvSpPr>
            <p:spPr bwMode="auto">
              <a:xfrm>
                <a:off x="152400" y="609600"/>
                <a:ext cx="133350" cy="133350"/>
              </a:xfrm>
              <a:prstGeom prst="rect">
                <a:avLst/>
              </a:prstGeom>
              <a:blipFill>
                <a:blip r:embed="rId3"/>
                <a:stretch>
                  <a:fillRect r="-31818" b="-5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2273777"/>
                <a:ext cx="17830800" cy="10948766"/>
              </a:xfrm>
              <a:prstGeom prst="rect">
                <a:avLst/>
              </a:prstGeom>
              <a:noFill/>
            </p:spPr>
            <p:txBody>
              <a:bodyPr wrap="square" rtlCol="0">
                <a:spAutoFit/>
              </a:bodyPr>
              <a:lstStyle/>
              <a:p>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Nhiệm vụ 1: </a:t>
                </a:r>
                <a:r>
                  <a:rPr lang="en-US" sz="4400" b="1">
                    <a:latin typeface="Tahoma" panose="020B0604030504040204" pitchFamily="34" charset="0"/>
                    <a:ea typeface="Tahoma" panose="020B0604030504040204" pitchFamily="34" charset="0"/>
                    <a:cs typeface="Tahoma" panose="020B0604030504040204" pitchFamily="34" charset="0"/>
                  </a:rPr>
                  <a:t>Hai bạn An và Bình bàn về cách đo chiều cao </a:t>
                </a:r>
                <a14:m>
                  <m:oMath xmlns:m="http://schemas.openxmlformats.org/officeDocument/2006/math">
                    <m:r>
                      <a:rPr lang="en-US" sz="4400" b="1" i="1">
                        <a:latin typeface="Cambria Math" panose="02040503050406030204" pitchFamily="18" charset="0"/>
                      </a:rPr>
                      <m:t>𝒉</m:t>
                    </m:r>
                  </m:oMath>
                </a14:m>
                <a:r>
                  <a:rPr lang="en-US" sz="4400" b="1">
                    <a:latin typeface="Tahoma" panose="020B0604030504040204" pitchFamily="34" charset="0"/>
                    <a:ea typeface="Tahoma" panose="020B0604030504040204" pitchFamily="34" charset="0"/>
                    <a:cs typeface="Tahoma" panose="020B0604030504040204" pitchFamily="34" charset="0"/>
                  </a:rPr>
                  <a:t> của một cái tháp Chăm Chiên Đàn tại huyện Phú Ninh tỉnh Quảng Nam. </a:t>
                </a:r>
              </a:p>
              <a:p>
                <a:r>
                  <a:rPr lang="en-US" sz="4400" b="1">
                    <a:latin typeface="Tahoma" panose="020B0604030504040204" pitchFamily="34" charset="0"/>
                    <a:ea typeface="Tahoma" panose="020B0604030504040204" pitchFamily="34" charset="0"/>
                    <a:cs typeface="Tahoma" panose="020B0604030504040204" pitchFamily="34" charset="0"/>
                  </a:rPr>
                  <a:t>An nói: Tớ đọc ở một tài liệu toán  học thấy nói rằng tháp Chăm Chiên Đàn ở Tỉnh Quảng Nam (Hình bên dưới) có dạng hình tháp thẳng đứng và nếu để đo được chiều cao của tháp mà không phải đo từ đỉnh của tháp đo xuống chân tháp. Người ta giả sử lấy bốn điểm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𝑫</m:t>
                    </m:r>
                  </m:oMath>
                </a14:m>
                <a:r>
                  <a:rPr lang="en-US" sz="4400" b="1">
                    <a:latin typeface="Tahoma" panose="020B0604030504040204" pitchFamily="34" charset="0"/>
                    <a:ea typeface="Tahoma" panose="020B0604030504040204" pitchFamily="34" charset="0"/>
                    <a:cs typeface="Tahoma" panose="020B0604030504040204" pitchFamily="34" charset="0"/>
                  </a:rPr>
                  <a:t> với ba điểm </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m:t>
                    </m:r>
                  </m:oMath>
                </a14:m>
                <a:r>
                  <a:rPr lang="en-US" sz="4400" b="1">
                    <a:latin typeface="Tahoma" panose="020B0604030504040204" pitchFamily="34" charset="0"/>
                    <a:ea typeface="Tahoma" panose="020B0604030504040204" pitchFamily="34" charset="0"/>
                    <a:cs typeface="Tahoma" panose="020B0604030504040204" pitchFamily="34" charset="0"/>
                  </a:rPr>
                  <a:t> thẳng hàng và </a:t>
                </a:r>
                <a14:m>
                  <m:oMath xmlns:m="http://schemas.openxmlformats.org/officeDocument/2006/math">
                    <m:r>
                      <a:rPr lang="en-US" sz="4400" b="1" i="1">
                        <a:latin typeface="Cambria Math" panose="02040503050406030204" pitchFamily="18" charset="0"/>
                      </a:rPr>
                      <m:t>𝑨</m:t>
                    </m:r>
                  </m:oMath>
                </a14:m>
                <a:r>
                  <a:rPr lang="en-US" sz="4400" b="1">
                    <a:latin typeface="Tahoma" panose="020B0604030504040204" pitchFamily="34" charset="0"/>
                    <a:ea typeface="Tahoma" panose="020B0604030504040204" pitchFamily="34" charset="0"/>
                    <a:cs typeface="Tahoma" panose="020B0604030504040204" pitchFamily="34" charset="0"/>
                  </a:rPr>
                  <a:t> nằm giữa </a:t>
                </a:r>
                <a14:m>
                  <m:oMath xmlns:m="http://schemas.openxmlformats.org/officeDocument/2006/math">
                    <m:r>
                      <a:rPr lang="en-US" sz="4400" b="1" i="1">
                        <a:latin typeface="Cambria Math" panose="02040503050406030204" pitchFamily="18" charset="0"/>
                      </a:rPr>
                      <m:t>𝑩</m:t>
                    </m:r>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𝑪</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𝑫</m:t>
                    </m:r>
                  </m:oMath>
                </a14:m>
                <a:r>
                  <a:rPr lang="en-US" sz="4400" b="1">
                    <a:latin typeface="Tahoma" panose="020B0604030504040204" pitchFamily="34" charset="0"/>
                    <a:ea typeface="Tahoma" panose="020B0604030504040204" pitchFamily="34" charset="0"/>
                    <a:cs typeface="Tahoma" panose="020B0604030504040204" pitchFamily="34" charset="0"/>
                  </a:rPr>
                  <a:t> là đỉnh của tháp sao cho </a:t>
                </a:r>
                <a14:m>
                  <m:oMath xmlns:m="http://schemas.openxmlformats.org/officeDocument/2006/math">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𝟐𝟒</m:t>
                    </m:r>
                    <m:r>
                      <a:rPr lang="en-US" sz="4400" b="1" i="1">
                        <a:latin typeface="Cambria Math" panose="02040503050406030204" pitchFamily="18" charset="0"/>
                      </a:rPr>
                      <m:t>𝒄𝒎</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𝑪𝑨𝑫</m:t>
                        </m:r>
                      </m:e>
                    </m:acc>
                    <m:r>
                      <a:rPr lang="en-US" sz="4400" b="1" i="1">
                        <a:latin typeface="Cambria Math" panose="02040503050406030204" pitchFamily="18" charset="0"/>
                      </a:rPr>
                      <m:t>=</m:t>
                    </m:r>
                    <m:r>
                      <a:rPr lang="en-US" sz="4400" b="1" i="1">
                        <a:latin typeface="Cambria Math" panose="02040503050406030204" pitchFamily="18" charset="0"/>
                      </a:rPr>
                      <m:t>𝟔</m:t>
                    </m:r>
                    <m:sSup>
                      <m:sSupPr>
                        <m:ctrlPr>
                          <a:rPr lang="en-US" sz="4400" b="1" i="1">
                            <a:latin typeface="Cambria Math" panose="02040503050406030204" pitchFamily="18" charset="0"/>
                          </a:rPr>
                        </m:ctrlPr>
                      </m:sSupPr>
                      <m:e>
                        <m:r>
                          <a:rPr lang="en-US" sz="4400" b="1" i="1">
                            <a:latin typeface="Cambria Math" panose="02040503050406030204" pitchFamily="18" charset="0"/>
                          </a:rPr>
                          <m:t>𝟑</m:t>
                        </m:r>
                      </m:e>
                      <m:sup>
                        <m:r>
                          <a:rPr lang="en-US" sz="4400" b="1" i="1">
                            <a:latin typeface="Cambria Math" panose="02040503050406030204" pitchFamily="18" charset="0"/>
                          </a:rPr>
                          <m:t>∘</m:t>
                        </m:r>
                      </m:sup>
                    </m:sSup>
                    <m:r>
                      <a:rPr lang="en-US" sz="4400" b="1" i="1">
                        <a:latin typeface="Cambria Math" panose="02040503050406030204" pitchFamily="18" charset="0"/>
                      </a:rPr>
                      <m:t>,</m:t>
                    </m:r>
                    <m:acc>
                      <m:accPr>
                        <m:chr m:val="̂"/>
                        <m:ctrlPr>
                          <a:rPr lang="en-US" sz="4400" b="1" i="1">
                            <a:latin typeface="Cambria Math" panose="02040503050406030204" pitchFamily="18" charset="0"/>
                          </a:rPr>
                        </m:ctrlPr>
                      </m:accPr>
                      <m:e>
                        <m:r>
                          <a:rPr lang="en-US" sz="4400" b="1" i="1">
                            <a:latin typeface="Cambria Math" panose="02040503050406030204" pitchFamily="18" charset="0"/>
                          </a:rPr>
                          <m:t>𝑪𝑩𝑫</m:t>
                        </m:r>
                      </m:e>
                    </m:acc>
                    <m:r>
                      <a:rPr lang="en-US" sz="4400" b="1" i="1">
                        <a:latin typeface="Cambria Math" panose="02040503050406030204" pitchFamily="18" charset="0"/>
                      </a:rPr>
                      <m:t>=</m:t>
                    </m:r>
                    <m:r>
                      <a:rPr lang="en-US" sz="4400" b="1" i="1">
                        <a:latin typeface="Cambria Math" panose="02040503050406030204" pitchFamily="18" charset="0"/>
                      </a:rPr>
                      <m:t>𝟒</m:t>
                    </m:r>
                    <m:sSup>
                      <m:sSupPr>
                        <m:ctrlPr>
                          <a:rPr lang="en-US" sz="4400" b="1" i="1">
                            <a:latin typeface="Cambria Math" panose="02040503050406030204" pitchFamily="18" charset="0"/>
                          </a:rPr>
                        </m:ctrlPr>
                      </m:sSupPr>
                      <m:e>
                        <m:r>
                          <a:rPr lang="en-US" sz="4400" b="1" i="1">
                            <a:latin typeface="Cambria Math" panose="02040503050406030204" pitchFamily="18" charset="0"/>
                          </a:rPr>
                          <m:t>𝟖</m:t>
                        </m:r>
                      </m:e>
                      <m:sup>
                        <m:r>
                          <a:rPr lang="en-US" sz="4400" b="1" i="1">
                            <a:latin typeface="Cambria Math" panose="02040503050406030204" pitchFamily="18" charset="0"/>
                          </a:rPr>
                          <m:t>∘</m:t>
                        </m:r>
                      </m:sup>
                    </m:sSup>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a:latin typeface="Cambria Math" panose="02040503050406030204" pitchFamily="18" charset="0"/>
                      </a:rPr>
                      <m:t>𝑪𝑫</m:t>
                    </m:r>
                  </m:oMath>
                </a14:m>
                <a:r>
                  <a:rPr lang="en-US" sz="4400" b="1">
                    <a:latin typeface="Tahoma" panose="020B0604030504040204" pitchFamily="34" charset="0"/>
                    <a:ea typeface="Tahoma" panose="020B0604030504040204" pitchFamily="34" charset="0"/>
                    <a:cs typeface="Tahoma" panose="020B0604030504040204" pitchFamily="34" charset="0"/>
                  </a:rPr>
                  <a:t> chính là chiều cao </a:t>
                </a:r>
                <a14:m>
                  <m:oMath xmlns:m="http://schemas.openxmlformats.org/officeDocument/2006/math">
                    <m:r>
                      <a:rPr lang="en-US" sz="4400" b="1" i="1">
                        <a:latin typeface="Cambria Math" panose="02040503050406030204" pitchFamily="18" charset="0"/>
                      </a:rPr>
                      <m:t>𝒉</m:t>
                    </m:r>
                  </m:oMath>
                </a14:m>
                <a:r>
                  <a:rPr lang="en-US" sz="4400" b="1">
                    <a:latin typeface="Tahoma" panose="020B0604030504040204" pitchFamily="34" charset="0"/>
                    <a:ea typeface="Tahoma" panose="020B0604030504040204" pitchFamily="34" charset="0"/>
                    <a:cs typeface="Tahoma" panose="020B0604030504040204" pitchFamily="34" charset="0"/>
                  </a:rPr>
                  <a:t> của tháp cần xác định.</a:t>
                </a:r>
              </a:p>
              <a:p>
                <a:r>
                  <a:rPr lang="en-US" sz="4400" b="1">
                    <a:latin typeface="Tahoma" panose="020B0604030504040204" pitchFamily="34" charset="0"/>
                    <a:ea typeface="Tahoma" panose="020B0604030504040204" pitchFamily="34" charset="0"/>
                    <a:cs typeface="Tahoma" panose="020B0604030504040204" pitchFamily="34" charset="0"/>
                  </a:rPr>
                  <a:t>Sau một hồi suy nghĩ, Bình nói: Nếu dữ kiện như bạn nói, thì chiều cao của tháp mà bạn tính ra ở trên là không chính xác.</a:t>
                </a:r>
              </a:p>
              <a:p>
                <a:r>
                  <a:rPr lang="en-US" sz="4400" b="1">
                    <a:latin typeface="Tahoma" panose="020B0604030504040204" pitchFamily="34" charset="0"/>
                    <a:ea typeface="Tahoma" panose="020B0604030504040204" pitchFamily="34" charset="0"/>
                    <a:cs typeface="Tahoma" panose="020B0604030504040204" pitchFamily="34" charset="0"/>
                  </a:rPr>
                  <a:t>Dựa vào thông tin mà An đọc được, em hãy tính chiều cao của cổng của tháp Chăm Chiên Đàn để xem kết quả bạn An tính được có chính xác không nhé!</a:t>
                </a:r>
              </a:p>
            </p:txBody>
          </p:sp>
        </mc:Choice>
        <mc:Fallback xmlns="">
          <p:sp>
            <p:nvSpPr>
              <p:cNvPr id="5" name="TextBox 4"/>
              <p:cNvSpPr txBox="1">
                <a:spLocks noRot="1" noChangeAspect="1" noMove="1" noResize="1" noEditPoints="1" noAdjustHandles="1" noChangeArrowheads="1" noChangeShapeType="1" noTextEdit="1"/>
              </p:cNvSpPr>
              <p:nvPr/>
            </p:nvSpPr>
            <p:spPr>
              <a:xfrm>
                <a:off x="381000" y="2273777"/>
                <a:ext cx="17830800" cy="10948766"/>
              </a:xfrm>
              <a:prstGeom prst="rect">
                <a:avLst/>
              </a:prstGeom>
              <a:blipFill>
                <a:blip r:embed="rId4"/>
                <a:stretch>
                  <a:fillRect l="-1402" t="-1225" r="-1744" b="-1726"/>
                </a:stretch>
              </a:blipFill>
            </p:spPr>
            <p:txBody>
              <a:bodyPr/>
              <a:lstStyle/>
              <a:p>
                <a:r>
                  <a:rPr lang="en-US">
                    <a:noFill/>
                  </a:rPr>
                  <a:t> </a:t>
                </a:r>
              </a:p>
            </p:txBody>
          </p:sp>
        </mc:Fallback>
      </mc:AlternateContent>
      <p:grpSp>
        <p:nvGrpSpPr>
          <p:cNvPr id="19" name="Group 47">
            <a:extLst>
              <a:ext uri="{FF2B5EF4-FFF2-40B4-BE49-F238E27FC236}">
                <a16:creationId xmlns:a16="http://schemas.microsoft.com/office/drawing/2014/main" id="{B846B308-6554-AD74-A278-8B539E6F7DF5}"/>
              </a:ext>
            </a:extLst>
          </p:cNvPr>
          <p:cNvGrpSpPr/>
          <p:nvPr/>
        </p:nvGrpSpPr>
        <p:grpSpPr>
          <a:xfrm>
            <a:off x="8915400" y="1027677"/>
            <a:ext cx="8093991" cy="968318"/>
            <a:chOff x="739068" y="1515168"/>
            <a:chExt cx="10710930" cy="968444"/>
          </a:xfrm>
          <a:solidFill>
            <a:srgbClr val="FFC000"/>
          </a:solidFill>
        </p:grpSpPr>
        <p:sp>
          <p:nvSpPr>
            <p:cNvPr id="22" name="Freeform 71">
              <a:extLst>
                <a:ext uri="{FF2B5EF4-FFF2-40B4-BE49-F238E27FC236}">
                  <a16:creationId xmlns:a16="http://schemas.microsoft.com/office/drawing/2014/main" id="{AA9BACFA-15D3-862C-36BD-781A3569E096}"/>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grpSp>
          <p:nvGrpSpPr>
            <p:cNvPr id="23" name="Group 30">
              <a:extLst>
                <a:ext uri="{FF2B5EF4-FFF2-40B4-BE49-F238E27FC236}">
                  <a16:creationId xmlns:a16="http://schemas.microsoft.com/office/drawing/2014/main" id="{504C5C81-D51A-495F-E0F8-C3516BD62AE3}"/>
                </a:ext>
              </a:extLst>
            </p:cNvPr>
            <p:cNvGrpSpPr/>
            <p:nvPr/>
          </p:nvGrpSpPr>
          <p:grpSpPr>
            <a:xfrm>
              <a:off x="739068" y="1515168"/>
              <a:ext cx="10710930" cy="960427"/>
              <a:chOff x="739068" y="1515168"/>
              <a:chExt cx="10710930" cy="960427"/>
            </a:xfrm>
            <a:grpFill/>
          </p:grpSpPr>
          <p:sp>
            <p:nvSpPr>
              <p:cNvPr id="25" name="Freeform 71">
                <a:extLst>
                  <a:ext uri="{FF2B5EF4-FFF2-40B4-BE49-F238E27FC236}">
                    <a16:creationId xmlns:a16="http://schemas.microsoft.com/office/drawing/2014/main" id="{12C46461-6C44-91F4-7D28-8470DDF0EE7F}"/>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6" name="Oval 72">
                <a:extLst>
                  <a:ext uri="{FF2B5EF4-FFF2-40B4-BE49-F238E27FC236}">
                    <a16:creationId xmlns:a16="http://schemas.microsoft.com/office/drawing/2014/main" id="{3AFF6D95-5414-08CD-18A0-61C094948C7F}"/>
                  </a:ext>
                </a:extLst>
              </p:cNvPr>
              <p:cNvSpPr>
                <a:spLocks noChangeArrowheads="1"/>
              </p:cNvSpPr>
              <p:nvPr/>
            </p:nvSpPr>
            <p:spPr bwMode="auto">
              <a:xfrm>
                <a:off x="1372407" y="1515168"/>
                <a:ext cx="285717" cy="280956"/>
              </a:xfrm>
              <a:prstGeom prst="ellipse">
                <a:avLst/>
              </a:pr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92F447D5-CD6F-2D37-76DC-7B0F6B3CB27A}"/>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C1329862-CED9-A0DA-2CB6-277025D5304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453B98ED-DC11-A704-58AF-E0E40E1E3FCD}"/>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3B1899E1-1401-8482-658C-9208F6739DA2}"/>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0AC43E8C-C774-EBC7-347F-81316E931B2F}"/>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22206FB3-9DE0-58A6-5493-0EDA47566BB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3" name="Freeform 79">
                <a:extLst>
                  <a:ext uri="{FF2B5EF4-FFF2-40B4-BE49-F238E27FC236}">
                    <a16:creationId xmlns:a16="http://schemas.microsoft.com/office/drawing/2014/main" id="{B23E6BD8-01F7-8DA2-FCB8-B54DC5F4E72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4" name="Freeform 80">
                <a:extLst>
                  <a:ext uri="{FF2B5EF4-FFF2-40B4-BE49-F238E27FC236}">
                    <a16:creationId xmlns:a16="http://schemas.microsoft.com/office/drawing/2014/main" id="{F2E82E81-523C-F57D-C8F8-B6369E4CD8B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5" name="Freeform 81">
                <a:extLst>
                  <a:ext uri="{FF2B5EF4-FFF2-40B4-BE49-F238E27FC236}">
                    <a16:creationId xmlns:a16="http://schemas.microsoft.com/office/drawing/2014/main" id="{7D49E8FB-CF20-21C9-A4C7-32A8FCA88FA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E42D675D-D273-4475-4EA4-B5174E853F17}"/>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a:p>
            </p:txBody>
          </p:sp>
          <p:sp>
            <p:nvSpPr>
              <p:cNvPr id="37" name="TextBox 43">
                <a:extLst>
                  <a:ext uri="{FF2B5EF4-FFF2-40B4-BE49-F238E27FC236}">
                    <a16:creationId xmlns:a16="http://schemas.microsoft.com/office/drawing/2014/main" id="{D6C4F5E4-2F86-E958-AA1C-7C8F5170C635}"/>
                  </a:ext>
                </a:extLst>
              </p:cNvPr>
              <p:cNvSpPr txBox="1"/>
              <p:nvPr/>
            </p:nvSpPr>
            <p:spPr>
              <a:xfrm>
                <a:off x="2132729" y="1706054"/>
                <a:ext cx="9317269" cy="769541"/>
              </a:xfrm>
              <a:prstGeom prst="rect">
                <a:avLst/>
              </a:prstGeom>
              <a:grp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HOẠT ĐỘNG VẬN DỤNG</a:t>
                </a:r>
                <a:endParaRPr lang="en-US" sz="4400"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grpSp>
      <p:pic>
        <p:nvPicPr>
          <p:cNvPr id="40" name="Picture 39">
            <a:extLst>
              <a:ext uri="{FF2B5EF4-FFF2-40B4-BE49-F238E27FC236}">
                <a16:creationId xmlns:a16="http://schemas.microsoft.com/office/drawing/2014/main" id="{863319B2-A24F-40A8-AA08-063A15C2C092}"/>
              </a:ext>
            </a:extLst>
          </p:cNvPr>
          <p:cNvPicPr/>
          <p:nvPr/>
        </p:nvPicPr>
        <p:blipFill>
          <a:blip r:embed="rId5"/>
          <a:stretch>
            <a:fillRect/>
          </a:stretch>
        </p:blipFill>
        <p:spPr>
          <a:xfrm>
            <a:off x="18423740" y="3076533"/>
            <a:ext cx="5462570" cy="7562934"/>
          </a:xfrm>
          <a:prstGeom prst="rect">
            <a:avLst/>
          </a:prstGeom>
        </p:spPr>
      </p:pic>
    </p:spTree>
    <p:extLst>
      <p:ext uri="{BB962C8B-B14F-4D97-AF65-F5344CB8AC3E}">
        <p14:creationId xmlns:p14="http://schemas.microsoft.com/office/powerpoint/2010/main" val="4230383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99"/>
                                        </p:tgtEl>
                                        <p:attrNameLst>
                                          <p:attrName>style.visibility</p:attrName>
                                        </p:attrNameLst>
                                      </p:cBhvr>
                                      <p:to>
                                        <p:strVal val="visible"/>
                                      </p:to>
                                    </p:set>
                                  </p:childTnLst>
                                </p:cTn>
                              </p:par>
                              <p:par>
                                <p:cTn id="7" presetID="22" presetClass="entr" presetSubtype="1"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50"/>
                                        <p:tgtEl>
                                          <p:spTgt spid="5"/>
                                        </p:tgtEl>
                                      </p:cBhvr>
                                    </p:animEffect>
                                  </p:childTnLst>
                                </p:cTn>
                              </p:par>
                              <p:par>
                                <p:cTn id="10" presetID="22" presetClass="entr" presetSubtype="8" fill="hold" nodeType="withEffect">
                                  <p:stCondLst>
                                    <p:cond delay="100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6485</TotalTime>
  <Words>3367</Words>
  <PresentationFormat>Custom</PresentationFormat>
  <Paragraphs>494</Paragraphs>
  <Slides>31</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2022-08-26T14:01:01Z</dcterms:modified>
</cp:coreProperties>
</file>