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4.xml" ContentType="application/vnd.openxmlformats-officedocument.presentationml.comment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1"/>
  </p:notesMasterIdLst>
  <p:sldIdLst>
    <p:sldId id="534" r:id="rId2"/>
    <p:sldId id="536" r:id="rId3"/>
    <p:sldId id="535" r:id="rId4"/>
    <p:sldId id="472" r:id="rId5"/>
    <p:sldId id="325" r:id="rId6"/>
    <p:sldId id="537" r:id="rId7"/>
    <p:sldId id="473" r:id="rId8"/>
    <p:sldId id="474" r:id="rId9"/>
    <p:sldId id="475" r:id="rId10"/>
    <p:sldId id="326" r:id="rId11"/>
    <p:sldId id="539" r:id="rId12"/>
    <p:sldId id="546" r:id="rId13"/>
    <p:sldId id="300" r:id="rId14"/>
    <p:sldId id="463" r:id="rId15"/>
    <p:sldId id="484" r:id="rId16"/>
    <p:sldId id="304" r:id="rId17"/>
    <p:sldId id="476" r:id="rId18"/>
    <p:sldId id="330" r:id="rId19"/>
    <p:sldId id="542" r:id="rId20"/>
    <p:sldId id="544" r:id="rId21"/>
    <p:sldId id="485" r:id="rId22"/>
    <p:sldId id="329" r:id="rId23"/>
    <p:sldId id="483" r:id="rId24"/>
    <p:sldId id="309" r:id="rId25"/>
    <p:sldId id="467" r:id="rId26"/>
    <p:sldId id="468" r:id="rId27"/>
    <p:sldId id="331" r:id="rId28"/>
    <p:sldId id="319" r:id="rId29"/>
    <p:sldId id="315" r:id="rId30"/>
    <p:sldId id="317" r:id="rId31"/>
    <p:sldId id="318" r:id="rId32"/>
    <p:sldId id="313" r:id="rId33"/>
    <p:sldId id="469" r:id="rId34"/>
    <p:sldId id="466" r:id="rId35"/>
    <p:sldId id="321" r:id="rId36"/>
    <p:sldId id="541" r:id="rId37"/>
    <p:sldId id="486" r:id="rId38"/>
    <p:sldId id="490" r:id="rId39"/>
    <p:sldId id="491" r:id="rId40"/>
    <p:sldId id="363" r:id="rId41"/>
    <p:sldId id="269" r:id="rId42"/>
    <p:sldId id="552" r:id="rId43"/>
    <p:sldId id="554" r:id="rId44"/>
    <p:sldId id="553" r:id="rId45"/>
    <p:sldId id="556" r:id="rId46"/>
    <p:sldId id="555" r:id="rId47"/>
    <p:sldId id="557" r:id="rId48"/>
    <p:sldId id="558" r:id="rId49"/>
    <p:sldId id="559" r:id="rId50"/>
    <p:sldId id="560" r:id="rId51"/>
    <p:sldId id="561" r:id="rId52"/>
    <p:sldId id="562" r:id="rId53"/>
    <p:sldId id="563" r:id="rId54"/>
    <p:sldId id="564" r:id="rId55"/>
    <p:sldId id="565" r:id="rId56"/>
    <p:sldId id="566" r:id="rId57"/>
    <p:sldId id="567" r:id="rId58"/>
    <p:sldId id="551" r:id="rId59"/>
    <p:sldId id="273" r:id="rId60"/>
  </p:sldIdLst>
  <p:sldSz cx="12192000" cy="6858000"/>
  <p:notesSz cx="6858000" cy="9144000"/>
  <p:embeddedFontLst>
    <p:embeddedFont>
      <p:font typeface="宋体" panose="02010600030101010101" pitchFamily="2" charset="-122"/>
      <p:regular r:id="rId62"/>
    </p:embeddedFont>
    <p:embeddedFont>
      <p:font typeface="#9Slide03 Arima Madurai" panose="00000500000000000000" pitchFamily="2" charset="0"/>
      <p:regular r:id="rId63"/>
    </p:embeddedFont>
    <p:embeddedFont>
      <p:font typeface="#9Slide03 Arima Madurai Black" panose="00000A00000000000000" pitchFamily="2" charset="0"/>
      <p:bold r:id="rId64"/>
    </p:embeddedFont>
    <p:embeddedFont>
      <p:font typeface="#9Slide03 Cabin Condensed Bold" panose="00000806000000000000" pitchFamily="2" charset="0"/>
      <p:bold r:id="rId65"/>
    </p:embeddedFont>
    <p:embeddedFont>
      <p:font typeface="#9Slide05 Cimochi" panose="02000504060000020004" pitchFamily="2" charset="-34"/>
      <p:regular r:id="rId66"/>
    </p:embeddedFont>
    <p:embeddedFont>
      <p:font typeface="#9Slide05 Fourth Medium" panose="00000600000000000000" pitchFamily="2" charset="0"/>
      <p:bold r:id="rId67"/>
    </p:embeddedFont>
    <p:embeddedFont>
      <p:font typeface="#9Slide05 SVNKitten" pitchFamily="2" charset="0"/>
      <p:regular r:id="rId68"/>
    </p:embeddedFont>
    <p:embeddedFont>
      <p:font typeface="#9Slide07 Dorayaki" pitchFamily="2" charset="0"/>
      <p:regular r:id="rId69"/>
    </p:embeddedFon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Tahoma" panose="020B0604030504040204" pitchFamily="34" charset="0"/>
      <p:regular r:id="rId76"/>
      <p:bold r:id="rId77"/>
    </p:embeddedFont>
    <p:embeddedFont>
      <p:font typeface="VL Atlantika" charset="0"/>
      <p:regular r:id="rId7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907E3450-2B19-4242-B5C7-58EDAFDC7EE2}">
          <p14:sldIdLst>
            <p14:sldId id="534"/>
            <p14:sldId id="536"/>
            <p14:sldId id="535"/>
            <p14:sldId id="472"/>
            <p14:sldId id="325"/>
            <p14:sldId id="537"/>
            <p14:sldId id="473"/>
            <p14:sldId id="474"/>
            <p14:sldId id="475"/>
            <p14:sldId id="326"/>
            <p14:sldId id="539"/>
            <p14:sldId id="546"/>
            <p14:sldId id="300"/>
            <p14:sldId id="463"/>
            <p14:sldId id="484"/>
            <p14:sldId id="304"/>
            <p14:sldId id="476"/>
            <p14:sldId id="330"/>
            <p14:sldId id="542"/>
            <p14:sldId id="544"/>
            <p14:sldId id="485"/>
            <p14:sldId id="329"/>
            <p14:sldId id="483"/>
            <p14:sldId id="309"/>
            <p14:sldId id="467"/>
            <p14:sldId id="468"/>
            <p14:sldId id="331"/>
          </p14:sldIdLst>
        </p14:section>
        <p14:section name="Mục Tóm tắt" id="{D826870E-0119-4A82-A7FC-14FECDB249B3}">
          <p14:sldIdLst>
            <p14:sldId id="319"/>
          </p14:sldIdLst>
        </p14:section>
        <p14:section name="Mục 1" id="{B54E0C5E-6290-445B-8AB8-E85650E71C92}">
          <p14:sldIdLst>
            <p14:sldId id="315"/>
          </p14:sldIdLst>
        </p14:section>
        <p14:section name="Mục 2" id="{1505877F-324C-4639-86A8-52ADE1312756}">
          <p14:sldIdLst>
            <p14:sldId id="317"/>
          </p14:sldIdLst>
        </p14:section>
        <p14:section name="Một cung gió thảm mưa sầu, Bốn dây rỏ máu năm đầu ngón tay." id="{06836F29-0700-4DFC-9D31-50A4F5CBA7C1}">
          <p14:sldIdLst>
            <p14:sldId id="318"/>
          </p14:sldIdLst>
        </p14:section>
        <p14:section name="Phím đàn dìu dặt tay tiên, Khói trầm cao thấp tiếng huyền gần xa. Lọt tai nghe suốt năm cung Tiếng nào là chẳng não nùng xôn xao.  " id="{197834CE-0035-40F9-B04F-D1F721545BEB}">
          <p14:sldIdLst>
            <p14:sldId id="313"/>
            <p14:sldId id="469"/>
            <p14:sldId id="466"/>
            <p14:sldId id="321"/>
            <p14:sldId id="541"/>
            <p14:sldId id="486"/>
            <p14:sldId id="490"/>
            <p14:sldId id="491"/>
            <p14:sldId id="363"/>
            <p14:sldId id="269"/>
            <p14:sldId id="552"/>
            <p14:sldId id="554"/>
            <p14:sldId id="553"/>
            <p14:sldId id="556"/>
            <p14:sldId id="555"/>
            <p14:sldId id="557"/>
            <p14:sldId id="558"/>
            <p14:sldId id="559"/>
            <p14:sldId id="560"/>
            <p14:sldId id="561"/>
            <p14:sldId id="562"/>
            <p14:sldId id="563"/>
            <p14:sldId id="564"/>
            <p14:sldId id="565"/>
            <p14:sldId id="566"/>
            <p14:sldId id="567"/>
            <p14:sldId id="551"/>
            <p14:sldId id="2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ng tâm" initials="ht" lastIdx="1" clrIdx="0">
    <p:extLst>
      <p:ext uri="{19B8F6BF-5375-455C-9EA6-DF929625EA0E}">
        <p15:presenceInfo xmlns:p15="http://schemas.microsoft.com/office/powerpoint/2012/main" userId="0e8091db39f20de6" providerId="Windows Live"/>
      </p:ext>
    </p:extLst>
  </p:cmAuthor>
  <p:cmAuthor id="2" name="Hanh Phuong" initials="HP" lastIdx="4" clrIdx="1">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667"/>
    <a:srgbClr val="F5F5F3"/>
    <a:srgbClr val="DFD9B3"/>
    <a:srgbClr val="FDA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8" d="100"/>
          <a:sy n="78" d="100"/>
        </p:scale>
        <p:origin x="8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5T17:47:06.595" idx="1">
    <p:pos x="10" y="10"/>
    <p:text>Nếu như miêu tả bức chân dung của Thúy Vân, Nguyễn Du chỉ dung có 4 câu thì đến Thúy Kiều, ông dung đến 12 câu. Chứng tỏ tác giả đã ưu ái, dung nhiều bút lực và sự yêu mến đặc biệt cho nhân vật này. Sự yêu mến đó càng được khẳng định khi Nguyễn Du sử dụng nghệ thuật đòn bẩy 1 cách tài tình. Ông miêu tả Thúy Vân trước như 1 tuyệt sắc giai nhân để làm nổi bật cho vẻ đẹp của Thúy Kiều: “Kiều càng …hơn”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5T17:49:27.424" idx="3">
    <p:pos x="10" y="10"/>
    <p:text>Không tả 1 cách cụ thể nhưng ND đã khắc sâu trong tâm trí người đọc 1 ấn tượng sâu sắc về vẻ đẹp vượt trội của TK. Lối miêu tả giúp tác giả tránh được sự trùng lặp nhàm chán và phát huy được trí tưởng tượng của độc giả. Đây chính là sự tài hoa và tài tình của Nguyễn Du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8-25T17:48:00.285" idx="2">
    <p:pos x="7886" y="1498"/>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8-25T21:29:12.041" idx="4">
    <p:pos x="10" y="10"/>
    <p:text>Đảo thứ tự miêu tả nhân vật
Đưa ra dự cảm về số phận nhân vật</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34F9B-AA3B-40A3-B887-609150FD99E3}" type="datetimeFigureOut">
              <a:rPr lang="en-SG" smtClean="0"/>
              <a:t>26/8/2020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7ABE-15CD-4563-A2F3-F757CC20D680}" type="slidenum">
              <a:rPr lang="en-SG" smtClean="0"/>
              <a:t>‹#›</a:t>
            </a:fld>
            <a:endParaRPr lang="en-SG"/>
          </a:p>
        </p:txBody>
      </p:sp>
    </p:spTree>
    <p:extLst>
      <p:ext uri="{BB962C8B-B14F-4D97-AF65-F5344CB8AC3E}">
        <p14:creationId xmlns:p14="http://schemas.microsoft.com/office/powerpoint/2010/main" val="30391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a:t>
            </a:fld>
            <a:endParaRPr lang="en-SG"/>
          </a:p>
        </p:txBody>
      </p:sp>
    </p:spTree>
    <p:extLst>
      <p:ext uri="{BB962C8B-B14F-4D97-AF65-F5344CB8AC3E}">
        <p14:creationId xmlns:p14="http://schemas.microsoft.com/office/powerpoint/2010/main" val="772778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10</a:t>
            </a:fld>
            <a:endParaRPr lang="en-SG"/>
          </a:p>
        </p:txBody>
      </p:sp>
    </p:spTree>
    <p:extLst>
      <p:ext uri="{BB962C8B-B14F-4D97-AF65-F5344CB8AC3E}">
        <p14:creationId xmlns:p14="http://schemas.microsoft.com/office/powerpoint/2010/main" val="105531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11</a:t>
            </a:fld>
            <a:endParaRPr lang="en-SG"/>
          </a:p>
        </p:txBody>
      </p:sp>
    </p:spTree>
    <p:extLst>
      <p:ext uri="{BB962C8B-B14F-4D97-AF65-F5344CB8AC3E}">
        <p14:creationId xmlns:p14="http://schemas.microsoft.com/office/powerpoint/2010/main" val="403539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12</a:t>
            </a:fld>
            <a:endParaRPr lang="en-SG"/>
          </a:p>
        </p:txBody>
      </p:sp>
    </p:spTree>
    <p:extLst>
      <p:ext uri="{BB962C8B-B14F-4D97-AF65-F5344CB8AC3E}">
        <p14:creationId xmlns:p14="http://schemas.microsoft.com/office/powerpoint/2010/main" val="23885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13</a:t>
            </a:fld>
            <a:endParaRPr lang="en-SG"/>
          </a:p>
        </p:txBody>
      </p:sp>
    </p:spTree>
    <p:extLst>
      <p:ext uri="{BB962C8B-B14F-4D97-AF65-F5344CB8AC3E}">
        <p14:creationId xmlns:p14="http://schemas.microsoft.com/office/powerpoint/2010/main" val="361927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14</a:t>
            </a:fld>
            <a:endParaRPr lang="en-SG"/>
          </a:p>
        </p:txBody>
      </p:sp>
    </p:spTree>
    <p:extLst>
      <p:ext uri="{BB962C8B-B14F-4D97-AF65-F5344CB8AC3E}">
        <p14:creationId xmlns:p14="http://schemas.microsoft.com/office/powerpoint/2010/main" val="142086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15</a:t>
            </a:fld>
            <a:endParaRPr lang="en-SG"/>
          </a:p>
        </p:txBody>
      </p:sp>
    </p:spTree>
    <p:extLst>
      <p:ext uri="{BB962C8B-B14F-4D97-AF65-F5344CB8AC3E}">
        <p14:creationId xmlns:p14="http://schemas.microsoft.com/office/powerpoint/2010/main" val="155416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16</a:t>
            </a:fld>
            <a:endParaRPr lang="en-SG"/>
          </a:p>
        </p:txBody>
      </p:sp>
    </p:spTree>
    <p:extLst>
      <p:ext uri="{BB962C8B-B14F-4D97-AF65-F5344CB8AC3E}">
        <p14:creationId xmlns:p14="http://schemas.microsoft.com/office/powerpoint/2010/main" val="1798021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17</a:t>
            </a:fld>
            <a:endParaRPr lang="en-SG"/>
          </a:p>
        </p:txBody>
      </p:sp>
    </p:spTree>
    <p:extLst>
      <p:ext uri="{BB962C8B-B14F-4D97-AF65-F5344CB8AC3E}">
        <p14:creationId xmlns:p14="http://schemas.microsoft.com/office/powerpoint/2010/main" val="3904823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18</a:t>
            </a:fld>
            <a:endParaRPr lang="en-SG"/>
          </a:p>
        </p:txBody>
      </p:sp>
    </p:spTree>
    <p:extLst>
      <p:ext uri="{BB962C8B-B14F-4D97-AF65-F5344CB8AC3E}">
        <p14:creationId xmlns:p14="http://schemas.microsoft.com/office/powerpoint/2010/main" val="240395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19</a:t>
            </a:fld>
            <a:endParaRPr lang="en-SG"/>
          </a:p>
        </p:txBody>
      </p:sp>
    </p:spTree>
    <p:extLst>
      <p:ext uri="{BB962C8B-B14F-4D97-AF65-F5344CB8AC3E}">
        <p14:creationId xmlns:p14="http://schemas.microsoft.com/office/powerpoint/2010/main" val="170210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a:t>
            </a:fld>
            <a:endParaRPr lang="en-SG"/>
          </a:p>
        </p:txBody>
      </p:sp>
    </p:spTree>
    <p:extLst>
      <p:ext uri="{BB962C8B-B14F-4D97-AF65-F5344CB8AC3E}">
        <p14:creationId xmlns:p14="http://schemas.microsoft.com/office/powerpoint/2010/main" val="1544002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20</a:t>
            </a:fld>
            <a:endParaRPr lang="en-SG"/>
          </a:p>
        </p:txBody>
      </p:sp>
    </p:spTree>
    <p:extLst>
      <p:ext uri="{BB962C8B-B14F-4D97-AF65-F5344CB8AC3E}">
        <p14:creationId xmlns:p14="http://schemas.microsoft.com/office/powerpoint/2010/main" val="3180596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21</a:t>
            </a:fld>
            <a:endParaRPr lang="en-SG"/>
          </a:p>
        </p:txBody>
      </p:sp>
    </p:spTree>
    <p:extLst>
      <p:ext uri="{BB962C8B-B14F-4D97-AF65-F5344CB8AC3E}">
        <p14:creationId xmlns:p14="http://schemas.microsoft.com/office/powerpoint/2010/main" val="2838817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22</a:t>
            </a:fld>
            <a:endParaRPr lang="en-SG"/>
          </a:p>
        </p:txBody>
      </p:sp>
    </p:spTree>
    <p:extLst>
      <p:ext uri="{BB962C8B-B14F-4D97-AF65-F5344CB8AC3E}">
        <p14:creationId xmlns:p14="http://schemas.microsoft.com/office/powerpoint/2010/main" val="1954903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23</a:t>
            </a:fld>
            <a:endParaRPr lang="en-SG"/>
          </a:p>
        </p:txBody>
      </p:sp>
    </p:spTree>
    <p:extLst>
      <p:ext uri="{BB962C8B-B14F-4D97-AF65-F5344CB8AC3E}">
        <p14:creationId xmlns:p14="http://schemas.microsoft.com/office/powerpoint/2010/main" val="2982427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24</a:t>
            </a:fld>
            <a:endParaRPr lang="en-SG"/>
          </a:p>
        </p:txBody>
      </p:sp>
    </p:spTree>
    <p:extLst>
      <p:ext uri="{BB962C8B-B14F-4D97-AF65-F5344CB8AC3E}">
        <p14:creationId xmlns:p14="http://schemas.microsoft.com/office/powerpoint/2010/main" val="335455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25</a:t>
            </a:fld>
            <a:endParaRPr lang="en-SG"/>
          </a:p>
        </p:txBody>
      </p:sp>
    </p:spTree>
    <p:extLst>
      <p:ext uri="{BB962C8B-B14F-4D97-AF65-F5344CB8AC3E}">
        <p14:creationId xmlns:p14="http://schemas.microsoft.com/office/powerpoint/2010/main" val="3672844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26</a:t>
            </a:fld>
            <a:endParaRPr lang="en-SG"/>
          </a:p>
        </p:txBody>
      </p:sp>
    </p:spTree>
    <p:extLst>
      <p:ext uri="{BB962C8B-B14F-4D97-AF65-F5344CB8AC3E}">
        <p14:creationId xmlns:p14="http://schemas.microsoft.com/office/powerpoint/2010/main" val="1023053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27</a:t>
            </a:fld>
            <a:endParaRPr lang="en-SG"/>
          </a:p>
        </p:txBody>
      </p:sp>
    </p:spTree>
    <p:extLst>
      <p:ext uri="{BB962C8B-B14F-4D97-AF65-F5344CB8AC3E}">
        <p14:creationId xmlns:p14="http://schemas.microsoft.com/office/powerpoint/2010/main" val="2671654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28</a:t>
            </a:fld>
            <a:endParaRPr lang="en-SG"/>
          </a:p>
        </p:txBody>
      </p:sp>
    </p:spTree>
    <p:extLst>
      <p:ext uri="{BB962C8B-B14F-4D97-AF65-F5344CB8AC3E}">
        <p14:creationId xmlns:p14="http://schemas.microsoft.com/office/powerpoint/2010/main" val="1819005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29</a:t>
            </a:fld>
            <a:endParaRPr lang="en-SG"/>
          </a:p>
        </p:txBody>
      </p:sp>
    </p:spTree>
    <p:extLst>
      <p:ext uri="{BB962C8B-B14F-4D97-AF65-F5344CB8AC3E}">
        <p14:creationId xmlns:p14="http://schemas.microsoft.com/office/powerpoint/2010/main" val="213422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a:t>
            </a:fld>
            <a:endParaRPr lang="en-SG"/>
          </a:p>
        </p:txBody>
      </p:sp>
    </p:spTree>
    <p:extLst>
      <p:ext uri="{BB962C8B-B14F-4D97-AF65-F5344CB8AC3E}">
        <p14:creationId xmlns:p14="http://schemas.microsoft.com/office/powerpoint/2010/main" val="2023562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30</a:t>
            </a:fld>
            <a:endParaRPr lang="en-SG"/>
          </a:p>
        </p:txBody>
      </p:sp>
    </p:spTree>
    <p:extLst>
      <p:ext uri="{BB962C8B-B14F-4D97-AF65-F5344CB8AC3E}">
        <p14:creationId xmlns:p14="http://schemas.microsoft.com/office/powerpoint/2010/main" val="817764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31</a:t>
            </a:fld>
            <a:endParaRPr lang="en-SG"/>
          </a:p>
        </p:txBody>
      </p:sp>
    </p:spTree>
    <p:extLst>
      <p:ext uri="{BB962C8B-B14F-4D97-AF65-F5344CB8AC3E}">
        <p14:creationId xmlns:p14="http://schemas.microsoft.com/office/powerpoint/2010/main" val="182970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32</a:t>
            </a:fld>
            <a:endParaRPr lang="en-SG"/>
          </a:p>
        </p:txBody>
      </p:sp>
    </p:spTree>
    <p:extLst>
      <p:ext uri="{BB962C8B-B14F-4D97-AF65-F5344CB8AC3E}">
        <p14:creationId xmlns:p14="http://schemas.microsoft.com/office/powerpoint/2010/main" val="3625245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33</a:t>
            </a:fld>
            <a:endParaRPr lang="en-SG"/>
          </a:p>
        </p:txBody>
      </p:sp>
    </p:spTree>
    <p:extLst>
      <p:ext uri="{BB962C8B-B14F-4D97-AF65-F5344CB8AC3E}">
        <p14:creationId xmlns:p14="http://schemas.microsoft.com/office/powerpoint/2010/main" val="779000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34</a:t>
            </a:fld>
            <a:endParaRPr lang="en-SG"/>
          </a:p>
        </p:txBody>
      </p:sp>
    </p:spTree>
    <p:extLst>
      <p:ext uri="{BB962C8B-B14F-4D97-AF65-F5344CB8AC3E}">
        <p14:creationId xmlns:p14="http://schemas.microsoft.com/office/powerpoint/2010/main" val="650224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35</a:t>
            </a:fld>
            <a:endParaRPr lang="en-SG"/>
          </a:p>
        </p:txBody>
      </p:sp>
    </p:spTree>
    <p:extLst>
      <p:ext uri="{BB962C8B-B14F-4D97-AF65-F5344CB8AC3E}">
        <p14:creationId xmlns:p14="http://schemas.microsoft.com/office/powerpoint/2010/main" val="1814557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36</a:t>
            </a:fld>
            <a:endParaRPr lang="en-SG"/>
          </a:p>
        </p:txBody>
      </p:sp>
    </p:spTree>
    <p:extLst>
      <p:ext uri="{BB962C8B-B14F-4D97-AF65-F5344CB8AC3E}">
        <p14:creationId xmlns:p14="http://schemas.microsoft.com/office/powerpoint/2010/main" val="2544364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37</a:t>
            </a:fld>
            <a:endParaRPr lang="en-SG"/>
          </a:p>
        </p:txBody>
      </p:sp>
    </p:spTree>
    <p:extLst>
      <p:ext uri="{BB962C8B-B14F-4D97-AF65-F5344CB8AC3E}">
        <p14:creationId xmlns:p14="http://schemas.microsoft.com/office/powerpoint/2010/main" val="2307685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38</a:t>
            </a:fld>
            <a:endParaRPr lang="en-SG"/>
          </a:p>
        </p:txBody>
      </p:sp>
    </p:spTree>
    <p:extLst>
      <p:ext uri="{BB962C8B-B14F-4D97-AF65-F5344CB8AC3E}">
        <p14:creationId xmlns:p14="http://schemas.microsoft.com/office/powerpoint/2010/main" val="88229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39</a:t>
            </a:fld>
            <a:endParaRPr lang="en-SG"/>
          </a:p>
        </p:txBody>
      </p:sp>
    </p:spTree>
    <p:extLst>
      <p:ext uri="{BB962C8B-B14F-4D97-AF65-F5344CB8AC3E}">
        <p14:creationId xmlns:p14="http://schemas.microsoft.com/office/powerpoint/2010/main" val="158087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a:t>
            </a:fld>
            <a:endParaRPr lang="en-SG"/>
          </a:p>
        </p:txBody>
      </p:sp>
    </p:spTree>
    <p:extLst>
      <p:ext uri="{BB962C8B-B14F-4D97-AF65-F5344CB8AC3E}">
        <p14:creationId xmlns:p14="http://schemas.microsoft.com/office/powerpoint/2010/main" val="1956606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40</a:t>
            </a:fld>
            <a:endParaRPr lang="en-SG"/>
          </a:p>
        </p:txBody>
      </p:sp>
    </p:spTree>
    <p:extLst>
      <p:ext uri="{BB962C8B-B14F-4D97-AF65-F5344CB8AC3E}">
        <p14:creationId xmlns:p14="http://schemas.microsoft.com/office/powerpoint/2010/main" val="69404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41</a:t>
            </a:fld>
            <a:endParaRPr lang="en-SG"/>
          </a:p>
        </p:txBody>
      </p:sp>
    </p:spTree>
    <p:extLst>
      <p:ext uri="{BB962C8B-B14F-4D97-AF65-F5344CB8AC3E}">
        <p14:creationId xmlns:p14="http://schemas.microsoft.com/office/powerpoint/2010/main" val="465829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42</a:t>
            </a:fld>
            <a:endParaRPr lang="en-SG"/>
          </a:p>
        </p:txBody>
      </p:sp>
    </p:spTree>
    <p:extLst>
      <p:ext uri="{BB962C8B-B14F-4D97-AF65-F5344CB8AC3E}">
        <p14:creationId xmlns:p14="http://schemas.microsoft.com/office/powerpoint/2010/main" val="3463244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43</a:t>
            </a:fld>
            <a:endParaRPr lang="en-SG"/>
          </a:p>
        </p:txBody>
      </p:sp>
    </p:spTree>
    <p:extLst>
      <p:ext uri="{BB962C8B-B14F-4D97-AF65-F5344CB8AC3E}">
        <p14:creationId xmlns:p14="http://schemas.microsoft.com/office/powerpoint/2010/main" val="3094042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44</a:t>
            </a:fld>
            <a:endParaRPr lang="en-SG"/>
          </a:p>
        </p:txBody>
      </p:sp>
    </p:spTree>
    <p:extLst>
      <p:ext uri="{BB962C8B-B14F-4D97-AF65-F5344CB8AC3E}">
        <p14:creationId xmlns:p14="http://schemas.microsoft.com/office/powerpoint/2010/main" val="2399944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45</a:t>
            </a:fld>
            <a:endParaRPr lang="en-SG"/>
          </a:p>
        </p:txBody>
      </p:sp>
    </p:spTree>
    <p:extLst>
      <p:ext uri="{BB962C8B-B14F-4D97-AF65-F5344CB8AC3E}">
        <p14:creationId xmlns:p14="http://schemas.microsoft.com/office/powerpoint/2010/main" val="3716844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46</a:t>
            </a:fld>
            <a:endParaRPr lang="en-SG"/>
          </a:p>
        </p:txBody>
      </p:sp>
    </p:spTree>
    <p:extLst>
      <p:ext uri="{BB962C8B-B14F-4D97-AF65-F5344CB8AC3E}">
        <p14:creationId xmlns:p14="http://schemas.microsoft.com/office/powerpoint/2010/main" val="3604146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47</a:t>
            </a:fld>
            <a:endParaRPr lang="en-SG"/>
          </a:p>
        </p:txBody>
      </p:sp>
    </p:spTree>
    <p:extLst>
      <p:ext uri="{BB962C8B-B14F-4D97-AF65-F5344CB8AC3E}">
        <p14:creationId xmlns:p14="http://schemas.microsoft.com/office/powerpoint/2010/main" val="575289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48</a:t>
            </a:fld>
            <a:endParaRPr lang="en-SG"/>
          </a:p>
        </p:txBody>
      </p:sp>
    </p:spTree>
    <p:extLst>
      <p:ext uri="{BB962C8B-B14F-4D97-AF65-F5344CB8AC3E}">
        <p14:creationId xmlns:p14="http://schemas.microsoft.com/office/powerpoint/2010/main" val="3338364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49</a:t>
            </a:fld>
            <a:endParaRPr lang="en-SG"/>
          </a:p>
        </p:txBody>
      </p:sp>
    </p:spTree>
    <p:extLst>
      <p:ext uri="{BB962C8B-B14F-4D97-AF65-F5344CB8AC3E}">
        <p14:creationId xmlns:p14="http://schemas.microsoft.com/office/powerpoint/2010/main" val="240234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a:t>
            </a:fld>
            <a:endParaRPr lang="en-SG"/>
          </a:p>
        </p:txBody>
      </p:sp>
    </p:spTree>
    <p:extLst>
      <p:ext uri="{BB962C8B-B14F-4D97-AF65-F5344CB8AC3E}">
        <p14:creationId xmlns:p14="http://schemas.microsoft.com/office/powerpoint/2010/main" val="2648425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50</a:t>
            </a:fld>
            <a:endParaRPr lang="en-SG"/>
          </a:p>
        </p:txBody>
      </p:sp>
    </p:spTree>
    <p:extLst>
      <p:ext uri="{BB962C8B-B14F-4D97-AF65-F5344CB8AC3E}">
        <p14:creationId xmlns:p14="http://schemas.microsoft.com/office/powerpoint/2010/main" val="3847390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51</a:t>
            </a:fld>
            <a:endParaRPr lang="en-SG"/>
          </a:p>
        </p:txBody>
      </p:sp>
    </p:spTree>
    <p:extLst>
      <p:ext uri="{BB962C8B-B14F-4D97-AF65-F5344CB8AC3E}">
        <p14:creationId xmlns:p14="http://schemas.microsoft.com/office/powerpoint/2010/main" val="12048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52</a:t>
            </a:fld>
            <a:endParaRPr lang="en-SG"/>
          </a:p>
        </p:txBody>
      </p:sp>
    </p:spTree>
    <p:extLst>
      <p:ext uri="{BB962C8B-B14F-4D97-AF65-F5344CB8AC3E}">
        <p14:creationId xmlns:p14="http://schemas.microsoft.com/office/powerpoint/2010/main" val="2204118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53</a:t>
            </a:fld>
            <a:endParaRPr lang="en-SG"/>
          </a:p>
        </p:txBody>
      </p:sp>
    </p:spTree>
    <p:extLst>
      <p:ext uri="{BB962C8B-B14F-4D97-AF65-F5344CB8AC3E}">
        <p14:creationId xmlns:p14="http://schemas.microsoft.com/office/powerpoint/2010/main" val="2940058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54</a:t>
            </a:fld>
            <a:endParaRPr lang="en-SG"/>
          </a:p>
        </p:txBody>
      </p:sp>
    </p:spTree>
    <p:extLst>
      <p:ext uri="{BB962C8B-B14F-4D97-AF65-F5344CB8AC3E}">
        <p14:creationId xmlns:p14="http://schemas.microsoft.com/office/powerpoint/2010/main" val="3377124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55</a:t>
            </a:fld>
            <a:endParaRPr lang="en-SG"/>
          </a:p>
        </p:txBody>
      </p:sp>
    </p:spTree>
    <p:extLst>
      <p:ext uri="{BB962C8B-B14F-4D97-AF65-F5344CB8AC3E}">
        <p14:creationId xmlns:p14="http://schemas.microsoft.com/office/powerpoint/2010/main" val="2141013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56</a:t>
            </a:fld>
            <a:endParaRPr lang="en-SG"/>
          </a:p>
        </p:txBody>
      </p:sp>
    </p:spTree>
    <p:extLst>
      <p:ext uri="{BB962C8B-B14F-4D97-AF65-F5344CB8AC3E}">
        <p14:creationId xmlns:p14="http://schemas.microsoft.com/office/powerpoint/2010/main" val="2472389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57</a:t>
            </a:fld>
            <a:endParaRPr lang="en-SG"/>
          </a:p>
        </p:txBody>
      </p:sp>
    </p:spTree>
    <p:extLst>
      <p:ext uri="{BB962C8B-B14F-4D97-AF65-F5344CB8AC3E}">
        <p14:creationId xmlns:p14="http://schemas.microsoft.com/office/powerpoint/2010/main" val="565765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58</a:t>
            </a:fld>
            <a:endParaRPr lang="en-SG"/>
          </a:p>
        </p:txBody>
      </p:sp>
    </p:spTree>
    <p:extLst>
      <p:ext uri="{BB962C8B-B14F-4D97-AF65-F5344CB8AC3E}">
        <p14:creationId xmlns:p14="http://schemas.microsoft.com/office/powerpoint/2010/main" val="2929341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59</a:t>
            </a:fld>
            <a:endParaRPr lang="en-SG"/>
          </a:p>
        </p:txBody>
      </p:sp>
    </p:spTree>
    <p:extLst>
      <p:ext uri="{BB962C8B-B14F-4D97-AF65-F5344CB8AC3E}">
        <p14:creationId xmlns:p14="http://schemas.microsoft.com/office/powerpoint/2010/main" val="364508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6</a:t>
            </a:fld>
            <a:endParaRPr lang="en-SG"/>
          </a:p>
        </p:txBody>
      </p:sp>
    </p:spTree>
    <p:extLst>
      <p:ext uri="{BB962C8B-B14F-4D97-AF65-F5344CB8AC3E}">
        <p14:creationId xmlns:p14="http://schemas.microsoft.com/office/powerpoint/2010/main" val="111111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7</a:t>
            </a:fld>
            <a:endParaRPr lang="en-SG"/>
          </a:p>
        </p:txBody>
      </p:sp>
    </p:spTree>
    <p:extLst>
      <p:ext uri="{BB962C8B-B14F-4D97-AF65-F5344CB8AC3E}">
        <p14:creationId xmlns:p14="http://schemas.microsoft.com/office/powerpoint/2010/main" val="177770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8</a:t>
            </a:fld>
            <a:endParaRPr lang="en-SG"/>
          </a:p>
        </p:txBody>
      </p:sp>
    </p:spTree>
    <p:extLst>
      <p:ext uri="{BB962C8B-B14F-4D97-AF65-F5344CB8AC3E}">
        <p14:creationId xmlns:p14="http://schemas.microsoft.com/office/powerpoint/2010/main" val="79851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9</a:t>
            </a:fld>
            <a:endParaRPr lang="en-SG"/>
          </a:p>
        </p:txBody>
      </p:sp>
    </p:spTree>
    <p:extLst>
      <p:ext uri="{BB962C8B-B14F-4D97-AF65-F5344CB8AC3E}">
        <p14:creationId xmlns:p14="http://schemas.microsoft.com/office/powerpoint/2010/main" val="302446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D889-783A-4A8C-9446-C9224C9EB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B4DD8F-BCEC-4554-96D9-C9C8CC45D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81B147-0FBF-4A6F-BA4B-52855CEE0FCA}"/>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5" name="Footer Placeholder 4">
            <a:extLst>
              <a:ext uri="{FF2B5EF4-FFF2-40B4-BE49-F238E27FC236}">
                <a16:creationId xmlns:a16="http://schemas.microsoft.com/office/drawing/2014/main" id="{F5A6043D-D892-4853-8749-54E41796BB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626752-B8EB-4B3B-965E-004A2AC42BA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9928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6168-9226-4FEF-8D7E-59E1262E20D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82AE540-EDDA-48DA-B0DB-5C5764BBF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836092-3831-4F3D-A18B-A32B633554C5}"/>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5" name="Footer Placeholder 4">
            <a:extLst>
              <a:ext uri="{FF2B5EF4-FFF2-40B4-BE49-F238E27FC236}">
                <a16:creationId xmlns:a16="http://schemas.microsoft.com/office/drawing/2014/main" id="{B095DD4C-2DD1-4BB1-8194-492EA0AE70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1F1E11-D64D-4058-86E6-3F94694EAB2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86641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1B525-04A5-4584-8BB8-89421EDFB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425CF8-7B85-43F8-B077-123B9BF5B3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5B1A01-E43E-40FE-84A5-C9A30476036F}"/>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5" name="Footer Placeholder 4">
            <a:extLst>
              <a:ext uri="{FF2B5EF4-FFF2-40B4-BE49-F238E27FC236}">
                <a16:creationId xmlns:a16="http://schemas.microsoft.com/office/drawing/2014/main" id="{06AD276D-C918-4030-AABE-C9003AAB58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62364F-EAB0-4F5E-A563-12E3CD885F4A}"/>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93115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3740-4F8C-495D-8909-221F138C8D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41245C7-95B6-4528-B291-E0D98C4801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B7948C5-3934-4190-9134-73F2F4DE172F}"/>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5" name="Footer Placeholder 4">
            <a:extLst>
              <a:ext uri="{FF2B5EF4-FFF2-40B4-BE49-F238E27FC236}">
                <a16:creationId xmlns:a16="http://schemas.microsoft.com/office/drawing/2014/main" id="{81463AE4-5947-489C-824D-52EE2367F3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EADC66-74A1-4AE5-988B-5D9FF1AFD416}"/>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7972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B9E5-3321-4E85-8EB1-083761B46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93DEC18-B99C-4BE1-A7AF-2162AF681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20E7B8-79E8-41BA-ACBE-74D1C43C9E36}"/>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5" name="Footer Placeholder 4">
            <a:extLst>
              <a:ext uri="{FF2B5EF4-FFF2-40B4-BE49-F238E27FC236}">
                <a16:creationId xmlns:a16="http://schemas.microsoft.com/office/drawing/2014/main" id="{2CEDDDE8-355C-42C6-8F1A-B83E73EDE6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43F3BB-762B-49E6-95DD-5D82DEFC03F8}"/>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89650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B23F-3E45-4F6E-BDDF-BBCFEF4A5D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632614E-4C24-4AE8-9888-55A21CAE84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F9E939F-AC3D-412F-9515-B09D305DC5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D401859-655D-420C-A7D1-214E3E9ED186}"/>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6" name="Footer Placeholder 5">
            <a:extLst>
              <a:ext uri="{FF2B5EF4-FFF2-40B4-BE49-F238E27FC236}">
                <a16:creationId xmlns:a16="http://schemas.microsoft.com/office/drawing/2014/main" id="{4C325609-6965-4BC3-8F4B-A4B345B364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5EBEE0-DC71-4F86-823D-D63269825771}"/>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51995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5F6A-AFAF-405C-91FD-D1A72D81866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F2BE15-AD2F-42E9-AE47-910967B9A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7F6F8C-BF23-4A67-BC26-446D64712B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72A044-1804-4DE9-B718-998767647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30511F-AC3C-4AF5-A775-D9AC22F211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8C4F518-5005-4CE5-9725-478E49FA44DA}"/>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8" name="Footer Placeholder 7">
            <a:extLst>
              <a:ext uri="{FF2B5EF4-FFF2-40B4-BE49-F238E27FC236}">
                <a16:creationId xmlns:a16="http://schemas.microsoft.com/office/drawing/2014/main" id="{C58984CB-089C-400B-8383-32FD4CBC56E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91A06B2-522C-4EA8-9BC5-06399ABA5569}"/>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98507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DC1C-F3A4-4FE6-AC38-B37B66273EC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D44E987-DC63-4BC4-A6FC-0E5B61ED00A7}"/>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4" name="Footer Placeholder 3">
            <a:extLst>
              <a:ext uri="{FF2B5EF4-FFF2-40B4-BE49-F238E27FC236}">
                <a16:creationId xmlns:a16="http://schemas.microsoft.com/office/drawing/2014/main" id="{11A26485-28E6-495B-A67E-16BD309E0DF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76D973C-E4E4-419F-A6E2-170A84AF347F}"/>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67785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94448-22DB-4305-A0AD-7ECA96DE7172}"/>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3" name="Footer Placeholder 2">
            <a:extLst>
              <a:ext uri="{FF2B5EF4-FFF2-40B4-BE49-F238E27FC236}">
                <a16:creationId xmlns:a16="http://schemas.microsoft.com/office/drawing/2014/main" id="{0680111C-58C8-42E3-978C-01473FFC68E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7A39732-C242-4828-B77C-5B8C68FE9364}"/>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35339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F76A-587A-4A28-BBD4-849916A31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AF1ABA-4125-4E16-B824-EB6161F28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8E3AC97-4BFD-42FA-B513-F35EC20F9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311EA-6A4F-40BF-9D8A-C7B8938F4BD6}"/>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6" name="Footer Placeholder 5">
            <a:extLst>
              <a:ext uri="{FF2B5EF4-FFF2-40B4-BE49-F238E27FC236}">
                <a16:creationId xmlns:a16="http://schemas.microsoft.com/office/drawing/2014/main" id="{3A2C0A85-DEE3-4C71-B763-A632577F2B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E3A7DBA-A86E-47C3-B0BE-8593C6C9581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96086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7DB6-862F-40D3-BD1E-DE7D37B7D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48B878A-400C-4C1F-B6D9-4E559DC9C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68E572C-5B18-4591-8482-5F315E5A1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8E0D63-A0E7-484F-AD17-D06BE9CC2520}"/>
              </a:ext>
            </a:extLst>
          </p:cNvPr>
          <p:cNvSpPr>
            <a:spLocks noGrp="1"/>
          </p:cNvSpPr>
          <p:nvPr>
            <p:ph type="dt" sz="half" idx="10"/>
          </p:nvPr>
        </p:nvSpPr>
        <p:spPr/>
        <p:txBody>
          <a:bodyPr/>
          <a:lstStyle/>
          <a:p>
            <a:fld id="{D08ED45A-02FE-4B60-A854-83B38255CFFC}" type="datetimeFigureOut">
              <a:rPr lang="vi-VN" smtClean="0"/>
              <a:t>26/08/2020</a:t>
            </a:fld>
            <a:endParaRPr lang="vi-VN"/>
          </a:p>
        </p:txBody>
      </p:sp>
      <p:sp>
        <p:nvSpPr>
          <p:cNvPr id="6" name="Footer Placeholder 5">
            <a:extLst>
              <a:ext uri="{FF2B5EF4-FFF2-40B4-BE49-F238E27FC236}">
                <a16:creationId xmlns:a16="http://schemas.microsoft.com/office/drawing/2014/main" id="{8B4A194D-3979-4D2D-8478-B572CD9AA8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39F15ED-0C58-492D-BAB7-83A60C6B3D7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1555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0FD47-C975-43B9-8385-EB95E929F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185BFD9-F105-45F8-B4DA-4C49CFF68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371E77-6FAB-43DD-B5F2-64B781773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t>26/08/2020</a:t>
            </a:fld>
            <a:endParaRPr lang="vi-VN"/>
          </a:p>
        </p:txBody>
      </p:sp>
      <p:sp>
        <p:nvSpPr>
          <p:cNvPr id="5" name="Footer Placeholder 4">
            <a:extLst>
              <a:ext uri="{FF2B5EF4-FFF2-40B4-BE49-F238E27FC236}">
                <a16:creationId xmlns:a16="http://schemas.microsoft.com/office/drawing/2014/main" id="{591BF801-7041-44F8-A3E9-B05768BA6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DE89BDF-5CC5-42C9-840F-2100A842F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t>‹#›</a:t>
            </a:fld>
            <a:endParaRPr lang="vi-VN"/>
          </a:p>
        </p:txBody>
      </p:sp>
    </p:spTree>
    <p:extLst>
      <p:ext uri="{BB962C8B-B14F-4D97-AF65-F5344CB8AC3E}">
        <p14:creationId xmlns:p14="http://schemas.microsoft.com/office/powerpoint/2010/main" val="326783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6.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9.png"/><Relationship Id="rId7" Type="http://schemas.openxmlformats.org/officeDocument/2006/relationships/slide" Target="slide2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slide" Target="slide32.xml"/><Relationship Id="rId4" Type="http://schemas.openxmlformats.org/officeDocument/2006/relationships/image" Target="../media/image30.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3.gif"/><Relationship Id="rId5" Type="http://schemas.openxmlformats.org/officeDocument/2006/relationships/image" Target="../media/image47.png"/><Relationship Id="rId10" Type="http://schemas.openxmlformats.org/officeDocument/2006/relationships/image" Target="../media/image52.gif"/><Relationship Id="rId4" Type="http://schemas.openxmlformats.org/officeDocument/2006/relationships/notesSlide" Target="../notesSlides/notesSlide41.xml"/><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3AFED4-D592-4387-B49E-82CB0AF533AE}"/>
              </a:ext>
            </a:extLst>
          </p:cNvPr>
          <p:cNvSpPr>
            <a:spLocks noChangeArrowheads="1"/>
          </p:cNvSpPr>
          <p:nvPr/>
        </p:nvSpPr>
        <p:spPr bwMode="auto">
          <a:xfrm rot="10800000" flipV="1">
            <a:off x="332509" y="1196699"/>
            <a:ext cx="11536218" cy="53553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Có</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9</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câu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hỏi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ứa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kí</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tự</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W, B, A, D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chỉ</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GV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biết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mỗi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kí</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tự</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có</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giá</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trị</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như</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sau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p>
          <a:p>
            <a:pPr marR="0" lvl="0" indent="534988" algn="l"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dirty="0">
              <a:ln>
                <a:noFill/>
              </a:ln>
              <a:solidFill>
                <a:srgbClr val="FFC000"/>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tabLst/>
            </a:pPr>
            <a:r>
              <a:rPr kumimoji="0" lang="en-US" altLang="en-US" sz="2800" b="0" i="0" u="none" strike="noStrike" cap="none" normalizeH="0" baseline="0" dirty="0">
                <a:ln>
                  <a:noFill/>
                </a:ln>
                <a:solidFill>
                  <a:srgbClr val="FFC000"/>
                </a:solidFill>
                <a:effectLst/>
                <a:latin typeface="#9Slide03 Arima Madurai Black" panose="00000A00000000000000" pitchFamily="2" charset="0"/>
                <a:cs typeface="#9Slide03 Arima Madurai Black" panose="00000A00000000000000" pitchFamily="2" charset="0"/>
              </a:rPr>
              <a:t>- (W)</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OW  : +20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mình</a:t>
            </a:r>
            <a:endParaRPr lang="en-US" altLang="en-US" sz="2800" dirty="0">
              <a:solidFill>
                <a:srgbClr val="333333"/>
              </a:solidFill>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tabLst/>
            </a:pPr>
            <a:r>
              <a:rPr kumimoji="0" lang="en-US" altLang="en-US" sz="2800" b="0" i="0" u="none" strike="noStrike" cap="none" normalizeH="0" baseline="0" dirty="0">
                <a:ln>
                  <a:noFill/>
                </a:ln>
                <a:solidFill>
                  <a:srgbClr val="FF0000"/>
                </a:solidFill>
                <a:effectLst/>
                <a:latin typeface="#9Slide03 Arima Madurai Black" panose="00000A00000000000000" pitchFamily="2" charset="0"/>
                <a:cs typeface="#9Slide03 Arima Madurai Black" panose="00000A00000000000000" pitchFamily="2" charset="0"/>
              </a:rPr>
              <a:t>- (B)</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OOM: -20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mình</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00B050"/>
                </a:solidFill>
                <a:effectLst/>
                <a:latin typeface="#9Slide03 Arima Madurai Black" panose="00000A00000000000000" pitchFamily="2" charset="0"/>
                <a:cs typeface="#9Slide03 Arima Madurai Black" panose="00000A00000000000000" pitchFamily="2" charset="0"/>
              </a:rPr>
              <a:t>- (A)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NGEL: +10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khác</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7030A0"/>
                </a:solidFill>
                <a:effectLst/>
                <a:latin typeface="#9Slide03 Arima Madurai Black" panose="00000A00000000000000" pitchFamily="2" charset="0"/>
                <a:cs typeface="#9Slide03 Arima Madurai Black" panose="00000A00000000000000" pitchFamily="2" charset="0"/>
              </a:rPr>
              <a:t>- (E)</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EVIL: -10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khác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900" dirty="0">
              <a:solidFill>
                <a:srgbClr val="333333"/>
              </a:solidFill>
              <a:latin typeface="#9Slide03 Arima Madurai Black" panose="00000A00000000000000" pitchFamily="2" charset="0"/>
              <a:cs typeface="#9Slide03 Arima Madurai Black" panose="00000A00000000000000" pitchFamily="2" charset="0"/>
            </a:endParaRPr>
          </a:p>
          <a:p>
            <a:pPr marL="457200" indent="-457200">
              <a:buFont typeface="Wingdings" panose="05000000000000000000" pitchFamily="2" charset="2"/>
              <a:buChar char="v"/>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4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đội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a:t>
            </a:r>
            <a:r>
              <a:rPr lang="vi-VN" altLang="en-US" sz="2800" dirty="0">
                <a:solidFill>
                  <a:srgbClr val="333333"/>
                </a:solidFill>
                <a:latin typeface="#9Slide03 Arima Madurai Black" panose="00000A00000000000000" pitchFamily="2" charset="0"/>
                <a:cs typeface="#9Slide03 Arima Madurai Black" panose="00000A00000000000000" pitchFamily="2" charset="0"/>
              </a:rPr>
              <a:t>ơ</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lần</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lượt</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chọn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ô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sỗ</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ngẫu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nhiên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và</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trả</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lời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câu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hỏi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p>
          <a:p>
            <a:pPr indent="534988"/>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Đúng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N</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hận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giá</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trị</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đúng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kí</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tự</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(W,B,A,E)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sau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ô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mình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chọn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endParaRPr lang="en-US" altLang="en-US" sz="1600" dirty="0">
              <a:latin typeface="#9Slide03 Arima Madurai Black" panose="00000A00000000000000" pitchFamily="2" charset="0"/>
              <a:cs typeface="#9Slide03 Arima Madurai Black" panose="00000A00000000000000" pitchFamily="2" charset="0"/>
            </a:endParaRPr>
          </a:p>
          <a:p>
            <a:pPr lvl="0" indent="534988"/>
            <a:endParaRPr lang="en-US" altLang="en-US" sz="1600" dirty="0">
              <a:latin typeface="#9Slide03 Arima Madurai Black" panose="00000A00000000000000" pitchFamily="2" charset="0"/>
              <a:cs typeface="#9Slide03 Arima Madurai Black" panose="00000A00000000000000" pitchFamily="2" charset="0"/>
            </a:endParaRPr>
          </a:p>
          <a:p>
            <a:pPr lvl="0" indent="534988"/>
            <a:r>
              <a:rPr lang="en-US" altLang="en-US" sz="2800" dirty="0">
                <a:solidFill>
                  <a:srgbClr val="333333"/>
                </a:solidFill>
                <a:latin typeface="#9Slide03 Arima Madurai Black" panose="00000A00000000000000" pitchFamily="2" charset="0"/>
                <a:cs typeface="#9Slide03 Arima Madurai Black" panose="00000A00000000000000" pitchFamily="2" charset="0"/>
              </a:rPr>
              <a:t>- Sai </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Nhường</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quyền</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trả</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lời</a:t>
            </a:r>
            <a:endParaRPr kumimoji="0" lang="en-US" altLang="en-US" sz="9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69F7E39A-EA9D-4A16-9E0E-481E440D0E38}"/>
              </a:ext>
            </a:extLst>
          </p:cNvPr>
          <p:cNvSpPr/>
          <p:nvPr/>
        </p:nvSpPr>
        <p:spPr>
          <a:xfrm>
            <a:off x="3733815" y="371825"/>
            <a:ext cx="4673074" cy="707886"/>
          </a:xfrm>
          <a:prstGeom prst="rect">
            <a:avLst/>
          </a:prstGeom>
        </p:spPr>
        <p:txBody>
          <a:bodyPr wrap="none">
            <a:spAutoFit/>
          </a:bodyPr>
          <a:lstStyle/>
          <a:p>
            <a:pPr lvl="0" eaLnBrk="0" fontAlgn="base" hangingPunct="0">
              <a:spcBef>
                <a:spcPct val="0"/>
              </a:spcBef>
              <a:spcAft>
                <a:spcPct val="0"/>
              </a:spcAft>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TRÒ CHƠI: W-B-A-E</a:t>
            </a:r>
            <a:endParaRPr lang="en-US" altLang="en-US" sz="4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98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49D91CE0-A159-4909-99F7-B2C70F5635DC}"/>
              </a:ext>
            </a:extLst>
          </p:cNvPr>
          <p:cNvSpPr txBox="1">
            <a:spLocks noChangeArrowheads="1"/>
          </p:cNvSpPr>
          <p:nvPr/>
        </p:nvSpPr>
        <p:spPr bwMode="auto">
          <a:xfrm>
            <a:off x="4076700" y="1541463"/>
            <a:ext cx="403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II. Đọc</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văn bản</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11CFE-C873-4B23-812D-A8D90B4CBD6E}"/>
              </a:ext>
            </a:extLst>
          </p:cNvPr>
          <p:cNvSpPr txBox="1"/>
          <p:nvPr/>
        </p:nvSpPr>
        <p:spPr>
          <a:xfrm>
            <a:off x="2862582" y="415636"/>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a:extLst>
              <a:ext uri="{FF2B5EF4-FFF2-40B4-BE49-F238E27FC236}">
                <a16:creationId xmlns:a16="http://schemas.microsoft.com/office/drawing/2014/main" id="{32D9F3AA-B9B1-4210-B171-F3AC59B32D86}"/>
              </a:ext>
            </a:extLst>
          </p:cNvPr>
          <p:cNvSpPr/>
          <p:nvPr/>
        </p:nvSpPr>
        <p:spPr>
          <a:xfrm>
            <a:off x="369454" y="2253673"/>
            <a:ext cx="3556000" cy="3666836"/>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9Slide03 Arima Madurai Black" panose="00000A00000000000000" pitchFamily="2" charset="0"/>
                <a:cs typeface="#9Slide03 Arima Madurai Black" panose="00000A00000000000000" pitchFamily="2" charset="0"/>
              </a:rPr>
              <a:t>Bút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pháp</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lí</a:t>
            </a:r>
            <a:r>
              <a:rPr lang="en-SG"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ởng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hóa</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dùng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để</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xây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dựng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nhân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vật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diện</a:t>
            </a:r>
            <a:r>
              <a:rPr lang="en-SG" sz="3200" dirty="0">
                <a:latin typeface="#9Slide03 Arima Madurai Black" panose="00000A00000000000000" pitchFamily="2" charset="0"/>
                <a:cs typeface="#9Slide03 Arima Madurai Black" panose="00000A00000000000000" pitchFamily="2" charset="0"/>
              </a:rPr>
              <a:t>)</a:t>
            </a:r>
          </a:p>
        </p:txBody>
      </p:sp>
      <p:sp>
        <p:nvSpPr>
          <p:cNvPr id="5" name="Rectangle: Rounded Corners 4">
            <a:extLst>
              <a:ext uri="{FF2B5EF4-FFF2-40B4-BE49-F238E27FC236}">
                <a16:creationId xmlns:a16="http://schemas.microsoft.com/office/drawing/2014/main" id="{EB06C7ED-CEDD-4335-86E8-66E3FB24C6F2}"/>
              </a:ext>
            </a:extLst>
          </p:cNvPr>
          <p:cNvSpPr/>
          <p:nvPr/>
        </p:nvSpPr>
        <p:spPr>
          <a:xfrm>
            <a:off x="4027055" y="1662546"/>
            <a:ext cx="7610763"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luôn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chú</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trọng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phát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hiện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vẻ</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nâng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ảnh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lên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đến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mức</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lí</a:t>
            </a:r>
            <a:r>
              <a:rPr lang="en-SG"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ởng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hoàn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mĩ</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63E6FDA1-26AA-4A3B-96E5-7A34A6F809F0}"/>
              </a:ext>
            </a:extLst>
          </p:cNvPr>
          <p:cNvSpPr/>
          <p:nvPr/>
        </p:nvSpPr>
        <p:spPr>
          <a:xfrm>
            <a:off x="4396509" y="3542150"/>
            <a:ext cx="7241309" cy="109450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dành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cho</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cảm</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yêu</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quý</a:t>
            </a:r>
            <a:r>
              <a:rPr lang="en-SG" sz="2800" dirty="0">
                <a:latin typeface="#9Slide03 Arima Madurai" panose="00000500000000000000" pitchFamily="2" charset="0"/>
                <a:cs typeface="#9Slide03 Arima Madurai" panose="00000500000000000000" pitchFamily="2" charset="0"/>
              </a:rPr>
              <a:t>, ng</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mộ</a:t>
            </a:r>
            <a:endParaRPr lang="en-SG" sz="2800" dirty="0">
              <a:latin typeface="#9Slide03 Arima Madurai" panose="00000500000000000000" pitchFamily="2" charset="0"/>
              <a:cs typeface="#9Slide03 Arima Madurai" panose="00000500000000000000" pitchFamily="2" charset="0"/>
            </a:endParaRPr>
          </a:p>
        </p:txBody>
      </p:sp>
      <p:sp>
        <p:nvSpPr>
          <p:cNvPr id="7" name="Rectangle: Rounded Corners 6">
            <a:extLst>
              <a:ext uri="{FF2B5EF4-FFF2-40B4-BE49-F238E27FC236}">
                <a16:creationId xmlns:a16="http://schemas.microsoft.com/office/drawing/2014/main" id="{A6541CE8-1009-44C5-8258-8F2CC76FDA1D}"/>
              </a:ext>
            </a:extLst>
          </p:cNvPr>
          <p:cNvSpPr/>
          <p:nvPr/>
        </p:nvSpPr>
        <p:spPr>
          <a:xfrm>
            <a:off x="4027054" y="5010729"/>
            <a:ext cx="7610763"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4644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11CFE-C873-4B23-812D-A8D90B4CBD6E}"/>
              </a:ext>
            </a:extLst>
          </p:cNvPr>
          <p:cNvSpPr txBox="1"/>
          <p:nvPr/>
        </p:nvSpPr>
        <p:spPr>
          <a:xfrm>
            <a:off x="2862582" y="743738"/>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a:extLst>
              <a:ext uri="{FF2B5EF4-FFF2-40B4-BE49-F238E27FC236}">
                <a16:creationId xmlns:a16="http://schemas.microsoft.com/office/drawing/2014/main" id="{32D9F3AA-B9B1-4210-B171-F3AC59B32D86}"/>
              </a:ext>
            </a:extLst>
          </p:cNvPr>
          <p:cNvSpPr/>
          <p:nvPr/>
        </p:nvSpPr>
        <p:spPr>
          <a:xfrm>
            <a:off x="794325" y="2429163"/>
            <a:ext cx="3140366" cy="3232727"/>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9Slide03 Arima Madurai Black" panose="00000A00000000000000" pitchFamily="2" charset="0"/>
                <a:cs typeface="#9Slide03 Arima Madurai Black" panose="00000A00000000000000" pitchFamily="2" charset="0"/>
              </a:rPr>
              <a:t>Ư</a:t>
            </a:r>
            <a:r>
              <a:rPr lang="en-US" sz="4000" dirty="0" err="1">
                <a:latin typeface="#9Slide03 Arima Madurai Black" panose="00000A00000000000000" pitchFamily="2" charset="0"/>
                <a:cs typeface="#9Slide03 Arima Madurai Black" panose="00000A00000000000000" pitchFamily="2" charset="0"/>
              </a:rPr>
              <a:t>ớc</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lệ</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tượng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trưng</a:t>
            </a:r>
            <a:endParaRPr lang="en-SG" sz="4000" dirty="0">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EB06C7ED-CEDD-4335-86E8-66E3FB24C6F2}"/>
              </a:ext>
            </a:extLst>
          </p:cNvPr>
          <p:cNvSpPr/>
          <p:nvPr/>
        </p:nvSpPr>
        <p:spPr>
          <a:xfrm>
            <a:off x="4682835" y="2152073"/>
            <a:ext cx="6179129"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Những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ước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quen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dùng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trở</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phổ</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biến</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63E6FDA1-26AA-4A3B-96E5-7A34A6F809F0}"/>
              </a:ext>
            </a:extLst>
          </p:cNvPr>
          <p:cNvSpPr/>
          <p:nvPr/>
        </p:nvSpPr>
        <p:spPr>
          <a:xfrm>
            <a:off x="4682835" y="4354950"/>
            <a:ext cx="6179129" cy="1565559"/>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Tượng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ý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thực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ẩn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dụ</a:t>
            </a:r>
            <a:endParaRPr lang="en-SG"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8552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A0BDD2-D3D0-4065-A98B-95AA5E7B1735}"/>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r="-1" b="10281"/>
          <a:stretch/>
        </p:blipFill>
        <p:spPr>
          <a:xfrm>
            <a:off x="5797543" y="10"/>
            <a:ext cx="6394152" cy="6857990"/>
          </a:xfrm>
          <a:prstGeom prst="rect">
            <a:avLst/>
          </a:prstGeom>
          <a:solidFill>
            <a:srgbClr val="FFFFFF">
              <a:shade val="85000"/>
            </a:srgbClr>
          </a:solidFill>
        </p:spPr>
      </p:pic>
      <p:pic>
        <p:nvPicPr>
          <p:cNvPr id="20" name="Picture 1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id="{44476810-14B3-41F9-B4CD-70815A26F783}"/>
              </a:ext>
            </a:extLst>
          </p:cNvPr>
          <p:cNvSpPr>
            <a:spLocks noGrp="1"/>
          </p:cNvSpPr>
          <p:nvPr>
            <p:ph idx="1"/>
          </p:nvPr>
        </p:nvSpPr>
        <p:spPr>
          <a:xfrm>
            <a:off x="0" y="2497813"/>
            <a:ext cx="6394151" cy="3788830"/>
          </a:xfrm>
        </p:spPr>
        <p:txBody>
          <a:bodyPr vert="horz" lIns="91440" tIns="45720" rIns="91440" bIns="45720" rtlCol="0" anchor="ctr">
            <a:noAutofit/>
          </a:bodyPr>
          <a:lstStyle/>
          <a:p>
            <a:pPr marL="0" indent="0" algn="ctr">
              <a:buNone/>
            </a:pPr>
            <a:r>
              <a:rPr lang="en-US" sz="4000" b="1" dirty="0" err="1">
                <a:solidFill>
                  <a:srgbClr val="000000"/>
                </a:solidFill>
                <a:latin typeface="VL Atlantika" pitchFamily="50" charset="0"/>
              </a:rPr>
              <a:t>Đầu</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lòng</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hai</a:t>
            </a:r>
            <a:r>
              <a:rPr lang="en-US" sz="4000" b="1" dirty="0">
                <a:solidFill>
                  <a:srgbClr val="000000"/>
                </a:solidFill>
                <a:latin typeface="VL Atlantika" pitchFamily="50" charset="0"/>
              </a:rPr>
              <a:t> ả </a:t>
            </a:r>
            <a:r>
              <a:rPr lang="en-US" sz="4000" b="1" dirty="0" err="1">
                <a:solidFill>
                  <a:srgbClr val="000000"/>
                </a:solidFill>
                <a:latin typeface="VL Atlantika" pitchFamily="50" charset="0"/>
              </a:rPr>
              <a:t>tố</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nga</a:t>
            </a:r>
            <a:r>
              <a:rPr lang="en-US" sz="4000" b="1" dirty="0">
                <a:solidFill>
                  <a:srgbClr val="000000"/>
                </a:solidFill>
                <a:latin typeface="VL Atlantika" pitchFamily="50" charset="0"/>
              </a:rPr>
              <a:t>,</a:t>
            </a:r>
          </a:p>
          <a:p>
            <a:pPr marL="0" indent="0" algn="ctr">
              <a:buNone/>
            </a:pPr>
            <a:r>
              <a:rPr lang="en-US" sz="4000" b="1" dirty="0" err="1">
                <a:solidFill>
                  <a:srgbClr val="000000"/>
                </a:solidFill>
                <a:latin typeface="VL Atlantika" pitchFamily="50" charset="0"/>
              </a:rPr>
              <a:t>Thúy</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Kiều</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là</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chị</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em</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là</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Thúy</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Vân</a:t>
            </a:r>
            <a:r>
              <a:rPr lang="en-US" sz="4000" b="1" dirty="0">
                <a:solidFill>
                  <a:srgbClr val="000000"/>
                </a:solidFill>
                <a:latin typeface="VL Atlantika" pitchFamily="50" charset="0"/>
              </a:rPr>
              <a:t>	</a:t>
            </a:r>
          </a:p>
          <a:p>
            <a:pPr marL="0" indent="0" algn="ctr">
              <a:buNone/>
            </a:pPr>
            <a:r>
              <a:rPr lang="en-US" sz="4000" b="1" dirty="0">
                <a:solidFill>
                  <a:srgbClr val="000000"/>
                </a:solidFill>
                <a:latin typeface="VL Atlantika" pitchFamily="50" charset="0"/>
              </a:rPr>
              <a:t>Mai </a:t>
            </a:r>
            <a:r>
              <a:rPr lang="en-US" sz="4000" b="1" dirty="0" err="1">
                <a:solidFill>
                  <a:srgbClr val="000000"/>
                </a:solidFill>
                <a:latin typeface="VL Atlantika" pitchFamily="50" charset="0"/>
              </a:rPr>
              <a:t>cốt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cách</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tuyết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tinh</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thần</a:t>
            </a:r>
            <a:r>
              <a:rPr lang="en-US" sz="4000" b="1" dirty="0">
                <a:solidFill>
                  <a:srgbClr val="000000"/>
                </a:solidFill>
                <a:latin typeface="VL Atlantika" pitchFamily="50" charset="0"/>
              </a:rPr>
              <a:t>,</a:t>
            </a:r>
          </a:p>
          <a:p>
            <a:pPr marL="0" indent="0" algn="ctr">
              <a:buNone/>
            </a:pPr>
            <a:r>
              <a:rPr lang="en-US" sz="4000" b="1" dirty="0" err="1">
                <a:solidFill>
                  <a:srgbClr val="000000"/>
                </a:solidFill>
                <a:latin typeface="VL Atlantika" pitchFamily="50" charset="0"/>
              </a:rPr>
              <a:t>Mỗi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người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một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vẻ</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mười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phân</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vẹn</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mười</a:t>
            </a:r>
            <a:r>
              <a:rPr lang="en-US" sz="4000" b="1" dirty="0">
                <a:solidFill>
                  <a:srgbClr val="000000"/>
                </a:solidFill>
                <a:latin typeface="VL Atlantika" pitchFamily="50" charset="0"/>
              </a:rPr>
              <a:t>.</a:t>
            </a:r>
          </a:p>
          <a:p>
            <a:pPr algn="ctr"/>
            <a:endParaRPr lang="en-US" sz="4000" dirty="0">
              <a:solidFill>
                <a:srgbClr val="000000"/>
              </a:solidFill>
              <a:latin typeface="VL Atlantika" pitchFamily="50" charset="0"/>
            </a:endParaRPr>
          </a:p>
        </p:txBody>
      </p:sp>
      <p:sp>
        <p:nvSpPr>
          <p:cNvPr id="6" name="TextBox 5">
            <a:extLst>
              <a:ext uri="{FF2B5EF4-FFF2-40B4-BE49-F238E27FC236}">
                <a16:creationId xmlns:a16="http://schemas.microsoft.com/office/drawing/2014/main" id="{35D11CF8-FEBB-4987-9B05-361A0EB4E8E9}"/>
              </a:ext>
            </a:extLst>
          </p:cNvPr>
          <p:cNvSpPr txBox="1">
            <a:spLocks noChangeArrowheads="1"/>
          </p:cNvSpPr>
          <p:nvPr/>
        </p:nvSpPr>
        <p:spPr bwMode="auto">
          <a:xfrm>
            <a:off x="182418" y="571357"/>
            <a:ext cx="5913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1.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Giới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thiệu</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khái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quát</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về</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2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chị</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em</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2341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Soạn bài chị em Thúy Kiều của Nguyễn Du - Lớp 9A - Trường THPT Chuyên  Nguyễn Tất Thành">
            <a:extLst>
              <a:ext uri="{FF2B5EF4-FFF2-40B4-BE49-F238E27FC236}">
                <a16:creationId xmlns:a16="http://schemas.microsoft.com/office/drawing/2014/main" id="{262E7A0C-396E-4FB0-A861-A95FBCB4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42" r="10597"/>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2"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ình chữ nhật 6">
            <a:extLst>
              <a:ext uri="{FF2B5EF4-FFF2-40B4-BE49-F238E27FC236}">
                <a16:creationId xmlns:a16="http://schemas.microsoft.com/office/drawing/2014/main" id="{0808A75B-D49A-4F16-913D-367BBCA4B993}"/>
              </a:ext>
            </a:extLst>
          </p:cNvPr>
          <p:cNvSpPr/>
          <p:nvPr/>
        </p:nvSpPr>
        <p:spPr>
          <a:xfrm>
            <a:off x="6541987" y="1467114"/>
            <a:ext cx="5345213" cy="4979405"/>
          </a:xfrm>
          <a:prstGeom prst="rect">
            <a:avLst/>
          </a:prstGeom>
          <a:noFill/>
        </p:spPr>
      </p:sp>
      <p:sp>
        <p:nvSpPr>
          <p:cNvPr id="12" name="TextBox 11">
            <a:extLst>
              <a:ext uri="{FF2B5EF4-FFF2-40B4-BE49-F238E27FC236}">
                <a16:creationId xmlns:a16="http://schemas.microsoft.com/office/drawing/2014/main" id="{C8191619-AA42-4F08-8EA1-93AAB4DA91BC}"/>
              </a:ext>
            </a:extLst>
          </p:cNvPr>
          <p:cNvSpPr txBox="1"/>
          <p:nvPr/>
        </p:nvSpPr>
        <p:spPr>
          <a:xfrm flipH="1">
            <a:off x="6598774" y="1865190"/>
            <a:ext cx="5190836" cy="1200329"/>
          </a:xfrm>
          <a:prstGeom prst="rect">
            <a:avLst/>
          </a:prstGeom>
          <a:noFill/>
        </p:spPr>
        <p:txBody>
          <a:bodyPr wrap="square" rtlCol="0">
            <a:spAutoFit/>
          </a:bodyPr>
          <a:lstStyle/>
          <a:p>
            <a:pPr algn="ctr"/>
            <a:r>
              <a:rPr lang="en-SG" sz="3600" b="1" dirty="0">
                <a:latin typeface="#9Slide03 Arima Madurai" panose="00000500000000000000" pitchFamily="2" charset="0"/>
                <a:cs typeface="#9Slide03 Arima Madurai" panose="00000500000000000000" pitchFamily="2" charset="0"/>
              </a:rPr>
              <a:t>2 ng</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ời</a:t>
            </a:r>
            <a:r>
              <a:rPr lang="en-SG" sz="3600" b="1" dirty="0">
                <a:latin typeface="#9Slide03 Arima Madurai" panose="00000500000000000000" pitchFamily="2" charset="0"/>
                <a:cs typeface="#9Slide03 Arima Madurai" panose="00000500000000000000" pitchFamily="2" charset="0"/>
              </a:rPr>
              <a:t> con </a:t>
            </a:r>
            <a:r>
              <a:rPr lang="en-SG" sz="3600" b="1" dirty="0" err="1">
                <a:latin typeface="#9Slide03 Arima Madurai" panose="00000500000000000000" pitchFamily="2" charset="0"/>
                <a:cs typeface="#9Slide03 Arima Madurai" panose="00000500000000000000" pitchFamily="2" charset="0"/>
              </a:rPr>
              <a:t>gái</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đầu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trong</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gia</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đình</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họ</a:t>
            </a:r>
            <a:r>
              <a:rPr lang="en-SG" sz="3600" b="1" dirty="0">
                <a:latin typeface="#9Slide03 Arima Madurai" panose="00000500000000000000" pitchFamily="2" charset="0"/>
                <a:cs typeface="#9Slide03 Arima Madurai" panose="00000500000000000000" pitchFamily="2" charset="0"/>
              </a:rPr>
              <a:t> V</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ơng</a:t>
            </a:r>
            <a:endParaRPr lang="en-SG" sz="3600" b="1" dirty="0">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id="{7C9DA506-D612-41B5-80A9-FC36C73BC6CE}"/>
              </a:ext>
            </a:extLst>
          </p:cNvPr>
          <p:cNvSpPr/>
          <p:nvPr/>
        </p:nvSpPr>
        <p:spPr>
          <a:xfrm>
            <a:off x="7939974" y="533630"/>
            <a:ext cx="2549237"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a:solidFill>
                  <a:srgbClr val="FF0000"/>
                </a:solidFill>
                <a:latin typeface="#9Slide03 Arima Madurai" panose="00000500000000000000" pitchFamily="2" charset="0"/>
                <a:cs typeface="#9Slide03 Arima Madurai" panose="00000500000000000000" pitchFamily="2" charset="0"/>
              </a:rPr>
              <a:t>Lai </a:t>
            </a:r>
            <a:r>
              <a:rPr lang="en-SG" sz="3600" b="1" dirty="0" err="1">
                <a:solidFill>
                  <a:srgbClr val="FF0000"/>
                </a:solidFill>
                <a:latin typeface="#9Slide03 Arima Madurai" panose="00000500000000000000" pitchFamily="2" charset="0"/>
                <a:cs typeface="#9Slide03 Arima Madurai" panose="00000500000000000000" pitchFamily="2" charset="0"/>
              </a:rPr>
              <a:t>lịch</a:t>
            </a:r>
            <a:endParaRPr lang="en-SG" sz="3600" dirty="0">
              <a:solidFill>
                <a:srgbClr val="FF0000"/>
              </a:solidFill>
            </a:endParaRPr>
          </a:p>
        </p:txBody>
      </p:sp>
      <p:sp>
        <p:nvSpPr>
          <p:cNvPr id="14" name="Rectangle: Rounded Corners 13">
            <a:extLst>
              <a:ext uri="{FF2B5EF4-FFF2-40B4-BE49-F238E27FC236}">
                <a16:creationId xmlns:a16="http://schemas.microsoft.com/office/drawing/2014/main" id="{21213293-5831-4FE8-A2AF-614EDB9A7287}"/>
              </a:ext>
            </a:extLst>
          </p:cNvPr>
          <p:cNvSpPr/>
          <p:nvPr/>
        </p:nvSpPr>
        <p:spPr>
          <a:xfrm>
            <a:off x="7009896" y="3592285"/>
            <a:ext cx="4570785"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err="1">
                <a:solidFill>
                  <a:srgbClr val="FF0000"/>
                </a:solidFill>
                <a:latin typeface="#9Slide03 Arima Madurai" panose="00000500000000000000" pitchFamily="2" charset="0"/>
                <a:cs typeface="#9Slide03 Arima Madurai" panose="00000500000000000000" pitchFamily="2" charset="0"/>
              </a:rPr>
              <a:t>Vị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trí</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trong</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gia</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đình</a:t>
            </a:r>
            <a:endParaRPr lang="en-SG" sz="3600" dirty="0">
              <a:solidFill>
                <a:srgbClr val="FF0000"/>
              </a:solidFill>
            </a:endParaRPr>
          </a:p>
        </p:txBody>
      </p:sp>
      <p:sp>
        <p:nvSpPr>
          <p:cNvPr id="15" name="TextBox 14">
            <a:extLst>
              <a:ext uri="{FF2B5EF4-FFF2-40B4-BE49-F238E27FC236}">
                <a16:creationId xmlns:a16="http://schemas.microsoft.com/office/drawing/2014/main" id="{268BAE3A-0F05-469E-8267-BC73F82B9E9A}"/>
              </a:ext>
            </a:extLst>
          </p:cNvPr>
          <p:cNvSpPr txBox="1"/>
          <p:nvPr/>
        </p:nvSpPr>
        <p:spPr>
          <a:xfrm flipH="1">
            <a:off x="6968480" y="4993919"/>
            <a:ext cx="4653616" cy="1200329"/>
          </a:xfrm>
          <a:prstGeom prst="rect">
            <a:avLst/>
          </a:prstGeom>
          <a:noFill/>
        </p:spPr>
        <p:txBody>
          <a:bodyPr wrap="square" rtlCol="0">
            <a:spAutoFit/>
          </a:bodyPr>
          <a:lstStyle/>
          <a:p>
            <a:pPr algn="ct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Kiều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chị</a:t>
            </a:r>
            <a:r>
              <a:rPr lang="en-SG" sz="3600" b="1" dirty="0">
                <a:latin typeface="#9Slide03 Arima Madurai" panose="00000500000000000000" pitchFamily="2" charset="0"/>
                <a:cs typeface="#9Slide03 Arima Madurai" panose="00000500000000000000" pitchFamily="2" charset="0"/>
              </a:rPr>
              <a:t> ; </a:t>
            </a:r>
            <a:r>
              <a:rPr lang="en-SG" sz="3600" b="1" dirty="0" err="1">
                <a:latin typeface="#9Slide03 Arima Madurai" panose="00000500000000000000" pitchFamily="2" charset="0"/>
                <a:cs typeface="#9Slide03 Arima Madurai" panose="00000500000000000000" pitchFamily="2" charset="0"/>
              </a:rPr>
              <a:t>Em</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Vân</a:t>
            </a:r>
            <a:endParaRPr lang="en-SG" sz="3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757395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Thá»nh HÃ m - Thá»nh Nam">
            <a:extLst>
              <a:ext uri="{FF2B5EF4-FFF2-40B4-BE49-F238E27FC236}">
                <a16:creationId xmlns:a16="http://schemas.microsoft.com/office/drawing/2014/main" id="{21CF513D-5857-4097-9C67-3C2CA1E0B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199"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164365-170D-484C-99F6-253D80430755}"/>
              </a:ext>
            </a:extLst>
          </p:cNvPr>
          <p:cNvSpPr txBox="1"/>
          <p:nvPr/>
        </p:nvSpPr>
        <p:spPr>
          <a:xfrm flipH="1">
            <a:off x="2023917" y="374650"/>
            <a:ext cx="4259047" cy="646331"/>
          </a:xfrm>
          <a:prstGeom prst="rect">
            <a:avLst/>
          </a:prstGeom>
          <a:noFill/>
        </p:spPr>
        <p:txBody>
          <a:bodyPr wrap="square" rtlCol="0">
            <a:spAutoFit/>
          </a:bodyPr>
          <a:lstStyle/>
          <a:p>
            <a:pPr algn="ctr"/>
            <a:r>
              <a:rPr lang="en-SG" sz="3600" b="1" dirty="0" err="1">
                <a:solidFill>
                  <a:srgbClr val="FF0000"/>
                </a:solidFill>
                <a:latin typeface="#9Slide03 Arima Madurai" panose="00000500000000000000" pitchFamily="2" charset="0"/>
                <a:cs typeface="#9Slide03 Arima Madurai" panose="00000500000000000000" pitchFamily="2" charset="0"/>
              </a:rPr>
              <a:t>Vẻ</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đẹp</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của</a:t>
            </a:r>
            <a:r>
              <a:rPr lang="en-SG" sz="3600" b="1" dirty="0">
                <a:solidFill>
                  <a:srgbClr val="FF0000"/>
                </a:solidFill>
                <a:latin typeface="#9Slide03 Arima Madurai" panose="00000500000000000000" pitchFamily="2" charset="0"/>
                <a:cs typeface="#9Slide03 Arima Madurai" panose="00000500000000000000" pitchFamily="2" charset="0"/>
              </a:rPr>
              <a:t> 2 </a:t>
            </a:r>
            <a:r>
              <a:rPr lang="en-SG" sz="3600" b="1" dirty="0" err="1">
                <a:solidFill>
                  <a:srgbClr val="FF0000"/>
                </a:solidFill>
                <a:latin typeface="#9Slide03 Arima Madurai" panose="00000500000000000000" pitchFamily="2" charset="0"/>
                <a:cs typeface="#9Slide03 Arima Madurai" panose="00000500000000000000" pitchFamily="2" charset="0"/>
              </a:rPr>
              <a:t>chị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em</a:t>
            </a:r>
            <a:endParaRPr lang="en-SG" sz="3600" dirty="0">
              <a:latin typeface="#9Slide03 Arima Madurai" panose="00000500000000000000" pitchFamily="2" charset="0"/>
              <a:cs typeface="#9Slide03 Arima Madurai" panose="00000500000000000000" pitchFamily="2" charset="0"/>
            </a:endParaRPr>
          </a:p>
        </p:txBody>
      </p:sp>
      <p:sp>
        <p:nvSpPr>
          <p:cNvPr id="4" name="Rectangle 23">
            <a:extLst>
              <a:ext uri="{FF2B5EF4-FFF2-40B4-BE49-F238E27FC236}">
                <a16:creationId xmlns:a16="http://schemas.microsoft.com/office/drawing/2014/main" id="{94EC82A8-5D20-45E3-B0EC-C6CB2733F520}"/>
              </a:ext>
            </a:extLst>
          </p:cNvPr>
          <p:cNvSpPr>
            <a:spLocks noChangeArrowheads="1"/>
          </p:cNvSpPr>
          <p:nvPr/>
        </p:nvSpPr>
        <p:spPr bwMode="auto">
          <a:xfrm>
            <a:off x="357868" y="5331046"/>
            <a:ext cx="75911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Mỗi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ng</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một</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vẻ</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phân</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vẹn</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Vẻ</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ẹp</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của</a:t>
            </a:r>
            <a:r>
              <a:rPr lang="fr-FR" altLang="en-US" sz="2800" dirty="0">
                <a:latin typeface="#9Slide03 Arima Madurai" panose="00000500000000000000" pitchFamily="2" charset="0"/>
                <a:cs typeface="#9Slide03 Arima Madurai" panose="00000500000000000000" pitchFamily="2" charset="0"/>
              </a:rPr>
              <a:t> 2 </a:t>
            </a:r>
            <a:r>
              <a:rPr lang="fr-FR" altLang="en-US" sz="2800" dirty="0" err="1">
                <a:latin typeface="#9Slide03 Arima Madurai" panose="00000500000000000000" pitchFamily="2" charset="0"/>
                <a:cs typeface="#9Slide03 Arima Madurai" panose="00000500000000000000" pitchFamily="2" charset="0"/>
              </a:rPr>
              <a:t>chị</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em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có</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nét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khác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nhau</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err="1">
                <a:latin typeface="#9Slide03 Arima Madurai" panose="00000500000000000000" pitchFamily="2" charset="0"/>
                <a:cs typeface="#9Slide03 Arima Madurai" panose="00000500000000000000" pitchFamily="2" charset="0"/>
              </a:rPr>
              <a:t>ng</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ều</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ạt</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ến</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a:latin typeface="#9Slide03 Arima Madurai" panose="00000500000000000000" pitchFamily="2" charset="0"/>
                <a:cs typeface="#9Slide03 Arima Madurai" panose="00000500000000000000" pitchFamily="2" charset="0"/>
              </a:rPr>
              <a:t>ộ </a:t>
            </a:r>
            <a:r>
              <a:rPr lang="fr-FR" altLang="en-US" sz="2800" dirty="0" err="1">
                <a:latin typeface="#9Slide03 Arima Madurai" panose="00000500000000000000" pitchFamily="2" charset="0"/>
                <a:cs typeface="#9Slide03 Arima Madurai" panose="00000500000000000000" pitchFamily="2" charset="0"/>
              </a:rPr>
              <a:t>hoàn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mĩ</a:t>
            </a:r>
            <a:r>
              <a:rPr lang="fr-FR" altLang="en-US" sz="2800" dirty="0">
                <a:latin typeface="#9Slide03 Arima Madurai" panose="00000500000000000000" pitchFamily="2" charset="0"/>
                <a:cs typeface="#9Slide03 Arima Madurai" panose="00000500000000000000" pitchFamily="2" charset="0"/>
              </a:rPr>
              <a:t>. </a:t>
            </a:r>
            <a:endParaRPr lang="en-US" altLang="en-US" sz="280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E5CB7790-78B8-4806-807B-4BBC9DC37159}"/>
              </a:ext>
            </a:extLst>
          </p:cNvPr>
          <p:cNvSpPr txBox="1"/>
          <p:nvPr/>
        </p:nvSpPr>
        <p:spPr>
          <a:xfrm flipH="1">
            <a:off x="357871" y="1275195"/>
            <a:ext cx="7591137" cy="954107"/>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Ẩn</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dụ</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tố</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nga</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rPr>
              <a:t>Ng</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ời</a:t>
            </a:r>
            <a:r>
              <a:rPr lang="en-SG" sz="2800" dirty="0">
                <a:latin typeface="#9Slide03 Arima Madurai" panose="00000500000000000000" pitchFamily="2" charset="0"/>
                <a:cs typeface="#9Slide03 Arima Madurai" panose="00000500000000000000" pitchFamily="2" charset="0"/>
              </a:rPr>
              <a:t> con </a:t>
            </a:r>
            <a:r>
              <a:rPr lang="en-SG" sz="2800" dirty="0" err="1">
                <a:latin typeface="#9Slide03 Arima Madurai" panose="00000500000000000000" pitchFamily="2" charset="0"/>
                <a:cs typeface="#9Slide03 Arima Madurai" panose="00000500000000000000" pitchFamily="2" charset="0"/>
              </a:rPr>
              <a:t>gái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a:t>
            </a:r>
            <a:r>
              <a:rPr lang="vi-VN" sz="2800" dirty="0">
                <a:latin typeface="#9Slide03 Arima Madurai" panose="00000500000000000000" pitchFamily="2" charset="0"/>
                <a:cs typeface="#9Slide03 Arima Madurai" panose="00000500000000000000" pitchFamily="2" charset="0"/>
              </a:rPr>
              <a:t>ư</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vầng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trăng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sáng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dịu</a:t>
            </a:r>
            <a:endParaRPr lang="en-SG" sz="28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D9CA1278-B0A1-4574-BEF9-3F9620E3DF2F}"/>
              </a:ext>
            </a:extLst>
          </p:cNvPr>
          <p:cNvSpPr txBox="1"/>
          <p:nvPr/>
        </p:nvSpPr>
        <p:spPr>
          <a:xfrm flipH="1">
            <a:off x="357870" y="2483516"/>
            <a:ext cx="7591137" cy="1384995"/>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Ước</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lệ</a:t>
            </a:r>
            <a:r>
              <a:rPr lang="en-SG" sz="2800" dirty="0">
                <a:solidFill>
                  <a:srgbClr val="0070C0"/>
                </a:solidFill>
                <a:latin typeface="#9Slide03 Arima Madurai" panose="00000500000000000000" pitchFamily="2" charset="0"/>
                <a:cs typeface="#9Slide03 Arima Madurai" panose="00000500000000000000" pitchFamily="2" charset="0"/>
              </a:rPr>
              <a:t> “Mai </a:t>
            </a:r>
            <a:r>
              <a:rPr lang="en-SG" sz="2800" dirty="0" err="1">
                <a:solidFill>
                  <a:srgbClr val="0070C0"/>
                </a:solidFill>
                <a:latin typeface="#9Slide03 Arima Madurai" panose="00000500000000000000" pitchFamily="2" charset="0"/>
                <a:cs typeface="#9Slide03 Arima Madurai" panose="00000500000000000000" pitchFamily="2" charset="0"/>
              </a:rPr>
              <a:t>cốt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cách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tuyết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tinh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thần</a:t>
            </a:r>
            <a:r>
              <a:rPr lang="en-SG"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Vóc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dáng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thanh</a:t>
            </a:r>
            <a:r>
              <a:rPr lang="fr-FR" altLang="en-US" sz="2800" dirty="0">
                <a:latin typeface="#9Slide03 Arima Madurai" panose="00000500000000000000" pitchFamily="2" charset="0"/>
                <a:cs typeface="#9Slide03 Arima Madurai" panose="00000500000000000000" pitchFamily="2" charset="0"/>
              </a:rPr>
              <a:t> tao, </a:t>
            </a:r>
            <a:r>
              <a:rPr lang="fr-FR" altLang="en-US" sz="2800" dirty="0" err="1">
                <a:latin typeface="#9Slide03 Arima Madurai" panose="00000500000000000000" pitchFamily="2" charset="0"/>
                <a:cs typeface="#9Slide03 Arima Madurai" panose="00000500000000000000" pitchFamily="2" charset="0"/>
              </a:rPr>
              <a:t>tâm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hồn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trong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cốt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cách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mai, </a:t>
            </a:r>
            <a:r>
              <a:rPr lang="fr-FR" altLang="en-US" sz="2800" dirty="0" err="1">
                <a:latin typeface="#9Slide03 Arima Madurai" panose="00000500000000000000" pitchFamily="2" charset="0"/>
                <a:cs typeface="#9Slide03 Arima Madurai" panose="00000500000000000000" pitchFamily="2" charset="0"/>
              </a:rPr>
              <a:t>tinh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thần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tuyết</a:t>
            </a:r>
            <a:r>
              <a:rPr lang="fr-FR" altLang="en-US" sz="2800" dirty="0">
                <a:latin typeface="#9Slide03 Arima Madurai" panose="00000500000000000000" pitchFamily="2" charset="0"/>
                <a:cs typeface="#9Slide03 Arima Madurai" panose="00000500000000000000" pitchFamily="2" charset="0"/>
              </a:rPr>
              <a:t>)</a:t>
            </a:r>
            <a:endParaRPr lang="en-SG" sz="28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94C78793-61E2-46C0-B1C3-C7A4E6D8B4C3}"/>
              </a:ext>
            </a:extLst>
          </p:cNvPr>
          <p:cNvSpPr txBox="1"/>
          <p:nvPr/>
        </p:nvSpPr>
        <p:spPr>
          <a:xfrm flipH="1">
            <a:off x="357869" y="4122725"/>
            <a:ext cx="7591137" cy="954107"/>
          </a:xfrm>
          <a:prstGeom prst="rect">
            <a:avLst/>
          </a:prstGeom>
          <a:noFill/>
        </p:spPr>
        <p:txBody>
          <a:bodyPr wrap="square" rtlCol="0">
            <a:spAutoFit/>
          </a:bodyPr>
          <a:lstStyle/>
          <a:p>
            <a:pPr algn="just"/>
            <a:r>
              <a:rPr lang="fr-FR" sz="2800" dirty="0">
                <a:solidFill>
                  <a:srgbClr val="0070C0"/>
                </a:solidFill>
                <a:latin typeface="#9Slide03 Arima Madurai" panose="00000500000000000000" pitchFamily="2" charset="0"/>
                <a:cs typeface="#9Slide03 Arima Madurai" panose="00000500000000000000" pitchFamily="2" charset="0"/>
              </a:rPr>
              <a:t>+ </a:t>
            </a:r>
            <a:r>
              <a:rPr lang="fr-FR" sz="2800" dirty="0" err="1">
                <a:solidFill>
                  <a:srgbClr val="0070C0"/>
                </a:solidFill>
                <a:latin typeface="#9Slide03 Arima Madurai" panose="00000500000000000000" pitchFamily="2" charset="0"/>
                <a:cs typeface="#9Slide03 Arima Madurai" panose="00000500000000000000" pitchFamily="2" charset="0"/>
              </a:rPr>
              <a:t>Nhịp</a:t>
            </a:r>
            <a:r>
              <a:rPr lang="fr-FR" sz="2800" dirty="0">
                <a:solidFill>
                  <a:srgbClr val="0070C0"/>
                </a:solidFill>
                <a:latin typeface="#9Slide03 Arima Madurai" panose="00000500000000000000" pitchFamily="2" charset="0"/>
                <a:cs typeface="#9Slide03 Arima Madurai" panose="00000500000000000000" pitchFamily="2" charset="0"/>
              </a:rPr>
              <a:t> 4/4 </a:t>
            </a:r>
            <a:r>
              <a:rPr lang="fr-FR" sz="2800" dirty="0" err="1">
                <a:solidFill>
                  <a:srgbClr val="0070C0"/>
                </a:solidFill>
                <a:latin typeface="#9Slide03 Arima Madurai" panose="00000500000000000000" pitchFamily="2" charset="0"/>
                <a:cs typeface="#9Slide03 Arima Madurai" panose="00000500000000000000" pitchFamily="2" charset="0"/>
              </a:rPr>
              <a:t>và</a:t>
            </a:r>
            <a:r>
              <a:rPr lang="fr-FR" sz="2800" dirty="0">
                <a:solidFill>
                  <a:srgbClr val="0070C0"/>
                </a:solidFill>
                <a:latin typeface="#9Slide03 Arima Madurai" panose="00000500000000000000" pitchFamily="2" charset="0"/>
                <a:cs typeface="#9Slide03 Arima Madurai" panose="00000500000000000000" pitchFamily="2" charset="0"/>
              </a:rPr>
              <a:t> 3/3 </a:t>
            </a:r>
            <a:r>
              <a:rPr lang="en-SG" sz="2800" dirty="0">
                <a:solidFill>
                  <a:srgbClr val="0070C0"/>
                </a:solidFill>
                <a:latin typeface="#9Slide03 Arima Madurai" panose="00000500000000000000" pitchFamily="2" charset="0"/>
                <a:cs typeface="#9Slide03 Arima Madurai" panose="00000500000000000000" pitchFamily="2" charset="0"/>
              </a:rPr>
              <a:t>ở </a:t>
            </a:r>
            <a:r>
              <a:rPr lang="en-SG" sz="2800" dirty="0" err="1">
                <a:solidFill>
                  <a:srgbClr val="0070C0"/>
                </a:solidFill>
                <a:latin typeface="#9Slide03 Arima Madurai" panose="00000500000000000000" pitchFamily="2" charset="0"/>
                <a:cs typeface="#9Slide03 Arima Madurai" panose="00000500000000000000" pitchFamily="2" charset="0"/>
              </a:rPr>
              <a:t>câu</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thứ</a:t>
            </a:r>
            <a:r>
              <a:rPr lang="en-SG" sz="2800" dirty="0">
                <a:solidFill>
                  <a:srgbClr val="0070C0"/>
                </a:solidFill>
                <a:latin typeface="#9Slide03 Arima Madurai" panose="00000500000000000000" pitchFamily="2" charset="0"/>
                <a:cs typeface="#9Slide03 Arima Madurai" panose="00000500000000000000" pitchFamily="2" charset="0"/>
              </a:rPr>
              <a:t> 2 </a:t>
            </a:r>
            <a:r>
              <a:rPr lang="en-SG" sz="2800" dirty="0" err="1">
                <a:solidFill>
                  <a:srgbClr val="0070C0"/>
                </a:solidFill>
                <a:latin typeface="#9Slide03 Arima Madurai" panose="00000500000000000000" pitchFamily="2" charset="0"/>
                <a:cs typeface="#9Slide03 Arima Madurai" panose="00000500000000000000" pitchFamily="2" charset="0"/>
              </a:rPr>
              <a:t>và</a:t>
            </a:r>
            <a:r>
              <a:rPr lang="en-SG" sz="2800" dirty="0">
                <a:solidFill>
                  <a:srgbClr val="0070C0"/>
                </a:solidFill>
                <a:latin typeface="#9Slide03 Arima Madurai" panose="00000500000000000000" pitchFamily="2" charset="0"/>
                <a:cs typeface="#9Slide03 Arima Madurai" panose="00000500000000000000" pitchFamily="2" charset="0"/>
              </a:rPr>
              <a:t> 3: </a:t>
            </a:r>
            <a:r>
              <a:rPr lang="en-SG" sz="2800" dirty="0" err="1">
                <a:latin typeface="#9Slide03 Arima Madurai" panose="00000500000000000000" pitchFamily="2" charset="0"/>
                <a:cs typeface="#9Slide03 Arima Madurai" panose="00000500000000000000" pitchFamily="2" charset="0"/>
              </a:rPr>
              <a:t>Nhịp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nhàng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đối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xứng</a:t>
            </a:r>
            <a:r>
              <a:rPr lang="en-SG" sz="2800" dirty="0">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vật</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vẻ</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đẹp</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hoàn</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mĩ</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2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chị</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em</a:t>
            </a:r>
            <a:endParaRPr lang="en-SG" sz="2800" dirty="0">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a16="http://schemas.microsoft.com/office/drawing/2014/main" id="{4B020840-BBC7-4EC1-8D3C-FD56633F163A}"/>
              </a:ext>
            </a:extLst>
          </p:cNvPr>
          <p:cNvPicPr>
            <a:picLocks noChangeAspect="1"/>
          </p:cNvPicPr>
          <p:nvPr/>
        </p:nvPicPr>
        <p:blipFill rotWithShape="1">
          <a:blip r:embed="rId4"/>
          <a:srcRect l="10570" t="24286" r="8893" b="22265"/>
          <a:stretch/>
        </p:blipFill>
        <p:spPr>
          <a:xfrm>
            <a:off x="976817" y="7112214"/>
            <a:ext cx="9818914" cy="3665532"/>
          </a:xfrm>
          <a:prstGeom prst="rect">
            <a:avLst/>
          </a:prstGeom>
        </p:spPr>
      </p:pic>
    </p:spTree>
    <p:extLst>
      <p:ext uri="{BB962C8B-B14F-4D97-AF65-F5344CB8AC3E}">
        <p14:creationId xmlns:p14="http://schemas.microsoft.com/office/powerpoint/2010/main" val="34472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6E922679-C049-483A-83E4-855CB64C214B}"/>
              </a:ext>
            </a:extLst>
          </p:cNvPr>
          <p:cNvSpPr/>
          <p:nvPr/>
        </p:nvSpPr>
        <p:spPr>
          <a:xfrm>
            <a:off x="0" y="3870809"/>
            <a:ext cx="12192000" cy="2987191"/>
          </a:xfrm>
          <a:prstGeom prst="rect">
            <a:avLst/>
          </a:prstGeom>
          <a:solidFill>
            <a:srgbClr val="F5F5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3" name="Hình chữ nhật 22">
            <a:extLst>
              <a:ext uri="{FF2B5EF4-FFF2-40B4-BE49-F238E27FC236}">
                <a16:creationId xmlns:a16="http://schemas.microsoft.com/office/drawing/2014/main" id="{BD90BEDA-DA5E-4B65-B0EE-6F5E612B7FD2}"/>
              </a:ext>
            </a:extLst>
          </p:cNvPr>
          <p:cNvSpPr/>
          <p:nvPr/>
        </p:nvSpPr>
        <p:spPr>
          <a:xfrm>
            <a:off x="-72736" y="3878278"/>
            <a:ext cx="12264736" cy="3046988"/>
          </a:xfrm>
          <a:prstGeom prst="rect">
            <a:avLst/>
          </a:prstGeom>
        </p:spPr>
        <p:txBody>
          <a:bodyPr wrap="square">
            <a:spAutoFit/>
          </a:bodyPr>
          <a:lstStyle/>
          <a:p>
            <a:pPr algn="ctr"/>
            <a:r>
              <a:rPr lang="en-SG" sz="4800" b="1" dirty="0" err="1">
                <a:latin typeface="#9Slide05 Cimochi" panose="02000504060000020004" pitchFamily="2" charset="-34"/>
                <a:cs typeface="#9Slide05 Cimochi" panose="02000504060000020004" pitchFamily="2" charset="-34"/>
              </a:rPr>
              <a:t>Lời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giới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thiệu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ngắn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gọn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nhưng</a:t>
            </a:r>
            <a:r>
              <a:rPr lang="en-SG" sz="4800" b="1" dirty="0">
                <a:latin typeface="#9Slide05 Cimochi" panose="02000504060000020004" pitchFamily="2" charset="-34"/>
                <a:cs typeface="#9Slide05 Cimochi" panose="02000504060000020004" pitchFamily="2" charset="-34"/>
              </a:rPr>
              <a:t> mang </a:t>
            </a:r>
            <a:r>
              <a:rPr lang="en-SG" sz="4800" b="1" dirty="0" err="1">
                <a:latin typeface="#9Slide05 Cimochi" panose="02000504060000020004" pitchFamily="2" charset="-34"/>
                <a:cs typeface="#9Slide05 Cimochi" panose="02000504060000020004" pitchFamily="2" charset="-34"/>
              </a:rPr>
              <a:t>đến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nhiều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thông</a:t>
            </a:r>
            <a:r>
              <a:rPr lang="en-SG" sz="4800" b="1" dirty="0">
                <a:latin typeface="#9Slide05 Cimochi" panose="02000504060000020004" pitchFamily="2" charset="-34"/>
                <a:cs typeface="#9Slide05 Cimochi" panose="02000504060000020004" pitchFamily="2" charset="-34"/>
              </a:rPr>
              <a:t> tin </a:t>
            </a:r>
            <a:r>
              <a:rPr lang="en-SG" sz="4800" b="1" dirty="0" err="1">
                <a:latin typeface="#9Slide05 Cimochi" panose="02000504060000020004" pitchFamily="2" charset="-34"/>
                <a:cs typeface="#9Slide05 Cimochi" panose="02000504060000020004" pitchFamily="2" charset="-34"/>
              </a:rPr>
              <a:t>phong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phú</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và</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ấn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tượng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đậm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nét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về</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vẻ</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đẹp</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2 </a:t>
            </a:r>
            <a:r>
              <a:rPr lang="en-SG" sz="4800" b="1" dirty="0" err="1">
                <a:latin typeface="#9Slide05 Cimochi" panose="02000504060000020004" pitchFamily="2" charset="-34"/>
                <a:cs typeface="#9Slide05 Cimochi" panose="02000504060000020004" pitchFamily="2" charset="-34"/>
              </a:rPr>
              <a:t>nhân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Vân</a:t>
            </a:r>
            <a:r>
              <a:rPr lang="en-SG" sz="4800" b="1" dirty="0">
                <a:latin typeface="#9Slide05 Cimochi" panose="02000504060000020004" pitchFamily="2" charset="-34"/>
                <a:cs typeface="#9Slide05 Cimochi" panose="02000504060000020004" pitchFamily="2" charset="-34"/>
              </a:rPr>
              <a:t> -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Kiểu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Đồng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bộc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lộ</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cảm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hứng</a:t>
            </a:r>
            <a:r>
              <a:rPr lang="en-SG" sz="4800" b="1" dirty="0">
                <a:latin typeface="#9Slide05 Cimochi" panose="02000504060000020004" pitchFamily="2" charset="-34"/>
                <a:cs typeface="#9Slide05 Cimochi" panose="02000504060000020004" pitchFamily="2" charset="-34"/>
              </a:rPr>
              <a:t> ca </a:t>
            </a:r>
            <a:r>
              <a:rPr lang="en-SG" sz="4800" b="1" dirty="0" err="1">
                <a:latin typeface="#9Slide05 Cimochi" panose="02000504060000020004" pitchFamily="2" charset="-34"/>
                <a:cs typeface="#9Slide05 Cimochi" panose="02000504060000020004" pitchFamily="2" charset="-34"/>
              </a:rPr>
              <a:t>ngợi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cái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nhan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sắc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con </a:t>
            </a:r>
            <a:r>
              <a:rPr lang="en-SG" sz="4800" b="1" dirty="0" err="1">
                <a:latin typeface="#9Slide05 Cimochi" panose="02000504060000020004" pitchFamily="2" charset="-34"/>
                <a:cs typeface="#9Slide05 Cimochi" panose="02000504060000020004" pitchFamily="2" charset="-34"/>
              </a:rPr>
              <a:t>người</a:t>
            </a:r>
            <a:r>
              <a:rPr lang="en-SG" sz="4800" b="1" dirty="0">
                <a:latin typeface="#9Slide05 Cimochi" panose="02000504060000020004" pitchFamily="2" charset="-34"/>
                <a:cs typeface="#9Slide05 Cimochi" panose="02000504060000020004" pitchFamily="2" charset="-34"/>
              </a:rPr>
              <a:t> qua </a:t>
            </a:r>
            <a:r>
              <a:rPr lang="en-SG" sz="4800" b="1" dirty="0" err="1">
                <a:latin typeface="#9Slide05 Cimochi" panose="02000504060000020004" pitchFamily="2" charset="-34"/>
                <a:cs typeface="#9Slide05 Cimochi" panose="02000504060000020004" pitchFamily="2" charset="-34"/>
              </a:rPr>
              <a:t>nghệ</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thuật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điêu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luyện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Nguyễn</a:t>
            </a:r>
            <a:r>
              <a:rPr lang="en-SG" sz="4800" b="1" dirty="0">
                <a:latin typeface="#9Slide05 Cimochi" panose="02000504060000020004" pitchFamily="2" charset="-34"/>
                <a:cs typeface="#9Slide05 Cimochi" panose="02000504060000020004" pitchFamily="2" charset="-34"/>
              </a:rPr>
              <a:t> Du</a:t>
            </a:r>
            <a:endParaRPr lang="en-US" sz="4800" b="1" dirty="0">
              <a:latin typeface="#9Slide05 Cimochi" panose="02000504060000020004" pitchFamily="2" charset="-34"/>
              <a:cs typeface="#9Slide05 Cimochi" panose="02000504060000020004" pitchFamily="2" charset="-34"/>
            </a:endParaRPr>
          </a:p>
        </p:txBody>
      </p:sp>
    </p:spTree>
    <p:extLst>
      <p:ext uri="{BB962C8B-B14F-4D97-AF65-F5344CB8AC3E}">
        <p14:creationId xmlns:p14="http://schemas.microsoft.com/office/powerpoint/2010/main" val="37357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D6B80EF-45C8-4579-95CB-01B3954BCEC0}"/>
              </a:ext>
            </a:extLst>
          </p:cNvPr>
          <p:cNvGraphicFramePr>
            <a:graphicFrameLocks noGrp="1"/>
          </p:cNvGraphicFramePr>
          <p:nvPr>
            <p:extLst>
              <p:ext uri="{D42A27DB-BD31-4B8C-83A1-F6EECF244321}">
                <p14:modId xmlns:p14="http://schemas.microsoft.com/office/powerpoint/2010/main" val="4090128181"/>
              </p:ext>
            </p:extLst>
          </p:nvPr>
        </p:nvGraphicFramePr>
        <p:xfrm>
          <a:off x="266699" y="290945"/>
          <a:ext cx="11672456" cy="6255327"/>
        </p:xfrm>
        <a:graphic>
          <a:graphicData uri="http://schemas.openxmlformats.org/drawingml/2006/table">
            <a:tbl>
              <a:tblPr firstRow="1" bandRow="1">
                <a:tableStyleId>{5C22544A-7EE6-4342-B048-85BDC9FD1C3A}</a:tableStyleId>
              </a:tblPr>
              <a:tblGrid>
                <a:gridCol w="2918114">
                  <a:extLst>
                    <a:ext uri="{9D8B030D-6E8A-4147-A177-3AD203B41FA5}">
                      <a16:colId xmlns:a16="http://schemas.microsoft.com/office/drawing/2014/main" val="2888490013"/>
                    </a:ext>
                  </a:extLst>
                </a:gridCol>
                <a:gridCol w="2918114">
                  <a:extLst>
                    <a:ext uri="{9D8B030D-6E8A-4147-A177-3AD203B41FA5}">
                      <a16:colId xmlns:a16="http://schemas.microsoft.com/office/drawing/2014/main" val="1679809613"/>
                    </a:ext>
                  </a:extLst>
                </a:gridCol>
                <a:gridCol w="2918114">
                  <a:extLst>
                    <a:ext uri="{9D8B030D-6E8A-4147-A177-3AD203B41FA5}">
                      <a16:colId xmlns:a16="http://schemas.microsoft.com/office/drawing/2014/main" val="845135352"/>
                    </a:ext>
                  </a:extLst>
                </a:gridCol>
                <a:gridCol w="2918114">
                  <a:extLst>
                    <a:ext uri="{9D8B030D-6E8A-4147-A177-3AD203B41FA5}">
                      <a16:colId xmlns:a16="http://schemas.microsoft.com/office/drawing/2014/main" val="614000362"/>
                    </a:ext>
                  </a:extLst>
                </a:gridCol>
              </a:tblGrid>
              <a:tr h="897405">
                <a:tc rowSpan="3">
                  <a:txBody>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Đặc</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điểm</a:t>
                      </a:r>
                      <a:endParaRPr lang="en-SG" sz="32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Cách</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miêu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tả</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Thúy</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Kiểu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Thúy</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Vân</a:t>
                      </a:r>
                      <a:endParaRPr lang="en-SG" sz="32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8684456"/>
                  </a:ext>
                </a:extLst>
              </a:tr>
              <a:tr h="829247">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Khác</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nhau</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Giống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nhau</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018021"/>
                  </a:ext>
                </a:extLst>
              </a:tr>
              <a:tr h="863326">
                <a:tc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3200" dirty="0" err="1">
                          <a:latin typeface="#9Slide03 Arima Madurai Black" panose="00000A00000000000000" pitchFamily="2" charset="0"/>
                          <a:cs typeface="#9Slide03 Arima Madurai Black" panose="00000A00000000000000" pitchFamily="2" charset="0"/>
                        </a:rPr>
                        <a:t>Thúy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Vân</a:t>
                      </a: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3200" dirty="0" err="1">
                          <a:latin typeface="#9Slide03 Arima Madurai Black" panose="00000A00000000000000" pitchFamily="2" charset="0"/>
                          <a:cs typeface="#9Slide03 Arima Madurai Black" panose="00000A00000000000000" pitchFamily="2" charset="0"/>
                        </a:rPr>
                        <a:t>Thúy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Kiều</a:t>
                      </a: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8494857"/>
                  </a:ext>
                </a:extLst>
              </a:tr>
              <a:tr h="1166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200" dirty="0" err="1">
                          <a:solidFill>
                            <a:srgbClr val="0070C0"/>
                          </a:solidFill>
                          <a:latin typeface="#9Slide03 Arima Madurai Black" panose="00000A00000000000000" pitchFamily="2" charset="0"/>
                          <a:cs typeface="#9Slide03 Arima Madurai Black" panose="00000A00000000000000" pitchFamily="2" charset="0"/>
                        </a:rPr>
                        <a:t>Số</a:t>
                      </a:r>
                      <a:r>
                        <a:rPr lang="en-SG" sz="3200" dirty="0">
                          <a:solidFill>
                            <a:srgbClr val="0070C0"/>
                          </a:solidFill>
                          <a:latin typeface="#9Slide03 Arima Madurai Black" panose="00000A00000000000000" pitchFamily="2" charset="0"/>
                          <a:cs typeface="#9Slide03 Arima Madurai Black" panose="00000A00000000000000" pitchFamily="2" charset="0"/>
                        </a:rPr>
                        <a:t> l</a:t>
                      </a:r>
                      <a:r>
                        <a:rPr lang="vi-VN" sz="3200" dirty="0">
                          <a:solidFill>
                            <a:srgbClr val="0070C0"/>
                          </a:solidFill>
                          <a:latin typeface="#9Slide03 Arima Madurai Black" panose="00000A00000000000000" pitchFamily="2" charset="0"/>
                          <a:cs typeface="#9Slide03 Arima Madurai Black" panose="00000A00000000000000" pitchFamily="2" charset="0"/>
                        </a:rPr>
                        <a:t>ư</a:t>
                      </a:r>
                      <a:r>
                        <a:rPr lang="en-SG" sz="3200" dirty="0" err="1">
                          <a:solidFill>
                            <a:srgbClr val="0070C0"/>
                          </a:solidFill>
                          <a:latin typeface="#9Slide03 Arima Madurai Black" panose="00000A00000000000000" pitchFamily="2" charset="0"/>
                          <a:cs typeface="#9Slide03 Arima Madurai Black" panose="00000A00000000000000" pitchFamily="2" charset="0"/>
                        </a:rPr>
                        <a:t>ợng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câu</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th</a:t>
                      </a:r>
                      <a:r>
                        <a:rPr lang="vi-VN" sz="3200" dirty="0">
                          <a:solidFill>
                            <a:srgbClr val="0070C0"/>
                          </a:solidFill>
                          <a:latin typeface="#9Slide03 Arima Madurai Black" panose="00000A00000000000000" pitchFamily="2" charset="0"/>
                          <a:cs typeface="#9Slide03 Arima Madurai Black" panose="00000A00000000000000" pitchFamily="2" charset="0"/>
                        </a:rPr>
                        <a:t>ơ</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2476380"/>
                  </a:ext>
                </a:extLst>
              </a:tr>
              <a:tr h="1249551">
                <a:tc>
                  <a:txBody>
                    <a:bodyPr/>
                    <a:lstStyle/>
                    <a:p>
                      <a:pPr algn="ctr"/>
                      <a:r>
                        <a:rPr lang="en-SG" sz="3200" dirty="0">
                          <a:solidFill>
                            <a:srgbClr val="0070C0"/>
                          </a:solidFill>
                          <a:latin typeface="#9Slide03 Arima Madurai Black" panose="00000A00000000000000" pitchFamily="2" charset="0"/>
                          <a:cs typeface="#9Slide03 Arima Madurai Black" panose="00000A00000000000000" pitchFamily="2" charset="0"/>
                        </a:rPr>
                        <a:t>Chi </a:t>
                      </a:r>
                      <a:r>
                        <a:rPr lang="en-SG" sz="3200" dirty="0" err="1">
                          <a:solidFill>
                            <a:srgbClr val="0070C0"/>
                          </a:solidFill>
                          <a:latin typeface="#9Slide03 Arima Madurai Black" panose="00000A00000000000000" pitchFamily="2" charset="0"/>
                          <a:cs typeface="#9Slide03 Arima Madurai Black" panose="00000A00000000000000" pitchFamily="2" charset="0"/>
                        </a:rPr>
                        <a:t>tiết</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miêu</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tả</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81915"/>
                  </a:ext>
                </a:extLst>
              </a:tr>
              <a:tr h="1249551">
                <a:tc>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Biện</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pháp</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nghệ</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thuật</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7491558"/>
                  </a:ext>
                </a:extLst>
              </a:tr>
            </a:tbl>
          </a:graphicData>
        </a:graphic>
      </p:graphicFrame>
    </p:spTree>
    <p:extLst>
      <p:ext uri="{BB962C8B-B14F-4D97-AF65-F5344CB8AC3E}">
        <p14:creationId xmlns:p14="http://schemas.microsoft.com/office/powerpoint/2010/main" val="2587815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9D508-5AAA-446C-B897-4E4B5A280853}"/>
              </a:ext>
            </a:extLst>
          </p:cNvPr>
          <p:cNvSpPr txBox="1">
            <a:spLocks noChangeArrowheads="1"/>
          </p:cNvSpPr>
          <p:nvPr/>
        </p:nvSpPr>
        <p:spPr bwMode="auto">
          <a:xfrm>
            <a:off x="-921327" y="1331697"/>
            <a:ext cx="937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Chân dung Thúy Vân</a:t>
            </a:r>
          </a:p>
        </p:txBody>
      </p:sp>
      <p:sp>
        <p:nvSpPr>
          <p:cNvPr id="3" name="Rectangle 2">
            <a:extLst>
              <a:ext uri="{FF2B5EF4-FFF2-40B4-BE49-F238E27FC236}">
                <a16:creationId xmlns:a16="http://schemas.microsoft.com/office/drawing/2014/main" id="{451B6821-F43A-456C-B8FD-C948EC59C536}"/>
              </a:ext>
            </a:extLst>
          </p:cNvPr>
          <p:cNvSpPr/>
          <p:nvPr/>
        </p:nvSpPr>
        <p:spPr>
          <a:xfrm>
            <a:off x="-228600" y="2822864"/>
            <a:ext cx="7772400" cy="2959100"/>
          </a:xfrm>
          <a:prstGeom prst="rect">
            <a:avLst/>
          </a:prstGeom>
        </p:spPr>
        <p:txBody>
          <a:bodyPr>
            <a:spAutoFit/>
          </a:bodyPr>
          <a:lstStyle/>
          <a:p>
            <a:pPr algn="ctr">
              <a:lnSpc>
                <a:spcPct val="150000"/>
              </a:lnSpc>
              <a:defRPr/>
            </a:pPr>
            <a:r>
              <a:rPr lang="vi-VN" altLang="en-US" sz="3200" b="1" i="1" dirty="0">
                <a:latin typeface="+mj-lt"/>
              </a:rPr>
              <a:t>Vân xem trang trọng khác vời,</a:t>
            </a:r>
            <a:endParaRPr lang="vi-VN" altLang="en-US" sz="3200" b="1" dirty="0">
              <a:latin typeface="+mj-lt"/>
            </a:endParaRPr>
          </a:p>
          <a:p>
            <a:pPr algn="ctr">
              <a:lnSpc>
                <a:spcPct val="150000"/>
              </a:lnSpc>
              <a:defRPr/>
            </a:pPr>
            <a:r>
              <a:rPr lang="vi-VN" altLang="en-US" sz="3200" b="1" i="1" dirty="0">
                <a:latin typeface="+mj-lt"/>
              </a:rPr>
              <a:t>Khuôn trăng đầy đặn nét ngà</a:t>
            </a:r>
            <a:r>
              <a:rPr lang="en-US" altLang="en-US" sz="3200" b="1" i="1" dirty="0" err="1">
                <a:latin typeface="+mj-lt"/>
              </a:rPr>
              <a:t>i</a:t>
            </a:r>
            <a:r>
              <a:rPr lang="vi-VN" altLang="en-US" sz="3200" b="1" i="1" dirty="0">
                <a:latin typeface="+mj-lt"/>
              </a:rPr>
              <a:t> nở nang.</a:t>
            </a:r>
            <a:endParaRPr lang="vi-VN" altLang="en-US" sz="3200" b="1" dirty="0">
              <a:latin typeface="+mj-lt"/>
            </a:endParaRPr>
          </a:p>
          <a:p>
            <a:pPr algn="ctr">
              <a:lnSpc>
                <a:spcPct val="150000"/>
              </a:lnSpc>
              <a:defRPr/>
            </a:pPr>
            <a:r>
              <a:rPr lang="vi-VN" altLang="en-US" sz="3200" b="1" i="1" dirty="0">
                <a:latin typeface="+mj-lt"/>
              </a:rPr>
              <a:t>Hoa cười ngọc thốt đoan trang,</a:t>
            </a:r>
            <a:endParaRPr lang="vi-VN" altLang="en-US" sz="3200" b="1" dirty="0">
              <a:latin typeface="+mj-lt"/>
            </a:endParaRPr>
          </a:p>
          <a:p>
            <a:pPr algn="ctr">
              <a:lnSpc>
                <a:spcPct val="150000"/>
              </a:lnSpc>
              <a:defRPr/>
            </a:pPr>
            <a:r>
              <a:rPr lang="vi-VN" altLang="en-US" sz="3200" b="1" i="1" dirty="0">
                <a:latin typeface="+mj-lt"/>
              </a:rPr>
              <a:t>Mây thua nước tóc tuyết nhường màu da.</a:t>
            </a:r>
            <a:endParaRPr lang="vi-VN" altLang="en-US" sz="3200" b="1" dirty="0">
              <a:latin typeface="+mj-lt"/>
            </a:endParaRPr>
          </a:p>
        </p:txBody>
      </p:sp>
      <p:pic>
        <p:nvPicPr>
          <p:cNvPr id="2052" name="Picture 4" descr="#wattpad #ngu-nhin Cung Cáº¥p áº¢nh Äá» Design BÃ¬a Truyá»n Nhá»¯ng áº£nh cÃ³ thá» dÃ¹ng lÃ m bÃ¬a truyá»n Äá»u ÄÆ°á»£c ÄÄng táº£i á» ÄÃ¢y! Khi cÃ¡c báº¡n vÃ o ÄÃ¢y, cÃ³ thá» yÃªu cáº§u tÃ¬m áº£nh theo chá»§ Äá» hoáº·c tÃ¬m áº£nh dÃ¹ng Äá» design truyá»n! Fic nÃ y cÃ²n tá»ng há»£p cÃ¡c cÃ¡ch design bÃ¬a truyá»n! HÆ°á»ng dáº«n cÃ¡c báº¡n design bÃ¬a báº±ng á»©ng dá»¥ng sáºµn cÃ³! á» ÄÃ¢y Äa sá»...">
            <a:extLst>
              <a:ext uri="{FF2B5EF4-FFF2-40B4-BE49-F238E27FC236}">
                <a16:creationId xmlns:a16="http://schemas.microsoft.com/office/drawing/2014/main" id="{83443EB0-E1D9-44E6-BDB4-0B1479FE9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187" y="0"/>
            <a:ext cx="48498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0887230-2C35-43EE-8002-671B13DF6D5B}"/>
              </a:ext>
            </a:extLst>
          </p:cNvPr>
          <p:cNvSpPr/>
          <p:nvPr/>
        </p:nvSpPr>
        <p:spPr>
          <a:xfrm>
            <a:off x="239485"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Thúy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Vân</a:t>
            </a:r>
            <a:r>
              <a:rPr lang="en-SG" sz="40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trang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trọng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khác</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vời</a:t>
            </a:r>
            <a:endParaRPr lang="en-SG"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E2FD9FB-42B8-4C95-B0B0-EBE40617ADB0}"/>
              </a:ext>
            </a:extLst>
          </p:cNvPr>
          <p:cNvSpPr/>
          <p:nvPr/>
        </p:nvSpPr>
        <p:spPr>
          <a:xfrm>
            <a:off x="2819399" y="315684"/>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Khuôn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mặt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tròn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đầy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đặn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sáng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trăng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rằm</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9" name="Rectangle: Rounded Corners 8">
            <a:extLst>
              <a:ext uri="{FF2B5EF4-FFF2-40B4-BE49-F238E27FC236}">
                <a16:creationId xmlns:a16="http://schemas.microsoft.com/office/drawing/2014/main" id="{F8AACE6B-D8DC-443B-A6FC-19AEA1831110}"/>
              </a:ext>
            </a:extLst>
          </p:cNvPr>
          <p:cNvSpPr/>
          <p:nvPr/>
        </p:nvSpPr>
        <p:spPr>
          <a:xfrm>
            <a:off x="2819398" y="1665513"/>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Đôi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đẹp</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lông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đậm</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phúc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hậu</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ợng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ngài</a:t>
            </a:r>
            <a:r>
              <a:rPr lang="en-SG" sz="3200" dirty="0">
                <a:solidFill>
                  <a:schemeClr val="tx1"/>
                </a:solidFill>
                <a:latin typeface="#9Slide03 Arima Madurai" panose="00000500000000000000" pitchFamily="2" charset="0"/>
                <a:cs typeface="#9Slide03 Arima Madurai" panose="00000500000000000000" pitchFamily="2" charset="0"/>
              </a:rPr>
              <a:t>”</a:t>
            </a:r>
          </a:p>
        </p:txBody>
      </p:sp>
      <p:sp>
        <p:nvSpPr>
          <p:cNvPr id="10" name="Rectangle: Rounded Corners 9">
            <a:extLst>
              <a:ext uri="{FF2B5EF4-FFF2-40B4-BE49-F238E27FC236}">
                <a16:creationId xmlns:a16="http://schemas.microsoft.com/office/drawing/2014/main" id="{71DF867E-CAD8-49AA-8D08-264D837D987D}"/>
              </a:ext>
            </a:extLst>
          </p:cNvPr>
          <p:cNvSpPr/>
          <p:nvPr/>
        </p:nvSpPr>
        <p:spPr>
          <a:xfrm>
            <a:off x="2808512" y="300445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Nụ</a:t>
            </a:r>
            <a:r>
              <a:rPr lang="en-SG" sz="3200" dirty="0">
                <a:solidFill>
                  <a:schemeClr val="tx1"/>
                </a:solidFill>
                <a:latin typeface="#9Slide03 Arima Madurai" panose="00000500000000000000" pitchFamily="2" charset="0"/>
                <a:cs typeface="#9Slide03 Arima Madurai" panose="00000500000000000000" pitchFamily="2" charset="0"/>
              </a:rPr>
              <a:t> c</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t</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tắn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hoa</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5541F7D5-07A0-4C5A-B7EC-F14376E8045B}"/>
              </a:ext>
            </a:extLst>
          </p:cNvPr>
          <p:cNvSpPr/>
          <p:nvPr/>
        </p:nvSpPr>
        <p:spPr>
          <a:xfrm>
            <a:off x="2808512" y="3950036"/>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Tiếng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nói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trong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trẻo</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ngọc</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926C38E8-5369-4614-ADAB-955E48D8C79B}"/>
              </a:ext>
            </a:extLst>
          </p:cNvPr>
          <p:cNvSpPr/>
          <p:nvPr/>
        </p:nvSpPr>
        <p:spPr>
          <a:xfrm>
            <a:off x="2808512" y="4895623"/>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Mái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tóc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óng</a:t>
            </a:r>
            <a:r>
              <a:rPr lang="en-SG" sz="3200" dirty="0">
                <a:solidFill>
                  <a:schemeClr val="tx1"/>
                </a:solidFill>
                <a:latin typeface="#9Slide03 Arima Madurai" panose="00000500000000000000" pitchFamily="2" charset="0"/>
                <a:cs typeface="#9Slide03 Arima Madurai" panose="00000500000000000000" pitchFamily="2" charset="0"/>
              </a:rPr>
              <a:t> ả, </a:t>
            </a:r>
            <a:r>
              <a:rPr lang="en-SG" sz="3200" dirty="0" err="1">
                <a:solidFill>
                  <a:schemeClr val="tx1"/>
                </a:solidFill>
                <a:latin typeface="#9Slide03 Arima Madurai" panose="00000500000000000000" pitchFamily="2" charset="0"/>
                <a:cs typeface="#9Slide03 Arima Madurai" panose="00000500000000000000" pitchFamily="2" charset="0"/>
              </a:rPr>
              <a:t>bồng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bềnh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mây</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7914C2DA-0EC5-4905-85CA-C7ABD980542D}"/>
              </a:ext>
            </a:extLst>
          </p:cNvPr>
          <p:cNvSpPr/>
          <p:nvPr/>
        </p:nvSpPr>
        <p:spPr>
          <a:xfrm>
            <a:off x="2808512" y="583031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Làn</a:t>
            </a:r>
            <a:r>
              <a:rPr lang="en-SG" sz="3200" dirty="0">
                <a:solidFill>
                  <a:schemeClr val="tx1"/>
                </a:solidFill>
                <a:latin typeface="#9Slide03 Arima Madurai" panose="00000500000000000000" pitchFamily="2" charset="0"/>
                <a:cs typeface="#9Slide03 Arima Madurai" panose="00000500000000000000" pitchFamily="2" charset="0"/>
              </a:rPr>
              <a:t> da </a:t>
            </a:r>
            <a:r>
              <a:rPr lang="en-SG" sz="3200" dirty="0" err="1">
                <a:solidFill>
                  <a:schemeClr val="tx1"/>
                </a:solidFill>
                <a:latin typeface="#9Slide03 Arima Madurai" panose="00000500000000000000" pitchFamily="2" charset="0"/>
                <a:cs typeface="#9Slide03 Arima Madurai" panose="00000500000000000000" pitchFamily="2" charset="0"/>
              </a:rPr>
              <a:t>trắng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rạng</a:t>
            </a:r>
            <a:r>
              <a:rPr lang="en-SG" sz="3200" dirty="0">
                <a:solidFill>
                  <a:schemeClr val="tx1"/>
                </a:solidFill>
                <a:latin typeface="#9Slide03 Arima Madurai" panose="00000500000000000000" pitchFamily="2" charset="0"/>
                <a:cs typeface="#9Slide03 Arima Madurai" panose="00000500000000000000" pitchFamily="2" charset="0"/>
              </a:rPr>
              <a:t> ng</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h</a:t>
            </a:r>
            <a:r>
              <a:rPr lang="vi-VN" sz="3200" dirty="0">
                <a:solidFill>
                  <a:schemeClr val="tx1"/>
                </a:solidFill>
                <a:latin typeface="#9Slide03 Arima Madurai" panose="00000500000000000000" pitchFamily="2" charset="0"/>
                <a:cs typeface="#9Slide03 Arima Madurai" panose="00000500000000000000" pitchFamily="2" charset="0"/>
              </a:rPr>
              <a:t>ơ</a:t>
            </a:r>
            <a:r>
              <a:rPr lang="en-SG" sz="3200" dirty="0">
                <a:solidFill>
                  <a:schemeClr val="tx1"/>
                </a:solidFill>
                <a:latin typeface="#9Slide03 Arima Madurai" panose="00000500000000000000" pitchFamily="2" charset="0"/>
                <a:cs typeface="#9Slide03 Arima Madurai" panose="00000500000000000000" pitchFamily="2" charset="0"/>
              </a:rPr>
              <a:t>n </a:t>
            </a:r>
            <a:r>
              <a:rPr lang="en-SG" sz="3200" dirty="0" err="1">
                <a:solidFill>
                  <a:schemeClr val="tx1"/>
                </a:solidFill>
                <a:latin typeface="#9Slide03 Arima Madurai" panose="00000500000000000000" pitchFamily="2" charset="0"/>
                <a:cs typeface="#9Slide03 Arima Madurai" panose="00000500000000000000" pitchFamily="2" charset="0"/>
              </a:rPr>
              <a:t>tuyết</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6344D0CC-B105-40B0-92D3-89BF749381B0}"/>
              </a:ext>
            </a:extLst>
          </p:cNvPr>
          <p:cNvSpPr/>
          <p:nvPr/>
        </p:nvSpPr>
        <p:spPr>
          <a:xfrm>
            <a:off x="10096498"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Ngây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a:t>
            </a:r>
            <a:r>
              <a:rPr lang="vi-VN" sz="4000" dirty="0">
                <a:solidFill>
                  <a:srgbClr val="FF0000"/>
                </a:solidFill>
                <a:latin typeface="#9Slide03 Arima Madurai Black" panose="00000A00000000000000" pitchFamily="2" charset="0"/>
                <a:cs typeface="#9Slide03 Arima Madurai Black" panose="00000A00000000000000" pitchFamily="2" charset="0"/>
              </a:rPr>
              <a:t>ơ</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trong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sáng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dịu</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dàng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thánh</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thiện</a:t>
            </a:r>
            <a:r>
              <a:rPr lang="en-SG" sz="4000" dirty="0">
                <a:solidFill>
                  <a:srgbClr val="FF0000"/>
                </a:solidFill>
                <a:latin typeface="#9Slide03 Arima Madurai Black" panose="00000A00000000000000" pitchFamily="2" charset="0"/>
                <a:cs typeface="#9Slide03 Arima Madurai Black" panose="00000A00000000000000" pitchFamily="2" charset="0"/>
              </a:rPr>
              <a:t> </a:t>
            </a:r>
          </a:p>
        </p:txBody>
      </p:sp>
      <p:cxnSp>
        <p:nvCxnSpPr>
          <p:cNvPr id="15" name="Straight Arrow Connector 14">
            <a:extLst>
              <a:ext uri="{FF2B5EF4-FFF2-40B4-BE49-F238E27FC236}">
                <a16:creationId xmlns:a16="http://schemas.microsoft.com/office/drawing/2014/main" id="{7996EDE2-7ED0-4E4B-BEAD-1BB179451FE8}"/>
              </a:ext>
            </a:extLst>
          </p:cNvPr>
          <p:cNvCxnSpPr>
            <a:cxnSpLocks/>
            <a:stCxn id="6" idx="3"/>
            <a:endCxn id="7" idx="1"/>
          </p:cNvCxnSpPr>
          <p:nvPr/>
        </p:nvCxnSpPr>
        <p:spPr>
          <a:xfrm flipV="1">
            <a:off x="2035628" y="898070"/>
            <a:ext cx="783771"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995A90-EC16-4191-BE28-A4128829E545}"/>
              </a:ext>
            </a:extLst>
          </p:cNvPr>
          <p:cNvCxnSpPr>
            <a:cxnSpLocks/>
            <a:stCxn id="6" idx="3"/>
            <a:endCxn id="9" idx="1"/>
          </p:cNvCxnSpPr>
          <p:nvPr/>
        </p:nvCxnSpPr>
        <p:spPr>
          <a:xfrm flipV="1">
            <a:off x="2035628" y="2247899"/>
            <a:ext cx="783770"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1BA4946-81E2-44FA-AF30-CF764D704886}"/>
              </a:ext>
            </a:extLst>
          </p:cNvPr>
          <p:cNvCxnSpPr>
            <a:cxnSpLocks/>
            <a:stCxn id="6" idx="3"/>
            <a:endCxn id="10" idx="1"/>
          </p:cNvCxnSpPr>
          <p:nvPr/>
        </p:nvCxnSpPr>
        <p:spPr>
          <a:xfrm>
            <a:off x="2035628" y="3390900"/>
            <a:ext cx="772884"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CB9776A-B2F4-43B3-B90F-EC094FB769C2}"/>
              </a:ext>
            </a:extLst>
          </p:cNvPr>
          <p:cNvCxnSpPr>
            <a:cxnSpLocks/>
            <a:stCxn id="6" idx="3"/>
            <a:endCxn id="11" idx="1"/>
          </p:cNvCxnSpPr>
          <p:nvPr/>
        </p:nvCxnSpPr>
        <p:spPr>
          <a:xfrm>
            <a:off x="2035628" y="3390900"/>
            <a:ext cx="772884"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10C74BC-6597-4CE9-9FAA-7DFC20593C82}"/>
              </a:ext>
            </a:extLst>
          </p:cNvPr>
          <p:cNvCxnSpPr>
            <a:cxnSpLocks/>
            <a:stCxn id="6" idx="3"/>
            <a:endCxn id="12" idx="1"/>
          </p:cNvCxnSpPr>
          <p:nvPr/>
        </p:nvCxnSpPr>
        <p:spPr>
          <a:xfrm>
            <a:off x="2035628" y="3390900"/>
            <a:ext cx="772884"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1689CB5-D7CC-4B4D-A53D-3A2DD26DD18F}"/>
              </a:ext>
            </a:extLst>
          </p:cNvPr>
          <p:cNvCxnSpPr>
            <a:cxnSpLocks/>
            <a:stCxn id="6" idx="3"/>
            <a:endCxn id="13" idx="1"/>
          </p:cNvCxnSpPr>
          <p:nvPr/>
        </p:nvCxnSpPr>
        <p:spPr>
          <a:xfrm>
            <a:off x="2035628" y="3390900"/>
            <a:ext cx="772884"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8AA0715-6ABF-49D1-93AC-8D6CF01FBD50}"/>
              </a:ext>
            </a:extLst>
          </p:cNvPr>
          <p:cNvCxnSpPr>
            <a:cxnSpLocks/>
            <a:stCxn id="7" idx="3"/>
            <a:endCxn id="14" idx="1"/>
          </p:cNvCxnSpPr>
          <p:nvPr/>
        </p:nvCxnSpPr>
        <p:spPr>
          <a:xfrm>
            <a:off x="9350828" y="898070"/>
            <a:ext cx="745670"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875DC11-C8AF-4D79-99DB-1B94CAA7EEB0}"/>
              </a:ext>
            </a:extLst>
          </p:cNvPr>
          <p:cNvCxnSpPr>
            <a:cxnSpLocks/>
            <a:stCxn id="9" idx="3"/>
            <a:endCxn id="14" idx="1"/>
          </p:cNvCxnSpPr>
          <p:nvPr/>
        </p:nvCxnSpPr>
        <p:spPr>
          <a:xfrm>
            <a:off x="9350827" y="2247899"/>
            <a:ext cx="745671"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E2282AC-28DE-4080-9693-241D194F24FD}"/>
              </a:ext>
            </a:extLst>
          </p:cNvPr>
          <p:cNvCxnSpPr>
            <a:cxnSpLocks/>
            <a:stCxn id="10" idx="3"/>
            <a:endCxn id="14" idx="1"/>
          </p:cNvCxnSpPr>
          <p:nvPr/>
        </p:nvCxnSpPr>
        <p:spPr>
          <a:xfrm flipV="1">
            <a:off x="9339941" y="3390900"/>
            <a:ext cx="756557"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D0260EC-E0A7-48A9-B292-D694E620E3F9}"/>
              </a:ext>
            </a:extLst>
          </p:cNvPr>
          <p:cNvCxnSpPr>
            <a:cxnSpLocks/>
            <a:stCxn id="11" idx="3"/>
            <a:endCxn id="14" idx="1"/>
          </p:cNvCxnSpPr>
          <p:nvPr/>
        </p:nvCxnSpPr>
        <p:spPr>
          <a:xfrm flipV="1">
            <a:off x="9339941" y="3390900"/>
            <a:ext cx="756557"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96ED79C-137D-4F32-B5D6-D60DBC0B3560}"/>
              </a:ext>
            </a:extLst>
          </p:cNvPr>
          <p:cNvCxnSpPr>
            <a:cxnSpLocks/>
            <a:stCxn id="12" idx="3"/>
            <a:endCxn id="14" idx="1"/>
          </p:cNvCxnSpPr>
          <p:nvPr/>
        </p:nvCxnSpPr>
        <p:spPr>
          <a:xfrm flipV="1">
            <a:off x="9339941" y="3390900"/>
            <a:ext cx="756557"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711A2C2-3223-4A6D-9146-146B16C365AC}"/>
              </a:ext>
            </a:extLst>
          </p:cNvPr>
          <p:cNvCxnSpPr>
            <a:cxnSpLocks/>
            <a:stCxn id="13" idx="3"/>
            <a:endCxn id="14" idx="1"/>
          </p:cNvCxnSpPr>
          <p:nvPr/>
        </p:nvCxnSpPr>
        <p:spPr>
          <a:xfrm flipV="1">
            <a:off x="9339941" y="3390900"/>
            <a:ext cx="756557"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4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par>
                                <p:cTn id="61" presetID="14"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par>
                                <p:cTn id="70" presetID="14" presetClass="entr" presetSubtype="1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par>
                                <p:cTn id="73" presetID="14" presetClass="entr" presetSubtype="1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randombar(horizontal)">
                                      <p:cBhvr>
                                        <p:cTn id="75" dur="500"/>
                                        <p:tgtEl>
                                          <p:spTgt spid="3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4B447-6852-4367-91E9-B80ED7B70E1A}"/>
              </a:ext>
            </a:extLst>
          </p:cNvPr>
          <p:cNvSpPr>
            <a:spLocks noChangeArrowheads="1"/>
          </p:cNvSpPr>
          <p:nvPr/>
        </p:nvSpPr>
        <p:spPr bwMode="auto">
          <a:xfrm>
            <a:off x="318653" y="178110"/>
            <a:ext cx="11702474" cy="650178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1.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Cốt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mượn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từ</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phẩm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nào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của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ai?</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Cốt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chia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làm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ấy</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phần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Kể</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tên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từng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phần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3. 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Giải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thích</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ý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nghĩa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nhan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đề</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Đoạn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trường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tân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thanh</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4.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Nêu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biểu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hiện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của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giá</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trị</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hiện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thực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trong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5. Ô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số</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may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mắn</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6.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Nêu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đặc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sắc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về</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nghệ</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thuật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trong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7. Ô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số</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may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mắn</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lvl="0">
              <a:lnSpc>
                <a:spcPct val="150000"/>
              </a:lnSpc>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8.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Nêu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2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biểu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hiện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giá</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trị</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nhân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đạo</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trong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Truyện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Kiều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a:lnSpc>
                <a:spcPct val="150000"/>
              </a:lnSpc>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9.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Cuộc</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đời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Nguyễn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Du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ảnh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hưởng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đến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sự</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nghiệp</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văn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chương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ông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như</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thế</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nào</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trình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bày</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ít</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nhất</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2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ảnh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hưởng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endParaRPr kumimoji="0" lang="en-US" altLang="en-US" sz="44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0107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4 (5)">
            <a:extLst>
              <a:ext uri="{FF2B5EF4-FFF2-40B4-BE49-F238E27FC236}">
                <a16:creationId xmlns:a16="http://schemas.microsoft.com/office/drawing/2014/main" id="{DCE54607-C378-45B9-83CC-A8B04A5D1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145" y="-1"/>
            <a:ext cx="4839855" cy="6857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CD6FC1-9F4D-4A8F-881F-502A61D44C24}"/>
              </a:ext>
            </a:extLst>
          </p:cNvPr>
          <p:cNvSpPr txBox="1"/>
          <p:nvPr/>
        </p:nvSpPr>
        <p:spPr>
          <a:xfrm flipH="1">
            <a:off x="258155" y="831271"/>
            <a:ext cx="6835372" cy="1569660"/>
          </a:xfrm>
          <a:prstGeom prst="rect">
            <a:avLst/>
          </a:prstGeom>
          <a:noFill/>
        </p:spPr>
        <p:txBody>
          <a:bodyPr wrap="square" rtlCol="0">
            <a:spAutoFit/>
          </a:bodyPr>
          <a:lstStyle/>
          <a:p>
            <a:pPr algn="just"/>
            <a:r>
              <a:rPr lang="en-US" sz="3200" dirty="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latin typeface="#9Slide03 Arima Madurai Black" panose="00000A00000000000000" pitchFamily="2" charset="0"/>
                <a:cs typeface="#9Slide03 Arima Madurai Black" panose="00000A00000000000000" pitchFamily="2" charset="0"/>
              </a:rPr>
              <a:t>Gợi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ấn</a:t>
            </a:r>
            <a:r>
              <a:rPr lang="en-US"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tốt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về</a:t>
            </a:r>
            <a:r>
              <a:rPr lang="en-US" sz="3200" dirty="0">
                <a:latin typeface="#9Slide03 Arima Madurai Black" panose="00000A00000000000000" pitchFamily="2" charset="0"/>
                <a:cs typeface="#9Slide03 Arima Madurai Black" panose="00000A00000000000000" pitchFamily="2" charset="0"/>
              </a:rPr>
              <a:t> 1 ng</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phụ</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nữ</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khuôn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khổ</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lễ</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giáo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hội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kiến</a:t>
            </a:r>
            <a:r>
              <a:rPr lang="en-US" sz="3200" dirty="0">
                <a:latin typeface="#9Slide03 Arima Madurai Black" panose="00000A00000000000000" pitchFamily="2" charset="0"/>
                <a:cs typeface="#9Slide03 Arima Madurai Black" panose="00000A00000000000000" pitchFamily="2" charset="0"/>
              </a:rPr>
              <a:t> </a:t>
            </a:r>
            <a:endParaRPr lang="en-SG" sz="3200" dirty="0">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64818F8F-13A4-4E94-A157-9E0F3E5F0FEE}"/>
              </a:ext>
            </a:extLst>
          </p:cNvPr>
          <p:cNvSpPr txBox="1"/>
          <p:nvPr/>
        </p:nvSpPr>
        <p:spPr>
          <a:xfrm flipH="1">
            <a:off x="258154" y="2835561"/>
            <a:ext cx="6835371" cy="3539430"/>
          </a:xfrm>
          <a:prstGeom prst="rect">
            <a:avLst/>
          </a:prstGeom>
          <a:noFill/>
        </p:spPr>
        <p:txBody>
          <a:bodyPr wrap="square" rtlCol="0">
            <a:spAutoFit/>
          </a:bodyPr>
          <a:lstStyle/>
          <a:p>
            <a:pPr algn="just"/>
            <a:r>
              <a:rPr lang="en-US" sz="32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Dự</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báo</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về</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số</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phận</a:t>
            </a:r>
            <a:r>
              <a:rPr lang="en-US" sz="3200" dirty="0">
                <a:solidFill>
                  <a:srgbClr val="FF0000"/>
                </a:solidFill>
                <a:latin typeface="#9Slide03 Arima Madurai Black" panose="00000A00000000000000" pitchFamily="2" charset="0"/>
                <a:cs typeface="#9Slide03 Arima Madurai Black" panose="00000A00000000000000" pitchFamily="2" charset="0"/>
              </a:rPr>
              <a:t>, t</a:t>
            </a:r>
            <a:r>
              <a:rPr lang="vi-VN" sz="3200" dirty="0">
                <a:solidFill>
                  <a:srgbClr val="FF0000"/>
                </a:solidFill>
                <a:latin typeface="#9Slide03 Arima Madurai Black" panose="00000A00000000000000" pitchFamily="2" charset="0"/>
                <a:cs typeface="#9Slide03 Arima Madurai Black" panose="00000A00000000000000" pitchFamily="2" charset="0"/>
              </a:rPr>
              <a:t>ư</a:t>
            </a:r>
            <a:r>
              <a:rPr lang="en-US" sz="3200" dirty="0" err="1">
                <a:solidFill>
                  <a:srgbClr val="FF0000"/>
                </a:solidFill>
                <a:latin typeface="#9Slide03 Arima Madurai Black" panose="00000A00000000000000" pitchFamily="2" charset="0"/>
                <a:cs typeface="#9Slide03 Arima Madurai Black" panose="00000A00000000000000" pitchFamily="2" charset="0"/>
              </a:rPr>
              <a:t>ơng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lai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Thúy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Vân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sẽ</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một</a:t>
            </a:r>
            <a:r>
              <a:rPr lang="en-US" sz="3200" dirty="0">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cuộc</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đời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suôn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sẻ</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bình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lặng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êm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đềm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không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gặp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sóng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gió</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tr</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vẻ</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chuẩn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đều</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tự</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nguyện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thua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ờng</a:t>
            </a:r>
            <a:r>
              <a:rPr lang="en-US" sz="3200" dirty="0">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136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Ãªn Äá»i nÃ y cÃ³ nhiá»u loáº¡i duyÃªn pháº­n, ngÆ°á»i gáº·p ngÆ°á»i ÄÃ£ lÃ  duyÃªn nhâ¦ #lÃ£ngmáº¡n # LÃ£ng Máº¡n # amreading # books # wattpad">
            <a:extLst>
              <a:ext uri="{FF2B5EF4-FFF2-40B4-BE49-F238E27FC236}">
                <a16:creationId xmlns:a16="http://schemas.microsoft.com/office/drawing/2014/main" id="{FA78858C-5A1A-494B-A1A6-30BD43537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BB6224-FC2C-4153-B0ED-15E8184CFF27}"/>
              </a:ext>
            </a:extLst>
          </p:cNvPr>
          <p:cNvSpPr txBox="1">
            <a:spLocks noChangeArrowheads="1"/>
          </p:cNvSpPr>
          <p:nvPr/>
        </p:nvSpPr>
        <p:spPr bwMode="auto">
          <a:xfrm>
            <a:off x="221673" y="308769"/>
            <a:ext cx="68256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3.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Chân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dung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Thúy</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Kiều</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E958A37A-E56C-4E62-A2C5-15E9961BFFD0}"/>
              </a:ext>
            </a:extLst>
          </p:cNvPr>
          <p:cNvSpPr/>
          <p:nvPr/>
        </p:nvSpPr>
        <p:spPr>
          <a:xfrm>
            <a:off x="-46182" y="1286668"/>
            <a:ext cx="7772400" cy="5262563"/>
          </a:xfrm>
          <a:prstGeom prst="rect">
            <a:avLst/>
          </a:prstGeom>
        </p:spPr>
        <p:txBody>
          <a:bodyPr>
            <a:spAutoFit/>
          </a:bodyPr>
          <a:lstStyle/>
          <a:p>
            <a:pPr algn="ctr">
              <a:defRPr/>
            </a:pPr>
            <a:r>
              <a:rPr lang="vi-VN" altLang="en-US" sz="2800" b="1" i="1" dirty="0">
                <a:latin typeface="+mj-lt"/>
              </a:rPr>
              <a:t>Kiều càng sắc sảo mặn mà,</a:t>
            </a:r>
            <a:endParaRPr lang="vi-VN" altLang="en-US" sz="2800" b="1" dirty="0">
              <a:latin typeface="+mj-lt"/>
            </a:endParaRPr>
          </a:p>
          <a:p>
            <a:pPr algn="ctr">
              <a:defRPr/>
            </a:pPr>
            <a:r>
              <a:rPr lang="vi-VN" altLang="en-US" sz="2800" b="1" i="1" dirty="0">
                <a:latin typeface="+mj-lt"/>
              </a:rPr>
              <a:t>So bề tài sắc lại là phần hơn.</a:t>
            </a:r>
            <a:endParaRPr lang="vi-VN" altLang="en-US" sz="2800" b="1" dirty="0">
              <a:latin typeface="+mj-lt"/>
            </a:endParaRPr>
          </a:p>
          <a:p>
            <a:pPr algn="ctr">
              <a:defRPr/>
            </a:pPr>
            <a:r>
              <a:rPr lang="vi-VN" altLang="en-US" sz="2800" b="1" i="1" dirty="0">
                <a:latin typeface="+mj-lt"/>
              </a:rPr>
              <a:t>Làn thu thủy nét xuân sơn,</a:t>
            </a:r>
            <a:endParaRPr lang="vi-VN" altLang="en-US" sz="2800" b="1" dirty="0">
              <a:latin typeface="+mj-lt"/>
            </a:endParaRPr>
          </a:p>
          <a:p>
            <a:pPr algn="ctr">
              <a:defRPr/>
            </a:pPr>
            <a:r>
              <a:rPr lang="vi-VN" altLang="en-US" sz="2800" b="1" i="1" dirty="0">
                <a:latin typeface="+mj-lt"/>
              </a:rPr>
              <a:t>Hoa ghen thua thắm liễu hờn kém xanh.</a:t>
            </a:r>
            <a:endParaRPr lang="vi-VN" altLang="en-US" sz="2800" b="1" dirty="0">
              <a:latin typeface="+mj-lt"/>
            </a:endParaRPr>
          </a:p>
          <a:p>
            <a:pPr algn="ctr">
              <a:defRPr/>
            </a:pPr>
            <a:r>
              <a:rPr lang="vi-VN" altLang="en-US" sz="2800" b="1" i="1" dirty="0">
                <a:latin typeface="+mj-lt"/>
              </a:rPr>
              <a:t>Một hai nghiêng nước nghiêng thành,</a:t>
            </a:r>
            <a:endParaRPr lang="vi-VN" altLang="en-US" sz="2800" b="1" dirty="0">
              <a:latin typeface="+mj-lt"/>
            </a:endParaRPr>
          </a:p>
          <a:p>
            <a:pPr algn="ctr">
              <a:defRPr/>
            </a:pPr>
            <a:r>
              <a:rPr lang="vi-VN" altLang="en-US" sz="2800" b="1" i="1" dirty="0">
                <a:latin typeface="+mj-lt"/>
              </a:rPr>
              <a:t>Sắc đành đòi một tài đành họa hai.</a:t>
            </a:r>
            <a:endParaRPr lang="vi-VN" altLang="en-US" sz="2800" b="1" dirty="0">
              <a:latin typeface="+mj-lt"/>
            </a:endParaRPr>
          </a:p>
          <a:p>
            <a:pPr algn="ctr">
              <a:defRPr/>
            </a:pPr>
            <a:r>
              <a:rPr lang="vi-VN" altLang="en-US" sz="2800" b="1" i="1" dirty="0">
                <a:latin typeface="+mj-lt"/>
              </a:rPr>
              <a:t>Thông minh vốn sẵn tính trời,</a:t>
            </a:r>
            <a:endParaRPr lang="vi-VN" altLang="en-US" sz="2800" b="1" dirty="0">
              <a:latin typeface="+mj-lt"/>
            </a:endParaRPr>
          </a:p>
          <a:p>
            <a:pPr algn="ctr">
              <a:defRPr/>
            </a:pPr>
            <a:r>
              <a:rPr lang="vi-VN" altLang="en-US" sz="2800" b="1" i="1" dirty="0">
                <a:latin typeface="+mj-lt"/>
              </a:rPr>
              <a:t>Pha nghề thi họa đủ mùi ca ngâm.</a:t>
            </a:r>
            <a:endParaRPr lang="vi-VN" altLang="en-US" sz="2800" b="1" dirty="0">
              <a:latin typeface="+mj-lt"/>
            </a:endParaRPr>
          </a:p>
          <a:p>
            <a:pPr algn="ctr">
              <a:defRPr/>
            </a:pPr>
            <a:r>
              <a:rPr lang="vi-VN" altLang="en-US" sz="2800" b="1" i="1" dirty="0">
                <a:latin typeface="+mj-lt"/>
              </a:rPr>
              <a:t>Cung thương làu bậc ngũ âm,</a:t>
            </a:r>
            <a:endParaRPr lang="vi-VN" altLang="en-US" sz="2800" b="1" dirty="0">
              <a:latin typeface="+mj-lt"/>
            </a:endParaRPr>
          </a:p>
          <a:p>
            <a:pPr algn="ctr">
              <a:defRPr/>
            </a:pPr>
            <a:r>
              <a:rPr lang="vi-VN" altLang="en-US" sz="2800" b="1" i="1" dirty="0">
                <a:latin typeface="+mj-lt"/>
              </a:rPr>
              <a:t>Nghề riêng ăn đứt hồ cầm một trương.</a:t>
            </a:r>
            <a:endParaRPr lang="vi-VN" altLang="en-US" sz="2800" b="1" dirty="0">
              <a:latin typeface="+mj-lt"/>
            </a:endParaRPr>
          </a:p>
          <a:p>
            <a:pPr algn="ctr">
              <a:defRPr/>
            </a:pPr>
            <a:r>
              <a:rPr lang="vi-VN" altLang="en-US" sz="2800" b="1" i="1" dirty="0">
                <a:latin typeface="+mj-lt"/>
              </a:rPr>
              <a:t>Khúc nhà tay lựa nên chương,</a:t>
            </a:r>
            <a:endParaRPr lang="vi-VN" altLang="en-US" sz="2800" b="1" dirty="0">
              <a:latin typeface="+mj-lt"/>
            </a:endParaRPr>
          </a:p>
          <a:p>
            <a:pPr algn="ctr">
              <a:defRPr/>
            </a:pPr>
            <a:r>
              <a:rPr lang="vi-VN" altLang="en-US" sz="2800" b="1" i="1" dirty="0">
                <a:latin typeface="+mj-lt"/>
              </a:rPr>
              <a:t>Một thiên “bạc mệnh” lại càng não nhân.</a:t>
            </a:r>
            <a:endParaRPr lang="vi-VN" altLang="en-US" sz="2800" b="1" dirty="0">
              <a:latin typeface="+mj-lt"/>
            </a:endParaRPr>
          </a:p>
        </p:txBody>
      </p:sp>
    </p:spTree>
    <p:extLst>
      <p:ext uri="{BB962C8B-B14F-4D97-AF65-F5344CB8AC3E}">
        <p14:creationId xmlns:p14="http://schemas.microsoft.com/office/powerpoint/2010/main" val="14881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D6708B61-AFC6-4FA0-A9A5-BB468E6B4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4" t="24028" r="25469" b="12916"/>
          <a:stretch/>
        </p:blipFill>
        <p:spPr bwMode="auto">
          <a:xfrm>
            <a:off x="0" y="0"/>
            <a:ext cx="121903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9d31946a04b771fcefca35c">
            <a:extLst>
              <a:ext uri="{FF2B5EF4-FFF2-40B4-BE49-F238E27FC236}">
                <a16:creationId xmlns:a16="http://schemas.microsoft.com/office/drawing/2014/main" id="{BA0E7A0C-A6A2-4C29-8521-B515DF4DC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 y="0"/>
            <a:ext cx="4687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FCD656B-863C-415F-9DBB-E96420864609}"/>
              </a:ext>
            </a:extLst>
          </p:cNvPr>
          <p:cNvSpPr/>
          <p:nvPr/>
        </p:nvSpPr>
        <p:spPr>
          <a:xfrm>
            <a:off x="5295900" y="619125"/>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Nghệ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thuật</a:t>
            </a:r>
            <a:r>
              <a:rPr lang="en-US" sz="3000" dirty="0">
                <a:solidFill>
                  <a:schemeClr val="tx1"/>
                </a:solidFill>
                <a:latin typeface="#9Slide03 Arima Madurai Black" panose="00000A00000000000000" pitchFamily="2" charset="0"/>
                <a:cs typeface="#9Slide03 Arima Madurai Black" panose="00000A00000000000000" pitchFamily="2" charset="0"/>
              </a:rPr>
              <a:t> so </a:t>
            </a:r>
            <a:r>
              <a:rPr lang="en-US" sz="3000" dirty="0" err="1">
                <a:solidFill>
                  <a:schemeClr val="tx1"/>
                </a:solidFill>
                <a:latin typeface="#9Slide03 Arima Madurai Black" panose="00000A00000000000000" pitchFamily="2" charset="0"/>
                <a:cs typeface="#9Slide03 Arima Madurai Black" panose="00000A00000000000000" pitchFamily="2" charset="0"/>
              </a:rPr>
              <a:t>sánh</a:t>
            </a:r>
            <a:r>
              <a:rPr lang="en-US" sz="3000" dirty="0">
                <a:solidFill>
                  <a:schemeClr val="tx1"/>
                </a:solidFill>
                <a:latin typeface="#9Slide03 Arima Madurai Black" panose="00000A00000000000000" pitchFamily="2" charset="0"/>
                <a:cs typeface="#9Slide03 Arima Madurai Black" panose="00000A00000000000000" pitchFamily="2" charset="0"/>
              </a:rPr>
              <a:t> h</a:t>
            </a:r>
            <a:r>
              <a:rPr lang="vi-VN" sz="3000" dirty="0">
                <a:solidFill>
                  <a:schemeClr val="tx1"/>
                </a:solidFill>
                <a:latin typeface="#9Slide03 Arima Madurai Black" panose="00000A00000000000000" pitchFamily="2" charset="0"/>
                <a:cs typeface="#9Slide03 Arima Madurai Black" panose="00000A00000000000000" pitchFamily="2" charset="0"/>
              </a:rPr>
              <a:t>ơ</a:t>
            </a:r>
            <a:r>
              <a:rPr lang="en-US" sz="3000" dirty="0">
                <a:solidFill>
                  <a:schemeClr val="tx1"/>
                </a:solidFill>
                <a:latin typeface="#9Slide03 Arima Madurai Black" panose="00000A00000000000000" pitchFamily="2" charset="0"/>
                <a:cs typeface="#9Slide03 Arima Madurai Black" panose="00000A00000000000000" pitchFamily="2" charset="0"/>
              </a:rPr>
              <a:t>n: “</a:t>
            </a:r>
            <a:r>
              <a:rPr lang="en-US" sz="3000" dirty="0" err="1">
                <a:solidFill>
                  <a:schemeClr val="tx1"/>
                </a:solidFill>
                <a:latin typeface="#9Slide03 Arima Madurai Black" panose="00000A00000000000000" pitchFamily="2" charset="0"/>
                <a:cs typeface="#9Slide03 Arima Madurai Black" panose="00000A00000000000000" pitchFamily="2" charset="0"/>
              </a:rPr>
              <a:t>càng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AE1D01D1-10F0-4542-B792-A3BCD7FD6025}"/>
              </a:ext>
            </a:extLst>
          </p:cNvPr>
          <p:cNvSpPr/>
          <p:nvPr/>
        </p:nvSpPr>
        <p:spPr>
          <a:xfrm>
            <a:off x="8810625" y="657224"/>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Thủ</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pháp</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vẽ</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mây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nẩy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trong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văn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học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trung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đại</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8154633-5864-40CE-ABE8-37E68113387B}"/>
              </a:ext>
            </a:extLst>
          </p:cNvPr>
          <p:cNvSpPr/>
          <p:nvPr/>
        </p:nvSpPr>
        <p:spPr>
          <a:xfrm>
            <a:off x="5295900" y="4324351"/>
            <a:ext cx="6227196" cy="20097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Nhan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rực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rỡ</a:t>
            </a:r>
            <a:r>
              <a:rPr lang="en-US" sz="3000" dirty="0">
                <a:solidFill>
                  <a:schemeClr val="tx1"/>
                </a:solidFill>
                <a:latin typeface="#9Slide03 Arima Madurai Black" panose="00000A00000000000000" pitchFamily="2" charset="0"/>
                <a:cs typeface="#9Slide03 Arima Madurai Black" panose="00000A00000000000000" pitchFamily="2" charset="0"/>
              </a:rPr>
              <a:t>, t</a:t>
            </a:r>
            <a:r>
              <a:rPr lang="vi-VN" sz="3000" dirty="0">
                <a:solidFill>
                  <a:schemeClr val="tx1"/>
                </a:solidFill>
                <a:latin typeface="#9Slide03 Arima Madurai Black" panose="00000A00000000000000" pitchFamily="2" charset="0"/>
                <a:cs typeface="#9Slide03 Arima Madurai Black" panose="00000A00000000000000" pitchFamily="2" charset="0"/>
              </a:rPr>
              <a:t>ư</a:t>
            </a:r>
            <a:r>
              <a:rPr lang="en-US" sz="3000" dirty="0" err="1">
                <a:solidFill>
                  <a:schemeClr val="tx1"/>
                </a:solidFill>
                <a:latin typeface="#9Slide03 Arima Madurai Black" panose="00000A00000000000000" pitchFamily="2" charset="0"/>
                <a:cs typeface="#9Slide03 Arima Madurai Black" panose="00000A00000000000000" pitchFamily="2" charset="0"/>
              </a:rPr>
              <a:t>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thắm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Kiều</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luôn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liền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với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thông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minh</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trí</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tuệ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tài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tâm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hồn</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a16="http://schemas.microsoft.com/office/drawing/2014/main" id="{7515E952-A1FB-453C-9C7B-38DC8672CD0D}"/>
              </a:ext>
            </a:extLst>
          </p:cNvPr>
          <p:cNvCxnSpPr>
            <a:stCxn id="3" idx="2"/>
            <a:endCxn id="7" idx="0"/>
          </p:cNvCxnSpPr>
          <p:nvPr/>
        </p:nvCxnSpPr>
        <p:spPr>
          <a:xfrm>
            <a:off x="6638925" y="3219450"/>
            <a:ext cx="1770573" cy="1104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E66F54D-D585-4F64-8C47-341A6E72914C}"/>
              </a:ext>
            </a:extLst>
          </p:cNvPr>
          <p:cNvCxnSpPr>
            <a:cxnSpLocks/>
            <a:stCxn id="6" idx="2"/>
            <a:endCxn id="7" idx="0"/>
          </p:cNvCxnSpPr>
          <p:nvPr/>
        </p:nvCxnSpPr>
        <p:spPr>
          <a:xfrm flipH="1">
            <a:off x="8409498" y="3257549"/>
            <a:ext cx="1744152" cy="1066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37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hỗ dành sẵn cho Nội dung 6">
            <a:extLst>
              <a:ext uri="{FF2B5EF4-FFF2-40B4-BE49-F238E27FC236}">
                <a16:creationId xmlns:a16="http://schemas.microsoft.com/office/drawing/2014/main" id="{41280629-4D73-4538-A591-20BBBA2921D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2039" r="1" b="23794"/>
          <a:stretch/>
        </p:blipFill>
        <p:spPr>
          <a:xfrm>
            <a:off x="6083786" y="-168318"/>
            <a:ext cx="6261330" cy="3932313"/>
          </a:xfrm>
          <a:prstGeom prst="rect">
            <a:avLst/>
          </a:prstGeom>
          <a:effectLst>
            <a:softEdge rad="533400"/>
          </a:effectLst>
        </p:spPr>
      </p:pic>
      <p:pic>
        <p:nvPicPr>
          <p:cNvPr id="9" name="Hình ảnh 8" descr="Ảnh có chứa nước, sông, hồ, thiên nhiên&#10;&#10;Mô tả được tạo với mức tin cậy rất cao">
            <a:extLst>
              <a:ext uri="{FF2B5EF4-FFF2-40B4-BE49-F238E27FC236}">
                <a16:creationId xmlns:a16="http://schemas.microsoft.com/office/drawing/2014/main" id="{99E44B4D-A114-4B42-885C-8C42E1F72D42}"/>
              </a:ext>
            </a:extLst>
          </p:cNvPr>
          <p:cNvPicPr>
            <a:picLocks noChangeAspect="1"/>
          </p:cNvPicPr>
          <p:nvPr/>
        </p:nvPicPr>
        <p:blipFill rotWithShape="1">
          <a:blip r:embed="rId4">
            <a:extLst>
              <a:ext uri="{28A0092B-C50C-407E-A947-70E740481C1C}">
                <a14:useLocalDpi xmlns:a14="http://schemas.microsoft.com/office/drawing/2010/main" val="0"/>
              </a:ext>
            </a:extLst>
          </a:blip>
          <a:srcRect t="3120" b="6685"/>
          <a:stretch/>
        </p:blipFill>
        <p:spPr>
          <a:xfrm>
            <a:off x="6089904" y="2487168"/>
            <a:ext cx="6263640" cy="4215384"/>
          </a:xfrm>
          <a:prstGeom prst="rect">
            <a:avLst/>
          </a:prstGeom>
          <a:effectLst>
            <a:softEdge rad="533400"/>
          </a:effectLst>
        </p:spPr>
      </p:pic>
      <p:pic>
        <p:nvPicPr>
          <p:cNvPr id="17" name="Picture 1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a:extLst>
              <a:ext uri="{FF2B5EF4-FFF2-40B4-BE49-F238E27FC236}">
                <a16:creationId xmlns:a16="http://schemas.microsoft.com/office/drawing/2014/main" id="{5888B2DE-6C84-4E52-A74F-82CBDCB0F64C}"/>
              </a:ext>
            </a:extLst>
          </p:cNvPr>
          <p:cNvSpPr>
            <a:spLocks noGrp="1"/>
          </p:cNvSpPr>
          <p:nvPr>
            <p:ph type="title"/>
          </p:nvPr>
        </p:nvSpPr>
        <p:spPr>
          <a:xfrm>
            <a:off x="1280150" y="435513"/>
            <a:ext cx="4803636" cy="1311664"/>
          </a:xfrm>
        </p:spPr>
        <p:txBody>
          <a:bodyPr>
            <a:normAutofit/>
          </a:bodyPr>
          <a:lstStyle/>
          <a:p>
            <a:r>
              <a:rPr lang="en-BZ" sz="6600" b="1" dirty="0" err="1">
                <a:solidFill>
                  <a:srgbClr val="FF0000"/>
                </a:solidFill>
                <a:latin typeface="#9Slide03 Arima Madurai Black" panose="00000A00000000000000" pitchFamily="2" charset="0"/>
                <a:cs typeface="#9Slide03 Arima Madurai Black" panose="00000A00000000000000" pitchFamily="2" charset="0"/>
              </a:rPr>
              <a:t>Đôi</a:t>
            </a:r>
            <a:r>
              <a:rPr lang="en-BZ" sz="6600" b="1" dirty="0">
                <a:solidFill>
                  <a:srgbClr val="FF0000"/>
                </a:solidFill>
                <a:latin typeface="#9Slide03 Arima Madurai Black" panose="00000A00000000000000" pitchFamily="2" charset="0"/>
                <a:cs typeface="#9Slide03 Arima Madurai Black" panose="00000A00000000000000" pitchFamily="2" charset="0"/>
              </a:rPr>
              <a:t> </a:t>
            </a:r>
            <a:r>
              <a:rPr lang="en-BZ" sz="6600" b="1" dirty="0" err="1">
                <a:solidFill>
                  <a:srgbClr val="FF0000"/>
                </a:solidFill>
                <a:latin typeface="#9Slide03 Arima Madurai Black" panose="00000A00000000000000" pitchFamily="2" charset="0"/>
                <a:cs typeface="#9Slide03 Arima Madurai Black" panose="00000A00000000000000" pitchFamily="2" charset="0"/>
              </a:rPr>
              <a:t>mắt</a:t>
            </a:r>
            <a:endParaRPr lang="en-BZ" sz="66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4" name="Content Placeholder 13">
            <a:extLst>
              <a:ext uri="{FF2B5EF4-FFF2-40B4-BE49-F238E27FC236}">
                <a16:creationId xmlns:a16="http://schemas.microsoft.com/office/drawing/2014/main" id="{B82C04A4-C3F5-476C-B655-FD3E1B186ECE}"/>
              </a:ext>
            </a:extLst>
          </p:cNvPr>
          <p:cNvSpPr>
            <a:spLocks noGrp="1"/>
          </p:cNvSpPr>
          <p:nvPr>
            <p:ph idx="1"/>
          </p:nvPr>
        </p:nvSpPr>
        <p:spPr>
          <a:xfrm>
            <a:off x="372549" y="1227673"/>
            <a:ext cx="7154434" cy="5889569"/>
          </a:xfrm>
        </p:spPr>
        <p:txBody>
          <a:bodyPr anchor="ctr">
            <a:normAutofit/>
          </a:bodyPr>
          <a:lstStyle/>
          <a:p>
            <a:pPr marL="0" indent="0">
              <a:buNone/>
            </a:pPr>
            <a:r>
              <a:rPr lang="vi-VN" sz="3200" i="1" dirty="0">
                <a:latin typeface="+mj-lt"/>
              </a:rPr>
              <a:t>Đôi </a:t>
            </a:r>
            <a:r>
              <a:rPr lang="vi-VN" sz="3200" i="1" dirty="0" err="1">
                <a:latin typeface="+mj-lt"/>
              </a:rPr>
              <a:t>mắt</a:t>
            </a:r>
            <a:r>
              <a:rPr lang="vi-VN" sz="3200" i="1" dirty="0">
                <a:latin typeface="+mj-lt"/>
              </a:rPr>
              <a:t> kinh </a:t>
            </a:r>
            <a:r>
              <a:rPr lang="vi-VN" sz="3200" i="1" dirty="0" err="1">
                <a:latin typeface="+mj-lt"/>
              </a:rPr>
              <a:t>kỳ</a:t>
            </a:r>
            <a:r>
              <a:rPr lang="vi-VN" sz="3200" i="1" dirty="0">
                <a:latin typeface="+mj-lt"/>
              </a:rPr>
              <a:t> thương </a:t>
            </a:r>
            <a:r>
              <a:rPr lang="vi-VN" sz="3200" i="1" dirty="0" err="1">
                <a:latin typeface="+mj-lt"/>
              </a:rPr>
              <a:t>nhớ</a:t>
            </a:r>
            <a:r>
              <a:rPr lang="vi-VN" sz="3200" i="1" dirty="0">
                <a:latin typeface="+mj-lt"/>
              </a:rPr>
              <a:t> ai ? </a:t>
            </a:r>
            <a:br>
              <a:rPr lang="vi-VN" sz="3200" i="1" dirty="0">
                <a:latin typeface="+mj-lt"/>
              </a:rPr>
            </a:br>
            <a:r>
              <a:rPr lang="vi-VN" sz="3200" i="1" dirty="0" err="1">
                <a:latin typeface="+mj-lt"/>
              </a:rPr>
              <a:t>Mà</a:t>
            </a:r>
            <a:r>
              <a:rPr lang="vi-VN" sz="3200" i="1" dirty="0">
                <a:latin typeface="+mj-lt"/>
              </a:rPr>
              <a:t> sao </a:t>
            </a:r>
            <a:r>
              <a:rPr lang="vi-VN" sz="3200" i="1" dirty="0" err="1">
                <a:latin typeface="+mj-lt"/>
              </a:rPr>
              <a:t>ướt</a:t>
            </a:r>
            <a:r>
              <a:rPr lang="vi-VN" sz="3200" i="1" dirty="0">
                <a:latin typeface="+mj-lt"/>
              </a:rPr>
              <a:t> </a:t>
            </a:r>
            <a:r>
              <a:rPr lang="vi-VN" sz="3200" i="1" dirty="0" err="1">
                <a:latin typeface="+mj-lt"/>
              </a:rPr>
              <a:t>quá</a:t>
            </a:r>
            <a:r>
              <a:rPr lang="vi-VN" sz="3200" i="1" dirty="0">
                <a:latin typeface="+mj-lt"/>
              </a:rPr>
              <a:t> </a:t>
            </a:r>
            <a:r>
              <a:rPr lang="vi-VN" sz="3200" i="1" dirty="0" err="1">
                <a:latin typeface="+mj-lt"/>
              </a:rPr>
              <a:t>bờ</a:t>
            </a:r>
            <a:r>
              <a:rPr lang="vi-VN" sz="3200" i="1" dirty="0">
                <a:latin typeface="+mj-lt"/>
              </a:rPr>
              <a:t> mi </a:t>
            </a:r>
            <a:r>
              <a:rPr lang="vi-VN" sz="3200" i="1" dirty="0" err="1">
                <a:latin typeface="+mj-lt"/>
              </a:rPr>
              <a:t>dài</a:t>
            </a:r>
            <a:r>
              <a:rPr lang="vi-VN" sz="3200" i="1" dirty="0">
                <a:latin typeface="+mj-lt"/>
              </a:rPr>
              <a:t> </a:t>
            </a:r>
            <a:br>
              <a:rPr lang="vi-VN" sz="3200" i="1" dirty="0">
                <a:latin typeface="+mj-lt"/>
              </a:rPr>
            </a:br>
            <a:r>
              <a:rPr lang="vi-VN" sz="3200" i="1" dirty="0" err="1">
                <a:latin typeface="+mj-lt"/>
              </a:rPr>
              <a:t>Trời</a:t>
            </a:r>
            <a:r>
              <a:rPr lang="vi-VN" sz="3200" i="1" dirty="0">
                <a:latin typeface="+mj-lt"/>
              </a:rPr>
              <a:t> mây </a:t>
            </a:r>
            <a:r>
              <a:rPr lang="vi-VN" sz="3200" i="1" dirty="0" err="1">
                <a:latin typeface="+mj-lt"/>
              </a:rPr>
              <a:t>vời</a:t>
            </a:r>
            <a:r>
              <a:rPr lang="vi-VN" sz="3200" i="1" dirty="0">
                <a:latin typeface="+mj-lt"/>
              </a:rPr>
              <a:t> </a:t>
            </a:r>
            <a:r>
              <a:rPr lang="vi-VN" sz="3200" i="1" dirty="0" err="1">
                <a:latin typeface="+mj-lt"/>
              </a:rPr>
              <a:t>vợi</a:t>
            </a:r>
            <a:r>
              <a:rPr lang="vi-VN" sz="3200" i="1" dirty="0">
                <a:latin typeface="+mj-lt"/>
              </a:rPr>
              <a:t> </a:t>
            </a:r>
            <a:r>
              <a:rPr lang="vi-VN" sz="3200" i="1" dirty="0" err="1">
                <a:latin typeface="+mj-lt"/>
              </a:rPr>
              <a:t>buồn</a:t>
            </a:r>
            <a:r>
              <a:rPr lang="vi-VN" sz="3200" i="1" dirty="0">
                <a:latin typeface="+mj-lt"/>
              </a:rPr>
              <a:t> trong </a:t>
            </a:r>
            <a:r>
              <a:rPr lang="vi-VN" sz="3200" i="1" dirty="0" err="1">
                <a:latin typeface="+mj-lt"/>
              </a:rPr>
              <a:t>ấy</a:t>
            </a:r>
            <a:r>
              <a:rPr lang="vi-VN" sz="3200" i="1" dirty="0">
                <a:latin typeface="+mj-lt"/>
              </a:rPr>
              <a:t> </a:t>
            </a:r>
            <a:br>
              <a:rPr lang="vi-VN" sz="3200" i="1" dirty="0">
                <a:latin typeface="+mj-lt"/>
              </a:rPr>
            </a:br>
            <a:r>
              <a:rPr lang="vi-VN" sz="3200" i="1" dirty="0">
                <a:latin typeface="+mj-lt"/>
              </a:rPr>
              <a:t>Xa </a:t>
            </a:r>
            <a:r>
              <a:rPr lang="vi-VN" sz="3200" i="1" dirty="0" err="1">
                <a:latin typeface="+mj-lt"/>
              </a:rPr>
              <a:t>mấy</a:t>
            </a:r>
            <a:r>
              <a:rPr lang="vi-VN" sz="3200" i="1" dirty="0">
                <a:latin typeface="+mj-lt"/>
              </a:rPr>
              <a:t> thu </a:t>
            </a:r>
            <a:r>
              <a:rPr lang="vi-VN" sz="3200" i="1" dirty="0" err="1">
                <a:latin typeface="+mj-lt"/>
              </a:rPr>
              <a:t>rồi</a:t>
            </a:r>
            <a:r>
              <a:rPr lang="vi-VN" sz="3200" i="1" dirty="0">
                <a:latin typeface="+mj-lt"/>
              </a:rPr>
              <a:t> ... Ôi </a:t>
            </a:r>
            <a:r>
              <a:rPr lang="vi-VN" sz="3200" i="1" dirty="0" err="1">
                <a:latin typeface="+mj-lt"/>
              </a:rPr>
              <a:t>vẫn</a:t>
            </a:r>
            <a:r>
              <a:rPr lang="vi-VN" sz="3200" i="1" dirty="0">
                <a:latin typeface="+mj-lt"/>
              </a:rPr>
              <a:t> say !</a:t>
            </a:r>
            <a:br>
              <a:rPr lang="vi-VN" sz="3200" dirty="0">
                <a:latin typeface="+mj-lt"/>
              </a:rPr>
            </a:br>
            <a:r>
              <a:rPr lang="en-BZ" sz="3600" dirty="0">
                <a:latin typeface="+mj-lt"/>
              </a:rPr>
              <a:t>                    </a:t>
            </a:r>
            <a:r>
              <a:rPr lang="vi-VN" dirty="0">
                <a:latin typeface="+mj-lt"/>
              </a:rPr>
              <a:t>Đôi </a:t>
            </a:r>
            <a:r>
              <a:rPr lang="vi-VN" dirty="0" err="1">
                <a:latin typeface="+mj-lt"/>
              </a:rPr>
              <a:t>Mắt</a:t>
            </a:r>
            <a:r>
              <a:rPr lang="vi-VN" dirty="0">
                <a:latin typeface="+mj-lt"/>
              </a:rPr>
              <a:t> Kinh </a:t>
            </a:r>
            <a:r>
              <a:rPr lang="vi-VN" dirty="0" err="1">
                <a:latin typeface="+mj-lt"/>
              </a:rPr>
              <a:t>Kỳ</a:t>
            </a:r>
            <a:r>
              <a:rPr lang="vi-VN" dirty="0">
                <a:latin typeface="+mj-lt"/>
              </a:rPr>
              <a:t> (Sông Kiên)</a:t>
            </a:r>
            <a:br>
              <a:rPr lang="vi-VN" dirty="0">
                <a:latin typeface="+mj-lt"/>
              </a:rPr>
            </a:br>
            <a:r>
              <a:rPr lang="vi-VN" sz="3200" i="1" dirty="0">
                <a:latin typeface="+mj-lt"/>
              </a:rPr>
              <a:t>Em </a:t>
            </a:r>
            <a:r>
              <a:rPr lang="vi-VN" sz="3200" i="1" dirty="0" err="1">
                <a:latin typeface="+mj-lt"/>
              </a:rPr>
              <a:t>đẹp</a:t>
            </a:r>
            <a:r>
              <a:rPr lang="vi-VN" sz="3200" i="1" dirty="0">
                <a:latin typeface="+mj-lt"/>
              </a:rPr>
              <a:t> </a:t>
            </a:r>
            <a:r>
              <a:rPr lang="vi-VN" sz="3200" i="1" dirty="0" err="1">
                <a:latin typeface="+mj-lt"/>
              </a:rPr>
              <a:t>thế</a:t>
            </a:r>
            <a:r>
              <a:rPr lang="vi-VN" sz="3200" i="1" dirty="0">
                <a:latin typeface="+mj-lt"/>
              </a:rPr>
              <a:t> </a:t>
            </a:r>
            <a:r>
              <a:rPr lang="vi-VN" sz="3200" i="1" dirty="0" err="1">
                <a:latin typeface="+mj-lt"/>
              </a:rPr>
              <a:t>Pleiku</a:t>
            </a:r>
            <a:r>
              <a:rPr lang="vi-VN" sz="3200" i="1" dirty="0">
                <a:latin typeface="+mj-lt"/>
              </a:rPr>
              <a:t> ơi </a:t>
            </a:r>
            <a:br>
              <a:rPr lang="vi-VN" sz="3200" i="1" dirty="0">
                <a:latin typeface="+mj-lt"/>
              </a:rPr>
            </a:br>
            <a:r>
              <a:rPr lang="vi-VN" sz="3200" i="1" dirty="0" err="1">
                <a:latin typeface="+mj-lt"/>
              </a:rPr>
              <a:t>Trái</a:t>
            </a:r>
            <a:r>
              <a:rPr lang="vi-VN" sz="3200" i="1" dirty="0">
                <a:latin typeface="+mj-lt"/>
              </a:rPr>
              <a:t> tim tôi </a:t>
            </a:r>
            <a:r>
              <a:rPr lang="vi-VN" sz="3200" i="1" dirty="0" err="1">
                <a:latin typeface="+mj-lt"/>
              </a:rPr>
              <a:t>muốn</a:t>
            </a:r>
            <a:r>
              <a:rPr lang="vi-VN" sz="3200" i="1" dirty="0">
                <a:latin typeface="+mj-lt"/>
              </a:rPr>
              <a:t> </a:t>
            </a:r>
            <a:r>
              <a:rPr lang="vi-VN" sz="3200" i="1" dirty="0" err="1">
                <a:latin typeface="+mj-lt"/>
              </a:rPr>
              <a:t>vỡ</a:t>
            </a:r>
            <a:r>
              <a:rPr lang="vi-VN" sz="3200" i="1" dirty="0">
                <a:latin typeface="+mj-lt"/>
              </a:rPr>
              <a:t> tan </a:t>
            </a:r>
            <a:r>
              <a:rPr lang="vi-VN" sz="3200" i="1" dirty="0" err="1">
                <a:latin typeface="+mj-lt"/>
              </a:rPr>
              <a:t>rồi</a:t>
            </a:r>
            <a:r>
              <a:rPr lang="vi-VN" sz="3200" i="1" dirty="0">
                <a:latin typeface="+mj-lt"/>
              </a:rPr>
              <a:t> </a:t>
            </a:r>
            <a:br>
              <a:rPr lang="vi-VN" sz="3200" i="1" dirty="0">
                <a:latin typeface="+mj-lt"/>
              </a:rPr>
            </a:br>
            <a:r>
              <a:rPr lang="vi-VN" sz="3200" i="1" dirty="0">
                <a:latin typeface="+mj-lt"/>
              </a:rPr>
              <a:t>Không </a:t>
            </a:r>
            <a:r>
              <a:rPr lang="vi-VN" sz="3200" i="1" dirty="0" err="1">
                <a:latin typeface="+mj-lt"/>
              </a:rPr>
              <a:t>dám</a:t>
            </a:r>
            <a:r>
              <a:rPr lang="vi-VN" sz="3200" i="1" dirty="0">
                <a:latin typeface="+mj-lt"/>
              </a:rPr>
              <a:t> </a:t>
            </a:r>
            <a:r>
              <a:rPr lang="vi-VN" sz="3200" i="1" dirty="0" err="1">
                <a:latin typeface="+mj-lt"/>
              </a:rPr>
              <a:t>nhìn</a:t>
            </a:r>
            <a:r>
              <a:rPr lang="vi-VN" sz="3200" i="1" dirty="0">
                <a:latin typeface="+mj-lt"/>
              </a:rPr>
              <a:t> </a:t>
            </a:r>
            <a:r>
              <a:rPr lang="vi-VN" sz="3200" i="1" dirty="0" err="1">
                <a:latin typeface="+mj-lt"/>
              </a:rPr>
              <a:t>vào</a:t>
            </a:r>
            <a:r>
              <a:rPr lang="vi-VN" sz="3200" i="1" dirty="0">
                <a:latin typeface="+mj-lt"/>
              </a:rPr>
              <a:t> đôi </a:t>
            </a:r>
            <a:r>
              <a:rPr lang="vi-VN" sz="3200" i="1" dirty="0" err="1">
                <a:latin typeface="+mj-lt"/>
              </a:rPr>
              <a:t>mắt</a:t>
            </a:r>
            <a:r>
              <a:rPr lang="vi-VN" sz="3200" i="1" dirty="0">
                <a:latin typeface="+mj-lt"/>
              </a:rPr>
              <a:t> </a:t>
            </a:r>
            <a:r>
              <a:rPr lang="vi-VN" sz="3200" i="1" dirty="0" err="1">
                <a:latin typeface="+mj-lt"/>
              </a:rPr>
              <a:t>ấy</a:t>
            </a:r>
            <a:r>
              <a:rPr lang="vi-VN" sz="3200" i="1" dirty="0">
                <a:latin typeface="+mj-lt"/>
              </a:rPr>
              <a:t> </a:t>
            </a:r>
            <a:br>
              <a:rPr lang="vi-VN" sz="3200" i="1" dirty="0">
                <a:latin typeface="+mj-lt"/>
              </a:rPr>
            </a:br>
            <a:r>
              <a:rPr lang="vi-VN" sz="3200" i="1" dirty="0">
                <a:latin typeface="+mj-lt"/>
              </a:rPr>
              <a:t>Đôi </a:t>
            </a:r>
            <a:r>
              <a:rPr lang="vi-VN" sz="3200" i="1" dirty="0" err="1">
                <a:latin typeface="+mj-lt"/>
              </a:rPr>
              <a:t>mắt</a:t>
            </a:r>
            <a:r>
              <a:rPr lang="vi-VN" sz="3200" i="1" dirty="0">
                <a:latin typeface="+mj-lt"/>
              </a:rPr>
              <a:t> </a:t>
            </a:r>
            <a:r>
              <a:rPr lang="vi-VN" sz="3200" i="1" dirty="0" err="1">
                <a:latin typeface="+mj-lt"/>
              </a:rPr>
              <a:t>Pleiku</a:t>
            </a:r>
            <a:r>
              <a:rPr lang="vi-VN" sz="3200" i="1" dirty="0">
                <a:latin typeface="+mj-lt"/>
              </a:rPr>
              <a:t> </a:t>
            </a:r>
            <a:r>
              <a:rPr lang="vi-VN" sz="3200" i="1" dirty="0" err="1">
                <a:latin typeface="+mj-lt"/>
              </a:rPr>
              <a:t>biển</a:t>
            </a:r>
            <a:r>
              <a:rPr lang="vi-VN" sz="3200" i="1" dirty="0">
                <a:latin typeface="+mj-lt"/>
              </a:rPr>
              <a:t> </a:t>
            </a:r>
            <a:r>
              <a:rPr lang="en-BZ" sz="3600" b="1" i="1" dirty="0" err="1">
                <a:latin typeface="+mj-lt"/>
              </a:rPr>
              <a:t>hồ</a:t>
            </a:r>
            <a:r>
              <a:rPr lang="en-BZ" sz="3200" i="1" dirty="0">
                <a:latin typeface="+mj-lt"/>
              </a:rPr>
              <a:t> </a:t>
            </a:r>
            <a:r>
              <a:rPr lang="vi-VN" sz="3200" i="1" dirty="0" err="1">
                <a:latin typeface="+mj-lt"/>
              </a:rPr>
              <a:t>đầy</a:t>
            </a:r>
            <a:r>
              <a:rPr lang="vi-VN" sz="3200" i="1" dirty="0">
                <a:latin typeface="+mj-lt"/>
              </a:rPr>
              <a:t> </a:t>
            </a:r>
            <a:br>
              <a:rPr lang="vi-VN" sz="3600" i="1" dirty="0">
                <a:latin typeface="+mj-lt"/>
              </a:rPr>
            </a:br>
            <a:r>
              <a:rPr lang="en-BZ" sz="3200" i="1" dirty="0">
                <a:latin typeface="+mj-lt"/>
              </a:rPr>
              <a:t>                </a:t>
            </a:r>
            <a:r>
              <a:rPr lang="vi-VN" dirty="0">
                <a:latin typeface="+mj-lt"/>
              </a:rPr>
              <a:t>Đôi </a:t>
            </a:r>
            <a:r>
              <a:rPr lang="vi-VN" dirty="0" err="1">
                <a:latin typeface="+mj-lt"/>
              </a:rPr>
              <a:t>Mắt</a:t>
            </a:r>
            <a:r>
              <a:rPr lang="vi-VN" dirty="0">
                <a:latin typeface="+mj-lt"/>
              </a:rPr>
              <a:t> </a:t>
            </a:r>
            <a:r>
              <a:rPr lang="vi-VN" dirty="0" err="1">
                <a:latin typeface="+mj-lt"/>
              </a:rPr>
              <a:t>Pleiku</a:t>
            </a:r>
            <a:r>
              <a:rPr lang="vi-VN" dirty="0">
                <a:latin typeface="+mj-lt"/>
              </a:rPr>
              <a:t> (</a:t>
            </a:r>
            <a:r>
              <a:rPr lang="vi-VN" dirty="0" err="1">
                <a:latin typeface="+mj-lt"/>
              </a:rPr>
              <a:t>Nguyễn</a:t>
            </a:r>
            <a:r>
              <a:rPr lang="vi-VN" dirty="0">
                <a:latin typeface="+mj-lt"/>
              </a:rPr>
              <a:t> </a:t>
            </a:r>
            <a:r>
              <a:rPr lang="vi-VN" dirty="0" err="1">
                <a:latin typeface="+mj-lt"/>
              </a:rPr>
              <a:t>Cường</a:t>
            </a:r>
            <a:r>
              <a:rPr lang="vi-VN" dirty="0">
                <a:latin typeface="+mj-lt"/>
              </a:rPr>
              <a:t>)</a:t>
            </a:r>
            <a:endParaRPr lang="en-US" dirty="0">
              <a:solidFill>
                <a:srgbClr val="000000"/>
              </a:solidFill>
              <a:latin typeface="+mj-lt"/>
            </a:endParaRPr>
          </a:p>
        </p:txBody>
      </p:sp>
    </p:spTree>
    <p:extLst>
      <p:ext uri="{BB962C8B-B14F-4D97-AF65-F5344CB8AC3E}">
        <p14:creationId xmlns:p14="http://schemas.microsoft.com/office/powerpoint/2010/main" val="28045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ẻ đẹp nhân cách của Thúy Kiều qua đoạn trích Trao duyên">
            <a:extLst>
              <a:ext uri="{FF2B5EF4-FFF2-40B4-BE49-F238E27FC236}">
                <a16:creationId xmlns:a16="http://schemas.microsoft.com/office/drawing/2014/main" id="{CD1D598A-DA76-4573-9B78-DCDEC29D4DC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200"/>
          <a:stretch/>
        </p:blipFill>
        <p:spPr bwMode="auto">
          <a:xfrm>
            <a:off x="4803624"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502A7FEE-B94D-4825-9C12-99751EF2229C}"/>
              </a:ext>
            </a:extLst>
          </p:cNvPr>
          <p:cNvSpPr>
            <a:spLocks noGrp="1"/>
          </p:cNvSpPr>
          <p:nvPr>
            <p:ph type="title"/>
          </p:nvPr>
        </p:nvSpPr>
        <p:spPr>
          <a:xfrm>
            <a:off x="1301425" y="0"/>
            <a:ext cx="6083394" cy="1052946"/>
          </a:xfrm>
        </p:spPr>
        <p:txBody>
          <a:bodyPr vert="horz" lIns="91440" tIns="45720" rIns="91440" bIns="45720" rtlCol="0" anchor="b">
            <a:normAutofit fontScale="90000"/>
          </a:bodyPr>
          <a:lstStyle/>
          <a:p>
            <a:r>
              <a:rPr lang="en-US" sz="4000" dirty="0">
                <a:latin typeface="#9Slide03 Cabin Condensed Bold" panose="00000806000000000000" pitchFamily="2" charset="0"/>
              </a:rPr>
              <a:t>VẺ ĐẸP NGOẠI HÌNH THÚY KIỀU</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0109064-FB93-4E94-9F5C-6FD0382948B4}"/>
              </a:ext>
            </a:extLst>
          </p:cNvPr>
          <p:cNvGrpSpPr/>
          <p:nvPr/>
        </p:nvGrpSpPr>
        <p:grpSpPr>
          <a:xfrm>
            <a:off x="242938" y="1181189"/>
            <a:ext cx="7780921" cy="1961510"/>
            <a:chOff x="0" y="1066"/>
            <a:chExt cx="7780921" cy="1810940"/>
          </a:xfrm>
          <a:solidFill>
            <a:schemeClr val="accent4">
              <a:lumMod val="20000"/>
              <a:lumOff val="80000"/>
            </a:schemeClr>
          </a:solidFill>
        </p:grpSpPr>
        <p:sp>
          <p:nvSpPr>
            <p:cNvPr id="11" name="Rectangle: Rounded Corners 10">
              <a:extLst>
                <a:ext uri="{FF2B5EF4-FFF2-40B4-BE49-F238E27FC236}">
                  <a16:creationId xmlns:a16="http://schemas.microsoft.com/office/drawing/2014/main" id="{DC9AF258-0C74-4F92-BF6E-B818A0D6A4AD}"/>
                </a:ext>
              </a:extLst>
            </p:cNvPr>
            <p:cNvSpPr/>
            <p:nvPr/>
          </p:nvSpPr>
          <p:spPr>
            <a:xfrm>
              <a:off x="0" y="1066"/>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5EA74AE1-3A54-4A6D-BF35-1B5BB2743665}"/>
                </a:ext>
              </a:extLst>
            </p:cNvPr>
            <p:cNvSpPr txBox="1"/>
            <p:nvPr/>
          </p:nvSpPr>
          <p:spPr>
            <a:xfrm>
              <a:off x="88403" y="89469"/>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Đặc</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tả</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đôi</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mắt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Ánh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mắt</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như</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làn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mùa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Lông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núi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mùa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xuân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Thanh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quý</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Đôi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mắt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điểm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nhấn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gương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mặt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Cửa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sổ</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soi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mở</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Thúy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Kiều</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F6F02224-7B8C-4897-8BA7-6F37D72DB228}"/>
              </a:ext>
            </a:extLst>
          </p:cNvPr>
          <p:cNvGrpSpPr/>
          <p:nvPr/>
        </p:nvGrpSpPr>
        <p:grpSpPr>
          <a:xfrm>
            <a:off x="242938" y="3314149"/>
            <a:ext cx="7780921" cy="1737788"/>
            <a:chOff x="0" y="1931074"/>
            <a:chExt cx="7780921" cy="1810940"/>
          </a:xfrm>
          <a:solidFill>
            <a:schemeClr val="accent6">
              <a:lumMod val="20000"/>
              <a:lumOff val="80000"/>
            </a:schemeClr>
          </a:solidFill>
        </p:grpSpPr>
        <p:sp>
          <p:nvSpPr>
            <p:cNvPr id="14" name="Rectangle: Rounded Corners 13">
              <a:extLst>
                <a:ext uri="{FF2B5EF4-FFF2-40B4-BE49-F238E27FC236}">
                  <a16:creationId xmlns:a16="http://schemas.microsoft.com/office/drawing/2014/main" id="{FCFDA427-0877-4EAF-971A-BC469E5BB779}"/>
                </a:ext>
              </a:extLst>
            </p:cNvPr>
            <p:cNvSpPr/>
            <p:nvPr/>
          </p:nvSpPr>
          <p:spPr>
            <a:xfrm>
              <a:off x="0" y="1931074"/>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64EA9C9D-FAFA-4913-9E4B-B4C9FEE632B4}"/>
                </a:ext>
              </a:extLst>
            </p:cNvPr>
            <p:cNvSpPr txBox="1"/>
            <p:nvPr/>
          </p:nvSpPr>
          <p:spPr>
            <a:xfrm>
              <a:off x="88403" y="2019477"/>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Nghệ</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thuật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nhân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hóa</a:t>
              </a:r>
              <a:r>
                <a:rPr lang="en-BZ" sz="2800" b="1" kern="1200" dirty="0">
                  <a:solidFill>
                    <a:schemeClr val="tx1"/>
                  </a:solidFill>
                  <a:latin typeface="Times New Roman" panose="02020603050405020304" pitchFamily="18" charset="0"/>
                  <a:cs typeface="Times New Roman" panose="02020603050405020304" pitchFamily="18" charset="0"/>
                </a:rPr>
                <a:t>, so </a:t>
              </a:r>
              <a:r>
                <a:rPr lang="en-BZ" sz="2800" b="1" kern="1200" dirty="0" err="1">
                  <a:solidFill>
                    <a:schemeClr val="tx1"/>
                  </a:solidFill>
                  <a:latin typeface="Times New Roman" panose="02020603050405020304" pitchFamily="18" charset="0"/>
                  <a:cs typeface="Times New Roman" panose="02020603050405020304" pitchFamily="18" charset="0"/>
                </a:rPr>
                <a:t>sánh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Hoa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ghen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liễu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hờn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thắm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rực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đầy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sức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tắn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duyên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liễu</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ghen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đố</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kj</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F2DD731-C454-495A-AC78-00D266C02C75}"/>
              </a:ext>
            </a:extLst>
          </p:cNvPr>
          <p:cNvGrpSpPr/>
          <p:nvPr/>
        </p:nvGrpSpPr>
        <p:grpSpPr>
          <a:xfrm>
            <a:off x="242937" y="5228025"/>
            <a:ext cx="7780921" cy="1477575"/>
            <a:chOff x="0" y="3651522"/>
            <a:chExt cx="7780921" cy="1810940"/>
          </a:xfrm>
          <a:solidFill>
            <a:schemeClr val="accent2">
              <a:lumMod val="20000"/>
              <a:lumOff val="80000"/>
            </a:schemeClr>
          </a:solidFill>
        </p:grpSpPr>
        <p:sp>
          <p:nvSpPr>
            <p:cNvPr id="17" name="Rectangle: Rounded Corners 16">
              <a:extLst>
                <a:ext uri="{FF2B5EF4-FFF2-40B4-BE49-F238E27FC236}">
                  <a16:creationId xmlns:a16="http://schemas.microsoft.com/office/drawing/2014/main" id="{8E0C961E-7612-4996-8AAD-B0D7CCB5EB2B}"/>
                </a:ext>
              </a:extLst>
            </p:cNvPr>
            <p:cNvSpPr/>
            <p:nvPr/>
          </p:nvSpPr>
          <p:spPr>
            <a:xfrm>
              <a:off x="0" y="3651522"/>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7CC79047-E2D4-4C96-AD8D-13AC93915BEC}"/>
                </a:ext>
              </a:extLst>
            </p:cNvPr>
            <p:cNvSpPr txBox="1"/>
            <p:nvPr/>
          </p:nvSpPr>
          <p:spPr>
            <a:xfrm>
              <a:off x="88403" y="3739925"/>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Điển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tích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thành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cuốn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khuynh</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cả</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long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tri</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419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trong nhà, đang ngồi, bẩn, cũ&#10;&#10;Mô tả được tạo tự động">
            <a:extLst>
              <a:ext uri="{FF2B5EF4-FFF2-40B4-BE49-F238E27FC236}">
                <a16:creationId xmlns:a16="http://schemas.microsoft.com/office/drawing/2014/main" id="{ED90377E-A374-4945-BCB4-3F2141DBB1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210" b="600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4479B7B8-F167-4D18-9270-63B9948DC89A}"/>
              </a:ext>
            </a:extLst>
          </p:cNvPr>
          <p:cNvSpPr>
            <a:spLocks noGrp="1"/>
          </p:cNvSpPr>
          <p:nvPr>
            <p:ph type="title"/>
          </p:nvPr>
        </p:nvSpPr>
        <p:spPr>
          <a:xfrm>
            <a:off x="-500912" y="3429000"/>
            <a:ext cx="9439172" cy="3204134"/>
          </a:xfrm>
        </p:spPr>
        <p:txBody>
          <a:bodyPr vert="horz" lIns="91440" tIns="45720" rIns="91440" bIns="45720" rtlCol="0" anchor="b">
            <a:noAutofit/>
          </a:bodyPr>
          <a:lstStyle/>
          <a:p>
            <a:pPr marL="0" indent="0" algn="ctr"/>
            <a:r>
              <a:rPr lang="en-US" sz="5400" b="1" dirty="0">
                <a:latin typeface="VL Atlantika" pitchFamily="50" charset="0"/>
                <a:cs typeface="Times New Roman" panose="02020603050405020304" pitchFamily="18" charset="0"/>
              </a:rPr>
              <a:t>T</a:t>
            </a:r>
            <a:r>
              <a:rPr lang="vi-VN" sz="5400" b="1" dirty="0">
                <a:latin typeface="VL Atlantika" pitchFamily="50" charset="0"/>
                <a:cs typeface="Times New Roman" panose="02020603050405020304" pitchFamily="18" charset="0"/>
              </a:rPr>
              <a:t>hông minh </a:t>
            </a:r>
            <a:r>
              <a:rPr lang="vi-VN" sz="5400" b="1" dirty="0" err="1">
                <a:latin typeface="VL Atlantika" pitchFamily="50" charset="0"/>
                <a:cs typeface="Times New Roman" panose="02020603050405020304" pitchFamily="18" charset="0"/>
              </a:rPr>
              <a:t>vốn</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sẵn</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tính</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trời</a:t>
            </a:r>
            <a:r>
              <a:rPr lang="vi-VN" sz="5400" b="1" dirty="0">
                <a:latin typeface="VL Atlantika" pitchFamily="50" charset="0"/>
                <a:cs typeface="Times New Roman" panose="02020603050405020304" pitchFamily="18" charset="0"/>
              </a:rPr>
              <a:t>,</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P</a:t>
            </a:r>
            <a:r>
              <a:rPr lang="vi-VN" sz="5400" b="1" dirty="0">
                <a:latin typeface="VL Atlantika" pitchFamily="50" charset="0"/>
                <a:cs typeface="Times New Roman" panose="02020603050405020304" pitchFamily="18" charset="0"/>
              </a:rPr>
              <a:t>ha </a:t>
            </a:r>
            <a:r>
              <a:rPr lang="vi-VN" sz="5400" b="1" dirty="0" err="1">
                <a:latin typeface="VL Atlantika" pitchFamily="50" charset="0"/>
                <a:cs typeface="Times New Roman" panose="02020603050405020304" pitchFamily="18" charset="0"/>
              </a:rPr>
              <a:t>nghề</a:t>
            </a:r>
            <a:r>
              <a:rPr lang="vi-VN" sz="5400" b="1" dirty="0">
                <a:latin typeface="VL Atlantika" pitchFamily="50" charset="0"/>
                <a:cs typeface="Times New Roman" panose="02020603050405020304" pitchFamily="18" charset="0"/>
              </a:rPr>
              <a:t> thi </a:t>
            </a:r>
            <a:r>
              <a:rPr lang="vi-VN" sz="5400" b="1" dirty="0" err="1">
                <a:latin typeface="VL Atlantika" pitchFamily="50" charset="0"/>
                <a:cs typeface="Times New Roman" panose="02020603050405020304" pitchFamily="18" charset="0"/>
              </a:rPr>
              <a:t>họa</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đủ</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mùi</a:t>
            </a:r>
            <a:r>
              <a:rPr lang="vi-VN" sz="5400" b="1" dirty="0">
                <a:latin typeface="VL Atlantika" pitchFamily="50" charset="0"/>
                <a:cs typeface="Times New Roman" panose="02020603050405020304" pitchFamily="18" charset="0"/>
              </a:rPr>
              <a:t> ca ngâm.</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	C</a:t>
            </a:r>
            <a:r>
              <a:rPr lang="vi-VN" sz="5400" b="1" dirty="0">
                <a:latin typeface="VL Atlantika" pitchFamily="50" charset="0"/>
                <a:cs typeface="Times New Roman" panose="02020603050405020304" pitchFamily="18" charset="0"/>
              </a:rPr>
              <a:t>ung thương </a:t>
            </a:r>
            <a:r>
              <a:rPr lang="vi-VN" sz="5400" b="1" dirty="0" err="1">
                <a:latin typeface="VL Atlantika" pitchFamily="50" charset="0"/>
                <a:cs typeface="Times New Roman" panose="02020603050405020304" pitchFamily="18" charset="0"/>
              </a:rPr>
              <a:t>làu</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bậc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ngũ</a:t>
            </a:r>
            <a:r>
              <a:rPr lang="vi-VN" sz="5400" b="1" dirty="0">
                <a:latin typeface="VL Atlantika" pitchFamily="50" charset="0"/>
                <a:cs typeface="Times New Roman" panose="02020603050405020304" pitchFamily="18" charset="0"/>
              </a:rPr>
              <a:t> âm,</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N</a:t>
            </a:r>
            <a:r>
              <a:rPr lang="vi-VN" sz="5400" b="1" dirty="0" err="1">
                <a:latin typeface="VL Atlantika" pitchFamily="50" charset="0"/>
                <a:cs typeface="Times New Roman" panose="02020603050405020304" pitchFamily="18" charset="0"/>
              </a:rPr>
              <a:t>ghề</a:t>
            </a:r>
            <a:r>
              <a:rPr lang="vi-VN" sz="5400" b="1" dirty="0">
                <a:latin typeface="VL Atlantika" pitchFamily="50" charset="0"/>
                <a:cs typeface="Times New Roman" panose="02020603050405020304" pitchFamily="18" charset="0"/>
              </a:rPr>
              <a:t> riêng ăn </a:t>
            </a:r>
            <a:r>
              <a:rPr lang="vi-VN" sz="5400" b="1" dirty="0" err="1">
                <a:latin typeface="VL Atlantika" pitchFamily="50" charset="0"/>
                <a:cs typeface="Times New Roman" panose="02020603050405020304" pitchFamily="18" charset="0"/>
              </a:rPr>
              <a:t>đứt</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hồ</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cầm</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một</a:t>
            </a:r>
            <a:r>
              <a:rPr lang="vi-VN" sz="5400" b="1" dirty="0">
                <a:latin typeface="VL Atlantika" pitchFamily="50" charset="0"/>
                <a:cs typeface="Times New Roman" panose="02020603050405020304" pitchFamily="18" charset="0"/>
              </a:rPr>
              <a:t> </a:t>
            </a:r>
            <a:r>
              <a:rPr lang="en-US" sz="5400" b="1" dirty="0">
                <a:latin typeface="VL Atlantika" pitchFamily="50" charset="0"/>
                <a:cs typeface="Times New Roman" panose="02020603050405020304" pitchFamily="18" charset="0"/>
              </a:rPr>
              <a:t>tr</a:t>
            </a:r>
            <a:r>
              <a:rPr lang="vi-VN" sz="5400" b="1" dirty="0">
                <a:latin typeface="VL Atlantika" pitchFamily="50" charset="0"/>
                <a:cs typeface="Times New Roman" panose="02020603050405020304" pitchFamily="18" charset="0"/>
              </a:rPr>
              <a:t>ương.</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	K</a:t>
            </a:r>
            <a:r>
              <a:rPr lang="vi-VN" sz="5400" b="1" dirty="0" err="1">
                <a:latin typeface="VL Atlantika" pitchFamily="50" charset="0"/>
                <a:cs typeface="Times New Roman" panose="02020603050405020304" pitchFamily="18" charset="0"/>
              </a:rPr>
              <a:t>húc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nhà</a:t>
            </a:r>
            <a:r>
              <a:rPr lang="vi-VN" sz="5400" b="1" dirty="0">
                <a:latin typeface="VL Atlantika" pitchFamily="50" charset="0"/>
                <a:cs typeface="Times New Roman" panose="02020603050405020304" pitchFamily="18" charset="0"/>
              </a:rPr>
              <a:t> tay </a:t>
            </a:r>
            <a:r>
              <a:rPr lang="vi-VN" sz="5400" b="1" dirty="0" err="1">
                <a:latin typeface="VL Atlantika" pitchFamily="50" charset="0"/>
                <a:cs typeface="Times New Roman" panose="02020603050405020304" pitchFamily="18" charset="0"/>
              </a:rPr>
              <a:t>lựa</a:t>
            </a:r>
            <a:r>
              <a:rPr lang="vi-VN" sz="5400" b="1" dirty="0">
                <a:latin typeface="VL Atlantika" pitchFamily="50" charset="0"/>
                <a:cs typeface="Times New Roman" panose="02020603050405020304" pitchFamily="18" charset="0"/>
              </a:rPr>
              <a:t> nên chương,</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M</a:t>
            </a:r>
            <a:r>
              <a:rPr lang="vi-VN" sz="5400" b="1" dirty="0" err="1">
                <a:latin typeface="VL Atlantika" pitchFamily="50" charset="0"/>
                <a:cs typeface="Times New Roman" panose="02020603050405020304" pitchFamily="18" charset="0"/>
              </a:rPr>
              <a:t>ột</a:t>
            </a:r>
            <a:r>
              <a:rPr lang="vi-VN" sz="5400" b="1" dirty="0">
                <a:latin typeface="VL Atlantika" pitchFamily="50" charset="0"/>
                <a:cs typeface="Times New Roman" panose="02020603050405020304" pitchFamily="18" charset="0"/>
              </a:rPr>
              <a:t> thiên </a:t>
            </a:r>
            <a:r>
              <a:rPr lang="en-US" sz="5400" b="1" dirty="0">
                <a:latin typeface="VL Atlantika" pitchFamily="50" charset="0"/>
                <a:cs typeface="Times New Roman" panose="02020603050405020304" pitchFamily="18" charset="0"/>
              </a:rPr>
              <a:t>B</a:t>
            </a:r>
            <a:r>
              <a:rPr lang="vi-VN" sz="5400" b="1" dirty="0" err="1">
                <a:latin typeface="VL Atlantika" pitchFamily="50" charset="0"/>
                <a:cs typeface="Times New Roman" panose="02020603050405020304" pitchFamily="18" charset="0"/>
              </a:rPr>
              <a:t>ạc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mệnh</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lại</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càng</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não</a:t>
            </a:r>
            <a:r>
              <a:rPr lang="vi-VN" sz="5400" b="1" dirty="0">
                <a:latin typeface="VL Atlantika" pitchFamily="50" charset="0"/>
                <a:cs typeface="Times New Roman" panose="02020603050405020304" pitchFamily="18" charset="0"/>
              </a:rPr>
              <a:t> nhân.</a:t>
            </a:r>
            <a:br>
              <a:rPr lang="en-US" sz="5400" dirty="0">
                <a:latin typeface="VL Atlantika" pitchFamily="50" charset="0"/>
              </a:rPr>
            </a:br>
            <a:endParaRPr lang="en-US" sz="5400" dirty="0">
              <a:latin typeface="VL Atlantika" pitchFamily="50" charset="0"/>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92EA71A0-CEB5-4B1C-AF05-E317FC9A5E57}"/>
              </a:ext>
            </a:extLst>
          </p:cNvPr>
          <p:cNvSpPr txBox="1"/>
          <p:nvPr/>
        </p:nvSpPr>
        <p:spPr>
          <a:xfrm>
            <a:off x="1668780" y="411480"/>
            <a:ext cx="5715000" cy="646331"/>
          </a:xfrm>
          <a:prstGeom prst="rect">
            <a:avLst/>
          </a:prstGeom>
          <a:noFill/>
        </p:spPr>
        <p:txBody>
          <a:bodyPr wrap="square" rtlCol="0">
            <a:spAutoFit/>
          </a:bodyPr>
          <a:lstStyle/>
          <a:p>
            <a:r>
              <a:rPr lang="en-BZ" sz="3600" dirty="0">
                <a:latin typeface="#9Slide03 Cabin Condensed Bold" panose="00000806000000000000" pitchFamily="2" charset="0"/>
              </a:rPr>
              <a:t>TÀI NĂNG THÚY KIỀU</a:t>
            </a:r>
          </a:p>
        </p:txBody>
      </p:sp>
    </p:spTree>
    <p:extLst>
      <p:ext uri="{BB962C8B-B14F-4D97-AF65-F5344CB8AC3E}">
        <p14:creationId xmlns:p14="http://schemas.microsoft.com/office/powerpoint/2010/main" val="37257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48C1555-BE80-4FA8-B685-37D256E3A075}"/>
              </a:ext>
            </a:extLst>
          </p:cNvPr>
          <p:cNvSpPr/>
          <p:nvPr/>
        </p:nvSpPr>
        <p:spPr>
          <a:xfrm>
            <a:off x="337124" y="1939928"/>
            <a:ext cx="2540001" cy="2580408"/>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9Slide03 Arima Madurai Black" panose="00000A00000000000000" pitchFamily="2" charset="0"/>
                <a:cs typeface="#9Slide03 Arima Madurai Black" panose="00000A00000000000000" pitchFamily="2" charset="0"/>
              </a:rPr>
              <a:t>Tài</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năng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Tâm</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hồn</a:t>
            </a:r>
            <a:endParaRPr lang="en-SG" sz="4000" dirty="0">
              <a:latin typeface="#9Slide03 Arima Madurai Black" panose="00000A00000000000000" pitchFamily="2" charset="0"/>
              <a:cs typeface="#9Slide03 Arima Madurai Black" panose="00000A00000000000000" pitchFamily="2" charset="0"/>
            </a:endParaRPr>
          </a:p>
        </p:txBody>
      </p:sp>
      <p:sp>
        <p:nvSpPr>
          <p:cNvPr id="12" name="Rectangle: Rounded Corners 11">
            <a:extLst>
              <a:ext uri="{FF2B5EF4-FFF2-40B4-BE49-F238E27FC236}">
                <a16:creationId xmlns:a16="http://schemas.microsoft.com/office/drawing/2014/main" id="{96AD6279-95AE-41D0-9905-7498C1CEE6D6}"/>
              </a:ext>
            </a:extLst>
          </p:cNvPr>
          <p:cNvSpPr/>
          <p:nvPr/>
        </p:nvSpPr>
        <p:spPr>
          <a:xfrm>
            <a:off x="1754908" y="488952"/>
            <a:ext cx="9938327" cy="8185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latin typeface="#9Slide03 Arima Madurai" panose="00000500000000000000" pitchFamily="2" charset="0"/>
                <a:cs typeface="#9Slide03 Arima Madurai" panose="00000500000000000000" pitchFamily="2" charset="0"/>
              </a:rPr>
              <a:t>So </a:t>
            </a:r>
            <a:r>
              <a:rPr lang="en-US" sz="2800" b="1" dirty="0" err="1">
                <a:latin typeface="#9Slide03 Arima Madurai" panose="00000500000000000000" pitchFamily="2" charset="0"/>
                <a:cs typeface="#9Slide03 Arima Madurai" panose="00000500000000000000" pitchFamily="2" charset="0"/>
              </a:rPr>
              <a:t>sánh</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sắc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đều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đầu</a:t>
            </a:r>
            <a:endParaRPr lang="en-SG" sz="2800" dirty="0">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4E40E402-BBF0-4E64-BA09-534F0DB5B300}"/>
              </a:ext>
            </a:extLst>
          </p:cNvPr>
          <p:cNvSpPr/>
          <p:nvPr/>
        </p:nvSpPr>
        <p:spPr>
          <a:xfrm>
            <a:off x="3269673" y="1593275"/>
            <a:ext cx="8423562" cy="1440873"/>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9Slide03 Arima Madurai" panose="00000500000000000000" pitchFamily="2" charset="0"/>
                <a:cs typeface="#9Slide03 Arima Madurai" panose="00000500000000000000" pitchFamily="2" charset="0"/>
              </a:rPr>
              <a:t>Liệt</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kê</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bẩm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sinh</a:t>
            </a:r>
            <a:r>
              <a:rPr lang="en-US" sz="2800" dirty="0">
                <a:latin typeface="#9Slide03 Arima Madurai" panose="00000500000000000000" pitchFamily="2" charset="0"/>
                <a:cs typeface="#9Slide03 Arima Madurai" panose="00000500000000000000" pitchFamily="2" charset="0"/>
              </a:rPr>
              <a:t> + Am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thơ</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hội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họa</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Nhấn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Tài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năng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nào</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cũng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trội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hơn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endParaRPr lang="en-SG" sz="2800" dirty="0">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793ECAB4-E70E-4CB9-9927-02D3CF0FEC9D}"/>
              </a:ext>
            </a:extLst>
          </p:cNvPr>
          <p:cNvSpPr/>
          <p:nvPr/>
        </p:nvSpPr>
        <p:spPr>
          <a:xfrm>
            <a:off x="3269674" y="3319898"/>
            <a:ext cx="8423562"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a16="http://schemas.microsoft.com/office/drawing/2014/main" id="{75BBE9B3-B24C-4C3B-8F58-ADF43AF91EC6}"/>
              </a:ext>
            </a:extLst>
          </p:cNvPr>
          <p:cNvSpPr/>
          <p:nvPr/>
        </p:nvSpPr>
        <p:spPr>
          <a:xfrm>
            <a:off x="1754908" y="5055757"/>
            <a:ext cx="9938327"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ngợi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Cung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đàn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mệnh</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mà</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Kiều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ghi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tiếng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long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buồn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bã</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thương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lâm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li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con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cảm</a:t>
            </a:r>
            <a:endParaRPr lang="en-SG" sz="28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79642C-D0B6-4C53-92AA-5A9CCE24A5A0}"/>
              </a:ext>
            </a:extLst>
          </p:cNvPr>
          <p:cNvSpPr>
            <a:spLocks noGrp="1"/>
          </p:cNvSpPr>
          <p:nvPr>
            <p:ph type="title"/>
          </p:nvPr>
        </p:nvSpPr>
        <p:spPr>
          <a:xfrm>
            <a:off x="796635" y="0"/>
            <a:ext cx="10515600" cy="1325563"/>
          </a:xfrm>
        </p:spPr>
        <p:txBody>
          <a:bodyPr/>
          <a:lstStyle/>
          <a:p>
            <a:pPr algn="ctr"/>
            <a:r>
              <a:rPr lang="en-BZ" dirty="0">
                <a:latin typeface="#9Slide03 Cabin Condensed Bold" panose="00000806000000000000" pitchFamily="2" charset="0"/>
              </a:rPr>
              <a:t>KIỀU ĐÁNH ĐÀN</a:t>
            </a:r>
          </a:p>
        </p:txBody>
      </p:sp>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4CC6AC22-8AEA-468D-AC39-C9165E7FAFDD}"/>
                  </a:ext>
                </a:extLst>
              </p:cNvPr>
              <p:cNvGraphicFramePr>
                <a:graphicFrameLocks noChangeAspect="1"/>
              </p:cNvGraphicFramePr>
              <p:nvPr>
                <p:extLst>
                  <p:ext uri="{D42A27DB-BD31-4B8C-83A1-F6EECF244321}">
                    <p14:modId xmlns:p14="http://schemas.microsoft.com/office/powerpoint/2010/main" val="943457978"/>
                  </p:ext>
                </p:extLst>
              </p:nvPr>
            </p:nvGraphicFramePr>
            <p:xfrm>
              <a:off x="346363" y="1288472"/>
              <a:ext cx="11416145" cy="5569527"/>
            </p:xfrm>
            <a:graphic>
              <a:graphicData uri="http://schemas.microsoft.com/office/powerpoint/2016/summaryzoom">
                <psuz:summaryZm>
                  <psuz:summaryZmObj sectionId="{B54E0C5E-6290-445B-8AB8-E85650E71C92}">
                    <psuz:zmPr id="{AECC0A64-7961-4901-9A16-F7B7499FC04E}" transitionDur="1000">
                      <p166:blipFill xmlns:p166="http://schemas.microsoft.com/office/powerpoint/2016/6/main">
                        <a:blip r:embed="rId3"/>
                        <a:stretch>
                          <a:fillRect/>
                        </a:stretch>
                      </p166:blipFill>
                      <p166:spPr xmlns:p166="http://schemas.microsoft.com/office/powerpoint/2016/6/main">
                        <a:xfrm>
                          <a:off x="1168910" y="194934"/>
                          <a:ext cx="4455620" cy="2506287"/>
                        </a:xfrm>
                        <a:prstGeom prst="rect">
                          <a:avLst/>
                        </a:prstGeom>
                        <a:ln w="3175">
                          <a:solidFill>
                            <a:prstClr val="ltGray"/>
                          </a:solidFill>
                        </a:ln>
                      </p166:spPr>
                    </psuz:zmPr>
                  </psuz:summaryZmObj>
                  <psuz:summaryZmObj sectionId="{1505877F-324C-4639-86A8-52ADE1312756}">
                    <psuz:zmPr id="{DDD46FC2-8FFB-4B66-B48E-5F451D71B4CF}" transitionDur="1000">
                      <p166:blipFill xmlns:p166="http://schemas.microsoft.com/office/powerpoint/2016/6/main">
                        <a:blip r:embed="rId4"/>
                        <a:stretch>
                          <a:fillRect/>
                        </a:stretch>
                      </p166:blipFill>
                      <p166:spPr xmlns:p166="http://schemas.microsoft.com/office/powerpoint/2016/6/main">
                        <a:xfrm>
                          <a:off x="5791616" y="194934"/>
                          <a:ext cx="4455620" cy="2506287"/>
                        </a:xfrm>
                        <a:prstGeom prst="rect">
                          <a:avLst/>
                        </a:prstGeom>
                        <a:ln w="3175">
                          <a:solidFill>
                            <a:prstClr val="ltGray"/>
                          </a:solidFill>
                        </a:ln>
                      </p166:spPr>
                    </psuz:zmPr>
                  </psuz:summaryZmObj>
                  <psuz:summaryZmObj sectionId="{06836F29-0700-4DFC-9D31-50A4F5CBA7C1}">
                    <psuz:zmPr id="{9B0423EC-C24C-4798-967B-F255A813E558}" transitionDur="1000">
                      <p166:blipFill xmlns:p166="http://schemas.microsoft.com/office/powerpoint/2016/6/main">
                        <a:blip r:embed="rId5"/>
                        <a:stretch>
                          <a:fillRect/>
                        </a:stretch>
                      </p166:blipFill>
                      <p166:spPr xmlns:p166="http://schemas.microsoft.com/office/powerpoint/2016/6/main">
                        <a:xfrm>
                          <a:off x="1168910" y="2868307"/>
                          <a:ext cx="4455620" cy="2506287"/>
                        </a:xfrm>
                        <a:prstGeom prst="rect">
                          <a:avLst/>
                        </a:prstGeom>
                        <a:ln w="3175">
                          <a:solidFill>
                            <a:prstClr val="ltGray"/>
                          </a:solidFill>
                        </a:ln>
                      </p166:spPr>
                    </psuz:zmPr>
                  </psuz:summaryZmObj>
                  <psuz:summaryZmObj sectionId="{197834CE-0035-40F9-B04F-D1F721545BEB}">
                    <psuz:zmPr id="{B5781E3E-5F12-4D42-8E6E-775D3FA4A341}" transitionDur="1000">
                      <p166:blipFill xmlns:p166="http://schemas.microsoft.com/office/powerpoint/2016/6/main">
                        <a:blip r:embed="rId6"/>
                        <a:stretch>
                          <a:fillRect/>
                        </a:stretch>
                      </p166:blipFill>
                      <p166:spPr xmlns:p166="http://schemas.microsoft.com/office/powerpoint/2016/6/main">
                        <a:xfrm>
                          <a:off x="5791616" y="2868307"/>
                          <a:ext cx="4455620" cy="2506287"/>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4CC6AC22-8AEA-468D-AC39-C9165E7FAFDD}"/>
                  </a:ext>
                </a:extLst>
              </p:cNvPr>
              <p:cNvGrpSpPr>
                <a:grpSpLocks noGrp="1" noUngrp="1" noRot="1" noChangeAspect="1" noMove="1" noResize="1"/>
              </p:cNvGrpSpPr>
              <p:nvPr/>
            </p:nvGrpSpPr>
            <p:grpSpPr>
              <a:xfrm>
                <a:off x="346363" y="1288472"/>
                <a:ext cx="11416145" cy="5569527"/>
                <a:chOff x="346363" y="1288472"/>
                <a:chExt cx="11416145" cy="5569527"/>
              </a:xfrm>
            </p:grpSpPr>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1515273" y="1483406"/>
                  <a:ext cx="4455620" cy="2506287"/>
                </a:xfrm>
                <a:prstGeom prst="rect">
                  <a:avLst/>
                </a:prstGeom>
                <a:ln w="3175">
                  <a:solidFill>
                    <a:prstClr val="ltGray"/>
                  </a:solidFill>
                </a:ln>
              </p:spPr>
            </p:pic>
            <p:pic>
              <p:nvPicPr>
                <p:cNvPr id="4" name="Picture 4">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37979" y="1483406"/>
                  <a:ext cx="4455620" cy="2506287"/>
                </a:xfrm>
                <a:prstGeom prst="rect">
                  <a:avLst/>
                </a:prstGeom>
                <a:ln w="3175">
                  <a:solidFill>
                    <a:prstClr val="ltGray"/>
                  </a:solidFill>
                </a:ln>
              </p:spPr>
            </p:pic>
            <p:pic>
              <p:nvPicPr>
                <p:cNvPr id="6" name="Picture 6">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515273" y="4156779"/>
                  <a:ext cx="4455620" cy="2506287"/>
                </a:xfrm>
                <a:prstGeom prst="rect">
                  <a:avLst/>
                </a:prstGeom>
                <a:ln w="3175">
                  <a:solidFill>
                    <a:prstClr val="ltGray"/>
                  </a:solidFill>
                </a:ln>
              </p:spPr>
            </p:pic>
            <p:pic>
              <p:nvPicPr>
                <p:cNvPr id="7" name="Picture 7">
                  <a:hlinkClick r:id="rId10"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137979" y="4156779"/>
                  <a:ext cx="4455620" cy="2506287"/>
                </a:xfrm>
                <a:prstGeom prst="rect">
                  <a:avLst/>
                </a:prstGeom>
                <a:ln w="3175">
                  <a:solidFill>
                    <a:prstClr val="ltGray"/>
                  </a:solidFill>
                </a:ln>
              </p:spPr>
            </p:pic>
          </p:grpSp>
        </mc:Fallback>
      </mc:AlternateContent>
    </p:spTree>
    <p:extLst>
      <p:ext uri="{BB962C8B-B14F-4D97-AF65-F5344CB8AC3E}">
        <p14:creationId xmlns:p14="http://schemas.microsoft.com/office/powerpoint/2010/main" val="3290720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ABBDFAC-993B-40F3-B7D0-34EDE3BF5AF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2053" r="1" b="12145"/>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id="{326EEB72-59FF-4426-8112-F0DA0C5A66D1}"/>
              </a:ext>
            </a:extLst>
          </p:cNvPr>
          <p:cNvSpPr>
            <a:spLocks noGrp="1"/>
          </p:cNvSpPr>
          <p:nvPr>
            <p:ph idx="1"/>
          </p:nvPr>
        </p:nvSpPr>
        <p:spPr>
          <a:xfrm>
            <a:off x="171450" y="2272143"/>
            <a:ext cx="6757988" cy="3788830"/>
          </a:xfrm>
        </p:spPr>
        <p:txBody>
          <a:bodyPr anchor="ctr">
            <a:normAutofit/>
          </a:bodyPr>
          <a:lstStyle/>
          <a:p>
            <a:r>
              <a:rPr lang="vi-VN" sz="4400" b="1" dirty="0">
                <a:latin typeface="VL Atlantika" pitchFamily="50" charset="0"/>
              </a:rPr>
              <a:t>Trong như </a:t>
            </a:r>
            <a:r>
              <a:rPr lang="vi-VN" sz="4400" b="1" dirty="0" err="1">
                <a:latin typeface="VL Atlantika" pitchFamily="50" charset="0"/>
              </a:rPr>
              <a:t>tiếng</a:t>
            </a:r>
            <a:r>
              <a:rPr lang="vi-VN" sz="4400" b="1" dirty="0">
                <a:latin typeface="VL Atlantika" pitchFamily="50" charset="0"/>
              </a:rPr>
              <a:t> </a:t>
            </a:r>
            <a:r>
              <a:rPr lang="vi-VN" sz="4400" b="1" dirty="0" err="1">
                <a:latin typeface="VL Atlantika" pitchFamily="50" charset="0"/>
              </a:rPr>
              <a:t>hạc</a:t>
            </a:r>
            <a:r>
              <a:rPr lang="vi-VN" sz="4400" b="1" dirty="0">
                <a:latin typeface="VL Atlantika" pitchFamily="50" charset="0"/>
              </a:rPr>
              <a:t> bay qua</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Đục</a:t>
            </a:r>
            <a:r>
              <a:rPr lang="vi-VN" sz="4400" b="1" dirty="0">
                <a:latin typeface="VL Atlantika" pitchFamily="50" charset="0"/>
              </a:rPr>
              <a:t> như </a:t>
            </a:r>
            <a:r>
              <a:rPr lang="vi-VN" sz="4400" b="1" dirty="0" err="1">
                <a:latin typeface="VL Atlantika" pitchFamily="50" charset="0"/>
              </a:rPr>
              <a:t>nước</a:t>
            </a:r>
            <a:r>
              <a:rPr lang="vi-VN" sz="4400" b="1" dirty="0">
                <a:latin typeface="VL Atlantika" pitchFamily="50" charset="0"/>
              </a:rPr>
              <a:t> </a:t>
            </a:r>
            <a:r>
              <a:rPr lang="vi-VN" sz="4400" b="1" dirty="0" err="1">
                <a:latin typeface="VL Atlantika" pitchFamily="50" charset="0"/>
              </a:rPr>
              <a:t>suối</a:t>
            </a:r>
            <a:r>
              <a:rPr lang="vi-VN" sz="4400" b="1" dirty="0">
                <a:latin typeface="VL Atlantika" pitchFamily="50" charset="0"/>
              </a:rPr>
              <a:t> </a:t>
            </a:r>
            <a:r>
              <a:rPr lang="vi-VN" sz="4400" b="1" dirty="0" err="1">
                <a:latin typeface="VL Atlantika" pitchFamily="50" charset="0"/>
              </a:rPr>
              <a:t>mới</a:t>
            </a:r>
            <a:r>
              <a:rPr lang="vi-VN" sz="4400" b="1" dirty="0">
                <a:latin typeface="VL Atlantika" pitchFamily="50" charset="0"/>
              </a:rPr>
              <a:t> sa </a:t>
            </a:r>
            <a:r>
              <a:rPr lang="vi-VN" sz="4400" b="1" dirty="0" err="1">
                <a:latin typeface="VL Atlantika" pitchFamily="50" charset="0"/>
              </a:rPr>
              <a:t>nửa</a:t>
            </a:r>
            <a:r>
              <a:rPr lang="vi-VN" sz="4400" b="1" dirty="0">
                <a:latin typeface="VL Atlantika" pitchFamily="50" charset="0"/>
              </a:rPr>
              <a:t> </a:t>
            </a:r>
            <a:r>
              <a:rPr lang="vi-VN" sz="4400" b="1" dirty="0" err="1">
                <a:latin typeface="VL Atlantika" pitchFamily="50" charset="0"/>
              </a:rPr>
              <a:t>vời</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Tiếng</a:t>
            </a:r>
            <a:r>
              <a:rPr lang="vi-VN" sz="4400" b="1" dirty="0">
                <a:latin typeface="VL Atlantika" pitchFamily="50" charset="0"/>
              </a:rPr>
              <a:t> khoan như </a:t>
            </a:r>
            <a:r>
              <a:rPr lang="vi-VN" sz="4400" b="1" dirty="0" err="1">
                <a:latin typeface="VL Atlantika" pitchFamily="50" charset="0"/>
              </a:rPr>
              <a:t>gió</a:t>
            </a:r>
            <a:r>
              <a:rPr lang="vi-VN" sz="4400" b="1" dirty="0">
                <a:latin typeface="VL Atlantika" pitchFamily="50" charset="0"/>
              </a:rPr>
              <a:t> </a:t>
            </a:r>
            <a:r>
              <a:rPr lang="vi-VN" sz="4400" b="1" dirty="0" err="1">
                <a:latin typeface="VL Atlantika" pitchFamily="50" charset="0"/>
              </a:rPr>
              <a:t>thoảng</a:t>
            </a:r>
            <a:r>
              <a:rPr lang="vi-VN" sz="4400" b="1" dirty="0">
                <a:latin typeface="VL Atlantika" pitchFamily="50" charset="0"/>
              </a:rPr>
              <a:t> </a:t>
            </a:r>
            <a:r>
              <a:rPr lang="vi-VN" sz="4400" b="1" dirty="0" err="1">
                <a:latin typeface="VL Atlantika" pitchFamily="50" charset="0"/>
              </a:rPr>
              <a:t>ngoài</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Tiếng</a:t>
            </a:r>
            <a:r>
              <a:rPr lang="vi-VN" sz="4400" b="1" dirty="0">
                <a:latin typeface="VL Atlantika" pitchFamily="50" charset="0"/>
              </a:rPr>
              <a:t> mau </a:t>
            </a:r>
            <a:r>
              <a:rPr lang="vi-VN" sz="4400" b="1" dirty="0" err="1">
                <a:latin typeface="VL Atlantika" pitchFamily="50" charset="0"/>
              </a:rPr>
              <a:t>sầm</a:t>
            </a:r>
            <a:r>
              <a:rPr lang="vi-VN" sz="4400" b="1" dirty="0">
                <a:latin typeface="VL Atlantika" pitchFamily="50" charset="0"/>
              </a:rPr>
              <a:t> </a:t>
            </a:r>
            <a:r>
              <a:rPr lang="vi-VN" sz="4400" b="1" dirty="0" err="1">
                <a:latin typeface="VL Atlantika" pitchFamily="50" charset="0"/>
              </a:rPr>
              <a:t>sập</a:t>
            </a:r>
            <a:r>
              <a:rPr lang="vi-VN" sz="4400" b="1" dirty="0">
                <a:latin typeface="VL Atlantika" pitchFamily="50" charset="0"/>
              </a:rPr>
              <a:t> như </a:t>
            </a:r>
            <a:r>
              <a:rPr lang="vi-VN" sz="4400" b="1" dirty="0" err="1">
                <a:latin typeface="VL Atlantika" pitchFamily="50" charset="0"/>
              </a:rPr>
              <a:t>trời</a:t>
            </a:r>
            <a:r>
              <a:rPr lang="vi-VN" sz="4400" b="1" dirty="0">
                <a:latin typeface="VL Atlantika" pitchFamily="50" charset="0"/>
              </a:rPr>
              <a:t> </a:t>
            </a:r>
            <a:r>
              <a:rPr lang="vi-VN" sz="4400" b="1" dirty="0" err="1">
                <a:latin typeface="VL Atlantika" pitchFamily="50" charset="0"/>
              </a:rPr>
              <a:t>đổ</a:t>
            </a:r>
            <a:r>
              <a:rPr lang="vi-VN" sz="4400" b="1" dirty="0">
                <a:latin typeface="VL Atlantika" pitchFamily="50" charset="0"/>
              </a:rPr>
              <a:t> mưa</a:t>
            </a:r>
            <a:r>
              <a:rPr lang="en-US" sz="4400" b="1" dirty="0">
                <a:latin typeface="VL Atlantika" pitchFamily="50" charset="0"/>
              </a:rPr>
              <a:t>.</a:t>
            </a:r>
            <a:endParaRPr lang="vi-VN" sz="4400" b="1" dirty="0">
              <a:latin typeface="VL Atlantika" pitchFamily="50" charset="0"/>
            </a:endParaRPr>
          </a:p>
          <a:p>
            <a:endParaRPr lang="en-BZ" sz="4400" dirty="0">
              <a:solidFill>
                <a:srgbClr val="000000"/>
              </a:solidFill>
              <a:latin typeface="VL Atlantika" pitchFamily="50" charset="0"/>
            </a:endParaRPr>
          </a:p>
        </p:txBody>
      </p:sp>
    </p:spTree>
    <p:extLst>
      <p:ext uri="{BB962C8B-B14F-4D97-AF65-F5344CB8AC3E}">
        <p14:creationId xmlns:p14="http://schemas.microsoft.com/office/powerpoint/2010/main" val="1578765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D3513E5-3944-4A63-A669-5973D4DDB04C}"/>
              </a:ext>
            </a:extLst>
          </p:cNvPr>
          <p:cNvGraphicFramePr>
            <a:graphicFrameLocks noGrp="1"/>
          </p:cNvGraphicFramePr>
          <p:nvPr>
            <p:extLst>
              <p:ext uri="{D42A27DB-BD31-4B8C-83A1-F6EECF244321}">
                <p14:modId xmlns:p14="http://schemas.microsoft.com/office/powerpoint/2010/main" val="998094767"/>
              </p:ext>
            </p:extLst>
          </p:nvPr>
        </p:nvGraphicFramePr>
        <p:xfrm>
          <a:off x="886689" y="1468583"/>
          <a:ext cx="10187712" cy="4821381"/>
        </p:xfrm>
        <a:graphic>
          <a:graphicData uri="http://schemas.openxmlformats.org/drawingml/2006/table">
            <a:tbl>
              <a:tblPr firstRow="1" bandRow="1">
                <a:tableStyleId>{5C22544A-7EE6-4342-B048-85BDC9FD1C3A}</a:tableStyleId>
              </a:tblPr>
              <a:tblGrid>
                <a:gridCol w="3395904">
                  <a:extLst>
                    <a:ext uri="{9D8B030D-6E8A-4147-A177-3AD203B41FA5}">
                      <a16:colId xmlns:a16="http://schemas.microsoft.com/office/drawing/2014/main" val="1724842490"/>
                    </a:ext>
                  </a:extLst>
                </a:gridCol>
                <a:gridCol w="3395904">
                  <a:extLst>
                    <a:ext uri="{9D8B030D-6E8A-4147-A177-3AD203B41FA5}">
                      <a16:colId xmlns:a16="http://schemas.microsoft.com/office/drawing/2014/main" val="2380558130"/>
                    </a:ext>
                  </a:extLst>
                </a:gridCol>
                <a:gridCol w="3395904">
                  <a:extLst>
                    <a:ext uri="{9D8B030D-6E8A-4147-A177-3AD203B41FA5}">
                      <a16:colId xmlns:a16="http://schemas.microsoft.com/office/drawing/2014/main" val="952077895"/>
                    </a:ext>
                  </a:extLst>
                </a:gridCol>
              </a:tblGrid>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1A</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2W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3E</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2845183402"/>
                  </a:ext>
                </a:extLst>
              </a:tr>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4B</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5A</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6B</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2061254867"/>
                  </a:ext>
                </a:extLst>
              </a:tr>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7W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8E</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9W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3678422383"/>
                  </a:ext>
                </a:extLst>
              </a:tr>
            </a:tbl>
          </a:graphicData>
        </a:graphic>
      </p:graphicFrame>
      <p:sp>
        <p:nvSpPr>
          <p:cNvPr id="4" name="Rectangle 3">
            <a:extLst>
              <a:ext uri="{FF2B5EF4-FFF2-40B4-BE49-F238E27FC236}">
                <a16:creationId xmlns:a16="http://schemas.microsoft.com/office/drawing/2014/main" id="{CD4A3479-B34A-419C-98B1-75B69C825DBD}"/>
              </a:ext>
            </a:extLst>
          </p:cNvPr>
          <p:cNvSpPr/>
          <p:nvPr/>
        </p:nvSpPr>
        <p:spPr>
          <a:xfrm>
            <a:off x="4348566" y="408944"/>
            <a:ext cx="3494867" cy="707886"/>
          </a:xfrm>
          <a:prstGeom prst="rect">
            <a:avLst/>
          </a:prstGeom>
        </p:spPr>
        <p:txBody>
          <a:bodyPr wrap="none">
            <a:spAutoFit/>
          </a:bodyPr>
          <a:lstStyle/>
          <a:p>
            <a:pPr lvl="0" eaLnBrk="0" fontAlgn="base" hangingPunct="0">
              <a:spcBef>
                <a:spcPct val="0"/>
              </a:spcBef>
              <a:spcAft>
                <a:spcPct val="0"/>
              </a:spcAft>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BẢNG MÃ HÓA</a:t>
            </a:r>
            <a:endParaRPr lang="en-US" altLang="en-US" sz="4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117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6BBFA05-06AB-4BD6-B5EF-2239195C8A5B}"/>
              </a:ext>
            </a:extLst>
          </p:cNvPr>
          <p:cNvSpPr>
            <a:spLocks noGrp="1"/>
          </p:cNvSpPr>
          <p:nvPr>
            <p:ph idx="1"/>
          </p:nvPr>
        </p:nvSpPr>
        <p:spPr>
          <a:xfrm>
            <a:off x="-518750" y="4676316"/>
            <a:ext cx="9989820" cy="3375920"/>
          </a:xfrm>
        </p:spPr>
        <p:txBody>
          <a:bodyPr anchor="t">
            <a:normAutofit/>
          </a:bodyPr>
          <a:lstStyle/>
          <a:p>
            <a:pPr algn="ctr"/>
            <a:r>
              <a:rPr lang="en-US" sz="6000" b="1" dirty="0" err="1">
                <a:latin typeface="VL Atlantika" pitchFamily="50" charset="0"/>
                <a:cs typeface="Times New Roman" panose="02020603050405020304" pitchFamily="18" charset="0"/>
              </a:rPr>
              <a:t>Bốn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dây</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khóc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than,</a:t>
            </a:r>
          </a:p>
          <a:p>
            <a:pPr marL="0" indent="0" algn="ctr">
              <a:buNone/>
            </a:pPr>
            <a:r>
              <a:rPr lang="en-US" sz="6000" b="1" dirty="0" err="1">
                <a:latin typeface="VL Atlantika" pitchFamily="50" charset="0"/>
                <a:cs typeface="Times New Roman" panose="02020603050405020304" pitchFamily="18" charset="0"/>
              </a:rPr>
              <a:t>Khiến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người</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trên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tiệc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cũng</a:t>
            </a:r>
            <a:r>
              <a:rPr lang="en-US" sz="6000" b="1" dirty="0">
                <a:latin typeface="VL Atlantika" pitchFamily="50" charset="0"/>
                <a:cs typeface="Times New Roman" panose="02020603050405020304" pitchFamily="18" charset="0"/>
              </a:rPr>
              <a:t> tan </a:t>
            </a:r>
            <a:r>
              <a:rPr lang="en-US" sz="6000" b="1" dirty="0" err="1">
                <a:latin typeface="VL Atlantika" pitchFamily="50" charset="0"/>
                <a:cs typeface="Times New Roman" panose="02020603050405020304" pitchFamily="18" charset="0"/>
              </a:rPr>
              <a:t>nát</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lòng</a:t>
            </a:r>
            <a:r>
              <a:rPr lang="en-US" sz="6000" b="1" dirty="0">
                <a:latin typeface="VL Atlantika" pitchFamily="50" charset="0"/>
                <a:cs typeface="Times New Roman" panose="02020603050405020304" pitchFamily="18" charset="0"/>
              </a:rPr>
              <a:t>.</a:t>
            </a:r>
          </a:p>
          <a:p>
            <a:pPr algn="ctr"/>
            <a:endParaRPr lang="en-BZ" sz="6000" dirty="0">
              <a:latin typeface="VL Atlantika" pitchFamily="50" charset="0"/>
            </a:endParaRP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kiá»u ÄÃ¡nh ÄÃ n">
            <a:extLst>
              <a:ext uri="{FF2B5EF4-FFF2-40B4-BE49-F238E27FC236}">
                <a16:creationId xmlns:a16="http://schemas.microsoft.com/office/drawing/2014/main" id="{DEC7B635-1DD1-49B3-A9CE-96492F5818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8" r="1" b="20537"/>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2564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kiá»u ÄÃ¡nh ÄÃ n cho há» tÃ´n hiáº¿n">
            <a:extLst>
              <a:ext uri="{FF2B5EF4-FFF2-40B4-BE49-F238E27FC236}">
                <a16:creationId xmlns:a16="http://schemas.microsoft.com/office/drawing/2014/main" id="{034FECA5-F08D-4DC8-86DA-D5475DDE2E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191" b="217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3E8845AD-1D53-48A4-81CB-7136738DDBDF}"/>
              </a:ext>
            </a:extLst>
          </p:cNvPr>
          <p:cNvSpPr>
            <a:spLocks noGrp="1"/>
          </p:cNvSpPr>
          <p:nvPr>
            <p:ph type="title"/>
          </p:nvPr>
        </p:nvSpPr>
        <p:spPr>
          <a:xfrm>
            <a:off x="0" y="1340437"/>
            <a:ext cx="8437419" cy="3204134"/>
          </a:xfrm>
        </p:spPr>
        <p:txBody>
          <a:bodyPr vert="horz" lIns="91440" tIns="45720" rIns="91440" bIns="45720" rtlCol="0" anchor="b">
            <a:normAutofit/>
          </a:bodyPr>
          <a:lstStyle/>
          <a:p>
            <a:pPr algn="ctr"/>
            <a:r>
              <a:rPr lang="en-US" sz="6000" b="1">
                <a:latin typeface="VL Atlantika" pitchFamily="50" charset="0"/>
              </a:rPr>
              <a:t>Một cung gió thảm mưa sầu,</a:t>
            </a:r>
            <a:br>
              <a:rPr lang="en-US" sz="6000" b="1">
                <a:latin typeface="VL Atlantika" pitchFamily="50" charset="0"/>
              </a:rPr>
            </a:br>
            <a:r>
              <a:rPr lang="en-US" sz="6000" b="1">
                <a:latin typeface="VL Atlantika" pitchFamily="50" charset="0"/>
              </a:rPr>
              <a:t>Bốn dây rỏ máu năm đầu ngón tay.</a:t>
            </a:r>
          </a:p>
        </p:txBody>
      </p:sp>
      <p:sp>
        <p:nvSpPr>
          <p:cNvPr id="194" name="Rectangle 19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10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5B1B369-8927-4B4A-B232-61637B765D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61" b="11237"/>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EC73E8DE-5715-49D2-853D-1E912CA393BA}"/>
              </a:ext>
            </a:extLst>
          </p:cNvPr>
          <p:cNvSpPr>
            <a:spLocks noGrp="1"/>
          </p:cNvSpPr>
          <p:nvPr>
            <p:ph type="title"/>
          </p:nvPr>
        </p:nvSpPr>
        <p:spPr>
          <a:xfrm>
            <a:off x="3918591" y="1378000"/>
            <a:ext cx="9499843" cy="3828146"/>
          </a:xfrm>
        </p:spPr>
        <p:txBody>
          <a:bodyPr vert="horz" lIns="91440" tIns="45720" rIns="91440" bIns="45720" rtlCol="0" anchor="b">
            <a:normAutofit/>
          </a:bodyPr>
          <a:lstStyle/>
          <a:p>
            <a:pPr algn="ctr"/>
            <a:r>
              <a:rPr lang="en-US" b="1" dirty="0" err="1">
                <a:latin typeface="VL Atlantika" pitchFamily="50" charset="0"/>
              </a:rPr>
              <a:t>Phím</a:t>
            </a:r>
            <a:r>
              <a:rPr lang="en-US" b="1" dirty="0">
                <a:latin typeface="VL Atlantika" pitchFamily="50" charset="0"/>
              </a:rPr>
              <a:t> </a:t>
            </a:r>
            <a:r>
              <a:rPr lang="en-US" b="1" dirty="0" err="1">
                <a:latin typeface="VL Atlantika" pitchFamily="50" charset="0"/>
              </a:rPr>
              <a:t>đàn</a:t>
            </a:r>
            <a:r>
              <a:rPr lang="en-US" b="1" dirty="0">
                <a:latin typeface="VL Atlantika" pitchFamily="50" charset="0"/>
              </a:rPr>
              <a:t> </a:t>
            </a:r>
            <a:r>
              <a:rPr lang="en-US" b="1" dirty="0" err="1">
                <a:latin typeface="VL Atlantika" pitchFamily="50" charset="0"/>
              </a:rPr>
              <a:t>dìu</a:t>
            </a:r>
            <a:r>
              <a:rPr lang="en-US" b="1" dirty="0">
                <a:latin typeface="VL Atlantika" pitchFamily="50" charset="0"/>
              </a:rPr>
              <a:t> </a:t>
            </a:r>
            <a:r>
              <a:rPr lang="en-US" b="1" dirty="0" err="1">
                <a:latin typeface="VL Atlantika" pitchFamily="50" charset="0"/>
              </a:rPr>
              <a:t>dặt</a:t>
            </a:r>
            <a:r>
              <a:rPr lang="en-US" b="1" dirty="0">
                <a:latin typeface="VL Atlantika" pitchFamily="50" charset="0"/>
              </a:rPr>
              <a:t> </a:t>
            </a:r>
            <a:r>
              <a:rPr lang="en-US" b="1" dirty="0" err="1">
                <a:latin typeface="VL Atlantika" pitchFamily="50" charset="0"/>
              </a:rPr>
              <a:t>tay</a:t>
            </a:r>
            <a:r>
              <a:rPr lang="en-US" b="1" dirty="0">
                <a:latin typeface="VL Atlantika" pitchFamily="50" charset="0"/>
              </a:rPr>
              <a:t> </a:t>
            </a:r>
            <a:r>
              <a:rPr lang="en-US" b="1" dirty="0" err="1">
                <a:latin typeface="VL Atlantika" pitchFamily="50" charset="0"/>
              </a:rPr>
              <a:t>tiên</a:t>
            </a:r>
            <a:r>
              <a:rPr lang="en-US" b="1" dirty="0">
                <a:latin typeface="VL Atlantika" pitchFamily="50" charset="0"/>
              </a:rPr>
              <a:t>,</a:t>
            </a:r>
            <a:br>
              <a:rPr lang="en-US" b="1" dirty="0">
                <a:latin typeface="VL Atlantika" pitchFamily="50" charset="0"/>
              </a:rPr>
            </a:br>
            <a:r>
              <a:rPr lang="en-US" b="1" dirty="0" err="1">
                <a:latin typeface="VL Atlantika" pitchFamily="50" charset="0"/>
              </a:rPr>
              <a:t>Khói</a:t>
            </a:r>
            <a:r>
              <a:rPr lang="en-US" b="1" dirty="0">
                <a:latin typeface="VL Atlantika" pitchFamily="50" charset="0"/>
              </a:rPr>
              <a:t> </a:t>
            </a:r>
            <a:r>
              <a:rPr lang="en-US" b="1" dirty="0" err="1">
                <a:latin typeface="VL Atlantika" pitchFamily="50" charset="0"/>
              </a:rPr>
              <a:t>trầm</a:t>
            </a:r>
            <a:r>
              <a:rPr lang="en-US" b="1" dirty="0">
                <a:latin typeface="VL Atlantika" pitchFamily="50" charset="0"/>
              </a:rPr>
              <a:t> </a:t>
            </a:r>
            <a:r>
              <a:rPr lang="en-US" b="1" dirty="0" err="1">
                <a:latin typeface="VL Atlantika" pitchFamily="50" charset="0"/>
              </a:rPr>
              <a:t>cao</a:t>
            </a:r>
            <a:r>
              <a:rPr lang="en-US" b="1" dirty="0">
                <a:latin typeface="VL Atlantika" pitchFamily="50" charset="0"/>
              </a:rPr>
              <a:t> </a:t>
            </a:r>
            <a:r>
              <a:rPr lang="en-US" b="1" dirty="0" err="1">
                <a:latin typeface="VL Atlantika" pitchFamily="50" charset="0"/>
              </a:rPr>
              <a:t>thấp</a:t>
            </a:r>
            <a:r>
              <a:rPr lang="en-US" b="1" dirty="0">
                <a:latin typeface="VL Atlantika" pitchFamily="50" charset="0"/>
              </a:rPr>
              <a:t> </a:t>
            </a:r>
            <a:r>
              <a:rPr lang="en-US" b="1" dirty="0" err="1">
                <a:latin typeface="VL Atlantika" pitchFamily="50" charset="0"/>
              </a:rPr>
              <a:t>tiếng</a:t>
            </a:r>
            <a:r>
              <a:rPr lang="en-US" b="1" dirty="0">
                <a:latin typeface="VL Atlantika" pitchFamily="50" charset="0"/>
              </a:rPr>
              <a:t> </a:t>
            </a:r>
            <a:r>
              <a:rPr lang="en-US" b="1" dirty="0" err="1">
                <a:latin typeface="VL Atlantika" pitchFamily="50" charset="0"/>
              </a:rPr>
              <a:t>huyền</a:t>
            </a:r>
            <a:r>
              <a:rPr lang="en-US" b="1" dirty="0">
                <a:latin typeface="VL Atlantika" pitchFamily="50" charset="0"/>
              </a:rPr>
              <a:t> </a:t>
            </a:r>
            <a:r>
              <a:rPr lang="en-US" b="1" dirty="0" err="1">
                <a:latin typeface="VL Atlantika" pitchFamily="50" charset="0"/>
              </a:rPr>
              <a:t>gần</a:t>
            </a:r>
            <a:r>
              <a:rPr lang="en-US" b="1" dirty="0">
                <a:latin typeface="VL Atlantika" pitchFamily="50" charset="0"/>
              </a:rPr>
              <a:t> </a:t>
            </a:r>
            <a:r>
              <a:rPr lang="en-US" b="1" dirty="0" err="1">
                <a:latin typeface="VL Atlantika" pitchFamily="50" charset="0"/>
              </a:rPr>
              <a:t>xa</a:t>
            </a:r>
            <a:r>
              <a:rPr lang="en-US" b="1" dirty="0">
                <a:latin typeface="VL Atlantika" pitchFamily="50" charset="0"/>
              </a:rPr>
              <a:t>.</a:t>
            </a:r>
            <a:br>
              <a:rPr lang="en-US" b="1" dirty="0">
                <a:latin typeface="VL Atlantika" pitchFamily="50" charset="0"/>
              </a:rPr>
            </a:br>
            <a:r>
              <a:rPr lang="en-US" b="1" dirty="0" err="1">
                <a:latin typeface="VL Atlantika" pitchFamily="50" charset="0"/>
              </a:rPr>
              <a:t>Lọt</a:t>
            </a:r>
            <a:r>
              <a:rPr lang="en-US" b="1" dirty="0">
                <a:latin typeface="VL Atlantika" pitchFamily="50" charset="0"/>
              </a:rPr>
              <a:t> tai </a:t>
            </a:r>
            <a:r>
              <a:rPr lang="en-US" b="1" dirty="0" err="1">
                <a:latin typeface="VL Atlantika" pitchFamily="50" charset="0"/>
              </a:rPr>
              <a:t>nghe</a:t>
            </a:r>
            <a:r>
              <a:rPr lang="en-US" b="1" dirty="0">
                <a:latin typeface="VL Atlantika" pitchFamily="50" charset="0"/>
              </a:rPr>
              <a:t> </a:t>
            </a:r>
            <a:r>
              <a:rPr lang="en-US" b="1" dirty="0" err="1">
                <a:latin typeface="VL Atlantika" pitchFamily="50" charset="0"/>
              </a:rPr>
              <a:t>suốt</a:t>
            </a:r>
            <a:r>
              <a:rPr lang="en-US" b="1" dirty="0">
                <a:latin typeface="VL Atlantika" pitchFamily="50" charset="0"/>
              </a:rPr>
              <a:t> </a:t>
            </a:r>
            <a:r>
              <a:rPr lang="en-US" b="1" dirty="0" err="1">
                <a:latin typeface="VL Atlantika" pitchFamily="50" charset="0"/>
              </a:rPr>
              <a:t>năm</a:t>
            </a:r>
            <a:r>
              <a:rPr lang="en-US" b="1" dirty="0">
                <a:latin typeface="VL Atlantika" pitchFamily="50" charset="0"/>
              </a:rPr>
              <a:t> </a:t>
            </a:r>
            <a:r>
              <a:rPr lang="en-US" b="1" dirty="0" err="1">
                <a:latin typeface="VL Atlantika" pitchFamily="50" charset="0"/>
              </a:rPr>
              <a:t>cung</a:t>
            </a:r>
            <a:br>
              <a:rPr lang="en-US" b="1" dirty="0">
                <a:latin typeface="VL Atlantika" pitchFamily="50" charset="0"/>
              </a:rPr>
            </a:br>
            <a:r>
              <a:rPr lang="en-US" b="1" dirty="0" err="1">
                <a:latin typeface="VL Atlantika" pitchFamily="50" charset="0"/>
              </a:rPr>
              <a:t>Tiếng</a:t>
            </a:r>
            <a:r>
              <a:rPr lang="en-US" b="1" dirty="0">
                <a:latin typeface="VL Atlantika" pitchFamily="50" charset="0"/>
              </a:rPr>
              <a:t> </a:t>
            </a:r>
            <a:r>
              <a:rPr lang="en-US" b="1" dirty="0" err="1">
                <a:latin typeface="VL Atlantika" pitchFamily="50" charset="0"/>
              </a:rPr>
              <a:t>nào</a:t>
            </a:r>
            <a:r>
              <a:rPr lang="en-US" b="1" dirty="0">
                <a:latin typeface="VL Atlantika" pitchFamily="50" charset="0"/>
              </a:rPr>
              <a:t> </a:t>
            </a:r>
            <a:r>
              <a:rPr lang="en-US" b="1" dirty="0" err="1">
                <a:latin typeface="VL Atlantika" pitchFamily="50" charset="0"/>
              </a:rPr>
              <a:t>là</a:t>
            </a:r>
            <a:r>
              <a:rPr lang="en-US" b="1" dirty="0">
                <a:latin typeface="VL Atlantika" pitchFamily="50" charset="0"/>
              </a:rPr>
              <a:t> </a:t>
            </a:r>
            <a:r>
              <a:rPr lang="en-US" b="1" dirty="0" err="1">
                <a:latin typeface="VL Atlantika" pitchFamily="50" charset="0"/>
              </a:rPr>
              <a:t>chẳng</a:t>
            </a:r>
            <a:r>
              <a:rPr lang="en-US" b="1" dirty="0">
                <a:latin typeface="VL Atlantika" pitchFamily="50" charset="0"/>
              </a:rPr>
              <a:t> </a:t>
            </a:r>
            <a:r>
              <a:rPr lang="en-US" b="1" dirty="0" err="1">
                <a:latin typeface="VL Atlantika" pitchFamily="50" charset="0"/>
              </a:rPr>
              <a:t>não</a:t>
            </a:r>
            <a:r>
              <a:rPr lang="en-US" b="1" dirty="0">
                <a:latin typeface="VL Atlantika" pitchFamily="50" charset="0"/>
              </a:rPr>
              <a:t> </a:t>
            </a:r>
            <a:r>
              <a:rPr lang="en-US" b="1" dirty="0" err="1">
                <a:latin typeface="VL Atlantika" pitchFamily="50" charset="0"/>
              </a:rPr>
              <a:t>nùng</a:t>
            </a:r>
            <a:r>
              <a:rPr lang="en-US" b="1" dirty="0">
                <a:latin typeface="VL Atlantika" pitchFamily="50" charset="0"/>
              </a:rPr>
              <a:t> </a:t>
            </a:r>
            <a:r>
              <a:rPr lang="en-US" b="1" dirty="0" err="1">
                <a:latin typeface="VL Atlantika" pitchFamily="50" charset="0"/>
              </a:rPr>
              <a:t>xôn</a:t>
            </a:r>
            <a:r>
              <a:rPr lang="en-US" b="1" dirty="0">
                <a:latin typeface="VL Atlantika" pitchFamily="50" charset="0"/>
              </a:rPr>
              <a:t> </a:t>
            </a:r>
            <a:r>
              <a:rPr lang="en-US" b="1" dirty="0" err="1">
                <a:latin typeface="VL Atlantika" pitchFamily="50" charset="0"/>
              </a:rPr>
              <a:t>xao</a:t>
            </a:r>
            <a:r>
              <a:rPr lang="en-US" b="1" dirty="0">
                <a:latin typeface="VL Atlantika" pitchFamily="50" charset="0"/>
              </a:rPr>
              <a:t>.</a:t>
            </a:r>
            <a:br>
              <a:rPr lang="en-US" dirty="0">
                <a:latin typeface="VL Atlantika" pitchFamily="50" charset="0"/>
              </a:rPr>
            </a:br>
            <a:br>
              <a:rPr lang="en-US" b="1" dirty="0">
                <a:latin typeface="VL Atlantika" pitchFamily="50" charset="0"/>
              </a:rPr>
            </a:br>
            <a:endParaRPr lang="en-US" dirty="0">
              <a:latin typeface="VL Atlantika" pitchFamily="50"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4658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dây đeo quần, thực phẩm&#10;&#10;Mô tả được tạo tự động">
            <a:extLst>
              <a:ext uri="{FF2B5EF4-FFF2-40B4-BE49-F238E27FC236}">
                <a16:creationId xmlns:a16="http://schemas.microsoft.com/office/drawing/2014/main" id="{F55F8021-11C0-4822-84D4-3266FFE7C1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3014" b="20747"/>
          <a:stretch/>
        </p:blipFill>
        <p:spPr>
          <a:xfrm>
            <a:off x="20" y="1282"/>
            <a:ext cx="12191980" cy="6856718"/>
          </a:xfrm>
          <a:prstGeom prst="rect">
            <a:avLst/>
          </a:prstGeom>
        </p:spPr>
      </p:pic>
      <p:sp>
        <p:nvSpPr>
          <p:cNvPr id="6" name="Hộp Văn bản 5">
            <a:extLst>
              <a:ext uri="{FF2B5EF4-FFF2-40B4-BE49-F238E27FC236}">
                <a16:creationId xmlns:a16="http://schemas.microsoft.com/office/drawing/2014/main" id="{629704D6-A8D0-459F-9880-99F1AC6DF51B}"/>
              </a:ext>
            </a:extLst>
          </p:cNvPr>
          <p:cNvSpPr txBox="1"/>
          <p:nvPr/>
        </p:nvSpPr>
        <p:spPr>
          <a:xfrm>
            <a:off x="3154680" y="1600200"/>
            <a:ext cx="5783580" cy="3046988"/>
          </a:xfrm>
          <a:prstGeom prst="rect">
            <a:avLst/>
          </a:prstGeom>
          <a:noFill/>
        </p:spPr>
        <p:txBody>
          <a:bodyPr wrap="square" rtlCol="0">
            <a:spAutoFit/>
          </a:bodyPr>
          <a:lstStyle/>
          <a:p>
            <a:pPr algn="ctr"/>
            <a:r>
              <a:rPr lang="en-BZ" sz="4800" dirty="0" err="1">
                <a:latin typeface="#9Slide05 SVNKitten" pitchFamily="2" charset="0"/>
              </a:rPr>
              <a:t>Vẻ</a:t>
            </a:r>
            <a:r>
              <a:rPr lang="en-BZ" sz="4800" dirty="0">
                <a:latin typeface="#9Slide05 SVNKitten" pitchFamily="2" charset="0"/>
              </a:rPr>
              <a:t> </a:t>
            </a:r>
            <a:r>
              <a:rPr lang="en-BZ" sz="4800" dirty="0" err="1">
                <a:latin typeface="#9Slide05 SVNKitten" pitchFamily="2" charset="0"/>
              </a:rPr>
              <a:t>đẹp</a:t>
            </a:r>
            <a:r>
              <a:rPr lang="en-BZ" sz="4800" dirty="0">
                <a:latin typeface="#9Slide05 SVNKitten" pitchFamily="2" charset="0"/>
              </a:rPr>
              <a:t> </a:t>
            </a:r>
            <a:r>
              <a:rPr lang="en-BZ" sz="4800" dirty="0" err="1">
                <a:latin typeface="#9Slide05 SVNKitten" pitchFamily="2" charset="0"/>
              </a:rPr>
              <a:t>hoàn</a:t>
            </a:r>
            <a:r>
              <a:rPr lang="en-BZ" sz="4800" dirty="0">
                <a:latin typeface="#9Slide05 SVNKitten" pitchFamily="2" charset="0"/>
              </a:rPr>
              <a:t> </a:t>
            </a:r>
            <a:r>
              <a:rPr lang="en-BZ" sz="4800" dirty="0" err="1">
                <a:latin typeface="#9Slide05 SVNKitten" pitchFamily="2" charset="0"/>
              </a:rPr>
              <a:t>hảo</a:t>
            </a:r>
            <a:r>
              <a:rPr lang="en-BZ" sz="4800" dirty="0">
                <a:latin typeface="#9Slide05 SVNKitten" pitchFamily="2" charset="0"/>
              </a:rPr>
              <a:t> </a:t>
            </a:r>
            <a:r>
              <a:rPr lang="en-BZ" sz="4800" dirty="0" err="1">
                <a:latin typeface="#9Slide05 SVNKitten" pitchFamily="2" charset="0"/>
              </a:rPr>
              <a:t>về</a:t>
            </a:r>
            <a:r>
              <a:rPr lang="en-BZ" sz="4800" dirty="0">
                <a:latin typeface="#9Slide05 SVNKitten" pitchFamily="2" charset="0"/>
              </a:rPr>
              <a:t> </a:t>
            </a:r>
            <a:r>
              <a:rPr lang="en-BZ" sz="4800" dirty="0" err="1">
                <a:latin typeface="#9Slide05 SVNKitten" pitchFamily="2" charset="0"/>
              </a:rPr>
              <a:t>cả</a:t>
            </a:r>
            <a:r>
              <a:rPr lang="en-BZ" sz="4800" dirty="0">
                <a:latin typeface="#9Slide05 SVNKitten" pitchFamily="2" charset="0"/>
              </a:rPr>
              <a:t> </a:t>
            </a:r>
            <a:r>
              <a:rPr lang="en-BZ" sz="4800" dirty="0" err="1">
                <a:latin typeface="#9Slide05 SVNKitten" pitchFamily="2" charset="0"/>
              </a:rPr>
              <a:t>ngoại</a:t>
            </a:r>
            <a:r>
              <a:rPr lang="en-BZ" sz="4800" dirty="0">
                <a:latin typeface="#9Slide05 SVNKitten" pitchFamily="2" charset="0"/>
              </a:rPr>
              <a:t> </a:t>
            </a:r>
            <a:r>
              <a:rPr lang="en-BZ" sz="4800" dirty="0" err="1">
                <a:latin typeface="#9Slide05 SVNKitten" pitchFamily="2" charset="0"/>
              </a:rPr>
              <a:t>hình</a:t>
            </a:r>
            <a:r>
              <a:rPr lang="en-BZ" sz="4800" dirty="0">
                <a:latin typeface="#9Slide05 SVNKitten" pitchFamily="2" charset="0"/>
              </a:rPr>
              <a:t> </a:t>
            </a:r>
            <a:r>
              <a:rPr lang="en-BZ" sz="4800" dirty="0" err="1">
                <a:latin typeface="#9Slide05 SVNKitten" pitchFamily="2" charset="0"/>
              </a:rPr>
              <a:t>và</a:t>
            </a:r>
            <a:r>
              <a:rPr lang="en-BZ" sz="4800" dirty="0">
                <a:latin typeface="#9Slide05 SVNKitten" pitchFamily="2" charset="0"/>
              </a:rPr>
              <a:t> </a:t>
            </a:r>
            <a:r>
              <a:rPr lang="en-BZ" sz="4800" dirty="0" err="1">
                <a:latin typeface="#9Slide05 SVNKitten" pitchFamily="2" charset="0"/>
              </a:rPr>
              <a:t>tài</a:t>
            </a:r>
            <a:r>
              <a:rPr lang="en-BZ" sz="4800" dirty="0">
                <a:latin typeface="#9Slide05 SVNKitten" pitchFamily="2" charset="0"/>
              </a:rPr>
              <a:t> </a:t>
            </a:r>
            <a:r>
              <a:rPr lang="en-BZ" sz="4800" dirty="0" err="1">
                <a:latin typeface="#9Slide05 SVNKitten" pitchFamily="2" charset="0"/>
              </a:rPr>
              <a:t>năng</a:t>
            </a:r>
            <a:endParaRPr lang="en-BZ" sz="4800" dirty="0">
              <a:latin typeface="#9Slide05 SVNKitten" pitchFamily="2" charset="0"/>
            </a:endParaRPr>
          </a:p>
          <a:p>
            <a:pPr algn="ctr"/>
            <a:r>
              <a:rPr lang="en-BZ" sz="4800" dirty="0" err="1">
                <a:latin typeface="#9Slide05 SVNKitten" pitchFamily="2" charset="0"/>
              </a:rPr>
              <a:t>Dự</a:t>
            </a:r>
            <a:r>
              <a:rPr lang="en-BZ" sz="4800" dirty="0">
                <a:latin typeface="#9Slide05 SVNKitten" pitchFamily="2" charset="0"/>
              </a:rPr>
              <a:t> </a:t>
            </a:r>
            <a:r>
              <a:rPr lang="en-BZ" sz="4800" dirty="0" err="1">
                <a:latin typeface="#9Slide05 SVNKitten" pitchFamily="2" charset="0"/>
              </a:rPr>
              <a:t>báo</a:t>
            </a:r>
            <a:r>
              <a:rPr lang="en-BZ" sz="4800" dirty="0">
                <a:latin typeface="#9Slide05 SVNKitten" pitchFamily="2" charset="0"/>
              </a:rPr>
              <a:t> </a:t>
            </a:r>
            <a:r>
              <a:rPr lang="en-BZ" sz="4800" dirty="0" err="1">
                <a:latin typeface="#9Slide05 SVNKitten" pitchFamily="2" charset="0"/>
              </a:rPr>
              <a:t>cuộc</a:t>
            </a:r>
            <a:r>
              <a:rPr lang="en-BZ" sz="4800" dirty="0">
                <a:latin typeface="#9Slide05 SVNKitten" pitchFamily="2" charset="0"/>
              </a:rPr>
              <a:t> </a:t>
            </a:r>
            <a:r>
              <a:rPr lang="en-BZ" sz="4800" dirty="0" err="1">
                <a:latin typeface="#9Slide05 SVNKitten" pitchFamily="2" charset="0"/>
              </a:rPr>
              <a:t>sống</a:t>
            </a:r>
            <a:r>
              <a:rPr lang="en-BZ" sz="4800" dirty="0">
                <a:latin typeface="#9Slide05 SVNKitten" pitchFamily="2" charset="0"/>
              </a:rPr>
              <a:t> </a:t>
            </a:r>
            <a:r>
              <a:rPr lang="en-BZ" sz="4800" dirty="0" err="1">
                <a:latin typeface="#9Slide05 SVNKitten" pitchFamily="2" charset="0"/>
              </a:rPr>
              <a:t>nhiều</a:t>
            </a:r>
            <a:r>
              <a:rPr lang="en-BZ" sz="4800" dirty="0">
                <a:latin typeface="#9Slide05 SVNKitten" pitchFamily="2" charset="0"/>
              </a:rPr>
              <a:t> </a:t>
            </a:r>
            <a:r>
              <a:rPr lang="en-BZ" sz="4800" dirty="0" err="1">
                <a:latin typeface="#9Slide05 SVNKitten" pitchFamily="2" charset="0"/>
              </a:rPr>
              <a:t>thăng</a:t>
            </a:r>
            <a:r>
              <a:rPr lang="en-BZ" sz="4800" dirty="0">
                <a:latin typeface="#9Slide05 SVNKitten" pitchFamily="2" charset="0"/>
              </a:rPr>
              <a:t> </a:t>
            </a:r>
            <a:r>
              <a:rPr lang="en-BZ" sz="4800" dirty="0" err="1">
                <a:latin typeface="#9Slide05 SVNKitten" pitchFamily="2" charset="0"/>
              </a:rPr>
              <a:t>trầm</a:t>
            </a:r>
            <a:r>
              <a:rPr lang="en-BZ" sz="4800" dirty="0">
                <a:latin typeface="#9Slide05 SVNKitten" pitchFamily="2" charset="0"/>
              </a:rPr>
              <a:t>, </a:t>
            </a:r>
            <a:r>
              <a:rPr lang="en-BZ" sz="4800" dirty="0" err="1">
                <a:latin typeface="#9Slide05 SVNKitten" pitchFamily="2" charset="0"/>
              </a:rPr>
              <a:t>trắc</a:t>
            </a:r>
            <a:r>
              <a:rPr lang="en-BZ" sz="4800" dirty="0">
                <a:latin typeface="#9Slide05 SVNKitten" pitchFamily="2" charset="0"/>
              </a:rPr>
              <a:t> </a:t>
            </a:r>
            <a:r>
              <a:rPr lang="en-BZ" sz="4800" dirty="0" err="1">
                <a:latin typeface="#9Slide05 SVNKitten" pitchFamily="2" charset="0"/>
              </a:rPr>
              <a:t>trở</a:t>
            </a:r>
            <a:endParaRPr lang="en-BZ" sz="4800" dirty="0">
              <a:latin typeface="#9Slide05 SVNKitten" pitchFamily="2" charset="0"/>
            </a:endParaRPr>
          </a:p>
        </p:txBody>
      </p:sp>
      <p:pic>
        <p:nvPicPr>
          <p:cNvPr id="7" name="Picture 6">
            <a:extLst>
              <a:ext uri="{FF2B5EF4-FFF2-40B4-BE49-F238E27FC236}">
                <a16:creationId xmlns:a16="http://schemas.microsoft.com/office/drawing/2014/main" id="{04F5B20E-EE9B-4529-8F04-B113891D4939}"/>
              </a:ext>
            </a:extLst>
          </p:cNvPr>
          <p:cNvPicPr>
            <a:picLocks noChangeAspect="1"/>
          </p:cNvPicPr>
          <p:nvPr/>
        </p:nvPicPr>
        <p:blipFill rotWithShape="1">
          <a:blip r:embed="rId4"/>
          <a:srcRect l="9697" t="44444" r="11212" b="17172"/>
          <a:stretch/>
        </p:blipFill>
        <p:spPr>
          <a:xfrm>
            <a:off x="3479800" y="7028431"/>
            <a:ext cx="6849917" cy="1869949"/>
          </a:xfrm>
          <a:prstGeom prst="rect">
            <a:avLst/>
          </a:prstGeom>
        </p:spPr>
      </p:pic>
    </p:spTree>
    <p:extLst>
      <p:ext uri="{BB962C8B-B14F-4D97-AF65-F5344CB8AC3E}">
        <p14:creationId xmlns:p14="http://schemas.microsoft.com/office/powerpoint/2010/main" val="10372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Soạn bài: Chị em Thúy Kiều - Ngữ văn 9 Tập 1 - Soạn Văn">
            <a:extLst>
              <a:ext uri="{FF2B5EF4-FFF2-40B4-BE49-F238E27FC236}">
                <a16:creationId xmlns:a16="http://schemas.microsoft.com/office/drawing/2014/main" id="{D46F866E-F744-4463-B20E-E43572976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r="32422" b="-1"/>
          <a:stretch/>
        </p:blipFill>
        <p:spPr bwMode="auto">
          <a:xfrm>
            <a:off x="6054134"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pic>
        <p:nvPicPr>
          <p:cNvPr id="36" name="Picture 2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TextBox 8">
            <a:extLst>
              <a:ext uri="{FF2B5EF4-FFF2-40B4-BE49-F238E27FC236}">
                <a16:creationId xmlns:a16="http://schemas.microsoft.com/office/drawing/2014/main" id="{A981A8C0-2F0C-4BC5-A5AB-AC7F4F55EA46}"/>
              </a:ext>
            </a:extLst>
          </p:cNvPr>
          <p:cNvSpPr txBox="1"/>
          <p:nvPr/>
        </p:nvSpPr>
        <p:spPr>
          <a:xfrm>
            <a:off x="1089891" y="970634"/>
            <a:ext cx="4581235" cy="4916731"/>
          </a:xfrm>
          <a:prstGeom prst="rect">
            <a:avLst/>
          </a:prstGeom>
          <a:noFill/>
        </p:spPr>
        <p:txBody>
          <a:bodyPr wrap="square" rtlCol="0">
            <a:spAutoFit/>
          </a:bodyPr>
          <a:lstStyle/>
          <a:p>
            <a:pPr algn="ctr">
              <a:lnSpc>
                <a:spcPct val="120000"/>
              </a:lnSpc>
            </a:pPr>
            <a:r>
              <a:rPr lang="en-US" sz="6600" dirty="0">
                <a:solidFill>
                  <a:srgbClr val="FF0000"/>
                </a:solidFill>
                <a:latin typeface="#9Slide05 Fourth Medium" panose="00000600000000000000" pitchFamily="2" charset="0"/>
              </a:rPr>
              <a:t>4. </a:t>
            </a:r>
            <a:r>
              <a:rPr lang="en-US" sz="6600" dirty="0" err="1">
                <a:solidFill>
                  <a:srgbClr val="FF0000"/>
                </a:solidFill>
                <a:latin typeface="#9Slide05 Fourth Medium" panose="00000600000000000000" pitchFamily="2" charset="0"/>
              </a:rPr>
              <a:t>Cuộc</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sống</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êm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đềm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của</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hai</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chị</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em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Thúy</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Kiều</a:t>
            </a:r>
            <a:endParaRPr lang="en-SG" sz="6600" dirty="0">
              <a:solidFill>
                <a:srgbClr val="FF0000"/>
              </a:solidFill>
              <a:latin typeface="#9Slide05 Fourth Medium" panose="00000600000000000000" pitchFamily="2" charset="0"/>
            </a:endParaRPr>
          </a:p>
        </p:txBody>
      </p:sp>
    </p:spTree>
    <p:extLst>
      <p:ext uri="{BB962C8B-B14F-4D97-AF65-F5344CB8AC3E}">
        <p14:creationId xmlns:p14="http://schemas.microsoft.com/office/powerpoint/2010/main" val="842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6D1E5B5-E14C-48DC-B9A1-CFC8F5D591F7}"/>
              </a:ext>
            </a:extLst>
          </p:cNvPr>
          <p:cNvSpPr>
            <a:spLocks noGrp="1"/>
          </p:cNvSpPr>
          <p:nvPr>
            <p:ph idx="1"/>
          </p:nvPr>
        </p:nvSpPr>
        <p:spPr>
          <a:xfrm>
            <a:off x="-186921" y="1741040"/>
            <a:ext cx="7190508" cy="3375920"/>
          </a:xfrm>
        </p:spPr>
        <p:txBody>
          <a:bodyPr anchor="t">
            <a:noAutofit/>
          </a:bodyPr>
          <a:lstStyle/>
          <a:p>
            <a:pPr marL="0" indent="0" algn="ctr">
              <a:buNone/>
            </a:pPr>
            <a:r>
              <a:rPr lang="en-US" sz="4800" b="1" dirty="0">
                <a:latin typeface="VL Atlantika" pitchFamily="50" charset="0"/>
                <a:cs typeface="Times New Roman" panose="02020603050405020304" pitchFamily="18" charset="0"/>
              </a:rPr>
              <a:t>P</a:t>
            </a:r>
            <a:r>
              <a:rPr lang="vi-VN" sz="4800" b="1" dirty="0" err="1">
                <a:latin typeface="VL Atlantika" pitchFamily="50" charset="0"/>
                <a:cs typeface="Times New Roman" panose="02020603050405020304" pitchFamily="18" charset="0"/>
              </a:rPr>
              <a:t>hong</a:t>
            </a:r>
            <a:r>
              <a:rPr lang="vi-VN" sz="4800" b="1" dirty="0">
                <a:latin typeface="VL Atlantika" pitchFamily="50" charset="0"/>
                <a:cs typeface="Times New Roman" panose="02020603050405020304" pitchFamily="18" charset="0"/>
              </a:rPr>
              <a:t> lưu </a:t>
            </a:r>
            <a:r>
              <a:rPr lang="vi-VN" sz="4800" b="1" dirty="0" err="1">
                <a:latin typeface="VL Atlantika" pitchFamily="50" charset="0"/>
                <a:cs typeface="Times New Roman" panose="02020603050405020304" pitchFamily="18" charset="0"/>
              </a:rPr>
              <a:t>rất</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mực</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hồng</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quần</a:t>
            </a:r>
            <a:r>
              <a:rPr lang="vi-VN" sz="4800" b="1" dirty="0">
                <a:latin typeface="VL Atlantika" pitchFamily="50" charset="0"/>
                <a:cs typeface="Times New Roman" panose="02020603050405020304" pitchFamily="18" charset="0"/>
              </a:rPr>
              <a:t>,</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X</a:t>
            </a:r>
            <a:r>
              <a:rPr lang="vi-VN" sz="4800" b="1" dirty="0" err="1">
                <a:latin typeface="VL Atlantika" pitchFamily="50" charset="0"/>
                <a:cs typeface="Times New Roman" panose="02020603050405020304" pitchFamily="18" charset="0"/>
              </a:rPr>
              <a:t>uân</a:t>
            </a:r>
            <a:r>
              <a:rPr lang="vi-VN" sz="4800" b="1" dirty="0">
                <a:latin typeface="VL Atlantika" pitchFamily="50" charset="0"/>
                <a:cs typeface="Times New Roman" panose="02020603050405020304" pitchFamily="18" charset="0"/>
              </a:rPr>
              <a:t> xanh </a:t>
            </a:r>
            <a:r>
              <a:rPr lang="vi-VN" sz="4800" b="1" dirty="0" err="1">
                <a:latin typeface="VL Atlantika" pitchFamily="50" charset="0"/>
                <a:cs typeface="Times New Roman" panose="02020603050405020304" pitchFamily="18" charset="0"/>
              </a:rPr>
              <a:t>xấp</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xỉ</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tới</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tuần</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cập</a:t>
            </a:r>
            <a:r>
              <a:rPr lang="vi-VN" sz="4800" b="1" dirty="0">
                <a:latin typeface="VL Atlantika" pitchFamily="50" charset="0"/>
                <a:cs typeface="Times New Roman" panose="02020603050405020304" pitchFamily="18" charset="0"/>
              </a:rPr>
              <a:t> kê.</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Ê</a:t>
            </a:r>
            <a:r>
              <a:rPr lang="vi-VN" sz="4800" b="1" dirty="0">
                <a:latin typeface="VL Atlantika" pitchFamily="50" charset="0"/>
                <a:cs typeface="Times New Roman" panose="02020603050405020304" pitchFamily="18" charset="0"/>
              </a:rPr>
              <a:t>m </a:t>
            </a:r>
            <a:r>
              <a:rPr lang="vi-VN" sz="4800" b="1" dirty="0" err="1">
                <a:latin typeface="VL Atlantika" pitchFamily="50" charset="0"/>
                <a:cs typeface="Times New Roman" panose="02020603050405020304" pitchFamily="18" charset="0"/>
              </a:rPr>
              <a:t>đềm</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trướng</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rủ</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màn</a:t>
            </a:r>
            <a:r>
              <a:rPr lang="vi-VN" sz="4800" b="1" dirty="0">
                <a:latin typeface="VL Atlantika" pitchFamily="50" charset="0"/>
                <a:cs typeface="Times New Roman" panose="02020603050405020304" pitchFamily="18" charset="0"/>
              </a:rPr>
              <a:t> che,</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T</a:t>
            </a:r>
            <a:r>
              <a:rPr lang="vi-VN" sz="4800" b="1" dirty="0" err="1">
                <a:latin typeface="VL Atlantika" pitchFamily="50" charset="0"/>
                <a:cs typeface="Times New Roman" panose="02020603050405020304" pitchFamily="18" charset="0"/>
              </a:rPr>
              <a:t>ường</a:t>
            </a:r>
            <a:r>
              <a:rPr lang="vi-VN" sz="4800" b="1" dirty="0">
                <a:latin typeface="VL Atlantika" pitchFamily="50" charset="0"/>
                <a:cs typeface="Times New Roman" panose="02020603050405020304" pitchFamily="18" charset="0"/>
              </a:rPr>
              <a:t> đông ong </a:t>
            </a:r>
            <a:r>
              <a:rPr lang="vi-VN" sz="4800" b="1" dirty="0" err="1">
                <a:latin typeface="VL Atlantika" pitchFamily="50" charset="0"/>
                <a:cs typeface="Times New Roman" panose="02020603050405020304" pitchFamily="18" charset="0"/>
              </a:rPr>
              <a:t>bướm</a:t>
            </a:r>
            <a:r>
              <a:rPr lang="vi-VN" sz="4800" b="1" dirty="0">
                <a:latin typeface="VL Atlantika" pitchFamily="50" charset="0"/>
                <a:cs typeface="Times New Roman" panose="02020603050405020304" pitchFamily="18" charset="0"/>
              </a:rPr>
              <a:t> đi </a:t>
            </a:r>
            <a:r>
              <a:rPr lang="vi-VN" sz="4800" b="1" dirty="0" err="1">
                <a:latin typeface="VL Atlantika" pitchFamily="50" charset="0"/>
                <a:cs typeface="Times New Roman" panose="02020603050405020304" pitchFamily="18" charset="0"/>
              </a:rPr>
              <a:t>về</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mặc</a:t>
            </a:r>
            <a:r>
              <a:rPr lang="vi-VN" sz="4800" b="1" dirty="0">
                <a:latin typeface="VL Atlantika" pitchFamily="50" charset="0"/>
                <a:cs typeface="Times New Roman" panose="02020603050405020304" pitchFamily="18" charset="0"/>
              </a:rPr>
              <a:t> ai.</a:t>
            </a:r>
          </a:p>
          <a:p>
            <a:pPr algn="ctr"/>
            <a:endParaRPr lang="en-US" sz="4800" dirty="0">
              <a:latin typeface="VL Atlantika" pitchFamily="50" charset="0"/>
            </a:endParaRP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hỗ dành sẵn cho Nội dung 4" descr="Ảnh có chứa quần áo&#10;&#10;Mô tả được tạo tự động">
            <a:extLst>
              <a:ext uri="{FF2B5EF4-FFF2-40B4-BE49-F238E27FC236}">
                <a16:creationId xmlns:a16="http://schemas.microsoft.com/office/drawing/2014/main" id="{4858B5BC-E3E7-4ADE-B89E-D84D69F6124B}"/>
              </a:ext>
            </a:extLst>
          </p:cNvPr>
          <p:cNvPicPr>
            <a:picLocks noChangeAspect="1"/>
          </p:cNvPicPr>
          <p:nvPr/>
        </p:nvPicPr>
        <p:blipFill rotWithShape="1">
          <a:blip r:embed="rId3">
            <a:extLst>
              <a:ext uri="{28A0092B-C50C-407E-A947-70E740481C1C}">
                <a14:useLocalDpi xmlns:a14="http://schemas.microsoft.com/office/drawing/2010/main" val="0"/>
              </a:ext>
            </a:extLst>
          </a:blip>
          <a:srcRect r="1" b="1340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50712685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b141da81e1a5da2d7ae505edabfd900">
            <a:extLst>
              <a:ext uri="{FF2B5EF4-FFF2-40B4-BE49-F238E27FC236}">
                <a16:creationId xmlns:a16="http://schemas.microsoft.com/office/drawing/2014/main" id="{4FD321C4-9887-4DF8-BA2B-CB6B0ACF5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155"/>
          <a:stretch/>
        </p:blipFill>
        <p:spPr bwMode="auto">
          <a:xfrm>
            <a:off x="8766835" y="484902"/>
            <a:ext cx="2929516"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e0da270f8756b2b8601b0d9">
            <a:extLst>
              <a:ext uri="{FF2B5EF4-FFF2-40B4-BE49-F238E27FC236}">
                <a16:creationId xmlns:a16="http://schemas.microsoft.com/office/drawing/2014/main" id="{27186B39-1A8C-4113-A5AA-C433C767DC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34" r="3795" b="32187"/>
          <a:stretch/>
        </p:blipFill>
        <p:spPr bwMode="auto">
          <a:xfrm>
            <a:off x="495649" y="484902"/>
            <a:ext cx="3232727"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a:extLst>
              <a:ext uri="{FF2B5EF4-FFF2-40B4-BE49-F238E27FC236}">
                <a16:creationId xmlns:a16="http://schemas.microsoft.com/office/drawing/2014/main" id="{6F060590-A63C-4198-B0BC-DB9918AA83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41" r="8711"/>
          <a:stretch/>
        </p:blipFill>
        <p:spPr bwMode="auto">
          <a:xfrm>
            <a:off x="4281051" y="484902"/>
            <a:ext cx="3980874" cy="3445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95BEF5-7ACE-402F-BB3F-B184C91BF81C}"/>
              </a:ext>
            </a:extLst>
          </p:cNvPr>
          <p:cNvSpPr txBox="1"/>
          <p:nvPr/>
        </p:nvSpPr>
        <p:spPr>
          <a:xfrm>
            <a:off x="610309" y="4451927"/>
            <a:ext cx="2874101"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Rất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lưu</a:t>
            </a:r>
            <a:r>
              <a:rPr lang="en-US" sz="3200" dirty="0">
                <a:latin typeface="#9Slide03 Arima Madurai Black" panose="00000A00000000000000" pitchFamily="2" charset="0"/>
                <a:cs typeface="#9Slide03 Arima Madurai Black" panose="00000A00000000000000" pitchFamily="2" charset="0"/>
              </a:rPr>
              <a:t>, sung s</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ớng</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DBD71DCF-B0D0-420E-B43A-632B582092FC}"/>
              </a:ext>
            </a:extLst>
          </p:cNvPr>
          <p:cNvSpPr txBox="1"/>
          <p:nvPr/>
        </p:nvSpPr>
        <p:spPr>
          <a:xfrm>
            <a:off x="4349529" y="4451927"/>
            <a:ext cx="3796941" cy="2062103"/>
          </a:xfrm>
          <a:prstGeom prst="rect">
            <a:avLst/>
          </a:prstGeom>
          <a:noFill/>
        </p:spPr>
        <p:txBody>
          <a:bodyPr wrap="square" rtlCol="0">
            <a:spAutoFit/>
          </a:bodyPr>
          <a:lstStyle/>
          <a:p>
            <a:pPr algn="ctr"/>
            <a:r>
              <a:rPr lang="en-US" sz="3200" dirty="0">
                <a:latin typeface="#9Slide03 Arima Madurai Black" panose="00000A00000000000000" pitchFamily="2" charset="0"/>
                <a:cs typeface="#9Slide03 Arima Madurai Black" panose="00000A00000000000000" pitchFamily="2" charset="0"/>
              </a:rPr>
              <a:t>Đ</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che</a:t>
            </a:r>
            <a:r>
              <a:rPr lang="en-US" sz="3200" dirty="0">
                <a:latin typeface="#9Slide03 Arima Madurai Black" panose="00000A00000000000000" pitchFamily="2" charset="0"/>
                <a:cs typeface="#9Slide03 Arima Madurai Black" panose="00000A00000000000000" pitchFamily="2" charset="0"/>
              </a:rPr>
              <a:t>, bao </a:t>
            </a:r>
            <a:r>
              <a:rPr lang="en-US" sz="3200" dirty="0" err="1">
                <a:latin typeface="#9Slide03 Arima Madurai Black" panose="00000A00000000000000" pitchFamily="2" charset="0"/>
                <a:cs typeface="#9Slide03 Arima Madurai Black" panose="00000A00000000000000" pitchFamily="2" charset="0"/>
              </a:rPr>
              <a:t>bọc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cuộc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đời</a:t>
            </a:r>
            <a:endParaRPr lang="en-SG" sz="3200"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39239F98-137B-4DD5-873D-0B52FDF62054}"/>
              </a:ext>
            </a:extLst>
          </p:cNvPr>
          <p:cNvSpPr txBox="1"/>
          <p:nvPr/>
        </p:nvSpPr>
        <p:spPr>
          <a:xfrm>
            <a:off x="8766835" y="4507346"/>
            <a:ext cx="2929516"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yêu</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999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49D91CE0-A159-4909-99F7-B2C70F5635DC}"/>
              </a:ext>
            </a:extLst>
          </p:cNvPr>
          <p:cNvSpPr txBox="1">
            <a:spLocks noChangeArrowheads="1"/>
          </p:cNvSpPr>
          <p:nvPr/>
        </p:nvSpPr>
        <p:spPr bwMode="auto">
          <a:xfrm>
            <a:off x="4076699" y="1740694"/>
            <a:ext cx="403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dirty="0">
                <a:solidFill>
                  <a:srgbClr val="FF0000"/>
                </a:solidFill>
                <a:latin typeface="#9Slide03 Arima Madurai Black" panose="00000A00000000000000" pitchFamily="2" charset="0"/>
                <a:cs typeface="#9Slide03 Arima Madurai Black" panose="00000A00000000000000" pitchFamily="2" charset="0"/>
              </a:rPr>
              <a:t>III. </a:t>
            </a:r>
          </a:p>
          <a:p>
            <a:pPr algn="ctr">
              <a:lnSpc>
                <a:spcPct val="100000"/>
              </a:lnSpc>
              <a:spcBef>
                <a:spcPct val="0"/>
              </a:spcBef>
              <a:buFontTx/>
              <a:buNone/>
            </a:pP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Tổng</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kết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997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4A46F179-6751-4626-8A50-8638B4FE981C}"/>
              </a:ext>
            </a:extLst>
          </p:cNvPr>
          <p:cNvGrpSpPr/>
          <p:nvPr/>
        </p:nvGrpSpPr>
        <p:grpSpPr>
          <a:xfrm>
            <a:off x="546294" y="1590675"/>
            <a:ext cx="3299849" cy="4703010"/>
            <a:chOff x="546294" y="914400"/>
            <a:chExt cx="3299849" cy="4703010"/>
          </a:xfrm>
        </p:grpSpPr>
        <p:pic>
          <p:nvPicPr>
            <p:cNvPr id="3" name="图片 1">
              <a:extLst>
                <a:ext uri="{FF2B5EF4-FFF2-40B4-BE49-F238E27FC236}">
                  <a16:creationId xmlns:a16="http://schemas.microsoft.com/office/drawing/2014/main" id="{21E184AC-F558-43B7-A7AA-3CCE55F23701}"/>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1304471" y="914400"/>
              <a:ext cx="2525766" cy="4648200"/>
            </a:xfrm>
            <a:prstGeom prst="rect">
              <a:avLst/>
            </a:prstGeom>
            <a:effectLst>
              <a:outerShdw blurRad="50800" dist="38100" dir="2700000" algn="tl" rotWithShape="0">
                <a:prstClr val="black">
                  <a:alpha val="40000"/>
                </a:prstClr>
              </a:outerShdw>
            </a:effectLst>
          </p:spPr>
        </p:pic>
        <p:pic>
          <p:nvPicPr>
            <p:cNvPr id="4" name="图片 4">
              <a:extLst>
                <a:ext uri="{FF2B5EF4-FFF2-40B4-BE49-F238E27FC236}">
                  <a16:creationId xmlns:a16="http://schemas.microsoft.com/office/drawing/2014/main" id="{E79EB305-E933-40BE-98E1-64D43E631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94" y="3790950"/>
              <a:ext cx="1490100" cy="1826460"/>
            </a:xfrm>
            <a:prstGeom prst="rect">
              <a:avLst/>
            </a:prstGeom>
          </p:spPr>
        </p:pic>
        <p:sp>
          <p:nvSpPr>
            <p:cNvPr id="6" name="文本框 11">
              <a:extLst>
                <a:ext uri="{FF2B5EF4-FFF2-40B4-BE49-F238E27FC236}">
                  <a16:creationId xmlns:a16="http://schemas.microsoft.com/office/drawing/2014/main" id="{E5504A50-98DB-433D-9CB1-715FA1563D61}"/>
                </a:ext>
              </a:extLst>
            </p:cNvPr>
            <p:cNvSpPr txBox="1"/>
            <p:nvPr/>
          </p:nvSpPr>
          <p:spPr>
            <a:xfrm rot="16200000">
              <a:off x="952046" y="1696952"/>
              <a:ext cx="3262432" cy="2525763"/>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Thủ</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pháp</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cổ</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đ</a:t>
              </a:r>
              <a:r>
                <a:rPr lang="en-US" altLang="en-US" sz="4000" b="1" dirty="0" err="1">
                  <a:solidFill>
                    <a:srgbClr val="006600"/>
                  </a:solidFill>
                  <a:latin typeface="Times New Roman" panose="02020603050405020304" pitchFamily="18" charset="0"/>
                  <a:cs typeface="Times New Roman" panose="02020603050405020304" pitchFamily="18" charset="0"/>
                </a:rPr>
                <a:t>iển</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ớc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lệ</a:t>
              </a:r>
              <a:r>
                <a:rPr lang="en-US" altLang="en-US" sz="4000" b="1" dirty="0">
                  <a:solidFill>
                    <a:srgbClr val="006600"/>
                  </a:solidFill>
                  <a:latin typeface="Times New Roman" panose="02020603050405020304" pitchFamily="18" charset="0"/>
                  <a:cs typeface="Times New Roman" panose="02020603050405020304" pitchFamily="18" charset="0"/>
                </a:rPr>
                <a:t>, t</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ợng</a:t>
              </a:r>
              <a:r>
                <a:rPr lang="en-US" altLang="en-US" sz="4000" b="1" dirty="0">
                  <a:solidFill>
                    <a:srgbClr val="006600"/>
                  </a:solidFill>
                  <a:latin typeface="Times New Roman" panose="02020603050405020304" pitchFamily="18" charset="0"/>
                  <a:cs typeface="Times New Roman" panose="02020603050405020304" pitchFamily="18" charset="0"/>
                </a:rPr>
                <a:t> tr</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a:solidFill>
                    <a:srgbClr val="006600"/>
                  </a:solidFill>
                  <a:latin typeface="Times New Roman" panose="02020603050405020304" pitchFamily="18" charset="0"/>
                  <a:cs typeface="Times New Roman" panose="02020603050405020304" pitchFamily="18" charset="0"/>
                </a:rPr>
                <a:t>ng</a:t>
              </a:r>
            </a:p>
          </p:txBody>
        </p:sp>
      </p:grpSp>
      <p:grpSp>
        <p:nvGrpSpPr>
          <p:cNvPr id="9" name="组合 28">
            <a:extLst>
              <a:ext uri="{FF2B5EF4-FFF2-40B4-BE49-F238E27FC236}">
                <a16:creationId xmlns:a16="http://schemas.microsoft.com/office/drawing/2014/main" id="{DB357B74-08F0-45D7-BC84-D3C5AF2C0D3F}"/>
              </a:ext>
            </a:extLst>
          </p:cNvPr>
          <p:cNvGrpSpPr/>
          <p:nvPr/>
        </p:nvGrpSpPr>
        <p:grpSpPr>
          <a:xfrm>
            <a:off x="4923971" y="1590675"/>
            <a:ext cx="2525766" cy="5197188"/>
            <a:chOff x="4923971" y="1019175"/>
            <a:chExt cx="2525766" cy="5197188"/>
          </a:xfrm>
        </p:grpSpPr>
        <p:pic>
          <p:nvPicPr>
            <p:cNvPr id="10" name="图片 2">
              <a:extLst>
                <a:ext uri="{FF2B5EF4-FFF2-40B4-BE49-F238E27FC236}">
                  <a16:creationId xmlns:a16="http://schemas.microsoft.com/office/drawing/2014/main" id="{AF0BA563-D1B3-45A6-80E0-97B1ACFCADEB}"/>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4923971" y="1019175"/>
              <a:ext cx="2525766" cy="4543425"/>
            </a:xfrm>
            <a:prstGeom prst="rect">
              <a:avLst/>
            </a:prstGeom>
            <a:effectLst>
              <a:outerShdw blurRad="50800" dist="38100" dir="2700000" algn="tl" rotWithShape="0">
                <a:prstClr val="black">
                  <a:alpha val="40000"/>
                </a:prstClr>
              </a:outerShdw>
            </a:effectLst>
          </p:spPr>
        </p:pic>
        <p:pic>
          <p:nvPicPr>
            <p:cNvPr id="11" name="图片 5" descr="图片包含 户外, 霉菌&#10;&#10;已生成高可信度的说明">
              <a:extLst>
                <a:ext uri="{FF2B5EF4-FFF2-40B4-BE49-F238E27FC236}">
                  <a16:creationId xmlns:a16="http://schemas.microsoft.com/office/drawing/2014/main" id="{28BE93CB-D228-481D-A07F-EF386D3B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375" y="4546600"/>
              <a:ext cx="1589614" cy="1669763"/>
            </a:xfrm>
            <a:prstGeom prst="rect">
              <a:avLst/>
            </a:prstGeom>
          </p:spPr>
        </p:pic>
        <p:sp>
          <p:nvSpPr>
            <p:cNvPr id="13" name="文本框 19">
              <a:extLst>
                <a:ext uri="{FF2B5EF4-FFF2-40B4-BE49-F238E27FC236}">
                  <a16:creationId xmlns:a16="http://schemas.microsoft.com/office/drawing/2014/main" id="{F39D09E6-E2B4-4A56-83A6-8E9C9BFF25F9}"/>
                </a:ext>
              </a:extLst>
            </p:cNvPr>
            <p:cNvSpPr txBox="1"/>
            <p:nvPr/>
          </p:nvSpPr>
          <p:spPr>
            <a:xfrm rot="16200000">
              <a:off x="4555638" y="1606211"/>
              <a:ext cx="3262432" cy="2423202"/>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Ngôn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ngữ</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biểu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cảm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giàu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ảnh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p>
            <a:p>
              <a:pPr algn="ctr"/>
              <a:r>
                <a:rPr lang="en-US" altLang="en-US" sz="4000" b="1" dirty="0" err="1">
                  <a:solidFill>
                    <a:srgbClr val="006600"/>
                  </a:solidFill>
                  <a:latin typeface="Times New Roman" panose="02020603050405020304" pitchFamily="18" charset="0"/>
                  <a:cs typeface="Times New Roman" panose="02020603050405020304" pitchFamily="18" charset="0"/>
                </a:rPr>
                <a:t>sức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gợi</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grpSp>
        <p:nvGrpSpPr>
          <p:cNvPr id="16" name="组合 29">
            <a:extLst>
              <a:ext uri="{FF2B5EF4-FFF2-40B4-BE49-F238E27FC236}">
                <a16:creationId xmlns:a16="http://schemas.microsoft.com/office/drawing/2014/main" id="{4270116E-D175-4222-8616-EC8D14A2FDE8}"/>
              </a:ext>
            </a:extLst>
          </p:cNvPr>
          <p:cNvGrpSpPr/>
          <p:nvPr/>
        </p:nvGrpSpPr>
        <p:grpSpPr>
          <a:xfrm>
            <a:off x="8632371" y="1590675"/>
            <a:ext cx="2944959" cy="4562474"/>
            <a:chOff x="8632371" y="1019175"/>
            <a:chExt cx="2944959" cy="4562474"/>
          </a:xfrm>
        </p:grpSpPr>
        <p:pic>
          <p:nvPicPr>
            <p:cNvPr id="17" name="图片 3">
              <a:extLst>
                <a:ext uri="{FF2B5EF4-FFF2-40B4-BE49-F238E27FC236}">
                  <a16:creationId xmlns:a16="http://schemas.microsoft.com/office/drawing/2014/main" id="{7786938A-FFE6-4423-A1F4-876CECE6FECE}"/>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8632371" y="1019175"/>
              <a:ext cx="2525766" cy="4543425"/>
            </a:xfrm>
            <a:prstGeom prst="rect">
              <a:avLst/>
            </a:prstGeom>
            <a:effectLst>
              <a:outerShdw blurRad="50800" dist="38100" dir="2700000" algn="tl" rotWithShape="0">
                <a:prstClr val="black">
                  <a:alpha val="40000"/>
                </a:prstClr>
              </a:outerShdw>
            </a:effectLst>
          </p:spPr>
        </p:pic>
        <p:pic>
          <p:nvPicPr>
            <p:cNvPr id="18" name="图片 6" descr="图片包含 室内, 鲜花, 植物, 掌握&#10;&#10;已生成极高可信度的说明">
              <a:extLst>
                <a:ext uri="{FF2B5EF4-FFF2-40B4-BE49-F238E27FC236}">
                  <a16:creationId xmlns:a16="http://schemas.microsoft.com/office/drawing/2014/main" id="{7AB7B75B-F375-4FC5-9FD9-F05414B0B0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5646">
              <a:off x="10028258" y="3583070"/>
              <a:ext cx="1549072" cy="1998579"/>
            </a:xfrm>
            <a:prstGeom prst="rect">
              <a:avLst/>
            </a:prstGeom>
          </p:spPr>
        </p:pic>
        <p:sp>
          <p:nvSpPr>
            <p:cNvPr id="20" name="文本框 23">
              <a:extLst>
                <a:ext uri="{FF2B5EF4-FFF2-40B4-BE49-F238E27FC236}">
                  <a16:creationId xmlns:a16="http://schemas.microsoft.com/office/drawing/2014/main" id="{9086BD5A-A30C-4FF9-A302-042D84699B7C}"/>
                </a:ext>
              </a:extLst>
            </p:cNvPr>
            <p:cNvSpPr txBox="1"/>
            <p:nvPr/>
          </p:nvSpPr>
          <p:spPr>
            <a:xfrm rot="16200000">
              <a:off x="8879592" y="1675821"/>
              <a:ext cx="2031325" cy="2283980"/>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Xây</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dựng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nhân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vật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tinh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tế</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sp>
        <p:nvSpPr>
          <p:cNvPr id="23" name="文本框 6">
            <a:extLst>
              <a:ext uri="{FF2B5EF4-FFF2-40B4-BE49-F238E27FC236}">
                <a16:creationId xmlns:a16="http://schemas.microsoft.com/office/drawing/2014/main" id="{87FBF1E1-C940-436E-BFE3-EDAC957E59CF}"/>
              </a:ext>
            </a:extLst>
          </p:cNvPr>
          <p:cNvSpPr txBox="1"/>
          <p:nvPr/>
        </p:nvSpPr>
        <p:spPr>
          <a:xfrm>
            <a:off x="4060196" y="287822"/>
            <a:ext cx="4071607" cy="1015663"/>
          </a:xfrm>
          <a:prstGeom prst="rect">
            <a:avLst/>
          </a:prstGeom>
          <a:noFill/>
        </p:spPr>
        <p:txBody>
          <a:bodyPr vert="horz" wrap="square" rtlCol="0">
            <a:spAutoFit/>
          </a:bodyPr>
          <a:lstStyle/>
          <a:p>
            <a:pPr algn="ct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Nghệ</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thuật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2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植物&#10;&#10;已生成极高可信度的说明">
            <a:extLst>
              <a:ext uri="{FF2B5EF4-FFF2-40B4-BE49-F238E27FC236}">
                <a16:creationId xmlns:a16="http://schemas.microsoft.com/office/drawing/2014/main" id="{8B96C2D2-7FED-4FCE-A05C-7DA36C9C2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99645" flipH="1">
            <a:off x="894676" y="891775"/>
            <a:ext cx="4102682" cy="2712060"/>
          </a:xfrm>
          <a:prstGeom prst="rect">
            <a:avLst/>
          </a:prstGeom>
        </p:spPr>
      </p:pic>
      <p:grpSp>
        <p:nvGrpSpPr>
          <p:cNvPr id="3" name="组合 21">
            <a:extLst>
              <a:ext uri="{FF2B5EF4-FFF2-40B4-BE49-F238E27FC236}">
                <a16:creationId xmlns:a16="http://schemas.microsoft.com/office/drawing/2014/main" id="{FF9BEEBC-427E-4351-B8EA-2C6B8F64779D}"/>
              </a:ext>
            </a:extLst>
          </p:cNvPr>
          <p:cNvGrpSpPr/>
          <p:nvPr/>
        </p:nvGrpSpPr>
        <p:grpSpPr>
          <a:xfrm>
            <a:off x="950059" y="-452876"/>
            <a:ext cx="1869743" cy="7299992"/>
            <a:chOff x="4524025" y="-441990"/>
            <a:chExt cx="1869743" cy="7299992"/>
          </a:xfrm>
        </p:grpSpPr>
        <p:pic>
          <p:nvPicPr>
            <p:cNvPr id="4" name="图片 1" descr="图片包含 户外, 地面, 人员, 建筑物&#10;&#10;已生成高可信度的说明">
              <a:extLst>
                <a:ext uri="{FF2B5EF4-FFF2-40B4-BE49-F238E27FC236}">
                  <a16:creationId xmlns:a16="http://schemas.microsoft.com/office/drawing/2014/main" id="{28798952-3C91-46C5-B930-35772713F0E9}"/>
                </a:ext>
              </a:extLst>
            </p:cNvPr>
            <p:cNvPicPr>
              <a:picLocks noChangeAspect="1"/>
            </p:cNvPicPr>
            <p:nvPr/>
          </p:nvPicPr>
          <p:blipFill rotWithShape="1">
            <a:blip r:embed="rId4">
              <a:extLst>
                <a:ext uri="{28A0092B-C50C-407E-A947-70E740481C1C}">
                  <a14:useLocalDpi xmlns:a14="http://schemas.microsoft.com/office/drawing/2010/main" val="0"/>
                </a:ext>
              </a:extLst>
            </a:blip>
            <a:srcRect t="31667" b="33836"/>
            <a:stretch>
              <a:fillRect/>
            </a:stretch>
          </p:blipFill>
          <p:spPr>
            <a:xfrm rot="5400000" flipV="1">
              <a:off x="2235023" y="2850062"/>
              <a:ext cx="6858002" cy="1157877"/>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id="{897AD054-A85B-440E-93BE-CF02AAD3AEA1}"/>
                </a:ext>
              </a:extLst>
            </p:cNvPr>
            <p:cNvSpPr/>
            <p:nvPr/>
          </p:nvSpPr>
          <p:spPr>
            <a:xfrm rot="16200000">
              <a:off x="3031382" y="1050653"/>
              <a:ext cx="4855030" cy="1869743"/>
            </a:xfrm>
            <a:prstGeom prst="rect">
              <a:avLst/>
            </a:prstGeom>
          </p:spPr>
          <p:txBody>
            <a:bodyPr wrap="square">
              <a:spAutoFit/>
            </a:bodyPr>
            <a:lstStyle/>
            <a:p>
              <a:pPr>
                <a:lnSpc>
                  <a:spcPct val="200000"/>
                </a:lnSpc>
              </a:pPr>
              <a:r>
                <a:rPr lang="en-SG" altLang="zh-CN" sz="6600" dirty="0" err="1">
                  <a:solidFill>
                    <a:srgbClr val="F9E7C6"/>
                  </a:solidFill>
                  <a:latin typeface="#9Slide03 Arima Madurai Black" panose="00000A00000000000000" pitchFamily="2" charset="0"/>
                  <a:cs typeface="#9Slide03 Arima Madurai Black" panose="00000A00000000000000" pitchFamily="2" charset="0"/>
                </a:rPr>
                <a:t>Nội</a:t>
              </a:r>
              <a:r>
                <a:rPr lang="en-SG" altLang="zh-CN" sz="6600" dirty="0">
                  <a:solidFill>
                    <a:srgbClr val="F9E7C6"/>
                  </a:solidFill>
                  <a:latin typeface="#9Slide03 Arima Madurai Black" panose="00000A00000000000000" pitchFamily="2" charset="0"/>
                  <a:cs typeface="#9Slide03 Arima Madurai Black" panose="00000A00000000000000" pitchFamily="2" charset="0"/>
                </a:rPr>
                <a:t> dung</a:t>
              </a:r>
              <a:endParaRPr lang="zh-CN" altLang="en-US" sz="6600" dirty="0">
                <a:solidFill>
                  <a:srgbClr val="F9E7C6"/>
                </a:solidFill>
                <a:latin typeface="#9Slide03 Arima Madurai Black" panose="00000A00000000000000" pitchFamily="2" charset="0"/>
                <a:cs typeface="#9Slide03 Arima Madurai Black" panose="00000A00000000000000" pitchFamily="2" charset="0"/>
              </a:endParaRPr>
            </a:p>
          </p:txBody>
        </p:sp>
      </p:grpSp>
      <p:pic>
        <p:nvPicPr>
          <p:cNvPr id="6" name="图片 2" descr="图片包含 鲜花, 花瓶, 餐桌, 植物&#10;&#10;已生成极高可信度的说明">
            <a:extLst>
              <a:ext uri="{FF2B5EF4-FFF2-40B4-BE49-F238E27FC236}">
                <a16:creationId xmlns:a16="http://schemas.microsoft.com/office/drawing/2014/main" id="{23825347-6E87-4A1C-9675-00821D849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336">
            <a:off x="107050" y="3934716"/>
            <a:ext cx="2379889" cy="3224967"/>
          </a:xfrm>
          <a:prstGeom prst="rect">
            <a:avLst/>
          </a:prstGeom>
        </p:spPr>
      </p:pic>
      <p:sp>
        <p:nvSpPr>
          <p:cNvPr id="7" name="Rectangle 6">
            <a:extLst>
              <a:ext uri="{FF2B5EF4-FFF2-40B4-BE49-F238E27FC236}">
                <a16:creationId xmlns:a16="http://schemas.microsoft.com/office/drawing/2014/main" id="{4BE3E4A1-6EE7-4D99-A5EC-639A001E4EE7}"/>
              </a:ext>
            </a:extLst>
          </p:cNvPr>
          <p:cNvSpPr/>
          <p:nvPr/>
        </p:nvSpPr>
        <p:spPr>
          <a:xfrm>
            <a:off x="5105260" y="482593"/>
            <a:ext cx="6640425" cy="2308324"/>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dung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chị</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em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tuyệt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thế</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giai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mỗi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một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nên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bức</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tranh</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hài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hoà</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trong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t</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ươ</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phản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Rectangle 8">
            <a:extLst>
              <a:ext uri="{FF2B5EF4-FFF2-40B4-BE49-F238E27FC236}">
                <a16:creationId xmlns:a16="http://schemas.microsoft.com/office/drawing/2014/main" id="{1D6F1CEC-568A-473A-8C9F-8E476B62A74C}"/>
              </a:ext>
            </a:extLst>
          </p:cNvPr>
          <p:cNvSpPr/>
          <p:nvPr/>
        </p:nvSpPr>
        <p:spPr>
          <a:xfrm>
            <a:off x="5105260" y="3120980"/>
            <a:ext cx="6640425" cy="1754326"/>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Ca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ngợi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ẹp</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kín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thể</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hiện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dự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về</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số</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10" name="Rectangle 9">
            <a:extLst>
              <a:ext uri="{FF2B5EF4-FFF2-40B4-BE49-F238E27FC236}">
                <a16:creationId xmlns:a16="http://schemas.microsoft.com/office/drawing/2014/main" id="{E6AABAFF-4718-455C-8675-465184E64FD7}"/>
              </a:ext>
            </a:extLst>
          </p:cNvPr>
          <p:cNvSpPr/>
          <p:nvPr/>
        </p:nvSpPr>
        <p:spPr>
          <a:xfrm>
            <a:off x="5105260" y="5241782"/>
            <a:ext cx="6640425" cy="1200329"/>
          </a:xfrm>
          <a:prstGeom prst="rect">
            <a:avLst/>
          </a:prstGeom>
        </p:spPr>
        <p:txBody>
          <a:bodyPr wrap="square">
            <a:spAutoFit/>
          </a:bodyPr>
          <a:lstStyle/>
          <a:p>
            <a:pPr algn="just"/>
            <a:r>
              <a:rPr lang="en-SG" altLang="en-US" sz="36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hứng</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v</a:t>
            </a:r>
            <a:r>
              <a:rPr lang="vi-VN" altLang="en-US" sz="3600" dirty="0">
                <a:solidFill>
                  <a:srgbClr val="FF0000"/>
                </a:solidFill>
                <a:latin typeface="#9Slide03 Arima Madurai Black" panose="00000A00000000000000" pitchFamily="2" charset="0"/>
                <a:cs typeface="#9Slide03 Arima Madurai Black" panose="00000A00000000000000" pitchFamily="2" charset="0"/>
              </a:rPr>
              <a:t>ă</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n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sâu</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sắc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phẩm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4785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 bÃ i vÄn phÃ¢n tÃ­ch Äoáº¡n trÃ­ch Chá» em ThÃºy Kiá»u hay nháº¥t ngáº¯n gá»n ...">
            <a:extLst>
              <a:ext uri="{FF2B5EF4-FFF2-40B4-BE49-F238E27FC236}">
                <a16:creationId xmlns:a16="http://schemas.microsoft.com/office/drawing/2014/main" id="{73AB86C7-0433-4D53-8B45-5FF924A8F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0498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DC899C4-C2BA-41A1-9D3B-B8C63CF7A639}"/>
              </a:ext>
            </a:extLst>
          </p:cNvPr>
          <p:cNvSpPr txBox="1">
            <a:spLocks noChangeArrowheads="1"/>
          </p:cNvSpPr>
          <p:nvPr/>
        </p:nvSpPr>
        <p:spPr bwMode="auto">
          <a:xfrm>
            <a:off x="5867400" y="1143000"/>
            <a:ext cx="5867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15000">
                <a:latin typeface="#9Slide07 Dorayaki" pitchFamily="2" charset="0"/>
              </a:rPr>
              <a:t>Chị em Thúy Kiều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81CCF33-CDA8-48CC-92F3-F4BA739CF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CB9BFF-60C6-402A-9B3C-B4A0FDB05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a16="http://schemas.microsoft.com/office/drawing/2014/main"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a16="http://schemas.microsoft.com/office/drawing/2014/main"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1103112" y="3449963"/>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1144503" y="3969806"/>
            <a:ext cx="845236" cy="328497"/>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38798" y="6163037"/>
            <a:ext cx="487364"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a16="http://schemas.microsoft.com/office/drawing/2014/main"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98242AF-D97A-43DA-B3EA-B319E2D338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63" y="316309"/>
            <a:ext cx="6086171" cy="6086171"/>
          </a:xfrm>
          <a:prstGeom prst="rect">
            <a:avLst/>
          </a:prstGeom>
        </p:spPr>
      </p:pic>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45055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nói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xuất</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sứ</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2574185"/>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giới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thiệu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2578374"/>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Kim </a:t>
            </a:r>
            <a:r>
              <a:rPr lang="en-SG" sz="3200" dirty="0" err="1">
                <a:solidFill>
                  <a:srgbClr val="393A68"/>
                </a:solidFill>
                <a:latin typeface="Times New Roman" panose="02020603050405020304" pitchFamily="18" charset="0"/>
                <a:cs typeface="Times New Roman" panose="02020603050405020304" pitchFamily="18" charset="0"/>
              </a:rPr>
              <a:t>Trọng</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4558326"/>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giữa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nạn</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4562515"/>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Từ</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Hải</a:t>
            </a:r>
            <a:r>
              <a:rPr lang="en-SG" sz="3200" dirty="0">
                <a:solidFill>
                  <a:srgbClr val="393A68"/>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970321"/>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47124"/>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044015"/>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127767"/>
            <a:ext cx="804742" cy="707197"/>
          </a:xfrm>
          <a:prstGeom prst="rect">
            <a:avLst/>
          </a:prstGeom>
        </p:spPr>
      </p:pic>
    </p:spTree>
    <p:extLst>
      <p:ext uri="{BB962C8B-B14F-4D97-AF65-F5344CB8AC3E}">
        <p14:creationId xmlns:p14="http://schemas.microsoft.com/office/powerpoint/2010/main" val="34589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Câu thơ “</a:t>
            </a:r>
            <a:r>
              <a:rPr lang="vi-VN" sz="4400" b="1" i="1" dirty="0">
                <a:solidFill>
                  <a:srgbClr val="FF0000"/>
                </a:solidFill>
                <a:latin typeface="+mj-lt"/>
              </a:rPr>
              <a:t>mai cốt cách, tuyết tinh thần</a:t>
            </a:r>
            <a:r>
              <a:rPr lang="vi-VN" sz="4400" b="1" dirty="0">
                <a:solidFill>
                  <a:srgbClr val="FF0000"/>
                </a:solidFill>
                <a:latin typeface="+mj-lt"/>
              </a:rPr>
              <a:t>” nhằm thể hiện nội dung gì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Miêu tả vẻ đẹp tuyệt vời của thiên nhiên qua hoa mai và tuyết trắng.</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Giới thiệu vẻ đẹp chung của người thiếu nữ.</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Giới thiệu vẻ đẹp duyên dáng thanh cao, trong trắng của người thiếu nữ.</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Gợi lên cốt cách thanh cao, trong sáng của nhà thơ.</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19862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Vì sao tác giả lại miêu tả vẻ đẹp của Thuý Vân trước Thuý Kiều?</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mj-lt"/>
              </a:rPr>
              <a:t>Vì Thuý Vân là nhân vật phụ.</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vi-VN" sz="2800" dirty="0">
                <a:solidFill>
                  <a:srgbClr val="393A68"/>
                </a:solidFill>
                <a:latin typeface="+mj-lt"/>
              </a:rPr>
              <a:t>Vì tác giả muốn làm nổi bật vẻ đẹp tuyệt thế của Kiều.</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Vì Thuý Vân không đẹp bằng Thuý Kiều.</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Vì tác giả thích vẻ đẹp tròn đầy nhân hậu êm đềm của Vân.</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13002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Hai chữ “trang trọng ” ở câu thơ miêu tả vẻ đẹp của Thuý Vân có ý nghĩa gì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Times New Roman" panose="02020603050405020304" pitchFamily="18" charset="0"/>
                <a:cs typeface="Times New Roman" panose="02020603050405020304" pitchFamily="18" charset="0"/>
              </a:rPr>
              <a:t>Nói lên sự giàu sang trọng của Thuý Vân.</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rgbClr val="393A68"/>
                </a:solidFill>
                <a:latin typeface="Times New Roman" panose="02020603050405020304" pitchFamily="18" charset="0"/>
                <a:cs typeface="Times New Roman" panose="02020603050405020304" pitchFamily="18" charset="0"/>
              </a:rPr>
              <a:t>Thể hiện vẻ đẹp cao sang, quý phái của Thuý Vân.</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vi-VN" sz="2800" dirty="0">
                <a:solidFill>
                  <a:srgbClr val="393A68"/>
                </a:solidFill>
                <a:latin typeface="Times New Roman" panose="02020603050405020304" pitchFamily="18" charset="0"/>
                <a:cs typeface="Times New Roman" panose="02020603050405020304" pitchFamily="18" charset="0"/>
              </a:rPr>
              <a:t>Thể hiện vẻ đẹp hài hoà, êm đềm của Thuý Vân.</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2800" dirty="0">
                <a:solidFill>
                  <a:srgbClr val="393A68"/>
                </a:solidFill>
                <a:latin typeface="Times New Roman" panose="02020603050405020304" pitchFamily="18" charset="0"/>
                <a:cs typeface="Times New Roman" panose="02020603050405020304" pitchFamily="18" charset="0"/>
              </a:rPr>
              <a:t>Thể hiện vẻ đẹp tao nhã, dịu dàng của Thuý Vân.</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16024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Vân ?</a:t>
            </a: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Nhân hoá, ẩn dụ, so sánh, liệt kê.</a:t>
            </a: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rgbClr val="393A68"/>
                </a:solidFill>
                <a:latin typeface="+mj-lt"/>
              </a:rPr>
              <a:t>Nhân hoá, ẩn dụ, so sánh, liệt kê,</a:t>
            </a:r>
            <a:r>
              <a:rPr lang="en-SG" sz="2800" dirty="0">
                <a:solidFill>
                  <a:srgbClr val="393A68"/>
                </a:solidFill>
                <a:latin typeface="+mj-lt"/>
              </a:rPr>
              <a:t> </a:t>
            </a:r>
            <a:r>
              <a:rPr lang="vi-VN" sz="2800" dirty="0">
                <a:solidFill>
                  <a:srgbClr val="393A68"/>
                </a:solidFill>
                <a:latin typeface="+mj-lt"/>
              </a:rPr>
              <a:t>tương phản.</a:t>
            </a: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mj-lt"/>
              </a:rPr>
              <a:t>C. </a:t>
            </a:r>
            <a:r>
              <a:rPr lang="vi-VN" sz="2800" dirty="0">
                <a:solidFill>
                  <a:srgbClr val="393A68"/>
                </a:solidFill>
                <a:latin typeface="+mj-lt"/>
              </a:rPr>
              <a:t>Nhân hoá, ẩn dụ, so sánh, liệt kê, điệp t</a:t>
            </a:r>
            <a:r>
              <a:rPr lang="en-SG" sz="2800" dirty="0">
                <a:solidFill>
                  <a:srgbClr val="393A68"/>
                </a:solidFill>
                <a:latin typeface="+mj-lt"/>
              </a:rPr>
              <a:t>ừ</a:t>
            </a:r>
            <a:r>
              <a:rPr lang="vi-VN" sz="2800" dirty="0">
                <a:solidFill>
                  <a:srgbClr val="393A68"/>
                </a:solidFill>
                <a:latin typeface="+mj-lt"/>
              </a:rPr>
              <a:t>.</a:t>
            </a: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a:t>
            </a:r>
            <a:r>
              <a:rPr lang="vi-VN" sz="2800" dirty="0">
                <a:solidFill>
                  <a:srgbClr val="393A68"/>
                </a:solidFill>
                <a:latin typeface="+mj-lt"/>
              </a:rPr>
              <a:t>Nhân hoá, ẩn dụ, so sánh, liệt kê, tưởng tượng</a:t>
            </a: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4016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tập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trung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thể</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ở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đỗi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hoà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hợp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êm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đềm</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quyến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rũ</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vẫn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sảo</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30224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đầy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đặn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phúc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hậu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tác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sang </a:t>
            </a:r>
            <a:r>
              <a:rPr lang="en-SG" sz="3200" dirty="0" err="1">
                <a:solidFill>
                  <a:srgbClr val="393A68"/>
                </a:solidFill>
                <a:latin typeface="Times New Roman" panose="02020603050405020304" pitchFamily="18" charset="0"/>
                <a:cs typeface="Times New Roman" panose="02020603050405020304" pitchFamily="18" charset="0"/>
              </a:rPr>
              <a:t>tột</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đỉnh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êm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đềm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đầy</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danh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vọng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mà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vẫn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282124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muốn nói về vẻ đẹp nào của Kiều qua câu thơ “</a:t>
            </a:r>
            <a:r>
              <a:rPr lang="vi-VN" sz="4000" b="1" i="1" dirty="0">
                <a:solidFill>
                  <a:srgbClr val="FF0000"/>
                </a:solidFill>
                <a:latin typeface="+mj-lt"/>
              </a:rPr>
              <a:t>Kiều càng </a:t>
            </a:r>
            <a:endParaRPr lang="en-SG" sz="4000" b="1" i="1" dirty="0">
              <a:solidFill>
                <a:srgbClr val="FF0000"/>
              </a:solidFill>
              <a:latin typeface="+mj-lt"/>
            </a:endParaRPr>
          </a:p>
          <a:p>
            <a:pPr algn="ctr"/>
            <a:r>
              <a:rPr lang="vi-VN" sz="4000" b="1" i="1" dirty="0">
                <a:solidFill>
                  <a:srgbClr val="FF0000"/>
                </a:solidFill>
                <a:latin typeface="+mj-lt"/>
              </a:rPr>
              <a:t>sắc sảo mặn mà</a:t>
            </a:r>
            <a:r>
              <a:rPr lang="vi-VN" sz="4000" b="1" dirty="0">
                <a:solidFill>
                  <a:srgbClr val="FF0000"/>
                </a:solidFill>
                <a:latin typeface="+mj-lt"/>
              </a:rPr>
              <a:t>”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3048000"/>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vi-VN" sz="3200" dirty="0">
                <a:solidFill>
                  <a:srgbClr val="393A68"/>
                </a:solidFill>
                <a:latin typeface="+mj-lt"/>
              </a:rPr>
              <a:t>Trí tuệ và tâm hồn.</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3052189"/>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Đời sống tinh thần phong phú.</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5032141"/>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Tâm hồn đa sầu, đa cảm.</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5036330"/>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Vẻ đẹp của đôi mắt, đôi mày.</a:t>
            </a:r>
            <a:endParaRPr lang="en-SG" sz="3200" b="1" dirty="0">
              <a:solidFill>
                <a:srgbClr val="FF0000"/>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293592"/>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370395"/>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extLst>
      <p:ext uri="{BB962C8B-B14F-4D97-AF65-F5344CB8AC3E}">
        <p14:creationId xmlns:p14="http://schemas.microsoft.com/office/powerpoint/2010/main" val="31685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E0244FDC-4759-4622-887D-4207D4115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E02D7CB6-D2C5-48DF-98E2-7DF6A3FC374C}"/>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FA802E6B-8DD2-4371-BD8E-E65E62DE1EC6}"/>
              </a:ext>
            </a:extLst>
          </p:cNvPr>
          <p:cNvSpPr txBox="1">
            <a:spLocks noChangeArrowheads="1"/>
          </p:cNvSpPr>
          <p:nvPr/>
        </p:nvSpPr>
        <p:spPr bwMode="auto">
          <a:xfrm>
            <a:off x="4076700" y="1909763"/>
            <a:ext cx="4038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 Tìm </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chung</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F75BDA5F-415C-4D9F-9DB7-EE61F8B80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4B7F78F4-F8DD-4D35-8281-3430646B0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Vẻ đẹp nhan sắc của Thuý Kiều được nhà thơ gợi tả qua những chi tiết nào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Khuôn mặt, làn da.</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Giọng nói, ánh mắt.</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Vẻ đẹp trong sáng, linh hoạt, của đôi mắt.</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Dáng vẻ thanh cao, cốt cách trong sáng.</a:t>
            </a:r>
            <a:endParaRPr lang="en-SG" sz="3200" dirty="0">
              <a:solidFill>
                <a:srgbClr val="393A68"/>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42822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Kiều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3011056"/>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sz="3200" dirty="0">
                <a:solidFill>
                  <a:srgbClr val="393A68"/>
                </a:solidFill>
                <a:latin typeface="+mj-lt"/>
              </a:rPr>
              <a:t>Điển tích, nhân hoá, ẩn dụ, tiểu đối, những hình ảnh ước lệ.</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3015245"/>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Điển tích, nhân hoá, ẩn dụ, tiểu đối, những hình ảnh ước lệ, từ láy.</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4995197"/>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Điển tích, nhân hoá, ẩn dụ, tiểu đối, những hình ảnh tả thực.</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4999386"/>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Điển tích, nhân hoá, ẩn dụ, tiểu đối, những hình ảnh phóng đại.</a:t>
            </a: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293592"/>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370395"/>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extLst>
      <p:ext uri="{BB962C8B-B14F-4D97-AF65-F5344CB8AC3E}">
        <p14:creationId xmlns:p14="http://schemas.microsoft.com/office/powerpoint/2010/main" val="345003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Dòng nào nói đúng vẻ đẹp tâm hồn của Kiều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Tâm hồn phóng khoáng, nhạy cảm.</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a:solidFill>
                  <a:srgbClr val="393A68"/>
                </a:solidFill>
                <a:latin typeface="Times New Roman" panose="02020603050405020304" pitchFamily="18" charset="0"/>
                <a:cs typeface="Times New Roman" panose="02020603050405020304" pitchFamily="18" charset="0"/>
              </a:rPr>
              <a:t>T</a:t>
            </a:r>
            <a:r>
              <a:rPr lang="vi-VN" sz="2800" dirty="0">
                <a:solidFill>
                  <a:srgbClr val="393A68"/>
                </a:solidFill>
                <a:latin typeface="+mj-lt"/>
              </a:rPr>
              <a:t>âm hồn đa sầu, đa cảm.</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Tâm hồn u sầu, nhạy cảm với nỗi buồn.</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Tâm hồn sáng trong không vương một chút u sầu.</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22721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Ở câu “Một hai nghiêng nước nghiêng thành”  tác giả đã sử dụng thủ pháp nghệ thuật gì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Nghệ thuật phóng đại.</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Hình ảnh tượng trưng.</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Sử dụng điển tích, điển cố.</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Nghệ thuật hoán dụ.</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305163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729672" y="818012"/>
            <a:ext cx="1065740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Nguyễn Du dùng cụm từ “nghề riêng ăn đứt” để nói về tài năng về phương diện nào của Thuý Kiều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2"/>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Tài làm thơ.</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1"/>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Tài chơi cờ.</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5"/>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Tài đánh đàn.</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5"/>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Tài sáng tác nhạc buồn.</a:t>
            </a:r>
            <a:endParaRPr lang="vi-VN" sz="3200" b="1" dirty="0">
              <a:solidFill>
                <a:srgbClr val="FF0000"/>
              </a:solidFill>
              <a:latin typeface="+mj-lt"/>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038594"/>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049019"/>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047897"/>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038594"/>
            <a:ext cx="732592" cy="643793"/>
          </a:xfrm>
          <a:prstGeom prst="rect">
            <a:avLst/>
          </a:prstGeom>
        </p:spPr>
      </p:pic>
    </p:spTree>
    <p:extLst>
      <p:ext uri="{BB962C8B-B14F-4D97-AF65-F5344CB8AC3E}">
        <p14:creationId xmlns:p14="http://schemas.microsoft.com/office/powerpoint/2010/main" val="14727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Giàu</a:t>
            </a:r>
            <a:r>
              <a:rPr lang="en-SG" sz="2800" dirty="0">
                <a:solidFill>
                  <a:srgbClr val="393A68"/>
                </a:solidFill>
                <a:latin typeface="Times New Roman" panose="02020603050405020304" pitchFamily="18" charset="0"/>
                <a:cs typeface="Times New Roman" panose="02020603050405020304" pitchFamily="18" charset="0"/>
              </a:rPr>
              <a:t> sang </a:t>
            </a:r>
            <a:r>
              <a:rPr lang="en-SG" sz="2800" dirty="0" err="1">
                <a:solidFill>
                  <a:srgbClr val="393A68"/>
                </a:solidFill>
                <a:latin typeface="Times New Roman" panose="02020603050405020304" pitchFamily="18" charset="0"/>
                <a:cs typeface="Times New Roman" panose="02020603050405020304" pitchFamily="18" charset="0"/>
              </a:rPr>
              <a:t>phú</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hiển</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lặng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trở</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éo</a:t>
            </a:r>
            <a:r>
              <a:rPr lang="en-SG" sz="2800" dirty="0">
                <a:solidFill>
                  <a:srgbClr val="393A68"/>
                </a:solidFill>
                <a:latin typeface="Times New Roman" panose="02020603050405020304" pitchFamily="18" charset="0"/>
                <a:cs typeface="Times New Roman" panose="02020603050405020304" pitchFamily="18" charset="0"/>
              </a:rPr>
              <a:t> le.</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Hạnh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mãn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sau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những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khổ</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đau</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Sẽ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thành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đạt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tiếng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nhờ</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tài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đàn</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282943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chính</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hơn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ND </a:t>
            </a:r>
            <a:r>
              <a:rPr lang="en-SG" sz="2800" dirty="0" err="1">
                <a:solidFill>
                  <a:srgbClr val="393A68"/>
                </a:solidFill>
                <a:latin typeface="Times New Roman" panose="02020603050405020304" pitchFamily="18" charset="0"/>
                <a:cs typeface="Times New Roman" panose="02020603050405020304" pitchFamily="18" charset="0"/>
              </a:rPr>
              <a:t>muốn</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với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8517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Dùng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thủ</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lệ</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Lấy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chuẩn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mực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con </a:t>
            </a:r>
            <a:r>
              <a:rPr lang="en-SG" sz="2800" dirty="0" err="1">
                <a:solidFill>
                  <a:srgbClr val="393A68"/>
                </a:solidFill>
                <a:latin typeface="Times New Roman" panose="02020603050405020304" pitchFamily="18" charset="0"/>
                <a:cs typeface="Times New Roman" panose="02020603050405020304" pitchFamily="18" charset="0"/>
              </a:rPr>
              <a:t>người</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dáng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hiện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tính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báo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số</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phận</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a:t>
            </a:r>
            <a:r>
              <a:rPr lang="en-SG" sz="2800" dirty="0">
                <a:solidFill>
                  <a:srgbClr val="393A68"/>
                </a:solidFill>
                <a:latin typeface="Times New Roman" panose="02020603050405020304" pitchFamily="18" charset="0"/>
                <a:cs typeface="Times New Roman" panose="02020603050405020304" pitchFamily="18" charset="0"/>
              </a:rPr>
              <a:t> ý </a:t>
            </a:r>
            <a:r>
              <a:rPr lang="en-SG" sz="2800" dirty="0" err="1">
                <a:solidFill>
                  <a:srgbClr val="393A68"/>
                </a:solidFill>
                <a:latin typeface="Times New Roman" panose="02020603050405020304" pitchFamily="18" charset="0"/>
                <a:cs typeface="Times New Roman" panose="02020603050405020304" pitchFamily="18" charset="0"/>
              </a:rPr>
              <a:t>trên</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12007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B143E3AA-B26B-4E2F-BBFD-8A710E3504EF}"/>
              </a:ext>
            </a:extLst>
          </p:cNvPr>
          <p:cNvGrpSpPr>
            <a:grpSpLocks/>
          </p:cNvGrpSpPr>
          <p:nvPr/>
        </p:nvGrpSpPr>
        <p:grpSpPr bwMode="auto">
          <a:xfrm>
            <a:off x="2570956" y="663763"/>
            <a:ext cx="1296988" cy="1298575"/>
            <a:chOff x="5348241" y="2395536"/>
            <a:chExt cx="1855411" cy="1855411"/>
          </a:xfrm>
        </p:grpSpPr>
        <p:sp>
          <p:nvSpPr>
            <p:cNvPr id="3" name="椭圆 18">
              <a:extLst>
                <a:ext uri="{FF2B5EF4-FFF2-40B4-BE49-F238E27FC236}">
                  <a16:creationId xmlns:a16="http://schemas.microsoft.com/office/drawing/2014/main" id="{D7FE121D-AC5C-491D-AAB0-15031056C5D9}"/>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4" name="椭圆 21">
              <a:extLst>
                <a:ext uri="{FF2B5EF4-FFF2-40B4-BE49-F238E27FC236}">
                  <a16:creationId xmlns:a16="http://schemas.microsoft.com/office/drawing/2014/main" id="{4B09355C-78C9-48BC-A4C6-6617CB7A4EA0}"/>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5" name="MH_Title_1">
            <a:extLst>
              <a:ext uri="{FF2B5EF4-FFF2-40B4-BE49-F238E27FC236}">
                <a16:creationId xmlns:a16="http://schemas.microsoft.com/office/drawing/2014/main" id="{A279FBAC-23A9-402C-AB33-4FAC6A06F166}"/>
              </a:ext>
            </a:extLst>
          </p:cNvPr>
          <p:cNvSpPr>
            <a:spLocks noChangeArrowheads="1"/>
          </p:cNvSpPr>
          <p:nvPr/>
        </p:nvSpPr>
        <p:spPr bwMode="auto">
          <a:xfrm>
            <a:off x="0" y="1560513"/>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latinLnBrk="1">
              <a:defRPr/>
            </a:pPr>
            <a:endParaRPr lang="zh-CN" altLang="en-US" sz="44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
        <p:nvSpPr>
          <p:cNvPr id="6" name="Rectangle 5">
            <a:extLst>
              <a:ext uri="{FF2B5EF4-FFF2-40B4-BE49-F238E27FC236}">
                <a16:creationId xmlns:a16="http://schemas.microsoft.com/office/drawing/2014/main" id="{FE90620E-91B3-4A5A-9AF5-EC97BE41FABE}"/>
              </a:ext>
            </a:extLst>
          </p:cNvPr>
          <p:cNvSpPr/>
          <p:nvPr/>
        </p:nvSpPr>
        <p:spPr>
          <a:xfrm>
            <a:off x="228600" y="2678579"/>
            <a:ext cx="1781175" cy="1938992"/>
          </a:xfrm>
          <a:prstGeom prst="rect">
            <a:avLst/>
          </a:prstGeom>
        </p:spPr>
        <p:txBody>
          <a:bodyPr wrap="square">
            <a:spAutoFit/>
          </a:bodyPr>
          <a:lstStyle/>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a:t>
            </a:r>
            <a:r>
              <a:rPr lang="vi-VN"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ư</a:t>
            </a: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ớng </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dẫn tự</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học</a:t>
            </a:r>
            <a:endParaRPr lang="zh-CN" altLang="en-US"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grpSp>
        <p:nvGrpSpPr>
          <p:cNvPr id="7" name="组合 4">
            <a:extLst>
              <a:ext uri="{FF2B5EF4-FFF2-40B4-BE49-F238E27FC236}">
                <a16:creationId xmlns:a16="http://schemas.microsoft.com/office/drawing/2014/main" id="{7A16C635-BFD0-482B-B482-42CD1C0EB68F}"/>
              </a:ext>
            </a:extLst>
          </p:cNvPr>
          <p:cNvGrpSpPr>
            <a:grpSpLocks/>
          </p:cNvGrpSpPr>
          <p:nvPr/>
        </p:nvGrpSpPr>
        <p:grpSpPr bwMode="auto">
          <a:xfrm>
            <a:off x="3409155" y="2840037"/>
            <a:ext cx="1296988" cy="1298575"/>
            <a:chOff x="5348241" y="2395536"/>
            <a:chExt cx="1855411" cy="1855411"/>
          </a:xfrm>
        </p:grpSpPr>
        <p:sp>
          <p:nvSpPr>
            <p:cNvPr id="8" name="椭圆 18">
              <a:extLst>
                <a:ext uri="{FF2B5EF4-FFF2-40B4-BE49-F238E27FC236}">
                  <a16:creationId xmlns:a16="http://schemas.microsoft.com/office/drawing/2014/main" id="{B5B678DB-098F-43F7-8405-67A6AC16AB1F}"/>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9" name="椭圆 21">
              <a:extLst>
                <a:ext uri="{FF2B5EF4-FFF2-40B4-BE49-F238E27FC236}">
                  <a16:creationId xmlns:a16="http://schemas.microsoft.com/office/drawing/2014/main" id="{87042C3D-84FB-4514-8E76-0DAE4DF8FA1B}"/>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grpSp>
        <p:nvGrpSpPr>
          <p:cNvPr id="10" name="组合 4">
            <a:extLst>
              <a:ext uri="{FF2B5EF4-FFF2-40B4-BE49-F238E27FC236}">
                <a16:creationId xmlns:a16="http://schemas.microsoft.com/office/drawing/2014/main" id="{6FBC9390-3271-4256-B1FF-972F40436C24}"/>
              </a:ext>
            </a:extLst>
          </p:cNvPr>
          <p:cNvGrpSpPr>
            <a:grpSpLocks/>
          </p:cNvGrpSpPr>
          <p:nvPr/>
        </p:nvGrpSpPr>
        <p:grpSpPr bwMode="auto">
          <a:xfrm>
            <a:off x="2631281" y="4909810"/>
            <a:ext cx="1296988" cy="1298575"/>
            <a:chOff x="5348241" y="2395536"/>
            <a:chExt cx="1855411" cy="1855411"/>
          </a:xfrm>
        </p:grpSpPr>
        <p:sp>
          <p:nvSpPr>
            <p:cNvPr id="11" name="椭圆 18">
              <a:extLst>
                <a:ext uri="{FF2B5EF4-FFF2-40B4-BE49-F238E27FC236}">
                  <a16:creationId xmlns:a16="http://schemas.microsoft.com/office/drawing/2014/main" id="{F8F279BE-648C-47CB-AE4C-571B8815886D}"/>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12" name="椭圆 21">
              <a:extLst>
                <a:ext uri="{FF2B5EF4-FFF2-40B4-BE49-F238E27FC236}">
                  <a16:creationId xmlns:a16="http://schemas.microsoft.com/office/drawing/2014/main" id="{B4BDC58F-C108-4765-8ACB-03E7F4ECB1D1}"/>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13" name="Rectangle 12">
            <a:extLst>
              <a:ext uri="{FF2B5EF4-FFF2-40B4-BE49-F238E27FC236}">
                <a16:creationId xmlns:a16="http://schemas.microsoft.com/office/drawing/2014/main" id="{C640CA37-9C2C-41D5-AAF7-7F05AA35234D}"/>
              </a:ext>
            </a:extLst>
          </p:cNvPr>
          <p:cNvSpPr/>
          <p:nvPr/>
        </p:nvSpPr>
        <p:spPr>
          <a:xfrm>
            <a:off x="5019674" y="2840037"/>
            <a:ext cx="6496050" cy="1384995"/>
          </a:xfrm>
          <a:prstGeom prst="rect">
            <a:avLst/>
          </a:prstGeom>
        </p:spPr>
        <p:txBody>
          <a:bodyPr wrap="square">
            <a:spAutoFit/>
          </a:bodyPr>
          <a:lstStyle/>
          <a:p>
            <a:pPr algn="just">
              <a:lnSpc>
                <a:spcPct val="100000"/>
              </a:lnSpc>
              <a:spcBef>
                <a:spcPct val="0"/>
              </a:spcBef>
              <a:buFontTx/>
              <a:buNone/>
            </a:pPr>
            <a:r>
              <a:rPr lang="vi-VN" altLang="en-US" sz="2800" b="1" dirty="0">
                <a:solidFill>
                  <a:srgbClr val="000000"/>
                </a:solidFill>
                <a:latin typeface="#9Slide03 Arima Madurai Black" panose="00000A00000000000000" pitchFamily="2" charset="0"/>
                <a:cs typeface="#9Slide03 Arima Madurai Black" panose="00000A00000000000000" pitchFamily="2" charset="0"/>
              </a:rPr>
              <a:t>Tìm đọc toàn bộ tác phẩm Truyện Kiều của Nguyễn Du, ghi lại một số câu thơ hay có yếu tố miêu tả.</a:t>
            </a:r>
            <a:endParaRPr lang="en-SG" altLang="en-US" sz="2800" b="1" dirty="0">
              <a:latin typeface="#9Slide03 Arima Madurai Black" panose="00000A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E6A1C78C-8179-4FC0-A3EF-CA022E9894F2}"/>
              </a:ext>
            </a:extLst>
          </p:cNvPr>
          <p:cNvSpPr/>
          <p:nvPr/>
        </p:nvSpPr>
        <p:spPr>
          <a:xfrm>
            <a:off x="4267200" y="405110"/>
            <a:ext cx="7248524" cy="1815882"/>
          </a:xfrm>
          <a:prstGeom prst="rect">
            <a:avLst/>
          </a:prstGeom>
        </p:spPr>
        <p:txBody>
          <a:bodyPr wrap="square">
            <a:spAutoFit/>
          </a:bodyPr>
          <a:lstStyle/>
          <a:p>
            <a:pPr algn="just"/>
            <a:r>
              <a:rPr lang="en-US" sz="2800" dirty="0" err="1">
                <a:latin typeface="#9Slide03 Arima Madurai Black" panose="00000A00000000000000" pitchFamily="2" charset="0"/>
                <a:cs typeface="#9Slide03 Arima Madurai Black" panose="00000A00000000000000" pitchFamily="2" charset="0"/>
              </a:rPr>
              <a:t>Dùng</a:t>
            </a:r>
            <a:r>
              <a:rPr lang="en-US" sz="2800" dirty="0">
                <a:latin typeface="#9Slide03 Arima Madurai Black" panose="00000A00000000000000" pitchFamily="2" charset="0"/>
                <a:cs typeface="#9Slide03 Arima Madurai Black" panose="00000A00000000000000" pitchFamily="2" charset="0"/>
              </a:rPr>
              <a:t> s</a:t>
            </a:r>
            <a:r>
              <a:rPr lang="vi-VN" sz="2800" dirty="0">
                <a:latin typeface="#9Slide03 Arima Madurai Black" panose="00000A00000000000000" pitchFamily="2" charset="0"/>
                <a:cs typeface="#9Slide03 Arima Madurai Black" panose="00000A00000000000000" pitchFamily="2" charset="0"/>
              </a:rPr>
              <a:t>ơ</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đồ</a:t>
            </a:r>
            <a:r>
              <a:rPr lang="en-US" sz="2800" dirty="0">
                <a:latin typeface="#9Slide03 Arima Madurai Black" panose="00000A00000000000000" pitchFamily="2" charset="0"/>
                <a:cs typeface="#9Slide03 Arima Madurai Black" panose="00000A00000000000000" pitchFamily="2" charset="0"/>
              </a:rPr>
              <a:t> Veen </a:t>
            </a:r>
            <a:r>
              <a:rPr lang="en-US" sz="2800" dirty="0" err="1">
                <a:latin typeface="#9Slide03 Arima Madurai Black" panose="00000A00000000000000" pitchFamily="2" charset="0"/>
                <a:cs typeface="#9Slide03 Arima Madurai Black" panose="00000A00000000000000" pitchFamily="2" charset="0"/>
              </a:rPr>
              <a:t>để</a:t>
            </a:r>
            <a:r>
              <a:rPr lang="en-US" sz="2800" dirty="0">
                <a:latin typeface="#9Slide03 Arima Madurai Black" panose="00000A00000000000000" pitchFamily="2" charset="0"/>
                <a:cs typeface="#9Slide03 Arima Madurai Black" panose="00000A00000000000000" pitchFamily="2" charset="0"/>
              </a:rPr>
              <a:t> so </a:t>
            </a:r>
            <a:r>
              <a:rPr lang="en-US" sz="2800" dirty="0" err="1">
                <a:latin typeface="#9Slide03 Arima Madurai Black" panose="00000A00000000000000" pitchFamily="2" charset="0"/>
                <a:cs typeface="#9Slide03 Arima Madurai Black" panose="00000A00000000000000" pitchFamily="2" charset="0"/>
              </a:rPr>
              <a:t>sánh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cách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miêu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tả</a:t>
            </a:r>
            <a:r>
              <a:rPr lang="en-US" sz="2800" dirty="0">
                <a:latin typeface="#9Slide03 Arima Madurai Black" panose="00000A00000000000000" pitchFamily="2" charset="0"/>
                <a:cs typeface="#9Slide03 Arima Madurai Black" panose="00000A00000000000000" pitchFamily="2" charset="0"/>
              </a:rPr>
              <a:t> 2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vật</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Vân</a:t>
            </a:r>
            <a:r>
              <a:rPr lang="en-US" sz="2800" dirty="0">
                <a:latin typeface="#9Slide03 Arima Madurai Black" panose="00000A00000000000000" pitchFamily="2" charset="0"/>
                <a:cs typeface="#9Slide03 Arima Madurai Black" panose="00000A00000000000000" pitchFamily="2" charset="0"/>
              </a:rPr>
              <a:t> –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Thanh </a:t>
            </a:r>
            <a:r>
              <a:rPr lang="en-US" sz="2800" dirty="0" err="1">
                <a:latin typeface="#9Slide03 Arima Madurai Black" panose="00000A00000000000000" pitchFamily="2" charset="0"/>
                <a:cs typeface="#9Slide03 Arima Madurai Black" panose="00000A00000000000000" pitchFamily="2" charset="0"/>
              </a:rPr>
              <a:t>Tâm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Tài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sgk</a:t>
            </a:r>
            <a:r>
              <a:rPr lang="en-US" sz="2800" dirty="0">
                <a:latin typeface="#9Slide03 Arima Madurai Black" panose="00000A00000000000000" pitchFamily="2" charset="0"/>
                <a:cs typeface="#9Slide03 Arima Madurai Black" panose="00000A00000000000000" pitchFamily="2" charset="0"/>
              </a:rPr>
              <a:t> –tr84)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Nguyễn</a:t>
            </a:r>
            <a:r>
              <a:rPr lang="en-US" sz="2800" dirty="0">
                <a:latin typeface="#9Slide03 Arima Madurai Black" panose="00000A00000000000000" pitchFamily="2" charset="0"/>
                <a:cs typeface="#9Slide03 Arima Madurai Black" panose="00000A00000000000000" pitchFamily="2" charset="0"/>
              </a:rPr>
              <a:t> Du </a:t>
            </a:r>
            <a:r>
              <a:rPr lang="en-US" sz="2800" dirty="0" err="1">
                <a:latin typeface="#9Slide03 Arima Madurai Black" panose="00000A00000000000000" pitchFamily="2" charset="0"/>
                <a:cs typeface="#9Slide03 Arima Madurai Black" panose="00000A00000000000000" pitchFamily="2" charset="0"/>
              </a:rPr>
              <a:t>trong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trích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đoạn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Chị</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a:t>
            </a:r>
          </a:p>
        </p:txBody>
      </p:sp>
      <p:sp>
        <p:nvSpPr>
          <p:cNvPr id="15" name="Rectangle 14">
            <a:extLst>
              <a:ext uri="{FF2B5EF4-FFF2-40B4-BE49-F238E27FC236}">
                <a16:creationId xmlns:a16="http://schemas.microsoft.com/office/drawing/2014/main" id="{B0C936AB-8F03-4ABE-892B-5FB01AF81A0B}"/>
              </a:ext>
            </a:extLst>
          </p:cNvPr>
          <p:cNvSpPr/>
          <p:nvPr/>
        </p:nvSpPr>
        <p:spPr>
          <a:xfrm>
            <a:off x="4267200" y="5297487"/>
            <a:ext cx="7248524" cy="523220"/>
          </a:xfrm>
          <a:prstGeom prst="rect">
            <a:avLst/>
          </a:prstGeom>
        </p:spPr>
        <p:txBody>
          <a:bodyPr wrap="square">
            <a:spAutoFit/>
          </a:bodyPr>
          <a:lstStyle/>
          <a:p>
            <a:pPr algn="just">
              <a:lnSpc>
                <a:spcPct val="100000"/>
              </a:lnSpc>
              <a:spcBef>
                <a:spcPct val="0"/>
              </a:spcBef>
              <a:buFontTx/>
              <a:buNone/>
            </a:pP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Chuẩn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bị</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bài</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Cảnh</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ngày</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xuân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a:t>
            </a:r>
            <a:endParaRPr lang="en-SG" altLang="en-US" sz="2800" b="1" dirty="0">
              <a:latin typeface="#9Slide03 Arima Madurai Black" panose="00000A00000000000000" pitchFamily="2" charset="0"/>
              <a:cs typeface="#9Slide03 Arima Madurai Black" panose="00000A00000000000000" pitchFamily="2" charset="0"/>
            </a:endParaRPr>
          </a:p>
        </p:txBody>
      </p:sp>
      <p:pic>
        <p:nvPicPr>
          <p:cNvPr id="16" name="图片 71">
            <a:extLst>
              <a:ext uri="{FF2B5EF4-FFF2-40B4-BE49-F238E27FC236}">
                <a16:creationId xmlns:a16="http://schemas.microsoft.com/office/drawing/2014/main" id="{58005B92-2260-4ADD-8F73-586783A5C8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474"/>
          <a:stretch/>
        </p:blipFill>
        <p:spPr>
          <a:xfrm>
            <a:off x="8851900" y="4445597"/>
            <a:ext cx="3550518" cy="2416510"/>
          </a:xfrm>
          <a:prstGeom prst="rect">
            <a:avLst/>
          </a:prstGeom>
        </p:spPr>
      </p:pic>
    </p:spTree>
    <p:extLst>
      <p:ext uri="{BB962C8B-B14F-4D97-AF65-F5344CB8AC3E}">
        <p14:creationId xmlns:p14="http://schemas.microsoft.com/office/powerpoint/2010/main" val="13810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sp>
        <p:nvSpPr>
          <p:cNvPr id="29713" name="文本框 930"/>
          <p:cNvSpPr txBox="1">
            <a:spLocks noChangeArrowheads="1"/>
          </p:cNvSpPr>
          <p:nvPr/>
        </p:nvSpPr>
        <p:spPr bwMode="auto">
          <a:xfrm>
            <a:off x="3385578" y="2308319"/>
            <a:ext cx="4901623" cy="2123658"/>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CN" altLang="en-US" sz="6600" dirty="0">
                <a:solidFill>
                  <a:srgbClr val="413B17"/>
                </a:solidFill>
                <a:latin typeface="宋体" pitchFamily="2" charset="-122"/>
              </a:rPr>
              <a:t>Thanks for watching.</a:t>
            </a:r>
          </a:p>
        </p:txBody>
      </p:sp>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5239643-FD0E-41B0-8841-1E36CF8FAF18}"/>
              </a:ext>
            </a:extLst>
          </p:cNvPr>
          <p:cNvSpPr/>
          <p:nvPr/>
        </p:nvSpPr>
        <p:spPr>
          <a:xfrm>
            <a:off x="923636" y="531088"/>
            <a:ext cx="2743200" cy="279169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VỊ TRÍ</a:t>
            </a:r>
          </a:p>
        </p:txBody>
      </p:sp>
      <p:sp>
        <p:nvSpPr>
          <p:cNvPr id="3" name="Oval 2">
            <a:extLst>
              <a:ext uri="{FF2B5EF4-FFF2-40B4-BE49-F238E27FC236}">
                <a16:creationId xmlns:a16="http://schemas.microsoft.com/office/drawing/2014/main" id="{61410CE5-8DE7-4D3B-992B-5CCB2E50D1AB}"/>
              </a:ext>
            </a:extLst>
          </p:cNvPr>
          <p:cNvSpPr/>
          <p:nvPr/>
        </p:nvSpPr>
        <p:spPr>
          <a:xfrm>
            <a:off x="4724400" y="531089"/>
            <a:ext cx="2743200" cy="27916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ĐẠI Ý</a:t>
            </a:r>
          </a:p>
        </p:txBody>
      </p:sp>
      <p:sp>
        <p:nvSpPr>
          <p:cNvPr id="4" name="Oval 3">
            <a:extLst>
              <a:ext uri="{FF2B5EF4-FFF2-40B4-BE49-F238E27FC236}">
                <a16:creationId xmlns:a16="http://schemas.microsoft.com/office/drawing/2014/main" id="{5CFF8E09-D967-44CD-A3C3-2BFE000A8951}"/>
              </a:ext>
            </a:extLst>
          </p:cNvPr>
          <p:cNvSpPr/>
          <p:nvPr/>
        </p:nvSpPr>
        <p:spPr>
          <a:xfrm>
            <a:off x="8488219" y="531089"/>
            <a:ext cx="2743200" cy="27916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BỐ CỤC</a:t>
            </a:r>
          </a:p>
        </p:txBody>
      </p:sp>
      <p:sp>
        <p:nvSpPr>
          <p:cNvPr id="5" name="Right Brace 4">
            <a:extLst>
              <a:ext uri="{FF2B5EF4-FFF2-40B4-BE49-F238E27FC236}">
                <a16:creationId xmlns:a16="http://schemas.microsoft.com/office/drawing/2014/main" id="{B7C4E489-FE72-4BC6-82F4-D704A0B90137}"/>
              </a:ext>
            </a:extLst>
          </p:cNvPr>
          <p:cNvSpPr/>
          <p:nvPr/>
        </p:nvSpPr>
        <p:spPr>
          <a:xfrm rot="5400000">
            <a:off x="5684982" y="-1316183"/>
            <a:ext cx="775855" cy="1100051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dirty="0"/>
          </a:p>
        </p:txBody>
      </p:sp>
      <p:sp>
        <p:nvSpPr>
          <p:cNvPr id="6" name="TextBox 5">
            <a:extLst>
              <a:ext uri="{FF2B5EF4-FFF2-40B4-BE49-F238E27FC236}">
                <a16:creationId xmlns:a16="http://schemas.microsoft.com/office/drawing/2014/main" id="{74AA10A7-0DD8-4D8C-95A4-DBCEC8E126A4}"/>
              </a:ext>
            </a:extLst>
          </p:cNvPr>
          <p:cNvSpPr txBox="1"/>
          <p:nvPr/>
        </p:nvSpPr>
        <p:spPr>
          <a:xfrm>
            <a:off x="1048135" y="5495914"/>
            <a:ext cx="10049547" cy="830997"/>
          </a:xfrm>
          <a:prstGeom prst="rect">
            <a:avLst/>
          </a:prstGeom>
          <a:noFill/>
        </p:spPr>
        <p:txBody>
          <a:bodyPr wrap="none" rtlCol="0">
            <a:spAutoFit/>
          </a:bodyPr>
          <a:lstStyle/>
          <a:p>
            <a:pPr algn="ctr"/>
            <a:r>
              <a:rPr lang="en-SG" sz="4800" dirty="0">
                <a:latin typeface="#9Slide03 Arima Madurai Black" panose="00000A00000000000000" pitchFamily="2" charset="0"/>
                <a:cs typeface="#9Slide03 Arima Madurai Black" panose="00000A00000000000000" pitchFamily="2" charset="0"/>
              </a:rPr>
              <a:t>THINK – PAIR – SHARE (</a:t>
            </a:r>
            <a:r>
              <a:rPr lang="en-SG" sz="4800" dirty="0" err="1">
                <a:latin typeface="#9Slide03 Arima Madurai Black" panose="00000A00000000000000" pitchFamily="2" charset="0"/>
                <a:cs typeface="#9Slide03 Arima Madurai Black" panose="00000A00000000000000" pitchFamily="2" charset="0"/>
              </a:rPr>
              <a:t>bắt</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cặp</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đôi</a:t>
            </a:r>
            <a:r>
              <a:rPr lang="en-SG" sz="4800"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221418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46B20665-5E62-4C16-8E7D-92D8742D8E86}"/>
              </a:ext>
            </a:extLst>
          </p:cNvPr>
          <p:cNvSpPr/>
          <p:nvPr/>
        </p:nvSpPr>
        <p:spPr>
          <a:xfrm>
            <a:off x="692150" y="2286000"/>
            <a:ext cx="3255963"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dirty="0"/>
          </a:p>
        </p:txBody>
      </p:sp>
      <p:sp>
        <p:nvSpPr>
          <p:cNvPr id="3" name="椭圆 2">
            <a:extLst>
              <a:ext uri="{FF2B5EF4-FFF2-40B4-BE49-F238E27FC236}">
                <a16:creationId xmlns:a16="http://schemas.microsoft.com/office/drawing/2014/main" id="{11207E32-E1BD-43D9-8272-966B7E716792}"/>
              </a:ext>
            </a:extLst>
          </p:cNvPr>
          <p:cNvSpPr/>
          <p:nvPr/>
        </p:nvSpPr>
        <p:spPr>
          <a:xfrm>
            <a:off x="4424363" y="2286000"/>
            <a:ext cx="3259137"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sp>
        <p:nvSpPr>
          <p:cNvPr id="4" name="椭圆 3">
            <a:extLst>
              <a:ext uri="{FF2B5EF4-FFF2-40B4-BE49-F238E27FC236}">
                <a16:creationId xmlns:a16="http://schemas.microsoft.com/office/drawing/2014/main" id="{8336D1D6-E9FE-4DD8-8219-01213D41C279}"/>
              </a:ext>
            </a:extLst>
          </p:cNvPr>
          <p:cNvSpPr/>
          <p:nvPr/>
        </p:nvSpPr>
        <p:spPr>
          <a:xfrm>
            <a:off x="8174038" y="2286000"/>
            <a:ext cx="3255962"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pic>
        <p:nvPicPr>
          <p:cNvPr id="5" name="图片 5">
            <a:extLst>
              <a:ext uri="{FF2B5EF4-FFF2-40B4-BE49-F238E27FC236}">
                <a16:creationId xmlns:a16="http://schemas.microsoft.com/office/drawing/2014/main" id="{8BFEC113-9C1C-46D3-B53F-118B437E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530" t="27950" b="42650"/>
          <a:stretch>
            <a:fillRect/>
          </a:stretch>
        </p:blipFill>
        <p:spPr bwMode="auto">
          <a:xfrm>
            <a:off x="5395913" y="4603750"/>
            <a:ext cx="1574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a:extLst>
              <a:ext uri="{FF2B5EF4-FFF2-40B4-BE49-F238E27FC236}">
                <a16:creationId xmlns:a16="http://schemas.microsoft.com/office/drawing/2014/main" id="{1FB57751-3471-4885-807D-547894467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4" r="43143" b="60800"/>
          <a:stretch>
            <a:fillRect/>
          </a:stretch>
        </p:blipFill>
        <p:spPr bwMode="auto">
          <a:xfrm>
            <a:off x="8980488" y="4471988"/>
            <a:ext cx="2087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a16="http://schemas.microsoft.com/office/drawing/2014/main" id="{DA8D8D3B-F34F-434D-9E31-01DEDEA89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6" t="66571" r="38300" b="-1572"/>
          <a:stretch>
            <a:fillRect/>
          </a:stretch>
        </p:blipFill>
        <p:spPr bwMode="auto">
          <a:xfrm>
            <a:off x="1052513" y="4471988"/>
            <a:ext cx="1857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8">
            <a:extLst>
              <a:ext uri="{FF2B5EF4-FFF2-40B4-BE49-F238E27FC236}">
                <a16:creationId xmlns:a16="http://schemas.microsoft.com/office/drawing/2014/main" id="{F268B46D-A0FE-4FC3-97F4-0DE2BEF5E128}"/>
              </a:ext>
            </a:extLst>
          </p:cNvPr>
          <p:cNvSpPr txBox="1">
            <a:spLocks noChangeArrowheads="1"/>
          </p:cNvSpPr>
          <p:nvPr/>
        </p:nvSpPr>
        <p:spPr bwMode="auto">
          <a:xfrm>
            <a:off x="1131888" y="3233738"/>
            <a:ext cx="23383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Từ câu 15 </a:t>
            </a:r>
            <a:r>
              <a:rPr lang="en-SG" altLang="zh-CN" sz="3600" b="1">
                <a:solidFill>
                  <a:srgbClr val="644B3D"/>
                </a:solidFill>
                <a:latin typeface="Times New Roman" panose="02020603050405020304" pitchFamily="18" charset="0"/>
                <a:ea typeface="汉仪全唐诗简"/>
                <a:cs typeface="Times New Roman" panose="02020603050405020304" pitchFamily="18" charset="0"/>
                <a:sym typeface="Wingdings" panose="05000000000000000000" pitchFamily="2" charset="2"/>
              </a:rPr>
              <a:t> câu</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 38</a:t>
            </a:r>
            <a:endParaRPr lang="en-US" altLang="zh-CN" sz="3600" b="1">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zh-CN" altLang="en-US" sz="3600" b="1">
              <a:latin typeface="Times New Roman" panose="02020603050405020304" pitchFamily="18" charset="0"/>
              <a:cs typeface="Times New Roman" panose="02020603050405020304" pitchFamily="18" charset="0"/>
            </a:endParaRPr>
          </a:p>
        </p:txBody>
      </p:sp>
      <p:sp>
        <p:nvSpPr>
          <p:cNvPr id="9" name="文本框 10">
            <a:extLst>
              <a:ext uri="{FF2B5EF4-FFF2-40B4-BE49-F238E27FC236}">
                <a16:creationId xmlns:a16="http://schemas.microsoft.com/office/drawing/2014/main" id="{CF429A6E-C55A-4E2E-BE3D-F7718215F645}"/>
              </a:ext>
            </a:extLst>
          </p:cNvPr>
          <p:cNvSpPr txBox="1">
            <a:spLocks noChangeArrowheads="1"/>
          </p:cNvSpPr>
          <p:nvPr/>
        </p:nvSpPr>
        <p:spPr bwMode="auto">
          <a:xfrm>
            <a:off x="4872038" y="2994025"/>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Phần 1: Gặp gỡ và đính </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ớc</a:t>
            </a:r>
            <a:endParaRPr lang="zh-CN" altLang="en-US" sz="3600" b="1">
              <a:latin typeface="Times New Roman" panose="02020603050405020304" pitchFamily="18" charset="0"/>
              <a:cs typeface="Times New Roman" panose="02020603050405020304" pitchFamily="18" charset="0"/>
            </a:endParaRPr>
          </a:p>
        </p:txBody>
      </p:sp>
      <p:sp>
        <p:nvSpPr>
          <p:cNvPr id="10" name="文本框 11">
            <a:extLst>
              <a:ext uri="{FF2B5EF4-FFF2-40B4-BE49-F238E27FC236}">
                <a16:creationId xmlns:a16="http://schemas.microsoft.com/office/drawing/2014/main" id="{C5D47991-7BC5-4C4B-A5EA-92C209ECE7EF}"/>
              </a:ext>
            </a:extLst>
          </p:cNvPr>
          <p:cNvSpPr txBox="1">
            <a:spLocks noChangeArrowheads="1"/>
          </p:cNvSpPr>
          <p:nvPr/>
        </p:nvSpPr>
        <p:spPr bwMode="auto">
          <a:xfrm>
            <a:off x="8310563" y="2849563"/>
            <a:ext cx="30432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Tên đoạn trích do ng</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ời biên soạn đặt</a:t>
            </a:r>
            <a:endParaRPr lang="zh-CN" altLang="en-US" sz="36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F5C9F8B-F5DE-4C9C-9D3B-80FACB4E1863}"/>
              </a:ext>
            </a:extLst>
          </p:cNvPr>
          <p:cNvSpPr txBox="1">
            <a:spLocks noChangeArrowheads="1"/>
          </p:cNvSpPr>
          <p:nvPr/>
        </p:nvSpPr>
        <p:spPr bwMode="auto">
          <a:xfrm>
            <a:off x="4881563" y="617538"/>
            <a:ext cx="2425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1. Vị trí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2559C-BD6A-45AE-9680-9ABF3735B862}"/>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Nội dung</a:t>
            </a:r>
          </a:p>
        </p:txBody>
      </p:sp>
      <p:sp>
        <p:nvSpPr>
          <p:cNvPr id="3" name="矩形 12">
            <a:extLst>
              <a:ext uri="{FF2B5EF4-FFF2-40B4-BE49-F238E27FC236}">
                <a16:creationId xmlns:a16="http://schemas.microsoft.com/office/drawing/2014/main" id="{8A0B6568-D1C6-45CE-B5F9-DCC8F44EE57F}"/>
              </a:ext>
            </a:extLst>
          </p:cNvPr>
          <p:cNvSpPr/>
          <p:nvPr/>
        </p:nvSpPr>
        <p:spPr>
          <a:xfrm>
            <a:off x="671513" y="1908175"/>
            <a:ext cx="3101975"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sp>
        <p:nvSpPr>
          <p:cNvPr id="4" name="文本框 19">
            <a:extLst>
              <a:ext uri="{FF2B5EF4-FFF2-40B4-BE49-F238E27FC236}">
                <a16:creationId xmlns:a16="http://schemas.microsoft.com/office/drawing/2014/main" id="{93BDCAED-887E-48C0-90E7-731F8600BED8}"/>
              </a:ext>
            </a:extLst>
          </p:cNvPr>
          <p:cNvSpPr txBox="1">
            <a:spLocks noChangeArrowheads="1"/>
          </p:cNvSpPr>
          <p:nvPr/>
        </p:nvSpPr>
        <p:spPr bwMode="auto">
          <a:xfrm>
            <a:off x="792163" y="3465513"/>
            <a:ext cx="2865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Đoạn trích miêu tả 2 bức chân dung xinh đẹp của Thúy Vân, Thúy Kiều*</a:t>
            </a:r>
            <a:endParaRPr lang="zh-CN" altLang="en-US" sz="3200">
              <a:latin typeface="Times New Roman" panose="02020603050405020304" pitchFamily="18" charset="0"/>
              <a:cs typeface="Times New Roman" panose="02020603050405020304" pitchFamily="18" charset="0"/>
            </a:endParaRPr>
          </a:p>
        </p:txBody>
      </p:sp>
      <p:sp>
        <p:nvSpPr>
          <p:cNvPr id="5" name="矩形 6">
            <a:extLst>
              <a:ext uri="{FF2B5EF4-FFF2-40B4-BE49-F238E27FC236}">
                <a16:creationId xmlns:a16="http://schemas.microsoft.com/office/drawing/2014/main" id="{FB4328D1-C655-4EEB-8BD9-81843913DB5E}"/>
              </a:ext>
            </a:extLst>
          </p:cNvPr>
          <p:cNvSpPr/>
          <p:nvPr/>
        </p:nvSpPr>
        <p:spPr>
          <a:xfrm>
            <a:off x="8442325" y="1908175"/>
            <a:ext cx="3100388"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pic>
        <p:nvPicPr>
          <p:cNvPr id="6" name="图片 2">
            <a:extLst>
              <a:ext uri="{FF2B5EF4-FFF2-40B4-BE49-F238E27FC236}">
                <a16:creationId xmlns:a16="http://schemas.microsoft.com/office/drawing/2014/main" id="{0A20B8EC-6AFF-4930-BF0C-422F8146A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425" y="1839913"/>
            <a:ext cx="20605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4">
            <a:extLst>
              <a:ext uri="{FF2B5EF4-FFF2-40B4-BE49-F238E27FC236}">
                <a16:creationId xmlns:a16="http://schemas.microsoft.com/office/drawing/2014/main" id="{899788D7-7BDD-446A-AA90-7ED874A78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787525"/>
            <a:ext cx="2063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1">
            <a:extLst>
              <a:ext uri="{FF2B5EF4-FFF2-40B4-BE49-F238E27FC236}">
                <a16:creationId xmlns:a16="http://schemas.microsoft.com/office/drawing/2014/main" id="{BF71EF14-08A0-4ABE-A767-CE8477F51E48}"/>
              </a:ext>
            </a:extLst>
          </p:cNvPr>
          <p:cNvSpPr txBox="1">
            <a:spLocks noChangeArrowheads="1"/>
          </p:cNvSpPr>
          <p:nvPr/>
        </p:nvSpPr>
        <p:spPr bwMode="auto">
          <a:xfrm>
            <a:off x="8534400" y="3617913"/>
            <a:ext cx="29384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Đồng thời cũng dự báo t</a:t>
            </a:r>
            <a:r>
              <a:rPr lang="vi-VN" altLang="zh-CN" sz="320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200">
                <a:solidFill>
                  <a:srgbClr val="644B3D"/>
                </a:solidFill>
                <a:latin typeface="Times New Roman" panose="02020603050405020304" pitchFamily="18" charset="0"/>
                <a:ea typeface="汉仪全唐诗简"/>
                <a:cs typeface="Times New Roman" panose="02020603050405020304" pitchFamily="18" charset="0"/>
              </a:rPr>
              <a:t>ơng lai, số phận của hai nàng Kiều</a:t>
            </a:r>
            <a:endParaRPr lang="en-US" altLang="zh-CN" sz="3200">
              <a:solidFill>
                <a:srgbClr val="644B3D"/>
              </a:solidFill>
              <a:latin typeface="Times New Roman" panose="02020603050405020304" pitchFamily="18" charset="0"/>
              <a:ea typeface="汉仪全唐诗简"/>
              <a:cs typeface="Times New Roman" panose="02020603050405020304" pitchFamily="18" charset="0"/>
            </a:endParaRPr>
          </a:p>
          <a:p>
            <a:pPr>
              <a:lnSpc>
                <a:spcPct val="100000"/>
              </a:lnSpc>
              <a:spcBef>
                <a:spcPct val="0"/>
              </a:spcBef>
              <a:buFontTx/>
              <a:buNone/>
            </a:pPr>
            <a:endParaRPr lang="zh-CN" altLang="en-US" sz="3200">
              <a:latin typeface="Times New Roman" panose="02020603050405020304" pitchFamily="18" charset="0"/>
              <a:cs typeface="Times New Roman" panose="02020603050405020304" pitchFamily="18" charset="0"/>
            </a:endParaRPr>
          </a:p>
        </p:txBody>
      </p:sp>
      <p:pic>
        <p:nvPicPr>
          <p:cNvPr id="83970" name="Picture 2" descr="ÄoÃ¡n nhÃ¢n váº­t cá» trang qua hÃ¬nh váº½ dá» thÆ°Æ¡ng">
            <a:extLst>
              <a:ext uri="{FF2B5EF4-FFF2-40B4-BE49-F238E27FC236}">
                <a16:creationId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650" y="2324100"/>
            <a:ext cx="36957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barn(inVertical)">
                                      <p:cBhvr>
                                        <p:cTn id="10" dur="500"/>
                                        <p:tgtEl>
                                          <p:spTgt spid="839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4879C-7B42-4A85-B921-20D092FC70DE}"/>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3. Bố cục</a:t>
            </a:r>
          </a:p>
        </p:txBody>
      </p:sp>
      <p:grpSp>
        <p:nvGrpSpPr>
          <p:cNvPr id="3" name="组合 12">
            <a:extLst>
              <a:ext uri="{FF2B5EF4-FFF2-40B4-BE49-F238E27FC236}">
                <a16:creationId xmlns:a16="http://schemas.microsoft.com/office/drawing/2014/main" id="{727FD5F4-1D5E-431B-8366-3CBDDB9FD24D}"/>
              </a:ext>
            </a:extLst>
          </p:cNvPr>
          <p:cNvGrpSpPr>
            <a:grpSpLocks/>
          </p:cNvGrpSpPr>
          <p:nvPr/>
        </p:nvGrpSpPr>
        <p:grpSpPr bwMode="auto">
          <a:xfrm>
            <a:off x="865188" y="1620838"/>
            <a:ext cx="5140325" cy="2070100"/>
            <a:chOff x="663522" y="641267"/>
            <a:chExt cx="5140593" cy="2070100"/>
          </a:xfrm>
        </p:grpSpPr>
        <p:pic>
          <p:nvPicPr>
            <p:cNvPr id="8220" name="图片 26">
              <a:extLst>
                <a:ext uri="{FF2B5EF4-FFF2-40B4-BE49-F238E27FC236}">
                  <a16:creationId xmlns:a16="http://schemas.microsoft.com/office/drawing/2014/main" id="{80C50630-F33D-4363-AA21-594A4BFA8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22" y="641267"/>
              <a:ext cx="1688871"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1" name="组合 9">
              <a:extLst>
                <a:ext uri="{FF2B5EF4-FFF2-40B4-BE49-F238E27FC236}">
                  <a16:creationId xmlns:a16="http://schemas.microsoft.com/office/drawing/2014/main" id="{0A58BEFE-F2C7-46C2-8749-9E9D5417418E}"/>
                </a:ext>
              </a:extLst>
            </p:cNvPr>
            <p:cNvGrpSpPr>
              <a:grpSpLocks/>
            </p:cNvGrpSpPr>
            <p:nvPr/>
          </p:nvGrpSpPr>
          <p:grpSpPr bwMode="auto">
            <a:xfrm>
              <a:off x="1001605" y="1411516"/>
              <a:ext cx="997389" cy="1146633"/>
              <a:chOff x="2856713" y="2148116"/>
              <a:chExt cx="997389" cy="1146633"/>
            </a:xfrm>
          </p:grpSpPr>
          <p:pic>
            <p:nvPicPr>
              <p:cNvPr id="33" name="图片 1" descr="图片包含 户外, 地面, 人员, 建筑物&#10;&#10;已生成高可信度的说明">
                <a:extLst>
                  <a:ext uri="{FF2B5EF4-FFF2-40B4-BE49-F238E27FC236}">
                    <a16:creationId xmlns:a16="http://schemas.microsoft.com/office/drawing/2014/main" id="{B6D8CF86-2326-438F-973F-243913C2C5FC}"/>
                  </a:ext>
                </a:extLst>
              </p:cNvPr>
              <p:cNvPicPr>
                <a:picLocks noChangeAspect="1"/>
              </p:cNvPicPr>
              <p:nvPr/>
            </p:nvPicPr>
            <p:blipFill rotWithShape="1">
              <a:blip r:embed="rId4"/>
              <a:srcRect t="31667" r="80784" b="33836"/>
              <a:stretch>
                <a:fillRect/>
              </a:stretch>
            </p:blipFill>
            <p:spPr>
              <a:xfrm rot="5400000" flipV="1">
                <a:off x="2759179" y="2270812"/>
                <a:ext cx="1146175" cy="900160"/>
              </a:xfrm>
              <a:prstGeom prst="rect">
                <a:avLst/>
              </a:prstGeom>
              <a:effectLst>
                <a:outerShdw blurRad="50800" dist="38100" dir="2700000" algn="tl" rotWithShape="0">
                  <a:prstClr val="black">
                    <a:alpha val="40000"/>
                  </a:prstClr>
                </a:outerShdw>
              </a:effectLst>
            </p:spPr>
          </p:pic>
          <p:sp>
            <p:nvSpPr>
              <p:cNvPr id="8226" name="文本框 5">
                <a:extLst>
                  <a:ext uri="{FF2B5EF4-FFF2-40B4-BE49-F238E27FC236}">
                    <a16:creationId xmlns:a16="http://schemas.microsoft.com/office/drawing/2014/main" id="{AEC8CBB1-7EF6-4E70-BEA8-3899100CBA22}"/>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P1</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30" name="图片 13" descr="图片包含 户外, 地面, 人员, 建筑物&#10;&#10;已生成高可信度的说明">
              <a:extLst>
                <a:ext uri="{FF2B5EF4-FFF2-40B4-BE49-F238E27FC236}">
                  <a16:creationId xmlns:a16="http://schemas.microsoft.com/office/drawing/2014/main" id="{15BDD943-086D-4913-AD74-B29290DA5D68}"/>
                </a:ext>
              </a:extLst>
            </p:cNvPr>
            <p:cNvPicPr>
              <a:picLocks noChangeAspect="1"/>
            </p:cNvPicPr>
            <p:nvPr/>
          </p:nvPicPr>
          <p:blipFill rotWithShape="1">
            <a:blip r:embed="rId4"/>
            <a:srcRect l="-5489" t="24942" r="41637" b="73698"/>
            <a:stretch>
              <a:fillRect/>
            </a:stretch>
          </p:blipFill>
          <p:spPr>
            <a:xfrm rot="10800000" flipV="1">
              <a:off x="1912949" y="1984292"/>
              <a:ext cx="3891166" cy="61912"/>
            </a:xfrm>
            <a:prstGeom prst="rect">
              <a:avLst/>
            </a:prstGeom>
            <a:effectLst>
              <a:outerShdw blurRad="50800" dist="38100" dir="2700000" algn="tl" rotWithShape="0">
                <a:prstClr val="black">
                  <a:alpha val="40000"/>
                </a:prstClr>
              </a:outerShdw>
            </a:effectLst>
          </p:spPr>
        </p:pic>
        <p:sp>
          <p:nvSpPr>
            <p:cNvPr id="8223" name="文本框 14">
              <a:extLst>
                <a:ext uri="{FF2B5EF4-FFF2-40B4-BE49-F238E27FC236}">
                  <a16:creationId xmlns:a16="http://schemas.microsoft.com/office/drawing/2014/main" id="{6A42BC42-00F2-458D-B50C-74C58B385834}"/>
                </a:ext>
              </a:extLst>
            </p:cNvPr>
            <p:cNvSpPr txBox="1">
              <a:spLocks noChangeArrowheads="1"/>
            </p:cNvSpPr>
            <p:nvPr/>
          </p:nvSpPr>
          <p:spPr bwMode="auto">
            <a:xfrm>
              <a:off x="2673899" y="1177727"/>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đầu </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24" name="文本框 15">
              <a:extLst>
                <a:ext uri="{FF2B5EF4-FFF2-40B4-BE49-F238E27FC236}">
                  <a16:creationId xmlns:a16="http://schemas.microsoft.com/office/drawing/2014/main" id="{E6F0587B-460C-4337-8E9F-1B6D01A6AB92}"/>
                </a:ext>
              </a:extLst>
            </p:cNvPr>
            <p:cNvSpPr txBox="1">
              <a:spLocks noChangeArrowheads="1"/>
            </p:cNvSpPr>
            <p:nvPr/>
          </p:nvSpPr>
          <p:spPr bwMode="auto">
            <a:xfrm rot="-5400000">
              <a:off x="3480047" y="658164"/>
              <a:ext cx="631711" cy="340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Giới thiệu chung về 2 chị em</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组合 52">
            <a:extLst>
              <a:ext uri="{FF2B5EF4-FFF2-40B4-BE49-F238E27FC236}">
                <a16:creationId xmlns:a16="http://schemas.microsoft.com/office/drawing/2014/main" id="{70F89AA4-EC8F-41B3-BDE1-C036AB293F98}"/>
              </a:ext>
            </a:extLst>
          </p:cNvPr>
          <p:cNvGrpSpPr>
            <a:grpSpLocks/>
          </p:cNvGrpSpPr>
          <p:nvPr/>
        </p:nvGrpSpPr>
        <p:grpSpPr bwMode="auto">
          <a:xfrm>
            <a:off x="654050" y="4240213"/>
            <a:ext cx="5351463" cy="1954212"/>
            <a:chOff x="451712" y="3260221"/>
            <a:chExt cx="5352403" cy="1954731"/>
          </a:xfrm>
        </p:grpSpPr>
        <p:pic>
          <p:nvPicPr>
            <p:cNvPr id="8213" name="图片 28" descr="图片包含 户外, 霉菌&#10;&#10;已生成高可信度的说明">
              <a:extLst>
                <a:ext uri="{FF2B5EF4-FFF2-40B4-BE49-F238E27FC236}">
                  <a16:creationId xmlns:a16="http://schemas.microsoft.com/office/drawing/2014/main" id="{45AF95E6-DC59-4072-B07A-CD45B5F20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2" y="3260221"/>
              <a:ext cx="1589614" cy="16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4" name="组合 27">
              <a:extLst>
                <a:ext uri="{FF2B5EF4-FFF2-40B4-BE49-F238E27FC236}">
                  <a16:creationId xmlns:a16="http://schemas.microsoft.com/office/drawing/2014/main" id="{4A774007-6DAF-495E-89B1-787EBE35EF0C}"/>
                </a:ext>
              </a:extLst>
            </p:cNvPr>
            <p:cNvGrpSpPr>
              <a:grpSpLocks/>
            </p:cNvGrpSpPr>
            <p:nvPr/>
          </p:nvGrpSpPr>
          <p:grpSpPr bwMode="auto">
            <a:xfrm>
              <a:off x="1001605" y="3863353"/>
              <a:ext cx="997389" cy="1146633"/>
              <a:chOff x="2856713" y="2148116"/>
              <a:chExt cx="997389" cy="1146633"/>
            </a:xfrm>
          </p:grpSpPr>
          <p:pic>
            <p:nvPicPr>
              <p:cNvPr id="26" name="图片 29" descr="图片包含 户外, 地面, 人员, 建筑物&#10;&#10;已生成高可信度的说明">
                <a:extLst>
                  <a:ext uri="{FF2B5EF4-FFF2-40B4-BE49-F238E27FC236}">
                    <a16:creationId xmlns:a16="http://schemas.microsoft.com/office/drawing/2014/main" id="{D05D0206-E575-45C7-8281-7DAFED04AEAA}"/>
                  </a:ext>
                </a:extLst>
              </p:cNvPr>
              <p:cNvPicPr>
                <a:picLocks noChangeAspect="1"/>
              </p:cNvPicPr>
              <p:nvPr/>
            </p:nvPicPr>
            <p:blipFill rotWithShape="1">
              <a:blip r:embed="rId4"/>
              <a:srcRect t="31667" r="80784" b="33836"/>
              <a:stretch>
                <a:fillRect/>
              </a:stretch>
            </p:blipFill>
            <p:spPr>
              <a:xfrm rot="5400000" flipV="1">
                <a:off x="2758492" y="2271498"/>
                <a:ext cx="1146479" cy="900271"/>
              </a:xfrm>
              <a:prstGeom prst="rect">
                <a:avLst/>
              </a:prstGeom>
              <a:effectLst>
                <a:outerShdw blurRad="50800" dist="38100" dir="2700000" algn="tl" rotWithShape="0">
                  <a:prstClr val="black">
                    <a:alpha val="40000"/>
                  </a:prstClr>
                </a:outerShdw>
              </a:effectLst>
            </p:spPr>
          </p:pic>
          <p:sp>
            <p:nvSpPr>
              <p:cNvPr id="8219" name="文本框 31">
                <a:extLst>
                  <a:ext uri="{FF2B5EF4-FFF2-40B4-BE49-F238E27FC236}">
                    <a16:creationId xmlns:a16="http://schemas.microsoft.com/office/drawing/2014/main" id="{B3B2C71D-2FE4-4E2A-BFDD-C801CEFC961F}"/>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P3</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23" name="图片 32" descr="图片包含 户外, 地面, 人员, 建筑物&#10;&#10;已生成高可信度的说明">
              <a:extLst>
                <a:ext uri="{FF2B5EF4-FFF2-40B4-BE49-F238E27FC236}">
                  <a16:creationId xmlns:a16="http://schemas.microsoft.com/office/drawing/2014/main" id="{FFA6AB65-F6D0-4007-8132-9CBAE07056AA}"/>
                </a:ext>
              </a:extLst>
            </p:cNvPr>
            <p:cNvPicPr>
              <a:picLocks noChangeAspect="1"/>
            </p:cNvPicPr>
            <p:nvPr/>
          </p:nvPicPr>
          <p:blipFill rotWithShape="1">
            <a:blip r:embed="rId4"/>
            <a:srcRect l="-5489" t="24942" r="41637" b="73698"/>
            <a:stretch>
              <a:fillRect/>
            </a:stretch>
          </p:blipFill>
          <p:spPr>
            <a:xfrm rot="10800000" flipV="1">
              <a:off x="1912469" y="4436870"/>
              <a:ext cx="3891646" cy="61929"/>
            </a:xfrm>
            <a:prstGeom prst="rect">
              <a:avLst/>
            </a:prstGeom>
            <a:effectLst>
              <a:outerShdw blurRad="50800" dist="38100" dir="2700000" algn="tl" rotWithShape="0">
                <a:prstClr val="black">
                  <a:alpha val="40000"/>
                </a:prstClr>
              </a:outerShdw>
            </a:effectLst>
          </p:spPr>
        </p:pic>
        <p:sp>
          <p:nvSpPr>
            <p:cNvPr id="8216" name="文本框 33">
              <a:extLst>
                <a:ext uri="{FF2B5EF4-FFF2-40B4-BE49-F238E27FC236}">
                  <a16:creationId xmlns:a16="http://schemas.microsoft.com/office/drawing/2014/main" id="{BDBAEB0E-7346-42B6-8C55-C4648A452DAE}"/>
                </a:ext>
              </a:extLst>
            </p:cNvPr>
            <p:cNvSpPr txBox="1">
              <a:spLocks noChangeArrowheads="1"/>
            </p:cNvSpPr>
            <p:nvPr/>
          </p:nvSpPr>
          <p:spPr bwMode="auto">
            <a:xfrm>
              <a:off x="2346596" y="3617119"/>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12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17" name="文本框 34">
              <a:extLst>
                <a:ext uri="{FF2B5EF4-FFF2-40B4-BE49-F238E27FC236}">
                  <a16:creationId xmlns:a16="http://schemas.microsoft.com/office/drawing/2014/main" id="{64D90828-20F3-4C04-A885-0C3A7643FEC5}"/>
                </a:ext>
              </a:extLst>
            </p:cNvPr>
            <p:cNvSpPr txBox="1">
              <a:spLocks noChangeArrowheads="1"/>
            </p:cNvSpPr>
            <p:nvPr/>
          </p:nvSpPr>
          <p:spPr bwMode="auto">
            <a:xfrm rot="-5400000">
              <a:off x="3372432" y="3302830"/>
              <a:ext cx="631711" cy="319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Kiều</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5" name="组合 50">
            <a:extLst>
              <a:ext uri="{FF2B5EF4-FFF2-40B4-BE49-F238E27FC236}">
                <a16:creationId xmlns:a16="http://schemas.microsoft.com/office/drawing/2014/main" id="{A579278F-DD42-479B-8A2F-FFC1D7DE46CC}"/>
              </a:ext>
            </a:extLst>
          </p:cNvPr>
          <p:cNvGrpSpPr>
            <a:grpSpLocks/>
          </p:cNvGrpSpPr>
          <p:nvPr/>
        </p:nvGrpSpPr>
        <p:grpSpPr bwMode="auto">
          <a:xfrm>
            <a:off x="6373813" y="1677988"/>
            <a:ext cx="4600575" cy="1947862"/>
            <a:chOff x="6172057" y="699175"/>
            <a:chExt cx="4600958" cy="1947305"/>
          </a:xfrm>
        </p:grpSpPr>
        <p:pic>
          <p:nvPicPr>
            <p:cNvPr id="8206" name="图片 42" descr="图片包含 白色, 室内, 餐桌, 鲜花&#10;&#10;已生成极高可信度的说明">
              <a:extLst>
                <a:ext uri="{FF2B5EF4-FFF2-40B4-BE49-F238E27FC236}">
                  <a16:creationId xmlns:a16="http://schemas.microsoft.com/office/drawing/2014/main" id="{4CB8A9B5-525A-45E7-881E-6A01871DC7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80389">
              <a:off x="9029034" y="895373"/>
              <a:ext cx="1940179" cy="154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9" descr="图片包含 户外, 地面, 人员, 建筑物&#10;&#10;已生成高可信度的说明">
              <a:extLst>
                <a:ext uri="{FF2B5EF4-FFF2-40B4-BE49-F238E27FC236}">
                  <a16:creationId xmlns:a16="http://schemas.microsoft.com/office/drawing/2014/main" id="{48275958-9AF0-4A36-AAB5-24B5FE96D5B9}"/>
                </a:ext>
              </a:extLst>
            </p:cNvPr>
            <p:cNvPicPr>
              <a:picLocks noChangeAspect="1"/>
            </p:cNvPicPr>
            <p:nvPr/>
          </p:nvPicPr>
          <p:blipFill rotWithShape="1">
            <a:blip r:embed="rId4"/>
            <a:srcRect l="-5489" t="24942" r="41637" b="73698"/>
            <a:stretch>
              <a:fillRect/>
            </a:stretch>
          </p:blipFill>
          <p:spPr>
            <a:xfrm rot="10800000" flipV="1">
              <a:off x="6246675" y="1962464"/>
              <a:ext cx="3891287" cy="60308"/>
            </a:xfrm>
            <a:prstGeom prst="rect">
              <a:avLst/>
            </a:prstGeom>
            <a:effectLst>
              <a:outerShdw blurRad="50800" dist="38100" dir="2700000" algn="tl" rotWithShape="0">
                <a:prstClr val="black">
                  <a:alpha val="40000"/>
                </a:prstClr>
              </a:outerShdw>
            </a:effectLst>
          </p:spPr>
        </p:pic>
        <p:sp>
          <p:nvSpPr>
            <p:cNvPr id="8208" name="文本框 40">
              <a:extLst>
                <a:ext uri="{FF2B5EF4-FFF2-40B4-BE49-F238E27FC236}">
                  <a16:creationId xmlns:a16="http://schemas.microsoft.com/office/drawing/2014/main" id="{0DF1AFB8-F8E0-4069-8EA5-0E2CACC5C430}"/>
                </a:ext>
              </a:extLst>
            </p:cNvPr>
            <p:cNvSpPr txBox="1">
              <a:spLocks noChangeArrowheads="1"/>
            </p:cNvSpPr>
            <p:nvPr/>
          </p:nvSpPr>
          <p:spPr bwMode="auto">
            <a:xfrm>
              <a:off x="6297403" y="1177726"/>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9" name="文本框 41">
              <a:extLst>
                <a:ext uri="{FF2B5EF4-FFF2-40B4-BE49-F238E27FC236}">
                  <a16:creationId xmlns:a16="http://schemas.microsoft.com/office/drawing/2014/main" id="{E4A3644E-12F5-4F9C-8FFD-A2E5725B505D}"/>
                </a:ext>
              </a:extLst>
            </p:cNvPr>
            <p:cNvSpPr txBox="1">
              <a:spLocks noChangeArrowheads="1"/>
            </p:cNvSpPr>
            <p:nvPr/>
          </p:nvSpPr>
          <p:spPr bwMode="auto">
            <a:xfrm rot="-5400000">
              <a:off x="7555643" y="631183"/>
              <a:ext cx="631711" cy="33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Vân</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10" name="组合 36">
              <a:extLst>
                <a:ext uri="{FF2B5EF4-FFF2-40B4-BE49-F238E27FC236}">
                  <a16:creationId xmlns:a16="http://schemas.microsoft.com/office/drawing/2014/main" id="{214AA09C-ED1C-463F-954A-DA85F6E48327}"/>
                </a:ext>
              </a:extLst>
            </p:cNvPr>
            <p:cNvGrpSpPr>
              <a:grpSpLocks/>
            </p:cNvGrpSpPr>
            <p:nvPr/>
          </p:nvGrpSpPr>
          <p:grpSpPr bwMode="auto">
            <a:xfrm>
              <a:off x="9763557" y="1411516"/>
              <a:ext cx="997389" cy="1146633"/>
              <a:chOff x="2856713" y="2148116"/>
              <a:chExt cx="997389" cy="1146633"/>
            </a:xfrm>
          </p:grpSpPr>
          <p:pic>
            <p:nvPicPr>
              <p:cNvPr id="19" name="图片 37" descr="图片包含 户外, 地面, 人员, 建筑物&#10;&#10;已生成高可信度的说明">
                <a:extLst>
                  <a:ext uri="{FF2B5EF4-FFF2-40B4-BE49-F238E27FC236}">
                    <a16:creationId xmlns:a16="http://schemas.microsoft.com/office/drawing/2014/main" id="{7DC88731-D82F-4CF9-8671-00A8D7A7F855}"/>
                  </a:ext>
                </a:extLst>
              </p:cNvPr>
              <p:cNvPicPr>
                <a:picLocks noChangeAspect="1"/>
              </p:cNvPicPr>
              <p:nvPr/>
            </p:nvPicPr>
            <p:blipFill rotWithShape="1">
              <a:blip r:embed="rId4"/>
              <a:srcRect t="31667" r="80784" b="33836"/>
              <a:stretch>
                <a:fillRect/>
              </a:stretch>
            </p:blipFill>
            <p:spPr>
              <a:xfrm rot="5400000" flipV="1">
                <a:off x="2759008" y="2271189"/>
                <a:ext cx="1145847" cy="900187"/>
              </a:xfrm>
              <a:prstGeom prst="rect">
                <a:avLst/>
              </a:prstGeom>
              <a:effectLst>
                <a:outerShdw blurRad="50800" dist="38100" dir="2700000" algn="tl" rotWithShape="0">
                  <a:prstClr val="black">
                    <a:alpha val="40000"/>
                  </a:prstClr>
                </a:outerShdw>
              </a:effectLst>
            </p:spPr>
          </p:pic>
          <p:sp>
            <p:nvSpPr>
              <p:cNvPr id="8212" name="文本框 38">
                <a:extLst>
                  <a:ext uri="{FF2B5EF4-FFF2-40B4-BE49-F238E27FC236}">
                    <a16:creationId xmlns:a16="http://schemas.microsoft.com/office/drawing/2014/main" id="{29647084-8079-4A1F-8B50-DB480453359B}"/>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P2</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grpSp>
        <p:nvGrpSpPr>
          <p:cNvPr id="6" name="组合 51">
            <a:extLst>
              <a:ext uri="{FF2B5EF4-FFF2-40B4-BE49-F238E27FC236}">
                <a16:creationId xmlns:a16="http://schemas.microsoft.com/office/drawing/2014/main" id="{DBEA0D71-2F5A-4D18-A940-0DDD17ED1024}"/>
              </a:ext>
            </a:extLst>
          </p:cNvPr>
          <p:cNvGrpSpPr>
            <a:grpSpLocks/>
          </p:cNvGrpSpPr>
          <p:nvPr/>
        </p:nvGrpSpPr>
        <p:grpSpPr bwMode="auto">
          <a:xfrm>
            <a:off x="6448425" y="4535488"/>
            <a:ext cx="5286375" cy="1865390"/>
            <a:chOff x="6247065" y="3555790"/>
            <a:chExt cx="5285889" cy="1865729"/>
          </a:xfrm>
        </p:grpSpPr>
        <p:pic>
          <p:nvPicPr>
            <p:cNvPr id="8199" name="图片 8" descr="图片包含 植物&#10;&#10;已生成极高可信度的说明">
              <a:extLst>
                <a:ext uri="{FF2B5EF4-FFF2-40B4-BE49-F238E27FC236}">
                  <a16:creationId xmlns:a16="http://schemas.microsoft.com/office/drawing/2014/main" id="{684116D5-8054-4803-A449-5DFDAF2397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3933" y="3555790"/>
              <a:ext cx="2049021" cy="13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4" descr="图片包含 户外, 地面, 人员, 建筑物&#10;&#10;已生成高可信度的说明">
              <a:extLst>
                <a:ext uri="{FF2B5EF4-FFF2-40B4-BE49-F238E27FC236}">
                  <a16:creationId xmlns:a16="http://schemas.microsoft.com/office/drawing/2014/main" id="{B27D633A-3981-4C60-BA7C-826DF5586C47}"/>
                </a:ext>
              </a:extLst>
            </p:cNvPr>
            <p:cNvPicPr>
              <a:picLocks noChangeAspect="1"/>
            </p:cNvPicPr>
            <p:nvPr/>
          </p:nvPicPr>
          <p:blipFill rotWithShape="1">
            <a:blip r:embed="rId4"/>
            <a:srcRect l="-5489" t="24942" r="41637" b="73698"/>
            <a:stretch>
              <a:fillRect/>
            </a:stretch>
          </p:blipFill>
          <p:spPr>
            <a:xfrm rot="10800000" flipV="1">
              <a:off x="6247065" y="4475119"/>
              <a:ext cx="3890605" cy="61924"/>
            </a:xfrm>
            <a:prstGeom prst="rect">
              <a:avLst/>
            </a:prstGeom>
            <a:effectLst>
              <a:outerShdw blurRad="50800" dist="38100" dir="2700000" algn="tl" rotWithShape="0">
                <a:prstClr val="black">
                  <a:alpha val="40000"/>
                </a:prstClr>
              </a:outerShdw>
            </a:effectLst>
          </p:spPr>
        </p:pic>
        <p:sp>
          <p:nvSpPr>
            <p:cNvPr id="8201" name="文本框 45">
              <a:extLst>
                <a:ext uri="{FF2B5EF4-FFF2-40B4-BE49-F238E27FC236}">
                  <a16:creationId xmlns:a16="http://schemas.microsoft.com/office/drawing/2014/main" id="{04068B62-C830-4847-B5A1-A574F7EBAF54}"/>
                </a:ext>
              </a:extLst>
            </p:cNvPr>
            <p:cNvSpPr txBox="1">
              <a:spLocks noChangeArrowheads="1"/>
            </p:cNvSpPr>
            <p:nvPr/>
          </p:nvSpPr>
          <p:spPr bwMode="auto">
            <a:xfrm>
              <a:off x="6688383" y="3678918"/>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cuối</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2" name="文本框 46">
              <a:extLst>
                <a:ext uri="{FF2B5EF4-FFF2-40B4-BE49-F238E27FC236}">
                  <a16:creationId xmlns:a16="http://schemas.microsoft.com/office/drawing/2014/main" id="{6E4AFE9C-C20D-409F-838D-A1FE50F9B79D}"/>
                </a:ext>
              </a:extLst>
            </p:cNvPr>
            <p:cNvSpPr txBox="1">
              <a:spLocks noChangeArrowheads="1"/>
            </p:cNvSpPr>
            <p:nvPr/>
          </p:nvSpPr>
          <p:spPr bwMode="auto">
            <a:xfrm rot="16200000">
              <a:off x="7608282" y="3401847"/>
              <a:ext cx="861931" cy="317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en-US" sz="2200" dirty="0" err="1">
                  <a:solidFill>
                    <a:srgbClr val="10099B"/>
                  </a:solidFill>
                  <a:latin typeface="Times New Roman" panose="02020603050405020304" pitchFamily="18" charset="0"/>
                  <a:cs typeface="Times New Roman" panose="02020603050405020304" pitchFamily="18" charset="0"/>
                </a:rPr>
                <a:t>Cuộc</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sống</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và</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phẩm</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hạnh</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của</a:t>
              </a:r>
              <a:r>
                <a:rPr lang="en-US" altLang="en-US" sz="2200" dirty="0">
                  <a:solidFill>
                    <a:srgbClr val="10099B"/>
                  </a:solidFill>
                  <a:latin typeface="Times New Roman" panose="02020603050405020304" pitchFamily="18" charset="0"/>
                  <a:cs typeface="Times New Roman" panose="02020603050405020304" pitchFamily="18" charset="0"/>
                </a:rPr>
                <a:t> 2 </a:t>
              </a:r>
              <a:r>
                <a:rPr lang="en-US" altLang="en-US" sz="2200" dirty="0" err="1">
                  <a:solidFill>
                    <a:srgbClr val="10099B"/>
                  </a:solidFill>
                  <a:latin typeface="Times New Roman" panose="02020603050405020304" pitchFamily="18" charset="0"/>
                  <a:cs typeface="Times New Roman" panose="02020603050405020304" pitchFamily="18" charset="0"/>
                </a:rPr>
                <a:t>chị</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em</a:t>
              </a:r>
              <a:endParaRPr lang="zh-CN" altLang="en-US" sz="2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03" name="组合 47">
              <a:extLst>
                <a:ext uri="{FF2B5EF4-FFF2-40B4-BE49-F238E27FC236}">
                  <a16:creationId xmlns:a16="http://schemas.microsoft.com/office/drawing/2014/main" id="{A55394DB-7B49-4BA5-B39D-7022ADB4D353}"/>
                </a:ext>
              </a:extLst>
            </p:cNvPr>
            <p:cNvGrpSpPr>
              <a:grpSpLocks/>
            </p:cNvGrpSpPr>
            <p:nvPr/>
          </p:nvGrpSpPr>
          <p:grpSpPr bwMode="auto">
            <a:xfrm>
              <a:off x="9763557" y="3924710"/>
              <a:ext cx="997389" cy="1146633"/>
              <a:chOff x="2856713" y="2148116"/>
              <a:chExt cx="997389" cy="1146633"/>
            </a:xfrm>
          </p:grpSpPr>
          <p:pic>
            <p:nvPicPr>
              <p:cNvPr id="12" name="图片 48" descr="图片包含 户外, 地面, 人员, 建筑物&#10;&#10;已生成高可信度的说明">
                <a:extLst>
                  <a:ext uri="{FF2B5EF4-FFF2-40B4-BE49-F238E27FC236}">
                    <a16:creationId xmlns:a16="http://schemas.microsoft.com/office/drawing/2014/main" id="{E9F61E72-67D0-45E1-982A-3C8495729C41}"/>
                  </a:ext>
                </a:extLst>
              </p:cNvPr>
              <p:cNvPicPr>
                <a:picLocks noChangeAspect="1"/>
              </p:cNvPicPr>
              <p:nvPr/>
            </p:nvPicPr>
            <p:blipFill rotWithShape="1">
              <a:blip r:embed="rId4"/>
              <a:srcRect t="31667" r="80784" b="33836"/>
              <a:stretch>
                <a:fillRect/>
              </a:stretch>
            </p:blipFill>
            <p:spPr>
              <a:xfrm rot="5400000" flipV="1">
                <a:off x="2758432" y="2270740"/>
                <a:ext cx="1147970" cy="901617"/>
              </a:xfrm>
              <a:prstGeom prst="rect">
                <a:avLst/>
              </a:prstGeom>
              <a:effectLst>
                <a:outerShdw blurRad="50800" dist="38100" dir="2700000" algn="tl" rotWithShape="0">
                  <a:prstClr val="black">
                    <a:alpha val="40000"/>
                  </a:prstClr>
                </a:outerShdw>
              </a:effectLst>
            </p:spPr>
          </p:pic>
          <p:sp>
            <p:nvSpPr>
              <p:cNvPr id="8205" name="文本框 49">
                <a:extLst>
                  <a:ext uri="{FF2B5EF4-FFF2-40B4-BE49-F238E27FC236}">
                    <a16:creationId xmlns:a16="http://schemas.microsoft.com/office/drawing/2014/main" id="{2916F0E6-E464-436E-9AB6-851B0F1F0449}"/>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P4</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4231</Words>
  <PresentationFormat>Widescreen</PresentationFormat>
  <Paragraphs>378</Paragraphs>
  <Slides>59</Slides>
  <Notes>59</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59</vt:i4>
      </vt:variant>
    </vt:vector>
  </HeadingPairs>
  <TitlesOfParts>
    <vt:vector size="76" baseType="lpstr">
      <vt:lpstr>#9Slide05 SVNKitten</vt:lpstr>
      <vt:lpstr>#9Slide05 Cimochi</vt:lpstr>
      <vt:lpstr>#9Slide03 Arima Madurai</vt:lpstr>
      <vt:lpstr>#9Slide05 Fourth Medium</vt:lpstr>
      <vt:lpstr>汉仪全唐诗简</vt:lpstr>
      <vt:lpstr>Times New Roman</vt:lpstr>
      <vt:lpstr>#9Slide07 Dorayaki</vt:lpstr>
      <vt:lpstr>#9Slide03 Cabin Condensed Bold</vt:lpstr>
      <vt:lpstr>VL Atlantika</vt:lpstr>
      <vt:lpstr>Calibri Light</vt:lpstr>
      <vt:lpstr>Calibri</vt:lpstr>
      <vt:lpstr>Arial</vt:lpstr>
      <vt:lpstr>Tahoma</vt:lpstr>
      <vt:lpstr>#9Slide03 Arima Madurai Black</vt:lpstr>
      <vt:lpstr>Wingdings</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Đôi mắt</vt:lpstr>
      <vt:lpstr>VẺ ĐẸP NGOẠI HÌNH THÚY KIỀU</vt:lpstr>
      <vt:lpstr>Thông minh vốn sẵn tính trời, Pha nghề thi họa đủ mùi ca ngâm.  Cung thương làu bậc ngũ âm, Nghề riêng ăn đứt hồ cầm một trương.  Khúc nhà tay lựa nên chương, Một thiên Bạc mệnh lại càng não nhân. </vt:lpstr>
      <vt:lpstr>PowerPoint Presentation</vt:lpstr>
      <vt:lpstr>KIỀU ĐÁNH ĐÀN</vt:lpstr>
      <vt:lpstr>PowerPoint Presentation</vt:lpstr>
      <vt:lpstr>PowerPoint Presentation</vt:lpstr>
      <vt:lpstr>Một cung gió thảm mưa sầu, Bốn dây rỏ máu năm đầu ngón tay.</vt:lpstr>
      <vt:lpstr>Phím đàn dìu dặt tay tiên, Khói trầm cao thấp tiếng huyền gần xa. Lọt tai nghe suốt năm cung Tiếng nào là chẳng não nùng xôn xao.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2020-08-03T23:59:08Z</dcterms:created>
  <dcterms:modified xsi:type="dcterms:W3CDTF">2020-08-26T07:34:45Z</dcterms:modified>
</cp:coreProperties>
</file>