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95" r:id="rId2"/>
    <p:sldId id="257" r:id="rId3"/>
    <p:sldId id="277" r:id="rId4"/>
    <p:sldId id="259" r:id="rId5"/>
    <p:sldId id="279" r:id="rId6"/>
    <p:sldId id="280" r:id="rId7"/>
    <p:sldId id="281" r:id="rId8"/>
    <p:sldId id="282" r:id="rId9"/>
    <p:sldId id="283" r:id="rId10"/>
    <p:sldId id="284" r:id="rId11"/>
    <p:sldId id="285" r:id="rId12"/>
    <p:sldId id="286" r:id="rId13"/>
    <p:sldId id="287" r:id="rId14"/>
    <p:sldId id="288" r:id="rId15"/>
    <p:sldId id="289" r:id="rId16"/>
    <p:sldId id="290" r:id="rId17"/>
    <p:sldId id="256" r:id="rId18"/>
    <p:sldId id="262" r:id="rId19"/>
    <p:sldId id="291" r:id="rId20"/>
    <p:sldId id="271" r:id="rId21"/>
    <p:sldId id="293" r:id="rId22"/>
    <p:sldId id="294" r:id="rId23"/>
    <p:sldId id="267" r:id="rId24"/>
    <p:sldId id="292" r:id="rId25"/>
  </p:sldIdLst>
  <p:sldSz cx="12192000" cy="6858000"/>
  <p:notesSz cx="6858000" cy="9144000"/>
  <p:embeddedFontLst>
    <p:embeddedFont>
      <p:font typeface="High Tower Text" panose="02040502050506030303" pitchFamily="18" charset="0"/>
      <p:regular r:id="rId27"/>
      <p:italic r:id="rId28"/>
    </p:embeddedFont>
    <p:embeddedFont>
      <p:font typeface="Pacifico" panose="020B0604020202020204" charset="0"/>
      <p:regular r:id="rId29"/>
    </p:embeddedFont>
    <p:embeddedFont>
      <p:font typeface="Arial Black" panose="020B0A04020102020204" pitchFamily="34" charset="0"/>
      <p:bold r:id="rId30"/>
    </p:embeddedFont>
    <p:embeddedFont>
      <p:font typeface="#9Slide03 AllRoundGothic" panose="020B0703020202020104" pitchFamily="34" charset="0"/>
      <p:regular r:id="rId31"/>
    </p:embeddedFont>
    <p:embeddedFont>
      <p:font typeface="宋体" panose="02010600030101010101" pitchFamily="2" charset="-122"/>
      <p:regular r:id="rId32"/>
    </p:embeddedFont>
    <p:embeddedFont>
      <p:font typeface="iCiel Cadena" panose="02000503000000020004" charset="0"/>
      <p:bold r:id="rId33"/>
    </p:embeddedFont>
    <p:embeddedFont>
      <p:font typeface="Brush Script MT" panose="03060802040406070304" pitchFamily="66" charset="0"/>
      <p:italic r:id="rId34"/>
    </p:embeddedFont>
    <p:embeddedFont>
      <p:font typeface="Mongolian Baiti" panose="03000500000000000000" pitchFamily="66" charset="0"/>
      <p:regular r:id="rId35"/>
    </p:embeddedFont>
    <p:embeddedFont>
      <p:font typeface="Tahoma" panose="020B0604030504040204" pitchFamily="3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jLwoWAS4mba9p4zcs6UpG8g8MS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DB605"/>
    <a:srgbClr val="489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snapToGrid="0">
      <p:cViewPr varScale="1">
        <p:scale>
          <a:sx n="65" d="100"/>
          <a:sy n="65" d="100"/>
        </p:scale>
        <p:origin x="9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CN"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B6156E-F2C6-4D94-957A-B3D9BCE3CE61}" type="slidenum">
              <a:rPr lang="zh-CN" altLang="en-US" smtClean="0"/>
              <a:t>1</a:t>
            </a:fld>
            <a:endParaRPr lang="zh-CN" altLang="en-US"/>
          </a:p>
        </p:txBody>
      </p:sp>
    </p:spTree>
    <p:extLst>
      <p:ext uri="{BB962C8B-B14F-4D97-AF65-F5344CB8AC3E}">
        <p14:creationId xmlns:p14="http://schemas.microsoft.com/office/powerpoint/2010/main" val="3412126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 name="Google Shape;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vào hình chú thỏ để mở video, GV cho HS xem từ 3-5 phút tùy theo thời gian trước đó. </a:t>
            </a:r>
            <a:endParaRPr/>
          </a:p>
        </p:txBody>
      </p:sp>
      <p:sp>
        <p:nvSpPr>
          <p:cNvPr id="19" name="Google Shape;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Hoạt động này thay vì trả lời miệng, GV có thể cho HS trả lời vào ô chat hoặc các công cụ lấy ý kiến khác (classpoint, menti, …)</a:t>
            </a:r>
            <a:endParaRP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19</a:t>
            </a:fld>
            <a:endParaRPr/>
          </a:p>
        </p:txBody>
      </p:sp>
    </p:spTree>
    <p:extLst>
      <p:ext uri="{BB962C8B-B14F-4D97-AF65-F5344CB8AC3E}">
        <p14:creationId xmlns:p14="http://schemas.microsoft.com/office/powerpoint/2010/main" val="4263510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Hẹn với HS rằng, buổi sau chúng ta sẽ cùng làm 1 chiếc lồng đèn sáng tạo và viết mong ước của mình lên đó. </a:t>
            </a:r>
            <a:endParaRPr/>
          </a:p>
        </p:txBody>
      </p:sp>
      <p:sp>
        <p:nvSpPr>
          <p:cNvPr id="320" name="Google Shape;32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22</a:t>
            </a:fld>
            <a:endParaRPr lang="zh-CN" altLang="en-US"/>
          </a:p>
        </p:txBody>
      </p:sp>
    </p:spTree>
    <p:extLst>
      <p:ext uri="{BB962C8B-B14F-4D97-AF65-F5344CB8AC3E}">
        <p14:creationId xmlns:p14="http://schemas.microsoft.com/office/powerpoint/2010/main" val="2819436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23</a:t>
            </a:fld>
            <a:endParaRPr lang="zh-CN" altLang="en-US"/>
          </a:p>
        </p:txBody>
      </p:sp>
    </p:spTree>
    <p:extLst>
      <p:ext uri="{BB962C8B-B14F-4D97-AF65-F5344CB8AC3E}">
        <p14:creationId xmlns:p14="http://schemas.microsoft.com/office/powerpoint/2010/main" val="1015752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24</a:t>
            </a:fld>
            <a:endParaRPr/>
          </a:p>
        </p:txBody>
      </p:sp>
    </p:spTree>
    <p:extLst>
      <p:ext uri="{BB962C8B-B14F-4D97-AF65-F5344CB8AC3E}">
        <p14:creationId xmlns:p14="http://schemas.microsoft.com/office/powerpoint/2010/main" val="282307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a:t>
            </a:fld>
            <a:endParaRPr lang="zh-CN" altLang="en-US"/>
          </a:p>
        </p:txBody>
      </p:sp>
    </p:spTree>
    <p:extLst>
      <p:ext uri="{BB962C8B-B14F-4D97-AF65-F5344CB8AC3E}">
        <p14:creationId xmlns:p14="http://schemas.microsoft.com/office/powerpoint/2010/main" val="215451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Trò chơi này là phần khởi động để dẫn vào bài: </a:t>
            </a:r>
          </a:p>
          <a:p>
            <a:pPr>
              <a:buAutoNum type="arabicPeriod"/>
            </a:pPr>
            <a:r>
              <a:rPr lang="en-US"/>
              <a:t>Bánh trung thu</a:t>
            </a:r>
          </a:p>
          <a:p>
            <a:pPr>
              <a:buAutoNum type="arabicPeriod"/>
            </a:pPr>
            <a:r>
              <a:rPr lang="en-US"/>
              <a:t>Thỏ</a:t>
            </a:r>
          </a:p>
          <a:p>
            <a:pPr>
              <a:buAutoNum type="arabicPeriod"/>
            </a:pPr>
            <a:r>
              <a:rPr lang="en-US"/>
              <a:t>Chị Hằng – Chú Cuội</a:t>
            </a:r>
          </a:p>
          <a:p>
            <a:pPr marL="228600" indent="0">
              <a:buNone/>
            </a:pPr>
            <a:r>
              <a:rPr lang="en-US"/>
              <a:t>Các con có biết những sự vật này liên quan đến chủ đề gì ko nào? -&gt;&gt;&gt; Tết Trung thu</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5</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966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6</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877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chữ để mở video.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7</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999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8</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71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a:t>
            </a:fld>
            <a:endParaRPr/>
          </a:p>
        </p:txBody>
      </p:sp>
    </p:spTree>
    <p:extLst>
      <p:ext uri="{BB962C8B-B14F-4D97-AF65-F5344CB8AC3E}">
        <p14:creationId xmlns:p14="http://schemas.microsoft.com/office/powerpoint/2010/main" val="2278178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mảnh ghép để mở câu hỏi &gt; sau khi HS trả lời bấm tiếp vào mảnh ghép màu đen để lật mảnh ghépp</a:t>
            </a:r>
          </a:p>
          <a:p>
            <a:r>
              <a:rPr lang="en-US"/>
              <a:t>- HS lật được mảnh ghép mời HS xem 1 đoạn clip về hoạt động rất vui nhộn trong ngày Tết Trung thu (bấm vào dấu mũi tên để chuyển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10</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8273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24"/>
          <p:cNvPicPr preferRelativeResize="0"/>
          <p:nvPr/>
        </p:nvPicPr>
        <p:blipFill rotWithShape="1">
          <a:blip r:embed="rId3">
            <a:alphaModFix/>
          </a:blip>
          <a:srcRect/>
          <a:stretch/>
        </p:blipFill>
        <p:spPr>
          <a:xfrm>
            <a:off x="249376" y="244286"/>
            <a:ext cx="695047" cy="6950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项内容">
  <p:cSld name="两项内容">
    <p:spTree>
      <p:nvGrpSpPr>
        <p:cNvPr id="1" name="Shape 1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5A604601-C0B5-48A8-970C-86A8012E5590}"/>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627FAD3B-4EB6-4C39-BF2F-30BB8C1BCCFE}"/>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14102005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0598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635540-ED7C-4E37-A8E0-70AF6A51F1DB}" type="datetimeFigureOut">
              <a:rPr lang="zh-CN" altLang="en-US" smtClean="0"/>
              <a:t>2021/9/18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4F7AE5-DC79-4A7D-BE5D-163A4B41FD41}" type="slidenum">
              <a:rPr lang="zh-CN" altLang="en-US" smtClean="0"/>
              <a:t>‹#›</a:t>
            </a:fld>
            <a:endParaRPr lang="zh-CN" altLang="en-US"/>
          </a:p>
        </p:txBody>
      </p:sp>
    </p:spTree>
    <p:extLst>
      <p:ext uri="{BB962C8B-B14F-4D97-AF65-F5344CB8AC3E}">
        <p14:creationId xmlns:p14="http://schemas.microsoft.com/office/powerpoint/2010/main" val="3397416369"/>
      </p:ext>
    </p:extLst>
  </p:cSld>
  <p:clrMapOvr>
    <a:masterClrMapping/>
  </p:clrMapOvr>
  <mc:AlternateContent xmlns:mc="http://schemas.openxmlformats.org/markup-compatibility/2006" xmlns:p14="http://schemas.microsoft.com/office/powerpoint/2010/main">
    <mc:Choice Requires="p14">
      <p:transition spd="slow" p14:dur="3000" advTm="7000">
        <p:blinds dir="vert"/>
      </p:transition>
    </mc:Choice>
    <mc:Fallback xmlns="">
      <p:transition spd="slow" advTm="7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3" name="Picture 2" descr="A picture containing text, room, gambling house, scene&#10;&#10;Description automatically generated">
            <a:extLst>
              <a:ext uri="{FF2B5EF4-FFF2-40B4-BE49-F238E27FC236}">
                <a16:creationId xmlns:a16="http://schemas.microsoft.com/office/drawing/2014/main" id="{1208F83A-7CD2-4F4C-95C4-65584342EA14}"/>
              </a:ext>
            </a:extLst>
          </p:cNvPr>
          <p:cNvPicPr>
            <a:picLocks noChangeAspect="1"/>
          </p:cNvPicPr>
          <p:nvPr userDrawn="1"/>
        </p:nvPicPr>
        <p:blipFill>
          <a:blip r:embed="rId9"/>
          <a:stretch>
            <a:fillRect/>
          </a:stretch>
        </p:blipFill>
        <p:spPr>
          <a:xfrm>
            <a:off x="-1946497" y="0"/>
            <a:ext cx="1826756" cy="182675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gif"/><Relationship Id="rId18" Type="http://schemas.openxmlformats.org/officeDocument/2006/relationships/image" Target="../media/image43.png"/><Relationship Id="rId26" Type="http://schemas.openxmlformats.org/officeDocument/2006/relationships/image" Target="../media/image47.png"/><Relationship Id="rId3" Type="http://schemas.openxmlformats.org/officeDocument/2006/relationships/audio" Target="../media/audio1.wav"/><Relationship Id="rId21" Type="http://schemas.openxmlformats.org/officeDocument/2006/relationships/slide" Target="slide12.xml"/><Relationship Id="rId7" Type="http://schemas.openxmlformats.org/officeDocument/2006/relationships/image" Target="../media/image33.png"/><Relationship Id="rId12" Type="http://schemas.openxmlformats.org/officeDocument/2006/relationships/image" Target="../media/image38.gif"/><Relationship Id="rId17" Type="http://schemas.openxmlformats.org/officeDocument/2006/relationships/slide" Target="slide17.xml"/><Relationship Id="rId25" Type="http://schemas.openxmlformats.org/officeDocument/2006/relationships/slide" Target="slide14.xml"/><Relationship Id="rId2" Type="http://schemas.openxmlformats.org/officeDocument/2006/relationships/notesSlide" Target="../notesSlides/notesSlide9.xml"/><Relationship Id="rId16" Type="http://schemas.openxmlformats.org/officeDocument/2006/relationships/image" Target="../media/image42.gif"/><Relationship Id="rId20" Type="http://schemas.openxmlformats.org/officeDocument/2006/relationships/image" Target="../media/image44.png"/><Relationship Id="rId29" Type="http://schemas.openxmlformats.org/officeDocument/2006/relationships/slide" Target="slide16.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46.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slide" Target="slide13.xml"/><Relationship Id="rId28" Type="http://schemas.openxmlformats.org/officeDocument/2006/relationships/image" Target="../media/image48.png"/><Relationship Id="rId10" Type="http://schemas.openxmlformats.org/officeDocument/2006/relationships/image" Target="../media/image36.png"/><Relationship Id="rId19" Type="http://schemas.openxmlformats.org/officeDocument/2006/relationships/slide" Target="slide11.xml"/><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image" Target="../media/image40.gif"/><Relationship Id="rId22" Type="http://schemas.openxmlformats.org/officeDocument/2006/relationships/image" Target="../media/image45.png"/><Relationship Id="rId27" Type="http://schemas.openxmlformats.org/officeDocument/2006/relationships/slide" Target="slide15.xml"/><Relationship Id="rId30"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5.jpe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youtube.com/watch?v=OnOE_c7OLz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vidrJtGTkdI" TargetMode="Externa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8000"/>
            <a:lum/>
          </a:blip>
          <a:srcRect/>
          <a:stretch>
            <a:fillRect t="-69000" b="-69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689198" y="-403866"/>
            <a:ext cx="4842097" cy="3244205"/>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
            <a:ext cx="4114800" cy="3508535"/>
          </a:xfrm>
          <a:prstGeom prst="rect">
            <a:avLst/>
          </a:prstGeom>
        </p:spPr>
      </p:pic>
      <p:pic>
        <p:nvPicPr>
          <p:cNvPr id="9" name="图片 8"/>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6173" b="11389"/>
          <a:stretch/>
        </p:blipFill>
        <p:spPr>
          <a:xfrm>
            <a:off x="3148067" y="-1"/>
            <a:ext cx="6011402" cy="7402857"/>
          </a:xfrm>
          <a:prstGeom prst="rect">
            <a:avLst/>
          </a:prstGeom>
        </p:spPr>
      </p:pic>
      <p:cxnSp>
        <p:nvCxnSpPr>
          <p:cNvPr id="12" name="直接连接符 11"/>
          <p:cNvCxnSpPr/>
          <p:nvPr/>
        </p:nvCxnSpPr>
        <p:spPr>
          <a:xfrm>
            <a:off x="11145091" y="3978000"/>
            <a:ext cx="0" cy="21600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11046260" y="4616868"/>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4" name="椭圆 13"/>
          <p:cNvSpPr/>
          <p:nvPr/>
        </p:nvSpPr>
        <p:spPr>
          <a:xfrm>
            <a:off x="11046260" y="4968000"/>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5" name="椭圆 14"/>
          <p:cNvSpPr/>
          <p:nvPr/>
        </p:nvSpPr>
        <p:spPr>
          <a:xfrm>
            <a:off x="11046260" y="5319132"/>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cxnSp>
        <p:nvCxnSpPr>
          <p:cNvPr id="16" name="直接连接符 15"/>
          <p:cNvCxnSpPr>
            <a:cxnSpLocks/>
          </p:cNvCxnSpPr>
          <p:nvPr/>
        </p:nvCxnSpPr>
        <p:spPr>
          <a:xfrm>
            <a:off x="638978" y="4902506"/>
            <a:ext cx="9563" cy="2086144"/>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549710" y="5467518"/>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8" name="椭圆 17"/>
          <p:cNvSpPr/>
          <p:nvPr/>
        </p:nvSpPr>
        <p:spPr>
          <a:xfrm>
            <a:off x="549710" y="5818650"/>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9" name="椭圆 18"/>
          <p:cNvSpPr/>
          <p:nvPr/>
        </p:nvSpPr>
        <p:spPr>
          <a:xfrm>
            <a:off x="549710" y="6169782"/>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20" name="图片 19"/>
          <p:cNvPicPr>
            <a:picLocks noChangeAspect="1"/>
          </p:cNvPicPr>
          <p:nvPr/>
        </p:nvPicPr>
        <p:blipFill rotWithShape="1">
          <a:blip r:embed="rId9" cstate="print">
            <a:extLst>
              <a:ext uri="{28A0092B-C50C-407E-A947-70E740481C1C}">
                <a14:useLocalDpi xmlns:a14="http://schemas.microsoft.com/office/drawing/2010/main" val="0"/>
              </a:ext>
            </a:extLst>
          </a:blip>
          <a:srcRect t="6667" b="75556"/>
          <a:stretch/>
        </p:blipFill>
        <p:spPr>
          <a:xfrm>
            <a:off x="6492864" y="5499132"/>
            <a:ext cx="4240289" cy="1373313"/>
          </a:xfrm>
          <a:prstGeom prst="rect">
            <a:avLst/>
          </a:prstGeom>
        </p:spPr>
      </p:pic>
      <p:pic>
        <p:nvPicPr>
          <p:cNvPr id="5" name="轻松欢乐节奏感动进取电子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52899" y="-933932"/>
            <a:ext cx="609600" cy="609600"/>
          </a:xfrm>
          <a:prstGeom prst="rect">
            <a:avLst/>
          </a:prstGeom>
        </p:spPr>
      </p:pic>
      <p:sp>
        <p:nvSpPr>
          <p:cNvPr id="4" name="TextBox 3"/>
          <p:cNvSpPr txBox="1"/>
          <p:nvPr/>
        </p:nvSpPr>
        <p:spPr>
          <a:xfrm>
            <a:off x="5079867" y="2195678"/>
            <a:ext cx="2053937" cy="2585323"/>
          </a:xfrm>
          <a:prstGeom prst="rect">
            <a:avLst/>
          </a:prstGeom>
          <a:noFill/>
        </p:spPr>
        <p:txBody>
          <a:bodyPr wrap="square" rtlCol="0">
            <a:spAutoFit/>
          </a:bodyPr>
          <a:lstStyle/>
          <a:p>
            <a:pPr algn="ct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Tết</a:t>
            </a:r>
            <a:r>
              <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rPr>
              <a:t> </a:t>
            </a: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trung</a:t>
            </a:r>
            <a:r>
              <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rPr>
              <a:t> </a:t>
            </a: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thu</a:t>
            </a:r>
            <a:endPar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endParaRPr>
          </a:p>
        </p:txBody>
      </p:sp>
      <p:sp>
        <p:nvSpPr>
          <p:cNvPr id="21" name="TextBox 20"/>
          <p:cNvSpPr txBox="1"/>
          <p:nvPr/>
        </p:nvSpPr>
        <p:spPr>
          <a:xfrm>
            <a:off x="585127" y="4968000"/>
            <a:ext cx="4963544" cy="1754326"/>
          </a:xfrm>
          <a:prstGeom prst="rect">
            <a:avLst/>
          </a:prstGeom>
          <a:noFill/>
        </p:spPr>
        <p:txBody>
          <a:bodyPr wrap="square" rtlCol="0">
            <a:spAutoFit/>
          </a:bodyPr>
          <a:lstStyle/>
          <a:p>
            <a:pPr algn="ctr"/>
            <a:r>
              <a:rPr lang="en-US" sz="5400" b="1" err="1">
                <a:solidFill>
                  <a:srgbClr val="FF0000"/>
                </a:solidFill>
                <a:latin typeface="Brush Script MT" panose="03060802040406070304" pitchFamily="66" charset="0"/>
                <a:cs typeface="Mongolian Baiti" panose="03000500000000000000" pitchFamily="66" charset="0"/>
              </a:rPr>
              <a:t>Lớp</a:t>
            </a:r>
            <a:r>
              <a:rPr lang="en-US" sz="5400" b="1">
                <a:solidFill>
                  <a:srgbClr val="FF0000"/>
                </a:solidFill>
                <a:latin typeface="Brush Script MT" panose="03060802040406070304" pitchFamily="66" charset="0"/>
                <a:cs typeface="Mongolian Baiti" panose="03000500000000000000" pitchFamily="66" charset="0"/>
              </a:rPr>
              <a:t> </a:t>
            </a:r>
            <a:r>
              <a:rPr lang="en-US" sz="5400" b="1" smtClean="0">
                <a:solidFill>
                  <a:srgbClr val="FF0000"/>
                </a:solidFill>
                <a:latin typeface="Brush Script MT" panose="03060802040406070304" pitchFamily="66" charset="0"/>
                <a:cs typeface="Mongolian Baiti" panose="03000500000000000000" pitchFamily="66" charset="0"/>
              </a:rPr>
              <a:t>7C </a:t>
            </a:r>
          </a:p>
          <a:p>
            <a:pPr algn="ctr"/>
            <a:r>
              <a:rPr lang="en-US" sz="5400" b="1" smtClean="0">
                <a:solidFill>
                  <a:srgbClr val="FF0000"/>
                </a:solidFill>
                <a:latin typeface="#9Slide03 AllRoundGothic" panose="020B0703020202020104" pitchFamily="34" charset="0"/>
                <a:cs typeface="Mongolian Baiti" panose="03000500000000000000" pitchFamily="66" charset="0"/>
              </a:rPr>
              <a:t>thân </a:t>
            </a:r>
            <a:r>
              <a:rPr lang="en-US" sz="5400" b="1" dirty="0" err="1">
                <a:solidFill>
                  <a:srgbClr val="FF0000"/>
                </a:solidFill>
                <a:latin typeface="#9Slide03 AllRoundGothic" panose="020B0703020202020104" pitchFamily="34" charset="0"/>
                <a:cs typeface="Mongolian Baiti" panose="03000500000000000000" pitchFamily="66" charset="0"/>
              </a:rPr>
              <a:t>thương</a:t>
            </a:r>
            <a:endParaRPr lang="en-US" sz="5400" b="1" dirty="0">
              <a:solidFill>
                <a:srgbClr val="FF0000"/>
              </a:solidFill>
              <a:latin typeface="#9Slide03 AllRoundGothic" panose="020B0703020202020104" pitchFamily="34" charset="0"/>
              <a:cs typeface="Mongolian Baiti" panose="03000500000000000000" pitchFamily="66" charset="0"/>
            </a:endParaRPr>
          </a:p>
        </p:txBody>
      </p:sp>
    </p:spTree>
    <p:extLst>
      <p:ext uri="{BB962C8B-B14F-4D97-AF65-F5344CB8AC3E}">
        <p14:creationId xmlns:p14="http://schemas.microsoft.com/office/powerpoint/2010/main" val="3708476017"/>
      </p:ext>
    </p:extLst>
  </p:cSld>
  <p:clrMapOvr>
    <a:masterClrMapping/>
  </p:clrMapOvr>
  <mc:AlternateContent xmlns:mc="http://schemas.openxmlformats.org/markup-compatibility/2006" xmlns:p14="http://schemas.microsoft.com/office/powerpoint/2010/main">
    <mc:Choice Requires="p14">
      <p:transition spd="slow" p14:dur="2750" advTm="7000">
        <p:blinds dir="vert"/>
      </p:transition>
    </mc:Choice>
    <mc:Fallback xmlns="">
      <p:transition spd="slow" advTm="7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7"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900" decel="100000" fill="hold"/>
                                        <p:tgtEl>
                                          <p:spTgt spid="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900" decel="100000" fill="hold"/>
                                        <p:tgtEl>
                                          <p:spTgt spid="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6" presetClass="entr" presetSubtype="2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7347" numSld="999" showWhenStopped="0">
                <p:cTn id="30" repeatCount="indefinite" fill="hold" display="0">
                  <p:stCondLst>
                    <p:cond delay="indefinite"/>
                  </p:stCondLst>
                  <p:endCondLst>
                    <p:cond evt="onStopAudio" delay="0">
                      <p:tgtEl>
                        <p:sldTgt/>
                      </p:tgtEl>
                    </p:cond>
                    <p:cond evt="onNext" delay="0">
                      <p:tgtEl>
                        <p:sldTgt/>
                      </p:tgtEl>
                    </p:cond>
                  </p:endCondLst>
                </p:cTn>
                <p:tgtEl>
                  <p:spTgt spid="5"/>
                </p:tgtEl>
              </p:cMediaNode>
            </p:audio>
            <p:par>
              <p:cTn id="31"/>
            </p:par>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4305959" y="738002"/>
            <a:ext cx="7677150" cy="5334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25420" y="5537553"/>
            <a:ext cx="1647827" cy="1393009"/>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5" restart="whenNotActive" fill="hold" evtFilter="cancelBubble" nodeType="interactiveSeq">
                <p:stCondLst>
                  <p:cond evt="onClick" delay="0">
                    <p:tgtEl>
                      <p:spTgt spid="12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1" restart="whenNotActive" fill="hold" evtFilter="cancelBubble" nodeType="interactiveSeq">
                <p:stCondLst>
                  <p:cond evt="onClick" delay="0">
                    <p:tgtEl>
                      <p:spTgt spid="129"/>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47" restart="whenNotActive" fill="hold" evtFilter="cancelBubble" nodeType="interactiveSeq">
                <p:stCondLst>
                  <p:cond evt="onClick" delay="0">
                    <p:tgtEl>
                      <p:spTgt spid="1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39"/>
                                        </p:tgtEl>
                                      </p:cBhvr>
                                    </p:animEffect>
                                    <p:set>
                                      <p:cBhvr>
                                        <p:cTn id="5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3" restart="whenNotActive" fill="hold" evtFilter="cancelBubble" nodeType="interactiveSeq">
                <p:stCondLst>
                  <p:cond evt="onClick" delay="0">
                    <p:tgtEl>
                      <p:spTgt spid="14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40"/>
                                        </p:tgtEl>
                                      </p:cBhvr>
                                    </p:animEffect>
                                    <p:set>
                                      <p:cBhvr>
                                        <p:cTn id="5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9" restart="whenNotActive" fill="hold" evtFilter="cancelBubble" nodeType="interactiveSeq">
                <p:stCondLst>
                  <p:cond evt="onClick" delay="0">
                    <p:tgtEl>
                      <p:spTgt spid="141"/>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41"/>
                                        </p:tgtEl>
                                      </p:cBhvr>
                                    </p:animEffect>
                                    <p:set>
                                      <p:cBhvr>
                                        <p:cTn id="6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5" restart="whenNotActive" fill="hold" evtFilter="cancelBubble" nodeType="interactiveSeq">
                <p:stCondLst>
                  <p:cond evt="onClick" delay="0">
                    <p:tgtEl>
                      <p:spTgt spid="14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1" restart="whenNotActive" fill="hold" evtFilter="cancelBubble" nodeType="interactiveSeq">
                <p:stCondLst>
                  <p:cond evt="onClick" delay="0">
                    <p:tgtEl>
                      <p:spTgt spid="143"/>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43"/>
                                        </p:tgtEl>
                                      </p:cBhvr>
                                    </p:animEffect>
                                    <p:set>
                                      <p:cBhvr>
                                        <p:cTn id="76"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7" restart="whenNotActive" fill="hold" evtFilter="cancelBubble" nodeType="interactiveSeq">
                <p:stCondLst>
                  <p:cond evt="onClick" delay="0">
                    <p:tgtEl>
                      <p:spTgt spid="1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44"/>
                                        </p:tgtEl>
                                      </p:cBhvr>
                                    </p:animEffect>
                                    <p:set>
                                      <p:cBhvr>
                                        <p:cTn id="82"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3" name="Group 2">
            <a:extLst>
              <a:ext uri="{FF2B5EF4-FFF2-40B4-BE49-F238E27FC236}">
                <a16:creationId xmlns:a16="http://schemas.microsoft.com/office/drawing/2014/main" id="{9F700188-98FB-4D71-A0AE-192308B44FD2}"/>
              </a:ext>
            </a:extLst>
          </p:cNvPr>
          <p:cNvGrpSpPr/>
          <p:nvPr/>
        </p:nvGrpSpPr>
        <p:grpSpPr>
          <a:xfrm>
            <a:off x="1810905" y="-1591435"/>
            <a:ext cx="8570190" cy="6450786"/>
            <a:chOff x="1810905" y="-1591435"/>
            <a:chExt cx="8570190" cy="6450786"/>
          </a:xfrm>
        </p:grpSpPr>
        <p:pic>
          <p:nvPicPr>
            <p:cNvPr id="5" name="图片 11">
              <a:extLst>
                <a:ext uri="{FF2B5EF4-FFF2-40B4-BE49-F238E27FC236}">
                  <a16:creationId xmlns:a16="http://schemas.microsoft.com/office/drawing/2014/main" id="{51C20660-E8C3-44CC-BC4B-753AAC7148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2" name="TextBox 1">
              <a:extLst>
                <a:ext uri="{FF2B5EF4-FFF2-40B4-BE49-F238E27FC236}">
                  <a16:creationId xmlns:a16="http://schemas.microsoft.com/office/drawing/2014/main" id="{7E6B4CF5-4BAE-43AC-9F4C-46C9CA5A4097}"/>
                </a:ext>
              </a:extLst>
            </p:cNvPr>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còn có tên gọi khác là gì?</a:t>
              </a:r>
            </a:p>
          </p:txBody>
        </p:sp>
      </p:grpSp>
      <p:pic>
        <p:nvPicPr>
          <p:cNvPr id="7" name="Google Shape;21;p1">
            <a:extLst>
              <a:ext uri="{FF2B5EF4-FFF2-40B4-BE49-F238E27FC236}">
                <a16:creationId xmlns:a16="http://schemas.microsoft.com/office/drawing/2014/main" id="{2816526F-9356-4E80-A5CB-5351E1FFAA05}"/>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8" name="组合 5">
            <a:extLst>
              <a:ext uri="{FF2B5EF4-FFF2-40B4-BE49-F238E27FC236}">
                <a16:creationId xmlns:a16="http://schemas.microsoft.com/office/drawing/2014/main" id="{1F99E325-2C20-4958-9BBD-2B33E3CCF7DA}"/>
              </a:ext>
            </a:extLst>
          </p:cNvPr>
          <p:cNvGrpSpPr/>
          <p:nvPr/>
        </p:nvGrpSpPr>
        <p:grpSpPr>
          <a:xfrm>
            <a:off x="2678526" y="4375315"/>
            <a:ext cx="6834948" cy="917804"/>
            <a:chOff x="2454195" y="4579774"/>
            <a:chExt cx="6834948" cy="917804"/>
          </a:xfrm>
        </p:grpSpPr>
        <p:pic>
          <p:nvPicPr>
            <p:cNvPr id="9" name="图片 18">
              <a:extLst>
                <a:ext uri="{FF2B5EF4-FFF2-40B4-BE49-F238E27FC236}">
                  <a16:creationId xmlns:a16="http://schemas.microsoft.com/office/drawing/2014/main" id="{DAA928F0-26FE-45BE-B98D-59F030EEB6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4195" y="4766385"/>
              <a:ext cx="431893" cy="705501"/>
            </a:xfrm>
            <a:prstGeom prst="rect">
              <a:avLst/>
            </a:prstGeom>
          </p:spPr>
        </p:pic>
        <p:sp>
          <p:nvSpPr>
            <p:cNvPr id="10" name="矩形 15">
              <a:extLst>
                <a:ext uri="{FF2B5EF4-FFF2-40B4-BE49-F238E27FC236}">
                  <a16:creationId xmlns:a16="http://schemas.microsoft.com/office/drawing/2014/main" id="{8B410382-8FCE-4E24-8555-16D9C415E387}"/>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9F6C4839-B98C-4758-A1AA-EB8388C2E02D}"/>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1B948350-B6F1-4F2C-A795-599F618E42DA}"/>
                </a:ext>
              </a:extLst>
            </p:cNvPr>
            <p:cNvSpPr/>
            <p:nvPr/>
          </p:nvSpPr>
          <p:spPr>
            <a:xfrm>
              <a:off x="2954954" y="4579774"/>
              <a:ext cx="6247871" cy="75238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Tết Thiếu nhi, Tết Đoàn viên</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3" name="Group 12">
            <a:extLst>
              <a:ext uri="{FF2B5EF4-FFF2-40B4-BE49-F238E27FC236}">
                <a16:creationId xmlns:a16="http://schemas.microsoft.com/office/drawing/2014/main" id="{7B447619-7ADF-4ABB-9B37-05C4194CD653}"/>
              </a:ext>
            </a:extLst>
          </p:cNvPr>
          <p:cNvGrpSpPr/>
          <p:nvPr/>
        </p:nvGrpSpPr>
        <p:grpSpPr>
          <a:xfrm>
            <a:off x="1810905" y="-1591435"/>
            <a:ext cx="8570190" cy="6450786"/>
            <a:chOff x="1810905" y="-1591435"/>
            <a:chExt cx="8570190" cy="6450786"/>
          </a:xfrm>
        </p:grpSpPr>
        <p:pic>
          <p:nvPicPr>
            <p:cNvPr id="14" name="图片 11">
              <a:extLst>
                <a:ext uri="{FF2B5EF4-FFF2-40B4-BE49-F238E27FC236}">
                  <a16:creationId xmlns:a16="http://schemas.microsoft.com/office/drawing/2014/main" id="{AA92BAED-6D55-449E-8C14-8187B36437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15" name="TextBox 14">
              <a:extLst>
                <a:ext uri="{FF2B5EF4-FFF2-40B4-BE49-F238E27FC236}">
                  <a16:creationId xmlns:a16="http://schemas.microsoft.com/office/drawing/2014/main" id="{F823D5FA-D8EC-4175-A590-212E7DFD07BC}"/>
                </a:ext>
              </a:extLst>
            </p:cNvPr>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diễn ra vào khi nào?</a:t>
              </a:r>
            </a:p>
          </p:txBody>
        </p:sp>
      </p:grpSp>
      <p:pic>
        <p:nvPicPr>
          <p:cNvPr id="16" name="Google Shape;21;p1">
            <a:extLst>
              <a:ext uri="{FF2B5EF4-FFF2-40B4-BE49-F238E27FC236}">
                <a16:creationId xmlns:a16="http://schemas.microsoft.com/office/drawing/2014/main" id="{A23CDCDE-BF40-4888-B0CD-BDD8CA889651}"/>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17" name="组合 5">
            <a:extLst>
              <a:ext uri="{FF2B5EF4-FFF2-40B4-BE49-F238E27FC236}">
                <a16:creationId xmlns:a16="http://schemas.microsoft.com/office/drawing/2014/main" id="{1A3D4E38-796F-4A41-8269-32BCA974BC6E}"/>
              </a:ext>
            </a:extLst>
          </p:cNvPr>
          <p:cNvGrpSpPr/>
          <p:nvPr/>
        </p:nvGrpSpPr>
        <p:grpSpPr>
          <a:xfrm>
            <a:off x="3071896" y="4419903"/>
            <a:ext cx="6341420" cy="1702403"/>
            <a:chOff x="2947723" y="4332717"/>
            <a:chExt cx="6341420" cy="1702403"/>
          </a:xfrm>
        </p:grpSpPr>
        <p:sp>
          <p:nvSpPr>
            <p:cNvPr id="19" name="矩形 15">
              <a:extLst>
                <a:ext uri="{FF2B5EF4-FFF2-40B4-BE49-F238E27FC236}">
                  <a16:creationId xmlns:a16="http://schemas.microsoft.com/office/drawing/2014/main" id="{AC26683C-45A5-41E2-BF5E-EB8A9A8F1EB8}"/>
                </a:ext>
              </a:extLst>
            </p:cNvPr>
            <p:cNvSpPr/>
            <p:nvPr/>
          </p:nvSpPr>
          <p:spPr>
            <a:xfrm>
              <a:off x="3048503" y="4805889"/>
              <a:ext cx="6240640" cy="122923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7">
              <a:extLst>
                <a:ext uri="{FF2B5EF4-FFF2-40B4-BE49-F238E27FC236}">
                  <a16:creationId xmlns:a16="http://schemas.microsoft.com/office/drawing/2014/main" id="{1996EDED-441F-4E44-8B38-3007F2756584}"/>
                </a:ext>
              </a:extLst>
            </p:cNvPr>
            <p:cNvSpPr/>
            <p:nvPr/>
          </p:nvSpPr>
          <p:spPr>
            <a:xfrm>
              <a:off x="2954954" y="4503367"/>
              <a:ext cx="6240640" cy="132343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19">
              <a:extLst>
                <a:ext uri="{FF2B5EF4-FFF2-40B4-BE49-F238E27FC236}">
                  <a16:creationId xmlns:a16="http://schemas.microsoft.com/office/drawing/2014/main" id="{BA06898F-2A1C-4F8F-BCBA-45B6481929B4}"/>
                </a:ext>
              </a:extLst>
            </p:cNvPr>
            <p:cNvSpPr/>
            <p:nvPr/>
          </p:nvSpPr>
          <p:spPr>
            <a:xfrm>
              <a:off x="2947723" y="4332717"/>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Rằm tháng 8 hằng năm</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15 tháng 8 âm lịch)</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687A99B3-48CC-4F17-9CAB-489DA7C872A5}"/>
              </a:ext>
            </a:extLst>
          </p:cNvPr>
          <p:cNvGrpSpPr/>
          <p:nvPr/>
        </p:nvGrpSpPr>
        <p:grpSpPr>
          <a:xfrm>
            <a:off x="1506105" y="-1745626"/>
            <a:ext cx="8570190" cy="6450786"/>
            <a:chOff x="1810905" y="-1591435"/>
            <a:chExt cx="8570190" cy="6450786"/>
          </a:xfrm>
        </p:grpSpPr>
        <p:pic>
          <p:nvPicPr>
            <p:cNvPr id="6" name="图片 11">
              <a:extLst>
                <a:ext uri="{FF2B5EF4-FFF2-40B4-BE49-F238E27FC236}">
                  <a16:creationId xmlns:a16="http://schemas.microsoft.com/office/drawing/2014/main" id="{87F3EBC3-347E-41A2-B79B-273CD999C0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A8BCCED8-9058-4C1E-9C4E-1BFEA63A1B59}"/>
                </a:ext>
              </a:extLst>
            </p:cNvPr>
            <p:cNvSpPr txBox="1"/>
            <p:nvPr/>
          </p:nvSpPr>
          <p:spPr>
            <a:xfrm>
              <a:off x="3172676" y="1776377"/>
              <a:ext cx="6313715"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Loại bánh nào xuất hiện nhiều trong Tết Trung thu?</a:t>
              </a:r>
            </a:p>
          </p:txBody>
        </p:sp>
      </p:grpSp>
      <p:pic>
        <p:nvPicPr>
          <p:cNvPr id="8" name="Google Shape;21;p1">
            <a:extLst>
              <a:ext uri="{FF2B5EF4-FFF2-40B4-BE49-F238E27FC236}">
                <a16:creationId xmlns:a16="http://schemas.microsoft.com/office/drawing/2014/main" id="{F9A667A1-C4A7-4E70-AF7B-285CF00887C5}"/>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pic>
        <p:nvPicPr>
          <p:cNvPr id="2050" name="Picture 2" descr="Nguồn gốc, ý nghĩa hình dạng của bánh nướng, bánh dẻo Trung Thu">
            <a:extLst>
              <a:ext uri="{FF2B5EF4-FFF2-40B4-BE49-F238E27FC236}">
                <a16:creationId xmlns:a16="http://schemas.microsoft.com/office/drawing/2014/main" id="{EDFA1703-22C4-4AB6-93C7-4E1D49CDB5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3259" y="3139353"/>
            <a:ext cx="4083369" cy="2720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4" name="组合 5">
            <a:extLst>
              <a:ext uri="{FF2B5EF4-FFF2-40B4-BE49-F238E27FC236}">
                <a16:creationId xmlns:a16="http://schemas.microsoft.com/office/drawing/2014/main" id="{A2D26F0B-CDE0-4C55-A35B-A8257D394B33}"/>
              </a:ext>
            </a:extLst>
          </p:cNvPr>
          <p:cNvGrpSpPr/>
          <p:nvPr/>
        </p:nvGrpSpPr>
        <p:grpSpPr>
          <a:xfrm>
            <a:off x="3393879" y="4635722"/>
            <a:ext cx="4300586" cy="1045033"/>
            <a:chOff x="2954954" y="4503367"/>
            <a:chExt cx="6334189" cy="1045033"/>
          </a:xfrm>
        </p:grpSpPr>
        <p:sp>
          <p:nvSpPr>
            <p:cNvPr id="15" name="矩形 15">
              <a:extLst>
                <a:ext uri="{FF2B5EF4-FFF2-40B4-BE49-F238E27FC236}">
                  <a16:creationId xmlns:a16="http://schemas.microsoft.com/office/drawing/2014/main" id="{1C20A3AC-78F8-41A1-A6F1-3435901DCCAE}"/>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id="{719AA55E-779B-4EDF-9B89-C08018E09931}"/>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a:extLst>
                <a:ext uri="{FF2B5EF4-FFF2-40B4-BE49-F238E27FC236}">
                  <a16:creationId xmlns:a16="http://schemas.microsoft.com/office/drawing/2014/main" id="{474AB0CE-5199-4179-9EDC-590B2686E651}"/>
                </a:ext>
              </a:extLst>
            </p:cNvPr>
            <p:cNvSpPr/>
            <p:nvPr/>
          </p:nvSpPr>
          <p:spPr>
            <a:xfrm>
              <a:off x="2994497" y="4503367"/>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Bánh nướng, bánh dẻo</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7886" y="5388205"/>
            <a:ext cx="2400300" cy="1468203"/>
          </a:xfrm>
          <a:prstGeom prst="rect">
            <a:avLst/>
          </a:prstGeom>
        </p:spPr>
      </p:pic>
      <p:grpSp>
        <p:nvGrpSpPr>
          <p:cNvPr id="5" name="Group 4">
            <a:extLst>
              <a:ext uri="{FF2B5EF4-FFF2-40B4-BE49-F238E27FC236}">
                <a16:creationId xmlns:a16="http://schemas.microsoft.com/office/drawing/2014/main" id="{599436DE-DE20-46BB-84C5-5AA218E988CA}"/>
              </a:ext>
            </a:extLst>
          </p:cNvPr>
          <p:cNvGrpSpPr/>
          <p:nvPr/>
        </p:nvGrpSpPr>
        <p:grpSpPr>
          <a:xfrm>
            <a:off x="1632028" y="-1676248"/>
            <a:ext cx="8570190" cy="5214005"/>
            <a:chOff x="1810905" y="-1591435"/>
            <a:chExt cx="8570190" cy="6450786"/>
          </a:xfrm>
        </p:grpSpPr>
        <p:pic>
          <p:nvPicPr>
            <p:cNvPr id="6" name="图片 11">
              <a:extLst>
                <a:ext uri="{FF2B5EF4-FFF2-40B4-BE49-F238E27FC236}">
                  <a16:creationId xmlns:a16="http://schemas.microsoft.com/office/drawing/2014/main" id="{E65B898B-C15E-4352-B37C-FF69BEBB48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F2AC3C80-394C-44B0-8D63-EEDCF1540A0A}"/>
                </a:ext>
              </a:extLst>
            </p:cNvPr>
            <p:cNvSpPr txBox="1"/>
            <p:nvPr/>
          </p:nvSpPr>
          <p:spPr>
            <a:xfrm>
              <a:off x="3509905" y="1389300"/>
              <a:ext cx="5529943" cy="1754326"/>
            </a:xfrm>
            <a:prstGeom prst="rect">
              <a:avLst/>
            </a:prstGeom>
            <a:noFill/>
          </p:spPr>
          <p:txBody>
            <a:bodyPr wrap="square" rtlCol="0">
              <a:spAutoFit/>
            </a:bodyPr>
            <a:lstStyle/>
            <a:p>
              <a:pPr algn="ctr"/>
              <a:r>
                <a:rPr lang="vi-VN" sz="3600" b="1" i="0">
                  <a:solidFill>
                    <a:srgbClr val="0070C0"/>
                  </a:solidFill>
                  <a:effectLst/>
                  <a:latin typeface="+mj-lt"/>
                </a:rPr>
                <a:t>Hai nhân vật được nhắc đến nhiều trong ngày Tết Trung thu là ai?</a:t>
              </a:r>
              <a:endParaRPr lang="en-US" sz="2800" b="1">
                <a:solidFill>
                  <a:srgbClr val="0070C0"/>
                </a:solidFill>
                <a:latin typeface="+mj-lt"/>
                <a:cs typeface="Times New Roman" panose="02020603050405020304" pitchFamily="18" charset="0"/>
              </a:endParaRPr>
            </a:p>
          </p:txBody>
        </p:sp>
      </p:grpSp>
      <p:pic>
        <p:nvPicPr>
          <p:cNvPr id="8" name="Google Shape;21;p1">
            <a:extLst>
              <a:ext uri="{FF2B5EF4-FFF2-40B4-BE49-F238E27FC236}">
                <a16:creationId xmlns:a16="http://schemas.microsoft.com/office/drawing/2014/main" id="{9CFBCDDB-72CE-4E17-B893-9F4D9C0445E6}"/>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9" name="组合 5">
            <a:extLst>
              <a:ext uri="{FF2B5EF4-FFF2-40B4-BE49-F238E27FC236}">
                <a16:creationId xmlns:a16="http://schemas.microsoft.com/office/drawing/2014/main" id="{EF7F1467-4936-40E6-8856-3021DCC32EC6}"/>
              </a:ext>
            </a:extLst>
          </p:cNvPr>
          <p:cNvGrpSpPr/>
          <p:nvPr/>
        </p:nvGrpSpPr>
        <p:grpSpPr>
          <a:xfrm>
            <a:off x="3037353" y="3385662"/>
            <a:ext cx="4887448" cy="1113767"/>
            <a:chOff x="2855122" y="4434633"/>
            <a:chExt cx="6434021" cy="1113767"/>
          </a:xfrm>
        </p:grpSpPr>
        <p:sp>
          <p:nvSpPr>
            <p:cNvPr id="10" name="矩形 15">
              <a:extLst>
                <a:ext uri="{FF2B5EF4-FFF2-40B4-BE49-F238E27FC236}">
                  <a16:creationId xmlns:a16="http://schemas.microsoft.com/office/drawing/2014/main" id="{7E56EEA9-01C4-4E04-82D7-9192BA6ACA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3B5474EE-9C47-4480-B7D2-9DF9168CCB9E}"/>
                </a:ext>
              </a:extLst>
            </p:cNvPr>
            <p:cNvSpPr/>
            <p:nvPr/>
          </p:nvSpPr>
          <p:spPr>
            <a:xfrm>
              <a:off x="2947723" y="4535374"/>
              <a:ext cx="6240640" cy="79344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1C3D2275-AD7D-495A-93FE-577685D9A0B0}"/>
                </a:ext>
              </a:extLst>
            </p:cNvPr>
            <p:cNvSpPr/>
            <p:nvPr/>
          </p:nvSpPr>
          <p:spPr>
            <a:xfrm>
              <a:off x="2855122" y="4434633"/>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Chị Hằng và Chú Cuội</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pic>
        <p:nvPicPr>
          <p:cNvPr id="3074" name="Picture 2" descr="Ngọc Hân hóa chị Hằng xinh đẹp bên chú Cuội Xuân Bắc">
            <a:extLst>
              <a:ext uri="{FF2B5EF4-FFF2-40B4-BE49-F238E27FC236}">
                <a16:creationId xmlns:a16="http://schemas.microsoft.com/office/drawing/2014/main" id="{D0F1885E-E86B-49FB-BB98-DBCA141EBF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5532" y="3296353"/>
            <a:ext cx="3438059" cy="28673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251669FE-87D0-4CC4-9A30-C068FD7275F9}"/>
              </a:ext>
            </a:extLst>
          </p:cNvPr>
          <p:cNvGrpSpPr/>
          <p:nvPr/>
        </p:nvGrpSpPr>
        <p:grpSpPr>
          <a:xfrm>
            <a:off x="1810905" y="-1591435"/>
            <a:ext cx="8570190" cy="6450786"/>
            <a:chOff x="1810905" y="-1591435"/>
            <a:chExt cx="8570190" cy="6450786"/>
          </a:xfrm>
        </p:grpSpPr>
        <p:pic>
          <p:nvPicPr>
            <p:cNvPr id="6" name="图片 11">
              <a:extLst>
                <a:ext uri="{FF2B5EF4-FFF2-40B4-BE49-F238E27FC236}">
                  <a16:creationId xmlns:a16="http://schemas.microsoft.com/office/drawing/2014/main" id="{C4A85C10-B671-4D95-AD61-A89CA11AB6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C820A30D-2CFC-4251-B9E0-980EF96C2C72}"/>
                </a:ext>
              </a:extLst>
            </p:cNvPr>
            <p:cNvSpPr txBox="1"/>
            <p:nvPr/>
          </p:nvSpPr>
          <p:spPr>
            <a:xfrm>
              <a:off x="3439885" y="1822644"/>
              <a:ext cx="6073589"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Hãy kể tên 1 bài hát về Tết trung thu mà em biết. </a:t>
              </a:r>
            </a:p>
          </p:txBody>
        </p:sp>
      </p:grpSp>
      <p:grpSp>
        <p:nvGrpSpPr>
          <p:cNvPr id="8" name="组合 5">
            <a:extLst>
              <a:ext uri="{FF2B5EF4-FFF2-40B4-BE49-F238E27FC236}">
                <a16:creationId xmlns:a16="http://schemas.microsoft.com/office/drawing/2014/main" id="{4457932C-B9B2-4164-9332-54EF202480B2}"/>
              </a:ext>
            </a:extLst>
          </p:cNvPr>
          <p:cNvGrpSpPr/>
          <p:nvPr/>
        </p:nvGrpSpPr>
        <p:grpSpPr>
          <a:xfrm>
            <a:off x="3179285" y="4375315"/>
            <a:ext cx="6334189" cy="2713701"/>
            <a:chOff x="2954954" y="4579774"/>
            <a:chExt cx="6334189" cy="1481175"/>
          </a:xfrm>
        </p:grpSpPr>
        <p:sp>
          <p:nvSpPr>
            <p:cNvPr id="10" name="矩形 15">
              <a:extLst>
                <a:ext uri="{FF2B5EF4-FFF2-40B4-BE49-F238E27FC236}">
                  <a16:creationId xmlns:a16="http://schemas.microsoft.com/office/drawing/2014/main" id="{4E98D16A-8701-4FE1-A37B-827206695E89}"/>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433E9ABC-119E-4788-BE1F-1461173D7AEB}"/>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4D8A0141-3CFF-4580-BB1E-C36F81FA9668}"/>
                </a:ext>
              </a:extLst>
            </p:cNvPr>
            <p:cNvSpPr/>
            <p:nvPr/>
          </p:nvSpPr>
          <p:spPr>
            <a:xfrm>
              <a:off x="2954954" y="4579774"/>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Chiếc đèn ông sao, rước đèn Trung thu, …</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303A7A4D-FE1A-4C99-969D-6EFCC37F76C2}"/>
              </a:ext>
            </a:extLst>
          </p:cNvPr>
          <p:cNvGrpSpPr/>
          <p:nvPr/>
        </p:nvGrpSpPr>
        <p:grpSpPr>
          <a:xfrm>
            <a:off x="1810904" y="-1475527"/>
            <a:ext cx="8570190" cy="4731217"/>
            <a:chOff x="1810904" y="-894956"/>
            <a:chExt cx="8570190" cy="4731217"/>
          </a:xfrm>
        </p:grpSpPr>
        <p:pic>
          <p:nvPicPr>
            <p:cNvPr id="6" name="图片 11">
              <a:extLst>
                <a:ext uri="{FF2B5EF4-FFF2-40B4-BE49-F238E27FC236}">
                  <a16:creationId xmlns:a16="http://schemas.microsoft.com/office/drawing/2014/main" id="{FE5F4B98-2D5A-4641-B601-05CB2E602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238">
              <a:off x="1810904" y="-894956"/>
              <a:ext cx="8570190" cy="4731217"/>
            </a:xfrm>
            <a:prstGeom prst="rect">
              <a:avLst/>
            </a:prstGeom>
          </p:spPr>
        </p:pic>
        <p:sp>
          <p:nvSpPr>
            <p:cNvPr id="7" name="TextBox 6">
              <a:extLst>
                <a:ext uri="{FF2B5EF4-FFF2-40B4-BE49-F238E27FC236}">
                  <a16:creationId xmlns:a16="http://schemas.microsoft.com/office/drawing/2014/main" id="{84CA76D5-EEA6-4C9D-AB5F-C921DDB4E991}"/>
                </a:ext>
              </a:extLst>
            </p:cNvPr>
            <p:cNvSpPr txBox="1"/>
            <p:nvPr/>
          </p:nvSpPr>
          <p:spPr>
            <a:xfrm>
              <a:off x="2931885" y="1470654"/>
              <a:ext cx="6691086"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Đây là hoạt động gì trong ngày Tết Trung thu?</a:t>
              </a:r>
            </a:p>
          </p:txBody>
        </p:sp>
      </p:grpSp>
      <p:pic>
        <p:nvPicPr>
          <p:cNvPr id="4098" name="Picture 2" descr="Phá cỗ trung thu là gì và ý nghĩa của việc phá cỗ trung thu như thế nào?">
            <a:extLst>
              <a:ext uri="{FF2B5EF4-FFF2-40B4-BE49-F238E27FC236}">
                <a16:creationId xmlns:a16="http://schemas.microsoft.com/office/drawing/2014/main" id="{4A86C006-3662-49EF-89A8-F4225E27D7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699" y="2878698"/>
            <a:ext cx="5225893" cy="353156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5">
            <a:extLst>
              <a:ext uri="{FF2B5EF4-FFF2-40B4-BE49-F238E27FC236}">
                <a16:creationId xmlns:a16="http://schemas.microsoft.com/office/drawing/2014/main" id="{690D7E36-C26B-41E4-A632-11CF7F45D9E8}"/>
              </a:ext>
            </a:extLst>
          </p:cNvPr>
          <p:cNvGrpSpPr/>
          <p:nvPr/>
        </p:nvGrpSpPr>
        <p:grpSpPr>
          <a:xfrm>
            <a:off x="7284502" y="3534425"/>
            <a:ext cx="3732305" cy="1638515"/>
            <a:chOff x="2958569" y="4603254"/>
            <a:chExt cx="6330574" cy="894324"/>
          </a:xfrm>
        </p:grpSpPr>
        <p:sp>
          <p:nvSpPr>
            <p:cNvPr id="15" name="矩形 15">
              <a:extLst>
                <a:ext uri="{FF2B5EF4-FFF2-40B4-BE49-F238E27FC236}">
                  <a16:creationId xmlns:a16="http://schemas.microsoft.com/office/drawing/2014/main" id="{51E14E4D-9278-4F0B-B028-4D733920BAB6}"/>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id="{95053786-EE01-49EF-A222-A69286012962}"/>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a:extLst>
                <a:ext uri="{FF2B5EF4-FFF2-40B4-BE49-F238E27FC236}">
                  <a16:creationId xmlns:a16="http://schemas.microsoft.com/office/drawing/2014/main" id="{AB4A5702-062B-4C5B-AE69-D8B17BC98774}"/>
                </a:ext>
              </a:extLst>
            </p:cNvPr>
            <p:cNvSpPr/>
            <p:nvPr/>
          </p:nvSpPr>
          <p:spPr>
            <a:xfrm>
              <a:off x="2958569" y="4603254"/>
              <a:ext cx="6247871" cy="808446"/>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Trang trí mâm cỗ,</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phá cỗ</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
        <p:cNvGrpSpPr/>
        <p:nvPr/>
      </p:nvGrpSpPr>
      <p:grpSpPr>
        <a:xfrm>
          <a:off x="0" y="0"/>
          <a:ext cx="0" cy="0"/>
          <a:chOff x="0" y="0"/>
          <a:chExt cx="0" cy="0"/>
        </a:xfrm>
      </p:grpSpPr>
      <p:pic>
        <p:nvPicPr>
          <p:cNvPr id="21" name="Google Shape;21;p1">
            <a:hlinkClick r:id="rId4"/>
          </p:cNvPr>
          <p:cNvPicPr preferRelativeResize="0"/>
          <p:nvPr/>
        </p:nvPicPr>
        <p:blipFill rotWithShape="1">
          <a:blip r:embed="rId5">
            <a:alphaModFix/>
          </a:blip>
          <a:srcRect/>
          <a:stretch/>
        </p:blipFill>
        <p:spPr>
          <a:xfrm>
            <a:off x="0" y="3622502"/>
            <a:ext cx="3675355" cy="2973606"/>
          </a:xfrm>
          <a:prstGeom prst="rect">
            <a:avLst/>
          </a:prstGeom>
          <a:noFill/>
          <a:ln>
            <a:noFill/>
          </a:ln>
        </p:spPr>
      </p:pic>
      <p:sp>
        <p:nvSpPr>
          <p:cNvPr id="4" name="TextBox 3">
            <a:extLst>
              <a:ext uri="{FF2B5EF4-FFF2-40B4-BE49-F238E27FC236}">
                <a16:creationId xmlns:a16="http://schemas.microsoft.com/office/drawing/2014/main" id="{C3397CB0-9989-4BB7-8BF9-68CAEB9C7826}"/>
              </a:ext>
            </a:extLst>
          </p:cNvPr>
          <p:cNvSpPr txBox="1"/>
          <p:nvPr/>
        </p:nvSpPr>
        <p:spPr>
          <a:xfrm>
            <a:off x="2472535" y="3068504"/>
            <a:ext cx="7510005" cy="1107996"/>
          </a:xfrm>
          <a:prstGeom prst="rect">
            <a:avLst/>
          </a:prstGeom>
          <a:noFill/>
        </p:spPr>
        <p:txBody>
          <a:bodyPr wrap="square" rtlCol="0">
            <a:spAutoFit/>
          </a:bodyPr>
          <a:lstStyle/>
          <a:p>
            <a:pPr algn="ctr"/>
            <a:r>
              <a:rPr lang="en-US" sz="6600" b="1">
                <a:solidFill>
                  <a:srgbClr val="C00000"/>
                </a:solidFill>
                <a:latin typeface="Times New Roman" panose="02020603050405020304" pitchFamily="18" charset="0"/>
                <a:cs typeface="Times New Roman" panose="02020603050405020304" pitchFamily="18" charset="0"/>
              </a:rPr>
              <a:t>VUI MÚA LÂN</a:t>
            </a: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42" name="Google Shape;142;p7"/>
          <p:cNvPicPr preferRelativeResize="0"/>
          <p:nvPr/>
        </p:nvPicPr>
        <p:blipFill rotWithShape="1">
          <a:blip r:embed="rId3">
            <a:alphaModFix/>
          </a:blip>
          <a:srcRect/>
          <a:stretch/>
        </p:blipFill>
        <p:spPr>
          <a:xfrm>
            <a:off x="475785" y="1293640"/>
            <a:ext cx="4826000" cy="4826000"/>
          </a:xfrm>
          <a:prstGeom prst="rect">
            <a:avLst/>
          </a:prstGeom>
          <a:noFill/>
          <a:ln>
            <a:noFill/>
          </a:ln>
        </p:spPr>
      </p:pic>
      <p:grpSp>
        <p:nvGrpSpPr>
          <p:cNvPr id="41" name="组合 15">
            <a:extLst>
              <a:ext uri="{FF2B5EF4-FFF2-40B4-BE49-F238E27FC236}">
                <a16:creationId xmlns:a16="http://schemas.microsoft.com/office/drawing/2014/main" id="{C1568E6B-2916-48CB-A833-1F8BCA2AE56E}"/>
              </a:ext>
            </a:extLst>
          </p:cNvPr>
          <p:cNvGrpSpPr/>
          <p:nvPr/>
        </p:nvGrpSpPr>
        <p:grpSpPr>
          <a:xfrm>
            <a:off x="5172722" y="338615"/>
            <a:ext cx="6293564" cy="5118757"/>
            <a:chOff x="5390436" y="1746500"/>
            <a:chExt cx="4242825" cy="3364999"/>
          </a:xfrm>
        </p:grpSpPr>
        <p:pic>
          <p:nvPicPr>
            <p:cNvPr id="42" name="图片 3">
              <a:extLst>
                <a:ext uri="{FF2B5EF4-FFF2-40B4-BE49-F238E27FC236}">
                  <a16:creationId xmlns:a16="http://schemas.microsoft.com/office/drawing/2014/main" id="{29901623-BFA1-44D6-A0FD-3F79C7A24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436" y="1746500"/>
              <a:ext cx="4242825" cy="3364999"/>
            </a:xfrm>
            <a:prstGeom prst="rect">
              <a:avLst/>
            </a:prstGeom>
          </p:spPr>
        </p:pic>
        <p:sp>
          <p:nvSpPr>
            <p:cNvPr id="44" name="文本框 35">
              <a:extLst>
                <a:ext uri="{FF2B5EF4-FFF2-40B4-BE49-F238E27FC236}">
                  <a16:creationId xmlns:a16="http://schemas.microsoft.com/office/drawing/2014/main" id="{C9152D46-A29C-47C3-A9F9-E23AD2D8B5CB}"/>
                </a:ext>
              </a:extLst>
            </p:cNvPr>
            <p:cNvSpPr txBox="1"/>
            <p:nvPr/>
          </p:nvSpPr>
          <p:spPr>
            <a:xfrm>
              <a:off x="5718824" y="2852621"/>
              <a:ext cx="3706558" cy="1517460"/>
            </a:xfrm>
            <a:prstGeom prst="rect">
              <a:avLst/>
            </a:prstGeom>
            <a:noFill/>
          </p:spPr>
          <p:txBody>
            <a:bodyPr wrap="square" rtlCol="0">
              <a:spAutoFit/>
            </a:bodyPr>
            <a:lstStyle/>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Chia sẻ kỉ niệm của em trong ngày </a:t>
              </a:r>
            </a:p>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Tết Trung thu.</a:t>
              </a:r>
              <a:endParaRPr lang="zh-CN" altLang="en-US" sz="6000" b="1" dirty="0">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45" name="TextBox 44">
            <a:extLst>
              <a:ext uri="{FF2B5EF4-FFF2-40B4-BE49-F238E27FC236}">
                <a16:creationId xmlns:a16="http://schemas.microsoft.com/office/drawing/2014/main" id="{792F389D-AF29-42D1-8EE4-1012FEAA7373}"/>
              </a:ext>
            </a:extLst>
          </p:cNvPr>
          <p:cNvSpPr txBox="1"/>
          <p:nvPr/>
        </p:nvSpPr>
        <p:spPr>
          <a:xfrm>
            <a:off x="738977" y="62395"/>
            <a:ext cx="4967956"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Chia sẻ cảm nghĩ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circle(in)">
                                      <p:cBhvr>
                                        <p:cTn id="7" dur="2000"/>
                                        <p:tgtEl>
                                          <p:spTgt spid="142"/>
                                        </p:tgtEl>
                                      </p:cBhvr>
                                    </p:animEffect>
                                  </p:childTnLst>
                                </p:cTn>
                              </p:par>
                              <p:par>
                                <p:cTn id="8" presetID="6" presetClass="entr" presetSubtype="16"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41" name="组合 15">
            <a:extLst>
              <a:ext uri="{FF2B5EF4-FFF2-40B4-BE49-F238E27FC236}">
                <a16:creationId xmlns:a16="http://schemas.microsoft.com/office/drawing/2014/main" id="{C1568E6B-2916-48CB-A833-1F8BCA2AE56E}"/>
              </a:ext>
            </a:extLst>
          </p:cNvPr>
          <p:cNvGrpSpPr/>
          <p:nvPr/>
        </p:nvGrpSpPr>
        <p:grpSpPr>
          <a:xfrm>
            <a:off x="5172722" y="338615"/>
            <a:ext cx="6293564" cy="5118757"/>
            <a:chOff x="5390436" y="1746500"/>
            <a:chExt cx="4242825" cy="3364999"/>
          </a:xfrm>
        </p:grpSpPr>
        <p:pic>
          <p:nvPicPr>
            <p:cNvPr id="42" name="图片 3">
              <a:extLst>
                <a:ext uri="{FF2B5EF4-FFF2-40B4-BE49-F238E27FC236}">
                  <a16:creationId xmlns:a16="http://schemas.microsoft.com/office/drawing/2014/main" id="{29901623-BFA1-44D6-A0FD-3F79C7A24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436" y="1746500"/>
              <a:ext cx="4242825" cy="3364999"/>
            </a:xfrm>
            <a:prstGeom prst="rect">
              <a:avLst/>
            </a:prstGeom>
          </p:spPr>
        </p:pic>
        <p:sp>
          <p:nvSpPr>
            <p:cNvPr id="44" name="文本框 35">
              <a:extLst>
                <a:ext uri="{FF2B5EF4-FFF2-40B4-BE49-F238E27FC236}">
                  <a16:creationId xmlns:a16="http://schemas.microsoft.com/office/drawing/2014/main" id="{C9152D46-A29C-47C3-A9F9-E23AD2D8B5CB}"/>
                </a:ext>
              </a:extLst>
            </p:cNvPr>
            <p:cNvSpPr txBox="1"/>
            <p:nvPr/>
          </p:nvSpPr>
          <p:spPr>
            <a:xfrm>
              <a:off x="5718824" y="2852621"/>
              <a:ext cx="3706558" cy="1517460"/>
            </a:xfrm>
            <a:prstGeom prst="rect">
              <a:avLst/>
            </a:prstGeom>
            <a:noFill/>
          </p:spPr>
          <p:txBody>
            <a:bodyPr wrap="square" rtlCol="0">
              <a:spAutoFit/>
            </a:bodyPr>
            <a:lstStyle/>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Hoạt động nào em thích nhất trong ngày này?</a:t>
              </a:r>
              <a:endParaRPr lang="zh-CN" altLang="en-US" sz="6000" b="1" dirty="0">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45" name="TextBox 44">
            <a:extLst>
              <a:ext uri="{FF2B5EF4-FFF2-40B4-BE49-F238E27FC236}">
                <a16:creationId xmlns:a16="http://schemas.microsoft.com/office/drawing/2014/main" id="{792F389D-AF29-42D1-8EE4-1012FEAA7373}"/>
              </a:ext>
            </a:extLst>
          </p:cNvPr>
          <p:cNvSpPr txBox="1"/>
          <p:nvPr/>
        </p:nvSpPr>
        <p:spPr>
          <a:xfrm>
            <a:off x="738977" y="62395"/>
            <a:ext cx="4967956"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Chia sẻ cảm nghĩ</a:t>
            </a:r>
          </a:p>
        </p:txBody>
      </p:sp>
      <p:pic>
        <p:nvPicPr>
          <p:cNvPr id="7" name="Google Shape;341;p17">
            <a:extLst>
              <a:ext uri="{FF2B5EF4-FFF2-40B4-BE49-F238E27FC236}">
                <a16:creationId xmlns:a16="http://schemas.microsoft.com/office/drawing/2014/main" id="{944D2868-0C08-4919-8B50-17E39F51B360}"/>
              </a:ext>
            </a:extLst>
          </p:cNvPr>
          <p:cNvPicPr preferRelativeResize="0"/>
          <p:nvPr/>
        </p:nvPicPr>
        <p:blipFill rotWithShape="1">
          <a:blip r:embed="rId4">
            <a:alphaModFix/>
          </a:blip>
          <a:srcRect/>
          <a:stretch/>
        </p:blipFill>
        <p:spPr>
          <a:xfrm>
            <a:off x="275209" y="1056416"/>
            <a:ext cx="4897513" cy="4517069"/>
          </a:xfrm>
          <a:prstGeom prst="rect">
            <a:avLst/>
          </a:prstGeom>
          <a:noFill/>
          <a:ln>
            <a:noFill/>
          </a:ln>
        </p:spPr>
      </p:pic>
    </p:spTree>
    <p:extLst>
      <p:ext uri="{BB962C8B-B14F-4D97-AF65-F5344CB8AC3E}">
        <p14:creationId xmlns:p14="http://schemas.microsoft.com/office/powerpoint/2010/main" val="223026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t="-69000" b="-69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7844" y="-302487"/>
            <a:ext cx="3376426" cy="4129666"/>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756237" y="866920"/>
            <a:ext cx="2957121" cy="6915630"/>
          </a:xfrm>
          <a:prstGeom prst="rect">
            <a:avLst/>
          </a:prstGeom>
        </p:spPr>
      </p:pic>
      <p:sp>
        <p:nvSpPr>
          <p:cNvPr id="3" name="文本框 2"/>
          <p:cNvSpPr txBox="1"/>
          <p:nvPr/>
        </p:nvSpPr>
        <p:spPr>
          <a:xfrm rot="16200000">
            <a:off x="3310806" y="1541179"/>
            <a:ext cx="2031325" cy="5350933"/>
          </a:xfrm>
          <a:prstGeom prst="rect">
            <a:avLst/>
          </a:prstGeom>
          <a:noFill/>
        </p:spPr>
        <p:txBody>
          <a:bodyPr vert="eaVert" wrap="square" rtlCol="0">
            <a:spAutoFit/>
          </a:bodyPr>
          <a:lstStyle/>
          <a:p>
            <a:pPr algn="ctr"/>
            <a:r>
              <a:rPr lang="en-US" sz="4000" b="1" dirty="0" err="1">
                <a:solidFill>
                  <a:schemeClr val="bg1"/>
                </a:solidFill>
                <a:latin typeface="High Tower Text" panose="02040502050506030303" pitchFamily="18" charset="0"/>
              </a:rPr>
              <a:t>Chuẩn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bị</a:t>
            </a:r>
            <a:r>
              <a:rPr lang="en-US" sz="4000" b="1" dirty="0">
                <a:solidFill>
                  <a:schemeClr val="bg1"/>
                </a:solidFill>
                <a:latin typeface="High Tower Text" panose="02040502050506030303" pitchFamily="18" charset="0"/>
              </a:rPr>
              <a:t> bánh </a:t>
            </a:r>
            <a:r>
              <a:rPr lang="en-US" sz="4000" b="1" dirty="0" err="1">
                <a:solidFill>
                  <a:schemeClr val="bg1"/>
                </a:solidFill>
                <a:latin typeface="High Tower Text" panose="02040502050506030303" pitchFamily="18" charset="0"/>
              </a:rPr>
              <a:t>kẹo</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và</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đèn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lồng</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rồi</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cùng</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nhau</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xem</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văn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nghệ</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nào</a:t>
            </a:r>
            <a:r>
              <a:rPr lang="en-US" sz="4000" b="1" dirty="0">
                <a:solidFill>
                  <a:schemeClr val="bg1"/>
                </a:solidFill>
                <a:latin typeface="High Tower Text" panose="02040502050506030303" pitchFamily="18" charset="0"/>
              </a:rPr>
              <a:t> </a:t>
            </a:r>
          </a:p>
        </p:txBody>
      </p:sp>
    </p:spTree>
    <p:extLst>
      <p:ext uri="{BB962C8B-B14F-4D97-AF65-F5344CB8AC3E}">
        <p14:creationId xmlns:p14="http://schemas.microsoft.com/office/powerpoint/2010/main" val="2255103029"/>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path" presetSubtype="0" accel="50000" decel="50000" fill="hold" nodeType="afterEffect">
                                  <p:stCondLst>
                                    <p:cond delay="0"/>
                                  </p:stCondLst>
                                  <p:childTnLst>
                                    <p:animMotion origin="layout" path="M 3.75E-6 -4.44444E-6 L -0.1086 0.04005 C -0.13112 0.04908 -0.16511 0.05394 -0.20078 0.05394 C -0.24128 0.05394 -0.2737 0.04908 -0.29623 0.04005 L -0.40482 -4.44444E-6 " pathEditMode="relative" rAng="0" ptsTypes="AAAAA">
                                      <p:cBhvr>
                                        <p:cTn id="12" dur="2000" fill="hold"/>
                                        <p:tgtEl>
                                          <p:spTgt spid="5"/>
                                        </p:tgtEl>
                                        <p:attrNameLst>
                                          <p:attrName>ppt_x</p:attrName>
                                          <p:attrName>ppt_y</p:attrName>
                                        </p:attrNameLst>
                                      </p:cBhvr>
                                      <p:rCtr x="-20247" y="2685"/>
                                    </p:animMotion>
                                  </p:childTnLst>
                                </p:cTn>
                              </p:par>
                            </p:childTnLst>
                          </p:cTn>
                        </p:par>
                        <p:par>
                          <p:cTn id="13" fill="hold">
                            <p:stCondLst>
                              <p:cond delay="3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3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
        <p:nvSpPr>
          <p:cNvPr id="323" name="Google Shape;323;p16"/>
          <p:cNvSpPr txBox="1"/>
          <p:nvPr/>
        </p:nvSpPr>
        <p:spPr>
          <a:xfrm>
            <a:off x="3233677" y="1241108"/>
            <a:ext cx="5724644"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rgbClr val="BB1E00"/>
                </a:solidFill>
                <a:latin typeface="Times New Roman" panose="02020603050405020304" pitchFamily="18" charset="0"/>
                <a:cs typeface="Times New Roman" panose="02020603050405020304" pitchFamily="18" charset="0"/>
                <a:sym typeface="Arial Black"/>
              </a:rPr>
              <a:t>LỒNG ĐÈN MONG ƯỚC</a:t>
            </a:r>
            <a:endParaRPr sz="2000" b="1">
              <a:latin typeface="Times New Roman" panose="02020603050405020304" pitchFamily="18" charset="0"/>
              <a:cs typeface="Times New Roman" panose="02020603050405020304" pitchFamily="18" charset="0"/>
            </a:endParaRPr>
          </a:p>
        </p:txBody>
      </p:sp>
      <p:pic>
        <p:nvPicPr>
          <p:cNvPr id="6" name="Google Shape;294;p13">
            <a:extLst>
              <a:ext uri="{FF2B5EF4-FFF2-40B4-BE49-F238E27FC236}">
                <a16:creationId xmlns:a16="http://schemas.microsoft.com/office/drawing/2014/main" id="{F582E81A-9B7B-4E9D-84EC-D7D4BE5993F9}"/>
              </a:ext>
            </a:extLst>
          </p:cNvPr>
          <p:cNvPicPr preferRelativeResize="0"/>
          <p:nvPr/>
        </p:nvPicPr>
        <p:blipFill rotWithShape="1">
          <a:blip r:embed="rId4">
            <a:alphaModFix/>
          </a:blip>
          <a:srcRect/>
          <a:stretch/>
        </p:blipFill>
        <p:spPr>
          <a:xfrm>
            <a:off x="4051864" y="3549392"/>
            <a:ext cx="4088271" cy="39254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F2AAC-0C7F-4949-91CD-F06DE08EA7FF}"/>
              </a:ext>
            </a:extLst>
          </p:cNvPr>
          <p:cNvSpPr txBox="1"/>
          <p:nvPr/>
        </p:nvSpPr>
        <p:spPr>
          <a:xfrm>
            <a:off x="786684" y="152049"/>
            <a:ext cx="9931673"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Chuẩn bị đồ dùng làm lồng đèn </a:t>
            </a:r>
          </a:p>
        </p:txBody>
      </p:sp>
      <p:sp>
        <p:nvSpPr>
          <p:cNvPr id="3" name="TextBox 2">
            <a:extLst>
              <a:ext uri="{FF2B5EF4-FFF2-40B4-BE49-F238E27FC236}">
                <a16:creationId xmlns:a16="http://schemas.microsoft.com/office/drawing/2014/main" id="{30FBB39A-D98A-4502-99C5-291255CA2884}"/>
              </a:ext>
            </a:extLst>
          </p:cNvPr>
          <p:cNvSpPr txBox="1"/>
          <p:nvPr/>
        </p:nvSpPr>
        <p:spPr>
          <a:xfrm>
            <a:off x="654294" y="983046"/>
            <a:ext cx="10343817" cy="2862322"/>
          </a:xfrm>
          <a:prstGeom prst="rect">
            <a:avLst/>
          </a:prstGeom>
          <a:noFill/>
        </p:spPr>
        <p:txBody>
          <a:bodyPr wrap="square" rtlCol="0">
            <a:spAutoFit/>
          </a:bodyPr>
          <a:lstStyle/>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Chai nhựa đã được cắt như hình ảnh dưới. </a:t>
            </a:r>
          </a:p>
          <a:p>
            <a:r>
              <a:rPr lang="en-US" sz="3600">
                <a:solidFill>
                  <a:schemeClr val="tx1"/>
                </a:solidFill>
                <a:latin typeface="Times New Roman" panose="02020603050405020304" pitchFamily="18" charset="0"/>
                <a:cs typeface="Times New Roman" panose="02020603050405020304" pitchFamily="18" charset="0"/>
              </a:rPr>
              <a:t>(hoặc vỏ hộp sữa đã cắt phần đầu, lõi giấy vệ sinh,…)</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Giấy màu hoặc giấy trắng.</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Keo dán, màu, kéo, bút</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Dây</a:t>
            </a:r>
          </a:p>
        </p:txBody>
      </p:sp>
      <p:pic>
        <p:nvPicPr>
          <p:cNvPr id="10" name="Picture 9" descr="A picture containing indoor, toy&#10;&#10;Description automatically generated">
            <a:extLst>
              <a:ext uri="{FF2B5EF4-FFF2-40B4-BE49-F238E27FC236}">
                <a16:creationId xmlns:a16="http://schemas.microsoft.com/office/drawing/2014/main" id="{B80A3495-320E-46D2-81BE-16CB613838EB}"/>
              </a:ext>
            </a:extLst>
          </p:cNvPr>
          <p:cNvPicPr>
            <a:picLocks noChangeAspect="1"/>
          </p:cNvPicPr>
          <p:nvPr/>
        </p:nvPicPr>
        <p:blipFill rotWithShape="1">
          <a:blip r:embed="rId2"/>
          <a:srcRect l="38009" t="52462"/>
          <a:stretch/>
        </p:blipFill>
        <p:spPr>
          <a:xfrm>
            <a:off x="4949407" y="3936770"/>
            <a:ext cx="2409079" cy="2951047"/>
          </a:xfrm>
          <a:prstGeom prst="rect">
            <a:avLst/>
          </a:prstGeom>
        </p:spPr>
      </p:pic>
      <p:pic>
        <p:nvPicPr>
          <p:cNvPr id="12" name="Picture 11" descr="A picture containing text, fabric&#10;&#10;Description automatically generated">
            <a:extLst>
              <a:ext uri="{FF2B5EF4-FFF2-40B4-BE49-F238E27FC236}">
                <a16:creationId xmlns:a16="http://schemas.microsoft.com/office/drawing/2014/main" id="{BD9070E2-DD6E-4A0D-A2FE-9072C6957283}"/>
              </a:ext>
            </a:extLst>
          </p:cNvPr>
          <p:cNvPicPr>
            <a:picLocks noChangeAspect="1"/>
          </p:cNvPicPr>
          <p:nvPr/>
        </p:nvPicPr>
        <p:blipFill>
          <a:blip r:embed="rId3"/>
          <a:stretch>
            <a:fillRect/>
          </a:stretch>
        </p:blipFill>
        <p:spPr>
          <a:xfrm>
            <a:off x="7439851" y="3936770"/>
            <a:ext cx="2173419" cy="2951047"/>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FB868954-E934-4F37-B0D4-96205DBE1D8F}"/>
              </a:ext>
            </a:extLst>
          </p:cNvPr>
          <p:cNvPicPr>
            <a:picLocks noChangeAspect="1"/>
          </p:cNvPicPr>
          <p:nvPr/>
        </p:nvPicPr>
        <p:blipFill>
          <a:blip r:embed="rId4"/>
          <a:stretch>
            <a:fillRect/>
          </a:stretch>
        </p:blipFill>
        <p:spPr>
          <a:xfrm>
            <a:off x="612205" y="3919993"/>
            <a:ext cx="1974364" cy="2790852"/>
          </a:xfrm>
          <a:prstGeom prst="rect">
            <a:avLst/>
          </a:prstGeom>
        </p:spPr>
      </p:pic>
      <p:pic>
        <p:nvPicPr>
          <p:cNvPr id="20" name="Picture 19" descr="Background pattern&#10;&#10;Description automatically generated">
            <a:extLst>
              <a:ext uri="{FF2B5EF4-FFF2-40B4-BE49-F238E27FC236}">
                <a16:creationId xmlns:a16="http://schemas.microsoft.com/office/drawing/2014/main" id="{9B341D3E-280B-4496-B590-41DD763DBFC8}"/>
              </a:ext>
            </a:extLst>
          </p:cNvPr>
          <p:cNvPicPr>
            <a:picLocks noChangeAspect="1"/>
          </p:cNvPicPr>
          <p:nvPr/>
        </p:nvPicPr>
        <p:blipFill>
          <a:blip r:embed="rId5"/>
          <a:stretch>
            <a:fillRect/>
          </a:stretch>
        </p:blipFill>
        <p:spPr>
          <a:xfrm>
            <a:off x="2651236" y="3920351"/>
            <a:ext cx="2216806" cy="2794268"/>
          </a:xfrm>
          <a:prstGeom prst="rect">
            <a:avLst/>
          </a:prstGeom>
        </p:spPr>
      </p:pic>
      <p:pic>
        <p:nvPicPr>
          <p:cNvPr id="22" name="Picture 21" descr="A group of toothbrushes&#10;&#10;Description automatically generated with medium confidence">
            <a:extLst>
              <a:ext uri="{FF2B5EF4-FFF2-40B4-BE49-F238E27FC236}">
                <a16:creationId xmlns:a16="http://schemas.microsoft.com/office/drawing/2014/main" id="{911E8925-18EE-44C0-AE46-60D9169D7304}"/>
              </a:ext>
            </a:extLst>
          </p:cNvPr>
          <p:cNvPicPr>
            <a:picLocks noChangeAspect="1"/>
          </p:cNvPicPr>
          <p:nvPr/>
        </p:nvPicPr>
        <p:blipFill rotWithShape="1">
          <a:blip r:embed="rId6"/>
          <a:srcRect l="4416" t="13491" b="20212"/>
          <a:stretch/>
        </p:blipFill>
        <p:spPr>
          <a:xfrm>
            <a:off x="9694635" y="3627690"/>
            <a:ext cx="2171789" cy="3260128"/>
          </a:xfrm>
          <a:prstGeom prst="rect">
            <a:avLst/>
          </a:prstGeom>
        </p:spPr>
      </p:pic>
    </p:spTree>
    <p:extLst>
      <p:ext uri="{BB962C8B-B14F-4D97-AF65-F5344CB8AC3E}">
        <p14:creationId xmlns:p14="http://schemas.microsoft.com/office/powerpoint/2010/main" val="2581840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813" y="1828417"/>
            <a:ext cx="6347721" cy="480098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135" y="0"/>
            <a:ext cx="4181865" cy="5943612"/>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331" y="-1486092"/>
            <a:ext cx="5715000" cy="5715000"/>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r="56042" b="60834"/>
          <a:stretch/>
        </p:blipFill>
        <p:spPr>
          <a:xfrm>
            <a:off x="7916170" y="4000692"/>
            <a:ext cx="4275830" cy="2857308"/>
          </a:xfrm>
          <a:prstGeom prst="rect">
            <a:avLst/>
          </a:prstGeom>
        </p:spPr>
      </p:pic>
      <p:sp>
        <p:nvSpPr>
          <p:cNvPr id="9" name="Hộp Văn bản 8">
            <a:extLst>
              <a:ext uri="{FF2B5EF4-FFF2-40B4-BE49-F238E27FC236}">
                <a16:creationId xmlns:a16="http://schemas.microsoft.com/office/drawing/2014/main" id="{EB248F42-E1EC-4793-B7DD-223F7F574516}"/>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
        <p:nvSpPr>
          <p:cNvPr id="10" name="Hộp Văn bản 9">
            <a:extLst>
              <a:ext uri="{FF2B5EF4-FFF2-40B4-BE49-F238E27FC236}">
                <a16:creationId xmlns:a16="http://schemas.microsoft.com/office/drawing/2014/main" id="{E2AC2172-C94B-4770-8278-689F72B2FCEE}"/>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
        <p:nvSpPr>
          <p:cNvPr id="12" name="Hộp Văn bản 11">
            <a:extLst>
              <a:ext uri="{FF2B5EF4-FFF2-40B4-BE49-F238E27FC236}">
                <a16:creationId xmlns:a16="http://schemas.microsoft.com/office/drawing/2014/main" id="{3C0BB1BA-1C2D-4C79-848B-4BD42C6F3A98}"/>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Tree>
    <p:extLst>
      <p:ext uri="{BB962C8B-B14F-4D97-AF65-F5344CB8AC3E}">
        <p14:creationId xmlns:p14="http://schemas.microsoft.com/office/powerpoint/2010/main" val="372118987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37" presetClass="path" presetSubtype="0" accel="50000" decel="50000" fill="hold" nodeType="afterEffect">
                                  <p:stCondLst>
                                    <p:cond delay="0"/>
                                  </p:stCondLst>
                                  <p:childTnLst>
                                    <p:animMotion origin="layout" path="M 4.375E-6 -3.33333E-6 L 0.03893 0.04005 C 0.047 0.04908 0.05924 0.05394 0.072 0.05394 C 0.08645 0.05394 0.09817 0.04908 0.10625 0.04005 L 0.14531 -3.33333E-6 " pathEditMode="relative" rAng="0" ptsTypes="AAAAA">
                                      <p:cBhvr>
                                        <p:cTn id="10" dur="2000" fill="hold"/>
                                        <p:tgtEl>
                                          <p:spTgt spid="3"/>
                                        </p:tgtEl>
                                        <p:attrNameLst>
                                          <p:attrName>ppt_x</p:attrName>
                                          <p:attrName>ppt_y</p:attrName>
                                        </p:attrNameLst>
                                      </p:cBhvr>
                                      <p:rCtr x="7266" y="2685"/>
                                    </p:animMotion>
                                  </p:childTnLst>
                                </p:cTn>
                              </p:par>
                            </p:childTnLst>
                          </p:cTn>
                        </p:par>
                        <p:par>
                          <p:cTn id="11" fill="hold">
                            <p:stCondLst>
                              <p:cond delay="2500"/>
                            </p:stCondLst>
                            <p:childTnLst>
                              <p:par>
                                <p:cTn id="12" presetID="4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500"/>
                            </p:stCondLst>
                            <p:childTnLst>
                              <p:par>
                                <p:cTn id="18" presetID="32" presetClass="emph" presetSubtype="0" repeatCount="indefinite" fill="hold" nodeType="after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childTnLst>
                          </p:cTn>
                        </p:par>
                        <p:par>
                          <p:cTn id="24" fill="hold">
                            <p:stCondLst>
                              <p:cond delay="6500"/>
                            </p:stCondLst>
                            <p:childTnLst>
                              <p:par>
                                <p:cTn id="25" presetID="6" presetClass="entr" presetSubtype="3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out)">
                                      <p:cBhvr>
                                        <p:cTn id="27" dur="2000"/>
                                        <p:tgtEl>
                                          <p:spTgt spid="5"/>
                                        </p:tgtEl>
                                      </p:cBhvr>
                                    </p:animEffect>
                                  </p:childTnLst>
                                </p:cTn>
                              </p:par>
                            </p:childTnLst>
                          </p:cTn>
                        </p:par>
                        <p:par>
                          <p:cTn id="28" fill="hold">
                            <p:stCondLst>
                              <p:cond delay="8500"/>
                            </p:stCondLst>
                            <p:childTnLst>
                              <p:par>
                                <p:cTn id="29" presetID="49" presetClass="entr" presetSubtype="0" decel="10000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 calcmode="lin" valueType="num">
                                      <p:cBhvr>
                                        <p:cTn id="33" dur="500" fill="hold"/>
                                        <p:tgtEl>
                                          <p:spTgt spid="8"/>
                                        </p:tgtEl>
                                        <p:attrNameLst>
                                          <p:attrName>style.rotation</p:attrName>
                                        </p:attrNameLst>
                                      </p:cBhvr>
                                      <p:tavLst>
                                        <p:tav tm="0">
                                          <p:val>
                                            <p:fltVal val="360"/>
                                          </p:val>
                                        </p:tav>
                                        <p:tav tm="100000">
                                          <p:val>
                                            <p:fltVal val="0"/>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2856000" y="73201"/>
            <a:ext cx="6480000" cy="6480000"/>
          </a:xfrm>
          <a:prstGeom prst="ellipse">
            <a:avLst/>
          </a:prstGeom>
          <a:solidFill>
            <a:srgbClr val="C2011E"/>
          </a:solidFill>
          <a:ln w="155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550" y="209550"/>
            <a:ext cx="5676900" cy="5676900"/>
          </a:xfrm>
          <a:prstGeom prst="rect">
            <a:avLst/>
          </a:prstGeom>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l="20477" t="52469" r="15257" b="21237"/>
          <a:stretch/>
        </p:blipFill>
        <p:spPr>
          <a:xfrm>
            <a:off x="2761500" y="3886200"/>
            <a:ext cx="6707100" cy="2762494"/>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1733" r="17437"/>
          <a:stretch/>
        </p:blipFill>
        <p:spPr>
          <a:xfrm flipH="1">
            <a:off x="5421225" y="581346"/>
            <a:ext cx="4248150" cy="6108204"/>
          </a:xfrm>
          <a:prstGeom prst="ellipse">
            <a:avLst/>
          </a:prstGeom>
        </p:spPr>
      </p:pic>
      <p:pic>
        <p:nvPicPr>
          <p:cNvPr id="19" name="图片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9624" b="61226" l="9938" r="89973">
                        <a14:foregroundMark x1="48980" y1="40231" x2="47560" y2="41019"/>
                      </a14:backgroundRemoval>
                    </a14:imgEffect>
                  </a14:imgLayer>
                </a14:imgProps>
              </a:ext>
              <a:ext uri="{28A0092B-C50C-407E-A947-70E740481C1C}">
                <a14:useLocalDpi xmlns:a14="http://schemas.microsoft.com/office/drawing/2010/main" val="0"/>
              </a:ext>
            </a:extLst>
          </a:blip>
          <a:srcRect l="37356" t="39393" r="36405" b="36285"/>
          <a:stretch/>
        </p:blipFill>
        <p:spPr>
          <a:xfrm rot="18348401">
            <a:off x="8222128" y="5204417"/>
            <a:ext cx="2354896" cy="3193754"/>
          </a:xfrm>
          <a:prstGeom prst="rect">
            <a:avLst/>
          </a:prstGeom>
        </p:spPr>
      </p:pic>
      <p:sp>
        <p:nvSpPr>
          <p:cNvPr id="8" name="文本框 2"/>
          <p:cNvSpPr txBox="1"/>
          <p:nvPr/>
        </p:nvSpPr>
        <p:spPr>
          <a:xfrm rot="16200000">
            <a:off x="1376247" y="-1321079"/>
            <a:ext cx="800219" cy="3861477"/>
          </a:xfrm>
          <a:prstGeom prst="rect">
            <a:avLst/>
          </a:prstGeom>
          <a:noFill/>
        </p:spPr>
        <p:txBody>
          <a:bodyPr vert="eaVert" wrap="square" rtlCol="0">
            <a:spAutoFit/>
          </a:bodyPr>
          <a:lstStyle/>
          <a:p>
            <a:pPr algn="ctr"/>
            <a:r>
              <a:rPr lang="en-US" sz="4000" dirty="0" err="1">
                <a:solidFill>
                  <a:schemeClr val="bg1"/>
                </a:solidFill>
                <a:latin typeface="Pacifico" panose="00000500000000000000" pitchFamily="2" charset="0"/>
              </a:rPr>
              <a:t>Tết</a:t>
            </a:r>
            <a:r>
              <a:rPr lang="en-US" sz="4000" dirty="0">
                <a:solidFill>
                  <a:schemeClr val="bg1"/>
                </a:solidFill>
                <a:latin typeface="Pacifico" panose="00000500000000000000" pitchFamily="2" charset="0"/>
              </a:rPr>
              <a:t> </a:t>
            </a:r>
            <a:r>
              <a:rPr lang="en-US" sz="4000" dirty="0" err="1">
                <a:solidFill>
                  <a:schemeClr val="bg1"/>
                </a:solidFill>
                <a:latin typeface="Pacifico" panose="00000500000000000000" pitchFamily="2" charset="0"/>
              </a:rPr>
              <a:t>trung</a:t>
            </a:r>
            <a:r>
              <a:rPr lang="en-US" sz="4000" dirty="0">
                <a:solidFill>
                  <a:schemeClr val="bg1"/>
                </a:solidFill>
                <a:latin typeface="Pacifico" panose="00000500000000000000" pitchFamily="2" charset="0"/>
              </a:rPr>
              <a:t> </a:t>
            </a:r>
            <a:r>
              <a:rPr lang="en-US" sz="4000" dirty="0" err="1">
                <a:solidFill>
                  <a:schemeClr val="bg1"/>
                </a:solidFill>
                <a:latin typeface="Pacifico" panose="00000500000000000000" pitchFamily="2" charset="0"/>
              </a:rPr>
              <a:t>thu</a:t>
            </a:r>
            <a:endParaRPr lang="en-US" sz="4000" dirty="0">
              <a:solidFill>
                <a:schemeClr val="bg1"/>
              </a:solidFill>
              <a:latin typeface="Pacifico" panose="00000500000000000000" pitchFamily="2" charset="0"/>
            </a:endParaRPr>
          </a:p>
        </p:txBody>
      </p:sp>
    </p:spTree>
    <p:extLst>
      <p:ext uri="{BB962C8B-B14F-4D97-AF65-F5344CB8AC3E}">
        <p14:creationId xmlns:p14="http://schemas.microsoft.com/office/powerpoint/2010/main" val="655550472"/>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3500"/>
                            </p:stCondLst>
                            <p:childTnLst>
                              <p:par>
                                <p:cTn id="23" presetID="22" presetClass="entr" presetSubtype="2"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par>
                          <p:cTn id="26" fill="hold">
                            <p:stCondLst>
                              <p:cond delay="40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
        <p:cNvGrpSpPr/>
        <p:nvPr/>
      </p:nvGrpSpPr>
      <p:grpSpPr>
        <a:xfrm>
          <a:off x="0" y="0"/>
          <a:ext cx="0" cy="0"/>
          <a:chOff x="0" y="0"/>
          <a:chExt cx="0" cy="0"/>
        </a:xfrm>
      </p:grpSpPr>
      <p:sp>
        <p:nvSpPr>
          <p:cNvPr id="2" name="TextBox 1">
            <a:extLst>
              <a:ext uri="{FF2B5EF4-FFF2-40B4-BE49-F238E27FC236}">
                <a16:creationId xmlns:a16="http://schemas.microsoft.com/office/drawing/2014/main" id="{604B8287-9BD6-4659-850C-B4E513EFB3DE}"/>
              </a:ext>
            </a:extLst>
          </p:cNvPr>
          <p:cNvSpPr txBox="1"/>
          <p:nvPr/>
        </p:nvSpPr>
        <p:spPr>
          <a:xfrm>
            <a:off x="2810634" y="2125933"/>
            <a:ext cx="6268630" cy="1754326"/>
          </a:xfrm>
          <a:prstGeom prst="rect">
            <a:avLst/>
          </a:prstGeom>
          <a:noFill/>
        </p:spPr>
        <p:txBody>
          <a:bodyPr wrap="square" rtlCol="0">
            <a:spAutoFit/>
          </a:bodyPr>
          <a:lstStyle/>
          <a:p>
            <a:pPr algn="ctr"/>
            <a:r>
              <a:rPr lang="en-US" sz="5400">
                <a:solidFill>
                  <a:srgbClr val="C00000"/>
                </a:solidFill>
                <a:latin typeface="iCiel Cadena" panose="02000503000000020004" pitchFamily="50" charset="0"/>
              </a:rPr>
              <a:t>TẠM BIỆT VÀ </a:t>
            </a:r>
            <a:endParaRPr lang="en-US" sz="5400" smtClean="0">
              <a:solidFill>
                <a:srgbClr val="C00000"/>
              </a:solidFill>
              <a:latin typeface="iCiel Cadena" panose="02000503000000020004" pitchFamily="50" charset="0"/>
            </a:endParaRPr>
          </a:p>
          <a:p>
            <a:pPr algn="ctr"/>
            <a:r>
              <a:rPr lang="en-US" sz="5400" smtClean="0">
                <a:solidFill>
                  <a:srgbClr val="C00000"/>
                </a:solidFill>
                <a:latin typeface="iCiel Cadena" panose="02000503000000020004" pitchFamily="50" charset="0"/>
              </a:rPr>
              <a:t>HẸN </a:t>
            </a:r>
            <a:r>
              <a:rPr lang="en-US" sz="5400">
                <a:solidFill>
                  <a:srgbClr val="C00000"/>
                </a:solidFill>
                <a:latin typeface="iCiel Cadena" panose="02000503000000020004" pitchFamily="50" charset="0"/>
              </a:rPr>
              <a:t>GẶP </a:t>
            </a:r>
            <a:r>
              <a:rPr lang="en-US" sz="5400" smtClean="0">
                <a:solidFill>
                  <a:srgbClr val="C00000"/>
                </a:solidFill>
                <a:latin typeface="iCiel Cadena" panose="02000503000000020004" pitchFamily="50" charset="0"/>
              </a:rPr>
              <a:t>LẠI!</a:t>
            </a:r>
            <a:endParaRPr lang="en-US" sz="5400">
              <a:solidFill>
                <a:srgbClr val="C00000"/>
              </a:solidFill>
              <a:latin typeface="iCiel Cadena" panose="02000503000000020004" pitchFamily="50" charset="0"/>
            </a:endParaRPr>
          </a:p>
        </p:txBody>
      </p:sp>
    </p:spTree>
    <p:extLst>
      <p:ext uri="{BB962C8B-B14F-4D97-AF65-F5344CB8AC3E}">
        <p14:creationId xmlns:p14="http://schemas.microsoft.com/office/powerpoint/2010/main" val="985421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9">
            <a:extLst>
              <a:ext uri="{28A0092B-C50C-407E-A947-70E740481C1C}">
                <a14:useLocalDpi xmlns:a14="http://schemas.microsoft.com/office/drawing/2010/main" val="0"/>
              </a:ext>
            </a:extLst>
          </a:blip>
          <a:srcRect l="27480" t="30888" r="28920" b="34845"/>
          <a:stretch/>
        </p:blipFill>
        <p:spPr>
          <a:xfrm>
            <a:off x="3161286" y="560635"/>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0">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rot="343226">
            <a:off x="4879952" y="2358878"/>
            <a:ext cx="3364322" cy="830997"/>
          </a:xfrm>
          <a:prstGeom prst="rect">
            <a:avLst/>
          </a:prstGeom>
          <a:noFill/>
        </p:spPr>
        <p:txBody>
          <a:bodyPr wrap="square" rtlCol="0">
            <a:prstTxWarp prst="textArchUp">
              <a:avLst>
                <a:gd name="adj" fmla="val 10954095"/>
              </a:avLst>
            </a:prstTxWarp>
            <a:spAutoFit/>
          </a:bodyPr>
          <a:lstStyle/>
          <a:p>
            <a:r>
              <a:rPr lang="en-US" sz="4800" b="1">
                <a:latin typeface="iCiel Cadena" panose="02000503000000020004" pitchFamily="50" charset="0"/>
                <a:cs typeface="Times New Roman" panose="02020603050405020304" pitchFamily="18" charset="0"/>
              </a:rPr>
              <a:t>TRÒ CHƠI</a:t>
            </a:r>
          </a:p>
        </p:txBody>
      </p:sp>
      <p:sp>
        <p:nvSpPr>
          <p:cNvPr id="24" name="TextBox 23">
            <a:extLst>
              <a:ext uri="{FF2B5EF4-FFF2-40B4-BE49-F238E27FC236}">
                <a16:creationId xmlns:a16="http://schemas.microsoft.com/office/drawing/2014/main" id="{13C682E7-A432-4816-A1E7-25235D6E106D}"/>
              </a:ext>
            </a:extLst>
          </p:cNvPr>
          <p:cNvSpPr txBox="1"/>
          <p:nvPr/>
        </p:nvSpPr>
        <p:spPr>
          <a:xfrm>
            <a:off x="2987166" y="2836487"/>
            <a:ext cx="6124466" cy="1754326"/>
          </a:xfrm>
          <a:prstGeom prst="rect">
            <a:avLst/>
          </a:prstGeom>
          <a:noFill/>
        </p:spPr>
        <p:txBody>
          <a:bodyPr wrap="square" rtlCol="0">
            <a:spAutoFit/>
          </a:bodyPr>
          <a:lstStyle/>
          <a:p>
            <a:pPr algn="ctr"/>
            <a:r>
              <a:rPr lang="en-US" sz="5400" b="1">
                <a:ln>
                  <a:solidFill>
                    <a:schemeClr val="bg1"/>
                  </a:solidFill>
                </a:ln>
                <a:solidFill>
                  <a:schemeClr val="bg1"/>
                </a:solidFill>
                <a:latin typeface="iCiel Cadena" panose="02000503000000020004" pitchFamily="50" charset="0"/>
                <a:cs typeface="Times New Roman" panose="02020603050405020304" pitchFamily="18" charset="0"/>
              </a:rPr>
              <a:t>THỬ TÀI </a:t>
            </a:r>
          </a:p>
          <a:p>
            <a:pPr algn="ctr"/>
            <a:r>
              <a:rPr lang="en-US" sz="5400" b="1">
                <a:ln>
                  <a:solidFill>
                    <a:schemeClr val="bg1"/>
                  </a:solidFill>
                </a:ln>
                <a:solidFill>
                  <a:schemeClr val="bg1"/>
                </a:solidFill>
                <a:latin typeface="iCiel Cadena" panose="02000503000000020004" pitchFamily="50" charset="0"/>
                <a:cs typeface="Times New Roman" panose="02020603050405020304" pitchFamily="18" charset="0"/>
              </a:rPr>
              <a:t>TINH MẮT</a:t>
            </a:r>
          </a:p>
        </p:txBody>
      </p:sp>
      <p:sp>
        <p:nvSpPr>
          <p:cNvPr id="25" name="TextBox 24">
            <a:extLst>
              <a:ext uri="{FF2B5EF4-FFF2-40B4-BE49-F238E27FC236}">
                <a16:creationId xmlns:a16="http://schemas.microsoft.com/office/drawing/2014/main" id="{87B687DB-01B2-4CE8-916B-EE42764204CF}"/>
              </a:ext>
            </a:extLst>
          </p:cNvPr>
          <p:cNvSpPr txBox="1"/>
          <p:nvPr/>
        </p:nvSpPr>
        <p:spPr>
          <a:xfrm>
            <a:off x="3033766" y="2839388"/>
            <a:ext cx="6124466" cy="1754326"/>
          </a:xfrm>
          <a:prstGeom prst="rect">
            <a:avLst/>
          </a:prstGeom>
          <a:noFill/>
        </p:spPr>
        <p:txBody>
          <a:bodyPr wrap="square" rtlCol="0">
            <a:spAutoFit/>
          </a:bodyPr>
          <a:lstStyle/>
          <a:p>
            <a:pPr algn="ctr"/>
            <a:r>
              <a:rPr lang="en-US" sz="5400" b="1">
                <a:solidFill>
                  <a:srgbClr val="C00000"/>
                </a:solidFill>
                <a:latin typeface="iCiel Cadena" panose="02000503000000020004" pitchFamily="50" charset="0"/>
                <a:cs typeface="Times New Roman" panose="02020603050405020304" pitchFamily="18" charset="0"/>
              </a:rPr>
              <a:t>THỬ TÀI </a:t>
            </a:r>
          </a:p>
          <a:p>
            <a:pPr algn="ctr"/>
            <a:r>
              <a:rPr lang="en-US" sz="5400" b="1">
                <a:solidFill>
                  <a:srgbClr val="C00000"/>
                </a:solidFill>
                <a:latin typeface="iCiel Cadena" panose="02000503000000020004" pitchFamily="50" charset="0"/>
                <a:cs typeface="Times New Roman" panose="02020603050405020304" pitchFamily="18" charset="0"/>
              </a:rPr>
              <a:t>TINH MẮT</a:t>
            </a:r>
          </a:p>
        </p:txBody>
      </p:sp>
    </p:spTree>
    <p:extLst>
      <p:ext uri="{BB962C8B-B14F-4D97-AF65-F5344CB8AC3E}">
        <p14:creationId xmlns:p14="http://schemas.microsoft.com/office/powerpoint/2010/main" val="9134009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E18C26-60DB-40D9-86F7-DDF1637FC6C9}"/>
              </a:ext>
            </a:extLst>
          </p:cNvPr>
          <p:cNvSpPr/>
          <p:nvPr/>
        </p:nvSpPr>
        <p:spPr>
          <a:xfrm>
            <a:off x="2727299" y="245145"/>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iCiel Cadena" panose="02000503000000020004" pitchFamily="50" charset="0"/>
                <a:cs typeface="Times New Roman" panose="02020603050405020304" pitchFamily="18" charset="0"/>
              </a:rPr>
              <a:t>TRÒ CHƠI: THỬ TÀI TINH MẮT</a:t>
            </a:r>
            <a:endParaRPr lang="en-US" sz="3600" b="1">
              <a:latin typeface="iCiel Cadena" panose="02000503000000020004" pitchFamily="50" charset="0"/>
              <a:cs typeface="Times New Roman" panose="02020603050405020304" pitchFamily="18" charset="0"/>
            </a:endParaRPr>
          </a:p>
        </p:txBody>
      </p:sp>
      <p:pic>
        <p:nvPicPr>
          <p:cNvPr id="25" name="图片 87">
            <a:extLst>
              <a:ext uri="{FF2B5EF4-FFF2-40B4-BE49-F238E27FC236}">
                <a16:creationId xmlns:a16="http://schemas.microsoft.com/office/drawing/2014/main" id="{43869B86-8722-447C-BC4F-8E5452EF0269}"/>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26" name="图片 85">
            <a:extLst>
              <a:ext uri="{FF2B5EF4-FFF2-40B4-BE49-F238E27FC236}">
                <a16:creationId xmlns:a16="http://schemas.microsoft.com/office/drawing/2014/main" id="{5D278CBA-79F8-4DE8-960D-78C1D6BA75DB}"/>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9" name="图片 3">
            <a:extLst>
              <a:ext uri="{FF2B5EF4-FFF2-40B4-BE49-F238E27FC236}">
                <a16:creationId xmlns:a16="http://schemas.microsoft.com/office/drawing/2014/main" id="{BA1899D0-C749-4FA1-9EE9-EE77370ACF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387" y="1121184"/>
            <a:ext cx="8420936" cy="5118757"/>
          </a:xfrm>
          <a:prstGeom prst="rect">
            <a:avLst/>
          </a:prstGeom>
        </p:spPr>
      </p:pic>
      <p:sp>
        <p:nvSpPr>
          <p:cNvPr id="11" name="Google Shape;720;p36">
            <a:extLst>
              <a:ext uri="{FF2B5EF4-FFF2-40B4-BE49-F238E27FC236}">
                <a16:creationId xmlns:a16="http://schemas.microsoft.com/office/drawing/2014/main" id="{4A763B50-0C89-41F0-8FA5-EB886DD823F3}"/>
              </a:ext>
            </a:extLst>
          </p:cNvPr>
          <p:cNvSpPr txBox="1">
            <a:spLocks/>
          </p:cNvSpPr>
          <p:nvPr/>
        </p:nvSpPr>
        <p:spPr>
          <a:xfrm>
            <a:off x="3905298" y="2251155"/>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latin typeface="Times New Roman" panose="02020603050405020304" pitchFamily="18" charset="0"/>
                <a:cs typeface="Times New Roman" panose="02020603050405020304" pitchFamily="18" charset="0"/>
              </a:rPr>
              <a:t>Hướng dẫn chơi:</a:t>
            </a:r>
          </a:p>
        </p:txBody>
      </p:sp>
      <p:sp>
        <p:nvSpPr>
          <p:cNvPr id="12" name="Google Shape;720;p36">
            <a:extLst>
              <a:ext uri="{FF2B5EF4-FFF2-40B4-BE49-F238E27FC236}">
                <a16:creationId xmlns:a16="http://schemas.microsoft.com/office/drawing/2014/main" id="{01C9E2A9-301C-47EE-82A3-E7B44343837E}"/>
              </a:ext>
            </a:extLst>
          </p:cNvPr>
          <p:cNvSpPr txBox="1">
            <a:spLocks/>
          </p:cNvSpPr>
          <p:nvPr/>
        </p:nvSpPr>
        <p:spPr>
          <a:xfrm>
            <a:off x="2462677" y="3873122"/>
            <a:ext cx="9351516"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Chọn lồng đèn mình thích</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Quan sát hình ảnh được cắt</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Đoán xem đó là gì</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1FF891-F7FE-4E79-90B9-C6473C28B927}"/>
              </a:ext>
            </a:extLst>
          </p:cNvPr>
          <p:cNvSpPr/>
          <p:nvPr/>
        </p:nvSpPr>
        <p:spPr>
          <a:xfrm>
            <a:off x="2711396" y="259204"/>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iCiel Cadena" panose="02000503000000020004" pitchFamily="50" charset="0"/>
                <a:cs typeface="Times New Roman" panose="02020603050405020304" pitchFamily="18" charset="0"/>
              </a:rPr>
              <a:t>TRÒ CHƠI: THỬ TÀI TINH MẮT</a:t>
            </a:r>
            <a:endParaRPr lang="en-US" sz="3600" b="1">
              <a:latin typeface="iCiel Cadena" panose="02000503000000020004" pitchFamily="50" charset="0"/>
              <a:cs typeface="Times New Roman" panose="02020603050405020304" pitchFamily="18" charset="0"/>
            </a:endParaRPr>
          </a:p>
        </p:txBody>
      </p:sp>
      <p:pic>
        <p:nvPicPr>
          <p:cNvPr id="7" name="图片 87">
            <a:extLst>
              <a:ext uri="{FF2B5EF4-FFF2-40B4-BE49-F238E27FC236}">
                <a16:creationId xmlns:a16="http://schemas.microsoft.com/office/drawing/2014/main" id="{B875CAD2-7692-46FE-96CA-6B36DB9FAAD8}"/>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8" name="图片 85">
            <a:extLst>
              <a:ext uri="{FF2B5EF4-FFF2-40B4-BE49-F238E27FC236}">
                <a16:creationId xmlns:a16="http://schemas.microsoft.com/office/drawing/2014/main" id="{75B2F101-641F-4828-9E96-B34345AD3AC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1028" name="Picture 4" descr="Cách Làm Bánh Trung Thu Nhân Thập Cẩm Ngon Nhất">
            <a:extLst>
              <a:ext uri="{FF2B5EF4-FFF2-40B4-BE49-F238E27FC236}">
                <a16:creationId xmlns:a16="http://schemas.microsoft.com/office/drawing/2014/main" id="{65E474A7-B2C8-42AB-ACBC-CED2D6FA35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44" b="96719" l="2625" r="95000">
                        <a14:foregroundMark x1="7125" y1="49531" x2="7625" y2="63906"/>
                        <a14:foregroundMark x1="7625" y1="63906" x2="15375" y2="85625"/>
                        <a14:foregroundMark x1="15375" y1="85625" x2="18000" y2="87813"/>
                        <a14:foregroundMark x1="2750" y1="55313" x2="2625" y2="70156"/>
                        <a14:foregroundMark x1="17500" y1="92344" x2="32125" y2="89844"/>
                        <a14:foregroundMark x1="42750" y1="8125" x2="51750" y2="10313"/>
                        <a14:foregroundMark x1="56000" y1="7344" x2="55000" y2="8594"/>
                        <a14:foregroundMark x1="90375" y1="20625" x2="95000" y2="27344"/>
                        <a14:foregroundMark x1="19125" y1="96719" x2="21125" y2="96719"/>
                      </a14:backgroundRemoval>
                    </a14:imgEffect>
                  </a14:imgLayer>
                </a14:imgProps>
              </a:ext>
              <a:ext uri="{28A0092B-C50C-407E-A947-70E740481C1C}">
                <a14:useLocalDpi xmlns:a14="http://schemas.microsoft.com/office/drawing/2010/main" val="0"/>
              </a:ext>
            </a:extLst>
          </a:blip>
          <a:srcRect l="55110" b="33004"/>
          <a:stretch/>
        </p:blipFill>
        <p:spPr bwMode="auto">
          <a:xfrm>
            <a:off x="1461533" y="1803463"/>
            <a:ext cx="1423709" cy="16998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and white bunny back silhouette Royalty Free Vector">
            <a:extLst>
              <a:ext uri="{FF2B5EF4-FFF2-40B4-BE49-F238E27FC236}">
                <a16:creationId xmlns:a16="http://schemas.microsoft.com/office/drawing/2014/main" id="{AF98AB59-A3C0-4ADE-8D18-D1ABF9FF197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3700" y1="17778" x2="41300" y2="31111"/>
                        <a14:foregroundMark x1="40100" y1="51389" x2="50800" y2="51481"/>
                        <a14:foregroundMark x1="37700" y1="52685" x2="48400" y2="49907"/>
                        <a14:foregroundMark x1="48400" y1="49907" x2="61500" y2="51852"/>
                        <a14:foregroundMark x1="62500" y1="52500" x2="60100" y2="52963"/>
                      </a14:backgroundRemoval>
                    </a14:imgEffect>
                  </a14:imgLayer>
                </a14:imgProps>
              </a:ext>
              <a:ext uri="{28A0092B-C50C-407E-A947-70E740481C1C}">
                <a14:useLocalDpi xmlns:a14="http://schemas.microsoft.com/office/drawing/2010/main" val="0"/>
              </a:ext>
            </a:extLst>
          </a:blip>
          <a:srcRect l="20665" t="7531" r="23039" b="14708"/>
          <a:stretch/>
        </p:blipFill>
        <p:spPr bwMode="auto">
          <a:xfrm>
            <a:off x="4883877" y="1592052"/>
            <a:ext cx="1231372" cy="183694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CB3E927-C3D0-4CAD-A52D-E05B394867D7}"/>
              </a:ext>
            </a:extLst>
          </p:cNvPr>
          <p:cNvGrpSpPr/>
          <p:nvPr/>
        </p:nvGrpSpPr>
        <p:grpSpPr>
          <a:xfrm>
            <a:off x="8868290" y="1813121"/>
            <a:ext cx="1629694" cy="1835601"/>
            <a:chOff x="8868290" y="1813121"/>
            <a:chExt cx="1629694" cy="1835601"/>
          </a:xfrm>
        </p:grpSpPr>
        <p:pic>
          <p:nvPicPr>
            <p:cNvPr id="1034" name="Picture 10" descr="Chú cuội chị Hằng là gì của nhau? | thông tin du lich Viettrip">
              <a:extLst>
                <a:ext uri="{FF2B5EF4-FFF2-40B4-BE49-F238E27FC236}">
                  <a16:creationId xmlns:a16="http://schemas.microsoft.com/office/drawing/2014/main" id="{45EBBA0F-85DA-4653-A1F2-B4345B491A0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205" b="90177" l="2783" r="26870">
                          <a14:foregroundMark x1="18783" y1="13205" x2="20783" y2="13527"/>
                          <a14:foregroundMark x1="25130" y1="35749" x2="26870" y2="41063"/>
                          <a14:foregroundMark x1="25391" y1="50725" x2="25913" y2="48309"/>
                        </a14:backgroundRemoval>
                      </a14:imgEffect>
                    </a14:imgLayer>
                  </a14:imgProps>
                </a:ext>
                <a:ext uri="{28A0092B-C50C-407E-A947-70E740481C1C}">
                  <a14:useLocalDpi xmlns:a14="http://schemas.microsoft.com/office/drawing/2010/main" val="0"/>
                </a:ext>
              </a:extLst>
            </a:blip>
            <a:srcRect l="11974" t="10940" r="71988" b="8464"/>
            <a:stretch/>
          </p:blipFill>
          <p:spPr bwMode="auto">
            <a:xfrm>
              <a:off x="8868290" y="1893020"/>
              <a:ext cx="647022" cy="17557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ú cuội chị Hằng là gì của nhau? | thông tin du lich Viettrip">
              <a:extLst>
                <a:ext uri="{FF2B5EF4-FFF2-40B4-BE49-F238E27FC236}">
                  <a16:creationId xmlns:a16="http://schemas.microsoft.com/office/drawing/2014/main" id="{E4D3742A-D33D-4A2C-A960-2A2B7450A04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9984" b="89694" l="10000" r="93652">
                          <a14:foregroundMark x1="79652" y1="27697" x2="84348" y2="45250"/>
                          <a14:foregroundMark x1="83826" y1="44928" x2="84522" y2="62480"/>
                          <a14:foregroundMark x1="82783" y1="18680" x2="83826" y2="21578"/>
                          <a14:foregroundMark x1="81884" y1="23027" x2="83043" y2="27053"/>
                          <a14:foregroundMark x1="81652" y1="22222" x2="81884" y2="23027"/>
                          <a14:foregroundMark x1="80522" y1="52496" x2="82087" y2="62319"/>
                          <a14:foregroundMark x1="74696" y1="76329" x2="81217" y2="67955"/>
                          <a14:foregroundMark x1="87391" y1="50081" x2="92000" y2="57810"/>
                          <a14:foregroundMark x1="92783" y1="55717" x2="93652" y2="56522"/>
                          <a14:foregroundMark x1="85130" y1="54911" x2="85130" y2="54911"/>
                          <a14:foregroundMark x1="77739" y1="44767" x2="77739" y2="44767"/>
                          <a14:foregroundMark x1="80609" y1="41063" x2="80609" y2="41063"/>
                          <a14:foregroundMark x1="80435" y1="37198" x2="80435" y2="37198"/>
                          <a14:foregroundMark x1="87217" y1="36715" x2="87217" y2="36715"/>
                          <a14:foregroundMark x1="87043" y1="41224" x2="87043" y2="41224"/>
                          <a14:foregroundMark x1="86522" y1="17230" x2="86522" y2="17230"/>
                          <a14:foregroundMark x1="86087" y1="17391" x2="86087" y2="17391"/>
                          <a14:foregroundMark x1="85130" y1="17552" x2="84000" y2="19163"/>
                          <a14:backgroundMark x1="71478" y1="59420" x2="72522" y2="51530"/>
                          <a14:backgroundMark x1="71478" y1="57166" x2="70870" y2="48470"/>
                          <a14:backgroundMark x1="88696" y1="40097" x2="88696" y2="40097"/>
                          <a14:backgroundMark x1="87391" y1="29147" x2="87391" y2="29147"/>
                          <a14:backgroundMark x1="83304" y1="23027" x2="83304" y2="23027"/>
                          <a14:backgroundMark x1="83391" y1="23349" x2="83391" y2="23349"/>
                        </a14:backgroundRemoval>
                      </a14:imgEffect>
                    </a14:imgLayer>
                  </a14:imgProps>
                </a:ext>
                <a:ext uri="{28A0092B-C50C-407E-A947-70E740481C1C}">
                  <a14:useLocalDpi xmlns:a14="http://schemas.microsoft.com/office/drawing/2010/main" val="0"/>
                </a:ext>
              </a:extLst>
            </a:blip>
            <a:srcRect l="69242" t="14304" r="5640" b="11615"/>
            <a:stretch/>
          </p:blipFill>
          <p:spPr bwMode="auto">
            <a:xfrm>
              <a:off x="9345420" y="1813121"/>
              <a:ext cx="1152564" cy="18356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177964A-6F78-4170-AE38-0BDBA39D7D7A}"/>
              </a:ext>
            </a:extLst>
          </p:cNvPr>
          <p:cNvGrpSpPr/>
          <p:nvPr/>
        </p:nvGrpSpPr>
        <p:grpSpPr>
          <a:xfrm>
            <a:off x="8146872" y="1210736"/>
            <a:ext cx="2838129" cy="4386532"/>
            <a:chOff x="7888238" y="1235734"/>
            <a:chExt cx="2838129" cy="4386532"/>
          </a:xfrm>
        </p:grpSpPr>
        <p:pic>
          <p:nvPicPr>
            <p:cNvPr id="26" name="Picture 25"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8E63CE8D-D33B-4D93-8693-CAE1EE87906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32935">
              <a:off x="7888238"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173EC324-F6EB-4096-8EC4-60D7DE7CF894}"/>
                </a:ext>
              </a:extLst>
            </p:cNvPr>
            <p:cNvSpPr/>
            <p:nvPr/>
          </p:nvSpPr>
          <p:spPr>
            <a:xfrm>
              <a:off x="8940409" y="2084099"/>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3</a:t>
              </a:r>
            </a:p>
          </p:txBody>
        </p:sp>
      </p:grpSp>
      <p:grpSp>
        <p:nvGrpSpPr>
          <p:cNvPr id="28" name="Group 27">
            <a:extLst>
              <a:ext uri="{FF2B5EF4-FFF2-40B4-BE49-F238E27FC236}">
                <a16:creationId xmlns:a16="http://schemas.microsoft.com/office/drawing/2014/main" id="{DC66A853-6DDC-4550-984C-4B3575FA8372}"/>
              </a:ext>
            </a:extLst>
          </p:cNvPr>
          <p:cNvGrpSpPr/>
          <p:nvPr/>
        </p:nvGrpSpPr>
        <p:grpSpPr>
          <a:xfrm>
            <a:off x="4104579" y="1210736"/>
            <a:ext cx="2838129" cy="4386532"/>
            <a:chOff x="4113749" y="1235734"/>
            <a:chExt cx="2838129" cy="4386532"/>
          </a:xfrm>
        </p:grpSpPr>
        <p:pic>
          <p:nvPicPr>
            <p:cNvPr id="29" name="Picture 28"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EF3BB509-8E74-4ABA-A18F-A51F9A84B3B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32935">
              <a:off x="4113749"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CFEFBD8F-D975-4AE1-A72A-F472B413E377}"/>
                </a:ext>
              </a:extLst>
            </p:cNvPr>
            <p:cNvSpPr/>
            <p:nvPr/>
          </p:nvSpPr>
          <p:spPr>
            <a:xfrm>
              <a:off x="5117782" y="2213902"/>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2</a:t>
              </a:r>
            </a:p>
          </p:txBody>
        </p:sp>
      </p:grpSp>
      <p:grpSp>
        <p:nvGrpSpPr>
          <p:cNvPr id="31" name="Group 30">
            <a:extLst>
              <a:ext uri="{FF2B5EF4-FFF2-40B4-BE49-F238E27FC236}">
                <a16:creationId xmlns:a16="http://schemas.microsoft.com/office/drawing/2014/main" id="{890D9188-F966-40FD-B59D-7F904AB05B63}"/>
              </a:ext>
            </a:extLst>
          </p:cNvPr>
          <p:cNvGrpSpPr/>
          <p:nvPr/>
        </p:nvGrpSpPr>
        <p:grpSpPr>
          <a:xfrm>
            <a:off x="251104" y="1287606"/>
            <a:ext cx="2838129" cy="4386532"/>
            <a:chOff x="339260" y="1312642"/>
            <a:chExt cx="2838129" cy="4386532"/>
          </a:xfrm>
        </p:grpSpPr>
        <p:pic>
          <p:nvPicPr>
            <p:cNvPr id="32" name="Picture 31"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4A72B966-1900-4EF8-A55E-812828A91BE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339260" y="1312642"/>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743B2DDC-3F60-4307-BA9E-F31E76C190BA}"/>
                </a:ext>
              </a:extLst>
            </p:cNvPr>
            <p:cNvSpPr/>
            <p:nvPr/>
          </p:nvSpPr>
          <p:spPr>
            <a:xfrm>
              <a:off x="1295155" y="2343705"/>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1</a:t>
              </a:r>
            </a:p>
          </p:txBody>
        </p:sp>
      </p:grpSp>
    </p:spTree>
    <p:extLst>
      <p:ext uri="{BB962C8B-B14F-4D97-AF65-F5344CB8AC3E}">
        <p14:creationId xmlns:p14="http://schemas.microsoft.com/office/powerpoint/2010/main" val="895070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6">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6">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7">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7">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8">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9">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12">
            <a:extLst>
              <a:ext uri="{28A0092B-C50C-407E-A947-70E740481C1C}">
                <a14:useLocalDpi xmlns:a14="http://schemas.microsoft.com/office/drawing/2010/main" val="0"/>
              </a:ext>
            </a:extLst>
          </a:blip>
          <a:srcRect l="27480" t="30888" r="28920" b="34845"/>
          <a:stretch/>
        </p:blipFill>
        <p:spPr>
          <a:xfrm>
            <a:off x="3350135" y="544079"/>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3">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pic>
        <p:nvPicPr>
          <p:cNvPr id="4" name="春节喜庆民族流行欢快热情宣传片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323342" y="2260607"/>
            <a:ext cx="609600" cy="609600"/>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a:off x="4587833" y="2502505"/>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TÌM HIỂU VỀ</a:t>
            </a:r>
          </a:p>
        </p:txBody>
      </p:sp>
      <p:sp>
        <p:nvSpPr>
          <p:cNvPr id="25" name="TextBox 24">
            <a:extLst>
              <a:ext uri="{FF2B5EF4-FFF2-40B4-BE49-F238E27FC236}">
                <a16:creationId xmlns:a16="http://schemas.microsoft.com/office/drawing/2014/main" id="{87B687DB-01B2-4CE8-916B-EE42764204CF}"/>
              </a:ext>
            </a:extLst>
          </p:cNvPr>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extLst>
      <p:ext uri="{BB962C8B-B14F-4D97-AF65-F5344CB8AC3E}">
        <p14:creationId xmlns:p14="http://schemas.microsoft.com/office/powerpoint/2010/main" val="39629110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14:presetBounceEnd="60000">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14:bounceEnd="60000">
                                          <p:cBhvr additive="base">
                                            <p:cTn id="28"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14:presetBounceEnd="60000">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14:bounceEnd="60000">
                                          <p:cBhvr additive="base">
                                            <p:cTn id="35"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60000">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14:bounceEnd="60000">
                                          <p:cBhvr additive="base">
                                            <p:cTn id="39"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p1">
            <a:extLst>
              <a:ext uri="{FF2B5EF4-FFF2-40B4-BE49-F238E27FC236}">
                <a16:creationId xmlns:a16="http://schemas.microsoft.com/office/drawing/2014/main" id="{39AD3506-8E4E-4E5F-A572-EA1102636D1C}"/>
              </a:ext>
            </a:extLst>
          </p:cNvPr>
          <p:cNvPicPr preferRelativeResize="0"/>
          <p:nvPr/>
        </p:nvPicPr>
        <p:blipFill rotWithShape="1">
          <a:blip r:embed="rId3">
            <a:alphaModFix/>
          </a:blip>
          <a:srcRect/>
          <a:stretch/>
        </p:blipFill>
        <p:spPr>
          <a:xfrm>
            <a:off x="0" y="3493029"/>
            <a:ext cx="3675355" cy="2973606"/>
          </a:xfrm>
          <a:prstGeom prst="rect">
            <a:avLst/>
          </a:prstGeom>
          <a:noFill/>
          <a:ln>
            <a:noFill/>
          </a:ln>
        </p:spPr>
      </p:pic>
      <p:pic>
        <p:nvPicPr>
          <p:cNvPr id="5" name="图片 11">
            <a:extLst>
              <a:ext uri="{FF2B5EF4-FFF2-40B4-BE49-F238E27FC236}">
                <a16:creationId xmlns:a16="http://schemas.microsoft.com/office/drawing/2014/main" id="{8DFB00A0-DA1F-48CC-AB92-C15E5307D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5660" y="-734327"/>
            <a:ext cx="8570190" cy="6450786"/>
          </a:xfrm>
          <a:prstGeom prst="rect">
            <a:avLst/>
          </a:prstGeom>
        </p:spPr>
      </p:pic>
      <p:sp>
        <p:nvSpPr>
          <p:cNvPr id="6" name="TextBox 5">
            <a:hlinkClick r:id="rId5"/>
            <a:extLst>
              <a:ext uri="{FF2B5EF4-FFF2-40B4-BE49-F238E27FC236}">
                <a16:creationId xmlns:a16="http://schemas.microsoft.com/office/drawing/2014/main" id="{4C86C471-2B71-44E0-9CBC-6D4C8957A00F}"/>
              </a:ext>
            </a:extLst>
          </p:cNvPr>
          <p:cNvSpPr txBox="1"/>
          <p:nvPr/>
        </p:nvSpPr>
        <p:spPr>
          <a:xfrm>
            <a:off x="4147485" y="2252500"/>
            <a:ext cx="5799598" cy="2123658"/>
          </a:xfrm>
          <a:prstGeom prst="rect">
            <a:avLst/>
          </a:prstGeom>
          <a:noFill/>
        </p:spPr>
        <p:txBody>
          <a:bodyPr wrap="square" rtlCol="0">
            <a:spAutoFit/>
          </a:bodyPr>
          <a:lstStyle/>
          <a:p>
            <a:pPr algn="ctr"/>
            <a:r>
              <a:rPr lang="en-US" sz="4400" b="1">
                <a:solidFill>
                  <a:srgbClr val="C00000"/>
                </a:solidFill>
                <a:latin typeface="Times New Roman" panose="02020603050405020304" pitchFamily="18" charset="0"/>
                <a:cs typeface="Times New Roman" panose="02020603050405020304" pitchFamily="18" charset="0"/>
              </a:rPr>
              <a:t>Mời bạn cùng xem đoạn video sau đây về Tết Trung thu nhé!</a:t>
            </a:r>
          </a:p>
        </p:txBody>
      </p:sp>
    </p:spTree>
    <p:extLst>
      <p:ext uri="{BB962C8B-B14F-4D97-AF65-F5344CB8AC3E}">
        <p14:creationId xmlns:p14="http://schemas.microsoft.com/office/powerpoint/2010/main" val="423919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4">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4">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10">
            <a:extLst>
              <a:ext uri="{28A0092B-C50C-407E-A947-70E740481C1C}">
                <a14:useLocalDpi xmlns:a14="http://schemas.microsoft.com/office/drawing/2010/main" val="0"/>
              </a:ext>
            </a:extLst>
          </a:blip>
          <a:srcRect l="27480" t="30888" r="28920" b="34845"/>
          <a:stretch/>
        </p:blipFill>
        <p:spPr>
          <a:xfrm>
            <a:off x="3350135" y="544079"/>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1">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a:off x="4709042" y="2356120"/>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ĐỐ VUI VỀ</a:t>
            </a:r>
          </a:p>
        </p:txBody>
      </p:sp>
      <p:sp>
        <p:nvSpPr>
          <p:cNvPr id="25" name="TextBox 24">
            <a:extLst>
              <a:ext uri="{FF2B5EF4-FFF2-40B4-BE49-F238E27FC236}">
                <a16:creationId xmlns:a16="http://schemas.microsoft.com/office/drawing/2014/main" id="{87B687DB-01B2-4CE8-916B-EE42764204CF}"/>
              </a:ext>
            </a:extLst>
          </p:cNvPr>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extLst>
      <p:ext uri="{BB962C8B-B14F-4D97-AF65-F5344CB8AC3E}">
        <p14:creationId xmlns:p14="http://schemas.microsoft.com/office/powerpoint/2010/main" val="32470911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E18C26-60DB-40D9-86F7-DDF1637FC6C9}"/>
              </a:ext>
            </a:extLst>
          </p:cNvPr>
          <p:cNvSpPr/>
          <p:nvPr/>
        </p:nvSpPr>
        <p:spPr>
          <a:xfrm>
            <a:off x="2711396" y="259204"/>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TRÒ CHƠI: LẬT MẢNH GHÉP</a:t>
            </a:r>
            <a:endParaRPr lang="en-US" sz="3600" b="1">
              <a:latin typeface="Times New Roman" panose="02020603050405020304" pitchFamily="18" charset="0"/>
              <a:cs typeface="Times New Roman" panose="02020603050405020304" pitchFamily="18" charset="0"/>
            </a:endParaRPr>
          </a:p>
        </p:txBody>
      </p:sp>
      <p:pic>
        <p:nvPicPr>
          <p:cNvPr id="25" name="图片 87">
            <a:extLst>
              <a:ext uri="{FF2B5EF4-FFF2-40B4-BE49-F238E27FC236}">
                <a16:creationId xmlns:a16="http://schemas.microsoft.com/office/drawing/2014/main" id="{43869B86-8722-447C-BC4F-8E5452EF0269}"/>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26" name="图片 85">
            <a:extLst>
              <a:ext uri="{FF2B5EF4-FFF2-40B4-BE49-F238E27FC236}">
                <a16:creationId xmlns:a16="http://schemas.microsoft.com/office/drawing/2014/main" id="{5D278CBA-79F8-4DE8-960D-78C1D6BA75DB}"/>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8" name="图片 3">
            <a:extLst>
              <a:ext uri="{FF2B5EF4-FFF2-40B4-BE49-F238E27FC236}">
                <a16:creationId xmlns:a16="http://schemas.microsoft.com/office/drawing/2014/main" id="{B60DE15E-1C0D-42B8-9028-4430D1A2F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334" y="1210736"/>
            <a:ext cx="8420936" cy="5118757"/>
          </a:xfrm>
          <a:prstGeom prst="rect">
            <a:avLst/>
          </a:prstGeom>
        </p:spPr>
      </p:pic>
      <p:sp>
        <p:nvSpPr>
          <p:cNvPr id="9" name="Google Shape;720;p36">
            <a:extLst>
              <a:ext uri="{FF2B5EF4-FFF2-40B4-BE49-F238E27FC236}">
                <a16:creationId xmlns:a16="http://schemas.microsoft.com/office/drawing/2014/main" id="{5CF92458-3CC1-48F1-9A43-6BA8E15E4C51}"/>
              </a:ext>
            </a:extLst>
          </p:cNvPr>
          <p:cNvSpPr txBox="1">
            <a:spLocks/>
          </p:cNvSpPr>
          <p:nvPr/>
        </p:nvSpPr>
        <p:spPr>
          <a:xfrm>
            <a:off x="3734828" y="2354521"/>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latin typeface="Times New Roman" panose="02020603050405020304" pitchFamily="18" charset="0"/>
                <a:cs typeface="Times New Roman" panose="02020603050405020304" pitchFamily="18" charset="0"/>
              </a:rPr>
              <a:t>Hướng dẫn chơi:</a:t>
            </a:r>
          </a:p>
        </p:txBody>
      </p:sp>
      <p:sp>
        <p:nvSpPr>
          <p:cNvPr id="10" name="Google Shape;720;p36">
            <a:extLst>
              <a:ext uri="{FF2B5EF4-FFF2-40B4-BE49-F238E27FC236}">
                <a16:creationId xmlns:a16="http://schemas.microsoft.com/office/drawing/2014/main" id="{F645C7AB-1CC0-40C6-B353-6A5E4F31F919}"/>
              </a:ext>
            </a:extLst>
          </p:cNvPr>
          <p:cNvSpPr txBox="1">
            <a:spLocks/>
          </p:cNvSpPr>
          <p:nvPr/>
        </p:nvSpPr>
        <p:spPr>
          <a:xfrm>
            <a:off x="2048757" y="3865464"/>
            <a:ext cx="7623433"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Học sinh chọn mảnh ghép bất kì</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Trả lời câu hỏi trong mảnh ghép để mở được bức tranh bí ẩn. </a:t>
            </a:r>
          </a:p>
        </p:txBody>
      </p:sp>
    </p:spTree>
    <p:extLst>
      <p:ext uri="{BB962C8B-B14F-4D97-AF65-F5344CB8AC3E}">
        <p14:creationId xmlns:p14="http://schemas.microsoft.com/office/powerpoint/2010/main" val="3898684196"/>
      </p:ext>
    </p:extLst>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547</Words>
  <PresentationFormat>Widescreen</PresentationFormat>
  <Paragraphs>87</Paragraphs>
  <Slides>24</Slides>
  <Notes>16</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STLiti</vt:lpstr>
      <vt:lpstr>Times New Roman</vt:lpstr>
      <vt:lpstr>High Tower Text</vt:lpstr>
      <vt:lpstr>Pacifico</vt:lpstr>
      <vt:lpstr>Arial Black</vt:lpstr>
      <vt:lpstr>#9Slide03 AllRoundGothic</vt:lpstr>
      <vt:lpstr>宋体</vt:lpstr>
      <vt:lpstr>Arial</vt:lpstr>
      <vt:lpstr>iCiel Cadena</vt:lpstr>
      <vt:lpstr>Brush Script MT</vt:lpstr>
      <vt:lpstr>Mongolian Baiti</vt:lpstr>
      <vt:lpstr>方正少儿简体</vt:lpstr>
      <vt:lpstr>Wingdings</vt:lpstr>
      <vt:lpstr>Tahoma</vt:lpstr>
      <vt:lpstr>印品黑体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2018-06-17T04:53:58Z</dcterms:created>
  <dcterms:modified xsi:type="dcterms:W3CDTF">2021-09-17T23:40:03Z</dcterms:modified>
</cp:coreProperties>
</file>