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3B8B"/>
    <a:srgbClr val="F48924"/>
    <a:srgbClr val="0A8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80" autoAdjust="0"/>
  </p:normalViewPr>
  <p:slideViewPr>
    <p:cSldViewPr>
      <p:cViewPr varScale="1">
        <p:scale>
          <a:sx n="69" d="100"/>
          <a:sy n="69" d="100"/>
        </p:scale>
        <p:origin x="43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E4A39-406B-4F07-BE10-9DB874E7BC8B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3524D-9D86-4001-A884-95145F3BC46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904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 mins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0172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4054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wording </a:t>
            </a:r>
            <a:r>
              <a:rPr lang="en-US" dirty="0" err="1"/>
              <a:t>kiếm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,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tò</a:t>
            </a:r>
            <a:r>
              <a:rPr lang="en-US" dirty="0"/>
              <a:t> </a:t>
            </a:r>
            <a:r>
              <a:rPr lang="en-US" dirty="0" err="1"/>
              <a:t>mò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đao</a:t>
            </a:r>
            <a:r>
              <a:rPr lang="en-US" dirty="0"/>
              <a:t> to </a:t>
            </a:r>
            <a:r>
              <a:rPr lang="en-US" dirty="0" err="1"/>
              <a:t>búa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,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mạnh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83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 mins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064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Why we should use </a:t>
            </a:r>
            <a:r>
              <a:rPr lang="en-US" dirty="0" err="1"/>
              <a:t>mailchimp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Create new account (copy password)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 send</a:t>
            </a:r>
          </a:p>
          <a:p>
            <a:pPr marL="171450" indent="-171450">
              <a:buFontTx/>
              <a:buChar char="-"/>
            </a:pPr>
            <a:r>
              <a:rPr lang="en-US" dirty="0"/>
              <a:t>Campaign</a:t>
            </a:r>
          </a:p>
          <a:p>
            <a:pPr marL="171450" indent="-171450">
              <a:buFontTx/>
              <a:buChar char="-"/>
            </a:pPr>
            <a:r>
              <a:rPr lang="en-US" dirty="0"/>
              <a:t>Template </a:t>
            </a:r>
          </a:p>
          <a:p>
            <a:pPr marL="0" indent="0">
              <a:buFontTx/>
              <a:buNone/>
            </a:pPr>
            <a:r>
              <a:rPr lang="en-US" dirty="0">
                <a:sym typeface="Wingdings" panose="05000000000000000000" pitchFamily="2" charset="2"/>
              </a:rPr>
              <a:t> Check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443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GIF</a:t>
            </a:r>
          </a:p>
          <a:p>
            <a:pPr marL="171450" indent="-171450">
              <a:buFontTx/>
              <a:buChar char="-"/>
            </a:pPr>
            <a:r>
              <a:rPr lang="en-US" dirty="0"/>
              <a:t>Reach ??? Post???</a:t>
            </a:r>
          </a:p>
          <a:p>
            <a:pPr marL="171450" indent="-171450">
              <a:buFontTx/>
              <a:buChar char="-"/>
            </a:pPr>
            <a:r>
              <a:rPr lang="en-US" dirty="0"/>
              <a:t>1 post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page…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78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17650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Copy signature of VP.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70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Copy signature of VP.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83524D-9D86-4001-A884-95145F3BC465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73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584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894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307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79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806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145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81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4546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211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377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496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202AA-F65A-4308-B746-91C82514F51D}" type="datetimeFigureOut">
              <a:rPr lang="vi-VN" smtClean="0"/>
              <a:t>23/03/2017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615FD-0C7E-4160-9D05-D3CCA0DB01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08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1414020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6919" y="1164228"/>
            <a:ext cx="428748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bg1"/>
                </a:solidFill>
                <a:latin typeface="Harlow Solid Italic" pitchFamily="82" charset="0"/>
              </a:rPr>
              <a:t>Hi!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MARCOM </a:t>
            </a:r>
            <a:r>
              <a:rPr lang="en-US" sz="3600" dirty="0" err="1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iGV</a:t>
            </a:r>
            <a:endParaRPr lang="vi-VN" sz="3600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879"/>
            <a:ext cx="2160240" cy="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45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415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448272" cy="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1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112"/>
            <a:ext cx="9158815" cy="68691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432556" y="5238758"/>
            <a:ext cx="10009112" cy="1323439"/>
            <a:chOff x="-684584" y="116632"/>
            <a:chExt cx="10009112" cy="1323439"/>
          </a:xfrm>
        </p:grpSpPr>
        <p:sp>
          <p:nvSpPr>
            <p:cNvPr id="6" name="Rectangle 5"/>
            <p:cNvSpPr/>
            <p:nvPr/>
          </p:nvSpPr>
          <p:spPr>
            <a:xfrm>
              <a:off x="-684584" y="260648"/>
              <a:ext cx="10009112" cy="1179423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544" y="116632"/>
              <a:ext cx="8103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Harlow Solid Italic" pitchFamily="82" charset="0"/>
                </a:rPr>
                <a:t>Communication</a:t>
              </a:r>
              <a:endParaRPr lang="vi-VN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879"/>
            <a:ext cx="2160240" cy="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8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2704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9512" y="2132856"/>
            <a:ext cx="8784976" cy="3672408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79512" y="2768148"/>
            <a:ext cx="87849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b="1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</a:rPr>
              <a:t>AIESEC.NET </a:t>
            </a:r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</a:rPr>
              <a:t>email with OE signature.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</a:rPr>
              <a:t>Send to the </a:t>
            </a:r>
            <a:r>
              <a:rPr lang="en-US" sz="2600" b="1" u="sng" dirty="0">
                <a:solidFill>
                  <a:schemeClr val="bg1"/>
                </a:solidFill>
                <a:uFill>
                  <a:solidFill>
                    <a:srgbClr val="F48924"/>
                  </a:solidFill>
                </a:u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</a:rPr>
              <a:t>whole LC </a:t>
            </a:r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 must be </a:t>
            </a:r>
            <a:r>
              <a:rPr lang="en-US" sz="2600" b="1" u="sng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approved by your VP &amp; Marcom Manager</a:t>
            </a:r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. </a:t>
            </a:r>
          </a:p>
          <a:p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		Rejection/Approval/Enhancement: 72 hours</a:t>
            </a:r>
            <a:b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</a:br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		Rush: 24 hours (with </a:t>
            </a:r>
            <a:r>
              <a:rPr lang="en-US" sz="2600" u="sng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phone call/text message to Marcom Manager</a:t>
            </a:r>
            <a:r>
              <a:rPr lang="en-US" sz="2600" b="1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)</a:t>
            </a:r>
            <a:endParaRPr lang="en-US" sz="2600" dirty="0">
              <a:solidFill>
                <a:schemeClr val="bg1"/>
              </a:solidFill>
              <a:latin typeface="Adobe Arabic" panose="02040503050201020203" pitchFamily="18" charset="-78"/>
              <a:ea typeface="Verdana" panose="020B0604030504040204" pitchFamily="34" charset="0"/>
              <a:cs typeface="Adobe Arabic" panose="02040503050201020203" pitchFamily="18" charset="-78"/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Send to </a:t>
            </a:r>
            <a:r>
              <a:rPr lang="en-US" sz="2600" u="sng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MC &amp; other LCs </a:t>
            </a:r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 must be </a:t>
            </a:r>
            <a:r>
              <a:rPr lang="en-US" sz="2600" u="sng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approved by OEP/OEVP</a:t>
            </a:r>
          </a:p>
          <a:p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		In rush &amp; cannot contact OEP/OEVP &amp; it affects members’ benefit </a:t>
            </a:r>
          </a:p>
          <a:p>
            <a:r>
              <a:rPr lang="en-US" sz="2600" dirty="0">
                <a:solidFill>
                  <a:schemeClr val="bg1"/>
                </a:solidFill>
                <a:latin typeface="Adobe Arabic" panose="02040503050201020203" pitchFamily="18" charset="-78"/>
                <a:ea typeface="Verdana" panose="020B0604030504040204" pitchFamily="34" charset="0"/>
                <a:cs typeface="Adobe Arabic" panose="02040503050201020203" pitchFamily="18" charset="-78"/>
                <a:sym typeface="Wingdings" panose="05000000000000000000" pitchFamily="2" charset="2"/>
              </a:rPr>
              <a:t>		 no need to seek for OEP/OEVP</a:t>
            </a:r>
            <a:endParaRPr lang="en-US" sz="2600" dirty="0">
              <a:solidFill>
                <a:schemeClr val="bg1"/>
              </a:solidFill>
              <a:latin typeface="Adobe Arabic" panose="02040503050201020203" pitchFamily="18" charset="-78"/>
              <a:ea typeface="Verdana" panose="020B0604030504040204" pitchFamily="34" charset="0"/>
              <a:cs typeface="Adobe Arabic" panose="02040503050201020203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7411" y="1082824"/>
            <a:ext cx="198712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C000"/>
                </a:solidFill>
                <a:latin typeface="Adobe Garamond Pro Bold" panose="02020702060506020403" pitchFamily="18" charset="0"/>
                <a:ea typeface="Adobe Fangsong Std R" panose="02020400000000000000" pitchFamily="18" charset="-128"/>
              </a:rPr>
              <a:t>“</a:t>
            </a:r>
            <a:endParaRPr lang="vi-VN" sz="23900" dirty="0">
              <a:solidFill>
                <a:srgbClr val="FFC000"/>
              </a:solidFill>
              <a:ea typeface="Adobe Fangsong Std R" panose="02020400000000000000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24328" y="4555424"/>
            <a:ext cx="198712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900" dirty="0">
                <a:solidFill>
                  <a:srgbClr val="FFC000"/>
                </a:solidFill>
                <a:latin typeface="Adobe Garamond Pro Bold" panose="02020702060506020403" pitchFamily="18" charset="0"/>
                <a:ea typeface="Adobe Fangsong Std R" panose="02020400000000000000" pitchFamily="18" charset="-128"/>
              </a:rPr>
              <a:t>”</a:t>
            </a:r>
            <a:endParaRPr lang="vi-VN" sz="23900" dirty="0">
              <a:solidFill>
                <a:srgbClr val="FFC000"/>
              </a:solidFill>
              <a:ea typeface="Adobe Fangsong Std R" panose="02020400000000000000" pitchFamily="18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9832" y="526368"/>
            <a:ext cx="3024336" cy="648072"/>
          </a:xfrm>
          <a:prstGeom prst="rect">
            <a:avLst/>
          </a:prstGeom>
          <a:solidFill>
            <a:schemeClr val="bg1">
              <a:alpha val="22000"/>
            </a:schemeClr>
          </a:solidFill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 Cond" panose="020B0606030402020204" pitchFamily="34" charset="0"/>
              </a:rPr>
              <a:t>AIESEC</a:t>
            </a:r>
            <a:r>
              <a:rPr lang="en-US" sz="2800" b="1" dirty="0">
                <a:solidFill>
                  <a:schemeClr val="tx1"/>
                </a:solidFill>
                <a:latin typeface="FS Tropen Script" panose="02000507000000020004" pitchFamily="50" charset="0"/>
              </a:rPr>
              <a:t> mail &gt;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70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-243408"/>
            <a:ext cx="11866918" cy="74168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9512" y="2132856"/>
            <a:ext cx="8784976" cy="3816424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179512" y="2379074"/>
            <a:ext cx="878497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u="sng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From EB </a:t>
            </a:r>
            <a:r>
              <a:rPr lang="en-US" sz="2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[OEP/OEVP Function] issue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u="sng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From LC members</a:t>
            </a:r>
            <a:r>
              <a:rPr lang="en-US" sz="2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 [Function][Sender’s  position (if any)] Issue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	Ex: [MARCOM][MARCOM Coordinator] Training Communication Guideline and Visual Brand Toolkit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u="sng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From OC</a:t>
            </a:r>
            <a:r>
              <a:rPr lang="en-US" sz="2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[OC name][Sub function (if needed)] Issue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	Ex: [OC Award Night] Confirmation Letter</a:t>
            </a:r>
          </a:p>
          <a:p>
            <a:pPr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2000" u="sng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Urgent or important email</a:t>
            </a:r>
            <a:r>
              <a:rPr lang="en-US" sz="2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: [URGENT / IMPORTANT][Sender’s position/ Function] Issue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9832" y="620688"/>
            <a:ext cx="3024336" cy="648072"/>
          </a:xfrm>
          <a:prstGeom prst="rect">
            <a:avLst/>
          </a:prstGeom>
          <a:solidFill>
            <a:schemeClr val="bg1">
              <a:alpha val="22000"/>
            </a:schemeClr>
          </a:solidFill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FS Tropen Script" panose="02000507000000020004" pitchFamily="50" charset="0"/>
              </a:rPr>
              <a:t>Email title &gt;</a:t>
            </a:r>
            <a:endParaRPr lang="vi-VN" sz="2800" b="1" dirty="0">
              <a:solidFill>
                <a:schemeClr val="tx1"/>
              </a:solidFill>
            </a:endParaRPr>
          </a:p>
        </p:txBody>
      </p:sp>
      <p:sp>
        <p:nvSpPr>
          <p:cNvPr id="6" name="L-Shape 5"/>
          <p:cNvSpPr/>
          <p:nvPr/>
        </p:nvSpPr>
        <p:spPr>
          <a:xfrm rot="5400000">
            <a:off x="111988" y="1993324"/>
            <a:ext cx="680917" cy="750274"/>
          </a:xfrm>
          <a:prstGeom prst="corner">
            <a:avLst>
              <a:gd name="adj1" fmla="val 15112"/>
              <a:gd name="adj2" fmla="val 151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L-Shape 9"/>
          <p:cNvSpPr/>
          <p:nvPr/>
        </p:nvSpPr>
        <p:spPr>
          <a:xfrm rot="16200000">
            <a:off x="8351095" y="5338538"/>
            <a:ext cx="680917" cy="750274"/>
          </a:xfrm>
          <a:prstGeom prst="corner">
            <a:avLst>
              <a:gd name="adj1" fmla="val 15112"/>
              <a:gd name="adj2" fmla="val 151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302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9728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2420888"/>
            <a:ext cx="8424936" cy="2083008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415570" y="2708920"/>
            <a:ext cx="8748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Members who fail to follow these guidelines shall be:</a:t>
            </a:r>
          </a:p>
          <a:p>
            <a:r>
              <a:rPr lang="en-US" sz="24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•  1</a:t>
            </a:r>
            <a:r>
              <a:rPr lang="en-US" sz="2400" baseline="30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time: individually warned, via email</a:t>
            </a:r>
          </a:p>
          <a:p>
            <a:r>
              <a:rPr lang="en-US" sz="24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•  2</a:t>
            </a:r>
            <a:r>
              <a:rPr lang="en-US" sz="2400" baseline="30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nd</a:t>
            </a:r>
            <a:r>
              <a:rPr lang="en-US" sz="24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time: whole-OE warned, via email</a:t>
            </a:r>
          </a:p>
          <a:p>
            <a:r>
              <a:rPr lang="en-US" sz="24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•  3</a:t>
            </a:r>
            <a:r>
              <a:rPr lang="en-US" sz="2400" baseline="300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rd</a:t>
            </a:r>
            <a:r>
              <a:rPr lang="en-US" sz="2400" dirty="0">
                <a:solidFill>
                  <a:schemeClr val="bg1"/>
                </a:solidFill>
                <a:latin typeface="Adobe Garamond Pro Bold" panose="020207020605060204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time: whole-OE warned, via email and put into alert member</a:t>
            </a:r>
          </a:p>
          <a:p>
            <a:endParaRPr lang="en-US" sz="2400" dirty="0">
              <a:latin typeface="Adobe Garamond Pro Bold" panose="020207020605060204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59832" y="620688"/>
            <a:ext cx="3024336" cy="648072"/>
          </a:xfrm>
          <a:prstGeom prst="rect">
            <a:avLst/>
          </a:prstGeom>
          <a:solidFill>
            <a:schemeClr val="bg1">
              <a:alpha val="22000"/>
            </a:schemeClr>
          </a:solidFill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FS Tropen Script" panose="02000507000000020004" pitchFamily="50" charset="0"/>
              </a:rPr>
              <a:t>Email Penalty &gt;</a:t>
            </a:r>
            <a:endParaRPr lang="vi-VN" sz="2800" b="1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2204864"/>
            <a:ext cx="750274" cy="680917"/>
            <a:chOff x="149318" y="2172018"/>
            <a:chExt cx="750274" cy="680917"/>
          </a:xfrm>
        </p:grpSpPr>
        <p:sp>
          <p:nvSpPr>
            <p:cNvPr id="8" name="L-Shape 7"/>
            <p:cNvSpPr/>
            <p:nvPr/>
          </p:nvSpPr>
          <p:spPr>
            <a:xfrm rot="5400000">
              <a:off x="343498" y="2328911"/>
              <a:ext cx="392109" cy="432048"/>
            </a:xfrm>
            <a:prstGeom prst="corner">
              <a:avLst>
                <a:gd name="adj1" fmla="val 15112"/>
                <a:gd name="adj2" fmla="val 151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L-Shape 8"/>
            <p:cNvSpPr/>
            <p:nvPr/>
          </p:nvSpPr>
          <p:spPr>
            <a:xfrm rot="5400000">
              <a:off x="183996" y="2137340"/>
              <a:ext cx="680917" cy="750274"/>
            </a:xfrm>
            <a:prstGeom prst="corner">
              <a:avLst>
                <a:gd name="adj1" fmla="val 15112"/>
                <a:gd name="adj2" fmla="val 151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" name="Group 10"/>
          <p:cNvGrpSpPr/>
          <p:nvPr/>
        </p:nvGrpSpPr>
        <p:grpSpPr>
          <a:xfrm rot="10800000">
            <a:off x="8286222" y="4044226"/>
            <a:ext cx="750274" cy="680917"/>
            <a:chOff x="149318" y="2172018"/>
            <a:chExt cx="750274" cy="680917"/>
          </a:xfrm>
        </p:grpSpPr>
        <p:sp>
          <p:nvSpPr>
            <p:cNvPr id="12" name="L-Shape 11"/>
            <p:cNvSpPr/>
            <p:nvPr/>
          </p:nvSpPr>
          <p:spPr>
            <a:xfrm rot="5400000">
              <a:off x="343498" y="2328911"/>
              <a:ext cx="392109" cy="432048"/>
            </a:xfrm>
            <a:prstGeom prst="corner">
              <a:avLst>
                <a:gd name="adj1" fmla="val 15112"/>
                <a:gd name="adj2" fmla="val 151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L-Shape 12"/>
            <p:cNvSpPr/>
            <p:nvPr/>
          </p:nvSpPr>
          <p:spPr>
            <a:xfrm rot="5400000">
              <a:off x="183996" y="2137340"/>
              <a:ext cx="680917" cy="750274"/>
            </a:xfrm>
            <a:prstGeom prst="corner">
              <a:avLst>
                <a:gd name="adj1" fmla="val 15112"/>
                <a:gd name="adj2" fmla="val 151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831124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45" y="1268760"/>
            <a:ext cx="9135275" cy="3960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9832" y="404664"/>
            <a:ext cx="3024336" cy="648072"/>
          </a:xfrm>
          <a:prstGeom prst="rect">
            <a:avLst/>
          </a:prstGeom>
          <a:solidFill>
            <a:schemeClr val="bg1">
              <a:alpha val="22000"/>
            </a:schemeClr>
          </a:solidFill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FS Tropen Script" panose="02000507000000020004" pitchFamily="50" charset="0"/>
              </a:rPr>
              <a:t>Example &gt;</a:t>
            </a:r>
            <a:endParaRPr lang="vi-V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427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243408"/>
            <a:ext cx="11636493" cy="7272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540568" y="3392996"/>
            <a:ext cx="50866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Facebook</a:t>
            </a:r>
            <a:endParaRPr lang="vi-VN" sz="9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36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684584" y="-387424"/>
            <a:ext cx="10801200" cy="7632848"/>
          </a:xfrm>
          <a:prstGeom prst="rect">
            <a:avLst/>
          </a:prstGeom>
          <a:solidFill>
            <a:srgbClr val="7B3B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519" y="836712"/>
            <a:ext cx="9345039" cy="52565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828600" y="116632"/>
            <a:ext cx="11017224" cy="1323439"/>
            <a:chOff x="-684584" y="116632"/>
            <a:chExt cx="10009112" cy="1323439"/>
          </a:xfrm>
        </p:grpSpPr>
        <p:sp>
          <p:nvSpPr>
            <p:cNvPr id="8" name="Rectangle 7"/>
            <p:cNvSpPr/>
            <p:nvPr/>
          </p:nvSpPr>
          <p:spPr>
            <a:xfrm>
              <a:off x="-684584" y="260648"/>
              <a:ext cx="10009112" cy="1107415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67544" y="116632"/>
              <a:ext cx="8103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Harlow Solid Italic" pitchFamily="82" charset="0"/>
                  <a:ea typeface="Segoe UI Black" pitchFamily="34" charset="0"/>
                  <a:cs typeface="Segoe UI Black" pitchFamily="34" charset="0"/>
                </a:rPr>
                <a:t>Basic Design</a:t>
              </a:r>
              <a:endParaRPr lang="vi-VN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98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468560" y="798959"/>
            <a:ext cx="961608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>
                <a:solidFill>
                  <a:schemeClr val="bg1"/>
                </a:solidFill>
                <a:latin typeface="Harlow Solid Italic" pitchFamily="82" charset="0"/>
              </a:rPr>
              <a:t>Training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Harlow Solid Italic" pitchFamily="82" charset="0"/>
            </a:endParaRPr>
          </a:p>
          <a:p>
            <a:pPr algn="ctr"/>
            <a:r>
              <a:rPr lang="en-US" sz="13800" dirty="0">
                <a:solidFill>
                  <a:schemeClr val="bg1"/>
                </a:solidFill>
                <a:latin typeface="Harlow Solid Italic" pitchFamily="82" charset="0"/>
              </a:rPr>
              <a:t> Day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7879"/>
            <a:ext cx="2160240" cy="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89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84584" y="188640"/>
            <a:ext cx="10009112" cy="139544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6632"/>
            <a:ext cx="8103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/>
                </a:solidFill>
                <a:latin typeface="Harlow Solid Italic" pitchFamily="82" charset="0"/>
              </a:rPr>
              <a:t>Agenda</a:t>
            </a:r>
            <a:endParaRPr lang="vi-VN" dirty="0">
              <a:solidFill>
                <a:schemeClr val="bg1"/>
              </a:solidFill>
              <a:latin typeface="Segoe UI Black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204864"/>
            <a:ext cx="9537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Practice building content for email and posts on </a:t>
            </a:r>
            <a:r>
              <a:rPr lang="en-US" sz="2400" b="1" dirty="0" err="1">
                <a:solidFill>
                  <a:srgbClr val="222222"/>
                </a:solidFill>
                <a:latin typeface="Adobe Caslon Pro" panose="0205050205050A020403" pitchFamily="18" charset="0"/>
              </a:rPr>
              <a:t>facebook</a:t>
            </a: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err="1">
                <a:solidFill>
                  <a:srgbClr val="222222"/>
                </a:solidFill>
                <a:latin typeface="Adobe Caslon Pro" panose="0205050205050A020403" pitchFamily="18" charset="0"/>
              </a:rPr>
              <a:t>Mailchimp</a:t>
            </a: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Posts on </a:t>
            </a:r>
            <a:r>
              <a:rPr lang="en-US" sz="2400" b="1" dirty="0" err="1">
                <a:solidFill>
                  <a:srgbClr val="222222"/>
                </a:solidFill>
                <a:latin typeface="Adobe Caslon Pro" panose="0205050205050A020403" pitchFamily="18" charset="0"/>
              </a:rPr>
              <a:t>facebook</a:t>
            </a: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Communicate via online channel.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Basic design (</a:t>
            </a:r>
            <a:r>
              <a:rPr lang="en-US" sz="2400" b="1" dirty="0" err="1">
                <a:solidFill>
                  <a:srgbClr val="222222"/>
                </a:solidFill>
                <a:latin typeface="Adobe Caslon Pro" panose="0205050205050A020403" pitchFamily="18" charset="0"/>
              </a:rPr>
              <a:t>canva</a:t>
            </a: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, </a:t>
            </a:r>
            <a:r>
              <a:rPr lang="en-US" sz="2400" b="1" dirty="0" err="1">
                <a:solidFill>
                  <a:srgbClr val="222222"/>
                </a:solidFill>
                <a:latin typeface="Adobe Caslon Pro" panose="0205050205050A020403" pitchFamily="18" charset="0"/>
              </a:rPr>
              <a:t>powerpoint</a:t>
            </a:r>
            <a:r>
              <a:rPr lang="en-US" sz="2400" b="1" dirty="0">
                <a:solidFill>
                  <a:srgbClr val="222222"/>
                </a:solidFill>
                <a:latin typeface="Adobe Caslon Pro" panose="0205050205050A020403" pitchFamily="18" charset="0"/>
              </a:rPr>
              <a:t>, photoshop, illustrator).</a:t>
            </a:r>
            <a:endParaRPr lang="en-US" sz="2400" b="1" dirty="0">
              <a:solidFill>
                <a:srgbClr val="222222"/>
              </a:solidFill>
              <a:effectLst/>
              <a:latin typeface="Adobe Caslon Pro" panose="0205050205050A0204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2160240" cy="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865112" y="44624"/>
            <a:ext cx="10009112" cy="1323439"/>
            <a:chOff x="-865112" y="116632"/>
            <a:chExt cx="10009112" cy="1323439"/>
          </a:xfrm>
        </p:grpSpPr>
        <p:sp>
          <p:nvSpPr>
            <p:cNvPr id="8" name="Rectangle 7"/>
            <p:cNvSpPr/>
            <p:nvPr/>
          </p:nvSpPr>
          <p:spPr>
            <a:xfrm>
              <a:off x="-865112" y="270039"/>
              <a:ext cx="10009112" cy="1107415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544" y="116632"/>
              <a:ext cx="8103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Harlow Solid Italic" pitchFamily="82" charset="0"/>
                </a:rPr>
                <a:t>Setting expectation</a:t>
              </a:r>
              <a:endParaRPr lang="vi-VN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2160240" cy="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56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0" y="-13387"/>
            <a:ext cx="9159010" cy="68692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684584" y="116632"/>
            <a:ext cx="10009112" cy="1323439"/>
            <a:chOff x="-684584" y="116632"/>
            <a:chExt cx="10009112" cy="1323439"/>
          </a:xfrm>
        </p:grpSpPr>
        <p:sp>
          <p:nvSpPr>
            <p:cNvPr id="9" name="Rectangle 8"/>
            <p:cNvSpPr/>
            <p:nvPr/>
          </p:nvSpPr>
          <p:spPr>
            <a:xfrm>
              <a:off x="-684584" y="260648"/>
              <a:ext cx="10009112" cy="1107415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544" y="116632"/>
              <a:ext cx="8103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Harlow Solid Italic" pitchFamily="82" charset="0"/>
                </a:rPr>
                <a:t>Review Content</a:t>
              </a:r>
              <a:endParaRPr lang="vi-VN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2924944"/>
            <a:ext cx="2382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INBOUND</a:t>
            </a:r>
            <a:endParaRPr lang="vi-VN" sz="4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00192" y="3005743"/>
            <a:ext cx="28280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Impact" panose="020B0806030902050204" pitchFamily="34" charset="0"/>
              </a:rPr>
              <a:t>OUTBOUND</a:t>
            </a:r>
            <a:endParaRPr lang="vi-VN" sz="48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2160240" cy="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063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83768" y="188640"/>
            <a:ext cx="3024336" cy="648072"/>
            <a:chOff x="323528" y="404664"/>
            <a:chExt cx="3024336" cy="648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00" r="776" b="40600"/>
            <a:stretch/>
          </p:blipFill>
          <p:spPr>
            <a:xfrm>
              <a:off x="323528" y="404664"/>
              <a:ext cx="3024336" cy="64807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323528" y="404664"/>
              <a:ext cx="3024336" cy="648072"/>
            </a:xfrm>
            <a:prstGeom prst="rect">
              <a:avLst/>
            </a:prstGeom>
            <a:solidFill>
              <a:schemeClr val="tx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FS Tropen Script" panose="02000507000000020004" pitchFamily="50" charset="0"/>
                </a:rPr>
                <a:t>Mail Content &gt;</a:t>
              </a:r>
              <a:endParaRPr lang="vi-VN" sz="28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68144" y="188640"/>
            <a:ext cx="3024336" cy="648072"/>
            <a:chOff x="323528" y="404664"/>
            <a:chExt cx="3024336" cy="64807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00" r="776" b="40600"/>
            <a:stretch/>
          </p:blipFill>
          <p:spPr>
            <a:xfrm>
              <a:off x="323528" y="404664"/>
              <a:ext cx="3024336" cy="64807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Rectangle 11"/>
            <p:cNvSpPr/>
            <p:nvPr/>
          </p:nvSpPr>
          <p:spPr>
            <a:xfrm>
              <a:off x="323528" y="404664"/>
              <a:ext cx="3024336" cy="648072"/>
            </a:xfrm>
            <a:prstGeom prst="rect">
              <a:avLst/>
            </a:prstGeom>
            <a:solidFill>
              <a:schemeClr val="tx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FS Tropen Script" panose="02000507000000020004" pitchFamily="50" charset="0"/>
                </a:rPr>
                <a:t>&lt; Posts Content </a:t>
              </a:r>
              <a:endParaRPr lang="vi-VN" sz="2800" b="1" dirty="0"/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5652120" y="0"/>
            <a:ext cx="0" cy="6858000"/>
          </a:xfrm>
          <a:prstGeom prst="line">
            <a:avLst/>
          </a:prstGeom>
          <a:ln w="63500">
            <a:solidFill>
              <a:srgbClr val="0A8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95736" y="0"/>
            <a:ext cx="0" cy="6858000"/>
          </a:xfrm>
          <a:prstGeom prst="line">
            <a:avLst/>
          </a:prstGeom>
          <a:ln w="63500">
            <a:solidFill>
              <a:srgbClr val="0A8E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364" y="1124744"/>
            <a:ext cx="1587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Opening</a:t>
            </a:r>
            <a:endParaRPr lang="vi-VN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98872" y="1124744"/>
            <a:ext cx="14180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dobe Caslon Pro" panose="0205050205050A020403" pitchFamily="18" charset="0"/>
              </a:rPr>
              <a:t>1 sentence </a:t>
            </a:r>
          </a:p>
          <a:p>
            <a:pPr algn="ctr"/>
            <a:r>
              <a:rPr lang="en-US" sz="2000" dirty="0">
                <a:latin typeface="Adobe Caslon Pro" panose="0205050205050A020403" pitchFamily="18" charset="0"/>
              </a:rPr>
              <a:t>(~10 words)</a:t>
            </a:r>
          </a:p>
          <a:p>
            <a:pPr algn="ctr"/>
            <a:r>
              <a:rPr lang="en-US" sz="2000" b="1" dirty="0">
                <a:latin typeface="Adobe Caslon Pro" panose="0205050205050A020403" pitchFamily="18" charset="0"/>
              </a:rPr>
              <a:t>GIF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4731" y="1124744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Adobe Caslon Pro" panose="0205050205050A020403" pitchFamily="18" charset="0"/>
              </a:rPr>
              <a:t>1-2 sentences </a:t>
            </a:r>
          </a:p>
          <a:p>
            <a:pPr algn="ctr"/>
            <a:r>
              <a:rPr lang="en-US" sz="2000" dirty="0">
                <a:latin typeface="Adobe Caslon Pro" panose="0205050205050A020403" pitchFamily="18" charset="0"/>
              </a:rPr>
              <a:t>(~20 words)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8" y="1964555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Body</a:t>
            </a:r>
            <a:endParaRPr lang="vi-VN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979712" y="2045274"/>
            <a:ext cx="37595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Separate into 4-5 sentences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Deliver by pictures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Outsource from internet (blog) or </a:t>
            </a:r>
            <a:r>
              <a:rPr lang="en-US" sz="2000" b="1" dirty="0" err="1">
                <a:latin typeface="Adobe Caslon Pro" panose="0205050205050A020403" pitchFamily="18" charset="0"/>
              </a:rPr>
              <a:t>pinterest</a:t>
            </a:r>
            <a:endParaRPr lang="en-US" sz="2000" dirty="0">
              <a:latin typeface="Adobe Caslon Pro" panose="0205050205050A020403" pitchFamily="18" charset="0"/>
            </a:endParaRPr>
          </a:p>
          <a:p>
            <a:pPr marL="571500" indent="-571500">
              <a:buFontTx/>
              <a:buChar char="-"/>
            </a:pPr>
            <a:endParaRPr lang="en-US" sz="2000" dirty="0">
              <a:latin typeface="Adobe Caslon Pro" panose="0205050205050A020403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87674" y="2045273"/>
            <a:ext cx="3556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1 -2 paragraphs (200 -250 words)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Outsource from internet (blog) or </a:t>
            </a:r>
            <a:r>
              <a:rPr lang="en-US" sz="2000" b="1" dirty="0" err="1">
                <a:latin typeface="Adobe Caslon Pro" panose="0205050205050A020403" pitchFamily="18" charset="0"/>
              </a:rPr>
              <a:t>pinterest</a:t>
            </a:r>
            <a:endParaRPr lang="en-US" sz="2000" dirty="0">
              <a:latin typeface="Adobe Caslon Pro" panose="0205050205050A020403" pitchFamily="18" charset="0"/>
            </a:endParaRPr>
          </a:p>
          <a:p>
            <a:pPr marL="571500" indent="-571500">
              <a:buFontTx/>
              <a:buChar char="-"/>
            </a:pPr>
            <a:endParaRPr lang="en-US" sz="2000" dirty="0">
              <a:latin typeface="Adobe Caslon Pro" panose="0205050205050A020403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728" y="3490537"/>
            <a:ext cx="1168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Quote</a:t>
            </a:r>
            <a:endParaRPr lang="vi-VN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2002990" y="3515666"/>
            <a:ext cx="3759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1 sentence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Motivate/ make customers </a:t>
            </a:r>
            <a:r>
              <a:rPr lang="en-US" sz="2000" b="1" dirty="0">
                <a:latin typeface="Adobe Caslon Pro" panose="0205050205050A020403" pitchFamily="18" charset="0"/>
              </a:rPr>
              <a:t>curious.</a:t>
            </a:r>
          </a:p>
          <a:p>
            <a:pPr marL="571500" indent="-571500">
              <a:buFontTx/>
              <a:buChar char="-"/>
            </a:pPr>
            <a:endParaRPr lang="en-US" sz="2000" dirty="0">
              <a:latin typeface="Adobe Caslon Pro" panose="0205050205050A020403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62388" y="3515666"/>
            <a:ext cx="3759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1 sentence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Motivate/ make customers </a:t>
            </a:r>
            <a:r>
              <a:rPr lang="en-US" sz="2000" b="1" dirty="0">
                <a:latin typeface="Adobe Caslon Pro" panose="0205050205050A020403" pitchFamily="18" charset="0"/>
              </a:rPr>
              <a:t>curious.</a:t>
            </a:r>
          </a:p>
          <a:p>
            <a:pPr marL="571500" indent="-571500">
              <a:buFontTx/>
              <a:buChar char="-"/>
            </a:pPr>
            <a:endParaRPr lang="en-US" sz="2000" dirty="0">
              <a:latin typeface="Adobe Caslon Pro" panose="0205050205050A020403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728" y="4625969"/>
            <a:ext cx="21820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Call actions</a:t>
            </a:r>
            <a:endParaRPr lang="vi-VN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957127" y="4606096"/>
            <a:ext cx="3516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1 sentence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Customer </a:t>
            </a:r>
            <a:r>
              <a:rPr lang="en-US" sz="2000" b="1" dirty="0">
                <a:latin typeface="Adobe Caslon Pro" panose="0205050205050A020403" pitchFamily="18" charset="0"/>
              </a:rPr>
              <a:t>click link </a:t>
            </a:r>
            <a:r>
              <a:rPr lang="en-US" sz="2000" dirty="0">
                <a:latin typeface="Adobe Caslon Pro" panose="0205050205050A020403" pitchFamily="18" charset="0"/>
              </a:rPr>
              <a:t>to apply/ more information</a:t>
            </a:r>
          </a:p>
          <a:p>
            <a:pPr marL="268287" algn="ctr"/>
            <a:r>
              <a:rPr lang="en-US" sz="2000" b="1" dirty="0">
                <a:latin typeface="Adobe Caslon Pro" panose="0205050205050A020403" pitchFamily="18" charset="0"/>
              </a:rPr>
              <a:t>(button, GIF)</a:t>
            </a:r>
          </a:p>
          <a:p>
            <a:pPr marL="571500" indent="-571500">
              <a:buFontTx/>
              <a:buChar char="-"/>
            </a:pPr>
            <a:endParaRPr lang="en-US" sz="2000" dirty="0">
              <a:latin typeface="Adobe Caslon Pro" panose="0205050205050A0204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62388" y="4606096"/>
            <a:ext cx="3516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1 sentence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Customer </a:t>
            </a:r>
            <a:r>
              <a:rPr lang="en-US" sz="2000" b="1" dirty="0">
                <a:latin typeface="Adobe Caslon Pro" panose="0205050205050A020403" pitchFamily="18" charset="0"/>
              </a:rPr>
              <a:t>click link </a:t>
            </a:r>
            <a:r>
              <a:rPr lang="en-US" sz="2000" dirty="0">
                <a:latin typeface="Adobe Caslon Pro" panose="0205050205050A020403" pitchFamily="18" charset="0"/>
              </a:rPr>
              <a:t>to apply/ more information</a:t>
            </a:r>
          </a:p>
          <a:p>
            <a:pPr marL="268287" algn="ctr"/>
            <a:r>
              <a:rPr lang="en-US" sz="2000" b="1" dirty="0">
                <a:latin typeface="Adobe Caslon Pro" panose="0205050205050A020403" pitchFamily="18" charset="0"/>
              </a:rPr>
              <a:t>(link)</a:t>
            </a:r>
          </a:p>
          <a:p>
            <a:pPr marL="571500" indent="-571500">
              <a:buFontTx/>
              <a:buChar char="-"/>
            </a:pPr>
            <a:endParaRPr lang="en-US" sz="2000" dirty="0">
              <a:latin typeface="Adobe Caslon Pro" panose="0205050205050A020403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5856330"/>
            <a:ext cx="1497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mpact" panose="020B0806030902050204" pitchFamily="34" charset="0"/>
              </a:rPr>
              <a:t>Contact</a:t>
            </a:r>
            <a:endParaRPr lang="vi-VN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1967865" y="5931220"/>
            <a:ext cx="351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Hotline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Email</a:t>
            </a:r>
          </a:p>
          <a:p>
            <a:pPr marL="571500" indent="-303213">
              <a:buFontTx/>
              <a:buChar char="-"/>
            </a:pPr>
            <a:r>
              <a:rPr lang="en-US" sz="2000" dirty="0" err="1">
                <a:latin typeface="Adobe Caslon Pro" panose="0205050205050A020403" pitchFamily="18" charset="0"/>
              </a:rPr>
              <a:t>Fanpage</a:t>
            </a:r>
            <a:endParaRPr lang="en-US" sz="2000" dirty="0">
              <a:latin typeface="Adobe Caslon Pro" panose="0205050205050A020403" pitchFamily="18" charset="0"/>
            </a:endParaRPr>
          </a:p>
          <a:p>
            <a:pPr marL="571500" indent="-571500">
              <a:buFontTx/>
              <a:buChar char="-"/>
            </a:pPr>
            <a:endParaRPr lang="en-US" sz="2000" dirty="0">
              <a:latin typeface="Adobe Caslon Pro" panose="0205050205050A020403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16624" y="594660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Hotline</a:t>
            </a:r>
          </a:p>
          <a:p>
            <a:pPr marL="571500" indent="-303213">
              <a:buFontTx/>
              <a:buChar char="-"/>
            </a:pPr>
            <a:r>
              <a:rPr lang="en-US" sz="2000" dirty="0">
                <a:latin typeface="Adobe Caslon Pro" panose="0205050205050A020403" pitchFamily="18" charset="0"/>
              </a:rPr>
              <a:t>Email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0804"/>
            <a:ext cx="1713069" cy="2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5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88757"/>
            <a:ext cx="6472802" cy="38966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51520" y="188640"/>
            <a:ext cx="5352747" cy="6032421"/>
            <a:chOff x="251520" y="3127673"/>
            <a:chExt cx="5352747" cy="6032421"/>
          </a:xfrm>
        </p:grpSpPr>
        <p:sp>
          <p:nvSpPr>
            <p:cNvPr id="6" name="Rectangle 5"/>
            <p:cNvSpPr/>
            <p:nvPr/>
          </p:nvSpPr>
          <p:spPr>
            <a:xfrm>
              <a:off x="251520" y="3127673"/>
              <a:ext cx="535274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rgbClr val="000000"/>
                  </a:solidFill>
                  <a:latin typeface="Impact" panose="020B0806030902050204" pitchFamily="34" charset="0"/>
                </a:rPr>
                <a:t>#Words to Avoid</a:t>
              </a:r>
              <a:endParaRPr lang="en-US" sz="6000" dirty="0">
                <a:solidFill>
                  <a:srgbClr val="000000"/>
                </a:solidFill>
                <a:effectLst/>
                <a:latin typeface="Impact" panose="020B080603090205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520" y="4143336"/>
              <a:ext cx="4572000" cy="50167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Free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Visit our website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Opportunity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50% Off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Subscribe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Bonus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Discount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rgbClr val="000000"/>
                  </a:solidFill>
                  <a:latin typeface="Adobe Caslon Pro" panose="0205050205050A020403" pitchFamily="18" charset="0"/>
                </a:rPr>
                <a:t>Save up 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975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684584" y="116632"/>
            <a:ext cx="10009112" cy="1323439"/>
            <a:chOff x="-684584" y="116632"/>
            <a:chExt cx="10009112" cy="1323439"/>
          </a:xfrm>
        </p:grpSpPr>
        <p:sp>
          <p:nvSpPr>
            <p:cNvPr id="7" name="Rectangle 6"/>
            <p:cNvSpPr/>
            <p:nvPr/>
          </p:nvSpPr>
          <p:spPr>
            <a:xfrm>
              <a:off x="-684584" y="260648"/>
              <a:ext cx="10009112" cy="1179423"/>
            </a:xfrm>
            <a:prstGeom prst="rect">
              <a:avLst/>
            </a:prstGeom>
            <a:solidFill>
              <a:schemeClr val="tx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544" y="116632"/>
              <a:ext cx="810391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0" dirty="0">
                  <a:solidFill>
                    <a:schemeClr val="bg1"/>
                  </a:solidFill>
                  <a:latin typeface="Harlow Solid Italic" pitchFamily="82" charset="0"/>
                </a:rPr>
                <a:t>Practice</a:t>
              </a:r>
              <a:endParaRPr lang="vi-VN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2515" y="4109482"/>
            <a:ext cx="288918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latin typeface="Adobe Caslon Pro" panose="0205050205050A020403" pitchFamily="18" charset="0"/>
              </a:rPr>
              <a:t>Inbound</a:t>
            </a:r>
          </a:p>
          <a:p>
            <a:r>
              <a:rPr lang="en-US" sz="2400" dirty="0">
                <a:latin typeface="Adobe Caslon Pro" panose="0205050205050A020403" pitchFamily="18" charset="0"/>
              </a:rPr>
              <a:t>about Unlock Project.</a:t>
            </a:r>
          </a:p>
          <a:p>
            <a:r>
              <a:rPr lang="en-US" sz="2400" b="1" i="1" dirty="0">
                <a:latin typeface="Adobe Caslon Pro" panose="0205050205050A020403" pitchFamily="18" charset="0"/>
              </a:rPr>
              <a:t>Keys: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dobe Caslon Pro" panose="0205050205050A020403" pitchFamily="18" charset="0"/>
              </a:rPr>
              <a:t>Project of skills.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dobe Caslon Pro" panose="0205050205050A020403" pitchFamily="18" charset="0"/>
              </a:rPr>
              <a:t>Theme: introvert.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3408" y="1593774"/>
            <a:ext cx="32205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latin typeface="Adobe Caslon Pro" panose="0205050205050A020403" pitchFamily="18" charset="0"/>
              </a:rPr>
              <a:t>Inbound</a:t>
            </a:r>
          </a:p>
          <a:p>
            <a:r>
              <a:rPr lang="en-US" sz="2400" dirty="0">
                <a:latin typeface="Adobe Caslon Pro" panose="0205050205050A020403" pitchFamily="18" charset="0"/>
              </a:rPr>
              <a:t>Recruit local supporter</a:t>
            </a:r>
          </a:p>
          <a:p>
            <a:r>
              <a:rPr lang="en-US" sz="2400" b="1" i="1" dirty="0">
                <a:latin typeface="Adobe Caslon Pro" panose="0205050205050A020403" pitchFamily="18" charset="0"/>
              </a:rPr>
              <a:t>Keys: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dobe Caslon Pro" panose="0205050205050A020403" pitchFamily="18" charset="0"/>
              </a:rPr>
              <a:t>Touchpoint with @</a:t>
            </a:r>
          </a:p>
          <a:p>
            <a:pPr marL="285750" indent="-285750">
              <a:buFontTx/>
              <a:buChar char="-"/>
            </a:pPr>
            <a:r>
              <a:rPr lang="en-US" sz="2400" dirty="0">
                <a:latin typeface="Adobe Caslon Pro" panose="0205050205050A020403" pitchFamily="18" charset="0"/>
              </a:rPr>
              <a:t>Target: 2</a:t>
            </a:r>
            <a:r>
              <a:rPr lang="en-US" sz="2400" baseline="30000" dirty="0">
                <a:latin typeface="Adobe Caslon Pro" panose="0205050205050A020403" pitchFamily="18" charset="0"/>
              </a:rPr>
              <a:t>nd</a:t>
            </a:r>
            <a:r>
              <a:rPr lang="en-US" sz="2400" dirty="0">
                <a:latin typeface="Adobe Caslon Pro" panose="0205050205050A020403" pitchFamily="18" charset="0"/>
              </a:rPr>
              <a:t> year students.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37312"/>
            <a:ext cx="2160240" cy="33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63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572500" cy="2905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448272" cy="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20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399</Words>
  <PresentationFormat>On-screen Show (4:3)</PresentationFormat>
  <Paragraphs>115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Adobe Fangsong Std R</vt:lpstr>
      <vt:lpstr>Adobe Arabic</vt:lpstr>
      <vt:lpstr>Adobe Caslon Pro</vt:lpstr>
      <vt:lpstr>Adobe Garamond Pro Bold</vt:lpstr>
      <vt:lpstr>Arial</vt:lpstr>
      <vt:lpstr>Calibri</vt:lpstr>
      <vt:lpstr>Franklin Gothic Medium Cond</vt:lpstr>
      <vt:lpstr>FS Tropen Script</vt:lpstr>
      <vt:lpstr>Harlow Solid Italic</vt:lpstr>
      <vt:lpstr>Impact</vt:lpstr>
      <vt:lpstr>Segoe UI Black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2017-03-10T05:52:19Z</dcterms:created>
  <dcterms:modified xsi:type="dcterms:W3CDTF">2017-03-23T12:52:42Z</dcterms:modified>
</cp:coreProperties>
</file>