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71" r:id="rId2"/>
    <p:sldId id="256" r:id="rId3"/>
    <p:sldId id="275" r:id="rId4"/>
    <p:sldId id="302" r:id="rId5"/>
    <p:sldId id="354" r:id="rId6"/>
    <p:sldId id="331" r:id="rId7"/>
    <p:sldId id="355" r:id="rId8"/>
    <p:sldId id="281" r:id="rId9"/>
    <p:sldId id="315" r:id="rId10"/>
    <p:sldId id="283" r:id="rId11"/>
    <p:sldId id="350" r:id="rId12"/>
    <p:sldId id="335" r:id="rId13"/>
    <p:sldId id="336" r:id="rId14"/>
    <p:sldId id="337" r:id="rId15"/>
    <p:sldId id="346" r:id="rId16"/>
    <p:sldId id="347" r:id="rId17"/>
    <p:sldId id="348" r:id="rId18"/>
    <p:sldId id="349" r:id="rId19"/>
    <p:sldId id="356" r:id="rId20"/>
    <p:sldId id="313" r:id="rId21"/>
    <p:sldId id="340" r:id="rId22"/>
    <p:sldId id="341" r:id="rId23"/>
    <p:sldId id="357" r:id="rId24"/>
    <p:sldId id="343" r:id="rId25"/>
    <p:sldId id="353" r:id="rId26"/>
    <p:sldId id="314" r:id="rId27"/>
    <p:sldId id="330" r:id="rId28"/>
    <p:sldId id="27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9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10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"/>
    <dgm:cxn modelId="{CCA00267-AE5C-42E7-B9AA-161E2CD7E597}" type="presOf" srcId="{08FBC75F-95AC-4B05-95BF-E110BC13302B}" destId="{667686F2-9BA3-4B10-A5F2-38ECCD6CCAB1}" srcOrd="0" destOrd="0" presId="urn:microsoft.com/office/officeart/2005/8/layout/list1"/>
    <dgm:cxn modelId="{B549EFE4-5036-448C-AC80-C10A92AA9E9B}" type="presOf" srcId="{08FBC75F-95AC-4B05-95BF-E110BC13302B}" destId="{B45E6B02-74BC-4456-B7B1-4DD6C1455987}" srcOrd="1" destOrd="0" presId="urn:microsoft.com/office/officeart/2005/8/layout/list1"/>
    <dgm:cxn modelId="{FA8C36BB-DFB9-4D89-921C-424894B97C92}" type="presOf" srcId="{8AE4A381-C505-4165-B0F6-72A547C19C85}" destId="{39089052-8674-4477-9BFB-07FBFFFFD8C8}" srcOrd="0" destOrd="0" presId="urn:microsoft.com/office/officeart/2005/8/layout/list1"/>
    <dgm:cxn modelId="{67D30C15-C5F0-4107-B050-3FC734BA4B54}" type="presOf" srcId="{AAA37794-5E27-4DDA-B12E-298686F5888D}" destId="{BEBFA14B-9B40-4103-84A4-38ECEF66E937}" srcOrd="0" destOrd="0" presId="urn:microsoft.com/office/officeart/2005/8/layout/list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"/>
    <dgm:cxn modelId="{05D65779-2805-4A85-B3D5-519333A5E0A4}" type="presParOf" srcId="{65BDE73A-EF1C-4F0B-B738-EC9506EC3EB6}" destId="{39089052-8674-4477-9BFB-07FBFFFFD8C8}" srcOrd="0" destOrd="0" presId="urn:microsoft.com/office/officeart/2005/8/layout/list1"/>
    <dgm:cxn modelId="{C53C3EB8-A237-4FBD-926F-5E7DE3FE8571}" type="presParOf" srcId="{65BDE73A-EF1C-4F0B-B738-EC9506EC3EB6}" destId="{EF919B30-8E50-4BE5-BFF9-A011BC59CF55}" srcOrd="1" destOrd="0" presId="urn:microsoft.com/office/officeart/2005/8/layout/list1"/>
    <dgm:cxn modelId="{8C6CC264-0390-4FC6-B4DC-1DF3CE7EC632}" type="presParOf" srcId="{BEBFA14B-9B40-4103-84A4-38ECEF66E937}" destId="{F8662491-2000-4CC6-BEEC-D1859AFD2268}" srcOrd="1" destOrd="0" presId="urn:microsoft.com/office/officeart/2005/8/layout/list1"/>
    <dgm:cxn modelId="{775C05A2-8982-4D71-A5F4-B76615477377}" type="presParOf" srcId="{BEBFA14B-9B40-4103-84A4-38ECEF66E937}" destId="{E928C619-1DE9-419E-A5FA-3C9A247B8E43}" srcOrd="2" destOrd="0" presId="urn:microsoft.com/office/officeart/2005/8/layout/list1"/>
    <dgm:cxn modelId="{9ED0A224-AA15-4190-9FD7-4FF9CB9DB408}" type="presParOf" srcId="{BEBFA14B-9B40-4103-84A4-38ECEF66E937}" destId="{39270468-BD01-4F24-9A98-60E7CF789B54}" srcOrd="3" destOrd="0" presId="urn:microsoft.com/office/officeart/2005/8/layout/list1"/>
    <dgm:cxn modelId="{21DAAE0A-9BDC-4225-B74E-08336900DED3}" type="presParOf" srcId="{BEBFA14B-9B40-4103-84A4-38ECEF66E937}" destId="{5A649B72-39A4-4A84-8236-B0BF3AC76109}" srcOrd="4" destOrd="0" presId="urn:microsoft.com/office/officeart/2005/8/layout/list1"/>
    <dgm:cxn modelId="{668752EF-3B8C-4DD2-9E24-03F988A5EEFC}" type="presParOf" srcId="{5A649B72-39A4-4A84-8236-B0BF3AC76109}" destId="{667686F2-9BA3-4B10-A5F2-38ECCD6CCAB1}" srcOrd="0" destOrd="0" presId="urn:microsoft.com/office/officeart/2005/8/layout/list1"/>
    <dgm:cxn modelId="{792668C8-8F5E-4125-816F-BFA005FEC4E4}" type="presParOf" srcId="{5A649B72-39A4-4A84-8236-B0BF3AC76109}" destId="{B45E6B02-74BC-4456-B7B1-4DD6C1455987}" srcOrd="1" destOrd="0" presId="urn:microsoft.com/office/officeart/2005/8/layout/list1"/>
    <dgm:cxn modelId="{CC38B245-D625-4FAE-B7DF-C6E5D172E209}" type="presParOf" srcId="{BEBFA14B-9B40-4103-84A4-38ECEF66E937}" destId="{22519622-4D32-44DB-990E-774C307AAEA0}" srcOrd="5" destOrd="0" presId="urn:microsoft.com/office/officeart/2005/8/layout/list1"/>
    <dgm:cxn modelId="{403C340D-ED47-4744-BC52-C1609C05E1EC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"/>
    <dgm:cxn modelId="{07B2F63F-9645-47E4-8DB5-A23939403086}" type="presOf" srcId="{8AE4A381-C505-4165-B0F6-72A547C19C85}" destId="{EF919B30-8E50-4BE5-BFF9-A011BC59CF55}" srcOrd="1" destOrd="0" presId="urn:microsoft.com/office/officeart/2005/8/layout/list1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"/>
    <dgm:cxn modelId="{F8FD991A-F304-403B-A9F6-88FA962940AB}" type="presOf" srcId="{8AE4A381-C505-4165-B0F6-72A547C19C85}" destId="{39089052-8674-4477-9BFB-07FBFFFFD8C8}" srcOrd="0" destOrd="0" presId="urn:microsoft.com/office/officeart/2005/8/layout/list1"/>
    <dgm:cxn modelId="{845812C7-FA87-427A-B813-9574F110DC04}" type="presOf" srcId="{08FBC75F-95AC-4B05-95BF-E110BC13302B}" destId="{B45E6B02-74BC-4456-B7B1-4DD6C1455987}" srcOrd="1" destOrd="0" presId="urn:microsoft.com/office/officeart/2005/8/layout/list1"/>
    <dgm:cxn modelId="{64A762E8-C34F-456B-8581-A49278B2E987}" type="presParOf" srcId="{BEBFA14B-9B40-4103-84A4-38ECEF66E937}" destId="{65BDE73A-EF1C-4F0B-B738-EC9506EC3EB6}" srcOrd="0" destOrd="0" presId="urn:microsoft.com/office/officeart/2005/8/layout/list1"/>
    <dgm:cxn modelId="{767016BD-0773-4DBA-A702-578893F5C8C6}" type="presParOf" srcId="{65BDE73A-EF1C-4F0B-B738-EC9506EC3EB6}" destId="{39089052-8674-4477-9BFB-07FBFFFFD8C8}" srcOrd="0" destOrd="0" presId="urn:microsoft.com/office/officeart/2005/8/layout/list1"/>
    <dgm:cxn modelId="{B5635B0E-B774-4620-8203-32FB89D769E1}" type="presParOf" srcId="{65BDE73A-EF1C-4F0B-B738-EC9506EC3EB6}" destId="{EF919B30-8E50-4BE5-BFF9-A011BC59CF55}" srcOrd="1" destOrd="0" presId="urn:microsoft.com/office/officeart/2005/8/layout/list1"/>
    <dgm:cxn modelId="{00EC307B-2660-4DC9-8AB5-B060D3CB4081}" type="presParOf" srcId="{BEBFA14B-9B40-4103-84A4-38ECEF66E937}" destId="{F8662491-2000-4CC6-BEEC-D1859AFD2268}" srcOrd="1" destOrd="0" presId="urn:microsoft.com/office/officeart/2005/8/layout/list1"/>
    <dgm:cxn modelId="{2882BB02-32C3-4FA7-8843-43CBE849BB80}" type="presParOf" srcId="{BEBFA14B-9B40-4103-84A4-38ECEF66E937}" destId="{E928C619-1DE9-419E-A5FA-3C9A247B8E43}" srcOrd="2" destOrd="0" presId="urn:microsoft.com/office/officeart/2005/8/layout/list1"/>
    <dgm:cxn modelId="{A4545D73-5073-4D53-946E-058D977FCCF9}" type="presParOf" srcId="{BEBFA14B-9B40-4103-84A4-38ECEF66E937}" destId="{39270468-BD01-4F24-9A98-60E7CF789B54}" srcOrd="3" destOrd="0" presId="urn:microsoft.com/office/officeart/2005/8/layout/list1"/>
    <dgm:cxn modelId="{064462A8-E925-4AAB-9371-9830CC74C98B}" type="presParOf" srcId="{BEBFA14B-9B40-4103-84A4-38ECEF66E937}" destId="{5A649B72-39A4-4A84-8236-B0BF3AC76109}" srcOrd="4" destOrd="0" presId="urn:microsoft.com/office/officeart/2005/8/layout/list1"/>
    <dgm:cxn modelId="{91A1ED70-0CB5-4402-9D58-297C1232CFA6}" type="presParOf" srcId="{5A649B72-39A4-4A84-8236-B0BF3AC76109}" destId="{667686F2-9BA3-4B10-A5F2-38ECCD6CCAB1}" srcOrd="0" destOrd="0" presId="urn:microsoft.com/office/officeart/2005/8/layout/list1"/>
    <dgm:cxn modelId="{7953B240-AB5C-483A-83DB-E14E9A6C0CCC}" type="presParOf" srcId="{5A649B72-39A4-4A84-8236-B0BF3AC76109}" destId="{B45E6B02-74BC-4456-B7B1-4DD6C1455987}" srcOrd="1" destOrd="0" presId="urn:microsoft.com/office/officeart/2005/8/layout/list1"/>
    <dgm:cxn modelId="{C1133983-7191-4B8B-8C66-5428C70D2064}" type="presParOf" srcId="{BEBFA14B-9B40-4103-84A4-38ECEF66E937}" destId="{22519622-4D32-44DB-990E-774C307AAEA0}" srcOrd="5" destOrd="0" presId="urn:microsoft.com/office/officeart/2005/8/layout/list1"/>
    <dgm:cxn modelId="{DD35DB71-DEEC-48A4-9BF5-E6BD4FADCFED}" type="presParOf" srcId="{BEBFA14B-9B40-4103-84A4-38ECEF66E937}" destId="{0943D2D3-D540-4B67-9430-6AB54FD11A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61739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3205" y="1223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72288" y="71320"/>
        <a:ext cx="4266704" cy="1092154"/>
      </dsp:txXfrm>
    </dsp:sp>
    <dsp:sp modelId="{0943D2D3-D540-4B67-9430-6AB54FD11AEA}">
      <dsp:nvSpPr>
        <dsp:cNvPr id="0" name=""/>
        <dsp:cNvSpPr/>
      </dsp:nvSpPr>
      <dsp:spPr>
        <a:xfrm>
          <a:off x="0" y="2477157"/>
          <a:ext cx="6264101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3205" y="1871997"/>
          <a:ext cx="4384870" cy="1210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738" tIns="0" rIns="16573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72288" y="1931080"/>
        <a:ext cx="426670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57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2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37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39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3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4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4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39870"/>
              </p:ext>
            </p:extLst>
          </p:nvPr>
        </p:nvGraphicFramePr>
        <p:xfrm>
          <a:off x="1293542" y="1860491"/>
          <a:ext cx="9835376" cy="245503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7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7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30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348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jogging </a:t>
                      </a: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ˈ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dʒɒɡɪŋ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đi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chạy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bộ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thư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giãn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45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coin (n)</a:t>
                      </a:r>
                      <a:endParaRPr lang="vi-VN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kɔɪn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/ </a:t>
                      </a:r>
                    </a:p>
                  </a:txBody>
                  <a:tcPr marL="68580" marR="36195" marT="71755" marB="717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xu</a:t>
                      </a:r>
                      <a:endParaRPr lang="vi-VN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ogging">
            <a:hlinkClick r:id="" action="ppaction://media"/>
            <a:extLst>
              <a:ext uri="{FF2B5EF4-FFF2-40B4-BE49-F238E27FC236}">
                <a16:creationId xmlns:a16="http://schemas.microsoft.com/office/drawing/2014/main" id="{6A51A0F4-FC8F-4D0F-BA07-42196C757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2538276"/>
            <a:ext cx="549730" cy="549730"/>
          </a:xfrm>
          <a:prstGeom prst="rect">
            <a:avLst/>
          </a:prstGeom>
        </p:spPr>
      </p:pic>
      <p:pic>
        <p:nvPicPr>
          <p:cNvPr id="8" name="coin">
            <a:hlinkClick r:id="" action="ppaction://media"/>
            <a:extLst>
              <a:ext uri="{FF2B5EF4-FFF2-40B4-BE49-F238E27FC236}">
                <a16:creationId xmlns:a16="http://schemas.microsoft.com/office/drawing/2014/main" id="{54C714A6-7C6D-4A28-A1CB-F1F76A3B88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4044" y="3433256"/>
            <a:ext cx="549730" cy="54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85" y="1771764"/>
            <a:ext cx="6666689" cy="391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31" t="4246" r="2394" b="3154"/>
          <a:stretch/>
        </p:blipFill>
        <p:spPr>
          <a:xfrm>
            <a:off x="2636783" y="2663093"/>
            <a:ext cx="6367563" cy="40387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97241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word webs below with the words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F196BBB-A415-40DC-AE16-FCD8C98F3633}"/>
              </a:ext>
            </a:extLst>
          </p:cNvPr>
          <p:cNvSpPr/>
          <p:nvPr/>
        </p:nvSpPr>
        <p:spPr>
          <a:xfrm>
            <a:off x="206528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dolls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567F4DA9-08E9-4F8D-9B8F-371F71D69FD6}"/>
              </a:ext>
            </a:extLst>
          </p:cNvPr>
          <p:cNvSpPr/>
          <p:nvPr/>
        </p:nvSpPr>
        <p:spPr>
          <a:xfrm>
            <a:off x="3428419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jogging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8B69D4B3-5813-4228-B941-1E8D232FD8A0}"/>
              </a:ext>
            </a:extLst>
          </p:cNvPr>
          <p:cNvSpPr/>
          <p:nvPr/>
        </p:nvSpPr>
        <p:spPr>
          <a:xfrm>
            <a:off x="7422216" y="1962833"/>
            <a:ext cx="1537347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swimming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61108B32-196A-4304-9ABF-7E133D3CB36C}"/>
              </a:ext>
            </a:extLst>
          </p:cNvPr>
          <p:cNvSpPr/>
          <p:nvPr/>
        </p:nvSpPr>
        <p:spPr>
          <a:xfrm>
            <a:off x="4769784" y="1968826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coins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8877F59F-CBC0-4C5A-AA09-0944712B333A}"/>
              </a:ext>
            </a:extLst>
          </p:cNvPr>
          <p:cNvSpPr/>
          <p:nvPr/>
        </p:nvSpPr>
        <p:spPr>
          <a:xfrm>
            <a:off x="6096000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judo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17A1F9EE-0D55-47B4-B764-E20282F3A4EA}"/>
              </a:ext>
            </a:extLst>
          </p:cNvPr>
          <p:cNvSpPr/>
          <p:nvPr/>
        </p:nvSpPr>
        <p:spPr>
          <a:xfrm>
            <a:off x="9004346" y="1962833"/>
            <a:ext cx="1270581" cy="58563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yoga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47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0.01157 L 0.38724 0.507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62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8216 0.1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16966 0.598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6094 0.3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05872 0.1932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17331 0.396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65889"/>
            <a:ext cx="912241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 of the verbs from the box.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852" y="2297642"/>
            <a:ext cx="11211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solidFill>
                  <a:srgbClr val="F26548"/>
                </a:solidFill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My dad has a big bookshelf because he loves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old books.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My sister likes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>
                <a:solidFill>
                  <a:srgbClr val="242021"/>
                </a:solidFill>
              </a:rPr>
              <a:t>camping at the weekend.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My best friend hates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computer games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Does your brother like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models?</a:t>
            </a:r>
            <a:r>
              <a:rPr lang="en-US" sz="2400" dirty="0">
                <a:solidFill>
                  <a:srgbClr val="242021"/>
                </a:solidFill>
              </a:rPr>
              <a:t/>
            </a:r>
            <a:br>
              <a:rPr lang="en-US" sz="2400" dirty="0">
                <a:solidFill>
                  <a:srgbClr val="242021"/>
                </a:solidFill>
              </a:rPr>
            </a:br>
            <a:r>
              <a:rPr lang="en-US" sz="2400" b="1" dirty="0">
                <a:solidFill>
                  <a:srgbClr val="F26548"/>
                </a:solidFill>
              </a:rPr>
              <a:t>5. </a:t>
            </a:r>
            <a:r>
              <a:rPr lang="en-US" sz="2400" dirty="0">
                <a:solidFill>
                  <a:srgbClr val="242021"/>
                </a:solidFill>
              </a:rPr>
              <a:t>My mum enjoys </a:t>
            </a:r>
            <a:r>
              <a:rPr lang="en-US" sz="2400" dirty="0">
                <a:solidFill>
                  <a:srgbClr val="949599"/>
                </a:solidFill>
              </a:rPr>
              <a:t>_________ </a:t>
            </a:r>
            <a:r>
              <a:rPr lang="en-US" sz="2400" dirty="0"/>
              <a:t>yoga every day to keep fit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  <a:r>
              <a:rPr lang="en-US" sz="2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36427" y="2523913"/>
            <a:ext cx="1404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collecting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6972" y="327924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2547" y="3976757"/>
            <a:ext cx="1104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playing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45931" y="4714905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1943" y="5453053"/>
            <a:ext cx="901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doing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1895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1260" y="5329674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He hates / doesn’t like doing judo.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492" t="1896" b="2725"/>
          <a:stretch/>
        </p:blipFill>
        <p:spPr>
          <a:xfrm>
            <a:off x="4326672" y="2041359"/>
            <a:ext cx="3114098" cy="33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8123" y="5323803"/>
            <a:ext cx="8069035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They like / love / enjoy playing football.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85" t="2158" r="4716" b="2908"/>
          <a:stretch/>
        </p:blipFill>
        <p:spPr>
          <a:xfrm>
            <a:off x="4419042" y="2229525"/>
            <a:ext cx="3018822" cy="32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2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5639" y="5068131"/>
            <a:ext cx="748378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 They love / like / enjoy gardening.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023" t="1833" r="5145" b="3045"/>
          <a:stretch/>
        </p:blipFill>
        <p:spPr>
          <a:xfrm>
            <a:off x="4259766" y="2229525"/>
            <a:ext cx="3412273" cy="29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957281" y="5590717"/>
            <a:ext cx="8134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accent2"/>
                </a:solidFill>
              </a:rPr>
              <a:t>They enjoy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like </a:t>
            </a:r>
            <a:r>
              <a:rPr lang="en-US" sz="3600" b="1">
                <a:solidFill>
                  <a:schemeClr val="accent2"/>
                </a:solidFill>
              </a:rPr>
              <a:t>/ </a:t>
            </a:r>
            <a:r>
              <a:rPr lang="en-US" sz="3600" b="1" smtClean="0">
                <a:solidFill>
                  <a:schemeClr val="accent2"/>
                </a:solidFill>
              </a:rPr>
              <a:t>love </a:t>
            </a:r>
            <a:r>
              <a:rPr lang="en-US" sz="3600" b="1" dirty="0">
                <a:solidFill>
                  <a:schemeClr val="accent2"/>
                </a:solidFill>
              </a:rPr>
              <a:t>collecting stamps.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253" t="2067" r="1599" b="1933"/>
          <a:stretch/>
        </p:blipFill>
        <p:spPr>
          <a:xfrm>
            <a:off x="4519401" y="2129164"/>
            <a:ext cx="2840403" cy="360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8781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say the sentences. Use suitable verb of liking or disliking and the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4098" y="5375572"/>
            <a:ext cx="1019504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2"/>
                </a:solidFill>
              </a:rPr>
              <a:t>She hates / doesn’t like riding a horse / horse riding.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32" t="1359" r="4967" b="1359"/>
          <a:stretch/>
        </p:blipFill>
        <p:spPr>
          <a:xfrm>
            <a:off x="3624147" y="2229525"/>
            <a:ext cx="4594303" cy="32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67227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3467" y="237708"/>
            <a:ext cx="13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375061272"/>
              </p:ext>
            </p:extLst>
          </p:nvPr>
        </p:nvGraphicFramePr>
        <p:xfrm>
          <a:off x="3851564" y="2709948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194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95" y="2675182"/>
            <a:ext cx="4085415" cy="34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5999" y="2023444"/>
            <a:ext cx="572429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identify how to pronounce the sounds /ə/ and /ɜ</a:t>
            </a:r>
            <a:r>
              <a:rPr lang="en-US" sz="2400" dirty="0" smtClean="0"/>
              <a:t>:/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to </a:t>
            </a:r>
            <a:r>
              <a:rPr lang="en-US" sz="2400" dirty="0"/>
              <a:t>help Ss </a:t>
            </a:r>
            <a:r>
              <a:rPr lang="en-US" sz="2400" dirty="0" err="1"/>
              <a:t>practise</a:t>
            </a:r>
            <a:r>
              <a:rPr lang="en-US" sz="2400" dirty="0"/>
              <a:t> pronouncing these sounds in </a:t>
            </a:r>
            <a:r>
              <a:rPr lang="en-US" sz="2400" dirty="0" smtClean="0"/>
              <a:t>words &amp; sentences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001658" y="1494523"/>
            <a:ext cx="29738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/ə/ and /ɜ:/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2087F-DBD4-4418-853C-12878454B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2902" y="2456632"/>
            <a:ext cx="7146481" cy="3286246"/>
          </a:xfrm>
          <a:prstGeom prst="rect">
            <a:avLst/>
          </a:prstGeom>
        </p:spPr>
      </p:pic>
      <p:pic>
        <p:nvPicPr>
          <p:cNvPr id="2" name="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38371" y="1353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42" y="2677425"/>
            <a:ext cx="6233963" cy="337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026" y="1398528"/>
            <a:ext cx="1089025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the sentences and pay attention to the underlined parts. Tick (</a:t>
            </a:r>
            <a:r>
              <a:rPr lang="vi-VN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✓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the appropriate sounds.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sentences.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7867468" y="2292705"/>
            <a:ext cx="27655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/ə/ 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/ɜ:/</a:t>
            </a:r>
            <a:endParaRPr lang="en-US" sz="4400" dirty="0"/>
          </a:p>
        </p:txBody>
      </p:sp>
      <p:pic>
        <p:nvPicPr>
          <p:cNvPr id="13" name="Picture 2" descr="Free photo School Education Teaching Students Classroom - Max Pix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199" y="3125326"/>
            <a:ext cx="3778228" cy="31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D84459E-CF79-43A9-B061-E232B2AE8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00584"/>
              </p:ext>
            </p:extLst>
          </p:nvPr>
        </p:nvGraphicFramePr>
        <p:xfrm>
          <a:off x="5742739" y="273518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4E2FA86-BA32-4C03-8E62-D3447E7D3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51843"/>
              </p:ext>
            </p:extLst>
          </p:nvPr>
        </p:nvGraphicFramePr>
        <p:xfrm>
          <a:off x="6391319" y="3429000"/>
          <a:ext cx="706522" cy="9671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9671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DCAF3E-D885-4F79-9917-4A6F95DC5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08083"/>
              </p:ext>
            </p:extLst>
          </p:nvPr>
        </p:nvGraphicFramePr>
        <p:xfrm>
          <a:off x="6408484" y="3882191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E5CEA3E-DC0B-47B9-8EFF-196068AE3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90811"/>
              </p:ext>
            </p:extLst>
          </p:nvPr>
        </p:nvGraphicFramePr>
        <p:xfrm>
          <a:off x="6408483" y="4443663"/>
          <a:ext cx="706522" cy="1239814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239814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3B660C0-B017-4CDC-ACB7-437780D8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94981"/>
              </p:ext>
            </p:extLst>
          </p:nvPr>
        </p:nvGraphicFramePr>
        <p:xfrm>
          <a:off x="5670551" y="5116838"/>
          <a:ext cx="706522" cy="1048502"/>
        </p:xfrm>
        <a:graphic>
          <a:graphicData uri="http://schemas.openxmlformats.org/drawingml/2006/table">
            <a:tbl>
              <a:tblPr/>
              <a:tblGrid>
                <a:gridCol w="706522">
                  <a:extLst>
                    <a:ext uri="{9D8B030D-6E8A-4147-A177-3AD203B41FA5}">
                      <a16:colId xmlns:a16="http://schemas.microsoft.com/office/drawing/2014/main" val="2181610328"/>
                    </a:ext>
                  </a:extLst>
                </a:gridCol>
              </a:tblGrid>
              <a:tr h="1048502">
                <a:tc>
                  <a:txBody>
                    <a:bodyPr/>
                    <a:lstStyle/>
                    <a:p>
                      <a:r>
                        <a:rPr lang="vi-VN" dirty="0">
                          <a:effectLst/>
                        </a:rPr>
                        <a:t/>
                      </a:r>
                      <a:br>
                        <a:rPr lang="vi-VN" dirty="0">
                          <a:effectLst/>
                        </a:rPr>
                      </a:br>
                      <a:r>
                        <a:rPr lang="vi-VN" sz="3600" dirty="0">
                          <a:effectLst/>
                        </a:rPr>
                        <a:t>✔</a:t>
                      </a:r>
                      <a:endParaRPr lang="vi-VN" dirty="0">
                        <a:effectLst/>
                      </a:endParaRPr>
                    </a:p>
                  </a:txBody>
                  <a:tcPr marL="63500" marR="63500" marT="50800" marB="508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165717"/>
                  </a:ext>
                </a:extLst>
              </a:tr>
            </a:tbl>
          </a:graphicData>
        </a:graphic>
      </p:graphicFrame>
      <p:pic>
        <p:nvPicPr>
          <p:cNvPr id="5" name="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77922" y="1763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6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99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8495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5452" y="3001178"/>
            <a:ext cx="551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r>
              <a:rPr lang="en-US" sz="2400" dirty="0"/>
              <a:t>t</a:t>
            </a:r>
            <a:r>
              <a:rPr lang="en-US" sz="2400" smtClean="0"/>
              <a:t>o </a:t>
            </a:r>
            <a:r>
              <a:rPr lang="en-US" sz="2400" dirty="0"/>
              <a:t>give students a chance to apply what they </a:t>
            </a:r>
            <a:r>
              <a:rPr lang="en-US" sz="2400"/>
              <a:t>have </a:t>
            </a:r>
            <a:r>
              <a:rPr lang="en-US" sz="2400" smtClean="0"/>
              <a:t>learnt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89" y="1780408"/>
            <a:ext cx="518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Game: </a:t>
            </a:r>
            <a:r>
              <a:rPr lang="en-US" sz="3600" b="1" dirty="0">
                <a:solidFill>
                  <a:srgbClr val="0FB7BD"/>
                </a:solidFill>
              </a:rPr>
              <a:t>Who is faster?</a:t>
            </a:r>
          </a:p>
        </p:txBody>
      </p:sp>
      <p:pic>
        <p:nvPicPr>
          <p:cNvPr id="1026" name="Picture 2" descr="Free Vector | Schoolchildren raising hands at lesson">
            <a:extLst>
              <a:ext uri="{FF2B5EF4-FFF2-40B4-BE49-F238E27FC236}">
                <a16:creationId xmlns:a16="http://schemas.microsoft.com/office/drawing/2014/main" id="{13E5CD28-E321-41FB-8047-3E8E44206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192" y="2103573"/>
            <a:ext cx="5030219" cy="347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5BCE36-3F11-4946-BAD1-5F2A3F7ABA79}"/>
              </a:ext>
            </a:extLst>
          </p:cNvPr>
          <p:cNvSpPr txBox="1"/>
          <p:nvPr/>
        </p:nvSpPr>
        <p:spPr>
          <a:xfrm>
            <a:off x="487067" y="2426739"/>
            <a:ext cx="6383040" cy="2973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Work in groups of four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rite sentences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including: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hobbies and one of the sounds </a:t>
            </a:r>
            <a:r>
              <a:rPr lang="en-US" sz="2400" b="0" i="0" dirty="0">
                <a:solidFill>
                  <a:srgbClr val="231F20"/>
                </a:solidFill>
                <a:effectLst/>
                <a:latin typeface="MyriadPro-Regular"/>
                <a:ea typeface="Times New Roman" panose="02020603050405020304" pitchFamily="18" charset="0"/>
                <a:cs typeface="Calibri" panose="020F0502020204030204" pitchFamily="34" charset="0"/>
              </a:rPr>
              <a:t>/ə/ and /ɜ:/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Listening to music</a:t>
            </a:r>
            <a:r>
              <a:rPr lang="en-US" sz="2400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a very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common</a:t>
            </a:r>
            <a:r>
              <a:rPr lang="en-US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hobby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.)</a:t>
            </a:r>
            <a:endParaRPr lang="en-US" sz="2400" dirty="0">
              <a:solidFill>
                <a:srgbClr val="231F20"/>
              </a:solidFill>
              <a:latin typeface="MyriadPro-Regular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group with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the most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correct sentences is the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winner.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03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0654857"/>
              </p:ext>
            </p:extLst>
          </p:nvPr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2269" y="2322946"/>
            <a:ext cx="7747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Find 3 more words relating to hobbies that have the </a:t>
            </a:r>
            <a:r>
              <a:rPr lang="en-US" sz="2800" dirty="0" smtClean="0"/>
              <a:t>sound </a:t>
            </a:r>
            <a:r>
              <a:rPr lang="en-US" sz="2800" dirty="0"/>
              <a:t>/ə/ </a:t>
            </a:r>
            <a:r>
              <a:rPr lang="en-US" sz="2800" dirty="0" smtClean="0"/>
              <a:t>or </a:t>
            </a:r>
            <a:r>
              <a:rPr lang="en-US" sz="2800" dirty="0"/>
              <a:t>/ɜ:/.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46" y="3213408"/>
            <a:ext cx="3076092" cy="307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1702024"/>
            <a:ext cx="102745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the lexical items related to hobbies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use verbs of liking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Pronounce </a:t>
            </a:r>
            <a:r>
              <a:rPr lang="en-US" sz="2800" dirty="0" smtClean="0"/>
              <a:t>the </a:t>
            </a:r>
            <a:r>
              <a:rPr lang="en-US" sz="2800" dirty="0"/>
              <a:t>sounds </a:t>
            </a:r>
            <a:r>
              <a:rPr lang="en-US" sz="2800" b="1" dirty="0">
                <a:solidFill>
                  <a:srgbClr val="048DA4"/>
                </a:solidFill>
              </a:rPr>
              <a:t>/ə/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048DA4"/>
                </a:solidFill>
              </a:rPr>
              <a:t>/ɜ</a:t>
            </a:r>
            <a:r>
              <a:rPr lang="en-US" sz="2800" b="1" dirty="0" smtClean="0">
                <a:solidFill>
                  <a:srgbClr val="048DA4"/>
                </a:solidFill>
              </a:rPr>
              <a:t>:/ </a:t>
            </a:r>
            <a:r>
              <a:rPr lang="en-US" sz="2800" dirty="0"/>
              <a:t>correctly</a:t>
            </a:r>
            <a:r>
              <a:rPr lang="en-US" sz="2800" b="1" dirty="0" smtClean="0">
                <a:solidFill>
                  <a:srgbClr val="048DA4"/>
                </a:solidFill>
              </a:rPr>
              <a:t> </a:t>
            </a:r>
            <a:r>
              <a:rPr lang="en-US" sz="2800" dirty="0"/>
              <a:t>in isolation and in context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8396" y="3695153"/>
            <a:ext cx="1924326" cy="61244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PRONUNCIATION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4327" y="4869666"/>
            <a:ext cx="1950733" cy="57931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25289" y="3262819"/>
            <a:ext cx="6243594" cy="1477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4: Listen and repeat. Pay attention to the sounds /ə/ and /ɜ:/.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Listen to the sentences and pay attention to the underlined parts. Tick (✓) the appropriate sounds. </a:t>
            </a:r>
            <a:r>
              <a:rPr lang="en-US" dirty="0" err="1">
                <a:solidFill>
                  <a:schemeClr val="tx1"/>
                </a:solidFill>
              </a:rPr>
              <a:t>Practise</a:t>
            </a:r>
            <a:r>
              <a:rPr lang="en-US" dirty="0">
                <a:solidFill>
                  <a:schemeClr val="tx1"/>
                </a:solidFill>
              </a:rPr>
              <a:t> the sentences.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25289" y="4865289"/>
            <a:ext cx="6243594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dirty="0">
                <a:solidFill>
                  <a:schemeClr val="tx1"/>
                </a:solidFill>
              </a:rPr>
              <a:t>: Who is faster?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60560" y="2412485"/>
            <a:ext cx="773769" cy="128266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922722" y="4001377"/>
            <a:ext cx="786972" cy="86828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8396" y="5701254"/>
            <a:ext cx="1924326" cy="62645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60559" y="5159322"/>
            <a:ext cx="773768" cy="5419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05008" y="5672001"/>
            <a:ext cx="6263875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create an active atmosphere in the class before </a:t>
            </a:r>
            <a:r>
              <a:rPr lang="en-US" sz="2400"/>
              <a:t>the </a:t>
            </a:r>
            <a:r>
              <a:rPr lang="en-US" sz="2400" smtClean="0"/>
              <a:t>lesson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lead into the </a:t>
            </a:r>
            <a:r>
              <a:rPr lang="en-US" sz="2400"/>
              <a:t>new </a:t>
            </a:r>
            <a:r>
              <a:rPr lang="en-US" sz="2400" smtClean="0"/>
              <a:t>lesson</a:t>
            </a:r>
            <a:endParaRPr lang="en-US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2FCDE24-A835-4C00-B345-7F6859D1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27" y="2448605"/>
            <a:ext cx="42957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8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8186" y="2199301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/>
                </a:solidFill>
              </a:rPr>
              <a:t>1. What is your </a:t>
            </a:r>
            <a:r>
              <a:rPr lang="en-US" sz="5400" b="1" dirty="0" err="1" smtClean="0">
                <a:solidFill>
                  <a:schemeClr val="accent2"/>
                </a:solidFill>
              </a:rPr>
              <a:t>favourite</a:t>
            </a:r>
            <a:r>
              <a:rPr lang="en-US" sz="5400" b="1" dirty="0" smtClean="0">
                <a:solidFill>
                  <a:schemeClr val="accent2"/>
                </a:solidFill>
              </a:rPr>
              <a:t> </a:t>
            </a:r>
            <a:r>
              <a:rPr lang="en-US" sz="5400" b="1" dirty="0">
                <a:solidFill>
                  <a:schemeClr val="accent2"/>
                </a:solidFill>
              </a:rPr>
              <a:t>hobby</a:t>
            </a:r>
            <a:r>
              <a:rPr lang="en-US" sz="5400" b="1" dirty="0" smtClean="0">
                <a:solidFill>
                  <a:schemeClr val="accent2"/>
                </a:solidFill>
              </a:rPr>
              <a:t>?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981" y="3697149"/>
            <a:ext cx="1041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chemeClr val="accent2"/>
                </a:solidFill>
              </a:rPr>
              <a:t>2</a:t>
            </a:r>
            <a:r>
              <a:rPr lang="en-US" sz="5400" b="1" dirty="0">
                <a:solidFill>
                  <a:schemeClr val="accent2"/>
                </a:solidFill>
              </a:rPr>
              <a:t>. When did you start your hobby?</a:t>
            </a:r>
          </a:p>
        </p:txBody>
      </p:sp>
    </p:spTree>
    <p:extLst>
      <p:ext uri="{BB962C8B-B14F-4D97-AF65-F5344CB8AC3E}">
        <p14:creationId xmlns:p14="http://schemas.microsoft.com/office/powerpoint/2010/main" val="13250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98396" y="1139387"/>
            <a:ext cx="1924326" cy="594100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4328" y="2116114"/>
            <a:ext cx="1950733" cy="59274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7873" y="1080803"/>
            <a:ext cx="6261291" cy="49003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Asking </a:t>
            </a:r>
            <a:r>
              <a:rPr lang="en-US" dirty="0">
                <a:solidFill>
                  <a:schemeClr val="tx1"/>
                </a:solidFill>
              </a:rPr>
              <a:t>questions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33657" y="1696193"/>
            <a:ext cx="6255507" cy="14412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the words from the box.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–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form.</a:t>
            </a:r>
            <a:endParaRPr lang="vi-V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3: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Look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pictures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say the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sentences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suitable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verb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vi-VN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vi-VN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ing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436437"/>
            <a:ext cx="786973" cy="6796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149152"/>
            <a:ext cx="4329712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3631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78695" y="23104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459725" y="3585113"/>
            <a:ext cx="55190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</a:t>
            </a:r>
            <a:r>
              <a:rPr lang="vi-VN" sz="2400" smtClean="0"/>
              <a:t>o </a:t>
            </a:r>
            <a:r>
              <a:rPr lang="vi-VN" sz="2400" dirty="0"/>
              <a:t>introduce the </a:t>
            </a:r>
            <a:r>
              <a:rPr lang="vi-VN" sz="2400"/>
              <a:t>new </a:t>
            </a:r>
            <a:r>
              <a:rPr lang="vi-VN" sz="2400" smtClean="0"/>
              <a:t>words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7" y="3569871"/>
            <a:ext cx="5582108" cy="27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8009" y="156046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jogging</a:t>
            </a:r>
            <a:r>
              <a:rPr lang="vi-VN" sz="4800" dirty="0"/>
              <a:t> 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6198" y="4277944"/>
            <a:ext cx="4430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đi</a:t>
            </a:r>
            <a:r>
              <a:rPr lang="en-US" sz="3600" dirty="0" smtClean="0"/>
              <a:t>/ </a:t>
            </a:r>
            <a:r>
              <a:rPr lang="vi-VN" sz="3600" dirty="0" smtClean="0"/>
              <a:t>chạy bộ</a:t>
            </a:r>
            <a:r>
              <a:rPr lang="en-US" sz="3600" dirty="0" smtClean="0"/>
              <a:t> </a:t>
            </a:r>
            <a:r>
              <a:rPr lang="en-US" sz="3600" dirty="0" err="1" smtClean="0"/>
              <a:t>thư</a:t>
            </a:r>
            <a:r>
              <a:rPr lang="en-US" sz="3600" dirty="0" smtClean="0"/>
              <a:t> </a:t>
            </a:r>
            <a:r>
              <a:rPr lang="en-US" sz="3600" dirty="0" err="1" smtClean="0"/>
              <a:t>giãn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47516" y="3166537"/>
            <a:ext cx="2528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ˈ</a:t>
            </a:r>
            <a:r>
              <a:rPr lang="vi-VN" sz="3600" b="1" dirty="0" err="1">
                <a:solidFill>
                  <a:srgbClr val="0FB7BD"/>
                </a:solidFill>
              </a:rPr>
              <a:t>dʒɒɡɪŋ</a:t>
            </a:r>
            <a:r>
              <a:rPr lang="vi-VN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toy figurine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A0EFF67-E30B-4908-88A4-7363059BC9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3884" r="31921" b="13438"/>
          <a:stretch/>
        </p:blipFill>
        <p:spPr>
          <a:xfrm>
            <a:off x="7181384" y="1736288"/>
            <a:ext cx="3421219" cy="4084649"/>
          </a:xfrm>
          <a:prstGeom prst="rect">
            <a:avLst/>
          </a:prstGeom>
        </p:spPr>
      </p:pic>
      <p:pic>
        <p:nvPicPr>
          <p:cNvPr id="3" name="jogging">
            <a:hlinkClick r:id="" action="ppaction://media"/>
            <a:extLst>
              <a:ext uri="{FF2B5EF4-FFF2-40B4-BE49-F238E27FC236}">
                <a16:creationId xmlns:a16="http://schemas.microsoft.com/office/drawing/2014/main" id="{B18B46EE-8D1E-4C55-820B-DA66AF231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14316" y="5423608"/>
            <a:ext cx="794657" cy="79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47940" y="144999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6000" b="1" dirty="0" err="1">
                <a:solidFill>
                  <a:srgbClr val="F7941E"/>
                </a:solidFill>
              </a:rPr>
              <a:t>coin</a:t>
            </a:r>
            <a:r>
              <a:rPr lang="vi-VN" sz="4800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321" y="3750406"/>
            <a:ext cx="4656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dirty="0" err="1"/>
              <a:t>đồng</a:t>
            </a:r>
            <a:r>
              <a:rPr lang="vi-VN" sz="3600" dirty="0"/>
              <a:t> xu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630275" y="2767338"/>
            <a:ext cx="1669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smtClean="0">
                <a:solidFill>
                  <a:srgbClr val="0FB7BD"/>
                </a:solidFill>
              </a:rPr>
              <a:t>/</a:t>
            </a:r>
            <a:r>
              <a:rPr lang="vi-VN" sz="3600" b="1" smtClean="0">
                <a:solidFill>
                  <a:srgbClr val="0FB7BD"/>
                </a:solidFill>
              </a:rPr>
              <a:t>kɔɪn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rotation golden dollar coin animation slow: Video có sẵn (100% miễn phí bản  quyền) 6700004 | Shutterstock">
            <a:extLst>
              <a:ext uri="{FF2B5EF4-FFF2-40B4-BE49-F238E27FC236}">
                <a16:creationId xmlns:a16="http://schemas.microsoft.com/office/drawing/2014/main" id="{F70F0729-D5EA-4FAE-AB60-83480208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2" t="8333" r="25623" b="6087"/>
          <a:stretch/>
        </p:blipFill>
        <p:spPr bwMode="auto">
          <a:xfrm>
            <a:off x="7783551" y="2230243"/>
            <a:ext cx="2843561" cy="277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in">
            <a:hlinkClick r:id="" action="ppaction://media"/>
            <a:extLst>
              <a:ext uri="{FF2B5EF4-FFF2-40B4-BE49-F238E27FC236}">
                <a16:creationId xmlns:a16="http://schemas.microsoft.com/office/drawing/2014/main" id="{37C2FB86-43F9-4087-930D-200BCC2F74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99406" y="5006897"/>
            <a:ext cx="739836" cy="7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5497</TotalTime>
  <Words>1017</Words>
  <PresentationFormat>Widescreen</PresentationFormat>
  <Paragraphs>185</Paragraphs>
  <Slides>28</Slides>
  <Notes>19</Notes>
  <HiddenSlides>0</HiddenSlides>
  <MMClips>6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Adobe Gothic Std B</vt:lpstr>
      <vt:lpstr>arial</vt:lpstr>
      <vt:lpstr>arial</vt:lpstr>
      <vt:lpstr>Calibri</vt:lpstr>
      <vt:lpstr>Calibri (Body)</vt:lpstr>
      <vt:lpstr>Calibri Light</vt:lpstr>
      <vt:lpstr>Courier New</vt:lpstr>
      <vt:lpstr>Myriad Pro</vt:lpstr>
      <vt:lpstr>MyriadPro-Regular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2023-04-19T03:29:50Z</dcterms:modified>
</cp:coreProperties>
</file>