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69" r:id="rId2"/>
    <p:sldId id="256" r:id="rId3"/>
    <p:sldId id="270" r:id="rId4"/>
    <p:sldId id="271" r:id="rId5"/>
    <p:sldId id="272" r:id="rId6"/>
    <p:sldId id="258" r:id="rId7"/>
    <p:sldId id="273" r:id="rId8"/>
    <p:sldId id="274" r:id="rId9"/>
    <p:sldId id="275" r:id="rId10"/>
    <p:sldId id="276" r:id="rId11"/>
    <p:sldId id="262" r:id="rId12"/>
    <p:sldId id="279" r:id="rId13"/>
    <p:sldId id="280" r:id="rId14"/>
    <p:sldId id="281" r:id="rId15"/>
    <p:sldId id="263" r:id="rId16"/>
    <p:sldId id="287" r:id="rId17"/>
    <p:sldId id="282" r:id="rId18"/>
    <p:sldId id="283" r:id="rId19"/>
    <p:sldId id="284" r:id="rId20"/>
    <p:sldId id="286" r:id="rId21"/>
    <p:sldId id="285" r:id="rId22"/>
    <p:sldId id="278" r:id="rId23"/>
  </p:sldIdLst>
  <p:sldSz cx="24385588" cy="13717588"/>
  <p:notesSz cx="6797675" cy="9928225"/>
  <p:embeddedFontLst>
    <p:embeddedFont>
      <p:font typeface="Questrial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4" y="72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326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366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692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059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052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3782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162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4877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1574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001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708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4797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949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201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1880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27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37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7569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445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312001"/>
            <a:ext cx="1707897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SỰ ĐIỆN </a:t>
            </a:r>
            <a:r>
              <a:rPr lang="vi-VN" sz="3600" b="1" i="0" u="none" strike="noStrike" cap="none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LI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 </a:t>
            </a: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TRONG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 DUNG </a:t>
            </a: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DỊCH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 </a:t>
            </a: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NƯỚC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.</a:t>
            </a:r>
            <a:r>
              <a:rPr lang="vi-VN" sz="3600" b="1" i="0" u="none" strike="noStrike" cap="none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 </a:t>
            </a:r>
            <a:endParaRPr lang="en-US" sz="3600" b="1" i="0" u="none" strike="noStrike" cap="none" dirty="0" smtClean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THUYẾT </a:t>
            </a:r>
            <a:r>
              <a:rPr lang="vi-VN" sz="3600" b="1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rPr>
              <a:t>BRONSTED – LOWRY VỀ ACID - BASE</a:t>
            </a:r>
            <a:endParaRPr lang="vi-VN" sz="3600" b="1" i="0" u="none" strike="noStrike" cap="none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Chủ</a:t>
            </a:r>
            <a:r>
              <a:rPr lang="en-US" sz="3600" b="1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i="0" u="none" strike="noStrike" cap="none" baseline="0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đề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</a:t>
            </a:r>
            <a:endParaRPr sz="3600" b="1" dirty="0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2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:a16="http://schemas.microsoft.com/office/drawing/2014/main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652FE73-5F5E-7C96-7C0C-C56EB06F3E8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09717" y="25513"/>
            <a:ext cx="1173602" cy="149206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24">
            <a:extLst>
              <a:ext uri="{FF2B5EF4-FFF2-40B4-BE49-F238E27FC236}">
                <a16:creationId xmlns:a16="http://schemas.microsoft.com/office/drawing/2014/main" id="{EE17A035-4F3F-415E-BEA7-3331C045288F}"/>
              </a:ext>
            </a:extLst>
          </p:cNvPr>
          <p:cNvSpPr/>
          <p:nvPr/>
        </p:nvSpPr>
        <p:spPr bwMode="auto">
          <a:xfrm>
            <a:off x="458264" y="5088837"/>
            <a:ext cx="23596947" cy="4701538"/>
          </a:xfrm>
          <a:prstGeom prst="roundRect">
            <a:avLst>
              <a:gd name="adj" fmla="val 5492"/>
            </a:avLst>
          </a:prstGeom>
          <a:solidFill>
            <a:srgbClr val="9BBB59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571500" lvl="0" indent="-571500" algn="just" defTabSz="4354339">
              <a:lnSpc>
                <a:spcPct val="13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nl-NL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hiện thí nghiệm: Pha</a:t>
            </a:r>
            <a:r>
              <a:rPr lang="vi-VN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dung dịch nước muối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NaCl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dung dịch nước </a:t>
            </a:r>
            <a:r>
              <a:rPr lang="vi-VN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4400" b="1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4400" b="1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4400" b="1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vi-VN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 defTabSz="4354339">
              <a:lnSpc>
                <a:spcPct val="13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xét về sự hòa tan của muối ăn và đường trong </a:t>
            </a:r>
            <a:r>
              <a:rPr lang="vi-VN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 algn="just" defTabSz="4354339">
              <a:lnSpc>
                <a:spcPct val="13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hóa học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dung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Nhóm 48">
            <a:extLst>
              <a:ext uri="{FF2B5EF4-FFF2-40B4-BE49-F238E27FC236}">
                <a16:creationId xmlns:a16="http://schemas.microsoft.com/office/drawing/2014/main" id="{C878598D-6F49-9674-C9C5-21E1F97DE222}"/>
              </a:ext>
            </a:extLst>
          </p:cNvPr>
          <p:cNvGrpSpPr/>
          <p:nvPr/>
        </p:nvGrpSpPr>
        <p:grpSpPr>
          <a:xfrm>
            <a:off x="458264" y="3521898"/>
            <a:ext cx="1150960" cy="1121234"/>
            <a:chOff x="7061416" y="323529"/>
            <a:chExt cx="1208304" cy="1208304"/>
          </a:xfrm>
        </p:grpSpPr>
        <p:sp>
          <p:nvSpPr>
            <p:cNvPr id="22" name="Hình Bầu dục 49">
              <a:extLst>
                <a:ext uri="{FF2B5EF4-FFF2-40B4-BE49-F238E27FC236}">
                  <a16:creationId xmlns:a16="http://schemas.microsoft.com/office/drawing/2014/main" id="{6ABA77B9-8182-660A-0B42-6F20318592FF}"/>
                </a:ext>
              </a:extLst>
            </p:cNvPr>
            <p:cNvSpPr/>
            <p:nvPr/>
          </p:nvSpPr>
          <p:spPr>
            <a:xfrm>
              <a:off x="7061416" y="323529"/>
              <a:ext cx="1208304" cy="1208304"/>
            </a:xfrm>
            <a:prstGeom prst="ellipse">
              <a:avLst/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Đồ họa 50" descr="Power with solid fill">
              <a:extLst>
                <a:ext uri="{FF2B5EF4-FFF2-40B4-BE49-F238E27FC236}">
                  <a16:creationId xmlns:a16="http://schemas.microsoft.com/office/drawing/2014/main" id="{19BC2115-DEA2-591A-A3F6-7CC87CFC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130075" y="341145"/>
              <a:ext cx="1112790" cy="1112790"/>
            </a:xfrm>
            <a:prstGeom prst="rect">
              <a:avLst/>
            </a:prstGeom>
          </p:spPr>
        </p:pic>
      </p:grpSp>
      <p:sp>
        <p:nvSpPr>
          <p:cNvPr id="24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Chủ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đề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1. </a:t>
            </a: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CÂN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BẰNG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HÓA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8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821715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SỰ ĐIỆN LI, CHẤT ĐIỆN LI VÀ CHẤT KHÔNG ĐIỆN LI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922189"/>
            <a:ext cx="15375516" cy="971306"/>
            <a:chOff x="166396" y="8755081"/>
            <a:chExt cx="15375516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15157390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14470646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4.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Vai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trò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của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nước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trong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sự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điện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li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của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một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224185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80856DD-02F2-E2D3-DB95-E775FAE93BB5}"/>
              </a:ext>
            </a:extLst>
          </p:cNvPr>
          <p:cNvSpPr txBox="1"/>
          <p:nvPr/>
        </p:nvSpPr>
        <p:spPr>
          <a:xfrm>
            <a:off x="1461913" y="6606989"/>
            <a:ext cx="55316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000"/>
              </a:spcAft>
            </a:pP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2.3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NaCl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89"/>
          <a:stretch/>
        </p:blipFill>
        <p:spPr>
          <a:xfrm>
            <a:off x="8403293" y="5883964"/>
            <a:ext cx="14995594" cy="6301409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11191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841593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041389" y="1913523"/>
              <a:ext cx="960948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THUYẾT BRONSTED – LOWRY VỀ ACID - BASE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248799" y="2942068"/>
            <a:ext cx="13546716" cy="971306"/>
            <a:chOff x="166396" y="8755081"/>
            <a:chExt cx="13546716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13328590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12780994" cy="668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Thuyết Bronsted </a:t>
              </a:r>
              <a:r>
                <a:rPr lang="vi-VN" sz="4800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Lowry về acid </a:t>
              </a:r>
              <a:r>
                <a:rPr lang="vi-VN" sz="4800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base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303703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80856DD-02F2-E2D3-DB95-E775FAE93BB5}"/>
              </a:ext>
            </a:extLst>
          </p:cNvPr>
          <p:cNvSpPr txBox="1"/>
          <p:nvPr/>
        </p:nvSpPr>
        <p:spPr>
          <a:xfrm>
            <a:off x="1906463" y="5348449"/>
            <a:ext cx="2089390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40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17 –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SGK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nhường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ion H</a:t>
            </a:r>
            <a:r>
              <a:rPr lang="en-US" sz="4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3a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3b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4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5.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69">
            <a:extLst>
              <a:ext uri="{FF2B5EF4-FFF2-40B4-BE49-F238E27FC236}">
                <a16:creationId xmlns:a16="http://schemas.microsoft.com/office/drawing/2014/main" id="{1105E2F4-A2EE-AFE4-FE15-C411E38C0C1B}"/>
              </a:ext>
            </a:extLst>
          </p:cNvPr>
          <p:cNvSpPr txBox="1"/>
          <p:nvPr/>
        </p:nvSpPr>
        <p:spPr>
          <a:xfrm>
            <a:off x="983120" y="4107665"/>
            <a:ext cx="23061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400" b="1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316" y="7710316"/>
            <a:ext cx="8107832" cy="1217206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316" y="9207994"/>
            <a:ext cx="10175171" cy="106800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7689"/>
          <a:stretch/>
        </p:blipFill>
        <p:spPr>
          <a:xfrm>
            <a:off x="1175316" y="10663409"/>
            <a:ext cx="13831906" cy="1084643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7827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841593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041389" y="1913523"/>
              <a:ext cx="960948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THUYẾT BRONSTED – LOWRY VỀ ACID - BASE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248799" y="2942068"/>
            <a:ext cx="13546716" cy="971306"/>
            <a:chOff x="166396" y="8755081"/>
            <a:chExt cx="13546716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13328590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12780994" cy="668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Thuyết Bronsted </a:t>
              </a:r>
              <a:r>
                <a:rPr lang="vi-VN" sz="4800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Lowry về acid </a:t>
              </a:r>
              <a:r>
                <a:rPr lang="vi-VN" sz="4800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base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303703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80856DD-02F2-E2D3-DB95-E775FAE93BB5}"/>
              </a:ext>
            </a:extLst>
          </p:cNvPr>
          <p:cNvSpPr txBox="1"/>
          <p:nvPr/>
        </p:nvSpPr>
        <p:spPr>
          <a:xfrm>
            <a:off x="1806099" y="6401600"/>
            <a:ext cx="20369049" cy="198560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Thuyết </a:t>
            </a:r>
            <a:r>
              <a:rPr lang="vi-VN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Bronsted - Lowry về acid – base: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Acid là những chất có khả năng cho H</a:t>
            </a:r>
            <a:r>
              <a:rPr lang="vi-VN" sz="4400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base là những chất có khả năng nhận H</a:t>
            </a:r>
            <a:r>
              <a:rPr lang="vi-VN" sz="4400" baseline="30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vi-VN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69">
            <a:extLst>
              <a:ext uri="{FF2B5EF4-FFF2-40B4-BE49-F238E27FC236}">
                <a16:creationId xmlns:a16="http://schemas.microsoft.com/office/drawing/2014/main" id="{1105E2F4-A2EE-AFE4-FE15-C411E38C0C1B}"/>
              </a:ext>
            </a:extLst>
          </p:cNvPr>
          <p:cNvSpPr txBox="1"/>
          <p:nvPr/>
        </p:nvSpPr>
        <p:spPr>
          <a:xfrm>
            <a:off x="983120" y="4107665"/>
            <a:ext cx="23061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400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0856DD-02F2-E2D3-DB95-E775FAE93BB5}"/>
              </a:ext>
            </a:extLst>
          </p:cNvPr>
          <p:cNvSpPr txBox="1"/>
          <p:nvPr/>
        </p:nvSpPr>
        <p:spPr>
          <a:xfrm>
            <a:off x="1806099" y="8917164"/>
            <a:ext cx="20369049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Thuyết Arrhenius về acid – base: </a:t>
            </a:r>
            <a:r>
              <a:rPr lang="en-US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acid 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những chất khi tan trong nước phân li ra H</a:t>
            </a:r>
            <a:r>
              <a:rPr lang="vi-VN" sz="4400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(proton), base là những chất khi tan trong nước phân li ra OH</a:t>
            </a:r>
            <a:r>
              <a:rPr lang="vi-VN" sz="4400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2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841593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041389" y="1913523"/>
              <a:ext cx="960948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THUYẾT BRONSTED – LOWRY VỀ ACID - BASE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248799" y="2942068"/>
            <a:ext cx="13546716" cy="971306"/>
            <a:chOff x="166396" y="8755081"/>
            <a:chExt cx="13546716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13328590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12780994" cy="668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Thuyết Bronsted </a:t>
              </a:r>
              <a:r>
                <a:rPr lang="vi-VN" sz="4800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Lowry về acid </a:t>
              </a:r>
              <a:r>
                <a:rPr lang="vi-VN" sz="4800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base</a:t>
              </a:r>
              <a:endParaRPr sz="4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303703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TextBox 69">
            <a:extLst>
              <a:ext uri="{FF2B5EF4-FFF2-40B4-BE49-F238E27FC236}">
                <a16:creationId xmlns:a16="http://schemas.microsoft.com/office/drawing/2014/main" id="{1105E2F4-A2EE-AFE4-FE15-C411E38C0C1B}"/>
              </a:ext>
            </a:extLst>
          </p:cNvPr>
          <p:cNvSpPr txBox="1"/>
          <p:nvPr/>
        </p:nvSpPr>
        <p:spPr>
          <a:xfrm>
            <a:off x="983120" y="4107665"/>
            <a:ext cx="23061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400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484" y="5605990"/>
            <a:ext cx="14317625" cy="31936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929" y="10190374"/>
            <a:ext cx="8386560" cy="981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7564" y="10185677"/>
            <a:ext cx="10067607" cy="985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0624" y="5849461"/>
            <a:ext cx="8273880" cy="3586289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481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2.1317E-6 L -0.20559 -0.0031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086481" y="1913523"/>
              <a:ext cx="915855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THUYẾT BRONSTED – LOWRY VỀ ACID - BASE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025411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TextBox 69">
            <a:extLst>
              <a:ext uri="{FF2B5EF4-FFF2-40B4-BE49-F238E27FC236}">
                <a16:creationId xmlns:a16="http://schemas.microsoft.com/office/drawing/2014/main" id="{1105E2F4-A2EE-AFE4-FE15-C411E38C0C1B}"/>
              </a:ext>
            </a:extLst>
          </p:cNvPr>
          <p:cNvSpPr txBox="1"/>
          <p:nvPr/>
        </p:nvSpPr>
        <p:spPr>
          <a:xfrm>
            <a:off x="1142144" y="3789613"/>
            <a:ext cx="23061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US" sz="44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HCl</a:t>
            </a:r>
            <a:r>
              <a:rPr lang="en-US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4400" b="1" baseline="-2500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COOH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247;p3"/>
          <p:cNvGrpSpPr/>
          <p:nvPr/>
        </p:nvGrpSpPr>
        <p:grpSpPr>
          <a:xfrm>
            <a:off x="381498" y="2500308"/>
            <a:ext cx="15839163" cy="1328528"/>
            <a:chOff x="166396" y="8593986"/>
            <a:chExt cx="15839163" cy="1146708"/>
          </a:xfrm>
        </p:grpSpPr>
        <p:sp>
          <p:nvSpPr>
            <p:cNvPr id="29" name="Google Shape;248;p3"/>
            <p:cNvSpPr/>
            <p:nvPr/>
          </p:nvSpPr>
          <p:spPr>
            <a:xfrm>
              <a:off x="384522" y="8725132"/>
              <a:ext cx="15621037" cy="811892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0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32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1" name="Google Shape;262;p3"/>
            <p:cNvSpPr txBox="1"/>
            <p:nvPr/>
          </p:nvSpPr>
          <p:spPr>
            <a:xfrm>
              <a:off x="932117" y="8593986"/>
              <a:ext cx="15073441" cy="1146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r>
                <a:rPr lang="vi-VN" sz="4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Acid 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mạnh/ base mạnh và acid yếu/ base yếu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3639"/>
          <a:stretch/>
        </p:blipFill>
        <p:spPr>
          <a:xfrm>
            <a:off x="5066511" y="5027985"/>
            <a:ext cx="14338361" cy="756884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44" name="TextBox 69">
            <a:extLst>
              <a:ext uri="{FF2B5EF4-FFF2-40B4-BE49-F238E27FC236}">
                <a16:creationId xmlns:a16="http://schemas.microsoft.com/office/drawing/2014/main" id="{1105E2F4-A2EE-AFE4-FE15-C411E38C0C1B}"/>
              </a:ext>
            </a:extLst>
          </p:cNvPr>
          <p:cNvSpPr txBox="1"/>
          <p:nvPr/>
        </p:nvSpPr>
        <p:spPr>
          <a:xfrm>
            <a:off x="1241535" y="7417901"/>
            <a:ext cx="2753995" cy="1998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4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HCl</a:t>
            </a:r>
            <a:r>
              <a:rPr lang="en-US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acid </a:t>
            </a:r>
            <a:r>
              <a:rPr lang="en-US" sz="44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69">
            <a:extLst>
              <a:ext uri="{FF2B5EF4-FFF2-40B4-BE49-F238E27FC236}">
                <a16:creationId xmlns:a16="http://schemas.microsoft.com/office/drawing/2014/main" id="{1105E2F4-A2EE-AFE4-FE15-C411E38C0C1B}"/>
              </a:ext>
            </a:extLst>
          </p:cNvPr>
          <p:cNvSpPr txBox="1"/>
          <p:nvPr/>
        </p:nvSpPr>
        <p:spPr>
          <a:xfrm>
            <a:off x="19882745" y="7293124"/>
            <a:ext cx="3649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4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4400" b="1" baseline="-2500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COOH</a:t>
            </a:r>
            <a:r>
              <a:rPr lang="en-US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acid </a:t>
            </a:r>
            <a:r>
              <a:rPr lang="en-US" sz="4400" b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086481" y="1913523"/>
              <a:ext cx="915855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THUYẾT BRONSTED – LOWRY VỀ ACID - BASE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025411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80856DD-02F2-E2D3-DB95-E775FAE93BB5}"/>
              </a:ext>
            </a:extLst>
          </p:cNvPr>
          <p:cNvSpPr txBox="1"/>
          <p:nvPr/>
        </p:nvSpPr>
        <p:spPr>
          <a:xfrm>
            <a:off x="1806099" y="5467325"/>
            <a:ext cx="20369049" cy="3267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vi-VN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Acid 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 và base mạnh phân li hoàn toàn trong nước (nên không tồn tại dạng phân tử trong nước). </a:t>
            </a:r>
            <a:endParaRPr lang="en-US" sz="4400" dirty="0" smtClean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vi-VN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Acid 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 và base yếu phân li một phần trong nước</a:t>
            </a:r>
            <a:r>
              <a:rPr lang="vi-VN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69">
            <a:extLst>
              <a:ext uri="{FF2B5EF4-FFF2-40B4-BE49-F238E27FC236}">
                <a16:creationId xmlns:a16="http://schemas.microsoft.com/office/drawing/2014/main" id="{1105E2F4-A2EE-AFE4-FE15-C411E38C0C1B}"/>
              </a:ext>
            </a:extLst>
          </p:cNvPr>
          <p:cNvSpPr txBox="1"/>
          <p:nvPr/>
        </p:nvSpPr>
        <p:spPr>
          <a:xfrm>
            <a:off x="704828" y="3789613"/>
            <a:ext cx="23061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vi-VN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247;p3"/>
          <p:cNvGrpSpPr/>
          <p:nvPr/>
        </p:nvGrpSpPr>
        <p:grpSpPr>
          <a:xfrm>
            <a:off x="381498" y="2500308"/>
            <a:ext cx="15839163" cy="1328528"/>
            <a:chOff x="166396" y="8593986"/>
            <a:chExt cx="15839163" cy="1146708"/>
          </a:xfrm>
        </p:grpSpPr>
        <p:sp>
          <p:nvSpPr>
            <p:cNvPr id="29" name="Google Shape;248;p3"/>
            <p:cNvSpPr/>
            <p:nvPr/>
          </p:nvSpPr>
          <p:spPr>
            <a:xfrm>
              <a:off x="384522" y="8725132"/>
              <a:ext cx="15621037" cy="811892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0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32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1" name="Google Shape;262;p3"/>
            <p:cNvSpPr txBox="1"/>
            <p:nvPr/>
          </p:nvSpPr>
          <p:spPr>
            <a:xfrm>
              <a:off x="932117" y="8593986"/>
              <a:ext cx="15073441" cy="1146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r>
                <a:rPr lang="vi-VN" sz="4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Acid 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mạnh/ base mạnh và acid yếu/ base yếu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64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086481" y="1913523"/>
              <a:ext cx="915855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THUYẾT BRONSTED – LOWRY VỀ ACID - BASE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025411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TextBox 69">
            <a:extLst>
              <a:ext uri="{FF2B5EF4-FFF2-40B4-BE49-F238E27FC236}">
                <a16:creationId xmlns:a16="http://schemas.microsoft.com/office/drawing/2014/main" id="{1105E2F4-A2EE-AFE4-FE15-C411E38C0C1B}"/>
              </a:ext>
            </a:extLst>
          </p:cNvPr>
          <p:cNvSpPr txBox="1"/>
          <p:nvPr/>
        </p:nvSpPr>
        <p:spPr>
          <a:xfrm>
            <a:off x="704828" y="3789613"/>
            <a:ext cx="23061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vi-VN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247;p3"/>
          <p:cNvGrpSpPr/>
          <p:nvPr/>
        </p:nvGrpSpPr>
        <p:grpSpPr>
          <a:xfrm>
            <a:off x="381498" y="2500308"/>
            <a:ext cx="15839163" cy="1328528"/>
            <a:chOff x="166396" y="8593986"/>
            <a:chExt cx="15839163" cy="1146708"/>
          </a:xfrm>
        </p:grpSpPr>
        <p:sp>
          <p:nvSpPr>
            <p:cNvPr id="29" name="Google Shape;248;p3"/>
            <p:cNvSpPr/>
            <p:nvPr/>
          </p:nvSpPr>
          <p:spPr>
            <a:xfrm>
              <a:off x="384522" y="8725132"/>
              <a:ext cx="15621037" cy="811892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0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32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1" name="Google Shape;262;p3"/>
            <p:cNvSpPr txBox="1"/>
            <p:nvPr/>
          </p:nvSpPr>
          <p:spPr>
            <a:xfrm>
              <a:off x="932117" y="8593986"/>
              <a:ext cx="15073441" cy="1146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r>
                <a:rPr lang="vi-VN" sz="4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Acid 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mạnh/ base mạnh và acid yếu/ base yếu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381" y="5720556"/>
            <a:ext cx="8445856" cy="6007618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3526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086481" y="1913523"/>
              <a:ext cx="915855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THUYẾT BRONSTED – LOWRY VỀ ACID - BASE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025411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80856DD-02F2-E2D3-DB95-E775FAE93BB5}"/>
              </a:ext>
            </a:extLst>
          </p:cNvPr>
          <p:cNvSpPr txBox="1"/>
          <p:nvPr/>
        </p:nvSpPr>
        <p:spPr>
          <a:xfrm>
            <a:off x="2051167" y="5469179"/>
            <a:ext cx="20369049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acid HCl, HNO</a:t>
            </a:r>
            <a:r>
              <a:rPr lang="vi-VN" sz="4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</a:t>
            </a:r>
            <a:r>
              <a:rPr lang="vi-VN" sz="4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  <a:r>
              <a:rPr lang="vi-VN" sz="4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,... là acid mạnh.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vi-VN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NaOH, Ba(OH)</a:t>
            </a:r>
            <a:r>
              <a:rPr lang="vi-VN" sz="4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Ca(OH)</a:t>
            </a:r>
            <a:r>
              <a:rPr lang="vi-VN" sz="4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,... là base mạnh</a:t>
            </a:r>
            <a:r>
              <a:rPr lang="vi-VN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dirty="0" smtClean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vi-VN" sz="44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 </a:t>
            </a:r>
            <a:r>
              <a:rPr lang="vi-VN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 CH</a:t>
            </a:r>
            <a:r>
              <a:rPr lang="vi-VN" sz="4400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COOH, H</a:t>
            </a:r>
            <a:r>
              <a:rPr lang="vi-VN" sz="4400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vi-VN" sz="4400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</a:t>
            </a:r>
            <a:r>
              <a:rPr lang="vi-VN" sz="4400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4400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,... là acid yếu và các gốc acid tương ứng CH</a:t>
            </a:r>
            <a:r>
              <a:rPr lang="vi-VN" sz="4400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</a:t>
            </a:r>
            <a:r>
              <a:rPr lang="vi-VN" sz="4400" baseline="30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</a:t>
            </a:r>
            <a:r>
              <a:rPr lang="vi-VN" sz="4400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4400" baseline="30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vi-VN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</a:t>
            </a:r>
            <a:r>
              <a:rPr lang="vi-VN" sz="4400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4400" baseline="30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vi-VN" sz="4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,... là base.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69">
            <a:extLst>
              <a:ext uri="{FF2B5EF4-FFF2-40B4-BE49-F238E27FC236}">
                <a16:creationId xmlns:a16="http://schemas.microsoft.com/office/drawing/2014/main" id="{1105E2F4-A2EE-AFE4-FE15-C411E38C0C1B}"/>
              </a:ext>
            </a:extLst>
          </p:cNvPr>
          <p:cNvSpPr txBox="1"/>
          <p:nvPr/>
        </p:nvSpPr>
        <p:spPr>
          <a:xfrm>
            <a:off x="704828" y="3789613"/>
            <a:ext cx="23061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</a:t>
            </a:r>
            <a:r>
              <a:rPr lang="vi-VN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400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247;p3"/>
          <p:cNvGrpSpPr/>
          <p:nvPr/>
        </p:nvGrpSpPr>
        <p:grpSpPr>
          <a:xfrm>
            <a:off x="381498" y="2500308"/>
            <a:ext cx="15839163" cy="1328528"/>
            <a:chOff x="166396" y="8593986"/>
            <a:chExt cx="15839163" cy="1146708"/>
          </a:xfrm>
        </p:grpSpPr>
        <p:sp>
          <p:nvSpPr>
            <p:cNvPr id="29" name="Google Shape;248;p3"/>
            <p:cNvSpPr/>
            <p:nvPr/>
          </p:nvSpPr>
          <p:spPr>
            <a:xfrm>
              <a:off x="384522" y="8725132"/>
              <a:ext cx="15621037" cy="811892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0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32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1" name="Google Shape;262;p3"/>
            <p:cNvSpPr txBox="1"/>
            <p:nvPr/>
          </p:nvSpPr>
          <p:spPr>
            <a:xfrm>
              <a:off x="932117" y="8593986"/>
              <a:ext cx="15073441" cy="1146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r>
                <a:rPr lang="vi-VN" sz="4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Acid 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mạnh/ base mạnh và acid yếu/ base yếu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32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086481" y="1913523"/>
              <a:ext cx="915855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THUYẾT BRONSTED – LOWRY VỀ ACID - BASE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025411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TextBox 69">
            <a:extLst>
              <a:ext uri="{FF2B5EF4-FFF2-40B4-BE49-F238E27FC236}">
                <a16:creationId xmlns:a16="http://schemas.microsoft.com/office/drawing/2014/main" id="{1105E2F4-A2EE-AFE4-FE15-C411E38C0C1B}"/>
              </a:ext>
            </a:extLst>
          </p:cNvPr>
          <p:cNvSpPr txBox="1"/>
          <p:nvPr/>
        </p:nvSpPr>
        <p:spPr>
          <a:xfrm>
            <a:off x="704828" y="3789613"/>
            <a:ext cx="23061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</a:t>
            </a:r>
            <a:r>
              <a:rPr lang="vi-VN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400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247;p3"/>
          <p:cNvGrpSpPr/>
          <p:nvPr/>
        </p:nvGrpSpPr>
        <p:grpSpPr>
          <a:xfrm>
            <a:off x="381498" y="2500308"/>
            <a:ext cx="15839163" cy="1328528"/>
            <a:chOff x="166396" y="8593986"/>
            <a:chExt cx="15839163" cy="1146708"/>
          </a:xfrm>
        </p:grpSpPr>
        <p:sp>
          <p:nvSpPr>
            <p:cNvPr id="29" name="Google Shape;248;p3"/>
            <p:cNvSpPr/>
            <p:nvPr/>
          </p:nvSpPr>
          <p:spPr>
            <a:xfrm>
              <a:off x="384522" y="8725132"/>
              <a:ext cx="15621037" cy="811892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0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32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1" name="Google Shape;262;p3"/>
            <p:cNvSpPr txBox="1"/>
            <p:nvPr/>
          </p:nvSpPr>
          <p:spPr>
            <a:xfrm>
              <a:off x="932117" y="8593986"/>
              <a:ext cx="15073441" cy="1146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r>
                <a:rPr lang="vi-VN" sz="4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Acid 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mạnh/ base mạnh và acid yếu/ base yếu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80856DD-02F2-E2D3-DB95-E775FAE93BB5}"/>
              </a:ext>
            </a:extLst>
          </p:cNvPr>
          <p:cNvSpPr txBox="1"/>
          <p:nvPr/>
        </p:nvSpPr>
        <p:spPr>
          <a:xfrm>
            <a:off x="1906463" y="5542220"/>
            <a:ext cx="20369049" cy="1998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Theo thuyết Bronsted – Lowry, nhiều ion như Fe</a:t>
            </a:r>
            <a:r>
              <a:rPr lang="vi-VN" sz="4400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</a:t>
            </a:r>
            <a:r>
              <a:rPr lang="vi-VN" sz="4400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</a:t>
            </a:r>
            <a:r>
              <a:rPr lang="vi-VN" sz="4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4400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,... sẽ đóng vai trò là acid hoặc base trong nước, bởi chúng tác dụng một phần với nước.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27" y="8562867"/>
            <a:ext cx="9862891" cy="26882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940" y="8562867"/>
            <a:ext cx="12325616" cy="26882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81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086481" y="1913523"/>
              <a:ext cx="915855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THUYẾT BRONSTED – LOWRY VỀ ACID - BASE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025411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TextBox 69">
            <a:extLst>
              <a:ext uri="{FF2B5EF4-FFF2-40B4-BE49-F238E27FC236}">
                <a16:creationId xmlns:a16="http://schemas.microsoft.com/office/drawing/2014/main" id="{1105E2F4-A2EE-AFE4-FE15-C411E38C0C1B}"/>
              </a:ext>
            </a:extLst>
          </p:cNvPr>
          <p:cNvSpPr txBox="1"/>
          <p:nvPr/>
        </p:nvSpPr>
        <p:spPr>
          <a:xfrm>
            <a:off x="704828" y="3789613"/>
            <a:ext cx="23061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</a:t>
            </a:r>
            <a:r>
              <a:rPr lang="vi-VN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400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247;p3"/>
          <p:cNvGrpSpPr/>
          <p:nvPr/>
        </p:nvGrpSpPr>
        <p:grpSpPr>
          <a:xfrm>
            <a:off x="381498" y="2500308"/>
            <a:ext cx="15839163" cy="1328528"/>
            <a:chOff x="166396" y="8593986"/>
            <a:chExt cx="15839163" cy="1146708"/>
          </a:xfrm>
        </p:grpSpPr>
        <p:sp>
          <p:nvSpPr>
            <p:cNvPr id="29" name="Google Shape;248;p3"/>
            <p:cNvSpPr/>
            <p:nvPr/>
          </p:nvSpPr>
          <p:spPr>
            <a:xfrm>
              <a:off x="384522" y="8725132"/>
              <a:ext cx="15621037" cy="811892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0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32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1" name="Google Shape;262;p3"/>
            <p:cNvSpPr txBox="1"/>
            <p:nvPr/>
          </p:nvSpPr>
          <p:spPr>
            <a:xfrm>
              <a:off x="932117" y="8593986"/>
              <a:ext cx="15073441" cy="1146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r>
                <a:rPr lang="vi-VN" sz="4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Acid 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mạnh/ base mạnh và acid yếu/ base yếu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80856DD-02F2-E2D3-DB95-E775FAE93BB5}"/>
              </a:ext>
            </a:extLst>
          </p:cNvPr>
          <p:cNvSpPr txBox="1"/>
          <p:nvPr/>
        </p:nvSpPr>
        <p:spPr>
          <a:xfrm>
            <a:off x="2223542" y="5543574"/>
            <a:ext cx="20369049" cy="6442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Phèn 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nhôm (hay phèn chua) có công thức KAl(SO</a:t>
            </a:r>
            <a:r>
              <a:rPr lang="vi-VN" sz="4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vi-VN" sz="4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.12H</a:t>
            </a:r>
            <a:r>
              <a:rPr lang="vi-VN" sz="4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O, trong nước bị phân li hoàn toàn theo phương trình: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KAl(SO</a:t>
            </a:r>
            <a:r>
              <a:rPr lang="vi-VN" sz="4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vi-VN" sz="4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.12H</a:t>
            </a:r>
            <a:r>
              <a:rPr lang="vi-VN" sz="4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→ K</a:t>
            </a:r>
            <a:r>
              <a:rPr lang="vi-VN" sz="4400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Al</a:t>
            </a:r>
            <a:r>
              <a:rPr lang="vi-VN" sz="4400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3+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+ 2SO</a:t>
            </a:r>
            <a:r>
              <a:rPr lang="vi-VN" sz="4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4400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+ 12H</a:t>
            </a:r>
            <a:r>
              <a:rPr lang="vi-VN" sz="4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 này được dùng để làm trong nước và làm chất cầm màu trong công nghiệp nhuộm, in bởi ion Al</a:t>
            </a:r>
            <a:r>
              <a:rPr lang="vi-VN" sz="4400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3+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tạo ra Al(OH)</a:t>
            </a:r>
            <a:r>
              <a:rPr lang="vi-VN" sz="4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dạng kết tủa keo, có khả năng hấp phụ các chất rồi lắng xuống đáy bể hoặc gắn vào sợi vải cần nhuộm.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96170" y="7613373"/>
            <a:ext cx="22393796" cy="4841385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1"/>
          <p:cNvGrpSpPr/>
          <p:nvPr/>
        </p:nvGrpSpPr>
        <p:grpSpPr>
          <a:xfrm>
            <a:off x="165558" y="3550490"/>
            <a:ext cx="23524405" cy="2864975"/>
            <a:chOff x="3024409" y="3659656"/>
            <a:chExt cx="18976301" cy="2865161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865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 </a:t>
              </a:r>
              <a:r>
                <a:rPr lang="vi-VN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2</a:t>
              </a:r>
            </a:p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SỰ ĐIỆN </a:t>
              </a:r>
              <a:r>
                <a:rPr lang="vi-VN" sz="66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LI</a:t>
              </a:r>
              <a:r>
                <a:rPr lang="en-US" sz="66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TRONG</a:t>
              </a:r>
              <a:r>
                <a:rPr lang="en-US" sz="66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 DUNG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DỊCH</a:t>
              </a:r>
              <a:r>
                <a:rPr lang="en-US" sz="66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 </a:t>
              </a:r>
              <a:r>
                <a:rPr lang="en-US" sz="6600" b="1" dirty="0" err="1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NƯỚC</a:t>
              </a:r>
              <a:r>
                <a:rPr lang="en-US" sz="66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.</a:t>
              </a:r>
            </a:p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66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 </a:t>
              </a:r>
              <a:r>
                <a:rPr lang="vi-VN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THUYẾT BRONSTED – LOWRY VỀ ACID </a:t>
              </a:r>
              <a:r>
                <a:rPr lang="vi-VN" sz="66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– BASE</a:t>
              </a:r>
              <a:endParaRPr sz="66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1116660" y="8410129"/>
            <a:ext cx="20008033" cy="922567"/>
            <a:chOff x="7459670" y="7086599"/>
            <a:chExt cx="20011654" cy="922734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Sự điện li, chất điện li và chất không điện li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9" name="Google Shape;199;p1"/>
          <p:cNvGrpSpPr/>
          <p:nvPr/>
        </p:nvGrpSpPr>
        <p:grpSpPr>
          <a:xfrm>
            <a:off x="1116660" y="10551659"/>
            <a:ext cx="22573303" cy="957490"/>
            <a:chOff x="7459670" y="9982199"/>
            <a:chExt cx="22577385" cy="957663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Thuyết Bronsted – Lowry về acid - base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 dirty="0"/>
                </a:p>
              </p:txBody>
            </p:sp>
          </p:grpSp>
        </p:grpSp>
      </p:grpSp>
      <p:sp>
        <p:nvSpPr>
          <p:cNvPr id="20" name="Google Shape;172;p1"/>
          <p:cNvSpPr txBox="1"/>
          <p:nvPr/>
        </p:nvSpPr>
        <p:spPr>
          <a:xfrm>
            <a:off x="0" y="2147416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Chủ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đề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1. </a:t>
            </a: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CÂN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BẰNG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HÓA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err="1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HỌC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086481" y="1913523"/>
              <a:ext cx="915855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THUYẾT BRONSTED – LOWRY VỀ ACID - BASE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025411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TextBox 69">
            <a:extLst>
              <a:ext uri="{FF2B5EF4-FFF2-40B4-BE49-F238E27FC236}">
                <a16:creationId xmlns:a16="http://schemas.microsoft.com/office/drawing/2014/main" id="{1105E2F4-A2EE-AFE4-FE15-C411E38C0C1B}"/>
              </a:ext>
            </a:extLst>
          </p:cNvPr>
          <p:cNvSpPr txBox="1"/>
          <p:nvPr/>
        </p:nvSpPr>
        <p:spPr>
          <a:xfrm>
            <a:off x="704828" y="3789613"/>
            <a:ext cx="23061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</a:t>
            </a:r>
            <a:r>
              <a:rPr lang="vi-VN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400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247;p3"/>
          <p:cNvGrpSpPr/>
          <p:nvPr/>
        </p:nvGrpSpPr>
        <p:grpSpPr>
          <a:xfrm>
            <a:off x="381498" y="2500308"/>
            <a:ext cx="15839163" cy="1328528"/>
            <a:chOff x="166396" y="8593986"/>
            <a:chExt cx="15839163" cy="1146708"/>
          </a:xfrm>
        </p:grpSpPr>
        <p:sp>
          <p:nvSpPr>
            <p:cNvPr id="29" name="Google Shape;248;p3"/>
            <p:cNvSpPr/>
            <p:nvPr/>
          </p:nvSpPr>
          <p:spPr>
            <a:xfrm>
              <a:off x="384522" y="8725132"/>
              <a:ext cx="15621037" cy="811892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0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32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1" name="Google Shape;262;p3"/>
            <p:cNvSpPr txBox="1"/>
            <p:nvPr/>
          </p:nvSpPr>
          <p:spPr>
            <a:xfrm>
              <a:off x="932117" y="8593986"/>
              <a:ext cx="15073441" cy="1146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r>
                <a:rPr lang="vi-VN" sz="4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Acid 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mạnh/ base mạnh và acid yếu/ base yếu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991" y="5224151"/>
            <a:ext cx="8314669" cy="69677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82940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086481" y="1913523"/>
              <a:ext cx="915855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THUYẾT BRONSTED – LOWRY VỀ ACID - BASE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025411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TextBox 69">
            <a:extLst>
              <a:ext uri="{FF2B5EF4-FFF2-40B4-BE49-F238E27FC236}">
                <a16:creationId xmlns:a16="http://schemas.microsoft.com/office/drawing/2014/main" id="{1105E2F4-A2EE-AFE4-FE15-C411E38C0C1B}"/>
              </a:ext>
            </a:extLst>
          </p:cNvPr>
          <p:cNvSpPr txBox="1"/>
          <p:nvPr/>
        </p:nvSpPr>
        <p:spPr>
          <a:xfrm>
            <a:off x="704828" y="3789613"/>
            <a:ext cx="23061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</a:t>
            </a:r>
            <a:r>
              <a:rPr lang="vi-VN" sz="4400" b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400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247;p3"/>
          <p:cNvGrpSpPr/>
          <p:nvPr/>
        </p:nvGrpSpPr>
        <p:grpSpPr>
          <a:xfrm>
            <a:off x="381498" y="2500308"/>
            <a:ext cx="15839163" cy="1328528"/>
            <a:chOff x="166396" y="8593986"/>
            <a:chExt cx="15839163" cy="1146708"/>
          </a:xfrm>
        </p:grpSpPr>
        <p:sp>
          <p:nvSpPr>
            <p:cNvPr id="29" name="Google Shape;248;p3"/>
            <p:cNvSpPr/>
            <p:nvPr/>
          </p:nvSpPr>
          <p:spPr>
            <a:xfrm>
              <a:off x="384522" y="8725132"/>
              <a:ext cx="15621037" cy="811892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0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32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1" name="Google Shape;262;p3"/>
            <p:cNvSpPr txBox="1"/>
            <p:nvPr/>
          </p:nvSpPr>
          <p:spPr>
            <a:xfrm>
              <a:off x="932117" y="8593986"/>
              <a:ext cx="15073441" cy="1146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r>
                <a:rPr lang="vi-VN" sz="48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Acid 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mạnh/ base mạnh và acid yếu/ base yếu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80856DD-02F2-E2D3-DB95-E775FAE93BB5}"/>
              </a:ext>
            </a:extLst>
          </p:cNvPr>
          <p:cNvSpPr txBox="1"/>
          <p:nvPr/>
        </p:nvSpPr>
        <p:spPr>
          <a:xfrm>
            <a:off x="1806099" y="5435794"/>
            <a:ext cx="203690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4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Sodium 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carbonate (Na</a:t>
            </a:r>
            <a:r>
              <a:rPr lang="vi-VN" sz="4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2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CO</a:t>
            </a:r>
            <a:r>
              <a:rPr lang="vi-VN" sz="4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3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có rất nhiều ứng dụng: trong công nghiệp sản xuất chất tẩy rửa, làm sạch dầu mỡ bám trên bề mặt kim loại trước khi sơn, mạ do ion OH</a:t>
            </a:r>
            <a:r>
              <a:rPr lang="vi-VN" sz="4400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-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sinh ra từ phản ứng thủy phân phản ứng được với các chất dầu, mỡ (thuộc loại ester hữu cơ).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>
            <a:extLst>
              <a:ext uri="{FF2B5EF4-FFF2-40B4-BE49-F238E27FC236}">
                <a16:creationId xmlns:a16="http://schemas.microsoft.com/office/drawing/2014/main" id="{A36AF45F-657B-520C-AC9F-3CD00FA49572}"/>
              </a:ext>
            </a:extLst>
          </p:cNvPr>
          <p:cNvGrpSpPr/>
          <p:nvPr/>
        </p:nvGrpSpPr>
        <p:grpSpPr>
          <a:xfrm>
            <a:off x="429793" y="2154736"/>
            <a:ext cx="6962321" cy="960549"/>
            <a:chOff x="13477876" y="4114800"/>
            <a:chExt cx="6962774" cy="96043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4F48B44A-F72F-C723-F5CD-489A93AB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" name="Oval 72">
              <a:extLst>
                <a:ext uri="{FF2B5EF4-FFF2-40B4-BE49-F238E27FC236}">
                  <a16:creationId xmlns:a16="http://schemas.microsoft.com/office/drawing/2014/main" id="{C8D962B4-847E-C9E8-B800-DC679A254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5" name="Freeform 73">
              <a:extLst>
                <a:ext uri="{FF2B5EF4-FFF2-40B4-BE49-F238E27FC236}">
                  <a16:creationId xmlns:a16="http://schemas.microsoft.com/office/drawing/2014/main" id="{9E86D8CD-41EB-41EB-B2D2-2B52994A2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3B852398-B731-6997-A341-BF62977B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" name="Freeform 75">
              <a:extLst>
                <a:ext uri="{FF2B5EF4-FFF2-40B4-BE49-F238E27FC236}">
                  <a16:creationId xmlns:a16="http://schemas.microsoft.com/office/drawing/2014/main" id="{608F6234-1C85-0F35-95A2-5D51E004F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8" name="Freeform 76">
              <a:extLst>
                <a:ext uri="{FF2B5EF4-FFF2-40B4-BE49-F238E27FC236}">
                  <a16:creationId xmlns:a16="http://schemas.microsoft.com/office/drawing/2014/main" id="{3DFA2D1F-500F-2BFD-5F96-C207C32EC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9" name="Freeform 77">
              <a:extLst>
                <a:ext uri="{FF2B5EF4-FFF2-40B4-BE49-F238E27FC236}">
                  <a16:creationId xmlns:a16="http://schemas.microsoft.com/office/drawing/2014/main" id="{759496E5-C025-3D65-B138-924B3CDF5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0" name="Freeform 78">
              <a:extLst>
                <a:ext uri="{FF2B5EF4-FFF2-40B4-BE49-F238E27FC236}">
                  <a16:creationId xmlns:a16="http://schemas.microsoft.com/office/drawing/2014/main" id="{876924D3-27A0-5248-3743-D97B6AEF8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1" name="Freeform 79">
              <a:extLst>
                <a:ext uri="{FF2B5EF4-FFF2-40B4-BE49-F238E27FC236}">
                  <a16:creationId xmlns:a16="http://schemas.microsoft.com/office/drawing/2014/main" id="{EFC5AF66-EAFF-D6BB-04C6-239BB51AF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2" name="Freeform 80">
              <a:extLst>
                <a:ext uri="{FF2B5EF4-FFF2-40B4-BE49-F238E27FC236}">
                  <a16:creationId xmlns:a16="http://schemas.microsoft.com/office/drawing/2014/main" id="{52297E73-1A0F-C19D-5C6D-E0711A88C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92D5AD2E-089F-FC09-11CA-3E1F23CC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4" name="Freeform 82">
              <a:extLst>
                <a:ext uri="{FF2B5EF4-FFF2-40B4-BE49-F238E27FC236}">
                  <a16:creationId xmlns:a16="http://schemas.microsoft.com/office/drawing/2014/main" id="{2B7A8A5F-57CD-634D-AF77-5A2673474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5" name="Freeform 83">
              <a:extLst>
                <a:ext uri="{FF2B5EF4-FFF2-40B4-BE49-F238E27FC236}">
                  <a16:creationId xmlns:a16="http://schemas.microsoft.com/office/drawing/2014/main" id="{0F246B4C-00D2-B622-03F6-0D626A7F3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6" name="Oval 84">
              <a:extLst>
                <a:ext uri="{FF2B5EF4-FFF2-40B4-BE49-F238E27FC236}">
                  <a16:creationId xmlns:a16="http://schemas.microsoft.com/office/drawing/2014/main" id="{93EFCFE7-3B75-DBE3-1971-AB0E539AA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Freeform 85">
              <a:extLst>
                <a:ext uri="{FF2B5EF4-FFF2-40B4-BE49-F238E27FC236}">
                  <a16:creationId xmlns:a16="http://schemas.microsoft.com/office/drawing/2014/main" id="{B8EB2E36-135F-6714-959C-EAEB36D00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86">
              <a:extLst>
                <a:ext uri="{FF2B5EF4-FFF2-40B4-BE49-F238E27FC236}">
                  <a16:creationId xmlns:a16="http://schemas.microsoft.com/office/drawing/2014/main" id="{6DA05E09-7951-5D28-8BCB-BD8CBC9AC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87">
              <a:extLst>
                <a:ext uri="{FF2B5EF4-FFF2-40B4-BE49-F238E27FC236}">
                  <a16:creationId xmlns:a16="http://schemas.microsoft.com/office/drawing/2014/main" id="{5D03FE13-8C24-4FDC-3C8F-DE52549A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88">
              <a:extLst>
                <a:ext uri="{FF2B5EF4-FFF2-40B4-BE49-F238E27FC236}">
                  <a16:creationId xmlns:a16="http://schemas.microsoft.com/office/drawing/2014/main" id="{5D439D97-E95D-BF6C-9261-FCA201A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89">
              <a:extLst>
                <a:ext uri="{FF2B5EF4-FFF2-40B4-BE49-F238E27FC236}">
                  <a16:creationId xmlns:a16="http://schemas.microsoft.com/office/drawing/2014/main" id="{6E1D7098-7B13-B7B2-8EC6-483920356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90">
              <a:extLst>
                <a:ext uri="{FF2B5EF4-FFF2-40B4-BE49-F238E27FC236}">
                  <a16:creationId xmlns:a16="http://schemas.microsoft.com/office/drawing/2014/main" id="{581505AB-958E-04A8-71E1-A4C43457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91">
              <a:extLst>
                <a:ext uri="{FF2B5EF4-FFF2-40B4-BE49-F238E27FC236}">
                  <a16:creationId xmlns:a16="http://schemas.microsoft.com/office/drawing/2014/main" id="{8388345B-6CCC-2535-7E0C-173503267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92">
              <a:extLst>
                <a:ext uri="{FF2B5EF4-FFF2-40B4-BE49-F238E27FC236}">
                  <a16:creationId xmlns:a16="http://schemas.microsoft.com/office/drawing/2014/main" id="{1CDC418A-C873-F50E-244F-0BB16455F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93">
              <a:extLst>
                <a:ext uri="{FF2B5EF4-FFF2-40B4-BE49-F238E27FC236}">
                  <a16:creationId xmlns:a16="http://schemas.microsoft.com/office/drawing/2014/main" id="{8D39EB34-923C-2EC6-15D0-2A618F90C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94">
              <a:extLst>
                <a:ext uri="{FF2B5EF4-FFF2-40B4-BE49-F238E27FC236}">
                  <a16:creationId xmlns:a16="http://schemas.microsoft.com/office/drawing/2014/main" id="{A72E8760-6F23-6145-C646-EDD1E5921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Rectangle 95">
              <a:extLst>
                <a:ext uri="{FF2B5EF4-FFF2-40B4-BE49-F238E27FC236}">
                  <a16:creationId xmlns:a16="http://schemas.microsoft.com/office/drawing/2014/main" id="{E71CC138-F24A-052F-3BCF-BB77B9C95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96">
              <a:extLst>
                <a:ext uri="{FF2B5EF4-FFF2-40B4-BE49-F238E27FC236}">
                  <a16:creationId xmlns:a16="http://schemas.microsoft.com/office/drawing/2014/main" id="{BBE38FBA-098C-600B-EFEF-61287000A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Freeform 97">
              <a:extLst>
                <a:ext uri="{FF2B5EF4-FFF2-40B4-BE49-F238E27FC236}">
                  <a16:creationId xmlns:a16="http://schemas.microsoft.com/office/drawing/2014/main" id="{E8E75633-58C1-A929-5BEE-C4E3B3A405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98">
              <a:extLst>
                <a:ext uri="{FF2B5EF4-FFF2-40B4-BE49-F238E27FC236}">
                  <a16:creationId xmlns:a16="http://schemas.microsoft.com/office/drawing/2014/main" id="{83BE001C-A8B2-C396-C536-EF7CA974A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00" y="3945801"/>
            <a:ext cx="22479005" cy="7245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84333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821715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SỰ ĐIỆN LI, CHẤT ĐIỆN LI VÀ CHẤT KHÔNG ĐIỆN LI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922189"/>
            <a:ext cx="5158091" cy="971306"/>
            <a:chOff x="166396" y="8755081"/>
            <a:chExt cx="5158091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4939964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4392368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Thí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nghiệm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224185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80856DD-02F2-E2D3-DB95-E775FAE93BB5}"/>
              </a:ext>
            </a:extLst>
          </p:cNvPr>
          <p:cNvSpPr txBox="1"/>
          <p:nvPr/>
        </p:nvSpPr>
        <p:spPr>
          <a:xfrm>
            <a:off x="1102508" y="6474504"/>
            <a:ext cx="10496646" cy="4283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1980" marR="30480" indent="-5715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muối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2.2. 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1980" marR="30480" indent="-5715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121" r="1763" b="23297"/>
          <a:stretch/>
        </p:blipFill>
        <p:spPr>
          <a:xfrm>
            <a:off x="12240652" y="5256401"/>
            <a:ext cx="11334965" cy="733021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8561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821715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SỰ ĐIỆN LI, CHẤT ĐIỆN LI VÀ CHẤT KHÔNG ĐIỆN LI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922189"/>
            <a:ext cx="5158091" cy="971306"/>
            <a:chOff x="166396" y="8755081"/>
            <a:chExt cx="5158091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4939964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4392368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Thí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nghiệm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224185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12" t="1" r="137" b="-210"/>
          <a:stretch/>
        </p:blipFill>
        <p:spPr>
          <a:xfrm>
            <a:off x="4065468" y="5175756"/>
            <a:ext cx="16549275" cy="732965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5242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821715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SỰ ĐIỆN LI, CHẤT ĐIỆN LI VÀ CHẤT KHÔNG ĐIỆN LI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922189"/>
            <a:ext cx="5158091" cy="971306"/>
            <a:chOff x="166396" y="8755081"/>
            <a:chExt cx="5158091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4939964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4392368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Thí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nghiệm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224185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954" y="5312396"/>
            <a:ext cx="14703782" cy="35830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80856DD-02F2-E2D3-DB95-E775FAE93BB5}"/>
              </a:ext>
            </a:extLst>
          </p:cNvPr>
          <p:cNvSpPr txBox="1"/>
          <p:nvPr/>
        </p:nvSpPr>
        <p:spPr>
          <a:xfrm>
            <a:off x="1012867" y="9314150"/>
            <a:ext cx="22432299" cy="3395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1980" marR="30480" indent="-5715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NaCl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400" i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li,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44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44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44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li. 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1980" marR="30480" indent="-5715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NaCl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ion Na</a:t>
            </a:r>
            <a:r>
              <a:rPr lang="en-US" sz="4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</a:t>
            </a:r>
            <a:r>
              <a:rPr lang="en-US" sz="4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li.</a:t>
            </a:r>
          </a:p>
          <a:p>
            <a:pPr marL="601980" marR="30480" indent="-5715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(1):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4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li.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821715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SỰ ĐIỆN LI, CHẤT ĐIỆN LI VÀ CHẤT KHÔNG ĐIỆN LI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922189"/>
            <a:ext cx="5018942" cy="971306"/>
            <a:chOff x="166396" y="8755081"/>
            <a:chExt cx="5018942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4800816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4253220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224185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80856DD-02F2-E2D3-DB95-E775FAE93BB5}"/>
              </a:ext>
            </a:extLst>
          </p:cNvPr>
          <p:cNvSpPr txBox="1"/>
          <p:nvPr/>
        </p:nvSpPr>
        <p:spPr>
          <a:xfrm>
            <a:off x="2051167" y="6346264"/>
            <a:ext cx="20369049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0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vi-VN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điện li 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quá trình phân li các chất khi tan trong nước thành các ion.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0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vi-VN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 điện li 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chất khi tan trong nước phân li thành các ion.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0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vi-VN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 không điện li </a:t>
            </a:r>
            <a:r>
              <a:rPr lang="vi-VN" sz="4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chất khi tan trong nước không phân li thành các ion.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000"/>
              </a:spcAft>
            </a:pP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li.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821715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SỰ ĐIỆN LI, CHẤT ĐIỆN LI VÀ CHẤT KHÔNG ĐIỆN LI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922189"/>
            <a:ext cx="3309412" cy="971306"/>
            <a:chOff x="166396" y="8755081"/>
            <a:chExt cx="3309412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091286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2543690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Ví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dụ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224185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2" y="6593461"/>
            <a:ext cx="14524142" cy="39946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05070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821715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SỰ ĐIỆN LI, CHẤT ĐIỆN LI VÀ CHẤT KHÔNG ĐIỆN LI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922189"/>
            <a:ext cx="3309412" cy="971306"/>
            <a:chOff x="166396" y="8755081"/>
            <a:chExt cx="3309412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091286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2543690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Ví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dụ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224185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235" y="5849971"/>
            <a:ext cx="8357262" cy="5520393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2773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821715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SỰ ĐIỆN LI, CHẤT ĐIỆN LI VÀ CHẤT KHÔNG ĐIỆN LI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922189"/>
            <a:ext cx="3388925" cy="971306"/>
            <a:chOff x="166396" y="8755081"/>
            <a:chExt cx="3388925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3170798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2484055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Ví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dụ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roup 66">
            <a:extLst>
              <a:ext uri="{FF2B5EF4-FFF2-40B4-BE49-F238E27FC236}">
                <a16:creationId xmlns:a16="http://schemas.microsoft.com/office/drawing/2014/main" id="{C4679AE0-23EB-EA4C-0A06-A09EF09E177F}"/>
              </a:ext>
            </a:extLst>
          </p:cNvPr>
          <p:cNvGrpSpPr/>
          <p:nvPr/>
        </p:nvGrpSpPr>
        <p:grpSpPr>
          <a:xfrm>
            <a:off x="461010" y="4224185"/>
            <a:ext cx="23549364" cy="8776190"/>
            <a:chOff x="4221718" y="3423084"/>
            <a:chExt cx="15942152" cy="11089678"/>
          </a:xfrm>
        </p:grpSpPr>
        <p:sp>
          <p:nvSpPr>
            <p:cNvPr id="7" name="Rounded Rectangle 67">
              <a:extLst>
                <a:ext uri="{FF2B5EF4-FFF2-40B4-BE49-F238E27FC236}">
                  <a16:creationId xmlns:a16="http://schemas.microsoft.com/office/drawing/2014/main" id="{F9C92ECB-EE71-DCD9-8B68-92F02E9C75C6}"/>
                </a:ext>
              </a:extLst>
            </p:cNvPr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Same Side Corner Rectangle 68">
              <a:extLst>
                <a:ext uri="{FF2B5EF4-FFF2-40B4-BE49-F238E27FC236}">
                  <a16:creationId xmlns:a16="http://schemas.microsoft.com/office/drawing/2014/main" id="{DDCBD178-4112-FB05-E2E3-FE4129E24692}"/>
                </a:ext>
              </a:extLst>
            </p:cNvPr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039E93A6-914E-3201-2DA6-2BA65601A31D}"/>
                </a:ext>
              </a:extLst>
            </p:cNvPr>
            <p:cNvSpPr txBox="1"/>
            <p:nvPr/>
          </p:nvSpPr>
          <p:spPr>
            <a:xfrm>
              <a:off x="4386775" y="3523556"/>
              <a:ext cx="15612038" cy="1011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23" y="6606989"/>
            <a:ext cx="6851133" cy="4429433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80856DD-02F2-E2D3-DB95-E775FAE93BB5}"/>
              </a:ext>
            </a:extLst>
          </p:cNvPr>
          <p:cNvSpPr txBox="1"/>
          <p:nvPr/>
        </p:nvSpPr>
        <p:spPr>
          <a:xfrm>
            <a:off x="18999864" y="6606989"/>
            <a:ext cx="4838156" cy="4154984"/>
          </a:xfrm>
          <a:prstGeom prst="rect">
            <a:avLst/>
          </a:prstGeom>
          <a:solidFill>
            <a:srgbClr val="FF7C8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  <a:spcAft>
                <a:spcPts val="1000"/>
              </a:spcAft>
            </a:pP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 hay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50121" r="1763" b="23297"/>
          <a:stretch/>
        </p:blipFill>
        <p:spPr>
          <a:xfrm>
            <a:off x="7492545" y="5305111"/>
            <a:ext cx="11334965" cy="733021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84104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1143</Words>
  <Application>Microsoft Office PowerPoint</Application>
  <PresentationFormat>Custom</PresentationFormat>
  <Paragraphs>109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Questrial</vt:lpstr>
      <vt:lpstr>Wingdings</vt:lpstr>
      <vt:lpstr>Calibri</vt:lpstr>
      <vt:lpstr>Tahoma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subject>VnTeach.Com</dc:subject>
  <dc:creator>Vnteach.com</dc:creator>
  <cp:keywords>VnTeach.Com</cp:keywords>
  <dc:description>VnTeach.Com</dc:description>
  <cp:lastModifiedBy>dell</cp:lastModifiedBy>
  <cp:revision>29</cp:revision>
  <dcterms:created xsi:type="dcterms:W3CDTF">2013-08-07T06:38:09Z</dcterms:created>
  <dcterms:modified xsi:type="dcterms:W3CDTF">2023-06-04T08:15:54Z</dcterms:modified>
  <cp:category>VnTeach.Com</cp:category>
</cp:coreProperties>
</file>