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5" r:id="rId2"/>
    <p:sldMasterId id="2147483702" r:id="rId3"/>
    <p:sldMasterId id="2147483716" r:id="rId4"/>
  </p:sldMasterIdLst>
  <p:notesMasterIdLst>
    <p:notesMasterId r:id="rId17"/>
  </p:notesMasterIdLst>
  <p:handoutMasterIdLst>
    <p:handoutMasterId r:id="rId18"/>
  </p:handoutMasterIdLst>
  <p:sldIdLst>
    <p:sldId id="304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</p:sldIdLst>
  <p:sldSz cx="24387175" cy="13716000"/>
  <p:notesSz cx="6858000" cy="9144000"/>
  <p:custDataLst>
    <p:tags r:id="rId19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EB38"/>
    <a:srgbClr val="FF3300"/>
    <a:srgbClr val="145F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1" autoAdjust="0"/>
    <p:restoredTop sz="92349" autoAdjust="0"/>
  </p:normalViewPr>
  <p:slideViewPr>
    <p:cSldViewPr>
      <p:cViewPr varScale="1">
        <p:scale>
          <a:sx n="20" d="100"/>
          <a:sy n="20" d="100"/>
        </p:scale>
        <p:origin x="72" y="516"/>
      </p:cViewPr>
      <p:guideLst>
        <p:guide orient="horz" pos="4320"/>
        <p:guide pos="76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279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tags" Target="tags/tag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8FCAF-36CD-4E2B-BDF9-928C80BF758E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0BF70-2336-4149-989D-85C27CFAF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893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6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5649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1122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112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808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Note: </a:t>
            </a:r>
            <a:r>
              <a:rPr lang="en-US" dirty="0" err="1"/>
              <a:t>hiệu</a:t>
            </a:r>
            <a:r>
              <a:rPr lang="en-US" baseline="0" dirty="0"/>
              <a:t> </a:t>
            </a:r>
            <a:r>
              <a:rPr lang="en-US" baseline="0" dirty="0" err="1"/>
              <a:t>ứng</a:t>
            </a:r>
            <a:r>
              <a:rPr lang="en-US" baseline="0" dirty="0"/>
              <a:t> </a:t>
            </a:r>
            <a:r>
              <a:rPr lang="en-US" baseline="0" dirty="0" err="1"/>
              <a:t>xuất</a:t>
            </a:r>
            <a:r>
              <a:rPr lang="en-US" baseline="0" dirty="0"/>
              <a:t> </a:t>
            </a:r>
            <a:r>
              <a:rPr lang="en-US" baseline="0" dirty="0" err="1"/>
              <a:t>hiện</a:t>
            </a:r>
            <a:r>
              <a:rPr lang="en-US" baseline="0" dirty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63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Note: </a:t>
            </a:r>
            <a:r>
              <a:rPr lang="en-US" dirty="0" err="1"/>
              <a:t>hiệu</a:t>
            </a:r>
            <a:r>
              <a:rPr lang="en-US" baseline="0" dirty="0"/>
              <a:t> </a:t>
            </a:r>
            <a:r>
              <a:rPr lang="en-US" baseline="0" dirty="0" err="1"/>
              <a:t>ứng</a:t>
            </a:r>
            <a:r>
              <a:rPr lang="en-US" baseline="0" dirty="0"/>
              <a:t> </a:t>
            </a:r>
            <a:r>
              <a:rPr lang="en-US" baseline="0" dirty="0" err="1"/>
              <a:t>xuất</a:t>
            </a:r>
            <a:r>
              <a:rPr lang="en-US" baseline="0" dirty="0"/>
              <a:t> </a:t>
            </a:r>
            <a:r>
              <a:rPr lang="en-US" baseline="0" dirty="0" err="1"/>
              <a:t>hiện</a:t>
            </a:r>
            <a:r>
              <a:rPr lang="en-US" baseline="0" dirty="0"/>
              <a:t>…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808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808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63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8087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Note: </a:t>
            </a:r>
            <a:r>
              <a:rPr lang="en-US" dirty="0" err="1"/>
              <a:t>hiệu</a:t>
            </a:r>
            <a:r>
              <a:rPr lang="en-US" baseline="0" dirty="0"/>
              <a:t> </a:t>
            </a:r>
            <a:r>
              <a:rPr lang="en-US" baseline="0" dirty="0" err="1"/>
              <a:t>ứng</a:t>
            </a:r>
            <a:r>
              <a:rPr lang="en-US" baseline="0" dirty="0"/>
              <a:t> </a:t>
            </a:r>
            <a:r>
              <a:rPr lang="en-US" baseline="0" dirty="0" err="1"/>
              <a:t>xuất</a:t>
            </a:r>
            <a:r>
              <a:rPr lang="en-US" baseline="0" dirty="0"/>
              <a:t> </a:t>
            </a:r>
            <a:r>
              <a:rPr lang="en-US" baseline="0" dirty="0" err="1"/>
              <a:t>hiện</a:t>
            </a:r>
            <a:r>
              <a:rPr lang="en-US" baseline="0" dirty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637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Note: </a:t>
            </a:r>
            <a:r>
              <a:rPr lang="en-US" dirty="0" err="1"/>
              <a:t>hiệu</a:t>
            </a:r>
            <a:r>
              <a:rPr lang="en-US" baseline="0" dirty="0"/>
              <a:t> </a:t>
            </a:r>
            <a:r>
              <a:rPr lang="en-US" baseline="0" dirty="0" err="1"/>
              <a:t>ứng</a:t>
            </a:r>
            <a:r>
              <a:rPr lang="en-US" baseline="0" dirty="0"/>
              <a:t> </a:t>
            </a:r>
            <a:r>
              <a:rPr lang="en-US" baseline="0" dirty="0" err="1"/>
              <a:t>xuất</a:t>
            </a:r>
            <a:r>
              <a:rPr lang="en-US" baseline="0" dirty="0"/>
              <a:t> </a:t>
            </a:r>
            <a:r>
              <a:rPr lang="en-US" baseline="0" dirty="0" err="1"/>
              <a:t>hiện</a:t>
            </a:r>
            <a:r>
              <a:rPr lang="en-US" baseline="0" dirty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63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397" y="2244726"/>
            <a:ext cx="18290381" cy="4775200"/>
          </a:xfrm>
          <a:prstGeom prst="rect">
            <a:avLst/>
          </a:prstGeo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397" y="7204076"/>
            <a:ext cx="18290381" cy="33115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292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235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52087" y="730250"/>
            <a:ext cx="5258485" cy="11623676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618" y="730250"/>
            <a:ext cx="15470614" cy="11623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061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8091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76" y="12712702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2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6" y="12712702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6509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397" y="2244726"/>
            <a:ext cx="18290381" cy="4775200"/>
          </a:xfrm>
          <a:prstGeom prst="rect">
            <a:avLst/>
          </a:prstGeo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397" y="7204076"/>
            <a:ext cx="18290381" cy="33115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055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181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917" y="3419477"/>
            <a:ext cx="21033938" cy="5705474"/>
          </a:xfrm>
          <a:prstGeom prst="rect">
            <a:avLst/>
          </a:prstGeo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917" y="9178927"/>
            <a:ext cx="21033938" cy="30003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5192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618" y="3651250"/>
            <a:ext cx="10364549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6021" y="3651250"/>
            <a:ext cx="10364549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0828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5" y="730251"/>
            <a:ext cx="21033938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809" y="3362326"/>
            <a:ext cx="10316917" cy="16478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809" y="5010150"/>
            <a:ext cx="1031691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6007" y="3362326"/>
            <a:ext cx="10367726" cy="16478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6007" y="5010150"/>
            <a:ext cx="10367726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820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20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5619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939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7739" y="1974851"/>
            <a:ext cx="12346007" cy="9747250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1914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7739" y="1974851"/>
            <a:ext cx="12346007" cy="9747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478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1099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52085" y="730250"/>
            <a:ext cx="5258485" cy="11623676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618" y="730250"/>
            <a:ext cx="15470614" cy="11623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4746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1687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74" y="12712702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2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6" y="12712702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70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397" y="2244726"/>
            <a:ext cx="18290381" cy="4775200"/>
          </a:xfrm>
          <a:prstGeom prst="rect">
            <a:avLst/>
          </a:prstGeo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397" y="7204076"/>
            <a:ext cx="18290381" cy="33115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4659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1211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917" y="3419477"/>
            <a:ext cx="21033938" cy="5705474"/>
          </a:xfrm>
          <a:prstGeom prst="rect">
            <a:avLst/>
          </a:prstGeo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917" y="9178927"/>
            <a:ext cx="21033938" cy="30003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091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917" y="3419477"/>
            <a:ext cx="21033938" cy="5705474"/>
          </a:xfrm>
          <a:prstGeom prst="rect">
            <a:avLst/>
          </a:prstGeo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917" y="9178927"/>
            <a:ext cx="21033938" cy="30003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52785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618" y="3651250"/>
            <a:ext cx="10364549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6017" y="3651250"/>
            <a:ext cx="10364549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9390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5" y="730251"/>
            <a:ext cx="21033938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805" y="3362326"/>
            <a:ext cx="10316917" cy="16478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805" y="5010150"/>
            <a:ext cx="1031691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6007" y="3362326"/>
            <a:ext cx="10367726" cy="16478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6007" y="5010150"/>
            <a:ext cx="10367726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4951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5603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86010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7735" y="1974851"/>
            <a:ext cx="12346007" cy="9747250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003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7735" y="1974851"/>
            <a:ext cx="12346007" cy="9747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26556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4923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52081" y="730250"/>
            <a:ext cx="5258485" cy="11623676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618" y="730250"/>
            <a:ext cx="15470614" cy="11623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11733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326051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70" y="12712702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2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6" y="12712702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199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618" y="3651250"/>
            <a:ext cx="10364549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6023" y="3651250"/>
            <a:ext cx="10364549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45342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A8374-31A8-47FF-B3E6-5CAA3F9511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397" y="2244726"/>
            <a:ext cx="18290381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7A9CB6-59BC-4688-AA2C-F1213E8C86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397" y="7204076"/>
            <a:ext cx="18290381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74CC37-F6DD-462A-A286-D8347A0A6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90FB81-AA39-4844-B3EC-7887D8159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AB6537-A082-4C34-9391-58F9DA669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10885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E1848-7D10-4B9A-8A87-48BD3F5DF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D0BFD-A482-4063-9F2E-45A1A2C02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994A4E-A2AE-48F0-AC91-0F2F28643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52F9F-C164-422D-9A20-09F551A4E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ECAB3F-4633-4CAA-B6F2-20CD5A370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83938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4C1DB-3036-4FD7-871F-0DC0FCDDA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3917" y="3419477"/>
            <a:ext cx="21033938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4929A1-D2A8-4709-A814-B4EFEC317D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63917" y="9178927"/>
            <a:ext cx="21033938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DAEF4-B497-4F3E-BB97-97A6A8AB7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078777-8A05-4B1E-ACA3-8D45C8F74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97310C-96C4-451D-9202-0FFE387DE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12435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DB23A-A896-4BBF-8FB8-351A853B1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B09DC-553D-4A78-ADE3-0075508BA6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7661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DFBB09-D9D3-4E87-9D61-B29BF849FF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34600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A244B2-DE32-4A0B-8108-9A1275A4F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7817CE-B99B-4401-A6A1-A593798B0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2BBEA-AAB2-41D4-A6FA-E18DC2A1F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48733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E3C37-8176-4870-80F6-C5B6C898B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795" y="730251"/>
            <a:ext cx="21033938" cy="265112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E47077-980C-4019-A7D1-FB51D1B59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9796" y="3362326"/>
            <a:ext cx="10316917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AD827C-A68B-433C-84E3-64E8647C53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79796" y="5010150"/>
            <a:ext cx="1031691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41AC6C-E5BC-40BB-8AC3-96D99E57F7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2346007" y="3362326"/>
            <a:ext cx="1036772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B68DEA-EDE0-46CF-AFD0-B7051883E2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346007" y="5010150"/>
            <a:ext cx="1036772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6DC68D-F0F5-41A2-B398-DAE889A54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B17775-568D-4D88-A166-9EC300734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0A11F5-E422-4374-946E-3843A7DFB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3560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63764-0475-4532-BBB9-917758B0A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443D7A-CD51-45C2-BF7C-DF0FD4D76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848AF5-7C9E-4109-9973-16652BCA9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25B910-4EFA-4234-8CDD-84404E101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30522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9AFEA7-CDF5-4501-AD52-549328537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DF46B9-8317-47D6-97E4-9C2F1B825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DD9ED7-0E5A-4A6E-AA10-33303FEF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26104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5DCBA-14B4-4451-8839-137D4D0C5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B4181-C2B7-465A-95AE-4E95AD31F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7726" y="1974851"/>
            <a:ext cx="1234600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0584F3-3630-4041-9114-F8678D47EA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6DF83F-1567-4767-8B7F-CA8FE7283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EC248-85CF-4397-92D5-272F8445D4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234986-F321-4080-8695-0C825FB37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AFF853-286E-48AD-988A-CDA6C74B2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A838-F879-4C16-A1E4-20556B0017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4248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AAE45-FE9B-4BA6-90DD-4A255AB59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A25B28-FFA0-4096-B462-5EF17D47CF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367726" y="1974851"/>
            <a:ext cx="12346007" cy="9747250"/>
          </a:xfr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92D5D-87B5-49E7-B45F-0C637924E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2ADEBA-7A55-4AC4-B65C-73FA32D24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B3D786-FB45-4675-84D8-46817B42D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4086D6-5E4E-4F28-9844-62F1FD2B2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77825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E2C5B-E90D-404E-BEBA-C4BAA6B8C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D4DF7F-FC0A-4FA3-83CF-E0E4F7C11B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7D405-221B-41E4-B801-05D0CEAAD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EC248-85CF-4397-92D5-272F8445D4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76A4F5-A6C9-4E18-A417-D55C18319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A2336-4856-40F4-ACD3-F52F6446D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A838-F879-4C16-A1E4-20556B0017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067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5" y="730251"/>
            <a:ext cx="21033938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811" y="3362326"/>
            <a:ext cx="10316917" cy="16478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811" y="5010150"/>
            <a:ext cx="1031691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6007" y="3362326"/>
            <a:ext cx="10367726" cy="16478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6007" y="5010150"/>
            <a:ext cx="10367726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32649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7B21A8-3C17-4E42-B237-7B44E831F6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7452072" y="730250"/>
            <a:ext cx="5258485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DCD03E-1785-4AC2-A895-55C6491C36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676618" y="730250"/>
            <a:ext cx="15470614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63EAE-B6D9-42F5-AE4C-2C2E931CD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CEA0F-8CC8-4E41-B456-0FF8120BE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28639-5B90-4817-B072-8D90C67D6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42578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6"/>
            <a:ext cx="5690342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91" y="12712706"/>
            <a:ext cx="7722606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80" y="12712706"/>
            <a:ext cx="5690342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78252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361" y="2870201"/>
            <a:ext cx="8023213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530" indent="0">
              <a:buNone/>
              <a:defRPr sz="2900"/>
            </a:lvl2pPr>
            <a:lvl3pPr marL="2177060" indent="0">
              <a:buNone/>
              <a:defRPr sz="2400"/>
            </a:lvl3pPr>
            <a:lvl4pPr marL="3265590" indent="0">
              <a:buNone/>
              <a:defRPr sz="2100"/>
            </a:lvl4pPr>
            <a:lvl5pPr marL="4354121" indent="0">
              <a:buNone/>
              <a:defRPr sz="2100"/>
            </a:lvl5pPr>
            <a:lvl6pPr marL="5442651" indent="0">
              <a:buNone/>
              <a:defRPr sz="2100"/>
            </a:lvl6pPr>
            <a:lvl7pPr marL="6531181" indent="0">
              <a:buNone/>
              <a:defRPr sz="2100"/>
            </a:lvl7pPr>
            <a:lvl8pPr marL="7619710" indent="0">
              <a:buNone/>
              <a:defRPr sz="2100"/>
            </a:lvl8pPr>
            <a:lvl9pPr marL="870824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8300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03508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625812" y="609600"/>
            <a:ext cx="21338778" cy="1143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65">
            <a:extLst>
              <a:ext uri="{FF2B5EF4-FFF2-40B4-BE49-F238E27FC236}">
                <a16:creationId xmlns:a16="http://schemas.microsoft.com/office/drawing/2014/main" id="{7FC4A370-69FE-468E-872D-B6333EBB91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66">
            <a:extLst>
              <a:ext uri="{FF2B5EF4-FFF2-40B4-BE49-F238E27FC236}">
                <a16:creationId xmlns:a16="http://schemas.microsoft.com/office/drawing/2014/main" id="{8D153F35-BAD9-4722-9B98-CD0BF7DEEE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7">
            <a:extLst>
              <a:ext uri="{FF2B5EF4-FFF2-40B4-BE49-F238E27FC236}">
                <a16:creationId xmlns:a16="http://schemas.microsoft.com/office/drawing/2014/main" id="{28C05DF1-EEAC-4A3C-B1D2-4B2E6952C1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76B6FB-D618-47C5-BFE4-5DBC06C78E74}" type="slidenum">
              <a:rPr lang="en-US" altLang="vi-VN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43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042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210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7741" y="1974851"/>
            <a:ext cx="12346007" cy="9747250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547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7741" y="1974851"/>
            <a:ext cx="12346007" cy="9747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544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2.pn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3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8.xml"/><Relationship Id="rId16" Type="http://schemas.openxmlformats.org/officeDocument/2006/relationships/image" Target="../media/image2.pn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6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2.xml"/><Relationship Id="rId21" Type="http://schemas.openxmlformats.org/officeDocument/2006/relationships/image" Target="../media/image5.png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41.xml"/><Relationship Id="rId16" Type="http://schemas.openxmlformats.org/officeDocument/2006/relationships/theme" Target="../theme/theme4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49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slideLayout" Target="../slideLayouts/slideLayout53.xml"/><Relationship Id="rId22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04C8E1A9-3E18-4F70-8732-3E72A25B755A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42038" y="155574"/>
            <a:ext cx="1371600" cy="1371602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9681" y="76201"/>
            <a:ext cx="1463040" cy="1461089"/>
          </a:xfrm>
          <a:prstGeom prst="rect">
            <a:avLst/>
          </a:prstGeom>
        </p:spPr>
      </p:pic>
      <p:grpSp>
        <p:nvGrpSpPr>
          <p:cNvPr id="38" name="Group 4"/>
          <p:cNvGrpSpPr>
            <a:grpSpLocks noChangeAspect="1"/>
          </p:cNvGrpSpPr>
          <p:nvPr userDrawn="1"/>
        </p:nvGrpSpPr>
        <p:grpSpPr bwMode="auto">
          <a:xfrm>
            <a:off x="22989" y="76201"/>
            <a:ext cx="21194297" cy="1439863"/>
            <a:chOff x="0" y="58"/>
            <a:chExt cx="13349" cy="907"/>
          </a:xfrm>
        </p:grpSpPr>
        <p:sp>
          <p:nvSpPr>
            <p:cNvPr id="39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0" y="60"/>
              <a:ext cx="13347" cy="900"/>
            </a:xfrm>
            <a:prstGeom prst="rect">
              <a:avLst/>
            </a:prstGeom>
            <a:solidFill>
              <a:srgbClr val="135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pic>
          <p:nvPicPr>
            <p:cNvPr id="15365" name="Picture 5"/>
            <p:cNvPicPr>
              <a:picLocks noChangeAspect="1" noChangeArrowheads="1"/>
            </p:cNvPicPr>
            <p:nvPr userDrawn="1"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75"/>
              <a:ext cx="13347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" name="Freeform 6"/>
            <p:cNvSpPr>
              <a:spLocks/>
            </p:cNvSpPr>
            <p:nvPr userDrawn="1"/>
          </p:nvSpPr>
          <p:spPr bwMode="auto">
            <a:xfrm>
              <a:off x="0" y="58"/>
              <a:ext cx="13347" cy="880"/>
            </a:xfrm>
            <a:custGeom>
              <a:avLst/>
              <a:gdLst>
                <a:gd name="T0" fmla="*/ 0 w 7680"/>
                <a:gd name="T1" fmla="*/ 0 h 440"/>
                <a:gd name="T2" fmla="*/ 0 w 7680"/>
                <a:gd name="T3" fmla="*/ 40 h 440"/>
                <a:gd name="T4" fmla="*/ 0 w 7680"/>
                <a:gd name="T5" fmla="*/ 40 h 440"/>
                <a:gd name="T6" fmla="*/ 140 w 7680"/>
                <a:gd name="T7" fmla="*/ 40 h 440"/>
                <a:gd name="T8" fmla="*/ 200 w 7680"/>
                <a:gd name="T9" fmla="*/ 100 h 440"/>
                <a:gd name="T10" fmla="*/ 200 w 7680"/>
                <a:gd name="T11" fmla="*/ 380 h 440"/>
                <a:gd name="T12" fmla="*/ 200 w 7680"/>
                <a:gd name="T13" fmla="*/ 380 h 440"/>
                <a:gd name="T14" fmla="*/ 260 w 7680"/>
                <a:gd name="T15" fmla="*/ 440 h 440"/>
                <a:gd name="T16" fmla="*/ 540 w 7680"/>
                <a:gd name="T17" fmla="*/ 440 h 440"/>
                <a:gd name="T18" fmla="*/ 600 w 7680"/>
                <a:gd name="T19" fmla="*/ 380 h 440"/>
                <a:gd name="T20" fmla="*/ 600 w 7680"/>
                <a:gd name="T21" fmla="*/ 106 h 440"/>
                <a:gd name="T22" fmla="*/ 601 w 7680"/>
                <a:gd name="T23" fmla="*/ 106 h 440"/>
                <a:gd name="T24" fmla="*/ 601 w 7680"/>
                <a:gd name="T25" fmla="*/ 101 h 440"/>
                <a:gd name="T26" fmla="*/ 661 w 7680"/>
                <a:gd name="T27" fmla="*/ 41 h 440"/>
                <a:gd name="T28" fmla="*/ 676 w 7680"/>
                <a:gd name="T29" fmla="*/ 41 h 440"/>
                <a:gd name="T30" fmla="*/ 676 w 7680"/>
                <a:gd name="T31" fmla="*/ 40 h 440"/>
                <a:gd name="T32" fmla="*/ 7680 w 7680"/>
                <a:gd name="T33" fmla="*/ 40 h 440"/>
                <a:gd name="T34" fmla="*/ 7680 w 7680"/>
                <a:gd name="T35" fmla="*/ 0 h 440"/>
                <a:gd name="T36" fmla="*/ 0 w 7680"/>
                <a:gd name="T37" fmla="*/ 0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80" h="440">
                  <a:moveTo>
                    <a:pt x="0" y="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40" y="40"/>
                    <a:pt x="140" y="40"/>
                    <a:pt x="140" y="40"/>
                  </a:cubicBezTo>
                  <a:cubicBezTo>
                    <a:pt x="173" y="40"/>
                    <a:pt x="200" y="67"/>
                    <a:pt x="200" y="100"/>
                  </a:cubicBezTo>
                  <a:cubicBezTo>
                    <a:pt x="200" y="380"/>
                    <a:pt x="200" y="380"/>
                    <a:pt x="200" y="380"/>
                  </a:cubicBezTo>
                  <a:cubicBezTo>
                    <a:pt x="200" y="380"/>
                    <a:pt x="200" y="380"/>
                    <a:pt x="200" y="380"/>
                  </a:cubicBezTo>
                  <a:cubicBezTo>
                    <a:pt x="200" y="414"/>
                    <a:pt x="227" y="440"/>
                    <a:pt x="260" y="440"/>
                  </a:cubicBezTo>
                  <a:cubicBezTo>
                    <a:pt x="540" y="440"/>
                    <a:pt x="540" y="440"/>
                    <a:pt x="540" y="440"/>
                  </a:cubicBezTo>
                  <a:cubicBezTo>
                    <a:pt x="574" y="440"/>
                    <a:pt x="600" y="414"/>
                    <a:pt x="600" y="380"/>
                  </a:cubicBezTo>
                  <a:cubicBezTo>
                    <a:pt x="600" y="106"/>
                    <a:pt x="600" y="106"/>
                    <a:pt x="600" y="106"/>
                  </a:cubicBezTo>
                  <a:cubicBezTo>
                    <a:pt x="601" y="106"/>
                    <a:pt x="601" y="106"/>
                    <a:pt x="601" y="106"/>
                  </a:cubicBezTo>
                  <a:cubicBezTo>
                    <a:pt x="601" y="101"/>
                    <a:pt x="601" y="101"/>
                    <a:pt x="601" y="101"/>
                  </a:cubicBezTo>
                  <a:cubicBezTo>
                    <a:pt x="601" y="67"/>
                    <a:pt x="627" y="41"/>
                    <a:pt x="661" y="41"/>
                  </a:cubicBezTo>
                  <a:cubicBezTo>
                    <a:pt x="676" y="41"/>
                    <a:pt x="676" y="41"/>
                    <a:pt x="676" y="41"/>
                  </a:cubicBezTo>
                  <a:cubicBezTo>
                    <a:pt x="676" y="40"/>
                    <a:pt x="676" y="40"/>
                    <a:pt x="676" y="40"/>
                  </a:cubicBezTo>
                  <a:cubicBezTo>
                    <a:pt x="7680" y="40"/>
                    <a:pt x="7680" y="40"/>
                    <a:pt x="7680" y="40"/>
                  </a:cubicBezTo>
                  <a:cubicBezTo>
                    <a:pt x="7680" y="0"/>
                    <a:pt x="7680" y="0"/>
                    <a:pt x="768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" name="Freeform 9"/>
            <p:cNvSpPr>
              <a:spLocks/>
            </p:cNvSpPr>
            <p:nvPr userDrawn="1"/>
          </p:nvSpPr>
          <p:spPr bwMode="auto">
            <a:xfrm>
              <a:off x="1802" y="202"/>
              <a:ext cx="11545" cy="760"/>
            </a:xfrm>
            <a:custGeom>
              <a:avLst/>
              <a:gdLst>
                <a:gd name="T0" fmla="*/ 6643 w 6643"/>
                <a:gd name="T1" fmla="*/ 380 h 380"/>
                <a:gd name="T2" fmla="*/ 60 w 6643"/>
                <a:gd name="T3" fmla="*/ 380 h 380"/>
                <a:gd name="T4" fmla="*/ 0 w 6643"/>
                <a:gd name="T5" fmla="*/ 320 h 380"/>
                <a:gd name="T6" fmla="*/ 0 w 6643"/>
                <a:gd name="T7" fmla="*/ 60 h 380"/>
                <a:gd name="T8" fmla="*/ 60 w 6643"/>
                <a:gd name="T9" fmla="*/ 0 h 380"/>
                <a:gd name="T10" fmla="*/ 6643 w 6643"/>
                <a:gd name="T11" fmla="*/ 0 h 380"/>
                <a:gd name="T12" fmla="*/ 6643 w 6643"/>
                <a:gd name="T13" fmla="*/ 380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43" h="380">
                  <a:moveTo>
                    <a:pt x="6643" y="380"/>
                  </a:moveTo>
                  <a:cubicBezTo>
                    <a:pt x="60" y="380"/>
                    <a:pt x="60" y="380"/>
                    <a:pt x="60" y="380"/>
                  </a:cubicBezTo>
                  <a:cubicBezTo>
                    <a:pt x="27" y="380"/>
                    <a:pt x="0" y="353"/>
                    <a:pt x="0" y="32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27"/>
                    <a:pt x="27" y="0"/>
                    <a:pt x="60" y="0"/>
                  </a:cubicBezTo>
                  <a:cubicBezTo>
                    <a:pt x="6643" y="0"/>
                    <a:pt x="6643" y="0"/>
                    <a:pt x="6643" y="0"/>
                  </a:cubicBezTo>
                  <a:cubicBezTo>
                    <a:pt x="6643" y="380"/>
                    <a:pt x="6643" y="380"/>
                    <a:pt x="6643" y="380"/>
                  </a:cubicBezTo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pic>
          <p:nvPicPr>
            <p:cNvPr id="15370" name="Picture 10"/>
            <p:cNvPicPr>
              <a:picLocks noChangeAspect="1" noChangeArrowheads="1"/>
            </p:cNvPicPr>
            <p:nvPr userDrawn="1"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6" y="195"/>
              <a:ext cx="11553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1" name="Picture 11"/>
            <p:cNvPicPr>
              <a:picLocks noChangeAspect="1" noChangeArrowheads="1"/>
            </p:cNvPicPr>
            <p:nvPr userDrawn="1"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9" y="197"/>
              <a:ext cx="12208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3" name="Picture 13"/>
            <p:cNvPicPr>
              <a:picLocks noChangeAspect="1" noChangeArrowheads="1"/>
            </p:cNvPicPr>
            <p:nvPr userDrawn="1"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7" y="213"/>
              <a:ext cx="107" cy="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" name="Freeform 14"/>
            <p:cNvSpPr>
              <a:spLocks/>
            </p:cNvSpPr>
            <p:nvPr userDrawn="1"/>
          </p:nvSpPr>
          <p:spPr bwMode="auto">
            <a:xfrm>
              <a:off x="438" y="774"/>
              <a:ext cx="40" cy="82"/>
            </a:xfrm>
            <a:custGeom>
              <a:avLst/>
              <a:gdLst>
                <a:gd name="T0" fmla="*/ 12 w 40"/>
                <a:gd name="T1" fmla="*/ 82 h 82"/>
                <a:gd name="T2" fmla="*/ 12 w 40"/>
                <a:gd name="T3" fmla="*/ 14 h 82"/>
                <a:gd name="T4" fmla="*/ 0 w 40"/>
                <a:gd name="T5" fmla="*/ 14 h 82"/>
                <a:gd name="T6" fmla="*/ 0 w 40"/>
                <a:gd name="T7" fmla="*/ 0 h 82"/>
                <a:gd name="T8" fmla="*/ 40 w 40"/>
                <a:gd name="T9" fmla="*/ 0 h 82"/>
                <a:gd name="T10" fmla="*/ 40 w 40"/>
                <a:gd name="T11" fmla="*/ 14 h 82"/>
                <a:gd name="T12" fmla="*/ 26 w 40"/>
                <a:gd name="T13" fmla="*/ 14 h 82"/>
                <a:gd name="T14" fmla="*/ 26 w 40"/>
                <a:gd name="T15" fmla="*/ 82 h 82"/>
                <a:gd name="T16" fmla="*/ 12 w 40"/>
                <a:gd name="T17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82">
                  <a:moveTo>
                    <a:pt x="12" y="82"/>
                  </a:moveTo>
                  <a:lnTo>
                    <a:pt x="12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40" y="0"/>
                  </a:lnTo>
                  <a:lnTo>
                    <a:pt x="40" y="14"/>
                  </a:lnTo>
                  <a:lnTo>
                    <a:pt x="26" y="14"/>
                  </a:lnTo>
                  <a:lnTo>
                    <a:pt x="26" y="82"/>
                  </a:lnTo>
                  <a:lnTo>
                    <a:pt x="12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4" name="Freeform 15"/>
            <p:cNvSpPr>
              <a:spLocks noEditPoints="1"/>
            </p:cNvSpPr>
            <p:nvPr userDrawn="1"/>
          </p:nvSpPr>
          <p:spPr bwMode="auto">
            <a:xfrm>
              <a:off x="480" y="772"/>
              <a:ext cx="74" cy="86"/>
            </a:xfrm>
            <a:custGeom>
              <a:avLst/>
              <a:gdLst>
                <a:gd name="T0" fmla="*/ 22 w 43"/>
                <a:gd name="T1" fmla="*/ 0 h 43"/>
                <a:gd name="T2" fmla="*/ 33 w 43"/>
                <a:gd name="T3" fmla="*/ 3 h 43"/>
                <a:gd name="T4" fmla="*/ 41 w 43"/>
                <a:gd name="T5" fmla="*/ 11 h 43"/>
                <a:gd name="T6" fmla="*/ 43 w 43"/>
                <a:gd name="T7" fmla="*/ 22 h 43"/>
                <a:gd name="T8" fmla="*/ 41 w 43"/>
                <a:gd name="T9" fmla="*/ 32 h 43"/>
                <a:gd name="T10" fmla="*/ 33 w 43"/>
                <a:gd name="T11" fmla="*/ 40 h 43"/>
                <a:gd name="T12" fmla="*/ 22 w 43"/>
                <a:gd name="T13" fmla="*/ 43 h 43"/>
                <a:gd name="T14" fmla="*/ 14 w 43"/>
                <a:gd name="T15" fmla="*/ 41 h 43"/>
                <a:gd name="T16" fmla="*/ 7 w 43"/>
                <a:gd name="T17" fmla="*/ 37 h 43"/>
                <a:gd name="T18" fmla="*/ 2 w 43"/>
                <a:gd name="T19" fmla="*/ 30 h 43"/>
                <a:gd name="T20" fmla="*/ 0 w 43"/>
                <a:gd name="T21" fmla="*/ 22 h 43"/>
                <a:gd name="T22" fmla="*/ 3 w 43"/>
                <a:gd name="T23" fmla="*/ 11 h 43"/>
                <a:gd name="T24" fmla="*/ 11 w 43"/>
                <a:gd name="T25" fmla="*/ 3 h 43"/>
                <a:gd name="T26" fmla="*/ 22 w 43"/>
                <a:gd name="T27" fmla="*/ 0 h 43"/>
                <a:gd name="T28" fmla="*/ 22 w 43"/>
                <a:gd name="T29" fmla="*/ 7 h 43"/>
                <a:gd name="T30" fmla="*/ 15 w 43"/>
                <a:gd name="T31" fmla="*/ 9 h 43"/>
                <a:gd name="T32" fmla="*/ 10 w 43"/>
                <a:gd name="T33" fmla="*/ 14 h 43"/>
                <a:gd name="T34" fmla="*/ 8 w 43"/>
                <a:gd name="T35" fmla="*/ 21 h 43"/>
                <a:gd name="T36" fmla="*/ 9 w 43"/>
                <a:gd name="T37" fmla="*/ 27 h 43"/>
                <a:gd name="T38" fmla="*/ 12 w 43"/>
                <a:gd name="T39" fmla="*/ 31 h 43"/>
                <a:gd name="T40" fmla="*/ 17 w 43"/>
                <a:gd name="T41" fmla="*/ 34 h 43"/>
                <a:gd name="T42" fmla="*/ 22 w 43"/>
                <a:gd name="T43" fmla="*/ 36 h 43"/>
                <a:gd name="T44" fmla="*/ 29 w 43"/>
                <a:gd name="T45" fmla="*/ 34 h 43"/>
                <a:gd name="T46" fmla="*/ 34 w 43"/>
                <a:gd name="T47" fmla="*/ 28 h 43"/>
                <a:gd name="T48" fmla="*/ 36 w 43"/>
                <a:gd name="T49" fmla="*/ 21 h 43"/>
                <a:gd name="T50" fmla="*/ 34 w 43"/>
                <a:gd name="T51" fmla="*/ 14 h 43"/>
                <a:gd name="T52" fmla="*/ 29 w 43"/>
                <a:gd name="T53" fmla="*/ 9 h 43"/>
                <a:gd name="T54" fmla="*/ 22 w 43"/>
                <a:gd name="T55" fmla="*/ 7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3" h="43">
                  <a:moveTo>
                    <a:pt x="22" y="0"/>
                  </a:moveTo>
                  <a:cubicBezTo>
                    <a:pt x="26" y="0"/>
                    <a:pt x="29" y="1"/>
                    <a:pt x="33" y="3"/>
                  </a:cubicBezTo>
                  <a:cubicBezTo>
                    <a:pt x="36" y="5"/>
                    <a:pt x="39" y="7"/>
                    <a:pt x="41" y="11"/>
                  </a:cubicBezTo>
                  <a:cubicBezTo>
                    <a:pt x="43" y="14"/>
                    <a:pt x="43" y="18"/>
                    <a:pt x="43" y="22"/>
                  </a:cubicBezTo>
                  <a:cubicBezTo>
                    <a:pt x="43" y="26"/>
                    <a:pt x="43" y="29"/>
                    <a:pt x="41" y="32"/>
                  </a:cubicBezTo>
                  <a:cubicBezTo>
                    <a:pt x="39" y="36"/>
                    <a:pt x="36" y="38"/>
                    <a:pt x="33" y="40"/>
                  </a:cubicBezTo>
                  <a:cubicBezTo>
                    <a:pt x="29" y="42"/>
                    <a:pt x="26" y="43"/>
                    <a:pt x="22" y="43"/>
                  </a:cubicBezTo>
                  <a:cubicBezTo>
                    <a:pt x="19" y="43"/>
                    <a:pt x="16" y="43"/>
                    <a:pt x="14" y="41"/>
                  </a:cubicBezTo>
                  <a:cubicBezTo>
                    <a:pt x="11" y="40"/>
                    <a:pt x="9" y="39"/>
                    <a:pt x="7" y="37"/>
                  </a:cubicBezTo>
                  <a:cubicBezTo>
                    <a:pt x="5" y="35"/>
                    <a:pt x="3" y="32"/>
                    <a:pt x="2" y="30"/>
                  </a:cubicBezTo>
                  <a:cubicBezTo>
                    <a:pt x="1" y="27"/>
                    <a:pt x="0" y="24"/>
                    <a:pt x="0" y="22"/>
                  </a:cubicBezTo>
                  <a:cubicBezTo>
                    <a:pt x="0" y="18"/>
                    <a:pt x="1" y="14"/>
                    <a:pt x="3" y="11"/>
                  </a:cubicBezTo>
                  <a:cubicBezTo>
                    <a:pt x="5" y="7"/>
                    <a:pt x="8" y="5"/>
                    <a:pt x="11" y="3"/>
                  </a:cubicBezTo>
                  <a:cubicBezTo>
                    <a:pt x="14" y="1"/>
                    <a:pt x="18" y="0"/>
                    <a:pt x="22" y="0"/>
                  </a:cubicBezTo>
                  <a:close/>
                  <a:moveTo>
                    <a:pt x="22" y="7"/>
                  </a:moveTo>
                  <a:cubicBezTo>
                    <a:pt x="19" y="7"/>
                    <a:pt x="17" y="8"/>
                    <a:pt x="15" y="9"/>
                  </a:cubicBezTo>
                  <a:cubicBezTo>
                    <a:pt x="13" y="11"/>
                    <a:pt x="11" y="12"/>
                    <a:pt x="10" y="14"/>
                  </a:cubicBezTo>
                  <a:cubicBezTo>
                    <a:pt x="9" y="17"/>
                    <a:pt x="8" y="19"/>
                    <a:pt x="8" y="21"/>
                  </a:cubicBezTo>
                  <a:cubicBezTo>
                    <a:pt x="8" y="23"/>
                    <a:pt x="8" y="25"/>
                    <a:pt x="9" y="27"/>
                  </a:cubicBezTo>
                  <a:cubicBezTo>
                    <a:pt x="10" y="29"/>
                    <a:pt x="11" y="30"/>
                    <a:pt x="12" y="31"/>
                  </a:cubicBezTo>
                  <a:cubicBezTo>
                    <a:pt x="14" y="33"/>
                    <a:pt x="15" y="34"/>
                    <a:pt x="17" y="34"/>
                  </a:cubicBezTo>
                  <a:cubicBezTo>
                    <a:pt x="18" y="35"/>
                    <a:pt x="20" y="36"/>
                    <a:pt x="22" y="36"/>
                  </a:cubicBezTo>
                  <a:cubicBezTo>
                    <a:pt x="24" y="36"/>
                    <a:pt x="27" y="35"/>
                    <a:pt x="29" y="34"/>
                  </a:cubicBezTo>
                  <a:cubicBezTo>
                    <a:pt x="31" y="32"/>
                    <a:pt x="33" y="31"/>
                    <a:pt x="34" y="28"/>
                  </a:cubicBezTo>
                  <a:cubicBezTo>
                    <a:pt x="35" y="26"/>
                    <a:pt x="36" y="24"/>
                    <a:pt x="36" y="21"/>
                  </a:cubicBezTo>
                  <a:cubicBezTo>
                    <a:pt x="36" y="19"/>
                    <a:pt x="35" y="17"/>
                    <a:pt x="34" y="14"/>
                  </a:cubicBezTo>
                  <a:cubicBezTo>
                    <a:pt x="33" y="12"/>
                    <a:pt x="31" y="11"/>
                    <a:pt x="29" y="9"/>
                  </a:cubicBezTo>
                  <a:cubicBezTo>
                    <a:pt x="27" y="8"/>
                    <a:pt x="24" y="7"/>
                    <a:pt x="22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Freeform 16"/>
            <p:cNvSpPr>
              <a:spLocks noEditPoints="1"/>
            </p:cNvSpPr>
            <p:nvPr userDrawn="1"/>
          </p:nvSpPr>
          <p:spPr bwMode="auto">
            <a:xfrm>
              <a:off x="560" y="748"/>
              <a:ext cx="71" cy="108"/>
            </a:xfrm>
            <a:custGeom>
              <a:avLst/>
              <a:gdLst>
                <a:gd name="T0" fmla="*/ 0 w 71"/>
                <a:gd name="T1" fmla="*/ 108 h 108"/>
                <a:gd name="T2" fmla="*/ 29 w 71"/>
                <a:gd name="T3" fmla="*/ 26 h 108"/>
                <a:gd name="T4" fmla="*/ 40 w 71"/>
                <a:gd name="T5" fmla="*/ 26 h 108"/>
                <a:gd name="T6" fmla="*/ 71 w 71"/>
                <a:gd name="T7" fmla="*/ 108 h 108"/>
                <a:gd name="T8" fmla="*/ 55 w 71"/>
                <a:gd name="T9" fmla="*/ 108 h 108"/>
                <a:gd name="T10" fmla="*/ 48 w 71"/>
                <a:gd name="T11" fmla="*/ 86 h 108"/>
                <a:gd name="T12" fmla="*/ 22 w 71"/>
                <a:gd name="T13" fmla="*/ 86 h 108"/>
                <a:gd name="T14" fmla="*/ 15 w 71"/>
                <a:gd name="T15" fmla="*/ 108 h 108"/>
                <a:gd name="T16" fmla="*/ 0 w 71"/>
                <a:gd name="T17" fmla="*/ 108 h 108"/>
                <a:gd name="T18" fmla="*/ 29 w 71"/>
                <a:gd name="T19" fmla="*/ 20 h 108"/>
                <a:gd name="T20" fmla="*/ 26 w 71"/>
                <a:gd name="T21" fmla="*/ 12 h 108"/>
                <a:gd name="T22" fmla="*/ 43 w 71"/>
                <a:gd name="T23" fmla="*/ 0 h 108"/>
                <a:gd name="T24" fmla="*/ 47 w 71"/>
                <a:gd name="T25" fmla="*/ 10 h 108"/>
                <a:gd name="T26" fmla="*/ 29 w 71"/>
                <a:gd name="T27" fmla="*/ 20 h 108"/>
                <a:gd name="T28" fmla="*/ 27 w 71"/>
                <a:gd name="T29" fmla="*/ 72 h 108"/>
                <a:gd name="T30" fmla="*/ 43 w 71"/>
                <a:gd name="T31" fmla="*/ 72 h 108"/>
                <a:gd name="T32" fmla="*/ 34 w 71"/>
                <a:gd name="T33" fmla="*/ 46 h 108"/>
                <a:gd name="T34" fmla="*/ 27 w 71"/>
                <a:gd name="T35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1" h="108">
                  <a:moveTo>
                    <a:pt x="0" y="108"/>
                  </a:moveTo>
                  <a:lnTo>
                    <a:pt x="29" y="26"/>
                  </a:lnTo>
                  <a:lnTo>
                    <a:pt x="40" y="26"/>
                  </a:lnTo>
                  <a:lnTo>
                    <a:pt x="71" y="108"/>
                  </a:lnTo>
                  <a:lnTo>
                    <a:pt x="55" y="108"/>
                  </a:lnTo>
                  <a:lnTo>
                    <a:pt x="48" y="86"/>
                  </a:lnTo>
                  <a:lnTo>
                    <a:pt x="22" y="86"/>
                  </a:lnTo>
                  <a:lnTo>
                    <a:pt x="15" y="108"/>
                  </a:lnTo>
                  <a:lnTo>
                    <a:pt x="0" y="108"/>
                  </a:lnTo>
                  <a:close/>
                  <a:moveTo>
                    <a:pt x="29" y="20"/>
                  </a:moveTo>
                  <a:lnTo>
                    <a:pt x="26" y="12"/>
                  </a:lnTo>
                  <a:lnTo>
                    <a:pt x="43" y="0"/>
                  </a:lnTo>
                  <a:lnTo>
                    <a:pt x="47" y="10"/>
                  </a:lnTo>
                  <a:lnTo>
                    <a:pt x="29" y="20"/>
                  </a:lnTo>
                  <a:close/>
                  <a:moveTo>
                    <a:pt x="27" y="72"/>
                  </a:moveTo>
                  <a:lnTo>
                    <a:pt x="43" y="72"/>
                  </a:lnTo>
                  <a:lnTo>
                    <a:pt x="34" y="46"/>
                  </a:lnTo>
                  <a:lnTo>
                    <a:pt x="27" y="7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Freeform 17"/>
            <p:cNvSpPr>
              <a:spLocks/>
            </p:cNvSpPr>
            <p:nvPr userDrawn="1"/>
          </p:nvSpPr>
          <p:spPr bwMode="auto">
            <a:xfrm>
              <a:off x="638" y="774"/>
              <a:ext cx="59" cy="82"/>
            </a:xfrm>
            <a:custGeom>
              <a:avLst/>
              <a:gdLst>
                <a:gd name="T0" fmla="*/ 0 w 59"/>
                <a:gd name="T1" fmla="*/ 82 h 82"/>
                <a:gd name="T2" fmla="*/ 0 w 59"/>
                <a:gd name="T3" fmla="*/ 0 h 82"/>
                <a:gd name="T4" fmla="*/ 16 w 59"/>
                <a:gd name="T5" fmla="*/ 0 h 82"/>
                <a:gd name="T6" fmla="*/ 45 w 59"/>
                <a:gd name="T7" fmla="*/ 60 h 82"/>
                <a:gd name="T8" fmla="*/ 45 w 59"/>
                <a:gd name="T9" fmla="*/ 0 h 82"/>
                <a:gd name="T10" fmla="*/ 59 w 59"/>
                <a:gd name="T11" fmla="*/ 0 h 82"/>
                <a:gd name="T12" fmla="*/ 59 w 59"/>
                <a:gd name="T13" fmla="*/ 82 h 82"/>
                <a:gd name="T14" fmla="*/ 43 w 59"/>
                <a:gd name="T15" fmla="*/ 82 h 82"/>
                <a:gd name="T16" fmla="*/ 14 w 59"/>
                <a:gd name="T17" fmla="*/ 22 h 82"/>
                <a:gd name="T18" fmla="*/ 14 w 59"/>
                <a:gd name="T19" fmla="*/ 82 h 82"/>
                <a:gd name="T20" fmla="*/ 0 w 59"/>
                <a:gd name="T2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82">
                  <a:moveTo>
                    <a:pt x="0" y="82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45" y="60"/>
                  </a:lnTo>
                  <a:lnTo>
                    <a:pt x="45" y="0"/>
                  </a:lnTo>
                  <a:lnTo>
                    <a:pt x="59" y="0"/>
                  </a:lnTo>
                  <a:lnTo>
                    <a:pt x="59" y="82"/>
                  </a:lnTo>
                  <a:lnTo>
                    <a:pt x="43" y="82"/>
                  </a:lnTo>
                  <a:lnTo>
                    <a:pt x="14" y="22"/>
                  </a:lnTo>
                  <a:lnTo>
                    <a:pt x="14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18"/>
            <p:cNvSpPr>
              <a:spLocks/>
            </p:cNvSpPr>
            <p:nvPr userDrawn="1"/>
          </p:nvSpPr>
          <p:spPr bwMode="auto">
            <a:xfrm>
              <a:off x="737" y="774"/>
              <a:ext cx="52" cy="82"/>
            </a:xfrm>
            <a:custGeom>
              <a:avLst/>
              <a:gdLst>
                <a:gd name="T0" fmla="*/ 0 w 52"/>
                <a:gd name="T1" fmla="*/ 82 h 82"/>
                <a:gd name="T2" fmla="*/ 0 w 52"/>
                <a:gd name="T3" fmla="*/ 0 h 82"/>
                <a:gd name="T4" fmla="*/ 14 w 52"/>
                <a:gd name="T5" fmla="*/ 0 h 82"/>
                <a:gd name="T6" fmla="*/ 14 w 52"/>
                <a:gd name="T7" fmla="*/ 32 h 82"/>
                <a:gd name="T8" fmla="*/ 40 w 52"/>
                <a:gd name="T9" fmla="*/ 32 h 82"/>
                <a:gd name="T10" fmla="*/ 40 w 52"/>
                <a:gd name="T11" fmla="*/ 0 h 82"/>
                <a:gd name="T12" fmla="*/ 52 w 52"/>
                <a:gd name="T13" fmla="*/ 0 h 82"/>
                <a:gd name="T14" fmla="*/ 52 w 52"/>
                <a:gd name="T15" fmla="*/ 82 h 82"/>
                <a:gd name="T16" fmla="*/ 40 w 52"/>
                <a:gd name="T17" fmla="*/ 82 h 82"/>
                <a:gd name="T18" fmla="*/ 40 w 52"/>
                <a:gd name="T19" fmla="*/ 48 h 82"/>
                <a:gd name="T20" fmla="*/ 14 w 52"/>
                <a:gd name="T21" fmla="*/ 48 h 82"/>
                <a:gd name="T22" fmla="*/ 14 w 52"/>
                <a:gd name="T23" fmla="*/ 82 h 82"/>
                <a:gd name="T24" fmla="*/ 0 w 52"/>
                <a:gd name="T2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" h="82">
                  <a:moveTo>
                    <a:pt x="0" y="82"/>
                  </a:moveTo>
                  <a:lnTo>
                    <a:pt x="0" y="0"/>
                  </a:lnTo>
                  <a:lnTo>
                    <a:pt x="14" y="0"/>
                  </a:lnTo>
                  <a:lnTo>
                    <a:pt x="14" y="32"/>
                  </a:lnTo>
                  <a:lnTo>
                    <a:pt x="40" y="32"/>
                  </a:lnTo>
                  <a:lnTo>
                    <a:pt x="40" y="0"/>
                  </a:lnTo>
                  <a:lnTo>
                    <a:pt x="52" y="0"/>
                  </a:lnTo>
                  <a:lnTo>
                    <a:pt x="52" y="82"/>
                  </a:lnTo>
                  <a:lnTo>
                    <a:pt x="40" y="82"/>
                  </a:lnTo>
                  <a:lnTo>
                    <a:pt x="40" y="48"/>
                  </a:lnTo>
                  <a:lnTo>
                    <a:pt x="14" y="48"/>
                  </a:lnTo>
                  <a:lnTo>
                    <a:pt x="14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19"/>
            <p:cNvSpPr>
              <a:spLocks noEditPoints="1"/>
            </p:cNvSpPr>
            <p:nvPr userDrawn="1"/>
          </p:nvSpPr>
          <p:spPr bwMode="auto">
            <a:xfrm>
              <a:off x="800" y="772"/>
              <a:ext cx="74" cy="104"/>
            </a:xfrm>
            <a:custGeom>
              <a:avLst/>
              <a:gdLst>
                <a:gd name="T0" fmla="*/ 22 w 43"/>
                <a:gd name="T1" fmla="*/ 0 h 52"/>
                <a:gd name="T2" fmla="*/ 32 w 43"/>
                <a:gd name="T3" fmla="*/ 3 h 52"/>
                <a:gd name="T4" fmla="*/ 40 w 43"/>
                <a:gd name="T5" fmla="*/ 11 h 52"/>
                <a:gd name="T6" fmla="*/ 43 w 43"/>
                <a:gd name="T7" fmla="*/ 22 h 52"/>
                <a:gd name="T8" fmla="*/ 40 w 43"/>
                <a:gd name="T9" fmla="*/ 32 h 52"/>
                <a:gd name="T10" fmla="*/ 32 w 43"/>
                <a:gd name="T11" fmla="*/ 40 h 52"/>
                <a:gd name="T12" fmla="*/ 22 w 43"/>
                <a:gd name="T13" fmla="*/ 43 h 52"/>
                <a:gd name="T14" fmla="*/ 13 w 43"/>
                <a:gd name="T15" fmla="*/ 41 h 52"/>
                <a:gd name="T16" fmla="*/ 6 w 43"/>
                <a:gd name="T17" fmla="*/ 37 h 52"/>
                <a:gd name="T18" fmla="*/ 2 w 43"/>
                <a:gd name="T19" fmla="*/ 30 h 52"/>
                <a:gd name="T20" fmla="*/ 0 w 43"/>
                <a:gd name="T21" fmla="*/ 22 h 52"/>
                <a:gd name="T22" fmla="*/ 3 w 43"/>
                <a:gd name="T23" fmla="*/ 11 h 52"/>
                <a:gd name="T24" fmla="*/ 11 w 43"/>
                <a:gd name="T25" fmla="*/ 3 h 52"/>
                <a:gd name="T26" fmla="*/ 22 w 43"/>
                <a:gd name="T27" fmla="*/ 0 h 52"/>
                <a:gd name="T28" fmla="*/ 22 w 43"/>
                <a:gd name="T29" fmla="*/ 7 h 52"/>
                <a:gd name="T30" fmla="*/ 15 w 43"/>
                <a:gd name="T31" fmla="*/ 9 h 52"/>
                <a:gd name="T32" fmla="*/ 10 w 43"/>
                <a:gd name="T33" fmla="*/ 14 h 52"/>
                <a:gd name="T34" fmla="*/ 8 w 43"/>
                <a:gd name="T35" fmla="*/ 21 h 52"/>
                <a:gd name="T36" fmla="*/ 9 w 43"/>
                <a:gd name="T37" fmla="*/ 27 h 52"/>
                <a:gd name="T38" fmla="*/ 12 w 43"/>
                <a:gd name="T39" fmla="*/ 31 h 52"/>
                <a:gd name="T40" fmla="*/ 16 w 43"/>
                <a:gd name="T41" fmla="*/ 34 h 52"/>
                <a:gd name="T42" fmla="*/ 22 w 43"/>
                <a:gd name="T43" fmla="*/ 36 h 52"/>
                <a:gd name="T44" fmla="*/ 29 w 43"/>
                <a:gd name="T45" fmla="*/ 34 h 52"/>
                <a:gd name="T46" fmla="*/ 34 w 43"/>
                <a:gd name="T47" fmla="*/ 28 h 52"/>
                <a:gd name="T48" fmla="*/ 36 w 43"/>
                <a:gd name="T49" fmla="*/ 21 h 52"/>
                <a:gd name="T50" fmla="*/ 34 w 43"/>
                <a:gd name="T51" fmla="*/ 14 h 52"/>
                <a:gd name="T52" fmla="*/ 29 w 43"/>
                <a:gd name="T53" fmla="*/ 9 h 52"/>
                <a:gd name="T54" fmla="*/ 22 w 43"/>
                <a:gd name="T55" fmla="*/ 7 h 52"/>
                <a:gd name="T56" fmla="*/ 19 w 43"/>
                <a:gd name="T57" fmla="*/ 52 h 52"/>
                <a:gd name="T58" fmla="*/ 19 w 43"/>
                <a:gd name="T59" fmla="*/ 46 h 52"/>
                <a:gd name="T60" fmla="*/ 25 w 43"/>
                <a:gd name="T61" fmla="*/ 46 h 52"/>
                <a:gd name="T62" fmla="*/ 25 w 43"/>
                <a:gd name="T63" fmla="*/ 52 h 52"/>
                <a:gd name="T64" fmla="*/ 19 w 43"/>
                <a:gd name="T65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3" h="52">
                  <a:moveTo>
                    <a:pt x="22" y="0"/>
                  </a:moveTo>
                  <a:cubicBezTo>
                    <a:pt x="26" y="0"/>
                    <a:pt x="29" y="1"/>
                    <a:pt x="32" y="3"/>
                  </a:cubicBezTo>
                  <a:cubicBezTo>
                    <a:pt x="36" y="5"/>
                    <a:pt x="38" y="7"/>
                    <a:pt x="40" y="11"/>
                  </a:cubicBezTo>
                  <a:cubicBezTo>
                    <a:pt x="42" y="14"/>
                    <a:pt x="43" y="18"/>
                    <a:pt x="43" y="22"/>
                  </a:cubicBezTo>
                  <a:cubicBezTo>
                    <a:pt x="43" y="26"/>
                    <a:pt x="42" y="29"/>
                    <a:pt x="40" y="32"/>
                  </a:cubicBezTo>
                  <a:cubicBezTo>
                    <a:pt x="38" y="36"/>
                    <a:pt x="36" y="38"/>
                    <a:pt x="32" y="40"/>
                  </a:cubicBezTo>
                  <a:cubicBezTo>
                    <a:pt x="29" y="42"/>
                    <a:pt x="26" y="43"/>
                    <a:pt x="22" y="43"/>
                  </a:cubicBezTo>
                  <a:cubicBezTo>
                    <a:pt x="19" y="43"/>
                    <a:pt x="16" y="43"/>
                    <a:pt x="13" y="41"/>
                  </a:cubicBezTo>
                  <a:cubicBezTo>
                    <a:pt x="11" y="40"/>
                    <a:pt x="8" y="39"/>
                    <a:pt x="6" y="37"/>
                  </a:cubicBezTo>
                  <a:cubicBezTo>
                    <a:pt x="4" y="35"/>
                    <a:pt x="3" y="32"/>
                    <a:pt x="2" y="30"/>
                  </a:cubicBezTo>
                  <a:cubicBezTo>
                    <a:pt x="1" y="27"/>
                    <a:pt x="0" y="24"/>
                    <a:pt x="0" y="22"/>
                  </a:cubicBezTo>
                  <a:cubicBezTo>
                    <a:pt x="0" y="18"/>
                    <a:pt x="1" y="14"/>
                    <a:pt x="3" y="11"/>
                  </a:cubicBezTo>
                  <a:cubicBezTo>
                    <a:pt x="5" y="7"/>
                    <a:pt x="8" y="5"/>
                    <a:pt x="11" y="3"/>
                  </a:cubicBezTo>
                  <a:cubicBezTo>
                    <a:pt x="14" y="1"/>
                    <a:pt x="18" y="0"/>
                    <a:pt x="22" y="0"/>
                  </a:cubicBezTo>
                  <a:close/>
                  <a:moveTo>
                    <a:pt x="22" y="7"/>
                  </a:moveTo>
                  <a:cubicBezTo>
                    <a:pt x="19" y="7"/>
                    <a:pt x="17" y="8"/>
                    <a:pt x="15" y="9"/>
                  </a:cubicBezTo>
                  <a:cubicBezTo>
                    <a:pt x="13" y="11"/>
                    <a:pt x="11" y="12"/>
                    <a:pt x="10" y="14"/>
                  </a:cubicBezTo>
                  <a:cubicBezTo>
                    <a:pt x="8" y="17"/>
                    <a:pt x="8" y="19"/>
                    <a:pt x="8" y="21"/>
                  </a:cubicBezTo>
                  <a:cubicBezTo>
                    <a:pt x="8" y="23"/>
                    <a:pt x="8" y="25"/>
                    <a:pt x="9" y="27"/>
                  </a:cubicBezTo>
                  <a:cubicBezTo>
                    <a:pt x="10" y="29"/>
                    <a:pt x="11" y="30"/>
                    <a:pt x="12" y="31"/>
                  </a:cubicBezTo>
                  <a:cubicBezTo>
                    <a:pt x="13" y="33"/>
                    <a:pt x="15" y="34"/>
                    <a:pt x="16" y="34"/>
                  </a:cubicBezTo>
                  <a:cubicBezTo>
                    <a:pt x="18" y="35"/>
                    <a:pt x="20" y="36"/>
                    <a:pt x="22" y="36"/>
                  </a:cubicBezTo>
                  <a:cubicBezTo>
                    <a:pt x="24" y="36"/>
                    <a:pt x="26" y="35"/>
                    <a:pt x="29" y="34"/>
                  </a:cubicBezTo>
                  <a:cubicBezTo>
                    <a:pt x="31" y="32"/>
                    <a:pt x="32" y="31"/>
                    <a:pt x="34" y="28"/>
                  </a:cubicBezTo>
                  <a:cubicBezTo>
                    <a:pt x="35" y="26"/>
                    <a:pt x="36" y="24"/>
                    <a:pt x="36" y="21"/>
                  </a:cubicBezTo>
                  <a:cubicBezTo>
                    <a:pt x="36" y="19"/>
                    <a:pt x="35" y="17"/>
                    <a:pt x="34" y="14"/>
                  </a:cubicBezTo>
                  <a:cubicBezTo>
                    <a:pt x="32" y="12"/>
                    <a:pt x="31" y="11"/>
                    <a:pt x="29" y="9"/>
                  </a:cubicBezTo>
                  <a:cubicBezTo>
                    <a:pt x="27" y="8"/>
                    <a:pt x="24" y="7"/>
                    <a:pt x="22" y="7"/>
                  </a:cubicBezTo>
                  <a:close/>
                  <a:moveTo>
                    <a:pt x="19" y="52"/>
                  </a:moveTo>
                  <a:cubicBezTo>
                    <a:pt x="19" y="46"/>
                    <a:pt x="19" y="46"/>
                    <a:pt x="19" y="46"/>
                  </a:cubicBezTo>
                  <a:cubicBezTo>
                    <a:pt x="25" y="46"/>
                    <a:pt x="25" y="46"/>
                    <a:pt x="25" y="46"/>
                  </a:cubicBezTo>
                  <a:cubicBezTo>
                    <a:pt x="25" y="52"/>
                    <a:pt x="25" y="52"/>
                    <a:pt x="25" y="52"/>
                  </a:cubicBezTo>
                  <a:lnTo>
                    <a:pt x="19" y="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20"/>
            <p:cNvSpPr>
              <a:spLocks/>
            </p:cNvSpPr>
            <p:nvPr userDrawn="1"/>
          </p:nvSpPr>
          <p:spPr bwMode="auto">
            <a:xfrm>
              <a:off x="881" y="772"/>
              <a:ext cx="71" cy="86"/>
            </a:xfrm>
            <a:custGeom>
              <a:avLst/>
              <a:gdLst>
                <a:gd name="T0" fmla="*/ 32 w 41"/>
                <a:gd name="T1" fmla="*/ 31 h 43"/>
                <a:gd name="T2" fmla="*/ 41 w 41"/>
                <a:gd name="T3" fmla="*/ 31 h 43"/>
                <a:gd name="T4" fmla="*/ 36 w 41"/>
                <a:gd name="T5" fmla="*/ 37 h 43"/>
                <a:gd name="T6" fmla="*/ 29 w 41"/>
                <a:gd name="T7" fmla="*/ 42 h 43"/>
                <a:gd name="T8" fmla="*/ 22 w 41"/>
                <a:gd name="T9" fmla="*/ 43 h 43"/>
                <a:gd name="T10" fmla="*/ 13 w 41"/>
                <a:gd name="T11" fmla="*/ 41 h 43"/>
                <a:gd name="T12" fmla="*/ 6 w 41"/>
                <a:gd name="T13" fmla="*/ 37 h 43"/>
                <a:gd name="T14" fmla="*/ 2 w 41"/>
                <a:gd name="T15" fmla="*/ 30 h 43"/>
                <a:gd name="T16" fmla="*/ 0 w 41"/>
                <a:gd name="T17" fmla="*/ 21 h 43"/>
                <a:gd name="T18" fmla="*/ 3 w 41"/>
                <a:gd name="T19" fmla="*/ 11 h 43"/>
                <a:gd name="T20" fmla="*/ 11 w 41"/>
                <a:gd name="T21" fmla="*/ 3 h 43"/>
                <a:gd name="T22" fmla="*/ 21 w 41"/>
                <a:gd name="T23" fmla="*/ 0 h 43"/>
                <a:gd name="T24" fmla="*/ 29 w 41"/>
                <a:gd name="T25" fmla="*/ 1 h 43"/>
                <a:gd name="T26" fmla="*/ 36 w 41"/>
                <a:gd name="T27" fmla="*/ 6 h 43"/>
                <a:gd name="T28" fmla="*/ 41 w 41"/>
                <a:gd name="T29" fmla="*/ 13 h 43"/>
                <a:gd name="T30" fmla="*/ 32 w 41"/>
                <a:gd name="T31" fmla="*/ 13 h 43"/>
                <a:gd name="T32" fmla="*/ 27 w 41"/>
                <a:gd name="T33" fmla="*/ 9 h 43"/>
                <a:gd name="T34" fmla="*/ 21 w 41"/>
                <a:gd name="T35" fmla="*/ 7 h 43"/>
                <a:gd name="T36" fmla="*/ 15 w 41"/>
                <a:gd name="T37" fmla="*/ 9 h 43"/>
                <a:gd name="T38" fmla="*/ 10 w 41"/>
                <a:gd name="T39" fmla="*/ 15 h 43"/>
                <a:gd name="T40" fmla="*/ 8 w 41"/>
                <a:gd name="T41" fmla="*/ 22 h 43"/>
                <a:gd name="T42" fmla="*/ 10 w 41"/>
                <a:gd name="T43" fmla="*/ 29 h 43"/>
                <a:gd name="T44" fmla="*/ 15 w 41"/>
                <a:gd name="T45" fmla="*/ 34 h 43"/>
                <a:gd name="T46" fmla="*/ 21 w 41"/>
                <a:gd name="T47" fmla="*/ 36 h 43"/>
                <a:gd name="T48" fmla="*/ 32 w 41"/>
                <a:gd name="T49" fmla="*/ 3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1" h="43">
                  <a:moveTo>
                    <a:pt x="32" y="31"/>
                  </a:moveTo>
                  <a:cubicBezTo>
                    <a:pt x="41" y="31"/>
                    <a:pt x="41" y="31"/>
                    <a:pt x="41" y="31"/>
                  </a:cubicBezTo>
                  <a:cubicBezTo>
                    <a:pt x="40" y="33"/>
                    <a:pt x="38" y="35"/>
                    <a:pt x="36" y="37"/>
                  </a:cubicBezTo>
                  <a:cubicBezTo>
                    <a:pt x="34" y="39"/>
                    <a:pt x="32" y="41"/>
                    <a:pt x="29" y="42"/>
                  </a:cubicBezTo>
                  <a:cubicBezTo>
                    <a:pt x="27" y="43"/>
                    <a:pt x="24" y="43"/>
                    <a:pt x="22" y="43"/>
                  </a:cubicBezTo>
                  <a:cubicBezTo>
                    <a:pt x="19" y="43"/>
                    <a:pt x="16" y="43"/>
                    <a:pt x="13" y="41"/>
                  </a:cubicBezTo>
                  <a:cubicBezTo>
                    <a:pt x="11" y="40"/>
                    <a:pt x="8" y="39"/>
                    <a:pt x="6" y="37"/>
                  </a:cubicBezTo>
                  <a:cubicBezTo>
                    <a:pt x="4" y="35"/>
                    <a:pt x="3" y="32"/>
                    <a:pt x="2" y="30"/>
                  </a:cubicBezTo>
                  <a:cubicBezTo>
                    <a:pt x="1" y="27"/>
                    <a:pt x="0" y="24"/>
                    <a:pt x="0" y="21"/>
                  </a:cubicBezTo>
                  <a:cubicBezTo>
                    <a:pt x="0" y="18"/>
                    <a:pt x="1" y="14"/>
                    <a:pt x="3" y="11"/>
                  </a:cubicBezTo>
                  <a:cubicBezTo>
                    <a:pt x="5" y="7"/>
                    <a:pt x="8" y="5"/>
                    <a:pt x="11" y="3"/>
                  </a:cubicBezTo>
                  <a:cubicBezTo>
                    <a:pt x="14" y="1"/>
                    <a:pt x="18" y="0"/>
                    <a:pt x="21" y="0"/>
                  </a:cubicBezTo>
                  <a:cubicBezTo>
                    <a:pt x="24" y="0"/>
                    <a:pt x="27" y="0"/>
                    <a:pt x="29" y="1"/>
                  </a:cubicBezTo>
                  <a:cubicBezTo>
                    <a:pt x="32" y="2"/>
                    <a:pt x="34" y="4"/>
                    <a:pt x="36" y="6"/>
                  </a:cubicBezTo>
                  <a:cubicBezTo>
                    <a:pt x="38" y="8"/>
                    <a:pt x="40" y="10"/>
                    <a:pt x="41" y="13"/>
                  </a:cubicBezTo>
                  <a:cubicBezTo>
                    <a:pt x="32" y="13"/>
                    <a:pt x="32" y="13"/>
                    <a:pt x="32" y="13"/>
                  </a:cubicBezTo>
                  <a:cubicBezTo>
                    <a:pt x="31" y="11"/>
                    <a:pt x="29" y="10"/>
                    <a:pt x="27" y="9"/>
                  </a:cubicBezTo>
                  <a:cubicBezTo>
                    <a:pt x="25" y="8"/>
                    <a:pt x="23" y="7"/>
                    <a:pt x="21" y="7"/>
                  </a:cubicBezTo>
                  <a:cubicBezTo>
                    <a:pt x="19" y="7"/>
                    <a:pt x="17" y="8"/>
                    <a:pt x="15" y="9"/>
                  </a:cubicBezTo>
                  <a:cubicBezTo>
                    <a:pt x="12" y="11"/>
                    <a:pt x="11" y="12"/>
                    <a:pt x="10" y="15"/>
                  </a:cubicBezTo>
                  <a:cubicBezTo>
                    <a:pt x="8" y="17"/>
                    <a:pt x="8" y="19"/>
                    <a:pt x="8" y="22"/>
                  </a:cubicBezTo>
                  <a:cubicBezTo>
                    <a:pt x="8" y="24"/>
                    <a:pt x="8" y="26"/>
                    <a:pt x="10" y="29"/>
                  </a:cubicBezTo>
                  <a:cubicBezTo>
                    <a:pt x="11" y="31"/>
                    <a:pt x="13" y="32"/>
                    <a:pt x="15" y="34"/>
                  </a:cubicBezTo>
                  <a:cubicBezTo>
                    <a:pt x="17" y="35"/>
                    <a:pt x="19" y="36"/>
                    <a:pt x="21" y="36"/>
                  </a:cubicBezTo>
                  <a:cubicBezTo>
                    <a:pt x="25" y="36"/>
                    <a:pt x="29" y="34"/>
                    <a:pt x="32" y="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21"/>
            <p:cNvSpPr>
              <a:spLocks/>
            </p:cNvSpPr>
            <p:nvPr userDrawn="1"/>
          </p:nvSpPr>
          <p:spPr bwMode="auto">
            <a:xfrm>
              <a:off x="713" y="484"/>
              <a:ext cx="199" cy="232"/>
            </a:xfrm>
            <a:custGeom>
              <a:avLst/>
              <a:gdLst>
                <a:gd name="T0" fmla="*/ 115 w 115"/>
                <a:gd name="T1" fmla="*/ 107 h 116"/>
                <a:gd name="T2" fmla="*/ 107 w 115"/>
                <a:gd name="T3" fmla="*/ 116 h 116"/>
                <a:gd name="T4" fmla="*/ 8 w 115"/>
                <a:gd name="T5" fmla="*/ 116 h 116"/>
                <a:gd name="T6" fmla="*/ 0 w 115"/>
                <a:gd name="T7" fmla="*/ 107 h 116"/>
                <a:gd name="T8" fmla="*/ 0 w 115"/>
                <a:gd name="T9" fmla="*/ 9 h 116"/>
                <a:gd name="T10" fmla="*/ 8 w 115"/>
                <a:gd name="T11" fmla="*/ 0 h 116"/>
                <a:gd name="T12" fmla="*/ 107 w 115"/>
                <a:gd name="T13" fmla="*/ 0 h 116"/>
                <a:gd name="T14" fmla="*/ 115 w 115"/>
                <a:gd name="T15" fmla="*/ 9 h 116"/>
                <a:gd name="T16" fmla="*/ 115 w 115"/>
                <a:gd name="T17" fmla="*/ 10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6">
                  <a:moveTo>
                    <a:pt x="115" y="107"/>
                  </a:moveTo>
                  <a:cubicBezTo>
                    <a:pt x="115" y="112"/>
                    <a:pt x="112" y="116"/>
                    <a:pt x="107" y="116"/>
                  </a:cubicBezTo>
                  <a:cubicBezTo>
                    <a:pt x="8" y="116"/>
                    <a:pt x="8" y="116"/>
                    <a:pt x="8" y="116"/>
                  </a:cubicBezTo>
                  <a:cubicBezTo>
                    <a:pt x="4" y="116"/>
                    <a:pt x="0" y="112"/>
                    <a:pt x="0" y="107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9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22"/>
            <p:cNvSpPr>
              <a:spLocks/>
            </p:cNvSpPr>
            <p:nvPr userDrawn="1"/>
          </p:nvSpPr>
          <p:spPr bwMode="auto">
            <a:xfrm>
              <a:off x="478" y="220"/>
              <a:ext cx="200" cy="230"/>
            </a:xfrm>
            <a:custGeom>
              <a:avLst/>
              <a:gdLst>
                <a:gd name="T0" fmla="*/ 115 w 115"/>
                <a:gd name="T1" fmla="*/ 107 h 115"/>
                <a:gd name="T2" fmla="*/ 107 w 115"/>
                <a:gd name="T3" fmla="*/ 115 h 115"/>
                <a:gd name="T4" fmla="*/ 8 w 115"/>
                <a:gd name="T5" fmla="*/ 115 h 115"/>
                <a:gd name="T6" fmla="*/ 0 w 115"/>
                <a:gd name="T7" fmla="*/ 107 h 115"/>
                <a:gd name="T8" fmla="*/ 0 w 115"/>
                <a:gd name="T9" fmla="*/ 8 h 115"/>
                <a:gd name="T10" fmla="*/ 8 w 115"/>
                <a:gd name="T11" fmla="*/ 0 h 115"/>
                <a:gd name="T12" fmla="*/ 107 w 115"/>
                <a:gd name="T13" fmla="*/ 0 h 115"/>
                <a:gd name="T14" fmla="*/ 115 w 115"/>
                <a:gd name="T15" fmla="*/ 8 h 115"/>
                <a:gd name="T16" fmla="*/ 115 w 115"/>
                <a:gd name="T17" fmla="*/ 107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5">
                  <a:moveTo>
                    <a:pt x="115" y="107"/>
                  </a:moveTo>
                  <a:cubicBezTo>
                    <a:pt x="115" y="112"/>
                    <a:pt x="112" y="115"/>
                    <a:pt x="107" y="115"/>
                  </a:cubicBezTo>
                  <a:cubicBezTo>
                    <a:pt x="8" y="115"/>
                    <a:pt x="8" y="115"/>
                    <a:pt x="8" y="115"/>
                  </a:cubicBezTo>
                  <a:cubicBezTo>
                    <a:pt x="4" y="115"/>
                    <a:pt x="0" y="112"/>
                    <a:pt x="0" y="10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8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Freeform 23"/>
            <p:cNvSpPr>
              <a:spLocks/>
            </p:cNvSpPr>
            <p:nvPr userDrawn="1"/>
          </p:nvSpPr>
          <p:spPr bwMode="auto">
            <a:xfrm>
              <a:off x="713" y="220"/>
              <a:ext cx="199" cy="230"/>
            </a:xfrm>
            <a:custGeom>
              <a:avLst/>
              <a:gdLst>
                <a:gd name="T0" fmla="*/ 115 w 115"/>
                <a:gd name="T1" fmla="*/ 107 h 115"/>
                <a:gd name="T2" fmla="*/ 107 w 115"/>
                <a:gd name="T3" fmla="*/ 115 h 115"/>
                <a:gd name="T4" fmla="*/ 8 w 115"/>
                <a:gd name="T5" fmla="*/ 115 h 115"/>
                <a:gd name="T6" fmla="*/ 0 w 115"/>
                <a:gd name="T7" fmla="*/ 107 h 115"/>
                <a:gd name="T8" fmla="*/ 0 w 115"/>
                <a:gd name="T9" fmla="*/ 8 h 115"/>
                <a:gd name="T10" fmla="*/ 8 w 115"/>
                <a:gd name="T11" fmla="*/ 0 h 115"/>
                <a:gd name="T12" fmla="*/ 107 w 115"/>
                <a:gd name="T13" fmla="*/ 0 h 115"/>
                <a:gd name="T14" fmla="*/ 115 w 115"/>
                <a:gd name="T15" fmla="*/ 8 h 115"/>
                <a:gd name="T16" fmla="*/ 115 w 115"/>
                <a:gd name="T17" fmla="*/ 107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5">
                  <a:moveTo>
                    <a:pt x="115" y="107"/>
                  </a:moveTo>
                  <a:cubicBezTo>
                    <a:pt x="115" y="112"/>
                    <a:pt x="112" y="115"/>
                    <a:pt x="107" y="115"/>
                  </a:cubicBezTo>
                  <a:cubicBezTo>
                    <a:pt x="8" y="115"/>
                    <a:pt x="8" y="115"/>
                    <a:pt x="8" y="115"/>
                  </a:cubicBezTo>
                  <a:cubicBezTo>
                    <a:pt x="4" y="115"/>
                    <a:pt x="0" y="112"/>
                    <a:pt x="0" y="10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8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" name="Freeform 24"/>
            <p:cNvSpPr>
              <a:spLocks/>
            </p:cNvSpPr>
            <p:nvPr userDrawn="1"/>
          </p:nvSpPr>
          <p:spPr bwMode="auto">
            <a:xfrm>
              <a:off x="478" y="484"/>
              <a:ext cx="200" cy="232"/>
            </a:xfrm>
            <a:custGeom>
              <a:avLst/>
              <a:gdLst>
                <a:gd name="T0" fmla="*/ 115 w 115"/>
                <a:gd name="T1" fmla="*/ 107 h 116"/>
                <a:gd name="T2" fmla="*/ 107 w 115"/>
                <a:gd name="T3" fmla="*/ 116 h 116"/>
                <a:gd name="T4" fmla="*/ 8 w 115"/>
                <a:gd name="T5" fmla="*/ 116 h 116"/>
                <a:gd name="T6" fmla="*/ 0 w 115"/>
                <a:gd name="T7" fmla="*/ 107 h 116"/>
                <a:gd name="T8" fmla="*/ 0 w 115"/>
                <a:gd name="T9" fmla="*/ 9 h 116"/>
                <a:gd name="T10" fmla="*/ 8 w 115"/>
                <a:gd name="T11" fmla="*/ 0 h 116"/>
                <a:gd name="T12" fmla="*/ 107 w 115"/>
                <a:gd name="T13" fmla="*/ 0 h 116"/>
                <a:gd name="T14" fmla="*/ 115 w 115"/>
                <a:gd name="T15" fmla="*/ 9 h 116"/>
                <a:gd name="T16" fmla="*/ 115 w 115"/>
                <a:gd name="T17" fmla="*/ 10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6">
                  <a:moveTo>
                    <a:pt x="115" y="107"/>
                  </a:moveTo>
                  <a:cubicBezTo>
                    <a:pt x="115" y="112"/>
                    <a:pt x="112" y="116"/>
                    <a:pt x="107" y="116"/>
                  </a:cubicBezTo>
                  <a:cubicBezTo>
                    <a:pt x="8" y="116"/>
                    <a:pt x="8" y="116"/>
                    <a:pt x="8" y="116"/>
                  </a:cubicBezTo>
                  <a:cubicBezTo>
                    <a:pt x="4" y="116"/>
                    <a:pt x="0" y="112"/>
                    <a:pt x="0" y="107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9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4" name="Rectangle 25"/>
            <p:cNvSpPr>
              <a:spLocks noChangeArrowheads="1"/>
            </p:cNvSpPr>
            <p:nvPr userDrawn="1"/>
          </p:nvSpPr>
          <p:spPr bwMode="auto">
            <a:xfrm>
              <a:off x="561" y="242"/>
              <a:ext cx="33" cy="18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5" name="Rectangle 26"/>
            <p:cNvSpPr>
              <a:spLocks noChangeArrowheads="1"/>
            </p:cNvSpPr>
            <p:nvPr userDrawn="1"/>
          </p:nvSpPr>
          <p:spPr bwMode="auto">
            <a:xfrm>
              <a:off x="497" y="316"/>
              <a:ext cx="162" cy="38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6" name="Freeform 27"/>
            <p:cNvSpPr>
              <a:spLocks/>
            </p:cNvSpPr>
            <p:nvPr userDrawn="1"/>
          </p:nvSpPr>
          <p:spPr bwMode="auto">
            <a:xfrm>
              <a:off x="509" y="522"/>
              <a:ext cx="138" cy="156"/>
            </a:xfrm>
            <a:custGeom>
              <a:avLst/>
              <a:gdLst>
                <a:gd name="T0" fmla="*/ 23 w 138"/>
                <a:gd name="T1" fmla="*/ 156 h 156"/>
                <a:gd name="T2" fmla="*/ 0 w 138"/>
                <a:gd name="T3" fmla="*/ 130 h 156"/>
                <a:gd name="T4" fmla="*/ 115 w 138"/>
                <a:gd name="T5" fmla="*/ 0 h 156"/>
                <a:gd name="T6" fmla="*/ 138 w 138"/>
                <a:gd name="T7" fmla="*/ 26 h 156"/>
                <a:gd name="T8" fmla="*/ 23 w 138"/>
                <a:gd name="T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56">
                  <a:moveTo>
                    <a:pt x="23" y="156"/>
                  </a:moveTo>
                  <a:lnTo>
                    <a:pt x="0" y="130"/>
                  </a:lnTo>
                  <a:lnTo>
                    <a:pt x="115" y="0"/>
                  </a:lnTo>
                  <a:lnTo>
                    <a:pt x="138" y="26"/>
                  </a:lnTo>
                  <a:lnTo>
                    <a:pt x="23" y="156"/>
                  </a:lnTo>
                  <a:close/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7" name="Freeform 28"/>
            <p:cNvSpPr>
              <a:spLocks/>
            </p:cNvSpPr>
            <p:nvPr userDrawn="1"/>
          </p:nvSpPr>
          <p:spPr bwMode="auto">
            <a:xfrm>
              <a:off x="509" y="522"/>
              <a:ext cx="138" cy="156"/>
            </a:xfrm>
            <a:custGeom>
              <a:avLst/>
              <a:gdLst>
                <a:gd name="T0" fmla="*/ 0 w 138"/>
                <a:gd name="T1" fmla="*/ 26 h 156"/>
                <a:gd name="T2" fmla="*/ 23 w 138"/>
                <a:gd name="T3" fmla="*/ 0 h 156"/>
                <a:gd name="T4" fmla="*/ 138 w 138"/>
                <a:gd name="T5" fmla="*/ 130 h 156"/>
                <a:gd name="T6" fmla="*/ 115 w 138"/>
                <a:gd name="T7" fmla="*/ 156 h 156"/>
                <a:gd name="T8" fmla="*/ 0 w 138"/>
                <a:gd name="T9" fmla="*/ 2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56">
                  <a:moveTo>
                    <a:pt x="0" y="26"/>
                  </a:moveTo>
                  <a:lnTo>
                    <a:pt x="23" y="0"/>
                  </a:lnTo>
                  <a:lnTo>
                    <a:pt x="138" y="130"/>
                  </a:lnTo>
                  <a:lnTo>
                    <a:pt x="115" y="15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8" name="Rectangle 29"/>
            <p:cNvSpPr>
              <a:spLocks noChangeArrowheads="1"/>
            </p:cNvSpPr>
            <p:nvPr userDrawn="1"/>
          </p:nvSpPr>
          <p:spPr bwMode="auto">
            <a:xfrm>
              <a:off x="732" y="316"/>
              <a:ext cx="161" cy="38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9" name="Rectangle 30"/>
            <p:cNvSpPr>
              <a:spLocks noChangeArrowheads="1"/>
            </p:cNvSpPr>
            <p:nvPr userDrawn="1"/>
          </p:nvSpPr>
          <p:spPr bwMode="auto">
            <a:xfrm>
              <a:off x="732" y="582"/>
              <a:ext cx="161" cy="3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0" name="Rectangle 31"/>
            <p:cNvSpPr>
              <a:spLocks noChangeArrowheads="1"/>
            </p:cNvSpPr>
            <p:nvPr userDrawn="1"/>
          </p:nvSpPr>
          <p:spPr bwMode="auto">
            <a:xfrm>
              <a:off x="796" y="522"/>
              <a:ext cx="33" cy="3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" name="Rectangle 32"/>
            <p:cNvSpPr>
              <a:spLocks noChangeArrowheads="1"/>
            </p:cNvSpPr>
            <p:nvPr userDrawn="1"/>
          </p:nvSpPr>
          <p:spPr bwMode="auto">
            <a:xfrm>
              <a:off x="796" y="642"/>
              <a:ext cx="33" cy="3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68" name="TextBox 67"/>
          <p:cNvSpPr txBox="1"/>
          <p:nvPr userDrawn="1"/>
        </p:nvSpPr>
        <p:spPr>
          <a:xfrm>
            <a:off x="2206475" y="504501"/>
            <a:ext cx="1494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TOÁN</a:t>
            </a:r>
          </a:p>
        </p:txBody>
      </p:sp>
      <p:sp>
        <p:nvSpPr>
          <p:cNvPr id="69" name="TextBox 68"/>
          <p:cNvSpPr txBox="1"/>
          <p:nvPr userDrawn="1"/>
        </p:nvSpPr>
        <p:spPr>
          <a:xfrm>
            <a:off x="4524984" y="504501"/>
            <a:ext cx="14047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THPT</a:t>
            </a:r>
            <a:endParaRPr lang="en-US" sz="3600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0" name="Title 2">
            <a:extLst>
              <a:ext uri="{FF2B5EF4-FFF2-40B4-BE49-F238E27FC236}">
                <a16:creationId xmlns:a16="http://schemas.microsoft.com/office/drawing/2014/main" id="{84F4051B-2BBE-412A-BD7D-D20EFA046DC9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7522732" y="286424"/>
            <a:ext cx="14546389" cy="976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kern="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PPT TIVI - DIỄN ĐÀN GIÁO VIÊN TOÁN</a:t>
            </a:r>
            <a:endParaRPr lang="vi-VN" sz="4800" kern="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5" name="Picture 13"/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5632" y="329747"/>
            <a:ext cx="16988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1290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04C8E1A9-3E18-4F70-8732-3E72A25B755A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42038" y="155574"/>
            <a:ext cx="1371600" cy="1371602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9681" y="76201"/>
            <a:ext cx="1463040" cy="1461089"/>
          </a:xfrm>
          <a:prstGeom prst="rect">
            <a:avLst/>
          </a:prstGeom>
        </p:spPr>
      </p:pic>
      <p:grpSp>
        <p:nvGrpSpPr>
          <p:cNvPr id="38" name="Group 4"/>
          <p:cNvGrpSpPr>
            <a:grpSpLocks noChangeAspect="1"/>
          </p:cNvGrpSpPr>
          <p:nvPr userDrawn="1"/>
        </p:nvGrpSpPr>
        <p:grpSpPr bwMode="auto">
          <a:xfrm>
            <a:off x="22989" y="76201"/>
            <a:ext cx="21194297" cy="1439863"/>
            <a:chOff x="0" y="58"/>
            <a:chExt cx="13349" cy="907"/>
          </a:xfrm>
        </p:grpSpPr>
        <p:sp>
          <p:nvSpPr>
            <p:cNvPr id="39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0" y="60"/>
              <a:ext cx="13347" cy="900"/>
            </a:xfrm>
            <a:prstGeom prst="rect">
              <a:avLst/>
            </a:prstGeom>
            <a:solidFill>
              <a:srgbClr val="135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pic>
          <p:nvPicPr>
            <p:cNvPr id="15365" name="Picture 5"/>
            <p:cNvPicPr>
              <a:picLocks noChangeAspect="1" noChangeArrowheads="1"/>
            </p:cNvPicPr>
            <p:nvPr userDrawn="1"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75"/>
              <a:ext cx="13347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" name="Freeform 6"/>
            <p:cNvSpPr>
              <a:spLocks/>
            </p:cNvSpPr>
            <p:nvPr userDrawn="1"/>
          </p:nvSpPr>
          <p:spPr bwMode="auto">
            <a:xfrm>
              <a:off x="0" y="58"/>
              <a:ext cx="13347" cy="880"/>
            </a:xfrm>
            <a:custGeom>
              <a:avLst/>
              <a:gdLst>
                <a:gd name="T0" fmla="*/ 0 w 7680"/>
                <a:gd name="T1" fmla="*/ 0 h 440"/>
                <a:gd name="T2" fmla="*/ 0 w 7680"/>
                <a:gd name="T3" fmla="*/ 40 h 440"/>
                <a:gd name="T4" fmla="*/ 0 w 7680"/>
                <a:gd name="T5" fmla="*/ 40 h 440"/>
                <a:gd name="T6" fmla="*/ 140 w 7680"/>
                <a:gd name="T7" fmla="*/ 40 h 440"/>
                <a:gd name="T8" fmla="*/ 200 w 7680"/>
                <a:gd name="T9" fmla="*/ 100 h 440"/>
                <a:gd name="T10" fmla="*/ 200 w 7680"/>
                <a:gd name="T11" fmla="*/ 380 h 440"/>
                <a:gd name="T12" fmla="*/ 200 w 7680"/>
                <a:gd name="T13" fmla="*/ 380 h 440"/>
                <a:gd name="T14" fmla="*/ 260 w 7680"/>
                <a:gd name="T15" fmla="*/ 440 h 440"/>
                <a:gd name="T16" fmla="*/ 540 w 7680"/>
                <a:gd name="T17" fmla="*/ 440 h 440"/>
                <a:gd name="T18" fmla="*/ 600 w 7680"/>
                <a:gd name="T19" fmla="*/ 380 h 440"/>
                <a:gd name="T20" fmla="*/ 600 w 7680"/>
                <a:gd name="T21" fmla="*/ 106 h 440"/>
                <a:gd name="T22" fmla="*/ 601 w 7680"/>
                <a:gd name="T23" fmla="*/ 106 h 440"/>
                <a:gd name="T24" fmla="*/ 601 w 7680"/>
                <a:gd name="T25" fmla="*/ 101 h 440"/>
                <a:gd name="T26" fmla="*/ 661 w 7680"/>
                <a:gd name="T27" fmla="*/ 41 h 440"/>
                <a:gd name="T28" fmla="*/ 676 w 7680"/>
                <a:gd name="T29" fmla="*/ 41 h 440"/>
                <a:gd name="T30" fmla="*/ 676 w 7680"/>
                <a:gd name="T31" fmla="*/ 40 h 440"/>
                <a:gd name="T32" fmla="*/ 7680 w 7680"/>
                <a:gd name="T33" fmla="*/ 40 h 440"/>
                <a:gd name="T34" fmla="*/ 7680 w 7680"/>
                <a:gd name="T35" fmla="*/ 0 h 440"/>
                <a:gd name="T36" fmla="*/ 0 w 7680"/>
                <a:gd name="T37" fmla="*/ 0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80" h="440">
                  <a:moveTo>
                    <a:pt x="0" y="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40" y="40"/>
                    <a:pt x="140" y="40"/>
                    <a:pt x="140" y="40"/>
                  </a:cubicBezTo>
                  <a:cubicBezTo>
                    <a:pt x="173" y="40"/>
                    <a:pt x="200" y="67"/>
                    <a:pt x="200" y="100"/>
                  </a:cubicBezTo>
                  <a:cubicBezTo>
                    <a:pt x="200" y="380"/>
                    <a:pt x="200" y="380"/>
                    <a:pt x="200" y="380"/>
                  </a:cubicBezTo>
                  <a:cubicBezTo>
                    <a:pt x="200" y="380"/>
                    <a:pt x="200" y="380"/>
                    <a:pt x="200" y="380"/>
                  </a:cubicBezTo>
                  <a:cubicBezTo>
                    <a:pt x="200" y="414"/>
                    <a:pt x="227" y="440"/>
                    <a:pt x="260" y="440"/>
                  </a:cubicBezTo>
                  <a:cubicBezTo>
                    <a:pt x="540" y="440"/>
                    <a:pt x="540" y="440"/>
                    <a:pt x="540" y="440"/>
                  </a:cubicBezTo>
                  <a:cubicBezTo>
                    <a:pt x="574" y="440"/>
                    <a:pt x="600" y="414"/>
                    <a:pt x="600" y="380"/>
                  </a:cubicBezTo>
                  <a:cubicBezTo>
                    <a:pt x="600" y="106"/>
                    <a:pt x="600" y="106"/>
                    <a:pt x="600" y="106"/>
                  </a:cubicBezTo>
                  <a:cubicBezTo>
                    <a:pt x="601" y="106"/>
                    <a:pt x="601" y="106"/>
                    <a:pt x="601" y="106"/>
                  </a:cubicBezTo>
                  <a:cubicBezTo>
                    <a:pt x="601" y="101"/>
                    <a:pt x="601" y="101"/>
                    <a:pt x="601" y="101"/>
                  </a:cubicBezTo>
                  <a:cubicBezTo>
                    <a:pt x="601" y="67"/>
                    <a:pt x="627" y="41"/>
                    <a:pt x="661" y="41"/>
                  </a:cubicBezTo>
                  <a:cubicBezTo>
                    <a:pt x="676" y="41"/>
                    <a:pt x="676" y="41"/>
                    <a:pt x="676" y="41"/>
                  </a:cubicBezTo>
                  <a:cubicBezTo>
                    <a:pt x="676" y="40"/>
                    <a:pt x="676" y="40"/>
                    <a:pt x="676" y="40"/>
                  </a:cubicBezTo>
                  <a:cubicBezTo>
                    <a:pt x="7680" y="40"/>
                    <a:pt x="7680" y="40"/>
                    <a:pt x="7680" y="40"/>
                  </a:cubicBezTo>
                  <a:cubicBezTo>
                    <a:pt x="7680" y="0"/>
                    <a:pt x="7680" y="0"/>
                    <a:pt x="768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" name="Freeform 9"/>
            <p:cNvSpPr>
              <a:spLocks/>
            </p:cNvSpPr>
            <p:nvPr userDrawn="1"/>
          </p:nvSpPr>
          <p:spPr bwMode="auto">
            <a:xfrm>
              <a:off x="1802" y="202"/>
              <a:ext cx="11545" cy="760"/>
            </a:xfrm>
            <a:custGeom>
              <a:avLst/>
              <a:gdLst>
                <a:gd name="T0" fmla="*/ 6643 w 6643"/>
                <a:gd name="T1" fmla="*/ 380 h 380"/>
                <a:gd name="T2" fmla="*/ 60 w 6643"/>
                <a:gd name="T3" fmla="*/ 380 h 380"/>
                <a:gd name="T4" fmla="*/ 0 w 6643"/>
                <a:gd name="T5" fmla="*/ 320 h 380"/>
                <a:gd name="T6" fmla="*/ 0 w 6643"/>
                <a:gd name="T7" fmla="*/ 60 h 380"/>
                <a:gd name="T8" fmla="*/ 60 w 6643"/>
                <a:gd name="T9" fmla="*/ 0 h 380"/>
                <a:gd name="T10" fmla="*/ 6643 w 6643"/>
                <a:gd name="T11" fmla="*/ 0 h 380"/>
                <a:gd name="T12" fmla="*/ 6643 w 6643"/>
                <a:gd name="T13" fmla="*/ 380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43" h="380">
                  <a:moveTo>
                    <a:pt x="6643" y="380"/>
                  </a:moveTo>
                  <a:cubicBezTo>
                    <a:pt x="60" y="380"/>
                    <a:pt x="60" y="380"/>
                    <a:pt x="60" y="380"/>
                  </a:cubicBezTo>
                  <a:cubicBezTo>
                    <a:pt x="27" y="380"/>
                    <a:pt x="0" y="353"/>
                    <a:pt x="0" y="32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27"/>
                    <a:pt x="27" y="0"/>
                    <a:pt x="60" y="0"/>
                  </a:cubicBezTo>
                  <a:cubicBezTo>
                    <a:pt x="6643" y="0"/>
                    <a:pt x="6643" y="0"/>
                    <a:pt x="6643" y="0"/>
                  </a:cubicBezTo>
                  <a:cubicBezTo>
                    <a:pt x="6643" y="380"/>
                    <a:pt x="6643" y="380"/>
                    <a:pt x="6643" y="380"/>
                  </a:cubicBezTo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pic>
          <p:nvPicPr>
            <p:cNvPr id="15370" name="Picture 10"/>
            <p:cNvPicPr>
              <a:picLocks noChangeAspect="1" noChangeArrowheads="1"/>
            </p:cNvPicPr>
            <p:nvPr userDrawn="1"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6" y="195"/>
              <a:ext cx="11553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1" name="Picture 11"/>
            <p:cNvPicPr>
              <a:picLocks noChangeAspect="1" noChangeArrowheads="1"/>
            </p:cNvPicPr>
            <p:nvPr userDrawn="1"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9" y="197"/>
              <a:ext cx="12208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3" name="Picture 13"/>
            <p:cNvPicPr>
              <a:picLocks noChangeAspect="1" noChangeArrowheads="1"/>
            </p:cNvPicPr>
            <p:nvPr userDrawn="1"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7" y="213"/>
              <a:ext cx="107" cy="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" name="Freeform 14"/>
            <p:cNvSpPr>
              <a:spLocks/>
            </p:cNvSpPr>
            <p:nvPr userDrawn="1"/>
          </p:nvSpPr>
          <p:spPr bwMode="auto">
            <a:xfrm>
              <a:off x="438" y="774"/>
              <a:ext cx="40" cy="82"/>
            </a:xfrm>
            <a:custGeom>
              <a:avLst/>
              <a:gdLst>
                <a:gd name="T0" fmla="*/ 12 w 40"/>
                <a:gd name="T1" fmla="*/ 82 h 82"/>
                <a:gd name="T2" fmla="*/ 12 w 40"/>
                <a:gd name="T3" fmla="*/ 14 h 82"/>
                <a:gd name="T4" fmla="*/ 0 w 40"/>
                <a:gd name="T5" fmla="*/ 14 h 82"/>
                <a:gd name="T6" fmla="*/ 0 w 40"/>
                <a:gd name="T7" fmla="*/ 0 h 82"/>
                <a:gd name="T8" fmla="*/ 40 w 40"/>
                <a:gd name="T9" fmla="*/ 0 h 82"/>
                <a:gd name="T10" fmla="*/ 40 w 40"/>
                <a:gd name="T11" fmla="*/ 14 h 82"/>
                <a:gd name="T12" fmla="*/ 26 w 40"/>
                <a:gd name="T13" fmla="*/ 14 h 82"/>
                <a:gd name="T14" fmla="*/ 26 w 40"/>
                <a:gd name="T15" fmla="*/ 82 h 82"/>
                <a:gd name="T16" fmla="*/ 12 w 40"/>
                <a:gd name="T17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82">
                  <a:moveTo>
                    <a:pt x="12" y="82"/>
                  </a:moveTo>
                  <a:lnTo>
                    <a:pt x="12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40" y="0"/>
                  </a:lnTo>
                  <a:lnTo>
                    <a:pt x="40" y="14"/>
                  </a:lnTo>
                  <a:lnTo>
                    <a:pt x="26" y="14"/>
                  </a:lnTo>
                  <a:lnTo>
                    <a:pt x="26" y="82"/>
                  </a:lnTo>
                  <a:lnTo>
                    <a:pt x="12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4" name="Freeform 15"/>
            <p:cNvSpPr>
              <a:spLocks noEditPoints="1"/>
            </p:cNvSpPr>
            <p:nvPr userDrawn="1"/>
          </p:nvSpPr>
          <p:spPr bwMode="auto">
            <a:xfrm>
              <a:off x="480" y="772"/>
              <a:ext cx="74" cy="86"/>
            </a:xfrm>
            <a:custGeom>
              <a:avLst/>
              <a:gdLst>
                <a:gd name="T0" fmla="*/ 22 w 43"/>
                <a:gd name="T1" fmla="*/ 0 h 43"/>
                <a:gd name="T2" fmla="*/ 33 w 43"/>
                <a:gd name="T3" fmla="*/ 3 h 43"/>
                <a:gd name="T4" fmla="*/ 41 w 43"/>
                <a:gd name="T5" fmla="*/ 11 h 43"/>
                <a:gd name="T6" fmla="*/ 43 w 43"/>
                <a:gd name="T7" fmla="*/ 22 h 43"/>
                <a:gd name="T8" fmla="*/ 41 w 43"/>
                <a:gd name="T9" fmla="*/ 32 h 43"/>
                <a:gd name="T10" fmla="*/ 33 w 43"/>
                <a:gd name="T11" fmla="*/ 40 h 43"/>
                <a:gd name="T12" fmla="*/ 22 w 43"/>
                <a:gd name="T13" fmla="*/ 43 h 43"/>
                <a:gd name="T14" fmla="*/ 14 w 43"/>
                <a:gd name="T15" fmla="*/ 41 h 43"/>
                <a:gd name="T16" fmla="*/ 7 w 43"/>
                <a:gd name="T17" fmla="*/ 37 h 43"/>
                <a:gd name="T18" fmla="*/ 2 w 43"/>
                <a:gd name="T19" fmla="*/ 30 h 43"/>
                <a:gd name="T20" fmla="*/ 0 w 43"/>
                <a:gd name="T21" fmla="*/ 22 h 43"/>
                <a:gd name="T22" fmla="*/ 3 w 43"/>
                <a:gd name="T23" fmla="*/ 11 h 43"/>
                <a:gd name="T24" fmla="*/ 11 w 43"/>
                <a:gd name="T25" fmla="*/ 3 h 43"/>
                <a:gd name="T26" fmla="*/ 22 w 43"/>
                <a:gd name="T27" fmla="*/ 0 h 43"/>
                <a:gd name="T28" fmla="*/ 22 w 43"/>
                <a:gd name="T29" fmla="*/ 7 h 43"/>
                <a:gd name="T30" fmla="*/ 15 w 43"/>
                <a:gd name="T31" fmla="*/ 9 h 43"/>
                <a:gd name="T32" fmla="*/ 10 w 43"/>
                <a:gd name="T33" fmla="*/ 14 h 43"/>
                <a:gd name="T34" fmla="*/ 8 w 43"/>
                <a:gd name="T35" fmla="*/ 21 h 43"/>
                <a:gd name="T36" fmla="*/ 9 w 43"/>
                <a:gd name="T37" fmla="*/ 27 h 43"/>
                <a:gd name="T38" fmla="*/ 12 w 43"/>
                <a:gd name="T39" fmla="*/ 31 h 43"/>
                <a:gd name="T40" fmla="*/ 17 w 43"/>
                <a:gd name="T41" fmla="*/ 34 h 43"/>
                <a:gd name="T42" fmla="*/ 22 w 43"/>
                <a:gd name="T43" fmla="*/ 36 h 43"/>
                <a:gd name="T44" fmla="*/ 29 w 43"/>
                <a:gd name="T45" fmla="*/ 34 h 43"/>
                <a:gd name="T46" fmla="*/ 34 w 43"/>
                <a:gd name="T47" fmla="*/ 28 h 43"/>
                <a:gd name="T48" fmla="*/ 36 w 43"/>
                <a:gd name="T49" fmla="*/ 21 h 43"/>
                <a:gd name="T50" fmla="*/ 34 w 43"/>
                <a:gd name="T51" fmla="*/ 14 h 43"/>
                <a:gd name="T52" fmla="*/ 29 w 43"/>
                <a:gd name="T53" fmla="*/ 9 h 43"/>
                <a:gd name="T54" fmla="*/ 22 w 43"/>
                <a:gd name="T55" fmla="*/ 7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3" h="43">
                  <a:moveTo>
                    <a:pt x="22" y="0"/>
                  </a:moveTo>
                  <a:cubicBezTo>
                    <a:pt x="26" y="0"/>
                    <a:pt x="29" y="1"/>
                    <a:pt x="33" y="3"/>
                  </a:cubicBezTo>
                  <a:cubicBezTo>
                    <a:pt x="36" y="5"/>
                    <a:pt x="39" y="7"/>
                    <a:pt x="41" y="11"/>
                  </a:cubicBezTo>
                  <a:cubicBezTo>
                    <a:pt x="43" y="14"/>
                    <a:pt x="43" y="18"/>
                    <a:pt x="43" y="22"/>
                  </a:cubicBezTo>
                  <a:cubicBezTo>
                    <a:pt x="43" y="26"/>
                    <a:pt x="43" y="29"/>
                    <a:pt x="41" y="32"/>
                  </a:cubicBezTo>
                  <a:cubicBezTo>
                    <a:pt x="39" y="36"/>
                    <a:pt x="36" y="38"/>
                    <a:pt x="33" y="40"/>
                  </a:cubicBezTo>
                  <a:cubicBezTo>
                    <a:pt x="29" y="42"/>
                    <a:pt x="26" y="43"/>
                    <a:pt x="22" y="43"/>
                  </a:cubicBezTo>
                  <a:cubicBezTo>
                    <a:pt x="19" y="43"/>
                    <a:pt x="16" y="43"/>
                    <a:pt x="14" y="41"/>
                  </a:cubicBezTo>
                  <a:cubicBezTo>
                    <a:pt x="11" y="40"/>
                    <a:pt x="9" y="39"/>
                    <a:pt x="7" y="37"/>
                  </a:cubicBezTo>
                  <a:cubicBezTo>
                    <a:pt x="5" y="35"/>
                    <a:pt x="3" y="32"/>
                    <a:pt x="2" y="30"/>
                  </a:cubicBezTo>
                  <a:cubicBezTo>
                    <a:pt x="1" y="27"/>
                    <a:pt x="0" y="24"/>
                    <a:pt x="0" y="22"/>
                  </a:cubicBezTo>
                  <a:cubicBezTo>
                    <a:pt x="0" y="18"/>
                    <a:pt x="1" y="14"/>
                    <a:pt x="3" y="11"/>
                  </a:cubicBezTo>
                  <a:cubicBezTo>
                    <a:pt x="5" y="7"/>
                    <a:pt x="8" y="5"/>
                    <a:pt x="11" y="3"/>
                  </a:cubicBezTo>
                  <a:cubicBezTo>
                    <a:pt x="14" y="1"/>
                    <a:pt x="18" y="0"/>
                    <a:pt x="22" y="0"/>
                  </a:cubicBezTo>
                  <a:close/>
                  <a:moveTo>
                    <a:pt x="22" y="7"/>
                  </a:moveTo>
                  <a:cubicBezTo>
                    <a:pt x="19" y="7"/>
                    <a:pt x="17" y="8"/>
                    <a:pt x="15" y="9"/>
                  </a:cubicBezTo>
                  <a:cubicBezTo>
                    <a:pt x="13" y="11"/>
                    <a:pt x="11" y="12"/>
                    <a:pt x="10" y="14"/>
                  </a:cubicBezTo>
                  <a:cubicBezTo>
                    <a:pt x="9" y="17"/>
                    <a:pt x="8" y="19"/>
                    <a:pt x="8" y="21"/>
                  </a:cubicBezTo>
                  <a:cubicBezTo>
                    <a:pt x="8" y="23"/>
                    <a:pt x="8" y="25"/>
                    <a:pt x="9" y="27"/>
                  </a:cubicBezTo>
                  <a:cubicBezTo>
                    <a:pt x="10" y="29"/>
                    <a:pt x="11" y="30"/>
                    <a:pt x="12" y="31"/>
                  </a:cubicBezTo>
                  <a:cubicBezTo>
                    <a:pt x="14" y="33"/>
                    <a:pt x="15" y="34"/>
                    <a:pt x="17" y="34"/>
                  </a:cubicBezTo>
                  <a:cubicBezTo>
                    <a:pt x="18" y="35"/>
                    <a:pt x="20" y="36"/>
                    <a:pt x="22" y="36"/>
                  </a:cubicBezTo>
                  <a:cubicBezTo>
                    <a:pt x="24" y="36"/>
                    <a:pt x="27" y="35"/>
                    <a:pt x="29" y="34"/>
                  </a:cubicBezTo>
                  <a:cubicBezTo>
                    <a:pt x="31" y="32"/>
                    <a:pt x="33" y="31"/>
                    <a:pt x="34" y="28"/>
                  </a:cubicBezTo>
                  <a:cubicBezTo>
                    <a:pt x="35" y="26"/>
                    <a:pt x="36" y="24"/>
                    <a:pt x="36" y="21"/>
                  </a:cubicBezTo>
                  <a:cubicBezTo>
                    <a:pt x="36" y="19"/>
                    <a:pt x="35" y="17"/>
                    <a:pt x="34" y="14"/>
                  </a:cubicBezTo>
                  <a:cubicBezTo>
                    <a:pt x="33" y="12"/>
                    <a:pt x="31" y="11"/>
                    <a:pt x="29" y="9"/>
                  </a:cubicBezTo>
                  <a:cubicBezTo>
                    <a:pt x="27" y="8"/>
                    <a:pt x="24" y="7"/>
                    <a:pt x="22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Freeform 16"/>
            <p:cNvSpPr>
              <a:spLocks noEditPoints="1"/>
            </p:cNvSpPr>
            <p:nvPr userDrawn="1"/>
          </p:nvSpPr>
          <p:spPr bwMode="auto">
            <a:xfrm>
              <a:off x="560" y="748"/>
              <a:ext cx="71" cy="108"/>
            </a:xfrm>
            <a:custGeom>
              <a:avLst/>
              <a:gdLst>
                <a:gd name="T0" fmla="*/ 0 w 71"/>
                <a:gd name="T1" fmla="*/ 108 h 108"/>
                <a:gd name="T2" fmla="*/ 29 w 71"/>
                <a:gd name="T3" fmla="*/ 26 h 108"/>
                <a:gd name="T4" fmla="*/ 40 w 71"/>
                <a:gd name="T5" fmla="*/ 26 h 108"/>
                <a:gd name="T6" fmla="*/ 71 w 71"/>
                <a:gd name="T7" fmla="*/ 108 h 108"/>
                <a:gd name="T8" fmla="*/ 55 w 71"/>
                <a:gd name="T9" fmla="*/ 108 h 108"/>
                <a:gd name="T10" fmla="*/ 48 w 71"/>
                <a:gd name="T11" fmla="*/ 86 h 108"/>
                <a:gd name="T12" fmla="*/ 22 w 71"/>
                <a:gd name="T13" fmla="*/ 86 h 108"/>
                <a:gd name="T14" fmla="*/ 15 w 71"/>
                <a:gd name="T15" fmla="*/ 108 h 108"/>
                <a:gd name="T16" fmla="*/ 0 w 71"/>
                <a:gd name="T17" fmla="*/ 108 h 108"/>
                <a:gd name="T18" fmla="*/ 29 w 71"/>
                <a:gd name="T19" fmla="*/ 20 h 108"/>
                <a:gd name="T20" fmla="*/ 26 w 71"/>
                <a:gd name="T21" fmla="*/ 12 h 108"/>
                <a:gd name="T22" fmla="*/ 43 w 71"/>
                <a:gd name="T23" fmla="*/ 0 h 108"/>
                <a:gd name="T24" fmla="*/ 47 w 71"/>
                <a:gd name="T25" fmla="*/ 10 h 108"/>
                <a:gd name="T26" fmla="*/ 29 w 71"/>
                <a:gd name="T27" fmla="*/ 20 h 108"/>
                <a:gd name="T28" fmla="*/ 27 w 71"/>
                <a:gd name="T29" fmla="*/ 72 h 108"/>
                <a:gd name="T30" fmla="*/ 43 w 71"/>
                <a:gd name="T31" fmla="*/ 72 h 108"/>
                <a:gd name="T32" fmla="*/ 34 w 71"/>
                <a:gd name="T33" fmla="*/ 46 h 108"/>
                <a:gd name="T34" fmla="*/ 27 w 71"/>
                <a:gd name="T35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1" h="108">
                  <a:moveTo>
                    <a:pt x="0" y="108"/>
                  </a:moveTo>
                  <a:lnTo>
                    <a:pt x="29" y="26"/>
                  </a:lnTo>
                  <a:lnTo>
                    <a:pt x="40" y="26"/>
                  </a:lnTo>
                  <a:lnTo>
                    <a:pt x="71" y="108"/>
                  </a:lnTo>
                  <a:lnTo>
                    <a:pt x="55" y="108"/>
                  </a:lnTo>
                  <a:lnTo>
                    <a:pt x="48" y="86"/>
                  </a:lnTo>
                  <a:lnTo>
                    <a:pt x="22" y="86"/>
                  </a:lnTo>
                  <a:lnTo>
                    <a:pt x="15" y="108"/>
                  </a:lnTo>
                  <a:lnTo>
                    <a:pt x="0" y="108"/>
                  </a:lnTo>
                  <a:close/>
                  <a:moveTo>
                    <a:pt x="29" y="20"/>
                  </a:moveTo>
                  <a:lnTo>
                    <a:pt x="26" y="12"/>
                  </a:lnTo>
                  <a:lnTo>
                    <a:pt x="43" y="0"/>
                  </a:lnTo>
                  <a:lnTo>
                    <a:pt x="47" y="10"/>
                  </a:lnTo>
                  <a:lnTo>
                    <a:pt x="29" y="20"/>
                  </a:lnTo>
                  <a:close/>
                  <a:moveTo>
                    <a:pt x="27" y="72"/>
                  </a:moveTo>
                  <a:lnTo>
                    <a:pt x="43" y="72"/>
                  </a:lnTo>
                  <a:lnTo>
                    <a:pt x="34" y="46"/>
                  </a:lnTo>
                  <a:lnTo>
                    <a:pt x="27" y="7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Freeform 17"/>
            <p:cNvSpPr>
              <a:spLocks/>
            </p:cNvSpPr>
            <p:nvPr userDrawn="1"/>
          </p:nvSpPr>
          <p:spPr bwMode="auto">
            <a:xfrm>
              <a:off x="638" y="774"/>
              <a:ext cx="59" cy="82"/>
            </a:xfrm>
            <a:custGeom>
              <a:avLst/>
              <a:gdLst>
                <a:gd name="T0" fmla="*/ 0 w 59"/>
                <a:gd name="T1" fmla="*/ 82 h 82"/>
                <a:gd name="T2" fmla="*/ 0 w 59"/>
                <a:gd name="T3" fmla="*/ 0 h 82"/>
                <a:gd name="T4" fmla="*/ 16 w 59"/>
                <a:gd name="T5" fmla="*/ 0 h 82"/>
                <a:gd name="T6" fmla="*/ 45 w 59"/>
                <a:gd name="T7" fmla="*/ 60 h 82"/>
                <a:gd name="T8" fmla="*/ 45 w 59"/>
                <a:gd name="T9" fmla="*/ 0 h 82"/>
                <a:gd name="T10" fmla="*/ 59 w 59"/>
                <a:gd name="T11" fmla="*/ 0 h 82"/>
                <a:gd name="T12" fmla="*/ 59 w 59"/>
                <a:gd name="T13" fmla="*/ 82 h 82"/>
                <a:gd name="T14" fmla="*/ 43 w 59"/>
                <a:gd name="T15" fmla="*/ 82 h 82"/>
                <a:gd name="T16" fmla="*/ 14 w 59"/>
                <a:gd name="T17" fmla="*/ 22 h 82"/>
                <a:gd name="T18" fmla="*/ 14 w 59"/>
                <a:gd name="T19" fmla="*/ 82 h 82"/>
                <a:gd name="T20" fmla="*/ 0 w 59"/>
                <a:gd name="T2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82">
                  <a:moveTo>
                    <a:pt x="0" y="82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45" y="60"/>
                  </a:lnTo>
                  <a:lnTo>
                    <a:pt x="45" y="0"/>
                  </a:lnTo>
                  <a:lnTo>
                    <a:pt x="59" y="0"/>
                  </a:lnTo>
                  <a:lnTo>
                    <a:pt x="59" y="82"/>
                  </a:lnTo>
                  <a:lnTo>
                    <a:pt x="43" y="82"/>
                  </a:lnTo>
                  <a:lnTo>
                    <a:pt x="14" y="22"/>
                  </a:lnTo>
                  <a:lnTo>
                    <a:pt x="14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18"/>
            <p:cNvSpPr>
              <a:spLocks/>
            </p:cNvSpPr>
            <p:nvPr userDrawn="1"/>
          </p:nvSpPr>
          <p:spPr bwMode="auto">
            <a:xfrm>
              <a:off x="737" y="774"/>
              <a:ext cx="52" cy="82"/>
            </a:xfrm>
            <a:custGeom>
              <a:avLst/>
              <a:gdLst>
                <a:gd name="T0" fmla="*/ 0 w 52"/>
                <a:gd name="T1" fmla="*/ 82 h 82"/>
                <a:gd name="T2" fmla="*/ 0 w 52"/>
                <a:gd name="T3" fmla="*/ 0 h 82"/>
                <a:gd name="T4" fmla="*/ 14 w 52"/>
                <a:gd name="T5" fmla="*/ 0 h 82"/>
                <a:gd name="T6" fmla="*/ 14 w 52"/>
                <a:gd name="T7" fmla="*/ 32 h 82"/>
                <a:gd name="T8" fmla="*/ 40 w 52"/>
                <a:gd name="T9" fmla="*/ 32 h 82"/>
                <a:gd name="T10" fmla="*/ 40 w 52"/>
                <a:gd name="T11" fmla="*/ 0 h 82"/>
                <a:gd name="T12" fmla="*/ 52 w 52"/>
                <a:gd name="T13" fmla="*/ 0 h 82"/>
                <a:gd name="T14" fmla="*/ 52 w 52"/>
                <a:gd name="T15" fmla="*/ 82 h 82"/>
                <a:gd name="T16" fmla="*/ 40 w 52"/>
                <a:gd name="T17" fmla="*/ 82 h 82"/>
                <a:gd name="T18" fmla="*/ 40 w 52"/>
                <a:gd name="T19" fmla="*/ 48 h 82"/>
                <a:gd name="T20" fmla="*/ 14 w 52"/>
                <a:gd name="T21" fmla="*/ 48 h 82"/>
                <a:gd name="T22" fmla="*/ 14 w 52"/>
                <a:gd name="T23" fmla="*/ 82 h 82"/>
                <a:gd name="T24" fmla="*/ 0 w 52"/>
                <a:gd name="T2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" h="82">
                  <a:moveTo>
                    <a:pt x="0" y="82"/>
                  </a:moveTo>
                  <a:lnTo>
                    <a:pt x="0" y="0"/>
                  </a:lnTo>
                  <a:lnTo>
                    <a:pt x="14" y="0"/>
                  </a:lnTo>
                  <a:lnTo>
                    <a:pt x="14" y="32"/>
                  </a:lnTo>
                  <a:lnTo>
                    <a:pt x="40" y="32"/>
                  </a:lnTo>
                  <a:lnTo>
                    <a:pt x="40" y="0"/>
                  </a:lnTo>
                  <a:lnTo>
                    <a:pt x="52" y="0"/>
                  </a:lnTo>
                  <a:lnTo>
                    <a:pt x="52" y="82"/>
                  </a:lnTo>
                  <a:lnTo>
                    <a:pt x="40" y="82"/>
                  </a:lnTo>
                  <a:lnTo>
                    <a:pt x="40" y="48"/>
                  </a:lnTo>
                  <a:lnTo>
                    <a:pt x="14" y="48"/>
                  </a:lnTo>
                  <a:lnTo>
                    <a:pt x="14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19"/>
            <p:cNvSpPr>
              <a:spLocks noEditPoints="1"/>
            </p:cNvSpPr>
            <p:nvPr userDrawn="1"/>
          </p:nvSpPr>
          <p:spPr bwMode="auto">
            <a:xfrm>
              <a:off x="800" y="772"/>
              <a:ext cx="74" cy="104"/>
            </a:xfrm>
            <a:custGeom>
              <a:avLst/>
              <a:gdLst>
                <a:gd name="T0" fmla="*/ 22 w 43"/>
                <a:gd name="T1" fmla="*/ 0 h 52"/>
                <a:gd name="T2" fmla="*/ 32 w 43"/>
                <a:gd name="T3" fmla="*/ 3 h 52"/>
                <a:gd name="T4" fmla="*/ 40 w 43"/>
                <a:gd name="T5" fmla="*/ 11 h 52"/>
                <a:gd name="T6" fmla="*/ 43 w 43"/>
                <a:gd name="T7" fmla="*/ 22 h 52"/>
                <a:gd name="T8" fmla="*/ 40 w 43"/>
                <a:gd name="T9" fmla="*/ 32 h 52"/>
                <a:gd name="T10" fmla="*/ 32 w 43"/>
                <a:gd name="T11" fmla="*/ 40 h 52"/>
                <a:gd name="T12" fmla="*/ 22 w 43"/>
                <a:gd name="T13" fmla="*/ 43 h 52"/>
                <a:gd name="T14" fmla="*/ 13 w 43"/>
                <a:gd name="T15" fmla="*/ 41 h 52"/>
                <a:gd name="T16" fmla="*/ 6 w 43"/>
                <a:gd name="T17" fmla="*/ 37 h 52"/>
                <a:gd name="T18" fmla="*/ 2 w 43"/>
                <a:gd name="T19" fmla="*/ 30 h 52"/>
                <a:gd name="T20" fmla="*/ 0 w 43"/>
                <a:gd name="T21" fmla="*/ 22 h 52"/>
                <a:gd name="T22" fmla="*/ 3 w 43"/>
                <a:gd name="T23" fmla="*/ 11 h 52"/>
                <a:gd name="T24" fmla="*/ 11 w 43"/>
                <a:gd name="T25" fmla="*/ 3 h 52"/>
                <a:gd name="T26" fmla="*/ 22 w 43"/>
                <a:gd name="T27" fmla="*/ 0 h 52"/>
                <a:gd name="T28" fmla="*/ 22 w 43"/>
                <a:gd name="T29" fmla="*/ 7 h 52"/>
                <a:gd name="T30" fmla="*/ 15 w 43"/>
                <a:gd name="T31" fmla="*/ 9 h 52"/>
                <a:gd name="T32" fmla="*/ 10 w 43"/>
                <a:gd name="T33" fmla="*/ 14 h 52"/>
                <a:gd name="T34" fmla="*/ 8 w 43"/>
                <a:gd name="T35" fmla="*/ 21 h 52"/>
                <a:gd name="T36" fmla="*/ 9 w 43"/>
                <a:gd name="T37" fmla="*/ 27 h 52"/>
                <a:gd name="T38" fmla="*/ 12 w 43"/>
                <a:gd name="T39" fmla="*/ 31 h 52"/>
                <a:gd name="T40" fmla="*/ 16 w 43"/>
                <a:gd name="T41" fmla="*/ 34 h 52"/>
                <a:gd name="T42" fmla="*/ 22 w 43"/>
                <a:gd name="T43" fmla="*/ 36 h 52"/>
                <a:gd name="T44" fmla="*/ 29 w 43"/>
                <a:gd name="T45" fmla="*/ 34 h 52"/>
                <a:gd name="T46" fmla="*/ 34 w 43"/>
                <a:gd name="T47" fmla="*/ 28 h 52"/>
                <a:gd name="T48" fmla="*/ 36 w 43"/>
                <a:gd name="T49" fmla="*/ 21 h 52"/>
                <a:gd name="T50" fmla="*/ 34 w 43"/>
                <a:gd name="T51" fmla="*/ 14 h 52"/>
                <a:gd name="T52" fmla="*/ 29 w 43"/>
                <a:gd name="T53" fmla="*/ 9 h 52"/>
                <a:gd name="T54" fmla="*/ 22 w 43"/>
                <a:gd name="T55" fmla="*/ 7 h 52"/>
                <a:gd name="T56" fmla="*/ 19 w 43"/>
                <a:gd name="T57" fmla="*/ 52 h 52"/>
                <a:gd name="T58" fmla="*/ 19 w 43"/>
                <a:gd name="T59" fmla="*/ 46 h 52"/>
                <a:gd name="T60" fmla="*/ 25 w 43"/>
                <a:gd name="T61" fmla="*/ 46 h 52"/>
                <a:gd name="T62" fmla="*/ 25 w 43"/>
                <a:gd name="T63" fmla="*/ 52 h 52"/>
                <a:gd name="T64" fmla="*/ 19 w 43"/>
                <a:gd name="T65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3" h="52">
                  <a:moveTo>
                    <a:pt x="22" y="0"/>
                  </a:moveTo>
                  <a:cubicBezTo>
                    <a:pt x="26" y="0"/>
                    <a:pt x="29" y="1"/>
                    <a:pt x="32" y="3"/>
                  </a:cubicBezTo>
                  <a:cubicBezTo>
                    <a:pt x="36" y="5"/>
                    <a:pt x="38" y="7"/>
                    <a:pt x="40" y="11"/>
                  </a:cubicBezTo>
                  <a:cubicBezTo>
                    <a:pt x="42" y="14"/>
                    <a:pt x="43" y="18"/>
                    <a:pt x="43" y="22"/>
                  </a:cubicBezTo>
                  <a:cubicBezTo>
                    <a:pt x="43" y="26"/>
                    <a:pt x="42" y="29"/>
                    <a:pt x="40" y="32"/>
                  </a:cubicBezTo>
                  <a:cubicBezTo>
                    <a:pt x="38" y="36"/>
                    <a:pt x="36" y="38"/>
                    <a:pt x="32" y="40"/>
                  </a:cubicBezTo>
                  <a:cubicBezTo>
                    <a:pt x="29" y="42"/>
                    <a:pt x="26" y="43"/>
                    <a:pt x="22" y="43"/>
                  </a:cubicBezTo>
                  <a:cubicBezTo>
                    <a:pt x="19" y="43"/>
                    <a:pt x="16" y="43"/>
                    <a:pt x="13" y="41"/>
                  </a:cubicBezTo>
                  <a:cubicBezTo>
                    <a:pt x="11" y="40"/>
                    <a:pt x="8" y="39"/>
                    <a:pt x="6" y="37"/>
                  </a:cubicBezTo>
                  <a:cubicBezTo>
                    <a:pt x="4" y="35"/>
                    <a:pt x="3" y="32"/>
                    <a:pt x="2" y="30"/>
                  </a:cubicBezTo>
                  <a:cubicBezTo>
                    <a:pt x="1" y="27"/>
                    <a:pt x="0" y="24"/>
                    <a:pt x="0" y="22"/>
                  </a:cubicBezTo>
                  <a:cubicBezTo>
                    <a:pt x="0" y="18"/>
                    <a:pt x="1" y="14"/>
                    <a:pt x="3" y="11"/>
                  </a:cubicBezTo>
                  <a:cubicBezTo>
                    <a:pt x="5" y="7"/>
                    <a:pt x="8" y="5"/>
                    <a:pt x="11" y="3"/>
                  </a:cubicBezTo>
                  <a:cubicBezTo>
                    <a:pt x="14" y="1"/>
                    <a:pt x="18" y="0"/>
                    <a:pt x="22" y="0"/>
                  </a:cubicBezTo>
                  <a:close/>
                  <a:moveTo>
                    <a:pt x="22" y="7"/>
                  </a:moveTo>
                  <a:cubicBezTo>
                    <a:pt x="19" y="7"/>
                    <a:pt x="17" y="8"/>
                    <a:pt x="15" y="9"/>
                  </a:cubicBezTo>
                  <a:cubicBezTo>
                    <a:pt x="13" y="11"/>
                    <a:pt x="11" y="12"/>
                    <a:pt x="10" y="14"/>
                  </a:cubicBezTo>
                  <a:cubicBezTo>
                    <a:pt x="8" y="17"/>
                    <a:pt x="8" y="19"/>
                    <a:pt x="8" y="21"/>
                  </a:cubicBezTo>
                  <a:cubicBezTo>
                    <a:pt x="8" y="23"/>
                    <a:pt x="8" y="25"/>
                    <a:pt x="9" y="27"/>
                  </a:cubicBezTo>
                  <a:cubicBezTo>
                    <a:pt x="10" y="29"/>
                    <a:pt x="11" y="30"/>
                    <a:pt x="12" y="31"/>
                  </a:cubicBezTo>
                  <a:cubicBezTo>
                    <a:pt x="13" y="33"/>
                    <a:pt x="15" y="34"/>
                    <a:pt x="16" y="34"/>
                  </a:cubicBezTo>
                  <a:cubicBezTo>
                    <a:pt x="18" y="35"/>
                    <a:pt x="20" y="36"/>
                    <a:pt x="22" y="36"/>
                  </a:cubicBezTo>
                  <a:cubicBezTo>
                    <a:pt x="24" y="36"/>
                    <a:pt x="26" y="35"/>
                    <a:pt x="29" y="34"/>
                  </a:cubicBezTo>
                  <a:cubicBezTo>
                    <a:pt x="31" y="32"/>
                    <a:pt x="32" y="31"/>
                    <a:pt x="34" y="28"/>
                  </a:cubicBezTo>
                  <a:cubicBezTo>
                    <a:pt x="35" y="26"/>
                    <a:pt x="36" y="24"/>
                    <a:pt x="36" y="21"/>
                  </a:cubicBezTo>
                  <a:cubicBezTo>
                    <a:pt x="36" y="19"/>
                    <a:pt x="35" y="17"/>
                    <a:pt x="34" y="14"/>
                  </a:cubicBezTo>
                  <a:cubicBezTo>
                    <a:pt x="32" y="12"/>
                    <a:pt x="31" y="11"/>
                    <a:pt x="29" y="9"/>
                  </a:cubicBezTo>
                  <a:cubicBezTo>
                    <a:pt x="27" y="8"/>
                    <a:pt x="24" y="7"/>
                    <a:pt x="22" y="7"/>
                  </a:cubicBezTo>
                  <a:close/>
                  <a:moveTo>
                    <a:pt x="19" y="52"/>
                  </a:moveTo>
                  <a:cubicBezTo>
                    <a:pt x="19" y="46"/>
                    <a:pt x="19" y="46"/>
                    <a:pt x="19" y="46"/>
                  </a:cubicBezTo>
                  <a:cubicBezTo>
                    <a:pt x="25" y="46"/>
                    <a:pt x="25" y="46"/>
                    <a:pt x="25" y="46"/>
                  </a:cubicBezTo>
                  <a:cubicBezTo>
                    <a:pt x="25" y="52"/>
                    <a:pt x="25" y="52"/>
                    <a:pt x="25" y="52"/>
                  </a:cubicBezTo>
                  <a:lnTo>
                    <a:pt x="19" y="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20"/>
            <p:cNvSpPr>
              <a:spLocks/>
            </p:cNvSpPr>
            <p:nvPr userDrawn="1"/>
          </p:nvSpPr>
          <p:spPr bwMode="auto">
            <a:xfrm>
              <a:off x="881" y="772"/>
              <a:ext cx="71" cy="86"/>
            </a:xfrm>
            <a:custGeom>
              <a:avLst/>
              <a:gdLst>
                <a:gd name="T0" fmla="*/ 32 w 41"/>
                <a:gd name="T1" fmla="*/ 31 h 43"/>
                <a:gd name="T2" fmla="*/ 41 w 41"/>
                <a:gd name="T3" fmla="*/ 31 h 43"/>
                <a:gd name="T4" fmla="*/ 36 w 41"/>
                <a:gd name="T5" fmla="*/ 37 h 43"/>
                <a:gd name="T6" fmla="*/ 29 w 41"/>
                <a:gd name="T7" fmla="*/ 42 h 43"/>
                <a:gd name="T8" fmla="*/ 22 w 41"/>
                <a:gd name="T9" fmla="*/ 43 h 43"/>
                <a:gd name="T10" fmla="*/ 13 w 41"/>
                <a:gd name="T11" fmla="*/ 41 h 43"/>
                <a:gd name="T12" fmla="*/ 6 w 41"/>
                <a:gd name="T13" fmla="*/ 37 h 43"/>
                <a:gd name="T14" fmla="*/ 2 w 41"/>
                <a:gd name="T15" fmla="*/ 30 h 43"/>
                <a:gd name="T16" fmla="*/ 0 w 41"/>
                <a:gd name="T17" fmla="*/ 21 h 43"/>
                <a:gd name="T18" fmla="*/ 3 w 41"/>
                <a:gd name="T19" fmla="*/ 11 h 43"/>
                <a:gd name="T20" fmla="*/ 11 w 41"/>
                <a:gd name="T21" fmla="*/ 3 h 43"/>
                <a:gd name="T22" fmla="*/ 21 w 41"/>
                <a:gd name="T23" fmla="*/ 0 h 43"/>
                <a:gd name="T24" fmla="*/ 29 w 41"/>
                <a:gd name="T25" fmla="*/ 1 h 43"/>
                <a:gd name="T26" fmla="*/ 36 w 41"/>
                <a:gd name="T27" fmla="*/ 6 h 43"/>
                <a:gd name="T28" fmla="*/ 41 w 41"/>
                <a:gd name="T29" fmla="*/ 13 h 43"/>
                <a:gd name="T30" fmla="*/ 32 w 41"/>
                <a:gd name="T31" fmla="*/ 13 h 43"/>
                <a:gd name="T32" fmla="*/ 27 w 41"/>
                <a:gd name="T33" fmla="*/ 9 h 43"/>
                <a:gd name="T34" fmla="*/ 21 w 41"/>
                <a:gd name="T35" fmla="*/ 7 h 43"/>
                <a:gd name="T36" fmla="*/ 15 w 41"/>
                <a:gd name="T37" fmla="*/ 9 h 43"/>
                <a:gd name="T38" fmla="*/ 10 w 41"/>
                <a:gd name="T39" fmla="*/ 15 h 43"/>
                <a:gd name="T40" fmla="*/ 8 w 41"/>
                <a:gd name="T41" fmla="*/ 22 h 43"/>
                <a:gd name="T42" fmla="*/ 10 w 41"/>
                <a:gd name="T43" fmla="*/ 29 h 43"/>
                <a:gd name="T44" fmla="*/ 15 w 41"/>
                <a:gd name="T45" fmla="*/ 34 h 43"/>
                <a:gd name="T46" fmla="*/ 21 w 41"/>
                <a:gd name="T47" fmla="*/ 36 h 43"/>
                <a:gd name="T48" fmla="*/ 32 w 41"/>
                <a:gd name="T49" fmla="*/ 3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1" h="43">
                  <a:moveTo>
                    <a:pt x="32" y="31"/>
                  </a:moveTo>
                  <a:cubicBezTo>
                    <a:pt x="41" y="31"/>
                    <a:pt x="41" y="31"/>
                    <a:pt x="41" y="31"/>
                  </a:cubicBezTo>
                  <a:cubicBezTo>
                    <a:pt x="40" y="33"/>
                    <a:pt x="38" y="35"/>
                    <a:pt x="36" y="37"/>
                  </a:cubicBezTo>
                  <a:cubicBezTo>
                    <a:pt x="34" y="39"/>
                    <a:pt x="32" y="41"/>
                    <a:pt x="29" y="42"/>
                  </a:cubicBezTo>
                  <a:cubicBezTo>
                    <a:pt x="27" y="43"/>
                    <a:pt x="24" y="43"/>
                    <a:pt x="22" y="43"/>
                  </a:cubicBezTo>
                  <a:cubicBezTo>
                    <a:pt x="19" y="43"/>
                    <a:pt x="16" y="43"/>
                    <a:pt x="13" y="41"/>
                  </a:cubicBezTo>
                  <a:cubicBezTo>
                    <a:pt x="11" y="40"/>
                    <a:pt x="8" y="39"/>
                    <a:pt x="6" y="37"/>
                  </a:cubicBezTo>
                  <a:cubicBezTo>
                    <a:pt x="4" y="35"/>
                    <a:pt x="3" y="32"/>
                    <a:pt x="2" y="30"/>
                  </a:cubicBezTo>
                  <a:cubicBezTo>
                    <a:pt x="1" y="27"/>
                    <a:pt x="0" y="24"/>
                    <a:pt x="0" y="21"/>
                  </a:cubicBezTo>
                  <a:cubicBezTo>
                    <a:pt x="0" y="18"/>
                    <a:pt x="1" y="14"/>
                    <a:pt x="3" y="11"/>
                  </a:cubicBezTo>
                  <a:cubicBezTo>
                    <a:pt x="5" y="7"/>
                    <a:pt x="8" y="5"/>
                    <a:pt x="11" y="3"/>
                  </a:cubicBezTo>
                  <a:cubicBezTo>
                    <a:pt x="14" y="1"/>
                    <a:pt x="18" y="0"/>
                    <a:pt x="21" y="0"/>
                  </a:cubicBezTo>
                  <a:cubicBezTo>
                    <a:pt x="24" y="0"/>
                    <a:pt x="27" y="0"/>
                    <a:pt x="29" y="1"/>
                  </a:cubicBezTo>
                  <a:cubicBezTo>
                    <a:pt x="32" y="2"/>
                    <a:pt x="34" y="4"/>
                    <a:pt x="36" y="6"/>
                  </a:cubicBezTo>
                  <a:cubicBezTo>
                    <a:pt x="38" y="8"/>
                    <a:pt x="40" y="10"/>
                    <a:pt x="41" y="13"/>
                  </a:cubicBezTo>
                  <a:cubicBezTo>
                    <a:pt x="32" y="13"/>
                    <a:pt x="32" y="13"/>
                    <a:pt x="32" y="13"/>
                  </a:cubicBezTo>
                  <a:cubicBezTo>
                    <a:pt x="31" y="11"/>
                    <a:pt x="29" y="10"/>
                    <a:pt x="27" y="9"/>
                  </a:cubicBezTo>
                  <a:cubicBezTo>
                    <a:pt x="25" y="8"/>
                    <a:pt x="23" y="7"/>
                    <a:pt x="21" y="7"/>
                  </a:cubicBezTo>
                  <a:cubicBezTo>
                    <a:pt x="19" y="7"/>
                    <a:pt x="17" y="8"/>
                    <a:pt x="15" y="9"/>
                  </a:cubicBezTo>
                  <a:cubicBezTo>
                    <a:pt x="12" y="11"/>
                    <a:pt x="11" y="12"/>
                    <a:pt x="10" y="15"/>
                  </a:cubicBezTo>
                  <a:cubicBezTo>
                    <a:pt x="8" y="17"/>
                    <a:pt x="8" y="19"/>
                    <a:pt x="8" y="22"/>
                  </a:cubicBezTo>
                  <a:cubicBezTo>
                    <a:pt x="8" y="24"/>
                    <a:pt x="8" y="26"/>
                    <a:pt x="10" y="29"/>
                  </a:cubicBezTo>
                  <a:cubicBezTo>
                    <a:pt x="11" y="31"/>
                    <a:pt x="13" y="32"/>
                    <a:pt x="15" y="34"/>
                  </a:cubicBezTo>
                  <a:cubicBezTo>
                    <a:pt x="17" y="35"/>
                    <a:pt x="19" y="36"/>
                    <a:pt x="21" y="36"/>
                  </a:cubicBezTo>
                  <a:cubicBezTo>
                    <a:pt x="25" y="36"/>
                    <a:pt x="29" y="34"/>
                    <a:pt x="32" y="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21"/>
            <p:cNvSpPr>
              <a:spLocks/>
            </p:cNvSpPr>
            <p:nvPr userDrawn="1"/>
          </p:nvSpPr>
          <p:spPr bwMode="auto">
            <a:xfrm>
              <a:off x="713" y="484"/>
              <a:ext cx="199" cy="232"/>
            </a:xfrm>
            <a:custGeom>
              <a:avLst/>
              <a:gdLst>
                <a:gd name="T0" fmla="*/ 115 w 115"/>
                <a:gd name="T1" fmla="*/ 107 h 116"/>
                <a:gd name="T2" fmla="*/ 107 w 115"/>
                <a:gd name="T3" fmla="*/ 116 h 116"/>
                <a:gd name="T4" fmla="*/ 8 w 115"/>
                <a:gd name="T5" fmla="*/ 116 h 116"/>
                <a:gd name="T6" fmla="*/ 0 w 115"/>
                <a:gd name="T7" fmla="*/ 107 h 116"/>
                <a:gd name="T8" fmla="*/ 0 w 115"/>
                <a:gd name="T9" fmla="*/ 9 h 116"/>
                <a:gd name="T10" fmla="*/ 8 w 115"/>
                <a:gd name="T11" fmla="*/ 0 h 116"/>
                <a:gd name="T12" fmla="*/ 107 w 115"/>
                <a:gd name="T13" fmla="*/ 0 h 116"/>
                <a:gd name="T14" fmla="*/ 115 w 115"/>
                <a:gd name="T15" fmla="*/ 9 h 116"/>
                <a:gd name="T16" fmla="*/ 115 w 115"/>
                <a:gd name="T17" fmla="*/ 10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6">
                  <a:moveTo>
                    <a:pt x="115" y="107"/>
                  </a:moveTo>
                  <a:cubicBezTo>
                    <a:pt x="115" y="112"/>
                    <a:pt x="112" y="116"/>
                    <a:pt x="107" y="116"/>
                  </a:cubicBezTo>
                  <a:cubicBezTo>
                    <a:pt x="8" y="116"/>
                    <a:pt x="8" y="116"/>
                    <a:pt x="8" y="116"/>
                  </a:cubicBezTo>
                  <a:cubicBezTo>
                    <a:pt x="4" y="116"/>
                    <a:pt x="0" y="112"/>
                    <a:pt x="0" y="107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9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22"/>
            <p:cNvSpPr>
              <a:spLocks/>
            </p:cNvSpPr>
            <p:nvPr userDrawn="1"/>
          </p:nvSpPr>
          <p:spPr bwMode="auto">
            <a:xfrm>
              <a:off x="478" y="220"/>
              <a:ext cx="200" cy="230"/>
            </a:xfrm>
            <a:custGeom>
              <a:avLst/>
              <a:gdLst>
                <a:gd name="T0" fmla="*/ 115 w 115"/>
                <a:gd name="T1" fmla="*/ 107 h 115"/>
                <a:gd name="T2" fmla="*/ 107 w 115"/>
                <a:gd name="T3" fmla="*/ 115 h 115"/>
                <a:gd name="T4" fmla="*/ 8 w 115"/>
                <a:gd name="T5" fmla="*/ 115 h 115"/>
                <a:gd name="T6" fmla="*/ 0 w 115"/>
                <a:gd name="T7" fmla="*/ 107 h 115"/>
                <a:gd name="T8" fmla="*/ 0 w 115"/>
                <a:gd name="T9" fmla="*/ 8 h 115"/>
                <a:gd name="T10" fmla="*/ 8 w 115"/>
                <a:gd name="T11" fmla="*/ 0 h 115"/>
                <a:gd name="T12" fmla="*/ 107 w 115"/>
                <a:gd name="T13" fmla="*/ 0 h 115"/>
                <a:gd name="T14" fmla="*/ 115 w 115"/>
                <a:gd name="T15" fmla="*/ 8 h 115"/>
                <a:gd name="T16" fmla="*/ 115 w 115"/>
                <a:gd name="T17" fmla="*/ 107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5">
                  <a:moveTo>
                    <a:pt x="115" y="107"/>
                  </a:moveTo>
                  <a:cubicBezTo>
                    <a:pt x="115" y="112"/>
                    <a:pt x="112" y="115"/>
                    <a:pt x="107" y="115"/>
                  </a:cubicBezTo>
                  <a:cubicBezTo>
                    <a:pt x="8" y="115"/>
                    <a:pt x="8" y="115"/>
                    <a:pt x="8" y="115"/>
                  </a:cubicBezTo>
                  <a:cubicBezTo>
                    <a:pt x="4" y="115"/>
                    <a:pt x="0" y="112"/>
                    <a:pt x="0" y="10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8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Freeform 23"/>
            <p:cNvSpPr>
              <a:spLocks/>
            </p:cNvSpPr>
            <p:nvPr userDrawn="1"/>
          </p:nvSpPr>
          <p:spPr bwMode="auto">
            <a:xfrm>
              <a:off x="713" y="220"/>
              <a:ext cx="199" cy="230"/>
            </a:xfrm>
            <a:custGeom>
              <a:avLst/>
              <a:gdLst>
                <a:gd name="T0" fmla="*/ 115 w 115"/>
                <a:gd name="T1" fmla="*/ 107 h 115"/>
                <a:gd name="T2" fmla="*/ 107 w 115"/>
                <a:gd name="T3" fmla="*/ 115 h 115"/>
                <a:gd name="T4" fmla="*/ 8 w 115"/>
                <a:gd name="T5" fmla="*/ 115 h 115"/>
                <a:gd name="T6" fmla="*/ 0 w 115"/>
                <a:gd name="T7" fmla="*/ 107 h 115"/>
                <a:gd name="T8" fmla="*/ 0 w 115"/>
                <a:gd name="T9" fmla="*/ 8 h 115"/>
                <a:gd name="T10" fmla="*/ 8 w 115"/>
                <a:gd name="T11" fmla="*/ 0 h 115"/>
                <a:gd name="T12" fmla="*/ 107 w 115"/>
                <a:gd name="T13" fmla="*/ 0 h 115"/>
                <a:gd name="T14" fmla="*/ 115 w 115"/>
                <a:gd name="T15" fmla="*/ 8 h 115"/>
                <a:gd name="T16" fmla="*/ 115 w 115"/>
                <a:gd name="T17" fmla="*/ 107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5">
                  <a:moveTo>
                    <a:pt x="115" y="107"/>
                  </a:moveTo>
                  <a:cubicBezTo>
                    <a:pt x="115" y="112"/>
                    <a:pt x="112" y="115"/>
                    <a:pt x="107" y="115"/>
                  </a:cubicBezTo>
                  <a:cubicBezTo>
                    <a:pt x="8" y="115"/>
                    <a:pt x="8" y="115"/>
                    <a:pt x="8" y="115"/>
                  </a:cubicBezTo>
                  <a:cubicBezTo>
                    <a:pt x="4" y="115"/>
                    <a:pt x="0" y="112"/>
                    <a:pt x="0" y="10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8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" name="Freeform 24"/>
            <p:cNvSpPr>
              <a:spLocks/>
            </p:cNvSpPr>
            <p:nvPr userDrawn="1"/>
          </p:nvSpPr>
          <p:spPr bwMode="auto">
            <a:xfrm>
              <a:off x="478" y="484"/>
              <a:ext cx="200" cy="232"/>
            </a:xfrm>
            <a:custGeom>
              <a:avLst/>
              <a:gdLst>
                <a:gd name="T0" fmla="*/ 115 w 115"/>
                <a:gd name="T1" fmla="*/ 107 h 116"/>
                <a:gd name="T2" fmla="*/ 107 w 115"/>
                <a:gd name="T3" fmla="*/ 116 h 116"/>
                <a:gd name="T4" fmla="*/ 8 w 115"/>
                <a:gd name="T5" fmla="*/ 116 h 116"/>
                <a:gd name="T6" fmla="*/ 0 w 115"/>
                <a:gd name="T7" fmla="*/ 107 h 116"/>
                <a:gd name="T8" fmla="*/ 0 w 115"/>
                <a:gd name="T9" fmla="*/ 9 h 116"/>
                <a:gd name="T10" fmla="*/ 8 w 115"/>
                <a:gd name="T11" fmla="*/ 0 h 116"/>
                <a:gd name="T12" fmla="*/ 107 w 115"/>
                <a:gd name="T13" fmla="*/ 0 h 116"/>
                <a:gd name="T14" fmla="*/ 115 w 115"/>
                <a:gd name="T15" fmla="*/ 9 h 116"/>
                <a:gd name="T16" fmla="*/ 115 w 115"/>
                <a:gd name="T17" fmla="*/ 10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6">
                  <a:moveTo>
                    <a:pt x="115" y="107"/>
                  </a:moveTo>
                  <a:cubicBezTo>
                    <a:pt x="115" y="112"/>
                    <a:pt x="112" y="116"/>
                    <a:pt x="107" y="116"/>
                  </a:cubicBezTo>
                  <a:cubicBezTo>
                    <a:pt x="8" y="116"/>
                    <a:pt x="8" y="116"/>
                    <a:pt x="8" y="116"/>
                  </a:cubicBezTo>
                  <a:cubicBezTo>
                    <a:pt x="4" y="116"/>
                    <a:pt x="0" y="112"/>
                    <a:pt x="0" y="107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9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4" name="Rectangle 25"/>
            <p:cNvSpPr>
              <a:spLocks noChangeArrowheads="1"/>
            </p:cNvSpPr>
            <p:nvPr userDrawn="1"/>
          </p:nvSpPr>
          <p:spPr bwMode="auto">
            <a:xfrm>
              <a:off x="561" y="242"/>
              <a:ext cx="33" cy="18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5" name="Rectangle 26"/>
            <p:cNvSpPr>
              <a:spLocks noChangeArrowheads="1"/>
            </p:cNvSpPr>
            <p:nvPr userDrawn="1"/>
          </p:nvSpPr>
          <p:spPr bwMode="auto">
            <a:xfrm>
              <a:off x="497" y="316"/>
              <a:ext cx="162" cy="38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6" name="Freeform 27"/>
            <p:cNvSpPr>
              <a:spLocks/>
            </p:cNvSpPr>
            <p:nvPr userDrawn="1"/>
          </p:nvSpPr>
          <p:spPr bwMode="auto">
            <a:xfrm>
              <a:off x="509" y="522"/>
              <a:ext cx="138" cy="156"/>
            </a:xfrm>
            <a:custGeom>
              <a:avLst/>
              <a:gdLst>
                <a:gd name="T0" fmla="*/ 23 w 138"/>
                <a:gd name="T1" fmla="*/ 156 h 156"/>
                <a:gd name="T2" fmla="*/ 0 w 138"/>
                <a:gd name="T3" fmla="*/ 130 h 156"/>
                <a:gd name="T4" fmla="*/ 115 w 138"/>
                <a:gd name="T5" fmla="*/ 0 h 156"/>
                <a:gd name="T6" fmla="*/ 138 w 138"/>
                <a:gd name="T7" fmla="*/ 26 h 156"/>
                <a:gd name="T8" fmla="*/ 23 w 138"/>
                <a:gd name="T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56">
                  <a:moveTo>
                    <a:pt x="23" y="156"/>
                  </a:moveTo>
                  <a:lnTo>
                    <a:pt x="0" y="130"/>
                  </a:lnTo>
                  <a:lnTo>
                    <a:pt x="115" y="0"/>
                  </a:lnTo>
                  <a:lnTo>
                    <a:pt x="138" y="26"/>
                  </a:lnTo>
                  <a:lnTo>
                    <a:pt x="23" y="156"/>
                  </a:lnTo>
                  <a:close/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7" name="Freeform 28"/>
            <p:cNvSpPr>
              <a:spLocks/>
            </p:cNvSpPr>
            <p:nvPr userDrawn="1"/>
          </p:nvSpPr>
          <p:spPr bwMode="auto">
            <a:xfrm>
              <a:off x="509" y="522"/>
              <a:ext cx="138" cy="156"/>
            </a:xfrm>
            <a:custGeom>
              <a:avLst/>
              <a:gdLst>
                <a:gd name="T0" fmla="*/ 0 w 138"/>
                <a:gd name="T1" fmla="*/ 26 h 156"/>
                <a:gd name="T2" fmla="*/ 23 w 138"/>
                <a:gd name="T3" fmla="*/ 0 h 156"/>
                <a:gd name="T4" fmla="*/ 138 w 138"/>
                <a:gd name="T5" fmla="*/ 130 h 156"/>
                <a:gd name="T6" fmla="*/ 115 w 138"/>
                <a:gd name="T7" fmla="*/ 156 h 156"/>
                <a:gd name="T8" fmla="*/ 0 w 138"/>
                <a:gd name="T9" fmla="*/ 2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56">
                  <a:moveTo>
                    <a:pt x="0" y="26"/>
                  </a:moveTo>
                  <a:lnTo>
                    <a:pt x="23" y="0"/>
                  </a:lnTo>
                  <a:lnTo>
                    <a:pt x="138" y="130"/>
                  </a:lnTo>
                  <a:lnTo>
                    <a:pt x="115" y="15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8" name="Rectangle 29"/>
            <p:cNvSpPr>
              <a:spLocks noChangeArrowheads="1"/>
            </p:cNvSpPr>
            <p:nvPr userDrawn="1"/>
          </p:nvSpPr>
          <p:spPr bwMode="auto">
            <a:xfrm>
              <a:off x="732" y="316"/>
              <a:ext cx="161" cy="38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9" name="Rectangle 30"/>
            <p:cNvSpPr>
              <a:spLocks noChangeArrowheads="1"/>
            </p:cNvSpPr>
            <p:nvPr userDrawn="1"/>
          </p:nvSpPr>
          <p:spPr bwMode="auto">
            <a:xfrm>
              <a:off x="732" y="582"/>
              <a:ext cx="161" cy="3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0" name="Rectangle 31"/>
            <p:cNvSpPr>
              <a:spLocks noChangeArrowheads="1"/>
            </p:cNvSpPr>
            <p:nvPr userDrawn="1"/>
          </p:nvSpPr>
          <p:spPr bwMode="auto">
            <a:xfrm>
              <a:off x="796" y="522"/>
              <a:ext cx="33" cy="3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" name="Rectangle 32"/>
            <p:cNvSpPr>
              <a:spLocks noChangeArrowheads="1"/>
            </p:cNvSpPr>
            <p:nvPr userDrawn="1"/>
          </p:nvSpPr>
          <p:spPr bwMode="auto">
            <a:xfrm>
              <a:off x="796" y="642"/>
              <a:ext cx="33" cy="3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68" name="TextBox 67"/>
          <p:cNvSpPr txBox="1"/>
          <p:nvPr userDrawn="1"/>
        </p:nvSpPr>
        <p:spPr>
          <a:xfrm>
            <a:off x="2206475" y="504501"/>
            <a:ext cx="1494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TOÁN</a:t>
            </a:r>
          </a:p>
        </p:txBody>
      </p:sp>
      <p:sp>
        <p:nvSpPr>
          <p:cNvPr id="69" name="TextBox 68"/>
          <p:cNvSpPr txBox="1"/>
          <p:nvPr userDrawn="1"/>
        </p:nvSpPr>
        <p:spPr>
          <a:xfrm>
            <a:off x="4524984" y="504501"/>
            <a:ext cx="14047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THPT</a:t>
            </a:r>
            <a:endParaRPr lang="en-US" sz="3600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0" name="Title 2">
            <a:extLst>
              <a:ext uri="{FF2B5EF4-FFF2-40B4-BE49-F238E27FC236}">
                <a16:creationId xmlns:a16="http://schemas.microsoft.com/office/drawing/2014/main" id="{84F4051B-2BBE-412A-BD7D-D20EFA046DC9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7522730" y="286424"/>
            <a:ext cx="14546389" cy="976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kern="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PPT TIVI - DIỄN ĐÀN GIÁO VIÊN TOÁN</a:t>
            </a:r>
            <a:endParaRPr lang="vi-VN" sz="4800" kern="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5" name="Picture 13"/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5630" y="329747"/>
            <a:ext cx="16988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5677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04C8E1A9-3E18-4F70-8732-3E72A25B755A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42038" y="155574"/>
            <a:ext cx="1371600" cy="1371602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9681" y="76201"/>
            <a:ext cx="1463040" cy="1461089"/>
          </a:xfrm>
          <a:prstGeom prst="rect">
            <a:avLst/>
          </a:prstGeom>
        </p:spPr>
      </p:pic>
      <p:grpSp>
        <p:nvGrpSpPr>
          <p:cNvPr id="38" name="Group 4"/>
          <p:cNvGrpSpPr>
            <a:grpSpLocks noChangeAspect="1"/>
          </p:cNvGrpSpPr>
          <p:nvPr userDrawn="1"/>
        </p:nvGrpSpPr>
        <p:grpSpPr bwMode="auto">
          <a:xfrm>
            <a:off x="22989" y="76201"/>
            <a:ext cx="21194297" cy="1439863"/>
            <a:chOff x="0" y="58"/>
            <a:chExt cx="13349" cy="907"/>
          </a:xfrm>
        </p:grpSpPr>
        <p:sp>
          <p:nvSpPr>
            <p:cNvPr id="39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0" y="60"/>
              <a:ext cx="13347" cy="900"/>
            </a:xfrm>
            <a:prstGeom prst="rect">
              <a:avLst/>
            </a:prstGeom>
            <a:solidFill>
              <a:srgbClr val="135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pic>
          <p:nvPicPr>
            <p:cNvPr id="15365" name="Picture 5"/>
            <p:cNvPicPr>
              <a:picLocks noChangeAspect="1" noChangeArrowheads="1"/>
            </p:cNvPicPr>
            <p:nvPr userDrawn="1"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75"/>
              <a:ext cx="13347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" name="Freeform 6"/>
            <p:cNvSpPr>
              <a:spLocks/>
            </p:cNvSpPr>
            <p:nvPr userDrawn="1"/>
          </p:nvSpPr>
          <p:spPr bwMode="auto">
            <a:xfrm>
              <a:off x="0" y="58"/>
              <a:ext cx="13347" cy="880"/>
            </a:xfrm>
            <a:custGeom>
              <a:avLst/>
              <a:gdLst>
                <a:gd name="T0" fmla="*/ 0 w 7680"/>
                <a:gd name="T1" fmla="*/ 0 h 440"/>
                <a:gd name="T2" fmla="*/ 0 w 7680"/>
                <a:gd name="T3" fmla="*/ 40 h 440"/>
                <a:gd name="T4" fmla="*/ 0 w 7680"/>
                <a:gd name="T5" fmla="*/ 40 h 440"/>
                <a:gd name="T6" fmla="*/ 140 w 7680"/>
                <a:gd name="T7" fmla="*/ 40 h 440"/>
                <a:gd name="T8" fmla="*/ 200 w 7680"/>
                <a:gd name="T9" fmla="*/ 100 h 440"/>
                <a:gd name="T10" fmla="*/ 200 w 7680"/>
                <a:gd name="T11" fmla="*/ 380 h 440"/>
                <a:gd name="T12" fmla="*/ 200 w 7680"/>
                <a:gd name="T13" fmla="*/ 380 h 440"/>
                <a:gd name="T14" fmla="*/ 260 w 7680"/>
                <a:gd name="T15" fmla="*/ 440 h 440"/>
                <a:gd name="T16" fmla="*/ 540 w 7680"/>
                <a:gd name="T17" fmla="*/ 440 h 440"/>
                <a:gd name="T18" fmla="*/ 600 w 7680"/>
                <a:gd name="T19" fmla="*/ 380 h 440"/>
                <a:gd name="T20" fmla="*/ 600 w 7680"/>
                <a:gd name="T21" fmla="*/ 106 h 440"/>
                <a:gd name="T22" fmla="*/ 601 w 7680"/>
                <a:gd name="T23" fmla="*/ 106 h 440"/>
                <a:gd name="T24" fmla="*/ 601 w 7680"/>
                <a:gd name="T25" fmla="*/ 101 h 440"/>
                <a:gd name="T26" fmla="*/ 661 w 7680"/>
                <a:gd name="T27" fmla="*/ 41 h 440"/>
                <a:gd name="T28" fmla="*/ 676 w 7680"/>
                <a:gd name="T29" fmla="*/ 41 h 440"/>
                <a:gd name="T30" fmla="*/ 676 w 7680"/>
                <a:gd name="T31" fmla="*/ 40 h 440"/>
                <a:gd name="T32" fmla="*/ 7680 w 7680"/>
                <a:gd name="T33" fmla="*/ 40 h 440"/>
                <a:gd name="T34" fmla="*/ 7680 w 7680"/>
                <a:gd name="T35" fmla="*/ 0 h 440"/>
                <a:gd name="T36" fmla="*/ 0 w 7680"/>
                <a:gd name="T37" fmla="*/ 0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80" h="440">
                  <a:moveTo>
                    <a:pt x="0" y="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40" y="40"/>
                    <a:pt x="140" y="40"/>
                    <a:pt x="140" y="40"/>
                  </a:cubicBezTo>
                  <a:cubicBezTo>
                    <a:pt x="173" y="40"/>
                    <a:pt x="200" y="67"/>
                    <a:pt x="200" y="100"/>
                  </a:cubicBezTo>
                  <a:cubicBezTo>
                    <a:pt x="200" y="380"/>
                    <a:pt x="200" y="380"/>
                    <a:pt x="200" y="380"/>
                  </a:cubicBezTo>
                  <a:cubicBezTo>
                    <a:pt x="200" y="380"/>
                    <a:pt x="200" y="380"/>
                    <a:pt x="200" y="380"/>
                  </a:cubicBezTo>
                  <a:cubicBezTo>
                    <a:pt x="200" y="414"/>
                    <a:pt x="227" y="440"/>
                    <a:pt x="260" y="440"/>
                  </a:cubicBezTo>
                  <a:cubicBezTo>
                    <a:pt x="540" y="440"/>
                    <a:pt x="540" y="440"/>
                    <a:pt x="540" y="440"/>
                  </a:cubicBezTo>
                  <a:cubicBezTo>
                    <a:pt x="574" y="440"/>
                    <a:pt x="600" y="414"/>
                    <a:pt x="600" y="380"/>
                  </a:cubicBezTo>
                  <a:cubicBezTo>
                    <a:pt x="600" y="106"/>
                    <a:pt x="600" y="106"/>
                    <a:pt x="600" y="106"/>
                  </a:cubicBezTo>
                  <a:cubicBezTo>
                    <a:pt x="601" y="106"/>
                    <a:pt x="601" y="106"/>
                    <a:pt x="601" y="106"/>
                  </a:cubicBezTo>
                  <a:cubicBezTo>
                    <a:pt x="601" y="101"/>
                    <a:pt x="601" y="101"/>
                    <a:pt x="601" y="101"/>
                  </a:cubicBezTo>
                  <a:cubicBezTo>
                    <a:pt x="601" y="67"/>
                    <a:pt x="627" y="41"/>
                    <a:pt x="661" y="41"/>
                  </a:cubicBezTo>
                  <a:cubicBezTo>
                    <a:pt x="676" y="41"/>
                    <a:pt x="676" y="41"/>
                    <a:pt x="676" y="41"/>
                  </a:cubicBezTo>
                  <a:cubicBezTo>
                    <a:pt x="676" y="40"/>
                    <a:pt x="676" y="40"/>
                    <a:pt x="676" y="40"/>
                  </a:cubicBezTo>
                  <a:cubicBezTo>
                    <a:pt x="7680" y="40"/>
                    <a:pt x="7680" y="40"/>
                    <a:pt x="7680" y="40"/>
                  </a:cubicBezTo>
                  <a:cubicBezTo>
                    <a:pt x="7680" y="0"/>
                    <a:pt x="7680" y="0"/>
                    <a:pt x="768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" name="Freeform 9"/>
            <p:cNvSpPr>
              <a:spLocks/>
            </p:cNvSpPr>
            <p:nvPr userDrawn="1"/>
          </p:nvSpPr>
          <p:spPr bwMode="auto">
            <a:xfrm>
              <a:off x="1802" y="202"/>
              <a:ext cx="11545" cy="760"/>
            </a:xfrm>
            <a:custGeom>
              <a:avLst/>
              <a:gdLst>
                <a:gd name="T0" fmla="*/ 6643 w 6643"/>
                <a:gd name="T1" fmla="*/ 380 h 380"/>
                <a:gd name="T2" fmla="*/ 60 w 6643"/>
                <a:gd name="T3" fmla="*/ 380 h 380"/>
                <a:gd name="T4" fmla="*/ 0 w 6643"/>
                <a:gd name="T5" fmla="*/ 320 h 380"/>
                <a:gd name="T6" fmla="*/ 0 w 6643"/>
                <a:gd name="T7" fmla="*/ 60 h 380"/>
                <a:gd name="T8" fmla="*/ 60 w 6643"/>
                <a:gd name="T9" fmla="*/ 0 h 380"/>
                <a:gd name="T10" fmla="*/ 6643 w 6643"/>
                <a:gd name="T11" fmla="*/ 0 h 380"/>
                <a:gd name="T12" fmla="*/ 6643 w 6643"/>
                <a:gd name="T13" fmla="*/ 380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43" h="380">
                  <a:moveTo>
                    <a:pt x="6643" y="380"/>
                  </a:moveTo>
                  <a:cubicBezTo>
                    <a:pt x="60" y="380"/>
                    <a:pt x="60" y="380"/>
                    <a:pt x="60" y="380"/>
                  </a:cubicBezTo>
                  <a:cubicBezTo>
                    <a:pt x="27" y="380"/>
                    <a:pt x="0" y="353"/>
                    <a:pt x="0" y="32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27"/>
                    <a:pt x="27" y="0"/>
                    <a:pt x="60" y="0"/>
                  </a:cubicBezTo>
                  <a:cubicBezTo>
                    <a:pt x="6643" y="0"/>
                    <a:pt x="6643" y="0"/>
                    <a:pt x="6643" y="0"/>
                  </a:cubicBezTo>
                  <a:cubicBezTo>
                    <a:pt x="6643" y="380"/>
                    <a:pt x="6643" y="380"/>
                    <a:pt x="6643" y="380"/>
                  </a:cubicBezTo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pic>
          <p:nvPicPr>
            <p:cNvPr id="15370" name="Picture 10"/>
            <p:cNvPicPr>
              <a:picLocks noChangeAspect="1" noChangeArrowheads="1"/>
            </p:cNvPicPr>
            <p:nvPr userDrawn="1"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6" y="195"/>
              <a:ext cx="11553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1" name="Picture 11"/>
            <p:cNvPicPr>
              <a:picLocks noChangeAspect="1" noChangeArrowheads="1"/>
            </p:cNvPicPr>
            <p:nvPr userDrawn="1"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9" y="197"/>
              <a:ext cx="12208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3" name="Picture 13"/>
            <p:cNvPicPr>
              <a:picLocks noChangeAspect="1" noChangeArrowheads="1"/>
            </p:cNvPicPr>
            <p:nvPr userDrawn="1"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7" y="213"/>
              <a:ext cx="107" cy="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" name="Freeform 14"/>
            <p:cNvSpPr>
              <a:spLocks/>
            </p:cNvSpPr>
            <p:nvPr userDrawn="1"/>
          </p:nvSpPr>
          <p:spPr bwMode="auto">
            <a:xfrm>
              <a:off x="438" y="774"/>
              <a:ext cx="40" cy="82"/>
            </a:xfrm>
            <a:custGeom>
              <a:avLst/>
              <a:gdLst>
                <a:gd name="T0" fmla="*/ 12 w 40"/>
                <a:gd name="T1" fmla="*/ 82 h 82"/>
                <a:gd name="T2" fmla="*/ 12 w 40"/>
                <a:gd name="T3" fmla="*/ 14 h 82"/>
                <a:gd name="T4" fmla="*/ 0 w 40"/>
                <a:gd name="T5" fmla="*/ 14 h 82"/>
                <a:gd name="T6" fmla="*/ 0 w 40"/>
                <a:gd name="T7" fmla="*/ 0 h 82"/>
                <a:gd name="T8" fmla="*/ 40 w 40"/>
                <a:gd name="T9" fmla="*/ 0 h 82"/>
                <a:gd name="T10" fmla="*/ 40 w 40"/>
                <a:gd name="T11" fmla="*/ 14 h 82"/>
                <a:gd name="T12" fmla="*/ 26 w 40"/>
                <a:gd name="T13" fmla="*/ 14 h 82"/>
                <a:gd name="T14" fmla="*/ 26 w 40"/>
                <a:gd name="T15" fmla="*/ 82 h 82"/>
                <a:gd name="T16" fmla="*/ 12 w 40"/>
                <a:gd name="T17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82">
                  <a:moveTo>
                    <a:pt x="12" y="82"/>
                  </a:moveTo>
                  <a:lnTo>
                    <a:pt x="12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40" y="0"/>
                  </a:lnTo>
                  <a:lnTo>
                    <a:pt x="40" y="14"/>
                  </a:lnTo>
                  <a:lnTo>
                    <a:pt x="26" y="14"/>
                  </a:lnTo>
                  <a:lnTo>
                    <a:pt x="26" y="82"/>
                  </a:lnTo>
                  <a:lnTo>
                    <a:pt x="12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4" name="Freeform 15"/>
            <p:cNvSpPr>
              <a:spLocks noEditPoints="1"/>
            </p:cNvSpPr>
            <p:nvPr userDrawn="1"/>
          </p:nvSpPr>
          <p:spPr bwMode="auto">
            <a:xfrm>
              <a:off x="480" y="772"/>
              <a:ext cx="74" cy="86"/>
            </a:xfrm>
            <a:custGeom>
              <a:avLst/>
              <a:gdLst>
                <a:gd name="T0" fmla="*/ 22 w 43"/>
                <a:gd name="T1" fmla="*/ 0 h 43"/>
                <a:gd name="T2" fmla="*/ 33 w 43"/>
                <a:gd name="T3" fmla="*/ 3 h 43"/>
                <a:gd name="T4" fmla="*/ 41 w 43"/>
                <a:gd name="T5" fmla="*/ 11 h 43"/>
                <a:gd name="T6" fmla="*/ 43 w 43"/>
                <a:gd name="T7" fmla="*/ 22 h 43"/>
                <a:gd name="T8" fmla="*/ 41 w 43"/>
                <a:gd name="T9" fmla="*/ 32 h 43"/>
                <a:gd name="T10" fmla="*/ 33 w 43"/>
                <a:gd name="T11" fmla="*/ 40 h 43"/>
                <a:gd name="T12" fmla="*/ 22 w 43"/>
                <a:gd name="T13" fmla="*/ 43 h 43"/>
                <a:gd name="T14" fmla="*/ 14 w 43"/>
                <a:gd name="T15" fmla="*/ 41 h 43"/>
                <a:gd name="T16" fmla="*/ 7 w 43"/>
                <a:gd name="T17" fmla="*/ 37 h 43"/>
                <a:gd name="T18" fmla="*/ 2 w 43"/>
                <a:gd name="T19" fmla="*/ 30 h 43"/>
                <a:gd name="T20" fmla="*/ 0 w 43"/>
                <a:gd name="T21" fmla="*/ 22 h 43"/>
                <a:gd name="T22" fmla="*/ 3 w 43"/>
                <a:gd name="T23" fmla="*/ 11 h 43"/>
                <a:gd name="T24" fmla="*/ 11 w 43"/>
                <a:gd name="T25" fmla="*/ 3 h 43"/>
                <a:gd name="T26" fmla="*/ 22 w 43"/>
                <a:gd name="T27" fmla="*/ 0 h 43"/>
                <a:gd name="T28" fmla="*/ 22 w 43"/>
                <a:gd name="T29" fmla="*/ 7 h 43"/>
                <a:gd name="T30" fmla="*/ 15 w 43"/>
                <a:gd name="T31" fmla="*/ 9 h 43"/>
                <a:gd name="T32" fmla="*/ 10 w 43"/>
                <a:gd name="T33" fmla="*/ 14 h 43"/>
                <a:gd name="T34" fmla="*/ 8 w 43"/>
                <a:gd name="T35" fmla="*/ 21 h 43"/>
                <a:gd name="T36" fmla="*/ 9 w 43"/>
                <a:gd name="T37" fmla="*/ 27 h 43"/>
                <a:gd name="T38" fmla="*/ 12 w 43"/>
                <a:gd name="T39" fmla="*/ 31 h 43"/>
                <a:gd name="T40" fmla="*/ 17 w 43"/>
                <a:gd name="T41" fmla="*/ 34 h 43"/>
                <a:gd name="T42" fmla="*/ 22 w 43"/>
                <a:gd name="T43" fmla="*/ 36 h 43"/>
                <a:gd name="T44" fmla="*/ 29 w 43"/>
                <a:gd name="T45" fmla="*/ 34 h 43"/>
                <a:gd name="T46" fmla="*/ 34 w 43"/>
                <a:gd name="T47" fmla="*/ 28 h 43"/>
                <a:gd name="T48" fmla="*/ 36 w 43"/>
                <a:gd name="T49" fmla="*/ 21 h 43"/>
                <a:gd name="T50" fmla="*/ 34 w 43"/>
                <a:gd name="T51" fmla="*/ 14 h 43"/>
                <a:gd name="T52" fmla="*/ 29 w 43"/>
                <a:gd name="T53" fmla="*/ 9 h 43"/>
                <a:gd name="T54" fmla="*/ 22 w 43"/>
                <a:gd name="T55" fmla="*/ 7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3" h="43">
                  <a:moveTo>
                    <a:pt x="22" y="0"/>
                  </a:moveTo>
                  <a:cubicBezTo>
                    <a:pt x="26" y="0"/>
                    <a:pt x="29" y="1"/>
                    <a:pt x="33" y="3"/>
                  </a:cubicBezTo>
                  <a:cubicBezTo>
                    <a:pt x="36" y="5"/>
                    <a:pt x="39" y="7"/>
                    <a:pt x="41" y="11"/>
                  </a:cubicBezTo>
                  <a:cubicBezTo>
                    <a:pt x="43" y="14"/>
                    <a:pt x="43" y="18"/>
                    <a:pt x="43" y="22"/>
                  </a:cubicBezTo>
                  <a:cubicBezTo>
                    <a:pt x="43" y="26"/>
                    <a:pt x="43" y="29"/>
                    <a:pt x="41" y="32"/>
                  </a:cubicBezTo>
                  <a:cubicBezTo>
                    <a:pt x="39" y="36"/>
                    <a:pt x="36" y="38"/>
                    <a:pt x="33" y="40"/>
                  </a:cubicBezTo>
                  <a:cubicBezTo>
                    <a:pt x="29" y="42"/>
                    <a:pt x="26" y="43"/>
                    <a:pt x="22" y="43"/>
                  </a:cubicBezTo>
                  <a:cubicBezTo>
                    <a:pt x="19" y="43"/>
                    <a:pt x="16" y="43"/>
                    <a:pt x="14" y="41"/>
                  </a:cubicBezTo>
                  <a:cubicBezTo>
                    <a:pt x="11" y="40"/>
                    <a:pt x="9" y="39"/>
                    <a:pt x="7" y="37"/>
                  </a:cubicBezTo>
                  <a:cubicBezTo>
                    <a:pt x="5" y="35"/>
                    <a:pt x="3" y="32"/>
                    <a:pt x="2" y="30"/>
                  </a:cubicBezTo>
                  <a:cubicBezTo>
                    <a:pt x="1" y="27"/>
                    <a:pt x="0" y="24"/>
                    <a:pt x="0" y="22"/>
                  </a:cubicBezTo>
                  <a:cubicBezTo>
                    <a:pt x="0" y="18"/>
                    <a:pt x="1" y="14"/>
                    <a:pt x="3" y="11"/>
                  </a:cubicBezTo>
                  <a:cubicBezTo>
                    <a:pt x="5" y="7"/>
                    <a:pt x="8" y="5"/>
                    <a:pt x="11" y="3"/>
                  </a:cubicBezTo>
                  <a:cubicBezTo>
                    <a:pt x="14" y="1"/>
                    <a:pt x="18" y="0"/>
                    <a:pt x="22" y="0"/>
                  </a:cubicBezTo>
                  <a:close/>
                  <a:moveTo>
                    <a:pt x="22" y="7"/>
                  </a:moveTo>
                  <a:cubicBezTo>
                    <a:pt x="19" y="7"/>
                    <a:pt x="17" y="8"/>
                    <a:pt x="15" y="9"/>
                  </a:cubicBezTo>
                  <a:cubicBezTo>
                    <a:pt x="13" y="11"/>
                    <a:pt x="11" y="12"/>
                    <a:pt x="10" y="14"/>
                  </a:cubicBezTo>
                  <a:cubicBezTo>
                    <a:pt x="9" y="17"/>
                    <a:pt x="8" y="19"/>
                    <a:pt x="8" y="21"/>
                  </a:cubicBezTo>
                  <a:cubicBezTo>
                    <a:pt x="8" y="23"/>
                    <a:pt x="8" y="25"/>
                    <a:pt x="9" y="27"/>
                  </a:cubicBezTo>
                  <a:cubicBezTo>
                    <a:pt x="10" y="29"/>
                    <a:pt x="11" y="30"/>
                    <a:pt x="12" y="31"/>
                  </a:cubicBezTo>
                  <a:cubicBezTo>
                    <a:pt x="14" y="33"/>
                    <a:pt x="15" y="34"/>
                    <a:pt x="17" y="34"/>
                  </a:cubicBezTo>
                  <a:cubicBezTo>
                    <a:pt x="18" y="35"/>
                    <a:pt x="20" y="36"/>
                    <a:pt x="22" y="36"/>
                  </a:cubicBezTo>
                  <a:cubicBezTo>
                    <a:pt x="24" y="36"/>
                    <a:pt x="27" y="35"/>
                    <a:pt x="29" y="34"/>
                  </a:cubicBezTo>
                  <a:cubicBezTo>
                    <a:pt x="31" y="32"/>
                    <a:pt x="33" y="31"/>
                    <a:pt x="34" y="28"/>
                  </a:cubicBezTo>
                  <a:cubicBezTo>
                    <a:pt x="35" y="26"/>
                    <a:pt x="36" y="24"/>
                    <a:pt x="36" y="21"/>
                  </a:cubicBezTo>
                  <a:cubicBezTo>
                    <a:pt x="36" y="19"/>
                    <a:pt x="35" y="17"/>
                    <a:pt x="34" y="14"/>
                  </a:cubicBezTo>
                  <a:cubicBezTo>
                    <a:pt x="33" y="12"/>
                    <a:pt x="31" y="11"/>
                    <a:pt x="29" y="9"/>
                  </a:cubicBezTo>
                  <a:cubicBezTo>
                    <a:pt x="27" y="8"/>
                    <a:pt x="24" y="7"/>
                    <a:pt x="22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Freeform 16"/>
            <p:cNvSpPr>
              <a:spLocks noEditPoints="1"/>
            </p:cNvSpPr>
            <p:nvPr userDrawn="1"/>
          </p:nvSpPr>
          <p:spPr bwMode="auto">
            <a:xfrm>
              <a:off x="560" y="748"/>
              <a:ext cx="71" cy="108"/>
            </a:xfrm>
            <a:custGeom>
              <a:avLst/>
              <a:gdLst>
                <a:gd name="T0" fmla="*/ 0 w 71"/>
                <a:gd name="T1" fmla="*/ 108 h 108"/>
                <a:gd name="T2" fmla="*/ 29 w 71"/>
                <a:gd name="T3" fmla="*/ 26 h 108"/>
                <a:gd name="T4" fmla="*/ 40 w 71"/>
                <a:gd name="T5" fmla="*/ 26 h 108"/>
                <a:gd name="T6" fmla="*/ 71 w 71"/>
                <a:gd name="T7" fmla="*/ 108 h 108"/>
                <a:gd name="T8" fmla="*/ 55 w 71"/>
                <a:gd name="T9" fmla="*/ 108 h 108"/>
                <a:gd name="T10" fmla="*/ 48 w 71"/>
                <a:gd name="T11" fmla="*/ 86 h 108"/>
                <a:gd name="T12" fmla="*/ 22 w 71"/>
                <a:gd name="T13" fmla="*/ 86 h 108"/>
                <a:gd name="T14" fmla="*/ 15 w 71"/>
                <a:gd name="T15" fmla="*/ 108 h 108"/>
                <a:gd name="T16" fmla="*/ 0 w 71"/>
                <a:gd name="T17" fmla="*/ 108 h 108"/>
                <a:gd name="T18" fmla="*/ 29 w 71"/>
                <a:gd name="T19" fmla="*/ 20 h 108"/>
                <a:gd name="T20" fmla="*/ 26 w 71"/>
                <a:gd name="T21" fmla="*/ 12 h 108"/>
                <a:gd name="T22" fmla="*/ 43 w 71"/>
                <a:gd name="T23" fmla="*/ 0 h 108"/>
                <a:gd name="T24" fmla="*/ 47 w 71"/>
                <a:gd name="T25" fmla="*/ 10 h 108"/>
                <a:gd name="T26" fmla="*/ 29 w 71"/>
                <a:gd name="T27" fmla="*/ 20 h 108"/>
                <a:gd name="T28" fmla="*/ 27 w 71"/>
                <a:gd name="T29" fmla="*/ 72 h 108"/>
                <a:gd name="T30" fmla="*/ 43 w 71"/>
                <a:gd name="T31" fmla="*/ 72 h 108"/>
                <a:gd name="T32" fmla="*/ 34 w 71"/>
                <a:gd name="T33" fmla="*/ 46 h 108"/>
                <a:gd name="T34" fmla="*/ 27 w 71"/>
                <a:gd name="T35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1" h="108">
                  <a:moveTo>
                    <a:pt x="0" y="108"/>
                  </a:moveTo>
                  <a:lnTo>
                    <a:pt x="29" y="26"/>
                  </a:lnTo>
                  <a:lnTo>
                    <a:pt x="40" y="26"/>
                  </a:lnTo>
                  <a:lnTo>
                    <a:pt x="71" y="108"/>
                  </a:lnTo>
                  <a:lnTo>
                    <a:pt x="55" y="108"/>
                  </a:lnTo>
                  <a:lnTo>
                    <a:pt x="48" y="86"/>
                  </a:lnTo>
                  <a:lnTo>
                    <a:pt x="22" y="86"/>
                  </a:lnTo>
                  <a:lnTo>
                    <a:pt x="15" y="108"/>
                  </a:lnTo>
                  <a:lnTo>
                    <a:pt x="0" y="108"/>
                  </a:lnTo>
                  <a:close/>
                  <a:moveTo>
                    <a:pt x="29" y="20"/>
                  </a:moveTo>
                  <a:lnTo>
                    <a:pt x="26" y="12"/>
                  </a:lnTo>
                  <a:lnTo>
                    <a:pt x="43" y="0"/>
                  </a:lnTo>
                  <a:lnTo>
                    <a:pt x="47" y="10"/>
                  </a:lnTo>
                  <a:lnTo>
                    <a:pt x="29" y="20"/>
                  </a:lnTo>
                  <a:close/>
                  <a:moveTo>
                    <a:pt x="27" y="72"/>
                  </a:moveTo>
                  <a:lnTo>
                    <a:pt x="43" y="72"/>
                  </a:lnTo>
                  <a:lnTo>
                    <a:pt x="34" y="46"/>
                  </a:lnTo>
                  <a:lnTo>
                    <a:pt x="27" y="7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Freeform 17"/>
            <p:cNvSpPr>
              <a:spLocks/>
            </p:cNvSpPr>
            <p:nvPr userDrawn="1"/>
          </p:nvSpPr>
          <p:spPr bwMode="auto">
            <a:xfrm>
              <a:off x="638" y="774"/>
              <a:ext cx="59" cy="82"/>
            </a:xfrm>
            <a:custGeom>
              <a:avLst/>
              <a:gdLst>
                <a:gd name="T0" fmla="*/ 0 w 59"/>
                <a:gd name="T1" fmla="*/ 82 h 82"/>
                <a:gd name="T2" fmla="*/ 0 w 59"/>
                <a:gd name="T3" fmla="*/ 0 h 82"/>
                <a:gd name="T4" fmla="*/ 16 w 59"/>
                <a:gd name="T5" fmla="*/ 0 h 82"/>
                <a:gd name="T6" fmla="*/ 45 w 59"/>
                <a:gd name="T7" fmla="*/ 60 h 82"/>
                <a:gd name="T8" fmla="*/ 45 w 59"/>
                <a:gd name="T9" fmla="*/ 0 h 82"/>
                <a:gd name="T10" fmla="*/ 59 w 59"/>
                <a:gd name="T11" fmla="*/ 0 h 82"/>
                <a:gd name="T12" fmla="*/ 59 w 59"/>
                <a:gd name="T13" fmla="*/ 82 h 82"/>
                <a:gd name="T14" fmla="*/ 43 w 59"/>
                <a:gd name="T15" fmla="*/ 82 h 82"/>
                <a:gd name="T16" fmla="*/ 14 w 59"/>
                <a:gd name="T17" fmla="*/ 22 h 82"/>
                <a:gd name="T18" fmla="*/ 14 w 59"/>
                <a:gd name="T19" fmla="*/ 82 h 82"/>
                <a:gd name="T20" fmla="*/ 0 w 59"/>
                <a:gd name="T2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82">
                  <a:moveTo>
                    <a:pt x="0" y="82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45" y="60"/>
                  </a:lnTo>
                  <a:lnTo>
                    <a:pt x="45" y="0"/>
                  </a:lnTo>
                  <a:lnTo>
                    <a:pt x="59" y="0"/>
                  </a:lnTo>
                  <a:lnTo>
                    <a:pt x="59" y="82"/>
                  </a:lnTo>
                  <a:lnTo>
                    <a:pt x="43" y="82"/>
                  </a:lnTo>
                  <a:lnTo>
                    <a:pt x="14" y="22"/>
                  </a:lnTo>
                  <a:lnTo>
                    <a:pt x="14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18"/>
            <p:cNvSpPr>
              <a:spLocks/>
            </p:cNvSpPr>
            <p:nvPr userDrawn="1"/>
          </p:nvSpPr>
          <p:spPr bwMode="auto">
            <a:xfrm>
              <a:off x="737" y="774"/>
              <a:ext cx="52" cy="82"/>
            </a:xfrm>
            <a:custGeom>
              <a:avLst/>
              <a:gdLst>
                <a:gd name="T0" fmla="*/ 0 w 52"/>
                <a:gd name="T1" fmla="*/ 82 h 82"/>
                <a:gd name="T2" fmla="*/ 0 w 52"/>
                <a:gd name="T3" fmla="*/ 0 h 82"/>
                <a:gd name="T4" fmla="*/ 14 w 52"/>
                <a:gd name="T5" fmla="*/ 0 h 82"/>
                <a:gd name="T6" fmla="*/ 14 w 52"/>
                <a:gd name="T7" fmla="*/ 32 h 82"/>
                <a:gd name="T8" fmla="*/ 40 w 52"/>
                <a:gd name="T9" fmla="*/ 32 h 82"/>
                <a:gd name="T10" fmla="*/ 40 w 52"/>
                <a:gd name="T11" fmla="*/ 0 h 82"/>
                <a:gd name="T12" fmla="*/ 52 w 52"/>
                <a:gd name="T13" fmla="*/ 0 h 82"/>
                <a:gd name="T14" fmla="*/ 52 w 52"/>
                <a:gd name="T15" fmla="*/ 82 h 82"/>
                <a:gd name="T16" fmla="*/ 40 w 52"/>
                <a:gd name="T17" fmla="*/ 82 h 82"/>
                <a:gd name="T18" fmla="*/ 40 w 52"/>
                <a:gd name="T19" fmla="*/ 48 h 82"/>
                <a:gd name="T20" fmla="*/ 14 w 52"/>
                <a:gd name="T21" fmla="*/ 48 h 82"/>
                <a:gd name="T22" fmla="*/ 14 w 52"/>
                <a:gd name="T23" fmla="*/ 82 h 82"/>
                <a:gd name="T24" fmla="*/ 0 w 52"/>
                <a:gd name="T2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" h="82">
                  <a:moveTo>
                    <a:pt x="0" y="82"/>
                  </a:moveTo>
                  <a:lnTo>
                    <a:pt x="0" y="0"/>
                  </a:lnTo>
                  <a:lnTo>
                    <a:pt x="14" y="0"/>
                  </a:lnTo>
                  <a:lnTo>
                    <a:pt x="14" y="32"/>
                  </a:lnTo>
                  <a:lnTo>
                    <a:pt x="40" y="32"/>
                  </a:lnTo>
                  <a:lnTo>
                    <a:pt x="40" y="0"/>
                  </a:lnTo>
                  <a:lnTo>
                    <a:pt x="52" y="0"/>
                  </a:lnTo>
                  <a:lnTo>
                    <a:pt x="52" y="82"/>
                  </a:lnTo>
                  <a:lnTo>
                    <a:pt x="40" y="82"/>
                  </a:lnTo>
                  <a:lnTo>
                    <a:pt x="40" y="48"/>
                  </a:lnTo>
                  <a:lnTo>
                    <a:pt x="14" y="48"/>
                  </a:lnTo>
                  <a:lnTo>
                    <a:pt x="14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19"/>
            <p:cNvSpPr>
              <a:spLocks noEditPoints="1"/>
            </p:cNvSpPr>
            <p:nvPr userDrawn="1"/>
          </p:nvSpPr>
          <p:spPr bwMode="auto">
            <a:xfrm>
              <a:off x="800" y="772"/>
              <a:ext cx="74" cy="104"/>
            </a:xfrm>
            <a:custGeom>
              <a:avLst/>
              <a:gdLst>
                <a:gd name="T0" fmla="*/ 22 w 43"/>
                <a:gd name="T1" fmla="*/ 0 h 52"/>
                <a:gd name="T2" fmla="*/ 32 w 43"/>
                <a:gd name="T3" fmla="*/ 3 h 52"/>
                <a:gd name="T4" fmla="*/ 40 w 43"/>
                <a:gd name="T5" fmla="*/ 11 h 52"/>
                <a:gd name="T6" fmla="*/ 43 w 43"/>
                <a:gd name="T7" fmla="*/ 22 h 52"/>
                <a:gd name="T8" fmla="*/ 40 w 43"/>
                <a:gd name="T9" fmla="*/ 32 h 52"/>
                <a:gd name="T10" fmla="*/ 32 w 43"/>
                <a:gd name="T11" fmla="*/ 40 h 52"/>
                <a:gd name="T12" fmla="*/ 22 w 43"/>
                <a:gd name="T13" fmla="*/ 43 h 52"/>
                <a:gd name="T14" fmla="*/ 13 w 43"/>
                <a:gd name="T15" fmla="*/ 41 h 52"/>
                <a:gd name="T16" fmla="*/ 6 w 43"/>
                <a:gd name="T17" fmla="*/ 37 h 52"/>
                <a:gd name="T18" fmla="*/ 2 w 43"/>
                <a:gd name="T19" fmla="*/ 30 h 52"/>
                <a:gd name="T20" fmla="*/ 0 w 43"/>
                <a:gd name="T21" fmla="*/ 22 h 52"/>
                <a:gd name="T22" fmla="*/ 3 w 43"/>
                <a:gd name="T23" fmla="*/ 11 h 52"/>
                <a:gd name="T24" fmla="*/ 11 w 43"/>
                <a:gd name="T25" fmla="*/ 3 h 52"/>
                <a:gd name="T26" fmla="*/ 22 w 43"/>
                <a:gd name="T27" fmla="*/ 0 h 52"/>
                <a:gd name="T28" fmla="*/ 22 w 43"/>
                <a:gd name="T29" fmla="*/ 7 h 52"/>
                <a:gd name="T30" fmla="*/ 15 w 43"/>
                <a:gd name="T31" fmla="*/ 9 h 52"/>
                <a:gd name="T32" fmla="*/ 10 w 43"/>
                <a:gd name="T33" fmla="*/ 14 h 52"/>
                <a:gd name="T34" fmla="*/ 8 w 43"/>
                <a:gd name="T35" fmla="*/ 21 h 52"/>
                <a:gd name="T36" fmla="*/ 9 w 43"/>
                <a:gd name="T37" fmla="*/ 27 h 52"/>
                <a:gd name="T38" fmla="*/ 12 w 43"/>
                <a:gd name="T39" fmla="*/ 31 h 52"/>
                <a:gd name="T40" fmla="*/ 16 w 43"/>
                <a:gd name="T41" fmla="*/ 34 h 52"/>
                <a:gd name="T42" fmla="*/ 22 w 43"/>
                <a:gd name="T43" fmla="*/ 36 h 52"/>
                <a:gd name="T44" fmla="*/ 29 w 43"/>
                <a:gd name="T45" fmla="*/ 34 h 52"/>
                <a:gd name="T46" fmla="*/ 34 w 43"/>
                <a:gd name="T47" fmla="*/ 28 h 52"/>
                <a:gd name="T48" fmla="*/ 36 w 43"/>
                <a:gd name="T49" fmla="*/ 21 h 52"/>
                <a:gd name="T50" fmla="*/ 34 w 43"/>
                <a:gd name="T51" fmla="*/ 14 h 52"/>
                <a:gd name="T52" fmla="*/ 29 w 43"/>
                <a:gd name="T53" fmla="*/ 9 h 52"/>
                <a:gd name="T54" fmla="*/ 22 w 43"/>
                <a:gd name="T55" fmla="*/ 7 h 52"/>
                <a:gd name="T56" fmla="*/ 19 w 43"/>
                <a:gd name="T57" fmla="*/ 52 h 52"/>
                <a:gd name="T58" fmla="*/ 19 w 43"/>
                <a:gd name="T59" fmla="*/ 46 h 52"/>
                <a:gd name="T60" fmla="*/ 25 w 43"/>
                <a:gd name="T61" fmla="*/ 46 h 52"/>
                <a:gd name="T62" fmla="*/ 25 w 43"/>
                <a:gd name="T63" fmla="*/ 52 h 52"/>
                <a:gd name="T64" fmla="*/ 19 w 43"/>
                <a:gd name="T65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3" h="52">
                  <a:moveTo>
                    <a:pt x="22" y="0"/>
                  </a:moveTo>
                  <a:cubicBezTo>
                    <a:pt x="26" y="0"/>
                    <a:pt x="29" y="1"/>
                    <a:pt x="32" y="3"/>
                  </a:cubicBezTo>
                  <a:cubicBezTo>
                    <a:pt x="36" y="5"/>
                    <a:pt x="38" y="7"/>
                    <a:pt x="40" y="11"/>
                  </a:cubicBezTo>
                  <a:cubicBezTo>
                    <a:pt x="42" y="14"/>
                    <a:pt x="43" y="18"/>
                    <a:pt x="43" y="22"/>
                  </a:cubicBezTo>
                  <a:cubicBezTo>
                    <a:pt x="43" y="26"/>
                    <a:pt x="42" y="29"/>
                    <a:pt x="40" y="32"/>
                  </a:cubicBezTo>
                  <a:cubicBezTo>
                    <a:pt x="38" y="36"/>
                    <a:pt x="36" y="38"/>
                    <a:pt x="32" y="40"/>
                  </a:cubicBezTo>
                  <a:cubicBezTo>
                    <a:pt x="29" y="42"/>
                    <a:pt x="26" y="43"/>
                    <a:pt x="22" y="43"/>
                  </a:cubicBezTo>
                  <a:cubicBezTo>
                    <a:pt x="19" y="43"/>
                    <a:pt x="16" y="43"/>
                    <a:pt x="13" y="41"/>
                  </a:cubicBezTo>
                  <a:cubicBezTo>
                    <a:pt x="11" y="40"/>
                    <a:pt x="8" y="39"/>
                    <a:pt x="6" y="37"/>
                  </a:cubicBezTo>
                  <a:cubicBezTo>
                    <a:pt x="4" y="35"/>
                    <a:pt x="3" y="32"/>
                    <a:pt x="2" y="30"/>
                  </a:cubicBezTo>
                  <a:cubicBezTo>
                    <a:pt x="1" y="27"/>
                    <a:pt x="0" y="24"/>
                    <a:pt x="0" y="22"/>
                  </a:cubicBezTo>
                  <a:cubicBezTo>
                    <a:pt x="0" y="18"/>
                    <a:pt x="1" y="14"/>
                    <a:pt x="3" y="11"/>
                  </a:cubicBezTo>
                  <a:cubicBezTo>
                    <a:pt x="5" y="7"/>
                    <a:pt x="8" y="5"/>
                    <a:pt x="11" y="3"/>
                  </a:cubicBezTo>
                  <a:cubicBezTo>
                    <a:pt x="14" y="1"/>
                    <a:pt x="18" y="0"/>
                    <a:pt x="22" y="0"/>
                  </a:cubicBezTo>
                  <a:close/>
                  <a:moveTo>
                    <a:pt x="22" y="7"/>
                  </a:moveTo>
                  <a:cubicBezTo>
                    <a:pt x="19" y="7"/>
                    <a:pt x="17" y="8"/>
                    <a:pt x="15" y="9"/>
                  </a:cubicBezTo>
                  <a:cubicBezTo>
                    <a:pt x="13" y="11"/>
                    <a:pt x="11" y="12"/>
                    <a:pt x="10" y="14"/>
                  </a:cubicBezTo>
                  <a:cubicBezTo>
                    <a:pt x="8" y="17"/>
                    <a:pt x="8" y="19"/>
                    <a:pt x="8" y="21"/>
                  </a:cubicBezTo>
                  <a:cubicBezTo>
                    <a:pt x="8" y="23"/>
                    <a:pt x="8" y="25"/>
                    <a:pt x="9" y="27"/>
                  </a:cubicBezTo>
                  <a:cubicBezTo>
                    <a:pt x="10" y="29"/>
                    <a:pt x="11" y="30"/>
                    <a:pt x="12" y="31"/>
                  </a:cubicBezTo>
                  <a:cubicBezTo>
                    <a:pt x="13" y="33"/>
                    <a:pt x="15" y="34"/>
                    <a:pt x="16" y="34"/>
                  </a:cubicBezTo>
                  <a:cubicBezTo>
                    <a:pt x="18" y="35"/>
                    <a:pt x="20" y="36"/>
                    <a:pt x="22" y="36"/>
                  </a:cubicBezTo>
                  <a:cubicBezTo>
                    <a:pt x="24" y="36"/>
                    <a:pt x="26" y="35"/>
                    <a:pt x="29" y="34"/>
                  </a:cubicBezTo>
                  <a:cubicBezTo>
                    <a:pt x="31" y="32"/>
                    <a:pt x="32" y="31"/>
                    <a:pt x="34" y="28"/>
                  </a:cubicBezTo>
                  <a:cubicBezTo>
                    <a:pt x="35" y="26"/>
                    <a:pt x="36" y="24"/>
                    <a:pt x="36" y="21"/>
                  </a:cubicBezTo>
                  <a:cubicBezTo>
                    <a:pt x="36" y="19"/>
                    <a:pt x="35" y="17"/>
                    <a:pt x="34" y="14"/>
                  </a:cubicBezTo>
                  <a:cubicBezTo>
                    <a:pt x="32" y="12"/>
                    <a:pt x="31" y="11"/>
                    <a:pt x="29" y="9"/>
                  </a:cubicBezTo>
                  <a:cubicBezTo>
                    <a:pt x="27" y="8"/>
                    <a:pt x="24" y="7"/>
                    <a:pt x="22" y="7"/>
                  </a:cubicBezTo>
                  <a:close/>
                  <a:moveTo>
                    <a:pt x="19" y="52"/>
                  </a:moveTo>
                  <a:cubicBezTo>
                    <a:pt x="19" y="46"/>
                    <a:pt x="19" y="46"/>
                    <a:pt x="19" y="46"/>
                  </a:cubicBezTo>
                  <a:cubicBezTo>
                    <a:pt x="25" y="46"/>
                    <a:pt x="25" y="46"/>
                    <a:pt x="25" y="46"/>
                  </a:cubicBezTo>
                  <a:cubicBezTo>
                    <a:pt x="25" y="52"/>
                    <a:pt x="25" y="52"/>
                    <a:pt x="25" y="52"/>
                  </a:cubicBezTo>
                  <a:lnTo>
                    <a:pt x="19" y="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20"/>
            <p:cNvSpPr>
              <a:spLocks/>
            </p:cNvSpPr>
            <p:nvPr userDrawn="1"/>
          </p:nvSpPr>
          <p:spPr bwMode="auto">
            <a:xfrm>
              <a:off x="881" y="772"/>
              <a:ext cx="71" cy="86"/>
            </a:xfrm>
            <a:custGeom>
              <a:avLst/>
              <a:gdLst>
                <a:gd name="T0" fmla="*/ 32 w 41"/>
                <a:gd name="T1" fmla="*/ 31 h 43"/>
                <a:gd name="T2" fmla="*/ 41 w 41"/>
                <a:gd name="T3" fmla="*/ 31 h 43"/>
                <a:gd name="T4" fmla="*/ 36 w 41"/>
                <a:gd name="T5" fmla="*/ 37 h 43"/>
                <a:gd name="T6" fmla="*/ 29 w 41"/>
                <a:gd name="T7" fmla="*/ 42 h 43"/>
                <a:gd name="T8" fmla="*/ 22 w 41"/>
                <a:gd name="T9" fmla="*/ 43 h 43"/>
                <a:gd name="T10" fmla="*/ 13 w 41"/>
                <a:gd name="T11" fmla="*/ 41 h 43"/>
                <a:gd name="T12" fmla="*/ 6 w 41"/>
                <a:gd name="T13" fmla="*/ 37 h 43"/>
                <a:gd name="T14" fmla="*/ 2 w 41"/>
                <a:gd name="T15" fmla="*/ 30 h 43"/>
                <a:gd name="T16" fmla="*/ 0 w 41"/>
                <a:gd name="T17" fmla="*/ 21 h 43"/>
                <a:gd name="T18" fmla="*/ 3 w 41"/>
                <a:gd name="T19" fmla="*/ 11 h 43"/>
                <a:gd name="T20" fmla="*/ 11 w 41"/>
                <a:gd name="T21" fmla="*/ 3 h 43"/>
                <a:gd name="T22" fmla="*/ 21 w 41"/>
                <a:gd name="T23" fmla="*/ 0 h 43"/>
                <a:gd name="T24" fmla="*/ 29 w 41"/>
                <a:gd name="T25" fmla="*/ 1 h 43"/>
                <a:gd name="T26" fmla="*/ 36 w 41"/>
                <a:gd name="T27" fmla="*/ 6 h 43"/>
                <a:gd name="T28" fmla="*/ 41 w 41"/>
                <a:gd name="T29" fmla="*/ 13 h 43"/>
                <a:gd name="T30" fmla="*/ 32 w 41"/>
                <a:gd name="T31" fmla="*/ 13 h 43"/>
                <a:gd name="T32" fmla="*/ 27 w 41"/>
                <a:gd name="T33" fmla="*/ 9 h 43"/>
                <a:gd name="T34" fmla="*/ 21 w 41"/>
                <a:gd name="T35" fmla="*/ 7 h 43"/>
                <a:gd name="T36" fmla="*/ 15 w 41"/>
                <a:gd name="T37" fmla="*/ 9 h 43"/>
                <a:gd name="T38" fmla="*/ 10 w 41"/>
                <a:gd name="T39" fmla="*/ 15 h 43"/>
                <a:gd name="T40" fmla="*/ 8 w 41"/>
                <a:gd name="T41" fmla="*/ 22 h 43"/>
                <a:gd name="T42" fmla="*/ 10 w 41"/>
                <a:gd name="T43" fmla="*/ 29 h 43"/>
                <a:gd name="T44" fmla="*/ 15 w 41"/>
                <a:gd name="T45" fmla="*/ 34 h 43"/>
                <a:gd name="T46" fmla="*/ 21 w 41"/>
                <a:gd name="T47" fmla="*/ 36 h 43"/>
                <a:gd name="T48" fmla="*/ 32 w 41"/>
                <a:gd name="T49" fmla="*/ 3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1" h="43">
                  <a:moveTo>
                    <a:pt x="32" y="31"/>
                  </a:moveTo>
                  <a:cubicBezTo>
                    <a:pt x="41" y="31"/>
                    <a:pt x="41" y="31"/>
                    <a:pt x="41" y="31"/>
                  </a:cubicBezTo>
                  <a:cubicBezTo>
                    <a:pt x="40" y="33"/>
                    <a:pt x="38" y="35"/>
                    <a:pt x="36" y="37"/>
                  </a:cubicBezTo>
                  <a:cubicBezTo>
                    <a:pt x="34" y="39"/>
                    <a:pt x="32" y="41"/>
                    <a:pt x="29" y="42"/>
                  </a:cubicBezTo>
                  <a:cubicBezTo>
                    <a:pt x="27" y="43"/>
                    <a:pt x="24" y="43"/>
                    <a:pt x="22" y="43"/>
                  </a:cubicBezTo>
                  <a:cubicBezTo>
                    <a:pt x="19" y="43"/>
                    <a:pt x="16" y="43"/>
                    <a:pt x="13" y="41"/>
                  </a:cubicBezTo>
                  <a:cubicBezTo>
                    <a:pt x="11" y="40"/>
                    <a:pt x="8" y="39"/>
                    <a:pt x="6" y="37"/>
                  </a:cubicBezTo>
                  <a:cubicBezTo>
                    <a:pt x="4" y="35"/>
                    <a:pt x="3" y="32"/>
                    <a:pt x="2" y="30"/>
                  </a:cubicBezTo>
                  <a:cubicBezTo>
                    <a:pt x="1" y="27"/>
                    <a:pt x="0" y="24"/>
                    <a:pt x="0" y="21"/>
                  </a:cubicBezTo>
                  <a:cubicBezTo>
                    <a:pt x="0" y="18"/>
                    <a:pt x="1" y="14"/>
                    <a:pt x="3" y="11"/>
                  </a:cubicBezTo>
                  <a:cubicBezTo>
                    <a:pt x="5" y="7"/>
                    <a:pt x="8" y="5"/>
                    <a:pt x="11" y="3"/>
                  </a:cubicBezTo>
                  <a:cubicBezTo>
                    <a:pt x="14" y="1"/>
                    <a:pt x="18" y="0"/>
                    <a:pt x="21" y="0"/>
                  </a:cubicBezTo>
                  <a:cubicBezTo>
                    <a:pt x="24" y="0"/>
                    <a:pt x="27" y="0"/>
                    <a:pt x="29" y="1"/>
                  </a:cubicBezTo>
                  <a:cubicBezTo>
                    <a:pt x="32" y="2"/>
                    <a:pt x="34" y="4"/>
                    <a:pt x="36" y="6"/>
                  </a:cubicBezTo>
                  <a:cubicBezTo>
                    <a:pt x="38" y="8"/>
                    <a:pt x="40" y="10"/>
                    <a:pt x="41" y="13"/>
                  </a:cubicBezTo>
                  <a:cubicBezTo>
                    <a:pt x="32" y="13"/>
                    <a:pt x="32" y="13"/>
                    <a:pt x="32" y="13"/>
                  </a:cubicBezTo>
                  <a:cubicBezTo>
                    <a:pt x="31" y="11"/>
                    <a:pt x="29" y="10"/>
                    <a:pt x="27" y="9"/>
                  </a:cubicBezTo>
                  <a:cubicBezTo>
                    <a:pt x="25" y="8"/>
                    <a:pt x="23" y="7"/>
                    <a:pt x="21" y="7"/>
                  </a:cubicBezTo>
                  <a:cubicBezTo>
                    <a:pt x="19" y="7"/>
                    <a:pt x="17" y="8"/>
                    <a:pt x="15" y="9"/>
                  </a:cubicBezTo>
                  <a:cubicBezTo>
                    <a:pt x="12" y="11"/>
                    <a:pt x="11" y="12"/>
                    <a:pt x="10" y="15"/>
                  </a:cubicBezTo>
                  <a:cubicBezTo>
                    <a:pt x="8" y="17"/>
                    <a:pt x="8" y="19"/>
                    <a:pt x="8" y="22"/>
                  </a:cubicBezTo>
                  <a:cubicBezTo>
                    <a:pt x="8" y="24"/>
                    <a:pt x="8" y="26"/>
                    <a:pt x="10" y="29"/>
                  </a:cubicBezTo>
                  <a:cubicBezTo>
                    <a:pt x="11" y="31"/>
                    <a:pt x="13" y="32"/>
                    <a:pt x="15" y="34"/>
                  </a:cubicBezTo>
                  <a:cubicBezTo>
                    <a:pt x="17" y="35"/>
                    <a:pt x="19" y="36"/>
                    <a:pt x="21" y="36"/>
                  </a:cubicBezTo>
                  <a:cubicBezTo>
                    <a:pt x="25" y="36"/>
                    <a:pt x="29" y="34"/>
                    <a:pt x="32" y="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21"/>
            <p:cNvSpPr>
              <a:spLocks/>
            </p:cNvSpPr>
            <p:nvPr userDrawn="1"/>
          </p:nvSpPr>
          <p:spPr bwMode="auto">
            <a:xfrm>
              <a:off x="713" y="484"/>
              <a:ext cx="199" cy="232"/>
            </a:xfrm>
            <a:custGeom>
              <a:avLst/>
              <a:gdLst>
                <a:gd name="T0" fmla="*/ 115 w 115"/>
                <a:gd name="T1" fmla="*/ 107 h 116"/>
                <a:gd name="T2" fmla="*/ 107 w 115"/>
                <a:gd name="T3" fmla="*/ 116 h 116"/>
                <a:gd name="T4" fmla="*/ 8 w 115"/>
                <a:gd name="T5" fmla="*/ 116 h 116"/>
                <a:gd name="T6" fmla="*/ 0 w 115"/>
                <a:gd name="T7" fmla="*/ 107 h 116"/>
                <a:gd name="T8" fmla="*/ 0 w 115"/>
                <a:gd name="T9" fmla="*/ 9 h 116"/>
                <a:gd name="T10" fmla="*/ 8 w 115"/>
                <a:gd name="T11" fmla="*/ 0 h 116"/>
                <a:gd name="T12" fmla="*/ 107 w 115"/>
                <a:gd name="T13" fmla="*/ 0 h 116"/>
                <a:gd name="T14" fmla="*/ 115 w 115"/>
                <a:gd name="T15" fmla="*/ 9 h 116"/>
                <a:gd name="T16" fmla="*/ 115 w 115"/>
                <a:gd name="T17" fmla="*/ 10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6">
                  <a:moveTo>
                    <a:pt x="115" y="107"/>
                  </a:moveTo>
                  <a:cubicBezTo>
                    <a:pt x="115" y="112"/>
                    <a:pt x="112" y="116"/>
                    <a:pt x="107" y="116"/>
                  </a:cubicBezTo>
                  <a:cubicBezTo>
                    <a:pt x="8" y="116"/>
                    <a:pt x="8" y="116"/>
                    <a:pt x="8" y="116"/>
                  </a:cubicBezTo>
                  <a:cubicBezTo>
                    <a:pt x="4" y="116"/>
                    <a:pt x="0" y="112"/>
                    <a:pt x="0" y="107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9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22"/>
            <p:cNvSpPr>
              <a:spLocks/>
            </p:cNvSpPr>
            <p:nvPr userDrawn="1"/>
          </p:nvSpPr>
          <p:spPr bwMode="auto">
            <a:xfrm>
              <a:off x="478" y="220"/>
              <a:ext cx="200" cy="230"/>
            </a:xfrm>
            <a:custGeom>
              <a:avLst/>
              <a:gdLst>
                <a:gd name="T0" fmla="*/ 115 w 115"/>
                <a:gd name="T1" fmla="*/ 107 h 115"/>
                <a:gd name="T2" fmla="*/ 107 w 115"/>
                <a:gd name="T3" fmla="*/ 115 h 115"/>
                <a:gd name="T4" fmla="*/ 8 w 115"/>
                <a:gd name="T5" fmla="*/ 115 h 115"/>
                <a:gd name="T6" fmla="*/ 0 w 115"/>
                <a:gd name="T7" fmla="*/ 107 h 115"/>
                <a:gd name="T8" fmla="*/ 0 w 115"/>
                <a:gd name="T9" fmla="*/ 8 h 115"/>
                <a:gd name="T10" fmla="*/ 8 w 115"/>
                <a:gd name="T11" fmla="*/ 0 h 115"/>
                <a:gd name="T12" fmla="*/ 107 w 115"/>
                <a:gd name="T13" fmla="*/ 0 h 115"/>
                <a:gd name="T14" fmla="*/ 115 w 115"/>
                <a:gd name="T15" fmla="*/ 8 h 115"/>
                <a:gd name="T16" fmla="*/ 115 w 115"/>
                <a:gd name="T17" fmla="*/ 107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5">
                  <a:moveTo>
                    <a:pt x="115" y="107"/>
                  </a:moveTo>
                  <a:cubicBezTo>
                    <a:pt x="115" y="112"/>
                    <a:pt x="112" y="115"/>
                    <a:pt x="107" y="115"/>
                  </a:cubicBezTo>
                  <a:cubicBezTo>
                    <a:pt x="8" y="115"/>
                    <a:pt x="8" y="115"/>
                    <a:pt x="8" y="115"/>
                  </a:cubicBezTo>
                  <a:cubicBezTo>
                    <a:pt x="4" y="115"/>
                    <a:pt x="0" y="112"/>
                    <a:pt x="0" y="10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8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Freeform 23"/>
            <p:cNvSpPr>
              <a:spLocks/>
            </p:cNvSpPr>
            <p:nvPr userDrawn="1"/>
          </p:nvSpPr>
          <p:spPr bwMode="auto">
            <a:xfrm>
              <a:off x="713" y="220"/>
              <a:ext cx="199" cy="230"/>
            </a:xfrm>
            <a:custGeom>
              <a:avLst/>
              <a:gdLst>
                <a:gd name="T0" fmla="*/ 115 w 115"/>
                <a:gd name="T1" fmla="*/ 107 h 115"/>
                <a:gd name="T2" fmla="*/ 107 w 115"/>
                <a:gd name="T3" fmla="*/ 115 h 115"/>
                <a:gd name="T4" fmla="*/ 8 w 115"/>
                <a:gd name="T5" fmla="*/ 115 h 115"/>
                <a:gd name="T6" fmla="*/ 0 w 115"/>
                <a:gd name="T7" fmla="*/ 107 h 115"/>
                <a:gd name="T8" fmla="*/ 0 w 115"/>
                <a:gd name="T9" fmla="*/ 8 h 115"/>
                <a:gd name="T10" fmla="*/ 8 w 115"/>
                <a:gd name="T11" fmla="*/ 0 h 115"/>
                <a:gd name="T12" fmla="*/ 107 w 115"/>
                <a:gd name="T13" fmla="*/ 0 h 115"/>
                <a:gd name="T14" fmla="*/ 115 w 115"/>
                <a:gd name="T15" fmla="*/ 8 h 115"/>
                <a:gd name="T16" fmla="*/ 115 w 115"/>
                <a:gd name="T17" fmla="*/ 107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5">
                  <a:moveTo>
                    <a:pt x="115" y="107"/>
                  </a:moveTo>
                  <a:cubicBezTo>
                    <a:pt x="115" y="112"/>
                    <a:pt x="112" y="115"/>
                    <a:pt x="107" y="115"/>
                  </a:cubicBezTo>
                  <a:cubicBezTo>
                    <a:pt x="8" y="115"/>
                    <a:pt x="8" y="115"/>
                    <a:pt x="8" y="115"/>
                  </a:cubicBezTo>
                  <a:cubicBezTo>
                    <a:pt x="4" y="115"/>
                    <a:pt x="0" y="112"/>
                    <a:pt x="0" y="10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8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" name="Freeform 24"/>
            <p:cNvSpPr>
              <a:spLocks/>
            </p:cNvSpPr>
            <p:nvPr userDrawn="1"/>
          </p:nvSpPr>
          <p:spPr bwMode="auto">
            <a:xfrm>
              <a:off x="478" y="484"/>
              <a:ext cx="200" cy="232"/>
            </a:xfrm>
            <a:custGeom>
              <a:avLst/>
              <a:gdLst>
                <a:gd name="T0" fmla="*/ 115 w 115"/>
                <a:gd name="T1" fmla="*/ 107 h 116"/>
                <a:gd name="T2" fmla="*/ 107 w 115"/>
                <a:gd name="T3" fmla="*/ 116 h 116"/>
                <a:gd name="T4" fmla="*/ 8 w 115"/>
                <a:gd name="T5" fmla="*/ 116 h 116"/>
                <a:gd name="T6" fmla="*/ 0 w 115"/>
                <a:gd name="T7" fmla="*/ 107 h 116"/>
                <a:gd name="T8" fmla="*/ 0 w 115"/>
                <a:gd name="T9" fmla="*/ 9 h 116"/>
                <a:gd name="T10" fmla="*/ 8 w 115"/>
                <a:gd name="T11" fmla="*/ 0 h 116"/>
                <a:gd name="T12" fmla="*/ 107 w 115"/>
                <a:gd name="T13" fmla="*/ 0 h 116"/>
                <a:gd name="T14" fmla="*/ 115 w 115"/>
                <a:gd name="T15" fmla="*/ 9 h 116"/>
                <a:gd name="T16" fmla="*/ 115 w 115"/>
                <a:gd name="T17" fmla="*/ 10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6">
                  <a:moveTo>
                    <a:pt x="115" y="107"/>
                  </a:moveTo>
                  <a:cubicBezTo>
                    <a:pt x="115" y="112"/>
                    <a:pt x="112" y="116"/>
                    <a:pt x="107" y="116"/>
                  </a:cubicBezTo>
                  <a:cubicBezTo>
                    <a:pt x="8" y="116"/>
                    <a:pt x="8" y="116"/>
                    <a:pt x="8" y="116"/>
                  </a:cubicBezTo>
                  <a:cubicBezTo>
                    <a:pt x="4" y="116"/>
                    <a:pt x="0" y="112"/>
                    <a:pt x="0" y="107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9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4" name="Rectangle 25"/>
            <p:cNvSpPr>
              <a:spLocks noChangeArrowheads="1"/>
            </p:cNvSpPr>
            <p:nvPr userDrawn="1"/>
          </p:nvSpPr>
          <p:spPr bwMode="auto">
            <a:xfrm>
              <a:off x="561" y="242"/>
              <a:ext cx="33" cy="18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5" name="Rectangle 26"/>
            <p:cNvSpPr>
              <a:spLocks noChangeArrowheads="1"/>
            </p:cNvSpPr>
            <p:nvPr userDrawn="1"/>
          </p:nvSpPr>
          <p:spPr bwMode="auto">
            <a:xfrm>
              <a:off x="497" y="316"/>
              <a:ext cx="162" cy="38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6" name="Freeform 27"/>
            <p:cNvSpPr>
              <a:spLocks/>
            </p:cNvSpPr>
            <p:nvPr userDrawn="1"/>
          </p:nvSpPr>
          <p:spPr bwMode="auto">
            <a:xfrm>
              <a:off x="509" y="522"/>
              <a:ext cx="138" cy="156"/>
            </a:xfrm>
            <a:custGeom>
              <a:avLst/>
              <a:gdLst>
                <a:gd name="T0" fmla="*/ 23 w 138"/>
                <a:gd name="T1" fmla="*/ 156 h 156"/>
                <a:gd name="T2" fmla="*/ 0 w 138"/>
                <a:gd name="T3" fmla="*/ 130 h 156"/>
                <a:gd name="T4" fmla="*/ 115 w 138"/>
                <a:gd name="T5" fmla="*/ 0 h 156"/>
                <a:gd name="T6" fmla="*/ 138 w 138"/>
                <a:gd name="T7" fmla="*/ 26 h 156"/>
                <a:gd name="T8" fmla="*/ 23 w 138"/>
                <a:gd name="T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56">
                  <a:moveTo>
                    <a:pt x="23" y="156"/>
                  </a:moveTo>
                  <a:lnTo>
                    <a:pt x="0" y="130"/>
                  </a:lnTo>
                  <a:lnTo>
                    <a:pt x="115" y="0"/>
                  </a:lnTo>
                  <a:lnTo>
                    <a:pt x="138" y="26"/>
                  </a:lnTo>
                  <a:lnTo>
                    <a:pt x="23" y="156"/>
                  </a:lnTo>
                  <a:close/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7" name="Freeform 28"/>
            <p:cNvSpPr>
              <a:spLocks/>
            </p:cNvSpPr>
            <p:nvPr userDrawn="1"/>
          </p:nvSpPr>
          <p:spPr bwMode="auto">
            <a:xfrm>
              <a:off x="509" y="522"/>
              <a:ext cx="138" cy="156"/>
            </a:xfrm>
            <a:custGeom>
              <a:avLst/>
              <a:gdLst>
                <a:gd name="T0" fmla="*/ 0 w 138"/>
                <a:gd name="T1" fmla="*/ 26 h 156"/>
                <a:gd name="T2" fmla="*/ 23 w 138"/>
                <a:gd name="T3" fmla="*/ 0 h 156"/>
                <a:gd name="T4" fmla="*/ 138 w 138"/>
                <a:gd name="T5" fmla="*/ 130 h 156"/>
                <a:gd name="T6" fmla="*/ 115 w 138"/>
                <a:gd name="T7" fmla="*/ 156 h 156"/>
                <a:gd name="T8" fmla="*/ 0 w 138"/>
                <a:gd name="T9" fmla="*/ 2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56">
                  <a:moveTo>
                    <a:pt x="0" y="26"/>
                  </a:moveTo>
                  <a:lnTo>
                    <a:pt x="23" y="0"/>
                  </a:lnTo>
                  <a:lnTo>
                    <a:pt x="138" y="130"/>
                  </a:lnTo>
                  <a:lnTo>
                    <a:pt x="115" y="15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8" name="Rectangle 29"/>
            <p:cNvSpPr>
              <a:spLocks noChangeArrowheads="1"/>
            </p:cNvSpPr>
            <p:nvPr userDrawn="1"/>
          </p:nvSpPr>
          <p:spPr bwMode="auto">
            <a:xfrm>
              <a:off x="732" y="316"/>
              <a:ext cx="161" cy="38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9" name="Rectangle 30"/>
            <p:cNvSpPr>
              <a:spLocks noChangeArrowheads="1"/>
            </p:cNvSpPr>
            <p:nvPr userDrawn="1"/>
          </p:nvSpPr>
          <p:spPr bwMode="auto">
            <a:xfrm>
              <a:off x="732" y="582"/>
              <a:ext cx="161" cy="3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0" name="Rectangle 31"/>
            <p:cNvSpPr>
              <a:spLocks noChangeArrowheads="1"/>
            </p:cNvSpPr>
            <p:nvPr userDrawn="1"/>
          </p:nvSpPr>
          <p:spPr bwMode="auto">
            <a:xfrm>
              <a:off x="796" y="522"/>
              <a:ext cx="33" cy="3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" name="Rectangle 32"/>
            <p:cNvSpPr>
              <a:spLocks noChangeArrowheads="1"/>
            </p:cNvSpPr>
            <p:nvPr userDrawn="1"/>
          </p:nvSpPr>
          <p:spPr bwMode="auto">
            <a:xfrm>
              <a:off x="796" y="642"/>
              <a:ext cx="33" cy="3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68" name="TextBox 67"/>
          <p:cNvSpPr txBox="1"/>
          <p:nvPr userDrawn="1"/>
        </p:nvSpPr>
        <p:spPr>
          <a:xfrm>
            <a:off x="2206475" y="504501"/>
            <a:ext cx="1494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TOÁN</a:t>
            </a:r>
          </a:p>
        </p:txBody>
      </p:sp>
      <p:sp>
        <p:nvSpPr>
          <p:cNvPr id="69" name="TextBox 68"/>
          <p:cNvSpPr txBox="1"/>
          <p:nvPr userDrawn="1"/>
        </p:nvSpPr>
        <p:spPr>
          <a:xfrm>
            <a:off x="4524984" y="504501"/>
            <a:ext cx="14047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THPT</a:t>
            </a:r>
            <a:endParaRPr lang="en-US" sz="3600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0" name="Title 2">
            <a:extLst>
              <a:ext uri="{FF2B5EF4-FFF2-40B4-BE49-F238E27FC236}">
                <a16:creationId xmlns:a16="http://schemas.microsoft.com/office/drawing/2014/main" id="{84F4051B-2BBE-412A-BD7D-D20EFA046DC9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7522726" y="286424"/>
            <a:ext cx="14546389" cy="976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kern="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PPT TIVI - DIỄN ĐÀN GIÁO VIÊN TOÁN</a:t>
            </a:r>
            <a:endParaRPr lang="vi-VN" sz="4800" kern="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5" name="Picture 13"/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5626" y="329747"/>
            <a:ext cx="16988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0473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ECE1C2-25C2-483F-9C92-0C8871529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6611D7-0EE0-4969-96C8-CEF3ACD3D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B215DD-54D7-4285-904F-0FBA202E86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9BEC248-85CF-4397-92D5-272F8445D4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D80187-97EE-4C83-8064-6E68A8B043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9D6160-63D6-46E2-B49D-C75CF50CB6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37DCA838-F879-4C16-A1E4-20556B0017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E97CF0-A7A8-4985-B530-30E6ACCB146C}"/>
              </a:ext>
            </a:extLst>
          </p:cNvPr>
          <p:cNvSpPr txBox="1"/>
          <p:nvPr userDrawn="1"/>
        </p:nvSpPr>
        <p:spPr>
          <a:xfrm>
            <a:off x="3522652" y="455251"/>
            <a:ext cx="14587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/>
            <a:r>
              <a:rPr lang="en-US" sz="3600" dirty="0">
                <a:solidFill>
                  <a:prstClr val="white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TOÁN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49B017-F59F-48FB-80EF-034B00F32FF5}"/>
              </a:ext>
            </a:extLst>
          </p:cNvPr>
          <p:cNvSpPr txBox="1"/>
          <p:nvPr userDrawn="1"/>
        </p:nvSpPr>
        <p:spPr>
          <a:xfrm>
            <a:off x="1915578" y="185948"/>
            <a:ext cx="1313180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>
              <a:lnSpc>
                <a:spcPts val="4500"/>
              </a:lnSpc>
            </a:pPr>
            <a:r>
              <a:rPr lang="en-US" sz="3200" dirty="0">
                <a:solidFill>
                  <a:prstClr val="white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GIÁO </a:t>
            </a:r>
          </a:p>
          <a:p>
            <a:pPr algn="ctr" defTabSz="914400">
              <a:lnSpc>
                <a:spcPts val="4500"/>
              </a:lnSpc>
            </a:pPr>
            <a:r>
              <a:rPr lang="en-US" sz="3200" dirty="0">
                <a:solidFill>
                  <a:prstClr val="white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DỤC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61835A-E0EE-428C-9388-F4CC6CCA41E6}"/>
              </a:ext>
            </a:extLst>
          </p:cNvPr>
          <p:cNvSpPr txBox="1"/>
          <p:nvPr userDrawn="1"/>
        </p:nvSpPr>
        <p:spPr>
          <a:xfrm>
            <a:off x="5597675" y="457202"/>
            <a:ext cx="1338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/>
            <a:r>
              <a:rPr lang="vi-VN" sz="3600" dirty="0">
                <a:solidFill>
                  <a:prstClr val="white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THPT</a:t>
            </a:r>
            <a:endParaRPr lang="en-US" sz="3600" b="1" dirty="0">
              <a:solidFill>
                <a:prstClr val="white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C86B39B-6583-41EF-995B-0C150D2244FA}"/>
              </a:ext>
            </a:extLst>
          </p:cNvPr>
          <p:cNvGrpSpPr/>
          <p:nvPr userDrawn="1"/>
        </p:nvGrpSpPr>
        <p:grpSpPr>
          <a:xfrm>
            <a:off x="22990" y="76201"/>
            <a:ext cx="24190648" cy="1461089"/>
            <a:chOff x="22986" y="76200"/>
            <a:chExt cx="24187499" cy="1461089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C57A0D6E-ABEB-4647-A276-F1093FB857A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39064" y="155574"/>
              <a:ext cx="1371421" cy="1371602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DC80B458-B060-484D-9803-552B07AB811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266912" y="76200"/>
              <a:ext cx="1462850" cy="1461089"/>
            </a:xfrm>
            <a:prstGeom prst="rect">
              <a:avLst/>
            </a:prstGeom>
          </p:spPr>
        </p:pic>
        <p:grpSp>
          <p:nvGrpSpPr>
            <p:cNvPr id="13" name="Group 4">
              <a:extLst>
                <a:ext uri="{FF2B5EF4-FFF2-40B4-BE49-F238E27FC236}">
                  <a16:creationId xmlns:a16="http://schemas.microsoft.com/office/drawing/2014/main" id="{DB3D6E52-250E-401C-94FF-2E1E32236CA7}"/>
                </a:ext>
              </a:extLst>
            </p:cNvPr>
            <p:cNvGrpSpPr>
              <a:grpSpLocks noChangeAspect="1"/>
            </p:cNvGrpSpPr>
            <p:nvPr userDrawn="1"/>
          </p:nvGrpSpPr>
          <p:grpSpPr bwMode="auto">
            <a:xfrm>
              <a:off x="22986" y="76200"/>
              <a:ext cx="21191538" cy="1439863"/>
              <a:chOff x="0" y="58"/>
              <a:chExt cx="13349" cy="907"/>
            </a:xfrm>
          </p:grpSpPr>
          <p:sp>
            <p:nvSpPr>
              <p:cNvPr id="17" name="AutoShape 3">
                <a:extLst>
                  <a:ext uri="{FF2B5EF4-FFF2-40B4-BE49-F238E27FC236}">
                    <a16:creationId xmlns:a16="http://schemas.microsoft.com/office/drawing/2014/main" id="{9FBBD7BE-45EF-4920-9974-81466BADAA2C}"/>
                  </a:ext>
                </a:extLst>
              </p:cNvPr>
              <p:cNvSpPr>
                <a:spLocks noChangeAspect="1" noChangeArrowheads="1" noTextEdit="1"/>
              </p:cNvSpPr>
              <p:nvPr userDrawn="1"/>
            </p:nvSpPr>
            <p:spPr bwMode="auto">
              <a:xfrm>
                <a:off x="0" y="60"/>
                <a:ext cx="13347" cy="900"/>
              </a:xfrm>
              <a:prstGeom prst="rect">
                <a:avLst/>
              </a:prstGeom>
              <a:solidFill>
                <a:srgbClr val="135F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black"/>
                  </a:solidFill>
                </a:endParaRPr>
              </a:p>
            </p:txBody>
          </p:sp>
          <p:pic>
            <p:nvPicPr>
              <p:cNvPr id="18" name="Picture 5">
                <a:extLst>
                  <a:ext uri="{FF2B5EF4-FFF2-40B4-BE49-F238E27FC236}">
                    <a16:creationId xmlns:a16="http://schemas.microsoft.com/office/drawing/2014/main" id="{33EBB93A-8053-4A9C-BD72-FB38A44BD8AE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75"/>
                <a:ext cx="13347" cy="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9" name="Freeform 6">
                <a:extLst>
                  <a:ext uri="{FF2B5EF4-FFF2-40B4-BE49-F238E27FC236}">
                    <a16:creationId xmlns:a16="http://schemas.microsoft.com/office/drawing/2014/main" id="{B16A82B6-3FA4-43D4-B139-4DF325B7EDB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0" y="58"/>
                <a:ext cx="13347" cy="880"/>
              </a:xfrm>
              <a:custGeom>
                <a:avLst/>
                <a:gdLst>
                  <a:gd name="T0" fmla="*/ 0 w 7680"/>
                  <a:gd name="T1" fmla="*/ 0 h 440"/>
                  <a:gd name="T2" fmla="*/ 0 w 7680"/>
                  <a:gd name="T3" fmla="*/ 40 h 440"/>
                  <a:gd name="T4" fmla="*/ 0 w 7680"/>
                  <a:gd name="T5" fmla="*/ 40 h 440"/>
                  <a:gd name="T6" fmla="*/ 140 w 7680"/>
                  <a:gd name="T7" fmla="*/ 40 h 440"/>
                  <a:gd name="T8" fmla="*/ 200 w 7680"/>
                  <a:gd name="T9" fmla="*/ 100 h 440"/>
                  <a:gd name="T10" fmla="*/ 200 w 7680"/>
                  <a:gd name="T11" fmla="*/ 380 h 440"/>
                  <a:gd name="T12" fmla="*/ 200 w 7680"/>
                  <a:gd name="T13" fmla="*/ 380 h 440"/>
                  <a:gd name="T14" fmla="*/ 260 w 7680"/>
                  <a:gd name="T15" fmla="*/ 440 h 440"/>
                  <a:gd name="T16" fmla="*/ 540 w 7680"/>
                  <a:gd name="T17" fmla="*/ 440 h 440"/>
                  <a:gd name="T18" fmla="*/ 600 w 7680"/>
                  <a:gd name="T19" fmla="*/ 380 h 440"/>
                  <a:gd name="T20" fmla="*/ 600 w 7680"/>
                  <a:gd name="T21" fmla="*/ 106 h 440"/>
                  <a:gd name="T22" fmla="*/ 601 w 7680"/>
                  <a:gd name="T23" fmla="*/ 106 h 440"/>
                  <a:gd name="T24" fmla="*/ 601 w 7680"/>
                  <a:gd name="T25" fmla="*/ 101 h 440"/>
                  <a:gd name="T26" fmla="*/ 661 w 7680"/>
                  <a:gd name="T27" fmla="*/ 41 h 440"/>
                  <a:gd name="T28" fmla="*/ 676 w 7680"/>
                  <a:gd name="T29" fmla="*/ 41 h 440"/>
                  <a:gd name="T30" fmla="*/ 676 w 7680"/>
                  <a:gd name="T31" fmla="*/ 40 h 440"/>
                  <a:gd name="T32" fmla="*/ 7680 w 7680"/>
                  <a:gd name="T33" fmla="*/ 40 h 440"/>
                  <a:gd name="T34" fmla="*/ 7680 w 7680"/>
                  <a:gd name="T35" fmla="*/ 0 h 440"/>
                  <a:gd name="T36" fmla="*/ 0 w 7680"/>
                  <a:gd name="T37" fmla="*/ 0 h 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680" h="440">
                    <a:moveTo>
                      <a:pt x="0" y="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140" y="40"/>
                      <a:pt x="140" y="40"/>
                      <a:pt x="140" y="40"/>
                    </a:cubicBezTo>
                    <a:cubicBezTo>
                      <a:pt x="173" y="40"/>
                      <a:pt x="200" y="67"/>
                      <a:pt x="200" y="100"/>
                    </a:cubicBezTo>
                    <a:cubicBezTo>
                      <a:pt x="200" y="380"/>
                      <a:pt x="200" y="380"/>
                      <a:pt x="200" y="380"/>
                    </a:cubicBezTo>
                    <a:cubicBezTo>
                      <a:pt x="200" y="380"/>
                      <a:pt x="200" y="380"/>
                      <a:pt x="200" y="380"/>
                    </a:cubicBezTo>
                    <a:cubicBezTo>
                      <a:pt x="200" y="414"/>
                      <a:pt x="227" y="440"/>
                      <a:pt x="260" y="440"/>
                    </a:cubicBezTo>
                    <a:cubicBezTo>
                      <a:pt x="540" y="440"/>
                      <a:pt x="540" y="440"/>
                      <a:pt x="540" y="440"/>
                    </a:cubicBezTo>
                    <a:cubicBezTo>
                      <a:pt x="574" y="440"/>
                      <a:pt x="600" y="414"/>
                      <a:pt x="600" y="380"/>
                    </a:cubicBezTo>
                    <a:cubicBezTo>
                      <a:pt x="600" y="106"/>
                      <a:pt x="600" y="106"/>
                      <a:pt x="600" y="106"/>
                    </a:cubicBezTo>
                    <a:cubicBezTo>
                      <a:pt x="601" y="106"/>
                      <a:pt x="601" y="106"/>
                      <a:pt x="601" y="106"/>
                    </a:cubicBezTo>
                    <a:cubicBezTo>
                      <a:pt x="601" y="101"/>
                      <a:pt x="601" y="101"/>
                      <a:pt x="601" y="101"/>
                    </a:cubicBezTo>
                    <a:cubicBezTo>
                      <a:pt x="601" y="67"/>
                      <a:pt x="627" y="41"/>
                      <a:pt x="661" y="41"/>
                    </a:cubicBezTo>
                    <a:cubicBezTo>
                      <a:pt x="676" y="41"/>
                      <a:pt x="676" y="41"/>
                      <a:pt x="676" y="41"/>
                    </a:cubicBezTo>
                    <a:cubicBezTo>
                      <a:pt x="676" y="40"/>
                      <a:pt x="676" y="40"/>
                      <a:pt x="676" y="40"/>
                    </a:cubicBezTo>
                    <a:cubicBezTo>
                      <a:pt x="7680" y="40"/>
                      <a:pt x="7680" y="40"/>
                      <a:pt x="7680" y="40"/>
                    </a:cubicBezTo>
                    <a:cubicBezTo>
                      <a:pt x="7680" y="0"/>
                      <a:pt x="7680" y="0"/>
                      <a:pt x="768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660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Freeform 9">
                <a:extLst>
                  <a:ext uri="{FF2B5EF4-FFF2-40B4-BE49-F238E27FC236}">
                    <a16:creationId xmlns:a16="http://schemas.microsoft.com/office/drawing/2014/main" id="{3C059FF1-F9AA-4C8C-9326-16F5E642D585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802" y="202"/>
                <a:ext cx="11545" cy="760"/>
              </a:xfrm>
              <a:custGeom>
                <a:avLst/>
                <a:gdLst>
                  <a:gd name="T0" fmla="*/ 6643 w 6643"/>
                  <a:gd name="T1" fmla="*/ 380 h 380"/>
                  <a:gd name="T2" fmla="*/ 60 w 6643"/>
                  <a:gd name="T3" fmla="*/ 380 h 380"/>
                  <a:gd name="T4" fmla="*/ 0 w 6643"/>
                  <a:gd name="T5" fmla="*/ 320 h 380"/>
                  <a:gd name="T6" fmla="*/ 0 w 6643"/>
                  <a:gd name="T7" fmla="*/ 60 h 380"/>
                  <a:gd name="T8" fmla="*/ 60 w 6643"/>
                  <a:gd name="T9" fmla="*/ 0 h 380"/>
                  <a:gd name="T10" fmla="*/ 6643 w 6643"/>
                  <a:gd name="T11" fmla="*/ 0 h 380"/>
                  <a:gd name="T12" fmla="*/ 6643 w 6643"/>
                  <a:gd name="T13" fmla="*/ 380 h 3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643" h="380">
                    <a:moveTo>
                      <a:pt x="6643" y="380"/>
                    </a:moveTo>
                    <a:cubicBezTo>
                      <a:pt x="60" y="380"/>
                      <a:pt x="60" y="380"/>
                      <a:pt x="60" y="380"/>
                    </a:cubicBezTo>
                    <a:cubicBezTo>
                      <a:pt x="27" y="380"/>
                      <a:pt x="0" y="353"/>
                      <a:pt x="0" y="320"/>
                    </a:cubicBezTo>
                    <a:cubicBezTo>
                      <a:pt x="0" y="60"/>
                      <a:pt x="0" y="60"/>
                      <a:pt x="0" y="60"/>
                    </a:cubicBezTo>
                    <a:cubicBezTo>
                      <a:pt x="0" y="27"/>
                      <a:pt x="27" y="0"/>
                      <a:pt x="60" y="0"/>
                    </a:cubicBezTo>
                    <a:cubicBezTo>
                      <a:pt x="6643" y="0"/>
                      <a:pt x="6643" y="0"/>
                      <a:pt x="6643" y="0"/>
                    </a:cubicBezTo>
                    <a:cubicBezTo>
                      <a:pt x="6643" y="380"/>
                      <a:pt x="6643" y="380"/>
                      <a:pt x="6643" y="380"/>
                    </a:cubicBezTo>
                  </a:path>
                </a:pathLst>
              </a:custGeom>
              <a:solidFill>
                <a:srgbClr val="1660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black"/>
                  </a:solidFill>
                </a:endParaRPr>
              </a:p>
            </p:txBody>
          </p:sp>
          <p:pic>
            <p:nvPicPr>
              <p:cNvPr id="21" name="Picture 10">
                <a:extLst>
                  <a:ext uri="{FF2B5EF4-FFF2-40B4-BE49-F238E27FC236}">
                    <a16:creationId xmlns:a16="http://schemas.microsoft.com/office/drawing/2014/main" id="{0648E258-8413-49E1-87F4-CA40AD905438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2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96" y="195"/>
                <a:ext cx="11553" cy="7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2" name="Picture 11">
                <a:extLst>
                  <a:ext uri="{FF2B5EF4-FFF2-40B4-BE49-F238E27FC236}">
                    <a16:creationId xmlns:a16="http://schemas.microsoft.com/office/drawing/2014/main" id="{2F1C5D5A-985D-4A7F-8389-D40B66BC5177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2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39" y="197"/>
                <a:ext cx="12208" cy="7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3" name="Picture 13">
                <a:extLst>
                  <a:ext uri="{FF2B5EF4-FFF2-40B4-BE49-F238E27FC236}">
                    <a16:creationId xmlns:a16="http://schemas.microsoft.com/office/drawing/2014/main" id="{57A667DA-D9BD-45DE-B4E6-A7C31BC497DB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2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07" y="213"/>
                <a:ext cx="107" cy="7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4" name="Freeform 14">
                <a:extLst>
                  <a:ext uri="{FF2B5EF4-FFF2-40B4-BE49-F238E27FC236}">
                    <a16:creationId xmlns:a16="http://schemas.microsoft.com/office/drawing/2014/main" id="{2947F08E-0F46-434A-99B8-D223DD521FB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38" y="774"/>
                <a:ext cx="40" cy="82"/>
              </a:xfrm>
              <a:custGeom>
                <a:avLst/>
                <a:gdLst>
                  <a:gd name="T0" fmla="*/ 12 w 40"/>
                  <a:gd name="T1" fmla="*/ 82 h 82"/>
                  <a:gd name="T2" fmla="*/ 12 w 40"/>
                  <a:gd name="T3" fmla="*/ 14 h 82"/>
                  <a:gd name="T4" fmla="*/ 0 w 40"/>
                  <a:gd name="T5" fmla="*/ 14 h 82"/>
                  <a:gd name="T6" fmla="*/ 0 w 40"/>
                  <a:gd name="T7" fmla="*/ 0 h 82"/>
                  <a:gd name="T8" fmla="*/ 40 w 40"/>
                  <a:gd name="T9" fmla="*/ 0 h 82"/>
                  <a:gd name="T10" fmla="*/ 40 w 40"/>
                  <a:gd name="T11" fmla="*/ 14 h 82"/>
                  <a:gd name="T12" fmla="*/ 26 w 40"/>
                  <a:gd name="T13" fmla="*/ 14 h 82"/>
                  <a:gd name="T14" fmla="*/ 26 w 40"/>
                  <a:gd name="T15" fmla="*/ 82 h 82"/>
                  <a:gd name="T16" fmla="*/ 12 w 40"/>
                  <a:gd name="T17" fmla="*/ 82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" h="82">
                    <a:moveTo>
                      <a:pt x="12" y="82"/>
                    </a:moveTo>
                    <a:lnTo>
                      <a:pt x="12" y="14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40" y="0"/>
                    </a:lnTo>
                    <a:lnTo>
                      <a:pt x="40" y="14"/>
                    </a:lnTo>
                    <a:lnTo>
                      <a:pt x="26" y="14"/>
                    </a:lnTo>
                    <a:lnTo>
                      <a:pt x="26" y="82"/>
                    </a:lnTo>
                    <a:lnTo>
                      <a:pt x="12" y="8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Freeform 15">
                <a:extLst>
                  <a:ext uri="{FF2B5EF4-FFF2-40B4-BE49-F238E27FC236}">
                    <a16:creationId xmlns:a16="http://schemas.microsoft.com/office/drawing/2014/main" id="{F1C5750D-EECD-4A4F-B49C-C0930A24F0A9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80" y="772"/>
                <a:ext cx="74" cy="86"/>
              </a:xfrm>
              <a:custGeom>
                <a:avLst/>
                <a:gdLst>
                  <a:gd name="T0" fmla="*/ 22 w 43"/>
                  <a:gd name="T1" fmla="*/ 0 h 43"/>
                  <a:gd name="T2" fmla="*/ 33 w 43"/>
                  <a:gd name="T3" fmla="*/ 3 h 43"/>
                  <a:gd name="T4" fmla="*/ 41 w 43"/>
                  <a:gd name="T5" fmla="*/ 11 h 43"/>
                  <a:gd name="T6" fmla="*/ 43 w 43"/>
                  <a:gd name="T7" fmla="*/ 22 h 43"/>
                  <a:gd name="T8" fmla="*/ 41 w 43"/>
                  <a:gd name="T9" fmla="*/ 32 h 43"/>
                  <a:gd name="T10" fmla="*/ 33 w 43"/>
                  <a:gd name="T11" fmla="*/ 40 h 43"/>
                  <a:gd name="T12" fmla="*/ 22 w 43"/>
                  <a:gd name="T13" fmla="*/ 43 h 43"/>
                  <a:gd name="T14" fmla="*/ 14 w 43"/>
                  <a:gd name="T15" fmla="*/ 41 h 43"/>
                  <a:gd name="T16" fmla="*/ 7 w 43"/>
                  <a:gd name="T17" fmla="*/ 37 h 43"/>
                  <a:gd name="T18" fmla="*/ 2 w 43"/>
                  <a:gd name="T19" fmla="*/ 30 h 43"/>
                  <a:gd name="T20" fmla="*/ 0 w 43"/>
                  <a:gd name="T21" fmla="*/ 22 h 43"/>
                  <a:gd name="T22" fmla="*/ 3 w 43"/>
                  <a:gd name="T23" fmla="*/ 11 h 43"/>
                  <a:gd name="T24" fmla="*/ 11 w 43"/>
                  <a:gd name="T25" fmla="*/ 3 h 43"/>
                  <a:gd name="T26" fmla="*/ 22 w 43"/>
                  <a:gd name="T27" fmla="*/ 0 h 43"/>
                  <a:gd name="T28" fmla="*/ 22 w 43"/>
                  <a:gd name="T29" fmla="*/ 7 h 43"/>
                  <a:gd name="T30" fmla="*/ 15 w 43"/>
                  <a:gd name="T31" fmla="*/ 9 h 43"/>
                  <a:gd name="T32" fmla="*/ 10 w 43"/>
                  <a:gd name="T33" fmla="*/ 14 h 43"/>
                  <a:gd name="T34" fmla="*/ 8 w 43"/>
                  <a:gd name="T35" fmla="*/ 21 h 43"/>
                  <a:gd name="T36" fmla="*/ 9 w 43"/>
                  <a:gd name="T37" fmla="*/ 27 h 43"/>
                  <a:gd name="T38" fmla="*/ 12 w 43"/>
                  <a:gd name="T39" fmla="*/ 31 h 43"/>
                  <a:gd name="T40" fmla="*/ 17 w 43"/>
                  <a:gd name="T41" fmla="*/ 34 h 43"/>
                  <a:gd name="T42" fmla="*/ 22 w 43"/>
                  <a:gd name="T43" fmla="*/ 36 h 43"/>
                  <a:gd name="T44" fmla="*/ 29 w 43"/>
                  <a:gd name="T45" fmla="*/ 34 h 43"/>
                  <a:gd name="T46" fmla="*/ 34 w 43"/>
                  <a:gd name="T47" fmla="*/ 28 h 43"/>
                  <a:gd name="T48" fmla="*/ 36 w 43"/>
                  <a:gd name="T49" fmla="*/ 21 h 43"/>
                  <a:gd name="T50" fmla="*/ 34 w 43"/>
                  <a:gd name="T51" fmla="*/ 14 h 43"/>
                  <a:gd name="T52" fmla="*/ 29 w 43"/>
                  <a:gd name="T53" fmla="*/ 9 h 43"/>
                  <a:gd name="T54" fmla="*/ 22 w 43"/>
                  <a:gd name="T55" fmla="*/ 7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3" h="43">
                    <a:moveTo>
                      <a:pt x="22" y="0"/>
                    </a:moveTo>
                    <a:cubicBezTo>
                      <a:pt x="26" y="0"/>
                      <a:pt x="29" y="1"/>
                      <a:pt x="33" y="3"/>
                    </a:cubicBezTo>
                    <a:cubicBezTo>
                      <a:pt x="36" y="5"/>
                      <a:pt x="39" y="7"/>
                      <a:pt x="41" y="11"/>
                    </a:cubicBezTo>
                    <a:cubicBezTo>
                      <a:pt x="43" y="14"/>
                      <a:pt x="43" y="18"/>
                      <a:pt x="43" y="22"/>
                    </a:cubicBezTo>
                    <a:cubicBezTo>
                      <a:pt x="43" y="26"/>
                      <a:pt x="43" y="29"/>
                      <a:pt x="41" y="32"/>
                    </a:cubicBezTo>
                    <a:cubicBezTo>
                      <a:pt x="39" y="36"/>
                      <a:pt x="36" y="38"/>
                      <a:pt x="33" y="40"/>
                    </a:cubicBezTo>
                    <a:cubicBezTo>
                      <a:pt x="29" y="42"/>
                      <a:pt x="26" y="43"/>
                      <a:pt x="22" y="43"/>
                    </a:cubicBezTo>
                    <a:cubicBezTo>
                      <a:pt x="19" y="43"/>
                      <a:pt x="16" y="43"/>
                      <a:pt x="14" y="41"/>
                    </a:cubicBezTo>
                    <a:cubicBezTo>
                      <a:pt x="11" y="40"/>
                      <a:pt x="9" y="39"/>
                      <a:pt x="7" y="37"/>
                    </a:cubicBezTo>
                    <a:cubicBezTo>
                      <a:pt x="5" y="35"/>
                      <a:pt x="3" y="32"/>
                      <a:pt x="2" y="30"/>
                    </a:cubicBezTo>
                    <a:cubicBezTo>
                      <a:pt x="1" y="27"/>
                      <a:pt x="0" y="24"/>
                      <a:pt x="0" y="22"/>
                    </a:cubicBezTo>
                    <a:cubicBezTo>
                      <a:pt x="0" y="18"/>
                      <a:pt x="1" y="14"/>
                      <a:pt x="3" y="11"/>
                    </a:cubicBezTo>
                    <a:cubicBezTo>
                      <a:pt x="5" y="7"/>
                      <a:pt x="8" y="5"/>
                      <a:pt x="11" y="3"/>
                    </a:cubicBezTo>
                    <a:cubicBezTo>
                      <a:pt x="14" y="1"/>
                      <a:pt x="18" y="0"/>
                      <a:pt x="22" y="0"/>
                    </a:cubicBezTo>
                    <a:close/>
                    <a:moveTo>
                      <a:pt x="22" y="7"/>
                    </a:moveTo>
                    <a:cubicBezTo>
                      <a:pt x="19" y="7"/>
                      <a:pt x="17" y="8"/>
                      <a:pt x="15" y="9"/>
                    </a:cubicBezTo>
                    <a:cubicBezTo>
                      <a:pt x="13" y="11"/>
                      <a:pt x="11" y="12"/>
                      <a:pt x="10" y="14"/>
                    </a:cubicBezTo>
                    <a:cubicBezTo>
                      <a:pt x="9" y="17"/>
                      <a:pt x="8" y="19"/>
                      <a:pt x="8" y="21"/>
                    </a:cubicBezTo>
                    <a:cubicBezTo>
                      <a:pt x="8" y="23"/>
                      <a:pt x="8" y="25"/>
                      <a:pt x="9" y="27"/>
                    </a:cubicBezTo>
                    <a:cubicBezTo>
                      <a:pt x="10" y="29"/>
                      <a:pt x="11" y="30"/>
                      <a:pt x="12" y="31"/>
                    </a:cubicBezTo>
                    <a:cubicBezTo>
                      <a:pt x="14" y="33"/>
                      <a:pt x="15" y="34"/>
                      <a:pt x="17" y="34"/>
                    </a:cubicBezTo>
                    <a:cubicBezTo>
                      <a:pt x="18" y="35"/>
                      <a:pt x="20" y="36"/>
                      <a:pt x="22" y="36"/>
                    </a:cubicBezTo>
                    <a:cubicBezTo>
                      <a:pt x="24" y="36"/>
                      <a:pt x="27" y="35"/>
                      <a:pt x="29" y="34"/>
                    </a:cubicBezTo>
                    <a:cubicBezTo>
                      <a:pt x="31" y="32"/>
                      <a:pt x="33" y="31"/>
                      <a:pt x="34" y="28"/>
                    </a:cubicBezTo>
                    <a:cubicBezTo>
                      <a:pt x="35" y="26"/>
                      <a:pt x="36" y="24"/>
                      <a:pt x="36" y="21"/>
                    </a:cubicBezTo>
                    <a:cubicBezTo>
                      <a:pt x="36" y="19"/>
                      <a:pt x="35" y="17"/>
                      <a:pt x="34" y="14"/>
                    </a:cubicBezTo>
                    <a:cubicBezTo>
                      <a:pt x="33" y="12"/>
                      <a:pt x="31" y="11"/>
                      <a:pt x="29" y="9"/>
                    </a:cubicBezTo>
                    <a:cubicBezTo>
                      <a:pt x="27" y="8"/>
                      <a:pt x="24" y="7"/>
                      <a:pt x="22" y="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Freeform 16">
                <a:extLst>
                  <a:ext uri="{FF2B5EF4-FFF2-40B4-BE49-F238E27FC236}">
                    <a16:creationId xmlns:a16="http://schemas.microsoft.com/office/drawing/2014/main" id="{38F62017-6EE8-4D7E-BA80-3EEEA6C553A1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560" y="748"/>
                <a:ext cx="71" cy="108"/>
              </a:xfrm>
              <a:custGeom>
                <a:avLst/>
                <a:gdLst>
                  <a:gd name="T0" fmla="*/ 0 w 71"/>
                  <a:gd name="T1" fmla="*/ 108 h 108"/>
                  <a:gd name="T2" fmla="*/ 29 w 71"/>
                  <a:gd name="T3" fmla="*/ 26 h 108"/>
                  <a:gd name="T4" fmla="*/ 40 w 71"/>
                  <a:gd name="T5" fmla="*/ 26 h 108"/>
                  <a:gd name="T6" fmla="*/ 71 w 71"/>
                  <a:gd name="T7" fmla="*/ 108 h 108"/>
                  <a:gd name="T8" fmla="*/ 55 w 71"/>
                  <a:gd name="T9" fmla="*/ 108 h 108"/>
                  <a:gd name="T10" fmla="*/ 48 w 71"/>
                  <a:gd name="T11" fmla="*/ 86 h 108"/>
                  <a:gd name="T12" fmla="*/ 22 w 71"/>
                  <a:gd name="T13" fmla="*/ 86 h 108"/>
                  <a:gd name="T14" fmla="*/ 15 w 71"/>
                  <a:gd name="T15" fmla="*/ 108 h 108"/>
                  <a:gd name="T16" fmla="*/ 0 w 71"/>
                  <a:gd name="T17" fmla="*/ 108 h 108"/>
                  <a:gd name="T18" fmla="*/ 29 w 71"/>
                  <a:gd name="T19" fmla="*/ 20 h 108"/>
                  <a:gd name="T20" fmla="*/ 26 w 71"/>
                  <a:gd name="T21" fmla="*/ 12 h 108"/>
                  <a:gd name="T22" fmla="*/ 43 w 71"/>
                  <a:gd name="T23" fmla="*/ 0 h 108"/>
                  <a:gd name="T24" fmla="*/ 47 w 71"/>
                  <a:gd name="T25" fmla="*/ 10 h 108"/>
                  <a:gd name="T26" fmla="*/ 29 w 71"/>
                  <a:gd name="T27" fmla="*/ 20 h 108"/>
                  <a:gd name="T28" fmla="*/ 27 w 71"/>
                  <a:gd name="T29" fmla="*/ 72 h 108"/>
                  <a:gd name="T30" fmla="*/ 43 w 71"/>
                  <a:gd name="T31" fmla="*/ 72 h 108"/>
                  <a:gd name="T32" fmla="*/ 34 w 71"/>
                  <a:gd name="T33" fmla="*/ 46 h 108"/>
                  <a:gd name="T34" fmla="*/ 27 w 71"/>
                  <a:gd name="T35" fmla="*/ 72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1" h="108">
                    <a:moveTo>
                      <a:pt x="0" y="108"/>
                    </a:moveTo>
                    <a:lnTo>
                      <a:pt x="29" y="26"/>
                    </a:lnTo>
                    <a:lnTo>
                      <a:pt x="40" y="26"/>
                    </a:lnTo>
                    <a:lnTo>
                      <a:pt x="71" y="108"/>
                    </a:lnTo>
                    <a:lnTo>
                      <a:pt x="55" y="108"/>
                    </a:lnTo>
                    <a:lnTo>
                      <a:pt x="48" y="86"/>
                    </a:lnTo>
                    <a:lnTo>
                      <a:pt x="22" y="86"/>
                    </a:lnTo>
                    <a:lnTo>
                      <a:pt x="15" y="108"/>
                    </a:lnTo>
                    <a:lnTo>
                      <a:pt x="0" y="108"/>
                    </a:lnTo>
                    <a:close/>
                    <a:moveTo>
                      <a:pt x="29" y="20"/>
                    </a:moveTo>
                    <a:lnTo>
                      <a:pt x="26" y="12"/>
                    </a:lnTo>
                    <a:lnTo>
                      <a:pt x="43" y="0"/>
                    </a:lnTo>
                    <a:lnTo>
                      <a:pt x="47" y="10"/>
                    </a:lnTo>
                    <a:lnTo>
                      <a:pt x="29" y="20"/>
                    </a:lnTo>
                    <a:close/>
                    <a:moveTo>
                      <a:pt x="27" y="72"/>
                    </a:moveTo>
                    <a:lnTo>
                      <a:pt x="43" y="72"/>
                    </a:lnTo>
                    <a:lnTo>
                      <a:pt x="34" y="46"/>
                    </a:lnTo>
                    <a:lnTo>
                      <a:pt x="27" y="7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black"/>
                  </a:solidFill>
                </a:endParaRPr>
              </a:p>
            </p:txBody>
          </p:sp>
          <p:sp>
            <p:nvSpPr>
              <p:cNvPr id="27" name="Freeform 17">
                <a:extLst>
                  <a:ext uri="{FF2B5EF4-FFF2-40B4-BE49-F238E27FC236}">
                    <a16:creationId xmlns:a16="http://schemas.microsoft.com/office/drawing/2014/main" id="{5AF993A5-37F4-429C-8B34-62DBAFBB045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638" y="774"/>
                <a:ext cx="59" cy="82"/>
              </a:xfrm>
              <a:custGeom>
                <a:avLst/>
                <a:gdLst>
                  <a:gd name="T0" fmla="*/ 0 w 59"/>
                  <a:gd name="T1" fmla="*/ 82 h 82"/>
                  <a:gd name="T2" fmla="*/ 0 w 59"/>
                  <a:gd name="T3" fmla="*/ 0 h 82"/>
                  <a:gd name="T4" fmla="*/ 16 w 59"/>
                  <a:gd name="T5" fmla="*/ 0 h 82"/>
                  <a:gd name="T6" fmla="*/ 45 w 59"/>
                  <a:gd name="T7" fmla="*/ 60 h 82"/>
                  <a:gd name="T8" fmla="*/ 45 w 59"/>
                  <a:gd name="T9" fmla="*/ 0 h 82"/>
                  <a:gd name="T10" fmla="*/ 59 w 59"/>
                  <a:gd name="T11" fmla="*/ 0 h 82"/>
                  <a:gd name="T12" fmla="*/ 59 w 59"/>
                  <a:gd name="T13" fmla="*/ 82 h 82"/>
                  <a:gd name="T14" fmla="*/ 43 w 59"/>
                  <a:gd name="T15" fmla="*/ 82 h 82"/>
                  <a:gd name="T16" fmla="*/ 14 w 59"/>
                  <a:gd name="T17" fmla="*/ 22 h 82"/>
                  <a:gd name="T18" fmla="*/ 14 w 59"/>
                  <a:gd name="T19" fmla="*/ 82 h 82"/>
                  <a:gd name="T20" fmla="*/ 0 w 59"/>
                  <a:gd name="T21" fmla="*/ 82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9" h="82">
                    <a:moveTo>
                      <a:pt x="0" y="82"/>
                    </a:moveTo>
                    <a:lnTo>
                      <a:pt x="0" y="0"/>
                    </a:lnTo>
                    <a:lnTo>
                      <a:pt x="16" y="0"/>
                    </a:lnTo>
                    <a:lnTo>
                      <a:pt x="45" y="60"/>
                    </a:lnTo>
                    <a:lnTo>
                      <a:pt x="45" y="0"/>
                    </a:lnTo>
                    <a:lnTo>
                      <a:pt x="59" y="0"/>
                    </a:lnTo>
                    <a:lnTo>
                      <a:pt x="59" y="82"/>
                    </a:lnTo>
                    <a:lnTo>
                      <a:pt x="43" y="82"/>
                    </a:lnTo>
                    <a:lnTo>
                      <a:pt x="14" y="22"/>
                    </a:lnTo>
                    <a:lnTo>
                      <a:pt x="14" y="82"/>
                    </a:lnTo>
                    <a:lnTo>
                      <a:pt x="0" y="8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Freeform 18">
                <a:extLst>
                  <a:ext uri="{FF2B5EF4-FFF2-40B4-BE49-F238E27FC236}">
                    <a16:creationId xmlns:a16="http://schemas.microsoft.com/office/drawing/2014/main" id="{2484CAD3-EE09-428C-BA37-FEF8439C77A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737" y="774"/>
                <a:ext cx="52" cy="82"/>
              </a:xfrm>
              <a:custGeom>
                <a:avLst/>
                <a:gdLst>
                  <a:gd name="T0" fmla="*/ 0 w 52"/>
                  <a:gd name="T1" fmla="*/ 82 h 82"/>
                  <a:gd name="T2" fmla="*/ 0 w 52"/>
                  <a:gd name="T3" fmla="*/ 0 h 82"/>
                  <a:gd name="T4" fmla="*/ 14 w 52"/>
                  <a:gd name="T5" fmla="*/ 0 h 82"/>
                  <a:gd name="T6" fmla="*/ 14 w 52"/>
                  <a:gd name="T7" fmla="*/ 32 h 82"/>
                  <a:gd name="T8" fmla="*/ 40 w 52"/>
                  <a:gd name="T9" fmla="*/ 32 h 82"/>
                  <a:gd name="T10" fmla="*/ 40 w 52"/>
                  <a:gd name="T11" fmla="*/ 0 h 82"/>
                  <a:gd name="T12" fmla="*/ 52 w 52"/>
                  <a:gd name="T13" fmla="*/ 0 h 82"/>
                  <a:gd name="T14" fmla="*/ 52 w 52"/>
                  <a:gd name="T15" fmla="*/ 82 h 82"/>
                  <a:gd name="T16" fmla="*/ 40 w 52"/>
                  <a:gd name="T17" fmla="*/ 82 h 82"/>
                  <a:gd name="T18" fmla="*/ 40 w 52"/>
                  <a:gd name="T19" fmla="*/ 48 h 82"/>
                  <a:gd name="T20" fmla="*/ 14 w 52"/>
                  <a:gd name="T21" fmla="*/ 48 h 82"/>
                  <a:gd name="T22" fmla="*/ 14 w 52"/>
                  <a:gd name="T23" fmla="*/ 82 h 82"/>
                  <a:gd name="T24" fmla="*/ 0 w 52"/>
                  <a:gd name="T25" fmla="*/ 82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2" h="82">
                    <a:moveTo>
                      <a:pt x="0" y="82"/>
                    </a:moveTo>
                    <a:lnTo>
                      <a:pt x="0" y="0"/>
                    </a:lnTo>
                    <a:lnTo>
                      <a:pt x="14" y="0"/>
                    </a:lnTo>
                    <a:lnTo>
                      <a:pt x="14" y="32"/>
                    </a:lnTo>
                    <a:lnTo>
                      <a:pt x="40" y="32"/>
                    </a:lnTo>
                    <a:lnTo>
                      <a:pt x="40" y="0"/>
                    </a:lnTo>
                    <a:lnTo>
                      <a:pt x="52" y="0"/>
                    </a:lnTo>
                    <a:lnTo>
                      <a:pt x="52" y="82"/>
                    </a:lnTo>
                    <a:lnTo>
                      <a:pt x="40" y="82"/>
                    </a:lnTo>
                    <a:lnTo>
                      <a:pt x="40" y="48"/>
                    </a:lnTo>
                    <a:lnTo>
                      <a:pt x="14" y="48"/>
                    </a:lnTo>
                    <a:lnTo>
                      <a:pt x="14" y="82"/>
                    </a:lnTo>
                    <a:lnTo>
                      <a:pt x="0" y="8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black"/>
                  </a:solidFill>
                </a:endParaRPr>
              </a:p>
            </p:txBody>
          </p:sp>
          <p:sp>
            <p:nvSpPr>
              <p:cNvPr id="29" name="Freeform 19">
                <a:extLst>
                  <a:ext uri="{FF2B5EF4-FFF2-40B4-BE49-F238E27FC236}">
                    <a16:creationId xmlns:a16="http://schemas.microsoft.com/office/drawing/2014/main" id="{21C66906-7104-4EDB-8B69-1102C7150E45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800" y="772"/>
                <a:ext cx="74" cy="104"/>
              </a:xfrm>
              <a:custGeom>
                <a:avLst/>
                <a:gdLst>
                  <a:gd name="T0" fmla="*/ 22 w 43"/>
                  <a:gd name="T1" fmla="*/ 0 h 52"/>
                  <a:gd name="T2" fmla="*/ 32 w 43"/>
                  <a:gd name="T3" fmla="*/ 3 h 52"/>
                  <a:gd name="T4" fmla="*/ 40 w 43"/>
                  <a:gd name="T5" fmla="*/ 11 h 52"/>
                  <a:gd name="T6" fmla="*/ 43 w 43"/>
                  <a:gd name="T7" fmla="*/ 22 h 52"/>
                  <a:gd name="T8" fmla="*/ 40 w 43"/>
                  <a:gd name="T9" fmla="*/ 32 h 52"/>
                  <a:gd name="T10" fmla="*/ 32 w 43"/>
                  <a:gd name="T11" fmla="*/ 40 h 52"/>
                  <a:gd name="T12" fmla="*/ 22 w 43"/>
                  <a:gd name="T13" fmla="*/ 43 h 52"/>
                  <a:gd name="T14" fmla="*/ 13 w 43"/>
                  <a:gd name="T15" fmla="*/ 41 h 52"/>
                  <a:gd name="T16" fmla="*/ 6 w 43"/>
                  <a:gd name="T17" fmla="*/ 37 h 52"/>
                  <a:gd name="T18" fmla="*/ 2 w 43"/>
                  <a:gd name="T19" fmla="*/ 30 h 52"/>
                  <a:gd name="T20" fmla="*/ 0 w 43"/>
                  <a:gd name="T21" fmla="*/ 22 h 52"/>
                  <a:gd name="T22" fmla="*/ 3 w 43"/>
                  <a:gd name="T23" fmla="*/ 11 h 52"/>
                  <a:gd name="T24" fmla="*/ 11 w 43"/>
                  <a:gd name="T25" fmla="*/ 3 h 52"/>
                  <a:gd name="T26" fmla="*/ 22 w 43"/>
                  <a:gd name="T27" fmla="*/ 0 h 52"/>
                  <a:gd name="T28" fmla="*/ 22 w 43"/>
                  <a:gd name="T29" fmla="*/ 7 h 52"/>
                  <a:gd name="T30" fmla="*/ 15 w 43"/>
                  <a:gd name="T31" fmla="*/ 9 h 52"/>
                  <a:gd name="T32" fmla="*/ 10 w 43"/>
                  <a:gd name="T33" fmla="*/ 14 h 52"/>
                  <a:gd name="T34" fmla="*/ 8 w 43"/>
                  <a:gd name="T35" fmla="*/ 21 h 52"/>
                  <a:gd name="T36" fmla="*/ 9 w 43"/>
                  <a:gd name="T37" fmla="*/ 27 h 52"/>
                  <a:gd name="T38" fmla="*/ 12 w 43"/>
                  <a:gd name="T39" fmla="*/ 31 h 52"/>
                  <a:gd name="T40" fmla="*/ 16 w 43"/>
                  <a:gd name="T41" fmla="*/ 34 h 52"/>
                  <a:gd name="T42" fmla="*/ 22 w 43"/>
                  <a:gd name="T43" fmla="*/ 36 h 52"/>
                  <a:gd name="T44" fmla="*/ 29 w 43"/>
                  <a:gd name="T45" fmla="*/ 34 h 52"/>
                  <a:gd name="T46" fmla="*/ 34 w 43"/>
                  <a:gd name="T47" fmla="*/ 28 h 52"/>
                  <a:gd name="T48" fmla="*/ 36 w 43"/>
                  <a:gd name="T49" fmla="*/ 21 h 52"/>
                  <a:gd name="T50" fmla="*/ 34 w 43"/>
                  <a:gd name="T51" fmla="*/ 14 h 52"/>
                  <a:gd name="T52" fmla="*/ 29 w 43"/>
                  <a:gd name="T53" fmla="*/ 9 h 52"/>
                  <a:gd name="T54" fmla="*/ 22 w 43"/>
                  <a:gd name="T55" fmla="*/ 7 h 52"/>
                  <a:gd name="T56" fmla="*/ 19 w 43"/>
                  <a:gd name="T57" fmla="*/ 52 h 52"/>
                  <a:gd name="T58" fmla="*/ 19 w 43"/>
                  <a:gd name="T59" fmla="*/ 46 h 52"/>
                  <a:gd name="T60" fmla="*/ 25 w 43"/>
                  <a:gd name="T61" fmla="*/ 46 h 52"/>
                  <a:gd name="T62" fmla="*/ 25 w 43"/>
                  <a:gd name="T63" fmla="*/ 52 h 52"/>
                  <a:gd name="T64" fmla="*/ 19 w 43"/>
                  <a:gd name="T65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3" h="52">
                    <a:moveTo>
                      <a:pt x="22" y="0"/>
                    </a:moveTo>
                    <a:cubicBezTo>
                      <a:pt x="26" y="0"/>
                      <a:pt x="29" y="1"/>
                      <a:pt x="32" y="3"/>
                    </a:cubicBezTo>
                    <a:cubicBezTo>
                      <a:pt x="36" y="5"/>
                      <a:pt x="38" y="7"/>
                      <a:pt x="40" y="11"/>
                    </a:cubicBezTo>
                    <a:cubicBezTo>
                      <a:pt x="42" y="14"/>
                      <a:pt x="43" y="18"/>
                      <a:pt x="43" y="22"/>
                    </a:cubicBezTo>
                    <a:cubicBezTo>
                      <a:pt x="43" y="26"/>
                      <a:pt x="42" y="29"/>
                      <a:pt x="40" y="32"/>
                    </a:cubicBezTo>
                    <a:cubicBezTo>
                      <a:pt x="38" y="36"/>
                      <a:pt x="36" y="38"/>
                      <a:pt x="32" y="40"/>
                    </a:cubicBezTo>
                    <a:cubicBezTo>
                      <a:pt x="29" y="42"/>
                      <a:pt x="26" y="43"/>
                      <a:pt x="22" y="43"/>
                    </a:cubicBezTo>
                    <a:cubicBezTo>
                      <a:pt x="19" y="43"/>
                      <a:pt x="16" y="43"/>
                      <a:pt x="13" y="41"/>
                    </a:cubicBezTo>
                    <a:cubicBezTo>
                      <a:pt x="11" y="40"/>
                      <a:pt x="8" y="39"/>
                      <a:pt x="6" y="37"/>
                    </a:cubicBezTo>
                    <a:cubicBezTo>
                      <a:pt x="4" y="35"/>
                      <a:pt x="3" y="32"/>
                      <a:pt x="2" y="30"/>
                    </a:cubicBezTo>
                    <a:cubicBezTo>
                      <a:pt x="1" y="27"/>
                      <a:pt x="0" y="24"/>
                      <a:pt x="0" y="22"/>
                    </a:cubicBezTo>
                    <a:cubicBezTo>
                      <a:pt x="0" y="18"/>
                      <a:pt x="1" y="14"/>
                      <a:pt x="3" y="11"/>
                    </a:cubicBezTo>
                    <a:cubicBezTo>
                      <a:pt x="5" y="7"/>
                      <a:pt x="8" y="5"/>
                      <a:pt x="11" y="3"/>
                    </a:cubicBezTo>
                    <a:cubicBezTo>
                      <a:pt x="14" y="1"/>
                      <a:pt x="18" y="0"/>
                      <a:pt x="22" y="0"/>
                    </a:cubicBezTo>
                    <a:close/>
                    <a:moveTo>
                      <a:pt x="22" y="7"/>
                    </a:moveTo>
                    <a:cubicBezTo>
                      <a:pt x="19" y="7"/>
                      <a:pt x="17" y="8"/>
                      <a:pt x="15" y="9"/>
                    </a:cubicBezTo>
                    <a:cubicBezTo>
                      <a:pt x="13" y="11"/>
                      <a:pt x="11" y="12"/>
                      <a:pt x="10" y="14"/>
                    </a:cubicBezTo>
                    <a:cubicBezTo>
                      <a:pt x="8" y="17"/>
                      <a:pt x="8" y="19"/>
                      <a:pt x="8" y="21"/>
                    </a:cubicBezTo>
                    <a:cubicBezTo>
                      <a:pt x="8" y="23"/>
                      <a:pt x="8" y="25"/>
                      <a:pt x="9" y="27"/>
                    </a:cubicBezTo>
                    <a:cubicBezTo>
                      <a:pt x="10" y="29"/>
                      <a:pt x="11" y="30"/>
                      <a:pt x="12" y="31"/>
                    </a:cubicBezTo>
                    <a:cubicBezTo>
                      <a:pt x="13" y="33"/>
                      <a:pt x="15" y="34"/>
                      <a:pt x="16" y="34"/>
                    </a:cubicBezTo>
                    <a:cubicBezTo>
                      <a:pt x="18" y="35"/>
                      <a:pt x="20" y="36"/>
                      <a:pt x="22" y="36"/>
                    </a:cubicBezTo>
                    <a:cubicBezTo>
                      <a:pt x="24" y="36"/>
                      <a:pt x="26" y="35"/>
                      <a:pt x="29" y="34"/>
                    </a:cubicBezTo>
                    <a:cubicBezTo>
                      <a:pt x="31" y="32"/>
                      <a:pt x="32" y="31"/>
                      <a:pt x="34" y="28"/>
                    </a:cubicBezTo>
                    <a:cubicBezTo>
                      <a:pt x="35" y="26"/>
                      <a:pt x="36" y="24"/>
                      <a:pt x="36" y="21"/>
                    </a:cubicBezTo>
                    <a:cubicBezTo>
                      <a:pt x="36" y="19"/>
                      <a:pt x="35" y="17"/>
                      <a:pt x="34" y="14"/>
                    </a:cubicBezTo>
                    <a:cubicBezTo>
                      <a:pt x="32" y="12"/>
                      <a:pt x="31" y="11"/>
                      <a:pt x="29" y="9"/>
                    </a:cubicBezTo>
                    <a:cubicBezTo>
                      <a:pt x="27" y="8"/>
                      <a:pt x="24" y="7"/>
                      <a:pt x="22" y="7"/>
                    </a:cubicBezTo>
                    <a:close/>
                    <a:moveTo>
                      <a:pt x="19" y="52"/>
                    </a:moveTo>
                    <a:cubicBezTo>
                      <a:pt x="19" y="46"/>
                      <a:pt x="19" y="46"/>
                      <a:pt x="19" y="46"/>
                    </a:cubicBezTo>
                    <a:cubicBezTo>
                      <a:pt x="25" y="46"/>
                      <a:pt x="25" y="46"/>
                      <a:pt x="25" y="46"/>
                    </a:cubicBezTo>
                    <a:cubicBezTo>
                      <a:pt x="25" y="52"/>
                      <a:pt x="25" y="52"/>
                      <a:pt x="25" y="52"/>
                    </a:cubicBezTo>
                    <a:lnTo>
                      <a:pt x="19" y="5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Freeform 20">
                <a:extLst>
                  <a:ext uri="{FF2B5EF4-FFF2-40B4-BE49-F238E27FC236}">
                    <a16:creationId xmlns:a16="http://schemas.microsoft.com/office/drawing/2014/main" id="{B06FFE64-9E5B-46E1-9D58-8E27F7E0903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81" y="772"/>
                <a:ext cx="71" cy="86"/>
              </a:xfrm>
              <a:custGeom>
                <a:avLst/>
                <a:gdLst>
                  <a:gd name="T0" fmla="*/ 32 w 41"/>
                  <a:gd name="T1" fmla="*/ 31 h 43"/>
                  <a:gd name="T2" fmla="*/ 41 w 41"/>
                  <a:gd name="T3" fmla="*/ 31 h 43"/>
                  <a:gd name="T4" fmla="*/ 36 w 41"/>
                  <a:gd name="T5" fmla="*/ 37 h 43"/>
                  <a:gd name="T6" fmla="*/ 29 w 41"/>
                  <a:gd name="T7" fmla="*/ 42 h 43"/>
                  <a:gd name="T8" fmla="*/ 22 w 41"/>
                  <a:gd name="T9" fmla="*/ 43 h 43"/>
                  <a:gd name="T10" fmla="*/ 13 w 41"/>
                  <a:gd name="T11" fmla="*/ 41 h 43"/>
                  <a:gd name="T12" fmla="*/ 6 w 41"/>
                  <a:gd name="T13" fmla="*/ 37 h 43"/>
                  <a:gd name="T14" fmla="*/ 2 w 41"/>
                  <a:gd name="T15" fmla="*/ 30 h 43"/>
                  <a:gd name="T16" fmla="*/ 0 w 41"/>
                  <a:gd name="T17" fmla="*/ 21 h 43"/>
                  <a:gd name="T18" fmla="*/ 3 w 41"/>
                  <a:gd name="T19" fmla="*/ 11 h 43"/>
                  <a:gd name="T20" fmla="*/ 11 w 41"/>
                  <a:gd name="T21" fmla="*/ 3 h 43"/>
                  <a:gd name="T22" fmla="*/ 21 w 41"/>
                  <a:gd name="T23" fmla="*/ 0 h 43"/>
                  <a:gd name="T24" fmla="*/ 29 w 41"/>
                  <a:gd name="T25" fmla="*/ 1 h 43"/>
                  <a:gd name="T26" fmla="*/ 36 w 41"/>
                  <a:gd name="T27" fmla="*/ 6 h 43"/>
                  <a:gd name="T28" fmla="*/ 41 w 41"/>
                  <a:gd name="T29" fmla="*/ 13 h 43"/>
                  <a:gd name="T30" fmla="*/ 32 w 41"/>
                  <a:gd name="T31" fmla="*/ 13 h 43"/>
                  <a:gd name="T32" fmla="*/ 27 w 41"/>
                  <a:gd name="T33" fmla="*/ 9 h 43"/>
                  <a:gd name="T34" fmla="*/ 21 w 41"/>
                  <a:gd name="T35" fmla="*/ 7 h 43"/>
                  <a:gd name="T36" fmla="*/ 15 w 41"/>
                  <a:gd name="T37" fmla="*/ 9 h 43"/>
                  <a:gd name="T38" fmla="*/ 10 w 41"/>
                  <a:gd name="T39" fmla="*/ 15 h 43"/>
                  <a:gd name="T40" fmla="*/ 8 w 41"/>
                  <a:gd name="T41" fmla="*/ 22 h 43"/>
                  <a:gd name="T42" fmla="*/ 10 w 41"/>
                  <a:gd name="T43" fmla="*/ 29 h 43"/>
                  <a:gd name="T44" fmla="*/ 15 w 41"/>
                  <a:gd name="T45" fmla="*/ 34 h 43"/>
                  <a:gd name="T46" fmla="*/ 21 w 41"/>
                  <a:gd name="T47" fmla="*/ 36 h 43"/>
                  <a:gd name="T48" fmla="*/ 32 w 41"/>
                  <a:gd name="T49" fmla="*/ 31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1" h="43">
                    <a:moveTo>
                      <a:pt x="32" y="31"/>
                    </a:moveTo>
                    <a:cubicBezTo>
                      <a:pt x="41" y="31"/>
                      <a:pt x="41" y="31"/>
                      <a:pt x="41" y="31"/>
                    </a:cubicBezTo>
                    <a:cubicBezTo>
                      <a:pt x="40" y="33"/>
                      <a:pt x="38" y="35"/>
                      <a:pt x="36" y="37"/>
                    </a:cubicBezTo>
                    <a:cubicBezTo>
                      <a:pt x="34" y="39"/>
                      <a:pt x="32" y="41"/>
                      <a:pt x="29" y="42"/>
                    </a:cubicBezTo>
                    <a:cubicBezTo>
                      <a:pt x="27" y="43"/>
                      <a:pt x="24" y="43"/>
                      <a:pt x="22" y="43"/>
                    </a:cubicBezTo>
                    <a:cubicBezTo>
                      <a:pt x="19" y="43"/>
                      <a:pt x="16" y="43"/>
                      <a:pt x="13" y="41"/>
                    </a:cubicBezTo>
                    <a:cubicBezTo>
                      <a:pt x="11" y="40"/>
                      <a:pt x="8" y="39"/>
                      <a:pt x="6" y="37"/>
                    </a:cubicBezTo>
                    <a:cubicBezTo>
                      <a:pt x="4" y="35"/>
                      <a:pt x="3" y="32"/>
                      <a:pt x="2" y="30"/>
                    </a:cubicBezTo>
                    <a:cubicBezTo>
                      <a:pt x="1" y="27"/>
                      <a:pt x="0" y="24"/>
                      <a:pt x="0" y="21"/>
                    </a:cubicBezTo>
                    <a:cubicBezTo>
                      <a:pt x="0" y="18"/>
                      <a:pt x="1" y="14"/>
                      <a:pt x="3" y="11"/>
                    </a:cubicBezTo>
                    <a:cubicBezTo>
                      <a:pt x="5" y="7"/>
                      <a:pt x="8" y="5"/>
                      <a:pt x="11" y="3"/>
                    </a:cubicBezTo>
                    <a:cubicBezTo>
                      <a:pt x="14" y="1"/>
                      <a:pt x="18" y="0"/>
                      <a:pt x="21" y="0"/>
                    </a:cubicBezTo>
                    <a:cubicBezTo>
                      <a:pt x="24" y="0"/>
                      <a:pt x="27" y="0"/>
                      <a:pt x="29" y="1"/>
                    </a:cubicBezTo>
                    <a:cubicBezTo>
                      <a:pt x="32" y="2"/>
                      <a:pt x="34" y="4"/>
                      <a:pt x="36" y="6"/>
                    </a:cubicBezTo>
                    <a:cubicBezTo>
                      <a:pt x="38" y="8"/>
                      <a:pt x="40" y="10"/>
                      <a:pt x="41" y="13"/>
                    </a:cubicBezTo>
                    <a:cubicBezTo>
                      <a:pt x="32" y="13"/>
                      <a:pt x="32" y="13"/>
                      <a:pt x="32" y="13"/>
                    </a:cubicBezTo>
                    <a:cubicBezTo>
                      <a:pt x="31" y="11"/>
                      <a:pt x="29" y="10"/>
                      <a:pt x="27" y="9"/>
                    </a:cubicBezTo>
                    <a:cubicBezTo>
                      <a:pt x="25" y="8"/>
                      <a:pt x="23" y="7"/>
                      <a:pt x="21" y="7"/>
                    </a:cubicBezTo>
                    <a:cubicBezTo>
                      <a:pt x="19" y="7"/>
                      <a:pt x="17" y="8"/>
                      <a:pt x="15" y="9"/>
                    </a:cubicBezTo>
                    <a:cubicBezTo>
                      <a:pt x="12" y="11"/>
                      <a:pt x="11" y="12"/>
                      <a:pt x="10" y="15"/>
                    </a:cubicBezTo>
                    <a:cubicBezTo>
                      <a:pt x="8" y="17"/>
                      <a:pt x="8" y="19"/>
                      <a:pt x="8" y="22"/>
                    </a:cubicBezTo>
                    <a:cubicBezTo>
                      <a:pt x="8" y="24"/>
                      <a:pt x="8" y="26"/>
                      <a:pt x="10" y="29"/>
                    </a:cubicBezTo>
                    <a:cubicBezTo>
                      <a:pt x="11" y="31"/>
                      <a:pt x="13" y="32"/>
                      <a:pt x="15" y="34"/>
                    </a:cubicBezTo>
                    <a:cubicBezTo>
                      <a:pt x="17" y="35"/>
                      <a:pt x="19" y="36"/>
                      <a:pt x="21" y="36"/>
                    </a:cubicBezTo>
                    <a:cubicBezTo>
                      <a:pt x="25" y="36"/>
                      <a:pt x="29" y="34"/>
                      <a:pt x="32" y="3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black"/>
                  </a:solidFill>
                </a:endParaRPr>
              </a:p>
            </p:txBody>
          </p:sp>
          <p:sp>
            <p:nvSpPr>
              <p:cNvPr id="31" name="Freeform 21">
                <a:extLst>
                  <a:ext uri="{FF2B5EF4-FFF2-40B4-BE49-F238E27FC236}">
                    <a16:creationId xmlns:a16="http://schemas.microsoft.com/office/drawing/2014/main" id="{CE6AD27C-083F-4BFB-8CB1-FC3C5DF4714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713" y="484"/>
                <a:ext cx="199" cy="232"/>
              </a:xfrm>
              <a:custGeom>
                <a:avLst/>
                <a:gdLst>
                  <a:gd name="T0" fmla="*/ 115 w 115"/>
                  <a:gd name="T1" fmla="*/ 107 h 116"/>
                  <a:gd name="T2" fmla="*/ 107 w 115"/>
                  <a:gd name="T3" fmla="*/ 116 h 116"/>
                  <a:gd name="T4" fmla="*/ 8 w 115"/>
                  <a:gd name="T5" fmla="*/ 116 h 116"/>
                  <a:gd name="T6" fmla="*/ 0 w 115"/>
                  <a:gd name="T7" fmla="*/ 107 h 116"/>
                  <a:gd name="T8" fmla="*/ 0 w 115"/>
                  <a:gd name="T9" fmla="*/ 9 h 116"/>
                  <a:gd name="T10" fmla="*/ 8 w 115"/>
                  <a:gd name="T11" fmla="*/ 0 h 116"/>
                  <a:gd name="T12" fmla="*/ 107 w 115"/>
                  <a:gd name="T13" fmla="*/ 0 h 116"/>
                  <a:gd name="T14" fmla="*/ 115 w 115"/>
                  <a:gd name="T15" fmla="*/ 9 h 116"/>
                  <a:gd name="T16" fmla="*/ 115 w 115"/>
                  <a:gd name="T17" fmla="*/ 107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5" h="116">
                    <a:moveTo>
                      <a:pt x="115" y="107"/>
                    </a:moveTo>
                    <a:cubicBezTo>
                      <a:pt x="115" y="112"/>
                      <a:pt x="112" y="116"/>
                      <a:pt x="107" y="116"/>
                    </a:cubicBezTo>
                    <a:cubicBezTo>
                      <a:pt x="8" y="116"/>
                      <a:pt x="8" y="116"/>
                      <a:pt x="8" y="116"/>
                    </a:cubicBezTo>
                    <a:cubicBezTo>
                      <a:pt x="4" y="116"/>
                      <a:pt x="0" y="112"/>
                      <a:pt x="0" y="107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4" y="0"/>
                      <a:pt x="8" y="0"/>
                    </a:cubicBezTo>
                    <a:cubicBezTo>
                      <a:pt x="107" y="0"/>
                      <a:pt x="107" y="0"/>
                      <a:pt x="107" y="0"/>
                    </a:cubicBezTo>
                    <a:cubicBezTo>
                      <a:pt x="112" y="0"/>
                      <a:pt x="115" y="4"/>
                      <a:pt x="115" y="9"/>
                    </a:cubicBezTo>
                    <a:lnTo>
                      <a:pt x="115" y="1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Freeform 22">
                <a:extLst>
                  <a:ext uri="{FF2B5EF4-FFF2-40B4-BE49-F238E27FC236}">
                    <a16:creationId xmlns:a16="http://schemas.microsoft.com/office/drawing/2014/main" id="{7C1C8A33-26DE-49F7-A3F9-9EFB5E3BC733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78" y="220"/>
                <a:ext cx="200" cy="230"/>
              </a:xfrm>
              <a:custGeom>
                <a:avLst/>
                <a:gdLst>
                  <a:gd name="T0" fmla="*/ 115 w 115"/>
                  <a:gd name="T1" fmla="*/ 107 h 115"/>
                  <a:gd name="T2" fmla="*/ 107 w 115"/>
                  <a:gd name="T3" fmla="*/ 115 h 115"/>
                  <a:gd name="T4" fmla="*/ 8 w 115"/>
                  <a:gd name="T5" fmla="*/ 115 h 115"/>
                  <a:gd name="T6" fmla="*/ 0 w 115"/>
                  <a:gd name="T7" fmla="*/ 107 h 115"/>
                  <a:gd name="T8" fmla="*/ 0 w 115"/>
                  <a:gd name="T9" fmla="*/ 8 h 115"/>
                  <a:gd name="T10" fmla="*/ 8 w 115"/>
                  <a:gd name="T11" fmla="*/ 0 h 115"/>
                  <a:gd name="T12" fmla="*/ 107 w 115"/>
                  <a:gd name="T13" fmla="*/ 0 h 115"/>
                  <a:gd name="T14" fmla="*/ 115 w 115"/>
                  <a:gd name="T15" fmla="*/ 8 h 115"/>
                  <a:gd name="T16" fmla="*/ 115 w 115"/>
                  <a:gd name="T17" fmla="*/ 10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5" h="115">
                    <a:moveTo>
                      <a:pt x="115" y="107"/>
                    </a:moveTo>
                    <a:cubicBezTo>
                      <a:pt x="115" y="112"/>
                      <a:pt x="112" y="115"/>
                      <a:pt x="107" y="115"/>
                    </a:cubicBezTo>
                    <a:cubicBezTo>
                      <a:pt x="8" y="115"/>
                      <a:pt x="8" y="115"/>
                      <a:pt x="8" y="115"/>
                    </a:cubicBezTo>
                    <a:cubicBezTo>
                      <a:pt x="4" y="115"/>
                      <a:pt x="0" y="112"/>
                      <a:pt x="0" y="107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4" y="0"/>
                      <a:pt x="8" y="0"/>
                    </a:cubicBezTo>
                    <a:cubicBezTo>
                      <a:pt x="107" y="0"/>
                      <a:pt x="107" y="0"/>
                      <a:pt x="107" y="0"/>
                    </a:cubicBezTo>
                    <a:cubicBezTo>
                      <a:pt x="112" y="0"/>
                      <a:pt x="115" y="4"/>
                      <a:pt x="115" y="8"/>
                    </a:cubicBezTo>
                    <a:lnTo>
                      <a:pt x="115" y="1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black"/>
                  </a:solidFill>
                </a:endParaRPr>
              </a:p>
            </p:txBody>
          </p:sp>
          <p:sp>
            <p:nvSpPr>
              <p:cNvPr id="33" name="Freeform 23">
                <a:extLst>
                  <a:ext uri="{FF2B5EF4-FFF2-40B4-BE49-F238E27FC236}">
                    <a16:creationId xmlns:a16="http://schemas.microsoft.com/office/drawing/2014/main" id="{F0A34720-93A8-4ED7-A963-D889D6E40BE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713" y="220"/>
                <a:ext cx="199" cy="230"/>
              </a:xfrm>
              <a:custGeom>
                <a:avLst/>
                <a:gdLst>
                  <a:gd name="T0" fmla="*/ 115 w 115"/>
                  <a:gd name="T1" fmla="*/ 107 h 115"/>
                  <a:gd name="T2" fmla="*/ 107 w 115"/>
                  <a:gd name="T3" fmla="*/ 115 h 115"/>
                  <a:gd name="T4" fmla="*/ 8 w 115"/>
                  <a:gd name="T5" fmla="*/ 115 h 115"/>
                  <a:gd name="T6" fmla="*/ 0 w 115"/>
                  <a:gd name="T7" fmla="*/ 107 h 115"/>
                  <a:gd name="T8" fmla="*/ 0 w 115"/>
                  <a:gd name="T9" fmla="*/ 8 h 115"/>
                  <a:gd name="T10" fmla="*/ 8 w 115"/>
                  <a:gd name="T11" fmla="*/ 0 h 115"/>
                  <a:gd name="T12" fmla="*/ 107 w 115"/>
                  <a:gd name="T13" fmla="*/ 0 h 115"/>
                  <a:gd name="T14" fmla="*/ 115 w 115"/>
                  <a:gd name="T15" fmla="*/ 8 h 115"/>
                  <a:gd name="T16" fmla="*/ 115 w 115"/>
                  <a:gd name="T17" fmla="*/ 10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5" h="115">
                    <a:moveTo>
                      <a:pt x="115" y="107"/>
                    </a:moveTo>
                    <a:cubicBezTo>
                      <a:pt x="115" y="112"/>
                      <a:pt x="112" y="115"/>
                      <a:pt x="107" y="115"/>
                    </a:cubicBezTo>
                    <a:cubicBezTo>
                      <a:pt x="8" y="115"/>
                      <a:pt x="8" y="115"/>
                      <a:pt x="8" y="115"/>
                    </a:cubicBezTo>
                    <a:cubicBezTo>
                      <a:pt x="4" y="115"/>
                      <a:pt x="0" y="112"/>
                      <a:pt x="0" y="107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4" y="0"/>
                      <a:pt x="8" y="0"/>
                    </a:cubicBezTo>
                    <a:cubicBezTo>
                      <a:pt x="107" y="0"/>
                      <a:pt x="107" y="0"/>
                      <a:pt x="107" y="0"/>
                    </a:cubicBezTo>
                    <a:cubicBezTo>
                      <a:pt x="112" y="0"/>
                      <a:pt x="115" y="4"/>
                      <a:pt x="115" y="8"/>
                    </a:cubicBezTo>
                    <a:lnTo>
                      <a:pt x="115" y="1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black"/>
                  </a:solidFill>
                </a:endParaRPr>
              </a:p>
            </p:txBody>
          </p:sp>
          <p:sp>
            <p:nvSpPr>
              <p:cNvPr id="34" name="Freeform 24">
                <a:extLst>
                  <a:ext uri="{FF2B5EF4-FFF2-40B4-BE49-F238E27FC236}">
                    <a16:creationId xmlns:a16="http://schemas.microsoft.com/office/drawing/2014/main" id="{BABC9F36-FAC6-4A3E-8278-69FF0AEC9ECB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78" y="484"/>
                <a:ext cx="200" cy="232"/>
              </a:xfrm>
              <a:custGeom>
                <a:avLst/>
                <a:gdLst>
                  <a:gd name="T0" fmla="*/ 115 w 115"/>
                  <a:gd name="T1" fmla="*/ 107 h 116"/>
                  <a:gd name="T2" fmla="*/ 107 w 115"/>
                  <a:gd name="T3" fmla="*/ 116 h 116"/>
                  <a:gd name="T4" fmla="*/ 8 w 115"/>
                  <a:gd name="T5" fmla="*/ 116 h 116"/>
                  <a:gd name="T6" fmla="*/ 0 w 115"/>
                  <a:gd name="T7" fmla="*/ 107 h 116"/>
                  <a:gd name="T8" fmla="*/ 0 w 115"/>
                  <a:gd name="T9" fmla="*/ 9 h 116"/>
                  <a:gd name="T10" fmla="*/ 8 w 115"/>
                  <a:gd name="T11" fmla="*/ 0 h 116"/>
                  <a:gd name="T12" fmla="*/ 107 w 115"/>
                  <a:gd name="T13" fmla="*/ 0 h 116"/>
                  <a:gd name="T14" fmla="*/ 115 w 115"/>
                  <a:gd name="T15" fmla="*/ 9 h 116"/>
                  <a:gd name="T16" fmla="*/ 115 w 115"/>
                  <a:gd name="T17" fmla="*/ 107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5" h="116">
                    <a:moveTo>
                      <a:pt x="115" y="107"/>
                    </a:moveTo>
                    <a:cubicBezTo>
                      <a:pt x="115" y="112"/>
                      <a:pt x="112" y="116"/>
                      <a:pt x="107" y="116"/>
                    </a:cubicBezTo>
                    <a:cubicBezTo>
                      <a:pt x="8" y="116"/>
                      <a:pt x="8" y="116"/>
                      <a:pt x="8" y="116"/>
                    </a:cubicBezTo>
                    <a:cubicBezTo>
                      <a:pt x="4" y="116"/>
                      <a:pt x="0" y="112"/>
                      <a:pt x="0" y="107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4" y="0"/>
                      <a:pt x="8" y="0"/>
                    </a:cubicBezTo>
                    <a:cubicBezTo>
                      <a:pt x="107" y="0"/>
                      <a:pt x="107" y="0"/>
                      <a:pt x="107" y="0"/>
                    </a:cubicBezTo>
                    <a:cubicBezTo>
                      <a:pt x="112" y="0"/>
                      <a:pt x="115" y="4"/>
                      <a:pt x="115" y="9"/>
                    </a:cubicBezTo>
                    <a:lnTo>
                      <a:pt x="115" y="1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black"/>
                  </a:solidFill>
                </a:endParaRPr>
              </a:p>
            </p:txBody>
          </p:sp>
          <p:sp>
            <p:nvSpPr>
              <p:cNvPr id="35" name="Rectangle 25">
                <a:extLst>
                  <a:ext uri="{FF2B5EF4-FFF2-40B4-BE49-F238E27FC236}">
                    <a16:creationId xmlns:a16="http://schemas.microsoft.com/office/drawing/2014/main" id="{4E73A525-7EDA-4B13-A5F1-695C177D342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561" y="242"/>
                <a:ext cx="33" cy="186"/>
              </a:xfrm>
              <a:prstGeom prst="rect">
                <a:avLst/>
              </a:prstGeom>
              <a:solidFill>
                <a:srgbClr val="1660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Rectangle 26">
                <a:extLst>
                  <a:ext uri="{FF2B5EF4-FFF2-40B4-BE49-F238E27FC236}">
                    <a16:creationId xmlns:a16="http://schemas.microsoft.com/office/drawing/2014/main" id="{E1D54A92-6EE7-41B0-AAFF-DA2570D81C7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497" y="316"/>
                <a:ext cx="162" cy="38"/>
              </a:xfrm>
              <a:prstGeom prst="rect">
                <a:avLst/>
              </a:prstGeom>
              <a:solidFill>
                <a:srgbClr val="1660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black"/>
                  </a:solidFill>
                </a:endParaRPr>
              </a:p>
            </p:txBody>
          </p:sp>
          <p:sp>
            <p:nvSpPr>
              <p:cNvPr id="37" name="Freeform 27">
                <a:extLst>
                  <a:ext uri="{FF2B5EF4-FFF2-40B4-BE49-F238E27FC236}">
                    <a16:creationId xmlns:a16="http://schemas.microsoft.com/office/drawing/2014/main" id="{678043E2-704C-4332-83B3-2919F617784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09" y="522"/>
                <a:ext cx="138" cy="156"/>
              </a:xfrm>
              <a:custGeom>
                <a:avLst/>
                <a:gdLst>
                  <a:gd name="T0" fmla="*/ 23 w 138"/>
                  <a:gd name="T1" fmla="*/ 156 h 156"/>
                  <a:gd name="T2" fmla="*/ 0 w 138"/>
                  <a:gd name="T3" fmla="*/ 130 h 156"/>
                  <a:gd name="T4" fmla="*/ 115 w 138"/>
                  <a:gd name="T5" fmla="*/ 0 h 156"/>
                  <a:gd name="T6" fmla="*/ 138 w 138"/>
                  <a:gd name="T7" fmla="*/ 26 h 156"/>
                  <a:gd name="T8" fmla="*/ 23 w 138"/>
                  <a:gd name="T9" fmla="*/ 156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8" h="156">
                    <a:moveTo>
                      <a:pt x="23" y="156"/>
                    </a:moveTo>
                    <a:lnTo>
                      <a:pt x="0" y="130"/>
                    </a:lnTo>
                    <a:lnTo>
                      <a:pt x="115" y="0"/>
                    </a:lnTo>
                    <a:lnTo>
                      <a:pt x="138" y="26"/>
                    </a:lnTo>
                    <a:lnTo>
                      <a:pt x="23" y="156"/>
                    </a:lnTo>
                    <a:close/>
                  </a:path>
                </a:pathLst>
              </a:custGeom>
              <a:solidFill>
                <a:srgbClr val="1660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black"/>
                  </a:solidFill>
                </a:endParaRPr>
              </a:p>
            </p:txBody>
          </p:sp>
          <p:sp>
            <p:nvSpPr>
              <p:cNvPr id="38" name="Freeform 28">
                <a:extLst>
                  <a:ext uri="{FF2B5EF4-FFF2-40B4-BE49-F238E27FC236}">
                    <a16:creationId xmlns:a16="http://schemas.microsoft.com/office/drawing/2014/main" id="{BDD88390-8198-4FAC-9704-337FD32EA73B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09" y="522"/>
                <a:ext cx="138" cy="156"/>
              </a:xfrm>
              <a:custGeom>
                <a:avLst/>
                <a:gdLst>
                  <a:gd name="T0" fmla="*/ 0 w 138"/>
                  <a:gd name="T1" fmla="*/ 26 h 156"/>
                  <a:gd name="T2" fmla="*/ 23 w 138"/>
                  <a:gd name="T3" fmla="*/ 0 h 156"/>
                  <a:gd name="T4" fmla="*/ 138 w 138"/>
                  <a:gd name="T5" fmla="*/ 130 h 156"/>
                  <a:gd name="T6" fmla="*/ 115 w 138"/>
                  <a:gd name="T7" fmla="*/ 156 h 156"/>
                  <a:gd name="T8" fmla="*/ 0 w 138"/>
                  <a:gd name="T9" fmla="*/ 26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8" h="156">
                    <a:moveTo>
                      <a:pt x="0" y="26"/>
                    </a:moveTo>
                    <a:lnTo>
                      <a:pt x="23" y="0"/>
                    </a:lnTo>
                    <a:lnTo>
                      <a:pt x="138" y="130"/>
                    </a:lnTo>
                    <a:lnTo>
                      <a:pt x="115" y="156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1660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black"/>
                  </a:solidFill>
                </a:endParaRPr>
              </a:p>
            </p:txBody>
          </p:sp>
          <p:sp>
            <p:nvSpPr>
              <p:cNvPr id="39" name="Rectangle 29">
                <a:extLst>
                  <a:ext uri="{FF2B5EF4-FFF2-40B4-BE49-F238E27FC236}">
                    <a16:creationId xmlns:a16="http://schemas.microsoft.com/office/drawing/2014/main" id="{8F384C96-8CFD-4159-9A9F-20F1265C68A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32" y="316"/>
                <a:ext cx="161" cy="38"/>
              </a:xfrm>
              <a:prstGeom prst="rect">
                <a:avLst/>
              </a:prstGeom>
              <a:solidFill>
                <a:srgbClr val="1660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black"/>
                  </a:solidFill>
                </a:endParaRPr>
              </a:p>
            </p:txBody>
          </p:sp>
          <p:sp>
            <p:nvSpPr>
              <p:cNvPr id="40" name="Rectangle 30">
                <a:extLst>
                  <a:ext uri="{FF2B5EF4-FFF2-40B4-BE49-F238E27FC236}">
                    <a16:creationId xmlns:a16="http://schemas.microsoft.com/office/drawing/2014/main" id="{3C9D26BE-3887-401C-89C3-E03E375EBA7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32" y="582"/>
                <a:ext cx="161" cy="36"/>
              </a:xfrm>
              <a:prstGeom prst="rect">
                <a:avLst/>
              </a:prstGeom>
              <a:solidFill>
                <a:srgbClr val="1660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black"/>
                  </a:solidFill>
                </a:endParaRPr>
              </a:p>
            </p:txBody>
          </p:sp>
          <p:sp>
            <p:nvSpPr>
              <p:cNvPr id="41" name="Rectangle 31">
                <a:extLst>
                  <a:ext uri="{FF2B5EF4-FFF2-40B4-BE49-F238E27FC236}">
                    <a16:creationId xmlns:a16="http://schemas.microsoft.com/office/drawing/2014/main" id="{BBB20F28-572B-4346-93A7-CC264269C4C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96" y="522"/>
                <a:ext cx="33" cy="36"/>
              </a:xfrm>
              <a:prstGeom prst="rect">
                <a:avLst/>
              </a:prstGeom>
              <a:solidFill>
                <a:srgbClr val="1660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black"/>
                  </a:solidFill>
                </a:endParaRPr>
              </a:p>
            </p:txBody>
          </p:sp>
          <p:sp>
            <p:nvSpPr>
              <p:cNvPr id="42" name="Rectangle 32">
                <a:extLst>
                  <a:ext uri="{FF2B5EF4-FFF2-40B4-BE49-F238E27FC236}">
                    <a16:creationId xmlns:a16="http://schemas.microsoft.com/office/drawing/2014/main" id="{DB9F06E3-F4BD-41F7-8079-0A55FCEBB10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96" y="642"/>
                <a:ext cx="33" cy="36"/>
              </a:xfrm>
              <a:prstGeom prst="rect">
                <a:avLst/>
              </a:prstGeom>
              <a:solidFill>
                <a:srgbClr val="1660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7E69BCF-35F7-47F0-9BCF-8A48DE8242CD}"/>
                </a:ext>
              </a:extLst>
            </p:cNvPr>
            <p:cNvSpPr txBox="1"/>
            <p:nvPr userDrawn="1"/>
          </p:nvSpPr>
          <p:spPr>
            <a:xfrm>
              <a:off x="2206188" y="504498"/>
              <a:ext cx="149432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US" sz="3600" b="1" dirty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TOÁN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858D0E3-9439-4D48-96AE-17E5D2AA9AD9}"/>
                </a:ext>
              </a:extLst>
            </p:cNvPr>
            <p:cNvSpPr txBox="1"/>
            <p:nvPr userDrawn="1"/>
          </p:nvSpPr>
          <p:spPr>
            <a:xfrm>
              <a:off x="4524395" y="504498"/>
              <a:ext cx="140455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vi-VN" sz="3600" b="1" dirty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THPT</a:t>
              </a:r>
              <a:endParaRPr lang="en-US" sz="36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6" name="Title 2">
              <a:extLst>
                <a:ext uri="{FF2B5EF4-FFF2-40B4-BE49-F238E27FC236}">
                  <a16:creationId xmlns:a16="http://schemas.microsoft.com/office/drawing/2014/main" id="{2840F8C8-E07B-42E5-9E9B-3948F8B03519}"/>
                </a:ext>
              </a:extLst>
            </p:cNvPr>
            <p:cNvSpPr txBox="1">
              <a:spLocks/>
            </p:cNvSpPr>
            <p:nvPr userDrawn="1"/>
          </p:nvSpPr>
          <p:spPr bwMode="black">
            <a:xfrm>
              <a:off x="7521737" y="286419"/>
              <a:ext cx="14544495" cy="9765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28" tIns="45714" rIns="91428" bIns="45714" numCol="1" anchor="ctr" anchorCtr="0" compatLnSpc="1">
              <a:prstTxWarp prst="textNoShape">
                <a:avLst/>
              </a:prstTxWarp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  <a:lvl2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4572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9144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13716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18288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/>
              <a:r>
                <a:rPr lang="en-US" sz="4800" kern="0" dirty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PPT TIVI - DIỄN ĐÀN GIÁO VIÊN TOÁN</a:t>
              </a:r>
              <a:endParaRPr lang="vi-VN" sz="4800" kern="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6334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8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27.wmf"/><Relationship Id="rId7" Type="http://schemas.openxmlformats.org/officeDocument/2006/relationships/image" Target="../media/image29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6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44.png"/><Relationship Id="rId5" Type="http://schemas.openxmlformats.org/officeDocument/2006/relationships/image" Target="../media/image28.wmf"/><Relationship Id="rId10" Type="http://schemas.openxmlformats.org/officeDocument/2006/relationships/image" Target="../media/image43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4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image" Target="../media/image48.png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47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51.png"/><Relationship Id="rId1" Type="http://schemas.openxmlformats.org/officeDocument/2006/relationships/slideLayout" Target="../slideLayouts/slideLayout46.xml"/><Relationship Id="rId6" Type="http://schemas.openxmlformats.org/officeDocument/2006/relationships/image" Target="../media/image28.wmf"/><Relationship Id="rId11" Type="http://schemas.openxmlformats.org/officeDocument/2006/relationships/image" Target="../media/image46.png"/><Relationship Id="rId5" Type="http://schemas.openxmlformats.org/officeDocument/2006/relationships/oleObject" Target="../embeddings/oleObject6.bin"/><Relationship Id="rId15" Type="http://schemas.openxmlformats.org/officeDocument/2006/relationships/image" Target="../media/image50.png"/><Relationship Id="rId10" Type="http://schemas.openxmlformats.org/officeDocument/2006/relationships/image" Target="../media/image39.png"/><Relationship Id="rId4" Type="http://schemas.openxmlformats.org/officeDocument/2006/relationships/image" Target="../media/image27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4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image" Target="../media/image55.png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54.png"/><Relationship Id="rId2" Type="http://schemas.openxmlformats.org/officeDocument/2006/relationships/notesSlide" Target="../notesSlides/notesSlide11.xml"/><Relationship Id="rId16" Type="http://schemas.openxmlformats.org/officeDocument/2006/relationships/image" Target="../media/image58.png"/><Relationship Id="rId1" Type="http://schemas.openxmlformats.org/officeDocument/2006/relationships/slideLayout" Target="../slideLayouts/slideLayout46.xml"/><Relationship Id="rId6" Type="http://schemas.openxmlformats.org/officeDocument/2006/relationships/image" Target="../media/image28.wmf"/><Relationship Id="rId11" Type="http://schemas.openxmlformats.org/officeDocument/2006/relationships/image" Target="../media/image53.png"/><Relationship Id="rId5" Type="http://schemas.openxmlformats.org/officeDocument/2006/relationships/oleObject" Target="../embeddings/oleObject10.bin"/><Relationship Id="rId15" Type="http://schemas.openxmlformats.org/officeDocument/2006/relationships/image" Target="../media/image57.png"/><Relationship Id="rId10" Type="http://schemas.openxmlformats.org/officeDocument/2006/relationships/image" Target="../media/image52.png"/><Relationship Id="rId4" Type="http://schemas.openxmlformats.org/officeDocument/2006/relationships/image" Target="../media/image27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5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8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5106060" y="4865914"/>
            <a:ext cx="14098855" cy="8392886"/>
          </a:xfrm>
          <a:prstGeom prst="roundRect">
            <a:avLst>
              <a:gd name="adj" fmla="val 4570"/>
            </a:avLst>
          </a:prstGeom>
          <a:noFill/>
          <a:ln w="57150"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algn="ctr"/>
            <a:endParaRPr lang="en-US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748903" y="1890503"/>
            <a:ext cx="2425603" cy="830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0" tIns="45705" rIns="91410" bIns="45705" rtlCol="0">
            <a:spAutoFit/>
          </a:bodyPr>
          <a:lstStyle/>
          <a:p>
            <a:pPr algn="ctr"/>
            <a:r>
              <a:rPr lang="en-US" sz="4800" b="1" dirty="0" err="1">
                <a:solidFill>
                  <a:srgbClr val="135F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ĐẠI</a:t>
            </a:r>
            <a:r>
              <a:rPr lang="en-US" sz="4800" b="1" dirty="0">
                <a:solidFill>
                  <a:srgbClr val="135F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b="1" dirty="0" err="1">
                <a:solidFill>
                  <a:srgbClr val="135F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SỐ</a:t>
            </a:r>
            <a:endParaRPr lang="en-US" sz="4800" b="1" dirty="0">
              <a:solidFill>
                <a:srgbClr val="135F8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226" y="3346883"/>
            <a:ext cx="24403672" cy="830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0" tIns="45705" rIns="91410" bIns="45705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800" b="1" dirty="0" err="1">
                <a:solidFill>
                  <a:srgbClr val="77624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Chương</a:t>
            </a:r>
            <a:r>
              <a:rPr lang="en-US" sz="4800" b="1" dirty="0">
                <a:solidFill>
                  <a:srgbClr val="77624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IV : </a:t>
            </a:r>
            <a:r>
              <a:rPr lang="en-US" sz="4800" b="1" dirty="0" err="1">
                <a:solidFill>
                  <a:srgbClr val="77624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BẤT</a:t>
            </a:r>
            <a:r>
              <a:rPr lang="en-US" sz="4800" b="1" dirty="0">
                <a:solidFill>
                  <a:srgbClr val="77624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b="1" dirty="0" err="1">
                <a:solidFill>
                  <a:srgbClr val="77624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ĐẲNG</a:t>
            </a:r>
            <a:r>
              <a:rPr lang="en-US" sz="4800" b="1" dirty="0">
                <a:solidFill>
                  <a:srgbClr val="77624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b="1" dirty="0" err="1">
                <a:solidFill>
                  <a:srgbClr val="77624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THỨC</a:t>
            </a:r>
            <a:r>
              <a:rPr lang="en-US" sz="4800" b="1" dirty="0">
                <a:solidFill>
                  <a:srgbClr val="77624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 </a:t>
            </a:r>
            <a:r>
              <a:rPr lang="en-US" sz="4800" b="1" dirty="0" err="1">
                <a:solidFill>
                  <a:srgbClr val="77624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BẤT</a:t>
            </a:r>
            <a:r>
              <a:rPr lang="en-US" sz="4800" b="1" dirty="0">
                <a:solidFill>
                  <a:srgbClr val="77624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b="1" dirty="0" err="1">
                <a:solidFill>
                  <a:srgbClr val="77624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PHƯƠNG</a:t>
            </a:r>
            <a:r>
              <a:rPr lang="en-US" sz="4800" b="1" dirty="0">
                <a:solidFill>
                  <a:srgbClr val="77624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b="1" dirty="0" err="1">
                <a:solidFill>
                  <a:srgbClr val="77624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endParaRPr lang="en-US" sz="4800" b="1" dirty="0">
              <a:solidFill>
                <a:srgbClr val="77624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6962796" y="4413094"/>
            <a:ext cx="9911627" cy="889405"/>
            <a:chOff x="6897226" y="4413064"/>
            <a:chExt cx="10498393" cy="889405"/>
          </a:xfrm>
        </p:grpSpPr>
        <p:sp>
          <p:nvSpPr>
            <p:cNvPr id="17" name="Rectangle 16"/>
            <p:cNvSpPr/>
            <p:nvPr/>
          </p:nvSpPr>
          <p:spPr>
            <a:xfrm>
              <a:off x="7029350" y="4413064"/>
              <a:ext cx="10090192" cy="8332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10" tIns="45705" rIns="91410" bIns="45705"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897226" y="4440725"/>
              <a:ext cx="10498393" cy="8617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91410" tIns="45705" rIns="91410" bIns="45705" rtlCol="0">
              <a:spAutoFit/>
            </a:bodyPr>
            <a:lstStyle/>
            <a:p>
              <a:pPr algn="ctr">
                <a:lnSpc>
                  <a:spcPts val="5999"/>
                </a:lnSpc>
                <a:spcBef>
                  <a:spcPts val="1800"/>
                </a:spcBef>
              </a:pPr>
              <a:r>
                <a:rPr lang="en-US" sz="6599" b="1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Bài</a:t>
              </a:r>
              <a:r>
                <a:rPr lang="en-US" sz="6599" b="1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1. </a:t>
              </a:r>
              <a:r>
                <a:rPr lang="en-US" sz="6599" b="1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BẤT</a:t>
              </a:r>
              <a:r>
                <a:rPr lang="en-US" sz="6599" b="1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6599" b="1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ĐẲNG</a:t>
              </a:r>
              <a:r>
                <a:rPr lang="en-US" sz="6599" b="1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6599" b="1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THỨC</a:t>
              </a:r>
              <a:endParaRPr lang="en-US" sz="6599" b="1" dirty="0">
                <a:solidFill>
                  <a:srgbClr val="135F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5933031" y="1631966"/>
            <a:ext cx="1814364" cy="1828784"/>
            <a:chOff x="12784885" y="1066801"/>
            <a:chExt cx="1814128" cy="1828784"/>
          </a:xfrm>
        </p:grpSpPr>
        <p:sp>
          <p:nvSpPr>
            <p:cNvPr id="24" name="TextBox 23"/>
            <p:cNvSpPr txBox="1"/>
            <p:nvPr/>
          </p:nvSpPr>
          <p:spPr>
            <a:xfrm>
              <a:off x="12784885" y="1066801"/>
              <a:ext cx="1814128" cy="754022"/>
            </a:xfrm>
            <a:prstGeom prst="rect">
              <a:avLst/>
            </a:prstGeom>
            <a:noFill/>
          </p:spPr>
          <p:txBody>
            <a:bodyPr wrap="square" lIns="91410" tIns="45705" rIns="91410" bIns="45705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LỚP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3" y="1556787"/>
              <a:ext cx="1319359" cy="1338798"/>
            </a:xfrm>
            <a:prstGeom prst="rect">
              <a:avLst/>
            </a:prstGeom>
            <a:noFill/>
          </p:spPr>
          <p:txBody>
            <a:bodyPr wrap="none" lIns="91410" tIns="45705" rIns="91410" bIns="45705" rtlCol="0">
              <a:spAutoFit/>
            </a:bodyPr>
            <a:lstStyle/>
            <a:p>
              <a:r>
                <a:rPr lang="en-US" sz="8100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10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477844" y="1618742"/>
            <a:ext cx="2238666" cy="1707027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6" name="Group 60"/>
          <p:cNvGrpSpPr/>
          <p:nvPr/>
        </p:nvGrpSpPr>
        <p:grpSpPr>
          <a:xfrm>
            <a:off x="4939994" y="11430018"/>
            <a:ext cx="5273550" cy="922573"/>
            <a:chOff x="7459670" y="7086600"/>
            <a:chExt cx="5273471" cy="922680"/>
          </a:xfrm>
        </p:grpSpPr>
        <p:sp>
          <p:nvSpPr>
            <p:cNvPr id="57" name="Rectangle 56"/>
            <p:cNvSpPr/>
            <p:nvPr/>
          </p:nvSpPr>
          <p:spPr>
            <a:xfrm>
              <a:off x="9092456" y="7178187"/>
              <a:ext cx="3640685" cy="8310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defRPr/>
              </a:pPr>
              <a:r>
                <a:rPr lang="en-US" sz="4800" b="1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LUYỆN</a:t>
              </a:r>
              <a:r>
                <a:rPr lang="en-US" sz="4800" b="1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TẬP</a:t>
              </a:r>
              <a:endParaRPr lang="en-US" sz="4800" b="1" dirty="0">
                <a:solidFill>
                  <a:srgbClr val="135F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58" name="Group 26"/>
            <p:cNvGrpSpPr/>
            <p:nvPr/>
          </p:nvGrpSpPr>
          <p:grpSpPr>
            <a:xfrm>
              <a:off x="7459670" y="7086600"/>
              <a:ext cx="1392615" cy="872846"/>
              <a:chOff x="7459669" y="7543800"/>
              <a:chExt cx="1381118" cy="872846"/>
            </a:xfrm>
          </p:grpSpPr>
          <p:sp>
            <p:nvSpPr>
              <p:cNvPr id="59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60" name="Group 28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61" name="Round Same Side Corner Rectangle 60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7826097" y="7688759"/>
                  <a:ext cx="772935" cy="70796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000" b="1" dirty="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IV</a:t>
                  </a:r>
                </a:p>
              </p:txBody>
            </p:sp>
          </p:grpSp>
        </p:grpSp>
      </p:grpSp>
      <p:grpSp>
        <p:nvGrpSpPr>
          <p:cNvPr id="63" name="Group 67"/>
          <p:cNvGrpSpPr/>
          <p:nvPr/>
        </p:nvGrpSpPr>
        <p:grpSpPr>
          <a:xfrm>
            <a:off x="4965267" y="7706929"/>
            <a:ext cx="14117318" cy="1653050"/>
            <a:chOff x="7459670" y="8524495"/>
            <a:chExt cx="14117107" cy="1653240"/>
          </a:xfrm>
        </p:grpSpPr>
        <p:sp>
          <p:nvSpPr>
            <p:cNvPr id="75" name="Rectangle 74"/>
            <p:cNvSpPr/>
            <p:nvPr/>
          </p:nvSpPr>
          <p:spPr>
            <a:xfrm>
              <a:off x="9092456" y="8638675"/>
              <a:ext cx="12484321" cy="15390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defRPr/>
              </a:pPr>
              <a:r>
                <a:rPr lang="en-US" sz="4700" b="1" spc="-150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BẤT</a:t>
              </a:r>
              <a:r>
                <a:rPr lang="en-US" sz="4700" b="1" spc="-150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700" b="1" spc="-150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ĐẲNG</a:t>
              </a:r>
              <a:r>
                <a:rPr lang="en-US" sz="4700" b="1" spc="-150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700" b="1" spc="-150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THỨC</a:t>
              </a:r>
              <a:r>
                <a:rPr lang="en-US" sz="4700" b="1" spc="-150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700" b="1" spc="-150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GIỮA</a:t>
              </a:r>
              <a:r>
                <a:rPr lang="en-US" sz="4700" b="1" spc="-150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700" b="1" spc="-150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TRUNG</a:t>
              </a:r>
              <a:r>
                <a:rPr lang="en-US" sz="4700" b="1" spc="-150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700" b="1" spc="-150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BÌNH</a:t>
              </a:r>
              <a:r>
                <a:rPr lang="en-US" sz="4700" b="1" spc="-150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700" b="1" spc="-150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CỘNG</a:t>
              </a:r>
              <a:endParaRPr lang="en-US" sz="4700" b="1" spc="-150" dirty="0">
                <a:solidFill>
                  <a:srgbClr val="135F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>
                <a:spcBef>
                  <a:spcPct val="0"/>
                </a:spcBef>
                <a:defRPr/>
              </a:pPr>
              <a:r>
                <a:rPr lang="en-US" sz="4700" b="1" spc="-150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VÀ</a:t>
              </a:r>
              <a:r>
                <a:rPr lang="en-US" sz="4700" b="1" spc="-150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700" b="1" spc="-150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TRUNG</a:t>
              </a:r>
              <a:r>
                <a:rPr lang="en-US" sz="4700" b="1" spc="-150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700" b="1" spc="-150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BÌNH</a:t>
              </a:r>
              <a:r>
                <a:rPr lang="en-US" sz="4700" b="1" spc="-150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700" b="1" spc="-150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NHÂN</a:t>
              </a:r>
              <a:endParaRPr lang="en-US" sz="4700" b="1" spc="-150" dirty="0">
                <a:solidFill>
                  <a:srgbClr val="135F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76" name="Group 32"/>
            <p:cNvGrpSpPr/>
            <p:nvPr/>
          </p:nvGrpSpPr>
          <p:grpSpPr>
            <a:xfrm>
              <a:off x="7459670" y="8524495"/>
              <a:ext cx="1392615" cy="872846"/>
              <a:chOff x="7459669" y="7543800"/>
              <a:chExt cx="1381118" cy="872846"/>
            </a:xfrm>
          </p:grpSpPr>
          <p:sp>
            <p:nvSpPr>
              <p:cNvPr id="7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78" name="Group 41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79" name="Round Same Side Corner Rectangle 7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7874579" y="7688759"/>
                  <a:ext cx="675970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000" b="1" dirty="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II</a:t>
                  </a:r>
                </a:p>
              </p:txBody>
            </p:sp>
          </p:grpSp>
        </p:grpSp>
      </p:grpSp>
      <p:grpSp>
        <p:nvGrpSpPr>
          <p:cNvPr id="81" name="Group 74"/>
          <p:cNvGrpSpPr/>
          <p:nvPr/>
        </p:nvGrpSpPr>
        <p:grpSpPr>
          <a:xfrm>
            <a:off x="4947843" y="9522904"/>
            <a:ext cx="10454457" cy="1665384"/>
            <a:chOff x="7459670" y="9982200"/>
            <a:chExt cx="10454298" cy="1665577"/>
          </a:xfrm>
        </p:grpSpPr>
        <p:sp>
          <p:nvSpPr>
            <p:cNvPr id="82" name="Rectangle 81"/>
            <p:cNvSpPr/>
            <p:nvPr/>
          </p:nvSpPr>
          <p:spPr>
            <a:xfrm>
              <a:off x="9092456" y="10108716"/>
              <a:ext cx="8821512" cy="153906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defRPr/>
              </a:pPr>
              <a:r>
                <a:rPr lang="en-US" sz="4700" b="1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BẤT</a:t>
              </a:r>
              <a:r>
                <a:rPr lang="en-US" sz="4700" b="1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700" b="1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ĐẲNG</a:t>
              </a:r>
              <a:r>
                <a:rPr lang="en-US" sz="4700" b="1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700" b="1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THỨC</a:t>
              </a:r>
              <a:r>
                <a:rPr lang="en-US" sz="4700" b="1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700" b="1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CHỨA</a:t>
              </a:r>
              <a:r>
                <a:rPr lang="en-US" sz="4700" b="1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700" b="1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DẤU</a:t>
              </a:r>
              <a:r>
                <a:rPr lang="en-US" sz="4700" b="1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  <a:p>
              <a:pPr>
                <a:spcBef>
                  <a:spcPct val="0"/>
                </a:spcBef>
                <a:defRPr/>
              </a:pPr>
              <a:r>
                <a:rPr lang="en-US" sz="4700" b="1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GIÁ</a:t>
              </a:r>
              <a:r>
                <a:rPr lang="en-US" sz="4700" b="1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700" b="1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TRỊ</a:t>
              </a:r>
              <a:r>
                <a:rPr lang="en-US" sz="4700" b="1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700" b="1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TUYỆT</a:t>
              </a:r>
              <a:r>
                <a:rPr lang="en-US" sz="4700" b="1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700" b="1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ĐỐI</a:t>
              </a:r>
              <a:endParaRPr lang="en-US" sz="4700" b="1" dirty="0">
                <a:solidFill>
                  <a:srgbClr val="135F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83" name="Group 44"/>
            <p:cNvGrpSpPr/>
            <p:nvPr/>
          </p:nvGrpSpPr>
          <p:grpSpPr>
            <a:xfrm>
              <a:off x="7459670" y="9982200"/>
              <a:ext cx="1392615" cy="872846"/>
              <a:chOff x="7459669" y="7543800"/>
              <a:chExt cx="1381118" cy="872846"/>
            </a:xfrm>
          </p:grpSpPr>
          <p:sp>
            <p:nvSpPr>
              <p:cNvPr id="84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85" name="Group 46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86" name="Round Same Side Corner Rectangle 85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7" name="TextBox 86"/>
                <p:cNvSpPr txBox="1"/>
                <p:nvPr/>
              </p:nvSpPr>
              <p:spPr>
                <a:xfrm>
                  <a:off x="7751373" y="7688759"/>
                  <a:ext cx="922384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000" b="1" dirty="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III</a:t>
                  </a:r>
                </a:p>
              </p:txBody>
            </p:sp>
          </p:grpSp>
        </p:grpSp>
      </p:grpSp>
      <p:grpSp>
        <p:nvGrpSpPr>
          <p:cNvPr id="36" name="Group 60"/>
          <p:cNvGrpSpPr/>
          <p:nvPr/>
        </p:nvGrpSpPr>
        <p:grpSpPr>
          <a:xfrm>
            <a:off x="4940002" y="6405418"/>
            <a:ext cx="13594739" cy="922573"/>
            <a:chOff x="7459670" y="7086600"/>
            <a:chExt cx="13594541" cy="922680"/>
          </a:xfrm>
        </p:grpSpPr>
        <p:sp>
          <p:nvSpPr>
            <p:cNvPr id="37" name="Rectangle 36"/>
            <p:cNvSpPr/>
            <p:nvPr/>
          </p:nvSpPr>
          <p:spPr>
            <a:xfrm>
              <a:off x="9092456" y="7178187"/>
              <a:ext cx="11961755" cy="8310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defRPr/>
              </a:pPr>
              <a:r>
                <a:rPr lang="en-US" sz="4800" b="1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ÔN</a:t>
              </a:r>
              <a:r>
                <a:rPr lang="en-US" sz="4800" b="1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TẬP</a:t>
              </a:r>
              <a:r>
                <a:rPr lang="en-US" sz="4800" b="1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VỀ</a:t>
              </a:r>
              <a:r>
                <a:rPr lang="en-US" sz="4800" b="1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BẤT</a:t>
              </a:r>
              <a:r>
                <a:rPr lang="en-US" sz="4800" b="1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ĐẲNG</a:t>
              </a:r>
              <a:r>
                <a:rPr lang="en-US" sz="4800" b="1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THỨC</a:t>
              </a:r>
              <a:r>
                <a:rPr lang="en-US" sz="4800" b="1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(</a:t>
              </a:r>
              <a:r>
                <a:rPr lang="en-US" sz="4800" b="1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TỰ</a:t>
              </a:r>
              <a:r>
                <a:rPr lang="en-US" sz="4800" b="1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HỌC</a:t>
              </a:r>
              <a:r>
                <a:rPr lang="en-US" sz="4800" b="1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)</a:t>
              </a:r>
            </a:p>
          </p:txBody>
        </p:sp>
        <p:grpSp>
          <p:nvGrpSpPr>
            <p:cNvPr id="38" name="Group 26"/>
            <p:cNvGrpSpPr/>
            <p:nvPr/>
          </p:nvGrpSpPr>
          <p:grpSpPr>
            <a:xfrm>
              <a:off x="7459670" y="7086600"/>
              <a:ext cx="1392615" cy="872846"/>
              <a:chOff x="7459669" y="7543800"/>
              <a:chExt cx="1381118" cy="872846"/>
            </a:xfrm>
          </p:grpSpPr>
          <p:sp>
            <p:nvSpPr>
              <p:cNvPr id="39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40" name="Group 28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41" name="Round Same Side Corner Rectangle 40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7997786" y="7688759"/>
                  <a:ext cx="429556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000" b="1" dirty="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I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07724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46A67C2B-A612-442F-837C-4DA824017796}"/>
              </a:ext>
            </a:extLst>
          </p:cNvPr>
          <p:cNvGrpSpPr/>
          <p:nvPr/>
        </p:nvGrpSpPr>
        <p:grpSpPr>
          <a:xfrm>
            <a:off x="384187" y="2573199"/>
            <a:ext cx="23361264" cy="4513401"/>
            <a:chOff x="992187" y="2564544"/>
            <a:chExt cx="22226849" cy="4088087"/>
          </a:xfrm>
        </p:grpSpPr>
        <p:sp>
          <p:nvSpPr>
            <p:cNvPr id="10" name="Rounded Rectangle 133">
              <a:extLst>
                <a:ext uri="{FF2B5EF4-FFF2-40B4-BE49-F238E27FC236}">
                  <a16:creationId xmlns:a16="http://schemas.microsoft.com/office/drawing/2014/main" id="{61C77F45-67CB-449A-BA7B-A5FA49403270}"/>
                </a:ext>
              </a:extLst>
            </p:cNvPr>
            <p:cNvSpPr/>
            <p:nvPr/>
          </p:nvSpPr>
          <p:spPr bwMode="auto">
            <a:xfrm>
              <a:off x="1145221" y="2667000"/>
              <a:ext cx="22073815" cy="3985631"/>
            </a:xfrm>
            <a:prstGeom prst="roundRect">
              <a:avLst>
                <a:gd name="adj" fmla="val 5492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 defTabSz="2177060">
                <a:defRPr/>
              </a:pPr>
              <a:endParaRPr lang="en-GB" sz="44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6BF12D0-DA9E-406C-A1E0-14CE58F9DF66}"/>
                </a:ext>
              </a:extLst>
            </p:cNvPr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2" name="Isosceles Triangle 44">
                <a:extLst>
                  <a:ext uri="{FF2B5EF4-FFF2-40B4-BE49-F238E27FC236}">
                    <a16:creationId xmlns:a16="http://schemas.microsoft.com/office/drawing/2014/main" id="{52E878EE-4964-4716-9D2A-1F6A07ECD591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3" name="Pentagon 136">
                <a:extLst>
                  <a:ext uri="{FF2B5EF4-FFF2-40B4-BE49-F238E27FC236}">
                    <a16:creationId xmlns:a16="http://schemas.microsoft.com/office/drawing/2014/main" id="{CF4F15EA-0C0C-462F-A5D9-3348302DC3E3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14" name="Group 11">
                <a:extLst>
                  <a:ext uri="{FF2B5EF4-FFF2-40B4-BE49-F238E27FC236}">
                    <a16:creationId xmlns:a16="http://schemas.microsoft.com/office/drawing/2014/main" id="{0617695A-734E-4C46-B084-3BB350A73553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7" name="Freeform 140">
                  <a:extLst>
                    <a:ext uri="{FF2B5EF4-FFF2-40B4-BE49-F238E27FC236}">
                      <a16:creationId xmlns:a16="http://schemas.microsoft.com/office/drawing/2014/main" id="{93F5C809-406C-4F78-969E-95E5A30798D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18" name="Freeform 141">
                  <a:extLst>
                    <a:ext uri="{FF2B5EF4-FFF2-40B4-BE49-F238E27FC236}">
                      <a16:creationId xmlns:a16="http://schemas.microsoft.com/office/drawing/2014/main" id="{E45CC309-F76E-488F-A9BC-8AEDBFB2143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19" name="Freeform 142">
                  <a:extLst>
                    <a:ext uri="{FF2B5EF4-FFF2-40B4-BE49-F238E27FC236}">
                      <a16:creationId xmlns:a16="http://schemas.microsoft.com/office/drawing/2014/main" id="{A5E5957B-2196-46D9-A953-FD25E639DE8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24D308A5-EE5D-4826-8E26-7E92A8C41C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0E7C0EDD-A7A7-4C39-BC4A-C059D4DBBD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2FD0C35B-A161-445E-8037-AFBA2E4B464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B74AC7AD-979F-4B00-98AC-D17725EF72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  <p:sp>
            <p:nvSpPr>
              <p:cNvPr id="15" name="Chevron 138">
                <a:extLst>
                  <a:ext uri="{FF2B5EF4-FFF2-40B4-BE49-F238E27FC236}">
                    <a16:creationId xmlns:a16="http://schemas.microsoft.com/office/drawing/2014/main" id="{DC2E3291-45C8-4775-8114-85E2DCC5F419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4400" b="1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6" name="TextBox 13">
                <a:extLst>
                  <a:ext uri="{FF2B5EF4-FFF2-40B4-BE49-F238E27FC236}">
                    <a16:creationId xmlns:a16="http://schemas.microsoft.com/office/drawing/2014/main" id="{D5242950-CE4D-4C8D-B418-991DE996B8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01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defTabSz="914400" eaLnBrk="1" hangingPunct="1"/>
                <a:r>
                  <a:rPr lang="en-US" sz="4400" b="1" dirty="0" err="1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Câu</a:t>
                </a:r>
                <a:r>
                  <a:rPr lang="en-US" sz="4400" b="1" dirty="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vi-VN" sz="4400" b="1" dirty="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r>
                  <a:rPr lang="en-US" sz="4400" b="1" dirty="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</a:p>
            </p:txBody>
          </p:sp>
        </p:grpSp>
      </p:grpSp>
      <p:grpSp>
        <p:nvGrpSpPr>
          <p:cNvPr id="71" name="Group 47">
            <a:extLst>
              <a:ext uri="{FF2B5EF4-FFF2-40B4-BE49-F238E27FC236}">
                <a16:creationId xmlns:a16="http://schemas.microsoft.com/office/drawing/2014/main" id="{6902D4A3-1CFB-4DDD-B2F7-CF68935C948D}"/>
              </a:ext>
            </a:extLst>
          </p:cNvPr>
          <p:cNvGrpSpPr/>
          <p:nvPr/>
        </p:nvGrpSpPr>
        <p:grpSpPr>
          <a:xfrm>
            <a:off x="909127" y="1567608"/>
            <a:ext cx="9619683" cy="968318"/>
            <a:chOff x="739068" y="1515168"/>
            <a:chExt cx="9619683" cy="968444"/>
          </a:xfrm>
        </p:grpSpPr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5F9C76FB-1C0F-4780-ADA7-A09773846FA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US" sz="4400" b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73" name="Group 30">
              <a:extLst>
                <a:ext uri="{FF2B5EF4-FFF2-40B4-BE49-F238E27FC236}">
                  <a16:creationId xmlns:a16="http://schemas.microsoft.com/office/drawing/2014/main" id="{39148AC9-8522-4E56-8A23-C220D1683FCC}"/>
                </a:ext>
              </a:extLst>
            </p:cNvPr>
            <p:cNvGrpSpPr/>
            <p:nvPr/>
          </p:nvGrpSpPr>
          <p:grpSpPr>
            <a:xfrm>
              <a:off x="739068" y="1515168"/>
              <a:ext cx="9619683" cy="960427"/>
              <a:chOff x="739068" y="1515168"/>
              <a:chExt cx="9619683" cy="960427"/>
            </a:xfrm>
          </p:grpSpPr>
          <p:sp>
            <p:nvSpPr>
              <p:cNvPr id="74" name="Freeform 71">
                <a:extLst>
                  <a:ext uri="{FF2B5EF4-FFF2-40B4-BE49-F238E27FC236}">
                    <a16:creationId xmlns:a16="http://schemas.microsoft.com/office/drawing/2014/main" id="{8A43B1B4-A09F-4A58-BC7A-079A8C80E3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75" name="Oval 72">
                <a:extLst>
                  <a:ext uri="{FF2B5EF4-FFF2-40B4-BE49-F238E27FC236}">
                    <a16:creationId xmlns:a16="http://schemas.microsoft.com/office/drawing/2014/main" id="{7D0A886E-243F-4D14-8063-CF5479551D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76" name="Freeform 73">
                <a:extLst>
                  <a:ext uri="{FF2B5EF4-FFF2-40B4-BE49-F238E27FC236}">
                    <a16:creationId xmlns:a16="http://schemas.microsoft.com/office/drawing/2014/main" id="{BC20484D-9F1B-41F3-B54D-70828E7773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77" name="Freeform 74">
                <a:extLst>
                  <a:ext uri="{FF2B5EF4-FFF2-40B4-BE49-F238E27FC236}">
                    <a16:creationId xmlns:a16="http://schemas.microsoft.com/office/drawing/2014/main" id="{788B7A87-5EAF-4117-8D15-A12515890C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78" name="Freeform 75">
                <a:extLst>
                  <a:ext uri="{FF2B5EF4-FFF2-40B4-BE49-F238E27FC236}">
                    <a16:creationId xmlns:a16="http://schemas.microsoft.com/office/drawing/2014/main" id="{67079E97-F01D-4414-BB4F-A252525710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79" name="Freeform 76">
                <a:extLst>
                  <a:ext uri="{FF2B5EF4-FFF2-40B4-BE49-F238E27FC236}">
                    <a16:creationId xmlns:a16="http://schemas.microsoft.com/office/drawing/2014/main" id="{CEFE07B6-FADA-4590-A224-C02A642003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0" name="Freeform 77">
                <a:extLst>
                  <a:ext uri="{FF2B5EF4-FFF2-40B4-BE49-F238E27FC236}">
                    <a16:creationId xmlns:a16="http://schemas.microsoft.com/office/drawing/2014/main" id="{8FAB64C8-CDB4-4AEF-AAEF-7871BDCFB4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1" name="Freeform 78">
                <a:extLst>
                  <a:ext uri="{FF2B5EF4-FFF2-40B4-BE49-F238E27FC236}">
                    <a16:creationId xmlns:a16="http://schemas.microsoft.com/office/drawing/2014/main" id="{79366F62-7ABD-4F93-8A53-9A59B51F3E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2" name="Freeform 79">
                <a:extLst>
                  <a:ext uri="{FF2B5EF4-FFF2-40B4-BE49-F238E27FC236}">
                    <a16:creationId xmlns:a16="http://schemas.microsoft.com/office/drawing/2014/main" id="{C417C0D1-61C1-4DC1-B74B-7A9CD606D7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3" name="Freeform 80">
                <a:extLst>
                  <a:ext uri="{FF2B5EF4-FFF2-40B4-BE49-F238E27FC236}">
                    <a16:creationId xmlns:a16="http://schemas.microsoft.com/office/drawing/2014/main" id="{C6228901-C82E-4B2B-BBAD-A59B488E35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4" name="Freeform 81">
                <a:extLst>
                  <a:ext uri="{FF2B5EF4-FFF2-40B4-BE49-F238E27FC236}">
                    <a16:creationId xmlns:a16="http://schemas.microsoft.com/office/drawing/2014/main" id="{B4B3CCBE-951A-4492-B4C0-214BC4B1D5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5" name="Freeform 82">
                <a:extLst>
                  <a:ext uri="{FF2B5EF4-FFF2-40B4-BE49-F238E27FC236}">
                    <a16:creationId xmlns:a16="http://schemas.microsoft.com/office/drawing/2014/main" id="{5EC54874-0C31-4A33-91D3-07A80992D1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6" name="TextBox 43">
                <a:extLst>
                  <a:ext uri="{FF2B5EF4-FFF2-40B4-BE49-F238E27FC236}">
                    <a16:creationId xmlns:a16="http://schemas.microsoft.com/office/drawing/2014/main" id="{9638FD5A-25FC-49F5-98C4-EC1D3EF77105}"/>
                  </a:ext>
                </a:extLst>
              </p:cNvPr>
              <p:cNvSpPr txBox="1"/>
              <p:nvPr/>
            </p:nvSpPr>
            <p:spPr>
              <a:xfrm>
                <a:off x="2132731" y="1706054"/>
                <a:ext cx="8226020" cy="7695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defTabSz="914400"/>
                <a:r>
                  <a:rPr lang="vi-VN" sz="4400" b="1" dirty="0">
                    <a:ln>
                      <a:solidFill>
                        <a:srgbClr val="008000"/>
                      </a:solidFill>
                    </a:ln>
                    <a:solidFill>
                      <a:srgbClr val="FFC000">
                        <a:lumMod val="60000"/>
                        <a:lumOff val="40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2. </a:t>
                </a:r>
                <a:r>
                  <a:rPr lang="en-US" sz="4400" b="1" dirty="0" err="1">
                    <a:ln>
                      <a:solidFill>
                        <a:srgbClr val="008000"/>
                      </a:solidFill>
                    </a:ln>
                    <a:solidFill>
                      <a:srgbClr val="FFC000">
                        <a:lumMod val="60000"/>
                        <a:lumOff val="40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BÀI</a:t>
                </a:r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FFC000">
                        <a:lumMod val="60000"/>
                        <a:lumOff val="40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TẬP TRẮC NGHIỆM</a:t>
                </a:r>
              </a:p>
            </p:txBody>
          </p:sp>
        </p:grpSp>
      </p:grpSp>
      <p:sp>
        <p:nvSpPr>
          <p:cNvPr id="88" name="Oval 87">
            <a:extLst>
              <a:ext uri="{FF2B5EF4-FFF2-40B4-BE49-F238E27FC236}">
                <a16:creationId xmlns:a16="http://schemas.microsoft.com/office/drawing/2014/main" id="{8A4206A9-4995-4E25-A651-BB59AA0A7BE0}"/>
              </a:ext>
            </a:extLst>
          </p:cNvPr>
          <p:cNvSpPr/>
          <p:nvPr/>
        </p:nvSpPr>
        <p:spPr>
          <a:xfrm>
            <a:off x="1581020" y="4644160"/>
            <a:ext cx="914519" cy="914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4400" b="1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F66BA976-CFC4-4E28-9FFB-19AE55666A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3680849"/>
              </p:ext>
            </p:extLst>
          </p:nvPr>
        </p:nvGraphicFramePr>
        <p:xfrm>
          <a:off x="1" y="2314578"/>
          <a:ext cx="11431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4151" imgH="215619" progId="Equation.DSMT4">
                  <p:embed/>
                </p:oleObj>
              </mc:Choice>
              <mc:Fallback>
                <p:oleObj name="Equation" r:id="rId2" imgW="114151" imgH="21561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2314578"/>
                        <a:ext cx="11431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D09B50E3-206C-4900-9EEA-635D5F61F5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7817820"/>
              </p:ext>
            </p:extLst>
          </p:nvPr>
        </p:nvGraphicFramePr>
        <p:xfrm>
          <a:off x="0" y="2533650"/>
          <a:ext cx="142894" cy="17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9579" imgH="177646" progId="Equation.DSMT4">
                  <p:embed/>
                </p:oleObj>
              </mc:Choice>
              <mc:Fallback>
                <p:oleObj name="Equation" r:id="rId4" imgW="139579" imgH="1776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533650"/>
                        <a:ext cx="142894" cy="171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>
            <a:extLst>
              <a:ext uri="{FF2B5EF4-FFF2-40B4-BE49-F238E27FC236}">
                <a16:creationId xmlns:a16="http://schemas.microsoft.com/office/drawing/2014/main" id="{1FF517CC-690C-41A6-9D83-3A9B8A45F8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1372760"/>
              </p:ext>
            </p:extLst>
          </p:nvPr>
        </p:nvGraphicFramePr>
        <p:xfrm>
          <a:off x="0" y="2705100"/>
          <a:ext cx="142894" cy="17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9579" imgH="177646" progId="Equation.DSMT4">
                  <p:embed/>
                </p:oleObj>
              </mc:Choice>
              <mc:Fallback>
                <p:oleObj name="Equation" r:id="rId6" imgW="139579" imgH="1776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705100"/>
                        <a:ext cx="142894" cy="171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64">
            <a:extLst>
              <a:ext uri="{FF2B5EF4-FFF2-40B4-BE49-F238E27FC236}">
                <a16:creationId xmlns:a16="http://schemas.microsoft.com/office/drawing/2014/main" id="{08D03CB8-B565-4307-95CB-E104892278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4591778"/>
              </p:ext>
            </p:extLst>
          </p:nvPr>
        </p:nvGraphicFramePr>
        <p:xfrm>
          <a:off x="152421" y="2466978"/>
          <a:ext cx="11431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14151" imgH="215619" progId="Equation.DSMT4">
                  <p:embed/>
                </p:oleObj>
              </mc:Choice>
              <mc:Fallback>
                <p:oleObj name="Equation" r:id="rId8" imgW="114151" imgH="21561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21" y="2466978"/>
                        <a:ext cx="11431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102716" y="3703137"/>
                <a:ext cx="20938779" cy="19659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630555" indent="-630555" algn="just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  <a:tabLst>
                    <a:tab pos="629920" algn="l"/>
                  </a:tabLst>
                </a:pPr>
                <a:r>
                  <a:rPr lang="vi-VN" sz="4400" b="1" dirty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 C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ho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số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thực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𝒂</m:t>
                    </m:r>
                  </m:oMath>
                </a14:m>
                <a:r>
                  <a:rPr lang="vi-VN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 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dương.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Chọn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khẳng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định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đúng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:</a:t>
                </a:r>
              </a:p>
              <a:p>
                <a:pPr marL="629920">
                  <a:lnSpc>
                    <a:spcPct val="107000"/>
                  </a:lnSpc>
                  <a:spcAft>
                    <a:spcPts val="800"/>
                  </a:spcAft>
                  <a:tabLst>
                    <a:tab pos="3599815" algn="l"/>
                    <a:tab pos="5039995" algn="l"/>
                  </a:tabLst>
                </a:pPr>
                <a:r>
                  <a:rPr lang="vi-VN" sz="4400" b="1" dirty="0">
                    <a:solidFill>
                      <a:srgbClr val="0000FF"/>
                    </a:solidFill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A. </a:t>
                </a:r>
                <a14:m>
                  <m:oMath xmlns:m="http://schemas.openxmlformats.org/officeDocument/2006/math"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𝟒𝐚</m:t>
                    </m:r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+</m:t>
                    </m:r>
                    <m:f>
                      <m:f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𝟏</m:t>
                        </m:r>
                      </m:num>
                      <m:den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𝒂</m:t>
                        </m:r>
                      </m:den>
                    </m:f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≥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𝟒</m:t>
                    </m:r>
                  </m:oMath>
                </a14:m>
                <a:r>
                  <a:rPr lang="vi-VN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.	</a:t>
                </a:r>
                <a:r>
                  <a:rPr lang="vi-VN" sz="4400" b="1" dirty="0">
                    <a:solidFill>
                      <a:srgbClr val="0000FF"/>
                    </a:solidFill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B. </a:t>
                </a:r>
                <a14:m>
                  <m:oMath xmlns:m="http://schemas.openxmlformats.org/officeDocument/2006/math"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𝟒𝐚</m:t>
                    </m:r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+</m:t>
                    </m:r>
                    <m:f>
                      <m:f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𝟏</m:t>
                        </m:r>
                      </m:num>
                      <m:den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𝒂</m:t>
                        </m:r>
                      </m:den>
                    </m:f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≥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𝟐</m:t>
                    </m:r>
                  </m:oMath>
                </a14:m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.	</a:t>
                </a:r>
                <a:r>
                  <a:rPr lang="en-US" sz="4400" b="1" dirty="0">
                    <a:solidFill>
                      <a:srgbClr val="0000FF"/>
                    </a:solidFill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C. </a:t>
                </a:r>
                <a14:m>
                  <m:oMath xmlns:m="http://schemas.openxmlformats.org/officeDocument/2006/math"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𝟒𝐚</m:t>
                    </m:r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+</m:t>
                    </m:r>
                    <m:f>
                      <m:f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𝟏</m:t>
                        </m:r>
                      </m:num>
                      <m:den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𝒂</m:t>
                        </m:r>
                      </m:den>
                    </m:f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&lt;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𝟒</m:t>
                    </m:r>
                  </m:oMath>
                </a14:m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.	</a:t>
                </a:r>
                <a:r>
                  <a:rPr lang="en-US" sz="4400" b="1" dirty="0">
                    <a:solidFill>
                      <a:srgbClr val="0000FF"/>
                    </a:solidFill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D.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𝟒𝐚</m:t>
                    </m:r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+</m:t>
                    </m:r>
                    <m:f>
                      <m:f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𝟏</m:t>
                        </m:r>
                      </m:num>
                      <m:den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𝒂</m:t>
                        </m:r>
                      </m:den>
                    </m:f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&lt;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𝟐</m:t>
                    </m:r>
                  </m:oMath>
                </a14:m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2716" y="3703137"/>
                <a:ext cx="20938779" cy="1965923"/>
              </a:xfrm>
              <a:prstGeom prst="rect">
                <a:avLst/>
              </a:prstGeom>
              <a:blipFill>
                <a:blip r:embed="rId9"/>
                <a:stretch>
                  <a:fillRect t="-7121" b="-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5" name="Group 10">
            <a:extLst>
              <a:ext uri="{FF2B5EF4-FFF2-40B4-BE49-F238E27FC236}">
                <a16:creationId xmlns:a16="http://schemas.microsoft.com/office/drawing/2014/main" id="{44ADB2AE-8B93-41F0-8DD4-34DB95196451}"/>
              </a:ext>
            </a:extLst>
          </p:cNvPr>
          <p:cNvGrpSpPr/>
          <p:nvPr/>
        </p:nvGrpSpPr>
        <p:grpSpPr>
          <a:xfrm>
            <a:off x="575118" y="7216320"/>
            <a:ext cx="23170333" cy="6409244"/>
            <a:chOff x="1270511" y="5861074"/>
            <a:chExt cx="21936367" cy="6744453"/>
          </a:xfrm>
        </p:grpSpPr>
        <p:sp>
          <p:nvSpPr>
            <p:cNvPr id="56" name="Rounded Rectangle 52">
              <a:extLst>
                <a:ext uri="{FF2B5EF4-FFF2-40B4-BE49-F238E27FC236}">
                  <a16:creationId xmlns:a16="http://schemas.microsoft.com/office/drawing/2014/main" id="{38DCB40F-8E10-4D47-A4F5-462637987C57}"/>
                </a:ext>
              </a:extLst>
            </p:cNvPr>
            <p:cNvSpPr/>
            <p:nvPr/>
          </p:nvSpPr>
          <p:spPr>
            <a:xfrm>
              <a:off x="1270511" y="5861074"/>
              <a:ext cx="21936367" cy="6744453"/>
            </a:xfrm>
            <a:prstGeom prst="roundRect">
              <a:avLst>
                <a:gd name="adj" fmla="val 3132"/>
              </a:avLst>
            </a:prstGeom>
            <a:solidFill>
              <a:srgbClr val="4472C4">
                <a:lumMod val="20000"/>
                <a:lumOff val="80000"/>
              </a:srgbClr>
            </a:solidFill>
            <a:ln w="57150" cap="flat" cmpd="sng" algn="ctr">
              <a:solidFill>
                <a:srgbClr val="0999C8"/>
              </a:solidFill>
              <a:prstDash val="solid"/>
              <a:miter lim="800000"/>
            </a:ln>
            <a:effectLst>
              <a:innerShdw blurRad="114300">
                <a:prstClr val="black"/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57" name="Group 60">
              <a:extLst>
                <a:ext uri="{FF2B5EF4-FFF2-40B4-BE49-F238E27FC236}">
                  <a16:creationId xmlns:a16="http://schemas.microsoft.com/office/drawing/2014/main" id="{860F32FC-4B8D-426B-8C8A-AE77254EEE3F}"/>
                </a:ext>
              </a:extLst>
            </p:cNvPr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58" name="Freeform 20">
                <a:extLst>
                  <a:ext uri="{FF2B5EF4-FFF2-40B4-BE49-F238E27FC236}">
                    <a16:creationId xmlns:a16="http://schemas.microsoft.com/office/drawing/2014/main" id="{D4087BE7-7F64-45BA-A0FC-829CEB676446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ysClr val="window" lastClr="FFFFFF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2656938C-1954-488D-8AC1-D7506095A5C5}"/>
                  </a:ext>
                </a:extLst>
              </p:cNvPr>
              <p:cNvSpPr txBox="1"/>
              <p:nvPr/>
            </p:nvSpPr>
            <p:spPr>
              <a:xfrm>
                <a:off x="2296330" y="6305967"/>
                <a:ext cx="2246400" cy="8420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sz="4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999C8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kumimoji="0" lang="en-US" sz="4600" b="1" i="0" u="none" strike="noStrike" kern="0" cap="none" spc="0" normalizeH="0" baseline="0" noProof="0" dirty="0">
                  <a:ln>
                    <a:noFill/>
                  </a:ln>
                  <a:solidFill>
                    <a:srgbClr val="0999C8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60" name="Round Diagonal Corner Rectangle 58">
                <a:extLst>
                  <a:ext uri="{FF2B5EF4-FFF2-40B4-BE49-F238E27FC236}">
                    <a16:creationId xmlns:a16="http://schemas.microsoft.com/office/drawing/2014/main" id="{5CA15743-277F-4867-8235-81E4C685FDCA}"/>
                  </a:ext>
                </a:extLst>
              </p:cNvPr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 cap="flat" cmpd="sng" algn="ctr">
                <a:solidFill>
                  <a:srgbClr val="0999C8"/>
                </a:solidFill>
                <a:prstDash val="solid"/>
                <a:miter lim="800000"/>
              </a:ln>
              <a:effectLst>
                <a:innerShdw blurRad="114300">
                  <a:prstClr val="black"/>
                </a:inn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1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1" name="Freeform 15">
                <a:extLst>
                  <a:ext uri="{FF2B5EF4-FFF2-40B4-BE49-F238E27FC236}">
                    <a16:creationId xmlns:a16="http://schemas.microsoft.com/office/drawing/2014/main" id="{A3B123F0-2511-4256-8D69-7C0F526E25C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1396433" y="7986015"/>
                <a:ext cx="18264754" cy="17981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62992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4400" b="1" dirty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Áp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dụng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bất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đẳng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thức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Cauchy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cho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2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số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dương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𝟒𝐚</m:t>
                    </m:r>
                  </m:oMath>
                </a14:m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và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𝟏</m:t>
                        </m:r>
                      </m:num>
                      <m:den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ta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được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:</a:t>
                </a: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6433" y="7986015"/>
                <a:ext cx="18264754" cy="1798121"/>
              </a:xfrm>
              <a:prstGeom prst="rect">
                <a:avLst/>
              </a:prstGeom>
              <a:blipFill>
                <a:blip r:embed="rId10"/>
                <a:stretch>
                  <a:fillRect b="-152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4227331" y="8964651"/>
                <a:ext cx="12310229" cy="14701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>
                    <a:latin typeface="Times New Roman"/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𝟒𝐚</m:t>
                    </m:r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+</m:t>
                    </m:r>
                    <m:f>
                      <m:f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𝟏</m:t>
                        </m:r>
                      </m:num>
                      <m:den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𝒂</m:t>
                        </m:r>
                      </m:den>
                    </m:f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≥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radPr>
                      <m:deg/>
                      <m:e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𝟒𝐚</m:t>
                        </m:r>
                        <m:r>
                          <a:rPr lang="en-US" sz="4400" b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.</m:t>
                        </m:r>
                        <m:f>
                          <m:f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fPr>
                          <m:num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𝒂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4400" b="1" dirty="0">
                    <a:effectLst/>
                    <a:latin typeface="Times New Roman"/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⇔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𝟒𝐚</m:t>
                    </m:r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+</m:t>
                    </m:r>
                    <m:f>
                      <m:f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𝟏</m:t>
                        </m:r>
                      </m:num>
                      <m:den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𝒂</m:t>
                        </m:r>
                      </m:den>
                    </m:f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≥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radPr>
                      <m:deg/>
                      <m:e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𝟒</m:t>
                        </m:r>
                      </m:e>
                    </m:rad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⇔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𝟒𝐚</m:t>
                    </m:r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+</m:t>
                    </m:r>
                    <m:f>
                      <m:f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𝟏</m:t>
                        </m:r>
                      </m:num>
                      <m:den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𝒂</m:t>
                        </m:r>
                      </m:den>
                    </m:f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≥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𝟒</m:t>
                    </m:r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7331" y="8964651"/>
                <a:ext cx="12310229" cy="147014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/>
          <p:cNvSpPr/>
          <p:nvPr/>
        </p:nvSpPr>
        <p:spPr>
          <a:xfrm>
            <a:off x="15154874" y="11262149"/>
            <a:ext cx="2765372" cy="7680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29920">
              <a:lnSpc>
                <a:spcPct val="107000"/>
              </a:lnSpc>
              <a:spcAft>
                <a:spcPts val="800"/>
              </a:spcAft>
            </a:pPr>
            <a:r>
              <a:rPr lang="en-US" sz="4400" b="1" dirty="0" err="1">
                <a:solidFill>
                  <a:srgbClr val="0000FF"/>
                </a:solidFill>
                <a:highlight>
                  <a:srgbClr val="00FF00"/>
                </a:highlight>
                <a:latin typeface="Times New Roman"/>
                <a:ea typeface="Calibri"/>
                <a:cs typeface="Times New Roman"/>
              </a:rPr>
              <a:t>Chọn</a:t>
            </a:r>
            <a:r>
              <a:rPr lang="en-US" sz="4400" b="1" dirty="0">
                <a:solidFill>
                  <a:srgbClr val="0000FF"/>
                </a:solidFill>
                <a:highlight>
                  <a:srgbClr val="00FF00"/>
                </a:highlight>
                <a:latin typeface="Times New Roman"/>
                <a:ea typeface="Calibri"/>
                <a:cs typeface="Times New Roman"/>
              </a:rPr>
              <a:t> A </a:t>
            </a:r>
            <a:endParaRPr lang="en-US" sz="4400" b="1" dirty="0">
              <a:effectLst/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4510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2" grpId="0"/>
      <p:bldP spid="24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46A67C2B-A612-442F-837C-4DA824017796}"/>
              </a:ext>
            </a:extLst>
          </p:cNvPr>
          <p:cNvGrpSpPr/>
          <p:nvPr/>
        </p:nvGrpSpPr>
        <p:grpSpPr>
          <a:xfrm>
            <a:off x="384187" y="2573199"/>
            <a:ext cx="23514050" cy="3673640"/>
            <a:chOff x="992187" y="2564544"/>
            <a:chExt cx="22372216" cy="4088881"/>
          </a:xfrm>
        </p:grpSpPr>
        <p:sp>
          <p:nvSpPr>
            <p:cNvPr id="10" name="Rounded Rectangle 133">
              <a:extLst>
                <a:ext uri="{FF2B5EF4-FFF2-40B4-BE49-F238E27FC236}">
                  <a16:creationId xmlns:a16="http://schemas.microsoft.com/office/drawing/2014/main" id="{61C77F45-67CB-449A-BA7B-A5FA49403270}"/>
                </a:ext>
              </a:extLst>
            </p:cNvPr>
            <p:cNvSpPr/>
            <p:nvPr/>
          </p:nvSpPr>
          <p:spPr bwMode="auto">
            <a:xfrm>
              <a:off x="1164346" y="2667794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 defTabSz="2177060">
                <a:defRPr/>
              </a:pPr>
              <a:endParaRPr lang="en-GB" sz="44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6BF12D0-DA9E-406C-A1E0-14CE58F9DF66}"/>
                </a:ext>
              </a:extLst>
            </p:cNvPr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2" name="Isosceles Triangle 44">
                <a:extLst>
                  <a:ext uri="{FF2B5EF4-FFF2-40B4-BE49-F238E27FC236}">
                    <a16:creationId xmlns:a16="http://schemas.microsoft.com/office/drawing/2014/main" id="{52E878EE-4964-4716-9D2A-1F6A07ECD591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3" name="Pentagon 136">
                <a:extLst>
                  <a:ext uri="{FF2B5EF4-FFF2-40B4-BE49-F238E27FC236}">
                    <a16:creationId xmlns:a16="http://schemas.microsoft.com/office/drawing/2014/main" id="{CF4F15EA-0C0C-462F-A5D9-3348302DC3E3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14" name="Group 11">
                <a:extLst>
                  <a:ext uri="{FF2B5EF4-FFF2-40B4-BE49-F238E27FC236}">
                    <a16:creationId xmlns:a16="http://schemas.microsoft.com/office/drawing/2014/main" id="{0617695A-734E-4C46-B084-3BB350A73553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7" name="Freeform 140">
                  <a:extLst>
                    <a:ext uri="{FF2B5EF4-FFF2-40B4-BE49-F238E27FC236}">
                      <a16:creationId xmlns:a16="http://schemas.microsoft.com/office/drawing/2014/main" id="{93F5C809-406C-4F78-969E-95E5A30798D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18" name="Freeform 141">
                  <a:extLst>
                    <a:ext uri="{FF2B5EF4-FFF2-40B4-BE49-F238E27FC236}">
                      <a16:creationId xmlns:a16="http://schemas.microsoft.com/office/drawing/2014/main" id="{E45CC309-F76E-488F-A9BC-8AEDBFB2143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19" name="Freeform 142">
                  <a:extLst>
                    <a:ext uri="{FF2B5EF4-FFF2-40B4-BE49-F238E27FC236}">
                      <a16:creationId xmlns:a16="http://schemas.microsoft.com/office/drawing/2014/main" id="{A5E5957B-2196-46D9-A953-FD25E639DE8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24D308A5-EE5D-4826-8E26-7E92A8C41C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0E7C0EDD-A7A7-4C39-BC4A-C059D4DBBD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2FD0C35B-A161-445E-8037-AFBA2E4B464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B74AC7AD-979F-4B00-98AC-D17725EF72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  <p:sp>
            <p:nvSpPr>
              <p:cNvPr id="15" name="Chevron 138">
                <a:extLst>
                  <a:ext uri="{FF2B5EF4-FFF2-40B4-BE49-F238E27FC236}">
                    <a16:creationId xmlns:a16="http://schemas.microsoft.com/office/drawing/2014/main" id="{DC2E3291-45C8-4775-8114-85E2DCC5F419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4400" b="1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6" name="TextBox 13">
                <a:extLst>
                  <a:ext uri="{FF2B5EF4-FFF2-40B4-BE49-F238E27FC236}">
                    <a16:creationId xmlns:a16="http://schemas.microsoft.com/office/drawing/2014/main" id="{D5242950-CE4D-4C8D-B418-991DE996B8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9843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defTabSz="914400" eaLnBrk="1" hangingPunct="1"/>
                <a:r>
                  <a:rPr lang="en-US" sz="4400" b="1" dirty="0" err="1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Câu</a:t>
                </a:r>
                <a:r>
                  <a:rPr lang="en-US" sz="4400" b="1" dirty="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vi-VN" sz="4400" b="1" dirty="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  <a:r>
                  <a:rPr lang="en-US" sz="4400" b="1" dirty="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</a:p>
            </p:txBody>
          </p:sp>
        </p:grpSp>
      </p:grpSp>
      <p:grpSp>
        <p:nvGrpSpPr>
          <p:cNvPr id="71" name="Group 47">
            <a:extLst>
              <a:ext uri="{FF2B5EF4-FFF2-40B4-BE49-F238E27FC236}">
                <a16:creationId xmlns:a16="http://schemas.microsoft.com/office/drawing/2014/main" id="{6902D4A3-1CFB-4DDD-B2F7-CF68935C948D}"/>
              </a:ext>
            </a:extLst>
          </p:cNvPr>
          <p:cNvGrpSpPr/>
          <p:nvPr/>
        </p:nvGrpSpPr>
        <p:grpSpPr>
          <a:xfrm>
            <a:off x="909127" y="1567608"/>
            <a:ext cx="9473319" cy="968318"/>
            <a:chOff x="739068" y="1515168"/>
            <a:chExt cx="9473319" cy="968444"/>
          </a:xfrm>
        </p:grpSpPr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5F9C76FB-1C0F-4780-ADA7-A09773846FA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US" sz="4400" b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73" name="Group 30">
              <a:extLst>
                <a:ext uri="{FF2B5EF4-FFF2-40B4-BE49-F238E27FC236}">
                  <a16:creationId xmlns:a16="http://schemas.microsoft.com/office/drawing/2014/main" id="{39148AC9-8522-4E56-8A23-C220D1683FCC}"/>
                </a:ext>
              </a:extLst>
            </p:cNvPr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74" name="Freeform 71">
                <a:extLst>
                  <a:ext uri="{FF2B5EF4-FFF2-40B4-BE49-F238E27FC236}">
                    <a16:creationId xmlns:a16="http://schemas.microsoft.com/office/drawing/2014/main" id="{8A43B1B4-A09F-4A58-BC7A-079A8C80E3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75" name="Oval 72">
                <a:extLst>
                  <a:ext uri="{FF2B5EF4-FFF2-40B4-BE49-F238E27FC236}">
                    <a16:creationId xmlns:a16="http://schemas.microsoft.com/office/drawing/2014/main" id="{7D0A886E-243F-4D14-8063-CF5479551D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76" name="Freeform 73">
                <a:extLst>
                  <a:ext uri="{FF2B5EF4-FFF2-40B4-BE49-F238E27FC236}">
                    <a16:creationId xmlns:a16="http://schemas.microsoft.com/office/drawing/2014/main" id="{BC20484D-9F1B-41F3-B54D-70828E7773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77" name="Freeform 74">
                <a:extLst>
                  <a:ext uri="{FF2B5EF4-FFF2-40B4-BE49-F238E27FC236}">
                    <a16:creationId xmlns:a16="http://schemas.microsoft.com/office/drawing/2014/main" id="{788B7A87-5EAF-4117-8D15-A12515890C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78" name="Freeform 75">
                <a:extLst>
                  <a:ext uri="{FF2B5EF4-FFF2-40B4-BE49-F238E27FC236}">
                    <a16:creationId xmlns:a16="http://schemas.microsoft.com/office/drawing/2014/main" id="{67079E97-F01D-4414-BB4F-A252525710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79" name="Freeform 76">
                <a:extLst>
                  <a:ext uri="{FF2B5EF4-FFF2-40B4-BE49-F238E27FC236}">
                    <a16:creationId xmlns:a16="http://schemas.microsoft.com/office/drawing/2014/main" id="{CEFE07B6-FADA-4590-A224-C02A642003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0" name="Freeform 77">
                <a:extLst>
                  <a:ext uri="{FF2B5EF4-FFF2-40B4-BE49-F238E27FC236}">
                    <a16:creationId xmlns:a16="http://schemas.microsoft.com/office/drawing/2014/main" id="{8FAB64C8-CDB4-4AEF-AAEF-7871BDCFB4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1" name="Freeform 78">
                <a:extLst>
                  <a:ext uri="{FF2B5EF4-FFF2-40B4-BE49-F238E27FC236}">
                    <a16:creationId xmlns:a16="http://schemas.microsoft.com/office/drawing/2014/main" id="{79366F62-7ABD-4F93-8A53-9A59B51F3E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2" name="Freeform 79">
                <a:extLst>
                  <a:ext uri="{FF2B5EF4-FFF2-40B4-BE49-F238E27FC236}">
                    <a16:creationId xmlns:a16="http://schemas.microsoft.com/office/drawing/2014/main" id="{C417C0D1-61C1-4DC1-B74B-7A9CD606D7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3" name="Freeform 80">
                <a:extLst>
                  <a:ext uri="{FF2B5EF4-FFF2-40B4-BE49-F238E27FC236}">
                    <a16:creationId xmlns:a16="http://schemas.microsoft.com/office/drawing/2014/main" id="{C6228901-C82E-4B2B-BBAD-A59B488E35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4" name="Freeform 81">
                <a:extLst>
                  <a:ext uri="{FF2B5EF4-FFF2-40B4-BE49-F238E27FC236}">
                    <a16:creationId xmlns:a16="http://schemas.microsoft.com/office/drawing/2014/main" id="{B4B3CCBE-951A-4492-B4C0-214BC4B1D5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5" name="Freeform 82">
                <a:extLst>
                  <a:ext uri="{FF2B5EF4-FFF2-40B4-BE49-F238E27FC236}">
                    <a16:creationId xmlns:a16="http://schemas.microsoft.com/office/drawing/2014/main" id="{5EC54874-0C31-4A33-91D3-07A80992D1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6" name="TextBox 43">
                <a:extLst>
                  <a:ext uri="{FF2B5EF4-FFF2-40B4-BE49-F238E27FC236}">
                    <a16:creationId xmlns:a16="http://schemas.microsoft.com/office/drawing/2014/main" id="{9638FD5A-25FC-49F5-98C4-EC1D3EF77105}"/>
                  </a:ext>
                </a:extLst>
              </p:cNvPr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defTabSz="914400"/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FFC000">
                        <a:lumMod val="60000"/>
                        <a:lumOff val="40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88" name="Oval 87">
            <a:extLst>
              <a:ext uri="{FF2B5EF4-FFF2-40B4-BE49-F238E27FC236}">
                <a16:creationId xmlns:a16="http://schemas.microsoft.com/office/drawing/2014/main" id="{8A4206A9-4995-4E25-A651-BB59AA0A7BE0}"/>
              </a:ext>
            </a:extLst>
          </p:cNvPr>
          <p:cNvSpPr/>
          <p:nvPr/>
        </p:nvSpPr>
        <p:spPr>
          <a:xfrm>
            <a:off x="15698787" y="4992291"/>
            <a:ext cx="914519" cy="914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4400" b="1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F66BA976-CFC4-4E28-9FFB-19AE55666A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6495230"/>
              </p:ext>
            </p:extLst>
          </p:nvPr>
        </p:nvGraphicFramePr>
        <p:xfrm>
          <a:off x="1" y="2314578"/>
          <a:ext cx="11431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4151" imgH="215619" progId="Equation.DSMT4">
                  <p:embed/>
                </p:oleObj>
              </mc:Choice>
              <mc:Fallback>
                <p:oleObj name="Equation" r:id="rId3" imgW="114151" imgH="21561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2314578"/>
                        <a:ext cx="11431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D09B50E3-206C-4900-9EEA-635D5F61F5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4823647"/>
              </p:ext>
            </p:extLst>
          </p:nvPr>
        </p:nvGraphicFramePr>
        <p:xfrm>
          <a:off x="0" y="2533650"/>
          <a:ext cx="142894" cy="17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9579" imgH="177646" progId="Equation.DSMT4">
                  <p:embed/>
                </p:oleObj>
              </mc:Choice>
              <mc:Fallback>
                <p:oleObj name="Equation" r:id="rId5" imgW="139579" imgH="1776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533650"/>
                        <a:ext cx="142894" cy="171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>
            <a:extLst>
              <a:ext uri="{FF2B5EF4-FFF2-40B4-BE49-F238E27FC236}">
                <a16:creationId xmlns:a16="http://schemas.microsoft.com/office/drawing/2014/main" id="{1FF517CC-690C-41A6-9D83-3A9B8A45F8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0655498"/>
              </p:ext>
            </p:extLst>
          </p:nvPr>
        </p:nvGraphicFramePr>
        <p:xfrm>
          <a:off x="0" y="2705100"/>
          <a:ext cx="142894" cy="17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39579" imgH="177646" progId="Equation.DSMT4">
                  <p:embed/>
                </p:oleObj>
              </mc:Choice>
              <mc:Fallback>
                <p:oleObj name="Equation" r:id="rId7" imgW="139579" imgH="1776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705100"/>
                        <a:ext cx="142894" cy="171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64">
            <a:extLst>
              <a:ext uri="{FF2B5EF4-FFF2-40B4-BE49-F238E27FC236}">
                <a16:creationId xmlns:a16="http://schemas.microsoft.com/office/drawing/2014/main" id="{08D03CB8-B565-4307-95CB-E104892278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125167"/>
              </p:ext>
            </p:extLst>
          </p:nvPr>
        </p:nvGraphicFramePr>
        <p:xfrm>
          <a:off x="152421" y="2466978"/>
          <a:ext cx="11431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14151" imgH="215619" progId="Equation.DSMT4">
                  <p:embed/>
                </p:oleObj>
              </mc:Choice>
              <mc:Fallback>
                <p:oleObj name="Equation" r:id="rId9" imgW="114151" imgH="21561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21" y="2466978"/>
                        <a:ext cx="11431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5" name="Group 10">
            <a:extLst>
              <a:ext uri="{FF2B5EF4-FFF2-40B4-BE49-F238E27FC236}">
                <a16:creationId xmlns:a16="http://schemas.microsoft.com/office/drawing/2014/main" id="{44ADB2AE-8B93-41F0-8DD4-34DB95196451}"/>
              </a:ext>
            </a:extLst>
          </p:cNvPr>
          <p:cNvGrpSpPr/>
          <p:nvPr/>
        </p:nvGrpSpPr>
        <p:grpSpPr>
          <a:xfrm>
            <a:off x="565133" y="6467314"/>
            <a:ext cx="23356113" cy="7273198"/>
            <a:chOff x="1269383" y="5867400"/>
            <a:chExt cx="22753891" cy="7130857"/>
          </a:xfrm>
        </p:grpSpPr>
        <p:sp>
          <p:nvSpPr>
            <p:cNvPr id="56" name="Rounded Rectangle 52">
              <a:extLst>
                <a:ext uri="{FF2B5EF4-FFF2-40B4-BE49-F238E27FC236}">
                  <a16:creationId xmlns:a16="http://schemas.microsoft.com/office/drawing/2014/main" id="{38DCB40F-8E10-4D47-A4F5-462637987C57}"/>
                </a:ext>
              </a:extLst>
            </p:cNvPr>
            <p:cNvSpPr/>
            <p:nvPr/>
          </p:nvSpPr>
          <p:spPr>
            <a:xfrm>
              <a:off x="1269383" y="5891432"/>
              <a:ext cx="22753891" cy="7106825"/>
            </a:xfrm>
            <a:prstGeom prst="roundRect">
              <a:avLst>
                <a:gd name="adj" fmla="val 3132"/>
              </a:avLst>
            </a:prstGeom>
            <a:solidFill>
              <a:srgbClr val="4472C4">
                <a:lumMod val="20000"/>
                <a:lumOff val="80000"/>
              </a:srgbClr>
            </a:solidFill>
            <a:ln w="57150" cap="flat" cmpd="sng" algn="ctr">
              <a:solidFill>
                <a:srgbClr val="0999C8"/>
              </a:solidFill>
              <a:prstDash val="solid"/>
              <a:miter lim="800000"/>
            </a:ln>
            <a:effectLst>
              <a:innerShdw blurRad="114300">
                <a:prstClr val="black"/>
              </a:innerShdw>
            </a:effectLst>
          </p:spPr>
          <p:txBody>
            <a:bodyPr rtlCol="0" anchor="ctr"/>
            <a:lstStyle/>
            <a:p>
              <a:pPr algn="ctr" defTabSz="914400"/>
              <a:endParaRPr lang="en-US" sz="4400" b="1" kern="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57" name="Group 60">
              <a:extLst>
                <a:ext uri="{FF2B5EF4-FFF2-40B4-BE49-F238E27FC236}">
                  <a16:creationId xmlns:a16="http://schemas.microsoft.com/office/drawing/2014/main" id="{860F32FC-4B8D-426B-8C8A-AE77254EEE3F}"/>
                </a:ext>
              </a:extLst>
            </p:cNvPr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58" name="Freeform 20">
                <a:extLst>
                  <a:ext uri="{FF2B5EF4-FFF2-40B4-BE49-F238E27FC236}">
                    <a16:creationId xmlns:a16="http://schemas.microsoft.com/office/drawing/2014/main" id="{D4087BE7-7F64-45BA-A0FC-829CEB676446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ysClr val="window" lastClr="FFFFFF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 kern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2656938C-1954-488D-8AC1-D7506095A5C5}"/>
                  </a:ext>
                </a:extLst>
              </p:cNvPr>
              <p:cNvSpPr txBox="1"/>
              <p:nvPr/>
            </p:nvSpPr>
            <p:spPr>
              <a:xfrm>
                <a:off x="2296330" y="6305967"/>
                <a:ext cx="2219446" cy="7543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4400"/>
                <a:r>
                  <a:rPr lang="vi-VN" sz="4400" b="1" kern="0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400" b="1" kern="0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60" name="Round Diagonal Corner Rectangle 58">
                <a:extLst>
                  <a:ext uri="{FF2B5EF4-FFF2-40B4-BE49-F238E27FC236}">
                    <a16:creationId xmlns:a16="http://schemas.microsoft.com/office/drawing/2014/main" id="{5CA15743-277F-4867-8235-81E4C685FDCA}"/>
                  </a:ext>
                </a:extLst>
              </p:cNvPr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 cap="flat" cmpd="sng" algn="ctr">
                <a:solidFill>
                  <a:srgbClr val="0999C8"/>
                </a:solidFill>
                <a:prstDash val="solid"/>
                <a:miter lim="800000"/>
              </a:ln>
              <a:effectLst>
                <a:innerShdw blurRad="114300">
                  <a:prstClr val="black"/>
                </a:innerShdw>
              </a:effectLst>
            </p:spPr>
            <p:txBody>
              <a:bodyPr rtlCol="0" anchor="ctr"/>
              <a:lstStyle/>
              <a:p>
                <a:pPr algn="ctr" defTabSz="914400"/>
                <a:endParaRPr lang="en-US" sz="4400" b="1" kern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1" name="Freeform 15">
                <a:extLst>
                  <a:ext uri="{FF2B5EF4-FFF2-40B4-BE49-F238E27FC236}">
                    <a16:creationId xmlns:a16="http://schemas.microsoft.com/office/drawing/2014/main" id="{A3B123F0-2511-4256-8D69-7C0F526E25C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 kern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</p:grpSp>
      <p:sp>
        <p:nvSpPr>
          <p:cNvPr id="26" name="Rectangle 25"/>
          <p:cNvSpPr/>
          <p:nvPr/>
        </p:nvSpPr>
        <p:spPr>
          <a:xfrm>
            <a:off x="19584987" y="12564242"/>
            <a:ext cx="3024867" cy="7516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29920">
              <a:lnSpc>
                <a:spcPct val="107000"/>
              </a:lnSpc>
              <a:spcAft>
                <a:spcPts val="800"/>
              </a:spcAft>
            </a:pPr>
            <a:r>
              <a:rPr lang="en-US" sz="4400" b="1" dirty="0" err="1">
                <a:solidFill>
                  <a:srgbClr val="0000FF"/>
                </a:solidFill>
                <a:highlight>
                  <a:srgbClr val="00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Chọn</a:t>
            </a:r>
            <a:r>
              <a:rPr lang="en-US" sz="4400" b="1" dirty="0">
                <a:solidFill>
                  <a:srgbClr val="0000FF"/>
                </a:solidFill>
                <a:highlight>
                  <a:srgbClr val="00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4400" b="1" dirty="0">
                <a:solidFill>
                  <a:srgbClr val="0000FF"/>
                </a:solidFill>
                <a:highlight>
                  <a:srgbClr val="00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n-US" sz="4400" b="1" dirty="0">
                <a:solidFill>
                  <a:srgbClr val="0000FF"/>
                </a:solidFill>
                <a:highlight>
                  <a:srgbClr val="00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44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745998" y="3492722"/>
                <a:ext cx="15090049" cy="14023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630555" indent="-630555" algn="just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  <a:tabLst>
                    <a:tab pos="629920" algn="l"/>
                  </a:tabLst>
                </a:pPr>
                <a:r>
                  <a:rPr lang="vi-VN" sz="4400" b="1" dirty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Tìm giá trị nhỏ nhất của hàm số    </a:t>
                </a:r>
                <a14:m>
                  <m:oMath xmlns:m="http://schemas.openxmlformats.org/officeDocument/2006/math"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𝒚</m:t>
                    </m:r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𝟐</m:t>
                            </m:r>
                          </m:sup>
                        </m:sSup>
                        <m:r>
                          <a:rPr lang="en-US" sz="4400" b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+</m:t>
                        </m:r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𝟓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4400" b="1" i="1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4400" b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+</m:t>
                            </m:r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𝟏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.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998" y="3492722"/>
                <a:ext cx="15090049" cy="1402307"/>
              </a:xfrm>
              <a:prstGeom prst="rect">
                <a:avLst/>
              </a:prstGeom>
              <a:blipFill>
                <a:blip r:embed="rId10"/>
                <a:stretch>
                  <a:fillRect l="-16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48648" y="5020885"/>
                <a:ext cx="17288539" cy="7680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629920">
                  <a:lnSpc>
                    <a:spcPct val="107000"/>
                  </a:lnSpc>
                  <a:spcAft>
                    <a:spcPts val="800"/>
                  </a:spcAft>
                  <a:tabLst>
                    <a:tab pos="3599815" algn="l"/>
                    <a:tab pos="5039995" algn="l"/>
                  </a:tabLst>
                </a:pPr>
                <a:r>
                  <a:rPr lang="vi-VN" sz="4400" b="1" dirty="0">
                    <a:solidFill>
                      <a:srgbClr val="0000F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A. </a:t>
                </a:r>
                <a14:m>
                  <m:oMath xmlns:m="http://schemas.openxmlformats.org/officeDocument/2006/math"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𝟐</m:t>
                    </m:r>
                  </m:oMath>
                </a14:m>
                <a:r>
                  <a:rPr lang="vi-VN" sz="44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	      </a:t>
                </a:r>
                <a:r>
                  <a:rPr lang="vi-VN" sz="4400" b="1" dirty="0">
                    <a:solidFill>
                      <a:srgbClr val="0000FF"/>
                    </a:solidFill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B.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𝟒</m:t>
                    </m:r>
                    <m:r>
                      <a:rPr lang="vi-VN" sz="4400" b="1" i="0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                           </m:t>
                    </m:r>
                  </m:oMath>
                </a14:m>
                <a:r>
                  <a:rPr lang="vi-VN" sz="44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>
                    <a:solidFill>
                      <a:srgbClr val="0000FF"/>
                    </a:solidFill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C. </a:t>
                </a:r>
                <a14:m>
                  <m:oMath xmlns:m="http://schemas.openxmlformats.org/officeDocument/2006/math"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𝟖</m:t>
                    </m:r>
                  </m:oMath>
                </a14:m>
                <a:r>
                  <a:rPr lang="en-US" sz="44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	</a:t>
                </a:r>
                <a:r>
                  <a:rPr lang="vi-VN" sz="44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        </a:t>
                </a:r>
                <a:r>
                  <a:rPr lang="en-US" sz="4400" b="1" dirty="0">
                    <a:solidFill>
                      <a:srgbClr val="0000FF"/>
                    </a:solidFill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D.</a:t>
                </a:r>
                <a:r>
                  <a:rPr lang="en-US" sz="44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𝟓</m:t>
                    </m:r>
                  </m:oMath>
                </a14:m>
                <a:r>
                  <a:rPr lang="en-US" sz="44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648" y="5020885"/>
                <a:ext cx="17288539" cy="768031"/>
              </a:xfrm>
              <a:prstGeom prst="rect">
                <a:avLst/>
              </a:prstGeom>
              <a:blipFill>
                <a:blip r:embed="rId11"/>
                <a:stretch>
                  <a:fillRect t="-19048" b="-349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956074" y="7338381"/>
                <a:ext cx="14139028" cy="14023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62992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Ta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có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𝒚</m:t>
                    </m:r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𝟐</m:t>
                            </m:r>
                          </m:sup>
                        </m:sSup>
                        <m:r>
                          <a:rPr lang="en-US" sz="4400" b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+</m:t>
                        </m:r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𝟓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4400" b="1" i="1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4400" b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+</m:t>
                            </m:r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𝟏</m:t>
                            </m:r>
                          </m:e>
                        </m:rad>
                      </m:den>
                    </m:f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𝟐</m:t>
                            </m:r>
                          </m:sup>
                        </m:sSup>
                        <m:r>
                          <a:rPr lang="en-US" sz="4400" b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+</m:t>
                        </m:r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𝟏</m:t>
                        </m:r>
                        <m:r>
                          <a:rPr lang="en-US" sz="4400" b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+</m:t>
                        </m:r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𝟒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4400" b="1" i="1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4400" b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+</m:t>
                            </m:r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𝟏</m:t>
                            </m:r>
                          </m:e>
                        </m:rad>
                      </m:den>
                    </m:f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𝟐</m:t>
                            </m:r>
                          </m:sup>
                        </m:sSup>
                        <m:r>
                          <a:rPr lang="en-US" sz="4400" b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+</m:t>
                        </m:r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𝟏</m:t>
                        </m:r>
                      </m:e>
                    </m:rad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+</m:t>
                    </m:r>
                    <m:f>
                      <m:f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𝟒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4400" b="1" i="1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4400" b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+</m:t>
                            </m:r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𝟏</m:t>
                            </m:r>
                          </m:e>
                        </m:rad>
                      </m:den>
                    </m:f>
                  </m:oMath>
                </a14:m>
                <a:endParaRPr lang="en-US" sz="4400" b="1" dirty="0">
                  <a:effectLst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074" y="7338381"/>
                <a:ext cx="14139028" cy="140230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117748" y="8797107"/>
                <a:ext cx="20225974" cy="12920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62992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4400" b="1" dirty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Áp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dụng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bất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đẳng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thức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Cauchy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cho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2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số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dương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𝟐</m:t>
                            </m:r>
                          </m:sup>
                        </m:sSup>
                        <m:r>
                          <a:rPr lang="en-US" sz="4400" b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+</m:t>
                        </m:r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𝟏</m:t>
                        </m:r>
                      </m:e>
                    </m:rad>
                  </m:oMath>
                </a14:m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và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𝟒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4400" b="1" i="1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4400" b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+</m:t>
                            </m:r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𝟏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ta</a:t>
                </a:r>
                <a:r>
                  <a:rPr lang="vi-VN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có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: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7748" y="8797107"/>
                <a:ext cx="20225974" cy="1292020"/>
              </a:xfrm>
              <a:prstGeom prst="rect">
                <a:avLst/>
              </a:prstGeom>
              <a:blipFill>
                <a:blip r:embed="rId13"/>
                <a:stretch>
                  <a:fillRect r="-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522696" y="9794094"/>
                <a:ext cx="11178060" cy="14701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𝟐</m:t>
                            </m:r>
                          </m:sup>
                        </m:sSup>
                        <m:r>
                          <a:rPr lang="en-US" sz="4400" b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+</m:t>
                        </m:r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𝟏</m:t>
                        </m:r>
                      </m:e>
                    </m:rad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+</m:t>
                    </m:r>
                    <m:f>
                      <m:f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𝟒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4400" b="1" i="1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4400" b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+</m:t>
                            </m:r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𝟏</m:t>
                            </m:r>
                          </m:e>
                        </m:rad>
                      </m:den>
                    </m:f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≥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radPr>
                      <m:deg/>
                      <m:e>
                        <m:rad>
                          <m:radPr>
                            <m:degHide m:val="on"/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4400" b="1" i="1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4400" b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+</m:t>
                            </m:r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𝟏</m:t>
                            </m:r>
                          </m:e>
                        </m:rad>
                        <m:r>
                          <a:rPr lang="en-US" sz="4400" b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.</m:t>
                        </m:r>
                        <m:f>
                          <m:f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fPr>
                          <m:num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𝟒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4400" b="1" i="1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sz="44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4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𝒙</m:t>
                                    </m:r>
                                  </m:e>
                                  <m:sup>
                                    <m:r>
                                      <a:rPr lang="en-US" sz="4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en-US" sz="4400" b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4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</m:e>
                            </m:rad>
                          </m:den>
                        </m:f>
                      </m:e>
                    </m:rad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𝟒</m:t>
                    </m:r>
                  </m:oMath>
                </a14:m>
                <a:r>
                  <a:rPr lang="en-US" sz="44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	</a:t>
                </a:r>
                <a:endPara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2696" y="9794094"/>
                <a:ext cx="11178060" cy="147014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102161" y="11272123"/>
                <a:ext cx="17590132" cy="13270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62992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Dấu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bằng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xảy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ra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khi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𝟐</m:t>
                            </m:r>
                          </m:sup>
                        </m:sSup>
                        <m:r>
                          <a:rPr lang="en-US" sz="4400" b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+</m:t>
                        </m:r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𝟏</m:t>
                        </m:r>
                      </m:e>
                    </m:rad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𝟒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4400" b="1" i="1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4400" b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+</m:t>
                            </m:r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𝟏</m:t>
                            </m:r>
                          </m:e>
                        </m:rad>
                      </m:den>
                    </m:f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⇔</m:t>
                    </m:r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pPr>
                      <m:e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𝒙</m:t>
                        </m:r>
                      </m:e>
                      <m:sup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𝟐</m:t>
                        </m:r>
                      </m:sup>
                    </m:sSup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+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𝟏</m:t>
                    </m:r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𝟒</m:t>
                    </m:r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⇔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𝒙</m:t>
                    </m:r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=±</m:t>
                    </m:r>
                    <m:rad>
                      <m:radPr>
                        <m:degHide m:val="on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radPr>
                      <m:deg/>
                      <m:e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𝟑</m:t>
                        </m:r>
                      </m:e>
                    </m:rad>
                  </m:oMath>
                </a14:m>
                <a:endParaRPr lang="en-US" sz="4400" b="1" dirty="0">
                  <a:effectLst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2161" y="11272123"/>
                <a:ext cx="17590132" cy="132709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1099471" y="12496083"/>
                <a:ext cx="15750154" cy="8122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01320" indent="22860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4400" b="1" dirty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Vậy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giá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trị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nhỏ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nhất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của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hàm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số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bằng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𝟒</m:t>
                    </m:r>
                  </m:oMath>
                </a14:m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khi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𝒙</m:t>
                    </m:r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=±</m:t>
                    </m:r>
                    <m:rad>
                      <m:radPr>
                        <m:degHide m:val="on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radPr>
                      <m:deg/>
                      <m:e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𝟑</m:t>
                        </m:r>
                      </m:e>
                    </m:rad>
                  </m:oMath>
                </a14:m>
                <a:r>
                  <a:rPr lang="vi-VN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.</a:t>
                </a:r>
                <a:endParaRPr lang="en-US" sz="4400" b="1" dirty="0">
                  <a:effectLst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9471" y="12496083"/>
                <a:ext cx="15750154" cy="812210"/>
              </a:xfrm>
              <a:prstGeom prst="rect">
                <a:avLst/>
              </a:prstGeom>
              <a:blipFill>
                <a:blip r:embed="rId16"/>
                <a:stretch>
                  <a:fillRect t="-11278" b="-345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0455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26" grpId="0"/>
      <p:bldP spid="3" grpId="0"/>
      <p:bldP spid="4" grpId="0"/>
      <p:bldP spid="5" grpId="0"/>
      <p:bldP spid="6" grpId="0"/>
      <p:bldP spid="7" grpId="0"/>
      <p:bldP spid="8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46A67C2B-A612-442F-837C-4DA824017796}"/>
              </a:ext>
            </a:extLst>
          </p:cNvPr>
          <p:cNvGrpSpPr/>
          <p:nvPr/>
        </p:nvGrpSpPr>
        <p:grpSpPr>
          <a:xfrm>
            <a:off x="384187" y="2573199"/>
            <a:ext cx="23528858" cy="3736019"/>
            <a:chOff x="992187" y="2564544"/>
            <a:chExt cx="22386305" cy="4158310"/>
          </a:xfrm>
        </p:grpSpPr>
        <p:sp>
          <p:nvSpPr>
            <p:cNvPr id="10" name="Rounded Rectangle 133">
              <a:extLst>
                <a:ext uri="{FF2B5EF4-FFF2-40B4-BE49-F238E27FC236}">
                  <a16:creationId xmlns:a16="http://schemas.microsoft.com/office/drawing/2014/main" id="{61C77F45-67CB-449A-BA7B-A5FA49403270}"/>
                </a:ext>
              </a:extLst>
            </p:cNvPr>
            <p:cNvSpPr/>
            <p:nvPr/>
          </p:nvSpPr>
          <p:spPr bwMode="auto">
            <a:xfrm>
              <a:off x="1178435" y="2737223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 defTabSz="2177060">
                <a:defRPr/>
              </a:pPr>
              <a:endParaRPr lang="en-GB" sz="44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6BF12D0-DA9E-406C-A1E0-14CE58F9DF66}"/>
                </a:ext>
              </a:extLst>
            </p:cNvPr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2" name="Isosceles Triangle 44">
                <a:extLst>
                  <a:ext uri="{FF2B5EF4-FFF2-40B4-BE49-F238E27FC236}">
                    <a16:creationId xmlns:a16="http://schemas.microsoft.com/office/drawing/2014/main" id="{52E878EE-4964-4716-9D2A-1F6A07ECD591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3" name="Pentagon 136">
                <a:extLst>
                  <a:ext uri="{FF2B5EF4-FFF2-40B4-BE49-F238E27FC236}">
                    <a16:creationId xmlns:a16="http://schemas.microsoft.com/office/drawing/2014/main" id="{CF4F15EA-0C0C-462F-A5D9-3348302DC3E3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14" name="Group 11">
                <a:extLst>
                  <a:ext uri="{FF2B5EF4-FFF2-40B4-BE49-F238E27FC236}">
                    <a16:creationId xmlns:a16="http://schemas.microsoft.com/office/drawing/2014/main" id="{0617695A-734E-4C46-B084-3BB350A73553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7" name="Freeform 140">
                  <a:extLst>
                    <a:ext uri="{FF2B5EF4-FFF2-40B4-BE49-F238E27FC236}">
                      <a16:creationId xmlns:a16="http://schemas.microsoft.com/office/drawing/2014/main" id="{93F5C809-406C-4F78-969E-95E5A30798D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18" name="Freeform 141">
                  <a:extLst>
                    <a:ext uri="{FF2B5EF4-FFF2-40B4-BE49-F238E27FC236}">
                      <a16:creationId xmlns:a16="http://schemas.microsoft.com/office/drawing/2014/main" id="{E45CC309-F76E-488F-A9BC-8AEDBFB2143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19" name="Freeform 142">
                  <a:extLst>
                    <a:ext uri="{FF2B5EF4-FFF2-40B4-BE49-F238E27FC236}">
                      <a16:creationId xmlns:a16="http://schemas.microsoft.com/office/drawing/2014/main" id="{A5E5957B-2196-46D9-A953-FD25E639DE8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24D308A5-EE5D-4826-8E26-7E92A8C41C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0E7C0EDD-A7A7-4C39-BC4A-C059D4DBBD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2FD0C35B-A161-445E-8037-AFBA2E4B464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B74AC7AD-979F-4B00-98AC-D17725EF72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  <p:sp>
            <p:nvSpPr>
              <p:cNvPr id="15" name="Chevron 138">
                <a:extLst>
                  <a:ext uri="{FF2B5EF4-FFF2-40B4-BE49-F238E27FC236}">
                    <a16:creationId xmlns:a16="http://schemas.microsoft.com/office/drawing/2014/main" id="{DC2E3291-45C8-4775-8114-85E2DCC5F419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4400" b="1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6" name="TextBox 13">
                <a:extLst>
                  <a:ext uri="{FF2B5EF4-FFF2-40B4-BE49-F238E27FC236}">
                    <a16:creationId xmlns:a16="http://schemas.microsoft.com/office/drawing/2014/main" id="{D5242950-CE4D-4C8D-B418-991DE996B8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9843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defTabSz="914400" eaLnBrk="1" hangingPunct="1"/>
                <a:r>
                  <a:rPr lang="en-US" sz="4400" b="1" dirty="0" err="1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Câu</a:t>
                </a:r>
                <a:r>
                  <a:rPr lang="en-US" sz="4400" b="1" dirty="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vi-VN" sz="4400" b="1" dirty="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</a:t>
                </a:r>
                <a:r>
                  <a:rPr lang="en-US" sz="4400" b="1" dirty="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</a:p>
            </p:txBody>
          </p:sp>
        </p:grpSp>
      </p:grpSp>
      <p:grpSp>
        <p:nvGrpSpPr>
          <p:cNvPr id="71" name="Group 47">
            <a:extLst>
              <a:ext uri="{FF2B5EF4-FFF2-40B4-BE49-F238E27FC236}">
                <a16:creationId xmlns:a16="http://schemas.microsoft.com/office/drawing/2014/main" id="{6902D4A3-1CFB-4DDD-B2F7-CF68935C948D}"/>
              </a:ext>
            </a:extLst>
          </p:cNvPr>
          <p:cNvGrpSpPr/>
          <p:nvPr/>
        </p:nvGrpSpPr>
        <p:grpSpPr>
          <a:xfrm>
            <a:off x="909127" y="1567608"/>
            <a:ext cx="9473319" cy="968318"/>
            <a:chOff x="739068" y="1515168"/>
            <a:chExt cx="9473319" cy="968444"/>
          </a:xfrm>
        </p:grpSpPr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5F9C76FB-1C0F-4780-ADA7-A09773846FA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US" sz="4400" b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73" name="Group 30">
              <a:extLst>
                <a:ext uri="{FF2B5EF4-FFF2-40B4-BE49-F238E27FC236}">
                  <a16:creationId xmlns:a16="http://schemas.microsoft.com/office/drawing/2014/main" id="{39148AC9-8522-4E56-8A23-C220D1683FCC}"/>
                </a:ext>
              </a:extLst>
            </p:cNvPr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74" name="Freeform 71">
                <a:extLst>
                  <a:ext uri="{FF2B5EF4-FFF2-40B4-BE49-F238E27FC236}">
                    <a16:creationId xmlns:a16="http://schemas.microsoft.com/office/drawing/2014/main" id="{8A43B1B4-A09F-4A58-BC7A-079A8C80E3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75" name="Oval 72">
                <a:extLst>
                  <a:ext uri="{FF2B5EF4-FFF2-40B4-BE49-F238E27FC236}">
                    <a16:creationId xmlns:a16="http://schemas.microsoft.com/office/drawing/2014/main" id="{7D0A886E-243F-4D14-8063-CF5479551D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76" name="Freeform 73">
                <a:extLst>
                  <a:ext uri="{FF2B5EF4-FFF2-40B4-BE49-F238E27FC236}">
                    <a16:creationId xmlns:a16="http://schemas.microsoft.com/office/drawing/2014/main" id="{BC20484D-9F1B-41F3-B54D-70828E7773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77" name="Freeform 74">
                <a:extLst>
                  <a:ext uri="{FF2B5EF4-FFF2-40B4-BE49-F238E27FC236}">
                    <a16:creationId xmlns:a16="http://schemas.microsoft.com/office/drawing/2014/main" id="{788B7A87-5EAF-4117-8D15-A12515890C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78" name="Freeform 75">
                <a:extLst>
                  <a:ext uri="{FF2B5EF4-FFF2-40B4-BE49-F238E27FC236}">
                    <a16:creationId xmlns:a16="http://schemas.microsoft.com/office/drawing/2014/main" id="{67079E97-F01D-4414-BB4F-A252525710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79" name="Freeform 76">
                <a:extLst>
                  <a:ext uri="{FF2B5EF4-FFF2-40B4-BE49-F238E27FC236}">
                    <a16:creationId xmlns:a16="http://schemas.microsoft.com/office/drawing/2014/main" id="{CEFE07B6-FADA-4590-A224-C02A642003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0" name="Freeform 77">
                <a:extLst>
                  <a:ext uri="{FF2B5EF4-FFF2-40B4-BE49-F238E27FC236}">
                    <a16:creationId xmlns:a16="http://schemas.microsoft.com/office/drawing/2014/main" id="{8FAB64C8-CDB4-4AEF-AAEF-7871BDCFB4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1" name="Freeform 78">
                <a:extLst>
                  <a:ext uri="{FF2B5EF4-FFF2-40B4-BE49-F238E27FC236}">
                    <a16:creationId xmlns:a16="http://schemas.microsoft.com/office/drawing/2014/main" id="{79366F62-7ABD-4F93-8A53-9A59B51F3E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2" name="Freeform 79">
                <a:extLst>
                  <a:ext uri="{FF2B5EF4-FFF2-40B4-BE49-F238E27FC236}">
                    <a16:creationId xmlns:a16="http://schemas.microsoft.com/office/drawing/2014/main" id="{C417C0D1-61C1-4DC1-B74B-7A9CD606D7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3" name="Freeform 80">
                <a:extLst>
                  <a:ext uri="{FF2B5EF4-FFF2-40B4-BE49-F238E27FC236}">
                    <a16:creationId xmlns:a16="http://schemas.microsoft.com/office/drawing/2014/main" id="{C6228901-C82E-4B2B-BBAD-A59B488E35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4" name="Freeform 81">
                <a:extLst>
                  <a:ext uri="{FF2B5EF4-FFF2-40B4-BE49-F238E27FC236}">
                    <a16:creationId xmlns:a16="http://schemas.microsoft.com/office/drawing/2014/main" id="{B4B3CCBE-951A-4492-B4C0-214BC4B1D5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5" name="Freeform 82">
                <a:extLst>
                  <a:ext uri="{FF2B5EF4-FFF2-40B4-BE49-F238E27FC236}">
                    <a16:creationId xmlns:a16="http://schemas.microsoft.com/office/drawing/2014/main" id="{5EC54874-0C31-4A33-91D3-07A80992D1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6" name="TextBox 43">
                <a:extLst>
                  <a:ext uri="{FF2B5EF4-FFF2-40B4-BE49-F238E27FC236}">
                    <a16:creationId xmlns:a16="http://schemas.microsoft.com/office/drawing/2014/main" id="{9638FD5A-25FC-49F5-98C4-EC1D3EF77105}"/>
                  </a:ext>
                </a:extLst>
              </p:cNvPr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defTabSz="914400"/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FFC000">
                        <a:lumMod val="60000"/>
                        <a:lumOff val="40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88" name="Oval 87">
            <a:extLst>
              <a:ext uri="{FF2B5EF4-FFF2-40B4-BE49-F238E27FC236}">
                <a16:creationId xmlns:a16="http://schemas.microsoft.com/office/drawing/2014/main" id="{8A4206A9-4995-4E25-A651-BB59AA0A7BE0}"/>
              </a:ext>
            </a:extLst>
          </p:cNvPr>
          <p:cNvSpPr/>
          <p:nvPr/>
        </p:nvSpPr>
        <p:spPr>
          <a:xfrm>
            <a:off x="8629786" y="4286930"/>
            <a:ext cx="914519" cy="914400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4400" b="1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F66BA976-CFC4-4E28-9FFB-19AE55666A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2492009"/>
              </p:ext>
            </p:extLst>
          </p:nvPr>
        </p:nvGraphicFramePr>
        <p:xfrm>
          <a:off x="1" y="2314578"/>
          <a:ext cx="11431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4151" imgH="215619" progId="Equation.DSMT4">
                  <p:embed/>
                </p:oleObj>
              </mc:Choice>
              <mc:Fallback>
                <p:oleObj name="Equation" r:id="rId3" imgW="114151" imgH="21561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2314578"/>
                        <a:ext cx="11431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D09B50E3-206C-4900-9EEA-635D5F61F5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9521278"/>
              </p:ext>
            </p:extLst>
          </p:nvPr>
        </p:nvGraphicFramePr>
        <p:xfrm>
          <a:off x="0" y="2533650"/>
          <a:ext cx="142894" cy="17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9579" imgH="177646" progId="Equation.DSMT4">
                  <p:embed/>
                </p:oleObj>
              </mc:Choice>
              <mc:Fallback>
                <p:oleObj name="Equation" r:id="rId5" imgW="139579" imgH="1776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533650"/>
                        <a:ext cx="142894" cy="171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>
            <a:extLst>
              <a:ext uri="{FF2B5EF4-FFF2-40B4-BE49-F238E27FC236}">
                <a16:creationId xmlns:a16="http://schemas.microsoft.com/office/drawing/2014/main" id="{1FF517CC-690C-41A6-9D83-3A9B8A45F8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7877920"/>
              </p:ext>
            </p:extLst>
          </p:nvPr>
        </p:nvGraphicFramePr>
        <p:xfrm>
          <a:off x="0" y="2705100"/>
          <a:ext cx="142894" cy="17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39579" imgH="177646" progId="Equation.DSMT4">
                  <p:embed/>
                </p:oleObj>
              </mc:Choice>
              <mc:Fallback>
                <p:oleObj name="Equation" r:id="rId7" imgW="139579" imgH="1776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705100"/>
                        <a:ext cx="142894" cy="171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64">
            <a:extLst>
              <a:ext uri="{FF2B5EF4-FFF2-40B4-BE49-F238E27FC236}">
                <a16:creationId xmlns:a16="http://schemas.microsoft.com/office/drawing/2014/main" id="{08D03CB8-B565-4307-95CB-E104892278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6347426"/>
              </p:ext>
            </p:extLst>
          </p:nvPr>
        </p:nvGraphicFramePr>
        <p:xfrm>
          <a:off x="152421" y="2466978"/>
          <a:ext cx="11431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14151" imgH="215619" progId="Equation.DSMT4">
                  <p:embed/>
                </p:oleObj>
              </mc:Choice>
              <mc:Fallback>
                <p:oleObj name="Equation" r:id="rId9" imgW="114151" imgH="21561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21" y="2466978"/>
                        <a:ext cx="11431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5" name="Group 10">
            <a:extLst>
              <a:ext uri="{FF2B5EF4-FFF2-40B4-BE49-F238E27FC236}">
                <a16:creationId xmlns:a16="http://schemas.microsoft.com/office/drawing/2014/main" id="{44ADB2AE-8B93-41F0-8DD4-34DB95196451}"/>
              </a:ext>
            </a:extLst>
          </p:cNvPr>
          <p:cNvGrpSpPr/>
          <p:nvPr/>
        </p:nvGrpSpPr>
        <p:grpSpPr>
          <a:xfrm>
            <a:off x="556823" y="6557766"/>
            <a:ext cx="23356113" cy="6796789"/>
            <a:chOff x="1245907" y="5867400"/>
            <a:chExt cx="22753891" cy="6663772"/>
          </a:xfrm>
        </p:grpSpPr>
        <p:sp>
          <p:nvSpPr>
            <p:cNvPr id="56" name="Rounded Rectangle 52">
              <a:extLst>
                <a:ext uri="{FF2B5EF4-FFF2-40B4-BE49-F238E27FC236}">
                  <a16:creationId xmlns:a16="http://schemas.microsoft.com/office/drawing/2014/main" id="{38DCB40F-8E10-4D47-A4F5-462637987C57}"/>
                </a:ext>
              </a:extLst>
            </p:cNvPr>
            <p:cNvSpPr/>
            <p:nvPr/>
          </p:nvSpPr>
          <p:spPr>
            <a:xfrm>
              <a:off x="1245907" y="5867400"/>
              <a:ext cx="22753891" cy="6663772"/>
            </a:xfrm>
            <a:prstGeom prst="roundRect">
              <a:avLst>
                <a:gd name="adj" fmla="val 3132"/>
              </a:avLst>
            </a:prstGeom>
            <a:solidFill>
              <a:srgbClr val="4472C4">
                <a:lumMod val="20000"/>
                <a:lumOff val="80000"/>
              </a:srgbClr>
            </a:solidFill>
            <a:ln w="57150" cap="flat" cmpd="sng" algn="ctr">
              <a:solidFill>
                <a:srgbClr val="0999C8"/>
              </a:solidFill>
              <a:prstDash val="solid"/>
              <a:miter lim="800000"/>
            </a:ln>
            <a:effectLst>
              <a:innerShdw blurRad="114300">
                <a:prstClr val="black"/>
              </a:innerShdw>
            </a:effectLst>
          </p:spPr>
          <p:txBody>
            <a:bodyPr rtlCol="0" anchor="ctr"/>
            <a:lstStyle/>
            <a:p>
              <a:pPr algn="ctr" defTabSz="914400"/>
              <a:endParaRPr lang="en-US" sz="4400" b="1" kern="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57" name="Group 60">
              <a:extLst>
                <a:ext uri="{FF2B5EF4-FFF2-40B4-BE49-F238E27FC236}">
                  <a16:creationId xmlns:a16="http://schemas.microsoft.com/office/drawing/2014/main" id="{860F32FC-4B8D-426B-8C8A-AE77254EEE3F}"/>
                </a:ext>
              </a:extLst>
            </p:cNvPr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58" name="Freeform 20">
                <a:extLst>
                  <a:ext uri="{FF2B5EF4-FFF2-40B4-BE49-F238E27FC236}">
                    <a16:creationId xmlns:a16="http://schemas.microsoft.com/office/drawing/2014/main" id="{D4087BE7-7F64-45BA-A0FC-829CEB676446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ysClr val="window" lastClr="FFFFFF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 kern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2656938C-1954-488D-8AC1-D7506095A5C5}"/>
                  </a:ext>
                </a:extLst>
              </p:cNvPr>
              <p:cNvSpPr txBox="1"/>
              <p:nvPr/>
            </p:nvSpPr>
            <p:spPr>
              <a:xfrm>
                <a:off x="2296330" y="6305967"/>
                <a:ext cx="2219446" cy="7543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4400"/>
                <a:r>
                  <a:rPr lang="vi-VN" sz="4400" b="1" kern="0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400" b="1" kern="0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60" name="Round Diagonal Corner Rectangle 58">
                <a:extLst>
                  <a:ext uri="{FF2B5EF4-FFF2-40B4-BE49-F238E27FC236}">
                    <a16:creationId xmlns:a16="http://schemas.microsoft.com/office/drawing/2014/main" id="{5CA15743-277F-4867-8235-81E4C685FDCA}"/>
                  </a:ext>
                </a:extLst>
              </p:cNvPr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 cap="flat" cmpd="sng" algn="ctr">
                <a:solidFill>
                  <a:srgbClr val="0999C8"/>
                </a:solidFill>
                <a:prstDash val="solid"/>
                <a:miter lim="800000"/>
              </a:ln>
              <a:effectLst>
                <a:innerShdw blurRad="114300">
                  <a:prstClr val="black"/>
                </a:innerShdw>
              </a:effectLst>
            </p:spPr>
            <p:txBody>
              <a:bodyPr rtlCol="0" anchor="ctr"/>
              <a:lstStyle/>
              <a:p>
                <a:pPr algn="ctr" defTabSz="914400"/>
                <a:endParaRPr lang="en-US" sz="4400" b="1" kern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1" name="Freeform 15">
                <a:extLst>
                  <a:ext uri="{FF2B5EF4-FFF2-40B4-BE49-F238E27FC236}">
                    <a16:creationId xmlns:a16="http://schemas.microsoft.com/office/drawing/2014/main" id="{A3B123F0-2511-4256-8D69-7C0F526E25C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4400" b="1" kern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</p:grpSp>
      <p:sp>
        <p:nvSpPr>
          <p:cNvPr id="26" name="Rectangle 25"/>
          <p:cNvSpPr/>
          <p:nvPr/>
        </p:nvSpPr>
        <p:spPr>
          <a:xfrm>
            <a:off x="14489727" y="12037461"/>
            <a:ext cx="2973571" cy="7516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29920">
              <a:lnSpc>
                <a:spcPct val="107000"/>
              </a:lnSpc>
              <a:spcAft>
                <a:spcPts val="800"/>
              </a:spcAft>
            </a:pPr>
            <a:r>
              <a:rPr lang="en-US" sz="4400" b="1" dirty="0" err="1">
                <a:solidFill>
                  <a:srgbClr val="0000FF"/>
                </a:solidFill>
                <a:highlight>
                  <a:srgbClr val="00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Chọn</a:t>
            </a:r>
            <a:r>
              <a:rPr lang="en-US" sz="4400" b="1" dirty="0">
                <a:solidFill>
                  <a:srgbClr val="0000FF"/>
                </a:solidFill>
                <a:highlight>
                  <a:srgbClr val="00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4400" b="1" dirty="0">
                <a:solidFill>
                  <a:srgbClr val="0000FF"/>
                </a:solidFill>
                <a:highlight>
                  <a:srgbClr val="00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sz="4400" b="1" dirty="0">
                <a:solidFill>
                  <a:srgbClr val="0000FF"/>
                </a:solidFill>
                <a:highlight>
                  <a:srgbClr val="00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44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741223" y="3320233"/>
                <a:ext cx="18051580" cy="19823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630555" indent="-630555" algn="just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  <a:tabLst>
                    <a:tab pos="629920" algn="l"/>
                  </a:tabLst>
                </a:pPr>
                <a:r>
                  <a:rPr lang="vi-VN" sz="4400" b="1" dirty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Ch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o </a:t>
                </a:r>
                <a14:m>
                  <m:oMath xmlns:m="http://schemas.openxmlformats.org/officeDocument/2006/math"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𝒙</m:t>
                    </m:r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dPr>
                      <m:e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𝟎</m:t>
                        </m:r>
                        <m:r>
                          <a:rPr lang="en-US" sz="4400" b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;</m:t>
                        </m:r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𝟏</m:t>
                        </m:r>
                      </m:e>
                    </m:d>
                  </m:oMath>
                </a14:m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.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Tìm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giá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trị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lớn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nhất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của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biểu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thức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𝑷</m:t>
                    </m:r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𝒙</m:t>
                    </m:r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𝟏</m:t>
                            </m:r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−</m:t>
                            </m:r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𝒙</m:t>
                            </m:r>
                          </m:e>
                        </m:d>
                      </m:e>
                      <m:sup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𝟐</m:t>
                        </m:r>
                      </m:sup>
                    </m:sSup>
                  </m:oMath>
                </a14:m>
                <a:endParaRPr lang="en-US" sz="4400" b="1" dirty="0">
                  <a:effectLst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marL="629920">
                  <a:lnSpc>
                    <a:spcPct val="107000"/>
                  </a:lnSpc>
                  <a:spcAft>
                    <a:spcPts val="800"/>
                  </a:spcAft>
                  <a:tabLst>
                    <a:tab pos="3599815" algn="l"/>
                    <a:tab pos="5039995" algn="l"/>
                  </a:tabLst>
                </a:pPr>
                <a:r>
                  <a:rPr lang="vi-VN" sz="4400" b="1" dirty="0">
                    <a:solidFill>
                      <a:srgbClr val="0000FF"/>
                    </a:solidFill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𝟐</m:t>
                        </m:r>
                      </m:num>
                      <m:den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𝟗</m:t>
                        </m:r>
                      </m:den>
                    </m:f>
                  </m:oMath>
                </a14:m>
                <a:r>
                  <a:rPr lang="vi-VN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.	   </a:t>
                </a:r>
                <a:r>
                  <a:rPr lang="vi-VN" sz="4400" b="1" dirty="0">
                    <a:solidFill>
                      <a:srgbClr val="0000FF"/>
                    </a:solidFill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𝟐</m:t>
                        </m:r>
                      </m:num>
                      <m:den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𝟗</m:t>
                        </m:r>
                      </m:den>
                    </m:f>
                  </m:oMath>
                </a14:m>
                <a:r>
                  <a:rPr lang="vi-VN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                 </a:t>
                </a:r>
                <a:r>
                  <a:rPr lang="en-US" sz="4400" b="1" dirty="0">
                    <a:solidFill>
                      <a:srgbClr val="0000FF"/>
                    </a:solidFill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𝟒</m:t>
                        </m:r>
                      </m:num>
                      <m:den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𝟐𝟕</m:t>
                        </m:r>
                      </m:den>
                    </m:f>
                  </m:oMath>
                </a14:m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.	</a:t>
                </a:r>
                <a:r>
                  <a:rPr lang="vi-VN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            </a:t>
                </a:r>
                <a:r>
                  <a:rPr lang="en-US" sz="4400" b="1" dirty="0">
                    <a:solidFill>
                      <a:srgbClr val="0000FF"/>
                    </a:solidFill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𝟖</m:t>
                        </m:r>
                      </m:num>
                      <m:den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𝟐𝟕</m:t>
                        </m:r>
                      </m:den>
                    </m:f>
                  </m:oMath>
                </a14:m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223" y="3320233"/>
                <a:ext cx="18051580" cy="1982338"/>
              </a:xfrm>
              <a:prstGeom prst="rect">
                <a:avLst/>
              </a:prstGeom>
              <a:blipFill>
                <a:blip r:embed="rId10"/>
                <a:stretch>
                  <a:fillRect l="-1385" t="-6769" b="-5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851185" y="7772400"/>
                <a:ext cx="5357749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Ta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có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𝑷</m:t>
                    </m:r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𝒙</m:t>
                    </m:r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𝟏</m:t>
                            </m:r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−</m:t>
                            </m:r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𝒙</m:t>
                            </m:r>
                          </m:e>
                        </m:d>
                      </m:e>
                      <m:sup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𝟐</m:t>
                        </m:r>
                      </m:sup>
                    </m:sSup>
                  </m:oMath>
                </a14:m>
                <a:endParaRPr lang="en-US" sz="4400" b="1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185" y="7772400"/>
                <a:ext cx="5357749" cy="784767"/>
              </a:xfrm>
              <a:prstGeom prst="rect">
                <a:avLst/>
              </a:prstGeom>
              <a:blipFill>
                <a:blip r:embed="rId11"/>
                <a:stretch>
                  <a:fillRect l="-4664" t="-14729" b="-34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5694918" y="7477126"/>
                <a:ext cx="5842304" cy="13599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>
                          <a:latin typeface="Cambria Math"/>
                          <a:ea typeface="Calibri"/>
                          <a:cs typeface="Times New Roman"/>
                        </a:rPr>
                        <m:t>=</m:t>
                      </m:r>
                      <m:f>
                        <m:fPr>
                          <m:ctrlPr>
                            <a:rPr lang="en-US" sz="4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𝟏</m:t>
                          </m:r>
                        </m:num>
                        <m:den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𝟐</m:t>
                          </m:r>
                        </m:den>
                      </m:f>
                      <m:r>
                        <a:rPr lang="en-US" sz="4400" b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.</m:t>
                      </m:r>
                      <m:r>
                        <a:rPr lang="en-US" sz="44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𝟐</m:t>
                      </m:r>
                      <m:r>
                        <a:rPr lang="en-US" sz="44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𝒙</m:t>
                      </m:r>
                      <m:d>
                        <m:dPr>
                          <m:ctrlPr>
                            <a:rPr lang="en-US" sz="4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𝟏</m:t>
                          </m:r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−</m:t>
                          </m:r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𝒙</m:t>
                          </m:r>
                        </m:e>
                      </m:d>
                      <m:d>
                        <m:dPr>
                          <m:ctrlPr>
                            <a:rPr lang="en-US" sz="4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𝟏</m:t>
                          </m:r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−</m:t>
                          </m:r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4918" y="7477126"/>
                <a:ext cx="5842304" cy="135998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11126787" y="7287209"/>
                <a:ext cx="6894643" cy="17647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>
                          <a:latin typeface="Cambria Math"/>
                          <a:ea typeface="Calibri"/>
                          <a:cs typeface="Times New Roman"/>
                        </a:rPr>
                        <m:t>≤</m:t>
                      </m:r>
                      <m:f>
                        <m:fPr>
                          <m:ctrlPr>
                            <a:rPr lang="en-US" sz="4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𝟏</m:t>
                          </m:r>
                        </m:num>
                        <m:den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𝟐</m:t>
                          </m:r>
                        </m:den>
                      </m:f>
                      <m:sSup>
                        <m:sSupPr>
                          <m:ctrlPr>
                            <a:rPr lang="en-US" sz="4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4400" b="1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4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𝟐𝐱</m:t>
                                  </m:r>
                                  <m:r>
                                    <a:rPr lang="en-US" sz="4400" b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+</m:t>
                                  </m:r>
                                  <m:r>
                                    <a:rPr lang="en-US" sz="44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𝟏</m:t>
                                  </m:r>
                                  <m:r>
                                    <a:rPr lang="en-US" sz="44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−</m:t>
                                  </m:r>
                                  <m:r>
                                    <a:rPr lang="en-US" sz="44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𝒙</m:t>
                                  </m:r>
                                  <m:r>
                                    <a:rPr lang="en-US" sz="4400" b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+</m:t>
                                  </m:r>
                                  <m:r>
                                    <a:rPr lang="en-US" sz="44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𝟏</m:t>
                                  </m:r>
                                  <m:r>
                                    <a:rPr lang="en-US" sz="44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−</m:t>
                                  </m:r>
                                  <m:r>
                                    <a:rPr lang="en-US" sz="44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𝒙</m:t>
                                  </m:r>
                                </m:num>
                                <m:den>
                                  <m:r>
                                    <a:rPr lang="en-US" sz="44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𝟑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26787" y="7287209"/>
                <a:ext cx="6894643" cy="176471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17411078" y="7745195"/>
                <a:ext cx="1421799" cy="10659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𝟒</m:t>
                        </m:r>
                      </m:num>
                      <m:den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𝟐𝟕</m:t>
                        </m:r>
                      </m:den>
                    </m:f>
                  </m:oMath>
                </a14:m>
                <a:r>
                  <a:rPr lang="en-US" sz="44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11078" y="7745195"/>
                <a:ext cx="1421799" cy="106593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909127" y="9056378"/>
                <a:ext cx="10945689" cy="11388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Dấu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bằng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xảy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ra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khi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𝟐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𝒙</m:t>
                    </m:r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𝟏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−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𝒙</m:t>
                    </m:r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⇔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𝒙</m:t>
                    </m:r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𝟏</m:t>
                        </m:r>
                      </m:num>
                      <m:den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𝟑</m:t>
                        </m:r>
                      </m:den>
                    </m:f>
                  </m:oMath>
                </a14:m>
                <a:endParaRPr lang="en-US" sz="4400" b="1" dirty="0">
                  <a:effectLst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127" y="9056378"/>
                <a:ext cx="10945689" cy="1138838"/>
              </a:xfrm>
              <a:prstGeom prst="rect">
                <a:avLst/>
              </a:prstGeom>
              <a:blipFill>
                <a:blip r:embed="rId15"/>
                <a:stretch>
                  <a:fillRect l="-2227" b="-102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956073" y="10162554"/>
                <a:ext cx="15352313" cy="11340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630555" indent="-630555" algn="just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  <a:tabLst>
                    <a:tab pos="629920" algn="l"/>
                  </a:tabLst>
                </a:pP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Vậy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giá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trị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lớn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nhất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của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biểu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thức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𝑷</m:t>
                    </m:r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𝒙</m:t>
                    </m:r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𝟏</m:t>
                            </m:r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−</m:t>
                            </m:r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𝒙</m:t>
                            </m:r>
                          </m:e>
                        </m:d>
                      </m:e>
                      <m:sup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là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𝟒</m:t>
                        </m:r>
                      </m:num>
                      <m:den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𝟐𝟕</m:t>
                        </m:r>
                      </m:den>
                    </m:f>
                  </m:oMath>
                </a14:m>
                <a:endParaRPr lang="en-US" sz="4400" b="1" dirty="0">
                  <a:effectLst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073" y="10162554"/>
                <a:ext cx="15352313" cy="1134093"/>
              </a:xfrm>
              <a:prstGeom prst="rect">
                <a:avLst/>
              </a:prstGeom>
              <a:blipFill>
                <a:blip r:embed="rId16"/>
                <a:stretch>
                  <a:fillRect l="-1628" b="-102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5468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26" grpId="0"/>
      <p:bldP spid="2" grpId="0"/>
      <p:bldP spid="24" grpId="0"/>
      <p:bldP spid="25" grpId="0"/>
      <p:bldP spid="28" grpId="0"/>
      <p:bldP spid="29" grpId="0"/>
      <p:bldP spid="30" grpId="0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459736" y="1604607"/>
            <a:ext cx="19662159" cy="1446550"/>
            <a:chOff x="-288924" y="1892299"/>
            <a:chExt cx="19659599" cy="1446546"/>
          </a:xfrm>
        </p:grpSpPr>
        <p:sp>
          <p:nvSpPr>
            <p:cNvPr id="3" name="Rounded Rectangle 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00" b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82675" y="1913523"/>
              <a:ext cx="729592" cy="769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b="1" dirty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II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1" y="1892299"/>
              <a:ext cx="17283114" cy="1446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BẤT</a:t>
              </a:r>
              <a:r>
                <a:rPr lang="en-US" sz="4400" b="1" dirty="0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ĐẲNG</a:t>
              </a:r>
              <a:r>
                <a:rPr lang="en-US" sz="4400" b="1" dirty="0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THỨC</a:t>
              </a:r>
              <a:r>
                <a:rPr lang="en-US" sz="4400" b="1" dirty="0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GIỮA</a:t>
              </a:r>
              <a:r>
                <a:rPr lang="en-US" sz="4400" b="1" dirty="0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TRUNG</a:t>
              </a:r>
              <a:r>
                <a:rPr lang="en-US" sz="4400" b="1" dirty="0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BÌNH</a:t>
              </a:r>
              <a:r>
                <a:rPr lang="en-US" sz="4400" b="1" dirty="0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CỘNG</a:t>
              </a:r>
              <a:r>
                <a:rPr lang="en-US" sz="4400" b="1" dirty="0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VÀ</a:t>
              </a:r>
              <a:r>
                <a:rPr lang="en-US" sz="4400" b="1" dirty="0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TRUNG</a:t>
              </a:r>
              <a:r>
                <a:rPr lang="en-US" sz="4400" b="1" dirty="0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BÌNH</a:t>
              </a:r>
              <a:r>
                <a:rPr lang="en-US" sz="4400" b="1" dirty="0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NHÂN</a:t>
              </a:r>
              <a:r>
                <a:rPr lang="en-US" sz="4400" b="1" dirty="0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(</a:t>
              </a:r>
              <a:r>
                <a:rPr lang="en-US" sz="4400" b="1" dirty="0" err="1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BẤT</a:t>
              </a:r>
              <a:r>
                <a:rPr lang="en-US" sz="4400" b="1" dirty="0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ĐẲNG</a:t>
              </a:r>
              <a:r>
                <a:rPr lang="en-US" sz="4400" b="1" dirty="0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THỨC</a:t>
              </a:r>
              <a:r>
                <a:rPr lang="en-US" sz="4400" b="1" dirty="0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CÔ</a:t>
              </a:r>
              <a:r>
                <a:rPr lang="en-US" sz="4400" b="1" dirty="0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- SI) 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934353" y="3585581"/>
            <a:ext cx="22328488" cy="4158725"/>
            <a:chOff x="1076414" y="4338091"/>
            <a:chExt cx="22325581" cy="3564937"/>
          </a:xfrm>
        </p:grpSpPr>
        <p:grpSp>
          <p:nvGrpSpPr>
            <p:cNvPr id="22" name="Group 5"/>
            <p:cNvGrpSpPr/>
            <p:nvPr/>
          </p:nvGrpSpPr>
          <p:grpSpPr>
            <a:xfrm>
              <a:off x="1533269" y="4671091"/>
              <a:ext cx="21868726" cy="3231937"/>
              <a:chOff x="637542" y="1083939"/>
              <a:chExt cx="8611674" cy="1272428"/>
            </a:xfrm>
          </p:grpSpPr>
          <p:sp>
            <p:nvSpPr>
              <p:cNvPr id="39" name="Rounded Rectangle 38"/>
              <p:cNvSpPr/>
              <p:nvPr/>
            </p:nvSpPr>
            <p:spPr>
              <a:xfrm>
                <a:off x="637542" y="1083939"/>
                <a:ext cx="8611674" cy="1272428"/>
              </a:xfrm>
              <a:prstGeom prst="roundRect">
                <a:avLst>
                  <a:gd name="adj" fmla="val 4110"/>
                </a:avLst>
              </a:prstGeom>
              <a:solidFill>
                <a:srgbClr val="BEDCF4"/>
              </a:solidFill>
              <a:ln w="28575">
                <a:solidFill>
                  <a:srgbClr val="0999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18000" rIns="36000" bIns="18000" rtlCol="0" anchor="ctr"/>
              <a:lstStyle/>
              <a:p>
                <a:pPr algn="just"/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007731" y="1742814"/>
                <a:ext cx="7867095" cy="2042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ts val="4000"/>
                  </a:lnSpc>
                </a:pPr>
                <a:endParaRPr lang="en-US" sz="44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grpSp>
          <p:nvGrpSpPr>
            <p:cNvPr id="23" name="Group 65"/>
            <p:cNvGrpSpPr/>
            <p:nvPr/>
          </p:nvGrpSpPr>
          <p:grpSpPr>
            <a:xfrm>
              <a:off x="1076414" y="4338091"/>
              <a:ext cx="7448265" cy="821746"/>
              <a:chOff x="166396" y="8715278"/>
              <a:chExt cx="7448265" cy="821746"/>
            </a:xfrm>
          </p:grpSpPr>
          <p:sp>
            <p:nvSpPr>
              <p:cNvPr id="24" name="Freeform 20"/>
              <p:cNvSpPr>
                <a:spLocks/>
              </p:cNvSpPr>
              <p:nvPr/>
            </p:nvSpPr>
            <p:spPr bwMode="auto">
              <a:xfrm>
                <a:off x="384522" y="8755081"/>
                <a:ext cx="7230139" cy="781943"/>
              </a:xfrm>
              <a:prstGeom prst="roundRect">
                <a:avLst/>
              </a:prstGeom>
              <a:solidFill>
                <a:srgbClr val="0072BC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25" name="Group 7"/>
              <p:cNvGrpSpPr/>
              <p:nvPr/>
            </p:nvGrpSpPr>
            <p:grpSpPr>
              <a:xfrm>
                <a:off x="166396" y="8780577"/>
                <a:ext cx="702538" cy="572229"/>
                <a:chOff x="-145995" y="8633545"/>
                <a:chExt cx="787401" cy="641352"/>
              </a:xfrm>
            </p:grpSpPr>
            <p:sp>
              <p:nvSpPr>
                <p:cNvPr id="27" name="Freeform 45"/>
                <p:cNvSpPr>
                  <a:spLocks/>
                </p:cNvSpPr>
                <p:nvPr/>
              </p:nvSpPr>
              <p:spPr bwMode="auto">
                <a:xfrm>
                  <a:off x="255643" y="9062171"/>
                  <a:ext cx="363538" cy="88900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28" name="Freeform 46"/>
                <p:cNvSpPr>
                  <a:spLocks noEditPoints="1"/>
                </p:cNvSpPr>
                <p:nvPr/>
              </p:nvSpPr>
              <p:spPr bwMode="auto">
                <a:xfrm>
                  <a:off x="233418" y="9039946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0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0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29" name="Freeform 47"/>
                <p:cNvSpPr>
                  <a:spLocks/>
                </p:cNvSpPr>
                <p:nvPr/>
              </p:nvSpPr>
              <p:spPr bwMode="auto">
                <a:xfrm>
                  <a:off x="255643" y="9136784"/>
                  <a:ext cx="363538" cy="90488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30" name="Freeform 48"/>
                <p:cNvSpPr>
                  <a:spLocks noEditPoints="1"/>
                </p:cNvSpPr>
                <p:nvPr/>
              </p:nvSpPr>
              <p:spPr bwMode="auto">
                <a:xfrm>
                  <a:off x="233418" y="9114559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1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1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31" name="Freeform 49"/>
                <p:cNvSpPr>
                  <a:spLocks/>
                </p:cNvSpPr>
                <p:nvPr/>
              </p:nvSpPr>
              <p:spPr bwMode="auto">
                <a:xfrm>
                  <a:off x="217543" y="8657358"/>
                  <a:ext cx="263525" cy="254000"/>
                </a:xfrm>
                <a:custGeom>
                  <a:avLst/>
                  <a:gdLst>
                    <a:gd name="T0" fmla="*/ 50 w 70"/>
                    <a:gd name="T1" fmla="*/ 68 h 68"/>
                    <a:gd name="T2" fmla="*/ 45 w 70"/>
                    <a:gd name="T3" fmla="*/ 67 h 68"/>
                    <a:gd name="T4" fmla="*/ 2 w 70"/>
                    <a:gd name="T5" fmla="*/ 23 h 68"/>
                    <a:gd name="T6" fmla="*/ 2 w 70"/>
                    <a:gd name="T7" fmla="*/ 15 h 68"/>
                    <a:gd name="T8" fmla="*/ 14 w 70"/>
                    <a:gd name="T9" fmla="*/ 3 h 68"/>
                    <a:gd name="T10" fmla="*/ 22 w 70"/>
                    <a:gd name="T11" fmla="*/ 0 h 68"/>
                    <a:gd name="T12" fmla="*/ 31 w 70"/>
                    <a:gd name="T13" fmla="*/ 3 h 68"/>
                    <a:gd name="T14" fmla="*/ 65 w 70"/>
                    <a:gd name="T15" fmla="*/ 38 h 68"/>
                    <a:gd name="T16" fmla="*/ 65 w 70"/>
                    <a:gd name="T17" fmla="*/ 55 h 68"/>
                    <a:gd name="T18" fmla="*/ 54 w 70"/>
                    <a:gd name="T19" fmla="*/ 67 h 68"/>
                    <a:gd name="T20" fmla="*/ 50 w 70"/>
                    <a:gd name="T21" fmla="*/ 68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70" h="68">
                      <a:moveTo>
                        <a:pt x="50" y="68"/>
                      </a:moveTo>
                      <a:cubicBezTo>
                        <a:pt x="48" y="68"/>
                        <a:pt x="47" y="68"/>
                        <a:pt x="45" y="67"/>
                      </a:cubicBezTo>
                      <a:cubicBezTo>
                        <a:pt x="2" y="23"/>
                        <a:pt x="2" y="23"/>
                        <a:pt x="2" y="23"/>
                      </a:cubicBezTo>
                      <a:cubicBezTo>
                        <a:pt x="0" y="21"/>
                        <a:pt x="0" y="17"/>
                        <a:pt x="2" y="15"/>
                      </a:cubicBezTo>
                      <a:cubicBezTo>
                        <a:pt x="14" y="3"/>
                        <a:pt x="14" y="3"/>
                        <a:pt x="14" y="3"/>
                      </a:cubicBezTo>
                      <a:cubicBezTo>
                        <a:pt x="16" y="1"/>
                        <a:pt x="19" y="0"/>
                        <a:pt x="22" y="0"/>
                      </a:cubicBezTo>
                      <a:cubicBezTo>
                        <a:pt x="26" y="0"/>
                        <a:pt x="29" y="1"/>
                        <a:pt x="31" y="3"/>
                      </a:cubicBezTo>
                      <a:cubicBezTo>
                        <a:pt x="65" y="38"/>
                        <a:pt x="65" y="38"/>
                        <a:pt x="65" y="38"/>
                      </a:cubicBezTo>
                      <a:cubicBezTo>
                        <a:pt x="70" y="42"/>
                        <a:pt x="70" y="50"/>
                        <a:pt x="65" y="55"/>
                      </a:cubicBezTo>
                      <a:cubicBezTo>
                        <a:pt x="54" y="67"/>
                        <a:pt x="54" y="67"/>
                        <a:pt x="54" y="67"/>
                      </a:cubicBezTo>
                      <a:cubicBezTo>
                        <a:pt x="53" y="68"/>
                        <a:pt x="51" y="68"/>
                        <a:pt x="50" y="6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32" name="Freeform 50"/>
                <p:cNvSpPr>
                  <a:spLocks noEditPoints="1"/>
                </p:cNvSpPr>
                <p:nvPr/>
              </p:nvSpPr>
              <p:spPr bwMode="auto">
                <a:xfrm>
                  <a:off x="192143" y="8633545"/>
                  <a:ext cx="314325" cy="300038"/>
                </a:xfrm>
                <a:custGeom>
                  <a:avLst/>
                  <a:gdLst>
                    <a:gd name="T0" fmla="*/ 29 w 84"/>
                    <a:gd name="T1" fmla="*/ 12 h 80"/>
                    <a:gd name="T2" fmla="*/ 34 w 84"/>
                    <a:gd name="T3" fmla="*/ 13 h 80"/>
                    <a:gd name="T4" fmla="*/ 68 w 84"/>
                    <a:gd name="T5" fmla="*/ 48 h 80"/>
                    <a:gd name="T6" fmla="*/ 68 w 84"/>
                    <a:gd name="T7" fmla="*/ 57 h 80"/>
                    <a:gd name="T8" fmla="*/ 57 w 84"/>
                    <a:gd name="T9" fmla="*/ 68 h 80"/>
                    <a:gd name="T10" fmla="*/ 13 w 84"/>
                    <a:gd name="T11" fmla="*/ 25 h 80"/>
                    <a:gd name="T12" fmla="*/ 25 w 84"/>
                    <a:gd name="T13" fmla="*/ 13 h 80"/>
                    <a:gd name="T14" fmla="*/ 29 w 84"/>
                    <a:gd name="T15" fmla="*/ 12 h 80"/>
                    <a:gd name="T16" fmla="*/ 29 w 84"/>
                    <a:gd name="T17" fmla="*/ 0 h 80"/>
                    <a:gd name="T18" fmla="*/ 16 w 84"/>
                    <a:gd name="T19" fmla="*/ 5 h 80"/>
                    <a:gd name="T20" fmla="*/ 5 w 84"/>
                    <a:gd name="T21" fmla="*/ 16 h 80"/>
                    <a:gd name="T22" fmla="*/ 5 w 84"/>
                    <a:gd name="T23" fmla="*/ 33 h 80"/>
                    <a:gd name="T24" fmla="*/ 48 w 84"/>
                    <a:gd name="T25" fmla="*/ 77 h 80"/>
                    <a:gd name="T26" fmla="*/ 57 w 84"/>
                    <a:gd name="T27" fmla="*/ 80 h 80"/>
                    <a:gd name="T28" fmla="*/ 57 w 84"/>
                    <a:gd name="T29" fmla="*/ 80 h 80"/>
                    <a:gd name="T30" fmla="*/ 65 w 84"/>
                    <a:gd name="T31" fmla="*/ 77 h 80"/>
                    <a:gd name="T32" fmla="*/ 77 w 84"/>
                    <a:gd name="T33" fmla="*/ 65 h 80"/>
                    <a:gd name="T34" fmla="*/ 77 w 84"/>
                    <a:gd name="T35" fmla="*/ 39 h 80"/>
                    <a:gd name="T36" fmla="*/ 42 w 84"/>
                    <a:gd name="T37" fmla="*/ 5 h 80"/>
                    <a:gd name="T38" fmla="*/ 29 w 84"/>
                    <a:gd name="T39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84" h="80">
                      <a:moveTo>
                        <a:pt x="29" y="12"/>
                      </a:moveTo>
                      <a:cubicBezTo>
                        <a:pt x="31" y="12"/>
                        <a:pt x="33" y="12"/>
                        <a:pt x="34" y="13"/>
                      </a:cubicBezTo>
                      <a:cubicBezTo>
                        <a:pt x="34" y="13"/>
                        <a:pt x="34" y="13"/>
                        <a:pt x="68" y="48"/>
                      </a:cubicBezTo>
                      <a:cubicBezTo>
                        <a:pt x="71" y="50"/>
                        <a:pt x="71" y="54"/>
                        <a:pt x="68" y="57"/>
                      </a:cubicBezTo>
                      <a:cubicBezTo>
                        <a:pt x="68" y="57"/>
                        <a:pt x="68" y="57"/>
                        <a:pt x="57" y="68"/>
                      </a:cubicBezTo>
                      <a:cubicBezTo>
                        <a:pt x="57" y="68"/>
                        <a:pt x="57" y="68"/>
                        <a:pt x="13" y="25"/>
                      </a:cubicBezTo>
                      <a:cubicBezTo>
                        <a:pt x="13" y="25"/>
                        <a:pt x="13" y="25"/>
                        <a:pt x="25" y="13"/>
                      </a:cubicBezTo>
                      <a:cubicBezTo>
                        <a:pt x="26" y="12"/>
                        <a:pt x="28" y="12"/>
                        <a:pt x="29" y="12"/>
                      </a:cubicBezTo>
                      <a:moveTo>
                        <a:pt x="29" y="0"/>
                      </a:moveTo>
                      <a:cubicBezTo>
                        <a:pt x="24" y="0"/>
                        <a:pt x="20" y="2"/>
                        <a:pt x="16" y="5"/>
                      </a:cubicBezTo>
                      <a:cubicBezTo>
                        <a:pt x="5" y="16"/>
                        <a:pt x="5" y="16"/>
                        <a:pt x="5" y="16"/>
                      </a:cubicBezTo>
                      <a:cubicBezTo>
                        <a:pt x="0" y="21"/>
                        <a:pt x="0" y="29"/>
                        <a:pt x="5" y="33"/>
                      </a:cubicBezTo>
                      <a:cubicBezTo>
                        <a:pt x="48" y="77"/>
                        <a:pt x="48" y="77"/>
                        <a:pt x="48" y="77"/>
                      </a:cubicBezTo>
                      <a:cubicBezTo>
                        <a:pt x="50" y="79"/>
                        <a:pt x="53" y="80"/>
                        <a:pt x="57" y="80"/>
                      </a:cubicBezTo>
                      <a:cubicBezTo>
                        <a:pt x="57" y="80"/>
                        <a:pt x="57" y="80"/>
                        <a:pt x="57" y="80"/>
                      </a:cubicBezTo>
                      <a:cubicBezTo>
                        <a:pt x="60" y="80"/>
                        <a:pt x="63" y="79"/>
                        <a:pt x="65" y="77"/>
                      </a:cubicBezTo>
                      <a:cubicBezTo>
                        <a:pt x="77" y="65"/>
                        <a:pt x="77" y="65"/>
                        <a:pt x="77" y="65"/>
                      </a:cubicBezTo>
                      <a:cubicBezTo>
                        <a:pt x="84" y="58"/>
                        <a:pt x="84" y="47"/>
                        <a:pt x="77" y="39"/>
                      </a:cubicBezTo>
                      <a:cubicBezTo>
                        <a:pt x="42" y="5"/>
                        <a:pt x="42" y="5"/>
                        <a:pt x="42" y="5"/>
                      </a:cubicBezTo>
                      <a:cubicBezTo>
                        <a:pt x="39" y="2"/>
                        <a:pt x="34" y="0"/>
                        <a:pt x="29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33" name="Freeform 51"/>
                <p:cNvSpPr>
                  <a:spLocks noEditPoints="1"/>
                </p:cNvSpPr>
                <p:nvPr/>
              </p:nvSpPr>
              <p:spPr bwMode="auto">
                <a:xfrm>
                  <a:off x="-123770" y="8724033"/>
                  <a:ext cx="742950" cy="528639"/>
                </a:xfrm>
                <a:custGeom>
                  <a:avLst/>
                  <a:gdLst>
                    <a:gd name="T0" fmla="*/ 12 w 198"/>
                    <a:gd name="T1" fmla="*/ 141 h 141"/>
                    <a:gd name="T2" fmla="*/ 8 w 198"/>
                    <a:gd name="T3" fmla="*/ 140 h 141"/>
                    <a:gd name="T4" fmla="*/ 3 w 198"/>
                    <a:gd name="T5" fmla="*/ 134 h 141"/>
                    <a:gd name="T6" fmla="*/ 1 w 198"/>
                    <a:gd name="T7" fmla="*/ 128 h 141"/>
                    <a:gd name="T8" fmla="*/ 14 w 198"/>
                    <a:gd name="T9" fmla="*/ 77 h 141"/>
                    <a:gd name="T10" fmla="*/ 15 w 198"/>
                    <a:gd name="T11" fmla="*/ 75 h 141"/>
                    <a:gd name="T12" fmla="*/ 88 w 198"/>
                    <a:gd name="T13" fmla="*/ 1 h 141"/>
                    <a:gd name="T14" fmla="*/ 92 w 198"/>
                    <a:gd name="T15" fmla="*/ 0 h 141"/>
                    <a:gd name="T16" fmla="*/ 92 w 198"/>
                    <a:gd name="T17" fmla="*/ 0 h 141"/>
                    <a:gd name="T18" fmla="*/ 97 w 198"/>
                    <a:gd name="T19" fmla="*/ 1 h 141"/>
                    <a:gd name="T20" fmla="*/ 103 w 198"/>
                    <a:gd name="T21" fmla="*/ 8 h 141"/>
                    <a:gd name="T22" fmla="*/ 105 w 198"/>
                    <a:gd name="T23" fmla="*/ 12 h 141"/>
                    <a:gd name="T24" fmla="*/ 109 w 198"/>
                    <a:gd name="T25" fmla="*/ 13 h 141"/>
                    <a:gd name="T26" fmla="*/ 116 w 198"/>
                    <a:gd name="T27" fmla="*/ 21 h 141"/>
                    <a:gd name="T28" fmla="*/ 117 w 198"/>
                    <a:gd name="T29" fmla="*/ 24 h 141"/>
                    <a:gd name="T30" fmla="*/ 121 w 198"/>
                    <a:gd name="T31" fmla="*/ 26 h 141"/>
                    <a:gd name="T32" fmla="*/ 128 w 198"/>
                    <a:gd name="T33" fmla="*/ 33 h 141"/>
                    <a:gd name="T34" fmla="*/ 130 w 198"/>
                    <a:gd name="T35" fmla="*/ 37 h 141"/>
                    <a:gd name="T36" fmla="*/ 133 w 198"/>
                    <a:gd name="T37" fmla="*/ 38 h 141"/>
                    <a:gd name="T38" fmla="*/ 140 w 198"/>
                    <a:gd name="T39" fmla="*/ 45 h 141"/>
                    <a:gd name="T40" fmla="*/ 142 w 198"/>
                    <a:gd name="T41" fmla="*/ 49 h 141"/>
                    <a:gd name="T42" fmla="*/ 140 w 198"/>
                    <a:gd name="T43" fmla="*/ 53 h 141"/>
                    <a:gd name="T44" fmla="*/ 124 w 198"/>
                    <a:gd name="T45" fmla="*/ 70 h 141"/>
                    <a:gd name="T46" fmla="*/ 192 w 198"/>
                    <a:gd name="T47" fmla="*/ 70 h 141"/>
                    <a:gd name="T48" fmla="*/ 198 w 198"/>
                    <a:gd name="T49" fmla="*/ 76 h 141"/>
                    <a:gd name="T50" fmla="*/ 198 w 198"/>
                    <a:gd name="T51" fmla="*/ 87 h 141"/>
                    <a:gd name="T52" fmla="*/ 192 w 198"/>
                    <a:gd name="T53" fmla="*/ 93 h 141"/>
                    <a:gd name="T54" fmla="*/ 107 w 198"/>
                    <a:gd name="T55" fmla="*/ 93 h 141"/>
                    <a:gd name="T56" fmla="*/ 103 w 198"/>
                    <a:gd name="T57" fmla="*/ 91 h 141"/>
                    <a:gd name="T58" fmla="*/ 67 w 198"/>
                    <a:gd name="T59" fmla="*/ 127 h 141"/>
                    <a:gd name="T60" fmla="*/ 64 w 198"/>
                    <a:gd name="T61" fmla="*/ 128 h 141"/>
                    <a:gd name="T62" fmla="*/ 14 w 198"/>
                    <a:gd name="T63" fmla="*/ 141 h 141"/>
                    <a:gd name="T64" fmla="*/ 12 w 198"/>
                    <a:gd name="T65" fmla="*/ 141 h 141"/>
                    <a:gd name="T66" fmla="*/ 23 w 198"/>
                    <a:gd name="T67" fmla="*/ 119 h 141"/>
                    <a:gd name="T68" fmla="*/ 45 w 198"/>
                    <a:gd name="T69" fmla="*/ 113 h 141"/>
                    <a:gd name="T70" fmla="*/ 29 w 198"/>
                    <a:gd name="T71" fmla="*/ 97 h 141"/>
                    <a:gd name="T72" fmla="*/ 23 w 198"/>
                    <a:gd name="T73" fmla="*/ 119 h 1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98" h="141">
                      <a:moveTo>
                        <a:pt x="12" y="141"/>
                      </a:moveTo>
                      <a:cubicBezTo>
                        <a:pt x="11" y="141"/>
                        <a:pt x="9" y="141"/>
                        <a:pt x="8" y="140"/>
                      </a:cubicBezTo>
                      <a:cubicBezTo>
                        <a:pt x="3" y="134"/>
                        <a:pt x="3" y="134"/>
                        <a:pt x="3" y="134"/>
                      </a:cubicBezTo>
                      <a:cubicBezTo>
                        <a:pt x="1" y="133"/>
                        <a:pt x="0" y="131"/>
                        <a:pt x="1" y="128"/>
                      </a:cubicBezTo>
                      <a:cubicBezTo>
                        <a:pt x="14" y="77"/>
                        <a:pt x="14" y="77"/>
                        <a:pt x="14" y="77"/>
                      </a:cubicBezTo>
                      <a:cubicBezTo>
                        <a:pt x="14" y="76"/>
                        <a:pt x="15" y="75"/>
                        <a:pt x="15" y="75"/>
                      </a:cubicBezTo>
                      <a:cubicBezTo>
                        <a:pt x="88" y="1"/>
                        <a:pt x="88" y="1"/>
                        <a:pt x="88" y="1"/>
                      </a:cubicBezTo>
                      <a:cubicBezTo>
                        <a:pt x="89" y="0"/>
                        <a:pt x="91" y="0"/>
                        <a:pt x="92" y="0"/>
                      </a:cubicBezTo>
                      <a:cubicBezTo>
                        <a:pt x="92" y="0"/>
                        <a:pt x="92" y="0"/>
                        <a:pt x="92" y="0"/>
                      </a:cubicBezTo>
                      <a:cubicBezTo>
                        <a:pt x="94" y="0"/>
                        <a:pt x="96" y="0"/>
                        <a:pt x="97" y="1"/>
                      </a:cubicBezTo>
                      <a:cubicBezTo>
                        <a:pt x="103" y="8"/>
                        <a:pt x="103" y="8"/>
                        <a:pt x="103" y="8"/>
                      </a:cubicBezTo>
                      <a:cubicBezTo>
                        <a:pt x="104" y="9"/>
                        <a:pt x="105" y="10"/>
                        <a:pt x="105" y="12"/>
                      </a:cubicBezTo>
                      <a:cubicBezTo>
                        <a:pt x="106" y="12"/>
                        <a:pt x="108" y="12"/>
                        <a:pt x="109" y="13"/>
                      </a:cubicBezTo>
                      <a:cubicBezTo>
                        <a:pt x="116" y="21"/>
                        <a:pt x="116" y="21"/>
                        <a:pt x="116" y="21"/>
                      </a:cubicBezTo>
                      <a:cubicBezTo>
                        <a:pt x="117" y="22"/>
                        <a:pt x="117" y="23"/>
                        <a:pt x="117" y="24"/>
                      </a:cubicBezTo>
                      <a:cubicBezTo>
                        <a:pt x="119" y="24"/>
                        <a:pt x="120" y="25"/>
                        <a:pt x="121" y="26"/>
                      </a:cubicBezTo>
                      <a:cubicBezTo>
                        <a:pt x="128" y="33"/>
                        <a:pt x="128" y="33"/>
                        <a:pt x="128" y="33"/>
                      </a:cubicBezTo>
                      <a:cubicBezTo>
                        <a:pt x="129" y="34"/>
                        <a:pt x="130" y="35"/>
                        <a:pt x="130" y="37"/>
                      </a:cubicBezTo>
                      <a:cubicBezTo>
                        <a:pt x="131" y="37"/>
                        <a:pt x="132" y="37"/>
                        <a:pt x="133" y="38"/>
                      </a:cubicBezTo>
                      <a:cubicBezTo>
                        <a:pt x="140" y="45"/>
                        <a:pt x="140" y="45"/>
                        <a:pt x="140" y="45"/>
                      </a:cubicBezTo>
                      <a:cubicBezTo>
                        <a:pt x="141" y="46"/>
                        <a:pt x="142" y="47"/>
                        <a:pt x="142" y="49"/>
                      </a:cubicBezTo>
                      <a:cubicBezTo>
                        <a:pt x="142" y="51"/>
                        <a:pt x="141" y="52"/>
                        <a:pt x="140" y="53"/>
                      </a:cubicBezTo>
                      <a:cubicBezTo>
                        <a:pt x="124" y="70"/>
                        <a:pt x="124" y="70"/>
                        <a:pt x="124" y="70"/>
                      </a:cubicBezTo>
                      <a:cubicBezTo>
                        <a:pt x="192" y="70"/>
                        <a:pt x="192" y="70"/>
                        <a:pt x="192" y="70"/>
                      </a:cubicBezTo>
                      <a:cubicBezTo>
                        <a:pt x="196" y="70"/>
                        <a:pt x="198" y="72"/>
                        <a:pt x="198" y="76"/>
                      </a:cubicBezTo>
                      <a:cubicBezTo>
                        <a:pt x="198" y="87"/>
                        <a:pt x="198" y="87"/>
                        <a:pt x="198" y="87"/>
                      </a:cubicBezTo>
                      <a:cubicBezTo>
                        <a:pt x="198" y="91"/>
                        <a:pt x="196" y="93"/>
                        <a:pt x="192" y="93"/>
                      </a:cubicBezTo>
                      <a:cubicBezTo>
                        <a:pt x="107" y="93"/>
                        <a:pt x="107" y="93"/>
                        <a:pt x="107" y="93"/>
                      </a:cubicBezTo>
                      <a:cubicBezTo>
                        <a:pt x="105" y="93"/>
                        <a:pt x="104" y="92"/>
                        <a:pt x="103" y="91"/>
                      </a:cubicBezTo>
                      <a:cubicBezTo>
                        <a:pt x="67" y="127"/>
                        <a:pt x="67" y="127"/>
                        <a:pt x="67" y="127"/>
                      </a:cubicBezTo>
                      <a:cubicBezTo>
                        <a:pt x="66" y="127"/>
                        <a:pt x="65" y="128"/>
                        <a:pt x="64" y="128"/>
                      </a:cubicBezTo>
                      <a:cubicBezTo>
                        <a:pt x="14" y="141"/>
                        <a:pt x="14" y="141"/>
                        <a:pt x="14" y="141"/>
                      </a:cubicBezTo>
                      <a:cubicBezTo>
                        <a:pt x="13" y="141"/>
                        <a:pt x="13" y="141"/>
                        <a:pt x="12" y="141"/>
                      </a:cubicBezTo>
                      <a:close/>
                      <a:moveTo>
                        <a:pt x="23" y="119"/>
                      </a:moveTo>
                      <a:cubicBezTo>
                        <a:pt x="45" y="113"/>
                        <a:pt x="45" y="113"/>
                        <a:pt x="45" y="113"/>
                      </a:cubicBezTo>
                      <a:cubicBezTo>
                        <a:pt x="29" y="97"/>
                        <a:pt x="29" y="97"/>
                        <a:pt x="29" y="97"/>
                      </a:cubicBezTo>
                      <a:lnTo>
                        <a:pt x="23" y="1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34" name="Freeform 52"/>
                <p:cNvSpPr>
                  <a:spLocks noEditPoints="1"/>
                </p:cNvSpPr>
                <p:nvPr/>
              </p:nvSpPr>
              <p:spPr bwMode="auto">
                <a:xfrm>
                  <a:off x="-145995" y="8701808"/>
                  <a:ext cx="787400" cy="573089"/>
                </a:xfrm>
                <a:custGeom>
                  <a:avLst/>
                  <a:gdLst>
                    <a:gd name="T0" fmla="*/ 98 w 210"/>
                    <a:gd name="T1" fmla="*/ 12 h 153"/>
                    <a:gd name="T2" fmla="*/ 105 w 210"/>
                    <a:gd name="T3" fmla="*/ 18 h 153"/>
                    <a:gd name="T4" fmla="*/ 37 w 210"/>
                    <a:gd name="T5" fmla="*/ 86 h 153"/>
                    <a:gd name="T6" fmla="*/ 43 w 210"/>
                    <a:gd name="T7" fmla="*/ 92 h 153"/>
                    <a:gd name="T8" fmla="*/ 110 w 210"/>
                    <a:gd name="T9" fmla="*/ 24 h 153"/>
                    <a:gd name="T10" fmla="*/ 118 w 210"/>
                    <a:gd name="T11" fmla="*/ 31 h 153"/>
                    <a:gd name="T12" fmla="*/ 50 w 210"/>
                    <a:gd name="T13" fmla="*/ 99 h 153"/>
                    <a:gd name="T14" fmla="*/ 55 w 210"/>
                    <a:gd name="T15" fmla="*/ 104 h 153"/>
                    <a:gd name="T16" fmla="*/ 123 w 210"/>
                    <a:gd name="T17" fmla="*/ 36 h 153"/>
                    <a:gd name="T18" fmla="*/ 130 w 210"/>
                    <a:gd name="T19" fmla="*/ 43 h 153"/>
                    <a:gd name="T20" fmla="*/ 62 w 210"/>
                    <a:gd name="T21" fmla="*/ 111 h 153"/>
                    <a:gd name="T22" fmla="*/ 68 w 210"/>
                    <a:gd name="T23" fmla="*/ 116 h 153"/>
                    <a:gd name="T24" fmla="*/ 135 w 210"/>
                    <a:gd name="T25" fmla="*/ 49 h 153"/>
                    <a:gd name="T26" fmla="*/ 142 w 210"/>
                    <a:gd name="T27" fmla="*/ 55 h 153"/>
                    <a:gd name="T28" fmla="*/ 115 w 210"/>
                    <a:gd name="T29" fmla="*/ 82 h 153"/>
                    <a:gd name="T30" fmla="*/ 198 w 210"/>
                    <a:gd name="T31" fmla="*/ 82 h 153"/>
                    <a:gd name="T32" fmla="*/ 198 w 210"/>
                    <a:gd name="T33" fmla="*/ 93 h 153"/>
                    <a:gd name="T34" fmla="*/ 113 w 210"/>
                    <a:gd name="T35" fmla="*/ 93 h 153"/>
                    <a:gd name="T36" fmla="*/ 113 w 210"/>
                    <a:gd name="T37" fmla="*/ 84 h 153"/>
                    <a:gd name="T38" fmla="*/ 69 w 210"/>
                    <a:gd name="T39" fmla="*/ 128 h 153"/>
                    <a:gd name="T40" fmla="*/ 18 w 210"/>
                    <a:gd name="T41" fmla="*/ 141 h 153"/>
                    <a:gd name="T42" fmla="*/ 13 w 210"/>
                    <a:gd name="T43" fmla="*/ 136 h 153"/>
                    <a:gd name="T44" fmla="*/ 26 w 210"/>
                    <a:gd name="T45" fmla="*/ 85 h 153"/>
                    <a:gd name="T46" fmla="*/ 98 w 210"/>
                    <a:gd name="T47" fmla="*/ 12 h 153"/>
                    <a:gd name="T48" fmla="*/ 21 w 210"/>
                    <a:gd name="T49" fmla="*/ 133 h 153"/>
                    <a:gd name="T50" fmla="*/ 62 w 210"/>
                    <a:gd name="T51" fmla="*/ 122 h 153"/>
                    <a:gd name="T52" fmla="*/ 32 w 210"/>
                    <a:gd name="T53" fmla="*/ 91 h 153"/>
                    <a:gd name="T54" fmla="*/ 21 w 210"/>
                    <a:gd name="T55" fmla="*/ 133 h 153"/>
                    <a:gd name="T56" fmla="*/ 98 w 210"/>
                    <a:gd name="T57" fmla="*/ 0 h 153"/>
                    <a:gd name="T58" fmla="*/ 98 w 210"/>
                    <a:gd name="T59" fmla="*/ 0 h 153"/>
                    <a:gd name="T60" fmla="*/ 90 w 210"/>
                    <a:gd name="T61" fmla="*/ 3 h 153"/>
                    <a:gd name="T62" fmla="*/ 17 w 210"/>
                    <a:gd name="T63" fmla="*/ 76 h 153"/>
                    <a:gd name="T64" fmla="*/ 14 w 210"/>
                    <a:gd name="T65" fmla="*/ 82 h 153"/>
                    <a:gd name="T66" fmla="*/ 1 w 210"/>
                    <a:gd name="T67" fmla="*/ 133 h 153"/>
                    <a:gd name="T68" fmla="*/ 4 w 210"/>
                    <a:gd name="T69" fmla="*/ 145 h 153"/>
                    <a:gd name="T70" fmla="*/ 10 w 210"/>
                    <a:gd name="T71" fmla="*/ 150 h 153"/>
                    <a:gd name="T72" fmla="*/ 18 w 210"/>
                    <a:gd name="T73" fmla="*/ 153 h 153"/>
                    <a:gd name="T74" fmla="*/ 21 w 210"/>
                    <a:gd name="T75" fmla="*/ 153 h 153"/>
                    <a:gd name="T76" fmla="*/ 72 w 210"/>
                    <a:gd name="T77" fmla="*/ 140 h 153"/>
                    <a:gd name="T78" fmla="*/ 77 w 210"/>
                    <a:gd name="T79" fmla="*/ 137 h 153"/>
                    <a:gd name="T80" fmla="*/ 109 w 210"/>
                    <a:gd name="T81" fmla="*/ 105 h 153"/>
                    <a:gd name="T82" fmla="*/ 113 w 210"/>
                    <a:gd name="T83" fmla="*/ 105 h 153"/>
                    <a:gd name="T84" fmla="*/ 198 w 210"/>
                    <a:gd name="T85" fmla="*/ 105 h 153"/>
                    <a:gd name="T86" fmla="*/ 210 w 210"/>
                    <a:gd name="T87" fmla="*/ 93 h 153"/>
                    <a:gd name="T88" fmla="*/ 210 w 210"/>
                    <a:gd name="T89" fmla="*/ 82 h 153"/>
                    <a:gd name="T90" fmla="*/ 198 w 210"/>
                    <a:gd name="T91" fmla="*/ 70 h 153"/>
                    <a:gd name="T92" fmla="*/ 144 w 210"/>
                    <a:gd name="T93" fmla="*/ 70 h 153"/>
                    <a:gd name="T94" fmla="*/ 150 w 210"/>
                    <a:gd name="T95" fmla="*/ 64 h 153"/>
                    <a:gd name="T96" fmla="*/ 154 w 210"/>
                    <a:gd name="T97" fmla="*/ 55 h 153"/>
                    <a:gd name="T98" fmla="*/ 150 w 210"/>
                    <a:gd name="T99" fmla="*/ 47 h 153"/>
                    <a:gd name="T100" fmla="*/ 144 w 210"/>
                    <a:gd name="T101" fmla="*/ 40 h 153"/>
                    <a:gd name="T102" fmla="*/ 140 w 210"/>
                    <a:gd name="T103" fmla="*/ 38 h 153"/>
                    <a:gd name="T104" fmla="*/ 138 w 210"/>
                    <a:gd name="T105" fmla="*/ 35 h 153"/>
                    <a:gd name="T106" fmla="*/ 131 w 210"/>
                    <a:gd name="T107" fmla="*/ 28 h 153"/>
                    <a:gd name="T108" fmla="*/ 128 w 210"/>
                    <a:gd name="T109" fmla="*/ 25 h 153"/>
                    <a:gd name="T110" fmla="*/ 126 w 210"/>
                    <a:gd name="T111" fmla="*/ 22 h 153"/>
                    <a:gd name="T112" fmla="*/ 119 w 210"/>
                    <a:gd name="T113" fmla="*/ 15 h 153"/>
                    <a:gd name="T114" fmla="*/ 116 w 210"/>
                    <a:gd name="T115" fmla="*/ 13 h 153"/>
                    <a:gd name="T116" fmla="*/ 113 w 210"/>
                    <a:gd name="T117" fmla="*/ 10 h 153"/>
                    <a:gd name="T118" fmla="*/ 107 w 210"/>
                    <a:gd name="T119" fmla="*/ 3 h 153"/>
                    <a:gd name="T120" fmla="*/ 98 w 210"/>
                    <a:gd name="T121" fmla="*/ 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210" h="153">
                      <a:moveTo>
                        <a:pt x="98" y="12"/>
                      </a:moveTo>
                      <a:cubicBezTo>
                        <a:pt x="105" y="18"/>
                        <a:pt x="105" y="18"/>
                        <a:pt x="105" y="18"/>
                      </a:cubicBezTo>
                      <a:cubicBezTo>
                        <a:pt x="37" y="86"/>
                        <a:pt x="37" y="86"/>
                        <a:pt x="37" y="86"/>
                      </a:cubicBezTo>
                      <a:cubicBezTo>
                        <a:pt x="43" y="92"/>
                        <a:pt x="43" y="92"/>
                        <a:pt x="43" y="92"/>
                      </a:cubicBezTo>
                      <a:cubicBezTo>
                        <a:pt x="110" y="24"/>
                        <a:pt x="110" y="24"/>
                        <a:pt x="110" y="24"/>
                      </a:cubicBezTo>
                      <a:cubicBezTo>
                        <a:pt x="118" y="31"/>
                        <a:pt x="118" y="31"/>
                        <a:pt x="118" y="31"/>
                      </a:cubicBezTo>
                      <a:cubicBezTo>
                        <a:pt x="50" y="99"/>
                        <a:pt x="50" y="99"/>
                        <a:pt x="50" y="99"/>
                      </a:cubicBezTo>
                      <a:cubicBezTo>
                        <a:pt x="55" y="104"/>
                        <a:pt x="55" y="104"/>
                        <a:pt x="55" y="104"/>
                      </a:cubicBezTo>
                      <a:cubicBezTo>
                        <a:pt x="123" y="36"/>
                        <a:pt x="123" y="36"/>
                        <a:pt x="123" y="36"/>
                      </a:cubicBezTo>
                      <a:cubicBezTo>
                        <a:pt x="130" y="43"/>
                        <a:pt x="130" y="43"/>
                        <a:pt x="130" y="43"/>
                      </a:cubicBezTo>
                      <a:cubicBezTo>
                        <a:pt x="62" y="111"/>
                        <a:pt x="62" y="111"/>
                        <a:pt x="62" y="111"/>
                      </a:cubicBezTo>
                      <a:cubicBezTo>
                        <a:pt x="68" y="116"/>
                        <a:pt x="68" y="116"/>
                        <a:pt x="68" y="116"/>
                      </a:cubicBezTo>
                      <a:cubicBezTo>
                        <a:pt x="135" y="49"/>
                        <a:pt x="135" y="49"/>
                        <a:pt x="135" y="49"/>
                      </a:cubicBezTo>
                      <a:cubicBezTo>
                        <a:pt x="142" y="55"/>
                        <a:pt x="142" y="55"/>
                        <a:pt x="142" y="55"/>
                      </a:cubicBezTo>
                      <a:cubicBezTo>
                        <a:pt x="115" y="82"/>
                        <a:pt x="115" y="82"/>
                        <a:pt x="115" y="82"/>
                      </a:cubicBezTo>
                      <a:cubicBezTo>
                        <a:pt x="198" y="82"/>
                        <a:pt x="198" y="82"/>
                        <a:pt x="198" y="82"/>
                      </a:cubicBezTo>
                      <a:cubicBezTo>
                        <a:pt x="198" y="93"/>
                        <a:pt x="198" y="93"/>
                        <a:pt x="198" y="93"/>
                      </a:cubicBezTo>
                      <a:cubicBezTo>
                        <a:pt x="113" y="93"/>
                        <a:pt x="113" y="93"/>
                        <a:pt x="113" y="93"/>
                      </a:cubicBezTo>
                      <a:cubicBezTo>
                        <a:pt x="113" y="84"/>
                        <a:pt x="113" y="84"/>
                        <a:pt x="113" y="84"/>
                      </a:cubicBezTo>
                      <a:cubicBezTo>
                        <a:pt x="69" y="128"/>
                        <a:pt x="69" y="128"/>
                        <a:pt x="69" y="128"/>
                      </a:cubicBezTo>
                      <a:cubicBezTo>
                        <a:pt x="18" y="141"/>
                        <a:pt x="18" y="141"/>
                        <a:pt x="18" y="141"/>
                      </a:cubicBezTo>
                      <a:cubicBezTo>
                        <a:pt x="13" y="136"/>
                        <a:pt x="13" y="136"/>
                        <a:pt x="13" y="136"/>
                      </a:cubicBezTo>
                      <a:cubicBezTo>
                        <a:pt x="26" y="85"/>
                        <a:pt x="26" y="85"/>
                        <a:pt x="26" y="85"/>
                      </a:cubicBezTo>
                      <a:cubicBezTo>
                        <a:pt x="98" y="12"/>
                        <a:pt x="98" y="12"/>
                        <a:pt x="98" y="12"/>
                      </a:cubicBezTo>
                      <a:moveTo>
                        <a:pt x="21" y="133"/>
                      </a:moveTo>
                      <a:cubicBezTo>
                        <a:pt x="62" y="122"/>
                        <a:pt x="62" y="122"/>
                        <a:pt x="62" y="122"/>
                      </a:cubicBezTo>
                      <a:cubicBezTo>
                        <a:pt x="32" y="91"/>
                        <a:pt x="32" y="91"/>
                        <a:pt x="32" y="91"/>
                      </a:cubicBezTo>
                      <a:cubicBezTo>
                        <a:pt x="21" y="133"/>
                        <a:pt x="21" y="133"/>
                        <a:pt x="21" y="133"/>
                      </a:cubicBezTo>
                      <a:moveTo>
                        <a:pt x="98" y="0"/>
                      </a:moveTo>
                      <a:cubicBezTo>
                        <a:pt x="98" y="0"/>
                        <a:pt x="98" y="0"/>
                        <a:pt x="98" y="0"/>
                      </a:cubicBezTo>
                      <a:cubicBezTo>
                        <a:pt x="95" y="0"/>
                        <a:pt x="92" y="1"/>
                        <a:pt x="90" y="3"/>
                      </a:cubicBezTo>
                      <a:cubicBezTo>
                        <a:pt x="17" y="76"/>
                        <a:pt x="17" y="76"/>
                        <a:pt x="17" y="76"/>
                      </a:cubicBezTo>
                      <a:cubicBezTo>
                        <a:pt x="16" y="78"/>
                        <a:pt x="15" y="80"/>
                        <a:pt x="14" y="82"/>
                      </a:cubicBezTo>
                      <a:cubicBezTo>
                        <a:pt x="1" y="133"/>
                        <a:pt x="1" y="133"/>
                        <a:pt x="1" y="133"/>
                      </a:cubicBezTo>
                      <a:cubicBezTo>
                        <a:pt x="0" y="137"/>
                        <a:pt x="1" y="142"/>
                        <a:pt x="4" y="145"/>
                      </a:cubicBezTo>
                      <a:cubicBezTo>
                        <a:pt x="10" y="150"/>
                        <a:pt x="10" y="150"/>
                        <a:pt x="10" y="150"/>
                      </a:cubicBezTo>
                      <a:cubicBezTo>
                        <a:pt x="12" y="152"/>
                        <a:pt x="15" y="153"/>
                        <a:pt x="18" y="153"/>
                      </a:cubicBezTo>
                      <a:cubicBezTo>
                        <a:pt x="19" y="153"/>
                        <a:pt x="20" y="153"/>
                        <a:pt x="21" y="153"/>
                      </a:cubicBezTo>
                      <a:cubicBezTo>
                        <a:pt x="72" y="140"/>
                        <a:pt x="72" y="140"/>
                        <a:pt x="72" y="140"/>
                      </a:cubicBezTo>
                      <a:cubicBezTo>
                        <a:pt x="74" y="140"/>
                        <a:pt x="76" y="138"/>
                        <a:pt x="77" y="137"/>
                      </a:cubicBezTo>
                      <a:cubicBezTo>
                        <a:pt x="109" y="105"/>
                        <a:pt x="109" y="105"/>
                        <a:pt x="109" y="105"/>
                      </a:cubicBezTo>
                      <a:cubicBezTo>
                        <a:pt x="111" y="105"/>
                        <a:pt x="112" y="105"/>
                        <a:pt x="113" y="105"/>
                      </a:cubicBezTo>
                      <a:cubicBezTo>
                        <a:pt x="198" y="105"/>
                        <a:pt x="198" y="105"/>
                        <a:pt x="198" y="105"/>
                      </a:cubicBezTo>
                      <a:cubicBezTo>
                        <a:pt x="205" y="105"/>
                        <a:pt x="210" y="100"/>
                        <a:pt x="210" y="93"/>
                      </a:cubicBezTo>
                      <a:cubicBezTo>
                        <a:pt x="210" y="82"/>
                        <a:pt x="210" y="82"/>
                        <a:pt x="210" y="82"/>
                      </a:cubicBezTo>
                      <a:cubicBezTo>
                        <a:pt x="210" y="75"/>
                        <a:pt x="205" y="70"/>
                        <a:pt x="198" y="70"/>
                      </a:cubicBezTo>
                      <a:cubicBezTo>
                        <a:pt x="144" y="70"/>
                        <a:pt x="144" y="70"/>
                        <a:pt x="144" y="70"/>
                      </a:cubicBezTo>
                      <a:cubicBezTo>
                        <a:pt x="150" y="64"/>
                        <a:pt x="150" y="64"/>
                        <a:pt x="150" y="64"/>
                      </a:cubicBezTo>
                      <a:cubicBezTo>
                        <a:pt x="153" y="61"/>
                        <a:pt x="154" y="58"/>
                        <a:pt x="154" y="55"/>
                      </a:cubicBezTo>
                      <a:cubicBezTo>
                        <a:pt x="154" y="52"/>
                        <a:pt x="152" y="49"/>
                        <a:pt x="150" y="47"/>
                      </a:cubicBezTo>
                      <a:cubicBezTo>
                        <a:pt x="144" y="40"/>
                        <a:pt x="144" y="40"/>
                        <a:pt x="144" y="40"/>
                      </a:cubicBezTo>
                      <a:cubicBezTo>
                        <a:pt x="143" y="39"/>
                        <a:pt x="142" y="39"/>
                        <a:pt x="140" y="38"/>
                      </a:cubicBezTo>
                      <a:cubicBezTo>
                        <a:pt x="140" y="37"/>
                        <a:pt x="139" y="36"/>
                        <a:pt x="138" y="35"/>
                      </a:cubicBezTo>
                      <a:cubicBezTo>
                        <a:pt x="131" y="28"/>
                        <a:pt x="131" y="28"/>
                        <a:pt x="131" y="28"/>
                      </a:cubicBezTo>
                      <a:cubicBezTo>
                        <a:pt x="131" y="27"/>
                        <a:pt x="129" y="26"/>
                        <a:pt x="128" y="25"/>
                      </a:cubicBezTo>
                      <a:cubicBezTo>
                        <a:pt x="128" y="24"/>
                        <a:pt x="127" y="23"/>
                        <a:pt x="126" y="22"/>
                      </a:cubicBezTo>
                      <a:cubicBezTo>
                        <a:pt x="119" y="15"/>
                        <a:pt x="119" y="15"/>
                        <a:pt x="119" y="15"/>
                      </a:cubicBezTo>
                      <a:cubicBezTo>
                        <a:pt x="118" y="14"/>
                        <a:pt x="117" y="13"/>
                        <a:pt x="116" y="13"/>
                      </a:cubicBezTo>
                      <a:cubicBezTo>
                        <a:pt x="115" y="12"/>
                        <a:pt x="114" y="10"/>
                        <a:pt x="113" y="10"/>
                      </a:cubicBezTo>
                      <a:cubicBezTo>
                        <a:pt x="107" y="3"/>
                        <a:pt x="107" y="3"/>
                        <a:pt x="107" y="3"/>
                      </a:cubicBezTo>
                      <a:cubicBezTo>
                        <a:pt x="105" y="1"/>
                        <a:pt x="102" y="0"/>
                        <a:pt x="98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35" name="Rectangle 53"/>
                <p:cNvSpPr>
                  <a:spLocks noChangeArrowheads="1"/>
                </p:cNvSpPr>
                <p:nvPr/>
              </p:nvSpPr>
              <p:spPr bwMode="auto">
                <a:xfrm>
                  <a:off x="277868" y="9084396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36" name="Rectangle 54"/>
                <p:cNvSpPr>
                  <a:spLocks noChangeArrowheads="1"/>
                </p:cNvSpPr>
                <p:nvPr/>
              </p:nvSpPr>
              <p:spPr bwMode="auto">
                <a:xfrm>
                  <a:off x="277868" y="9159009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37" name="Freeform 55"/>
                <p:cNvSpPr>
                  <a:spLocks/>
                </p:cNvSpPr>
                <p:nvPr/>
              </p:nvSpPr>
              <p:spPr bwMode="auto">
                <a:xfrm>
                  <a:off x="239768" y="8674820"/>
                  <a:ext cx="217488" cy="214313"/>
                </a:xfrm>
                <a:custGeom>
                  <a:avLst/>
                  <a:gdLst>
                    <a:gd name="T0" fmla="*/ 55 w 58"/>
                    <a:gd name="T1" fmla="*/ 46 h 57"/>
                    <a:gd name="T2" fmla="*/ 55 w 58"/>
                    <a:gd name="T3" fmla="*/ 37 h 57"/>
                    <a:gd name="T4" fmla="*/ 21 w 58"/>
                    <a:gd name="T5" fmla="*/ 2 h 57"/>
                    <a:gd name="T6" fmla="*/ 12 w 58"/>
                    <a:gd name="T7" fmla="*/ 2 h 57"/>
                    <a:gd name="T8" fmla="*/ 0 w 58"/>
                    <a:gd name="T9" fmla="*/ 14 h 57"/>
                    <a:gd name="T10" fmla="*/ 44 w 58"/>
                    <a:gd name="T11" fmla="*/ 57 h 57"/>
                    <a:gd name="T12" fmla="*/ 55 w 58"/>
                    <a:gd name="T13" fmla="*/ 46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8" h="57">
                      <a:moveTo>
                        <a:pt x="55" y="46"/>
                      </a:moveTo>
                      <a:cubicBezTo>
                        <a:pt x="58" y="43"/>
                        <a:pt x="58" y="39"/>
                        <a:pt x="55" y="37"/>
                      </a:cubicBezTo>
                      <a:cubicBezTo>
                        <a:pt x="21" y="2"/>
                        <a:pt x="21" y="2"/>
                        <a:pt x="21" y="2"/>
                      </a:cubicBezTo>
                      <a:cubicBezTo>
                        <a:pt x="18" y="0"/>
                        <a:pt x="14" y="0"/>
                        <a:pt x="12" y="2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44" y="57"/>
                        <a:pt x="44" y="57"/>
                        <a:pt x="44" y="57"/>
                      </a:cubicBezTo>
                      <a:cubicBezTo>
                        <a:pt x="55" y="46"/>
                        <a:pt x="55" y="46"/>
                        <a:pt x="55" y="4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38" name="Freeform 56"/>
                <p:cNvSpPr>
                  <a:spLocks noEditPoints="1"/>
                </p:cNvSpPr>
                <p:nvPr/>
              </p:nvSpPr>
              <p:spPr bwMode="auto">
                <a:xfrm>
                  <a:off x="-96782" y="8746258"/>
                  <a:ext cx="693738" cy="484189"/>
                </a:xfrm>
                <a:custGeom>
                  <a:avLst/>
                  <a:gdLst>
                    <a:gd name="T0" fmla="*/ 241 w 437"/>
                    <a:gd name="T1" fmla="*/ 166 h 305"/>
                    <a:gd name="T2" fmla="*/ 305 w 437"/>
                    <a:gd name="T3" fmla="*/ 102 h 305"/>
                    <a:gd name="T4" fmla="*/ 288 w 437"/>
                    <a:gd name="T5" fmla="*/ 88 h 305"/>
                    <a:gd name="T6" fmla="*/ 130 w 437"/>
                    <a:gd name="T7" fmla="*/ 246 h 305"/>
                    <a:gd name="T8" fmla="*/ 116 w 437"/>
                    <a:gd name="T9" fmla="*/ 234 h 305"/>
                    <a:gd name="T10" fmla="*/ 276 w 437"/>
                    <a:gd name="T11" fmla="*/ 74 h 305"/>
                    <a:gd name="T12" fmla="*/ 260 w 437"/>
                    <a:gd name="T13" fmla="*/ 57 h 305"/>
                    <a:gd name="T14" fmla="*/ 99 w 437"/>
                    <a:gd name="T15" fmla="*/ 218 h 305"/>
                    <a:gd name="T16" fmla="*/ 87 w 437"/>
                    <a:gd name="T17" fmla="*/ 206 h 305"/>
                    <a:gd name="T18" fmla="*/ 248 w 437"/>
                    <a:gd name="T19" fmla="*/ 45 h 305"/>
                    <a:gd name="T20" fmla="*/ 229 w 437"/>
                    <a:gd name="T21" fmla="*/ 29 h 305"/>
                    <a:gd name="T22" fmla="*/ 71 w 437"/>
                    <a:gd name="T23" fmla="*/ 189 h 305"/>
                    <a:gd name="T24" fmla="*/ 56 w 437"/>
                    <a:gd name="T25" fmla="*/ 175 h 305"/>
                    <a:gd name="T26" fmla="*/ 217 w 437"/>
                    <a:gd name="T27" fmla="*/ 14 h 305"/>
                    <a:gd name="T28" fmla="*/ 201 w 437"/>
                    <a:gd name="T29" fmla="*/ 0 h 305"/>
                    <a:gd name="T30" fmla="*/ 30 w 437"/>
                    <a:gd name="T31" fmla="*/ 173 h 305"/>
                    <a:gd name="T32" fmla="*/ 0 w 437"/>
                    <a:gd name="T33" fmla="*/ 293 h 305"/>
                    <a:gd name="T34" fmla="*/ 12 w 437"/>
                    <a:gd name="T35" fmla="*/ 305 h 305"/>
                    <a:gd name="T36" fmla="*/ 132 w 437"/>
                    <a:gd name="T37" fmla="*/ 274 h 305"/>
                    <a:gd name="T38" fmla="*/ 236 w 437"/>
                    <a:gd name="T39" fmla="*/ 170 h 305"/>
                    <a:gd name="T40" fmla="*/ 236 w 437"/>
                    <a:gd name="T41" fmla="*/ 192 h 305"/>
                    <a:gd name="T42" fmla="*/ 437 w 437"/>
                    <a:gd name="T43" fmla="*/ 192 h 305"/>
                    <a:gd name="T44" fmla="*/ 437 w 437"/>
                    <a:gd name="T45" fmla="*/ 166 h 305"/>
                    <a:gd name="T46" fmla="*/ 241 w 437"/>
                    <a:gd name="T47" fmla="*/ 166 h 305"/>
                    <a:gd name="T48" fmla="*/ 19 w 437"/>
                    <a:gd name="T49" fmla="*/ 286 h 305"/>
                    <a:gd name="T50" fmla="*/ 45 w 437"/>
                    <a:gd name="T51" fmla="*/ 187 h 305"/>
                    <a:gd name="T52" fmla="*/ 116 w 437"/>
                    <a:gd name="T53" fmla="*/ 260 h 305"/>
                    <a:gd name="T54" fmla="*/ 19 w 437"/>
                    <a:gd name="T55" fmla="*/ 286 h 3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437" h="305">
                      <a:moveTo>
                        <a:pt x="241" y="166"/>
                      </a:moveTo>
                      <a:lnTo>
                        <a:pt x="305" y="102"/>
                      </a:lnTo>
                      <a:lnTo>
                        <a:pt x="288" y="88"/>
                      </a:lnTo>
                      <a:lnTo>
                        <a:pt x="130" y="246"/>
                      </a:lnTo>
                      <a:lnTo>
                        <a:pt x="116" y="234"/>
                      </a:lnTo>
                      <a:lnTo>
                        <a:pt x="276" y="74"/>
                      </a:lnTo>
                      <a:lnTo>
                        <a:pt x="260" y="57"/>
                      </a:lnTo>
                      <a:lnTo>
                        <a:pt x="99" y="218"/>
                      </a:lnTo>
                      <a:lnTo>
                        <a:pt x="87" y="206"/>
                      </a:lnTo>
                      <a:lnTo>
                        <a:pt x="248" y="45"/>
                      </a:lnTo>
                      <a:lnTo>
                        <a:pt x="229" y="29"/>
                      </a:lnTo>
                      <a:lnTo>
                        <a:pt x="71" y="189"/>
                      </a:lnTo>
                      <a:lnTo>
                        <a:pt x="56" y="175"/>
                      </a:lnTo>
                      <a:lnTo>
                        <a:pt x="217" y="14"/>
                      </a:lnTo>
                      <a:lnTo>
                        <a:pt x="201" y="0"/>
                      </a:lnTo>
                      <a:lnTo>
                        <a:pt x="30" y="173"/>
                      </a:lnTo>
                      <a:lnTo>
                        <a:pt x="0" y="293"/>
                      </a:lnTo>
                      <a:lnTo>
                        <a:pt x="12" y="305"/>
                      </a:lnTo>
                      <a:lnTo>
                        <a:pt x="132" y="274"/>
                      </a:lnTo>
                      <a:lnTo>
                        <a:pt x="236" y="170"/>
                      </a:lnTo>
                      <a:lnTo>
                        <a:pt x="236" y="192"/>
                      </a:lnTo>
                      <a:lnTo>
                        <a:pt x="437" y="192"/>
                      </a:lnTo>
                      <a:lnTo>
                        <a:pt x="437" y="166"/>
                      </a:lnTo>
                      <a:lnTo>
                        <a:pt x="241" y="166"/>
                      </a:lnTo>
                      <a:close/>
                      <a:moveTo>
                        <a:pt x="19" y="286"/>
                      </a:moveTo>
                      <a:lnTo>
                        <a:pt x="45" y="187"/>
                      </a:lnTo>
                      <a:lnTo>
                        <a:pt x="116" y="260"/>
                      </a:lnTo>
                      <a:lnTo>
                        <a:pt x="19" y="28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  <p:sp>
            <p:nvSpPr>
              <p:cNvPr id="26" name="TextBox 25"/>
              <p:cNvSpPr txBox="1"/>
              <p:nvPr/>
            </p:nvSpPr>
            <p:spPr>
              <a:xfrm>
                <a:off x="1087059" y="8715278"/>
                <a:ext cx="5933865" cy="6595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err="1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Bất</a:t>
                </a:r>
                <a:r>
                  <a:rPr lang="en-US" sz="4400" b="1" dirty="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đẳng</a:t>
                </a:r>
                <a:r>
                  <a:rPr lang="en-US" sz="4400" b="1" dirty="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thức</a:t>
                </a:r>
                <a:r>
                  <a:rPr lang="en-US" sz="4400" b="1" dirty="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Cô</a:t>
                </a:r>
                <a:r>
                  <a:rPr lang="en-US" sz="4400" b="1" dirty="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 </a:t>
                </a:r>
                <a:r>
                  <a:rPr lang="en-US" sz="4400" b="1" dirty="0" err="1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si</a:t>
                </a:r>
                <a:endParaRPr lang="en-US" sz="4400" b="1" dirty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</p:grpSp>
      <p:grpSp>
        <p:nvGrpSpPr>
          <p:cNvPr id="45" name="Group 44"/>
          <p:cNvGrpSpPr/>
          <p:nvPr/>
        </p:nvGrpSpPr>
        <p:grpSpPr>
          <a:xfrm>
            <a:off x="1281993" y="8299785"/>
            <a:ext cx="21951683" cy="3562290"/>
            <a:chOff x="1359512" y="4038600"/>
            <a:chExt cx="21948825" cy="3562290"/>
          </a:xfrm>
        </p:grpSpPr>
        <p:grpSp>
          <p:nvGrpSpPr>
            <p:cNvPr id="46" name="Group 45"/>
            <p:cNvGrpSpPr/>
            <p:nvPr/>
          </p:nvGrpSpPr>
          <p:grpSpPr>
            <a:xfrm>
              <a:off x="1359512" y="4038600"/>
              <a:ext cx="21948825" cy="3562290"/>
              <a:chOff x="1201857" y="2458175"/>
              <a:chExt cx="21948825" cy="3562290"/>
            </a:xfrm>
          </p:grpSpPr>
          <p:sp>
            <p:nvSpPr>
              <p:cNvPr id="48" name="Rounded Rectangle 47"/>
              <p:cNvSpPr/>
              <p:nvPr/>
            </p:nvSpPr>
            <p:spPr>
              <a:xfrm>
                <a:off x="1201857" y="2458175"/>
                <a:ext cx="21948825" cy="3562290"/>
              </a:xfrm>
              <a:prstGeom prst="roundRect">
                <a:avLst>
                  <a:gd name="adj" fmla="val 4611"/>
                </a:avLst>
              </a:prstGeom>
              <a:solidFill>
                <a:srgbClr val="E7D2B3"/>
              </a:solidFill>
              <a:ln w="28575">
                <a:solidFill>
                  <a:srgbClr val="AB7C3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/>
                <a:endParaRPr lang="en-US" sz="44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49" name="Freeform 20"/>
              <p:cNvSpPr>
                <a:spLocks/>
              </p:cNvSpPr>
              <p:nvPr/>
            </p:nvSpPr>
            <p:spPr bwMode="auto">
              <a:xfrm>
                <a:off x="1247578" y="2495616"/>
                <a:ext cx="3478409" cy="762778"/>
              </a:xfrm>
              <a:prstGeom prst="roundRect">
                <a:avLst/>
              </a:prstGeom>
              <a:solidFill>
                <a:srgbClr val="AB7C37"/>
              </a:solidFill>
              <a:ln w="57150">
                <a:solidFill>
                  <a:srgbClr val="AB7C37"/>
                </a:solidFill>
              </a:ln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 b="1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47" name="TextBox 46"/>
            <p:cNvSpPr txBox="1"/>
            <p:nvPr/>
          </p:nvSpPr>
          <p:spPr>
            <a:xfrm>
              <a:off x="1661194" y="4038600"/>
              <a:ext cx="193809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b="1" dirty="0" err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Chú</a:t>
              </a:r>
              <a:r>
                <a:rPr lang="en-US" sz="4400" b="1" dirty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ý </a:t>
              </a:r>
            </a:p>
          </p:txBody>
        </p:sp>
      </p:grpSp>
      <p:sp>
        <p:nvSpPr>
          <p:cNvPr id="41" name="Rectangle 40"/>
          <p:cNvSpPr/>
          <p:nvPr/>
        </p:nvSpPr>
        <p:spPr>
          <a:xfrm>
            <a:off x="1917049" y="4562591"/>
            <a:ext cx="20133730" cy="198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2350" indent="-571500" algn="just">
              <a:lnSpc>
                <a:spcPct val="150000"/>
              </a:lnSpc>
              <a:buFont typeface="Arial" charset="0"/>
              <a:buChar char="•"/>
            </a:pPr>
            <a:r>
              <a:rPr lang="vi-VN" sz="44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ĐL: Trung bình nhân của hai số không âm nhỏ hơn hoặc bằng trung bình cộng của chúng.</a:t>
            </a:r>
            <a:endParaRPr lang="en-US" sz="4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4640788" y="6644313"/>
                <a:ext cx="5836662" cy="10774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400" b="1" i="1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Times New Roman"/>
                          </a:rPr>
                          <m:t>𝒂𝒃</m:t>
                        </m:r>
                      </m:e>
                    </m:rad>
                    <m:r>
                      <a:rPr lang="en-US" sz="4400" b="1">
                        <a:solidFill>
                          <a:prstClr val="black"/>
                        </a:solidFill>
                        <a:latin typeface="Cambria Math"/>
                        <a:ea typeface="Calibri"/>
                        <a:cs typeface="Times New Roman"/>
                      </a:rPr>
                      <m:t>≤</m:t>
                    </m:r>
                    <m:f>
                      <m:fPr>
                        <m:ctrlPr>
                          <a:rPr lang="en-US" sz="4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Times New Roman"/>
                          </a:rPr>
                          <m:t>𝒂</m:t>
                        </m:r>
                        <m:r>
                          <a:rPr lang="en-US" sz="4400" b="1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Times New Roman"/>
                          </a:rPr>
                          <m:t>+</m:t>
                        </m:r>
                        <m:r>
                          <a:rPr lang="en-US" sz="4400" b="1" i="1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Times New Roman"/>
                          </a:rPr>
                          <m:t>𝒃</m:t>
                        </m:r>
                      </m:num>
                      <m:den>
                        <m:r>
                          <a:rPr lang="en-US" sz="4400" b="1" i="1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Times New Roman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400" b="1" i="1" dirty="0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, </a:t>
                </a:r>
                <a14:m>
                  <m:oMath xmlns:m="http://schemas.openxmlformats.org/officeDocument/2006/math">
                    <m:r>
                      <a:rPr lang="en-US" sz="4400" b="1" i="1">
                        <a:solidFill>
                          <a:prstClr val="black"/>
                        </a:solidFill>
                        <a:latin typeface="Cambria Math"/>
                        <a:ea typeface="Calibri"/>
                        <a:cs typeface="Times New Roman"/>
                      </a:rPr>
                      <m:t>∀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/>
                        <a:ea typeface="Calibri"/>
                        <a:cs typeface="Times New Roman"/>
                      </a:rPr>
                      <m:t>𝒂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/>
                        <a:ea typeface="Calibri"/>
                        <a:cs typeface="Times New Roman"/>
                      </a:rPr>
                      <m:t>,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/>
                        <a:ea typeface="Calibri"/>
                        <a:cs typeface="Times New Roman"/>
                      </a:rPr>
                      <m:t>𝒃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/>
                        <a:ea typeface="Calibri"/>
                        <a:cs typeface="Times New Roman"/>
                      </a:rPr>
                      <m:t>≥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/>
                        <a:ea typeface="Calibri"/>
                        <a:cs typeface="Times New Roman"/>
                      </a:rPr>
                      <m:t>𝟎</m:t>
                    </m:r>
                  </m:oMath>
                </a14:m>
                <a:r>
                  <a:rPr lang="en-US" sz="4400" b="1" i="1" dirty="0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;</a:t>
                </a:r>
                <a:endParaRPr lang="en-US" sz="4400" b="1" dirty="0">
                  <a:solidFill>
                    <a:prstClr val="black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0788" y="6644313"/>
                <a:ext cx="5836662" cy="1077411"/>
              </a:xfrm>
              <a:prstGeom prst="rect">
                <a:avLst/>
              </a:prstGeom>
              <a:blipFill>
                <a:blip r:embed="rId3"/>
                <a:stretch>
                  <a:fillRect r="-3236" b="-107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10898195" y="6801903"/>
                <a:ext cx="6879640" cy="7593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4400" b="1" dirty="0" err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Dấu</a:t>
                </a:r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"=" </a:t>
                </a:r>
                <a:r>
                  <a:rPr lang="en-US" sz="4400" b="1" dirty="0" err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xảy</a:t>
                </a:r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ra</a:t>
                </a:r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Symbol"/>
                  </a:rPr>
                  <a:t></a:t>
                </a:r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solidFill>
                          <a:prstClr val="black"/>
                        </a:solidFill>
                        <a:latin typeface="Cambria Math"/>
                        <a:ea typeface="Calibri"/>
                        <a:cs typeface="Times New Roman"/>
                      </a:rPr>
                      <m:t>𝐚</m:t>
                    </m:r>
                    <m:r>
                      <a:rPr lang="en-US" sz="4400" b="1">
                        <a:solidFill>
                          <a:prstClr val="black"/>
                        </a:solidFill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/>
                        <a:ea typeface="Calibri"/>
                        <a:cs typeface="Times New Roman"/>
                      </a:rPr>
                      <m:t>𝐛</m:t>
                    </m:r>
                  </m:oMath>
                </a14:m>
                <a:endParaRPr lang="en-US" sz="4400" b="1" dirty="0">
                  <a:solidFill>
                    <a:prstClr val="black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98195" y="6801903"/>
                <a:ext cx="6879640" cy="759375"/>
              </a:xfrm>
              <a:prstGeom prst="rect">
                <a:avLst/>
              </a:prstGeom>
              <a:blipFill>
                <a:blip r:embed="rId4"/>
                <a:stretch>
                  <a:fillRect l="-3635" t="-19355" b="-379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Rectangle 49"/>
          <p:cNvSpPr/>
          <p:nvPr/>
        </p:nvSpPr>
        <p:spPr>
          <a:xfrm>
            <a:off x="2399059" y="9599070"/>
            <a:ext cx="17466730" cy="969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850" algn="just">
              <a:lnSpc>
                <a:spcPct val="150000"/>
              </a:lnSpc>
            </a:pPr>
            <a:r>
              <a:rPr lang="vi-VN" sz="44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Bất đẳng thức Cô- si chỉ áp dụng cho các số không âm.</a:t>
            </a:r>
            <a:endParaRPr lang="en-US" sz="4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50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4" grpId="0"/>
      <p:bldP spid="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457258" y="1572062"/>
            <a:ext cx="7620990" cy="830997"/>
            <a:chOff x="-288924" y="1892299"/>
            <a:chExt cx="7619998" cy="830995"/>
          </a:xfrm>
        </p:grpSpPr>
        <p:sp>
          <p:nvSpPr>
            <p:cNvPr id="3" name="Rounded Rectangle 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82675" y="1913523"/>
              <a:ext cx="716770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</a:t>
              </a:r>
              <a:r>
                <a:rPr lang="vi-VN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</a:t>
              </a:r>
              <a:endParaRPr lang="en-US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1" y="1892299"/>
              <a:ext cx="5243513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-1571" y="-377026"/>
            <a:ext cx="184755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-1571" y="-377026"/>
            <a:ext cx="184755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52" name="Group 10"/>
          <p:cNvGrpSpPr/>
          <p:nvPr/>
        </p:nvGrpSpPr>
        <p:grpSpPr>
          <a:xfrm>
            <a:off x="1206905" y="7418684"/>
            <a:ext cx="21896407" cy="6068716"/>
            <a:chOff x="1270511" y="5867400"/>
            <a:chExt cx="21893556" cy="4278959"/>
          </a:xfrm>
        </p:grpSpPr>
        <p:sp>
          <p:nvSpPr>
            <p:cNvPr id="53" name="Rounded Rectangle 52"/>
            <p:cNvSpPr/>
            <p:nvPr/>
          </p:nvSpPr>
          <p:spPr>
            <a:xfrm>
              <a:off x="1346910" y="5938014"/>
              <a:ext cx="21817157" cy="4208345"/>
            </a:xfrm>
            <a:prstGeom prst="roundRect">
              <a:avLst>
                <a:gd name="adj" fmla="val 8973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30000"/>
                </a:lnSpc>
              </a:pPr>
              <a:r>
                <a:rPr lang="en-US" sz="44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	</a:t>
              </a:r>
            </a:p>
            <a:p>
              <a:pPr algn="ctr"/>
              <a:endParaRPr lang="en-US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54" name="Group 60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96330" y="6305967"/>
                <a:ext cx="2372765" cy="564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</p:grpSp>
      <p:grpSp>
        <p:nvGrpSpPr>
          <p:cNvPr id="61" name="Group 54"/>
          <p:cNvGrpSpPr/>
          <p:nvPr/>
        </p:nvGrpSpPr>
        <p:grpSpPr>
          <a:xfrm>
            <a:off x="1206905" y="3605267"/>
            <a:ext cx="21844671" cy="3252735"/>
            <a:chOff x="1188049" y="3405486"/>
            <a:chExt cx="21841827" cy="3905035"/>
          </a:xfrm>
        </p:grpSpPr>
        <p:sp>
          <p:nvSpPr>
            <p:cNvPr id="62" name="Rounded Rectangle 61"/>
            <p:cNvSpPr/>
            <p:nvPr/>
          </p:nvSpPr>
          <p:spPr>
            <a:xfrm>
              <a:off x="1188049" y="3581025"/>
              <a:ext cx="21841827" cy="3729496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r>
                <a:rPr lang="en-US" sz="44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                   </a:t>
              </a:r>
            </a:p>
          </p:txBody>
        </p:sp>
        <p:grpSp>
          <p:nvGrpSpPr>
            <p:cNvPr id="63" name="Group 67"/>
            <p:cNvGrpSpPr/>
            <p:nvPr/>
          </p:nvGrpSpPr>
          <p:grpSpPr>
            <a:xfrm>
              <a:off x="1268078" y="3405486"/>
              <a:ext cx="3548613" cy="1125886"/>
              <a:chOff x="1311958" y="3405486"/>
              <a:chExt cx="3548613" cy="1125886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60833" y="2631633"/>
                <a:ext cx="1011580" cy="2787896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178955" y="3570678"/>
                <a:ext cx="2231701" cy="9606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Ví</a:t>
                </a:r>
                <a:r>
                  <a:rPr lang="en-US" sz="4600" b="1" dirty="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600" b="1" dirty="0" err="1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dụ</a:t>
                </a:r>
                <a:r>
                  <a:rPr lang="en-US" sz="4600" b="1" dirty="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1</a:t>
                </a:r>
              </a:p>
            </p:txBody>
          </p:sp>
          <p:grpSp>
            <p:nvGrpSpPr>
              <p:cNvPr id="66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</p:grpSp>
      </p:grpSp>
      <p:sp>
        <p:nvSpPr>
          <p:cNvPr id="7" name="Rectangle 6"/>
          <p:cNvSpPr/>
          <p:nvPr/>
        </p:nvSpPr>
        <p:spPr>
          <a:xfrm>
            <a:off x="1944099" y="1572062"/>
            <a:ext cx="2113064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BẤT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ĐẲNG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THỨC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GIỮA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TRUNG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BÌNH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CỘNG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VÀ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TRUNG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BÌNH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NHÂN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BẤT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ĐẲNG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THỨC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CÔ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 SI)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2169584" y="4982182"/>
                <a:ext cx="15910250" cy="11056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4400" b="1" dirty="0" err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CMR</a:t>
                </a:r>
                <a:r>
                  <a:rPr lang="fr-FR" sz="4400" b="1" dirty="0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fr-FR" sz="4400" b="1" dirty="0" err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với</a:t>
                </a:r>
                <a:r>
                  <a:rPr lang="fr-FR" sz="4400" b="1" dirty="0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2 </a:t>
                </a:r>
                <a:r>
                  <a:rPr lang="fr-FR" sz="4400" b="1" dirty="0" err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số</a:t>
                </a:r>
                <a:r>
                  <a:rPr lang="fr-FR" sz="4400" b="1" dirty="0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fr-FR" sz="4400" b="1" i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a, b</a:t>
                </a:r>
                <a:r>
                  <a:rPr lang="fr-FR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fr-FR" sz="4400" b="1" dirty="0" err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dương</a:t>
                </a:r>
                <a:r>
                  <a:rPr lang="fr-FR" sz="4400" b="1" dirty="0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ta </a:t>
                </a:r>
                <a:r>
                  <a:rPr lang="fr-FR" sz="4400" b="1" dirty="0" err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có</a:t>
                </a:r>
                <a:r>
                  <a:rPr lang="fr-FR" sz="4400" b="1" dirty="0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𝒂</m:t>
                        </m:r>
                        <m:r>
                          <a:rPr lang="en-US" sz="4400" b="1">
                            <a:solidFill>
                              <a:prstClr val="black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44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𝒃</m:t>
                        </m:r>
                      </m:e>
                    </m:d>
                    <m:d>
                      <m:dPr>
                        <m:ctrlPr>
                          <a:rPr lang="en-US" sz="4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4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4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44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𝒂</m:t>
                            </m:r>
                          </m:den>
                        </m:f>
                        <m:r>
                          <a:rPr lang="en-US" sz="4400" b="1">
                            <a:solidFill>
                              <a:prstClr val="black"/>
                            </a:solidFill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US" sz="4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4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44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𝒃</m:t>
                            </m:r>
                          </m:den>
                        </m:f>
                      </m:e>
                    </m:d>
                    <m:r>
                      <a:rPr lang="en-US" sz="4400" b="1">
                        <a:solidFill>
                          <a:prstClr val="black"/>
                        </a:solidFill>
                        <a:latin typeface="Cambria Math"/>
                      </a:rPr>
                      <m:t>≥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/>
                      </a:rPr>
                      <m:t>𝟒</m:t>
                    </m:r>
                  </m:oMath>
                </a14:m>
                <a:endParaRPr lang="en-US" sz="4400" b="1" dirty="0">
                  <a:solidFill>
                    <a:prstClr val="black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9584" y="4982182"/>
                <a:ext cx="15910250" cy="1105687"/>
              </a:xfrm>
              <a:prstGeom prst="rect">
                <a:avLst/>
              </a:prstGeom>
              <a:blipFill>
                <a:blip r:embed="rId3"/>
                <a:stretch>
                  <a:fillRect l="-1571" b="-8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48"/>
          <p:cNvSpPr/>
          <p:nvPr/>
        </p:nvSpPr>
        <p:spPr>
          <a:xfrm>
            <a:off x="2228102" y="8756633"/>
            <a:ext cx="8045598" cy="969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850" algn="just">
              <a:lnSpc>
                <a:spcPct val="150000"/>
              </a:lnSpc>
            </a:pPr>
            <a:r>
              <a:rPr lang="vi-VN" sz="44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Áp dụng BĐT Cô- si ta có</a:t>
            </a:r>
            <a:endParaRPr lang="en-US" sz="4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10027557" y="8870960"/>
                <a:ext cx="3772058" cy="8456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</a:rPr>
                        <m:t>𝒂</m:t>
                      </m:r>
                      <m:r>
                        <a:rPr lang="en-US" b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</a:rPr>
                        <m:t>𝒃</m:t>
                      </m:r>
                      <m:r>
                        <a:rPr lang="en-US" b="1">
                          <a:solidFill>
                            <a:prstClr val="black"/>
                          </a:solidFill>
                          <a:latin typeface="Cambria Math"/>
                        </a:rPr>
                        <m:t>≥</m:t>
                      </m:r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𝒂𝒃</m:t>
                          </m:r>
                        </m:e>
                      </m:rad>
                    </m:oMath>
                  </m:oMathPara>
                </a14:m>
                <a:endParaRPr lang="en-US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7557" y="8870960"/>
                <a:ext cx="3772058" cy="8456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10022217" y="10075726"/>
                <a:ext cx="4083362" cy="14668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6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6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𝒂</m:t>
                        </m:r>
                      </m:den>
                    </m:f>
                    <m:r>
                      <a:rPr lang="en-US" sz="6000" b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6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6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𝒃</m:t>
                        </m:r>
                      </m:den>
                    </m:f>
                    <m:r>
                      <a:rPr lang="en-US" sz="6000" b="1">
                        <a:solidFill>
                          <a:prstClr val="black"/>
                        </a:solidFill>
                        <a:latin typeface="Cambria Math"/>
                      </a:rPr>
                      <m:t>≥</m:t>
                    </m:r>
                    <m:f>
                      <m:fPr>
                        <m:ctrlPr>
                          <a:rPr lang="en-US" sz="6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60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60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𝒂𝒃</m:t>
                            </m:r>
                          </m:e>
                        </m:rad>
                      </m:den>
                    </m:f>
                  </m:oMath>
                </a14:m>
                <a:endParaRPr lang="en-US" sz="6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2217" y="10075726"/>
                <a:ext cx="4083362" cy="14668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2592387" y="11729791"/>
                <a:ext cx="10575909" cy="15031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0850" algn="just">
                  <a:lnSpc>
                    <a:spcPct val="150000"/>
                  </a:lnSpc>
                </a:pPr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>
                        <a:solidFill>
                          <a:prstClr val="black"/>
                        </a:solidFill>
                        <a:latin typeface="Cambria Math"/>
                        <a:ea typeface="Calibri"/>
                      </a:rPr>
                      <m:t>⇒</m:t>
                    </m:r>
                    <m:d>
                      <m:dPr>
                        <m:ctrlPr>
                          <a:rPr lang="en-US" sz="4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/>
                          </a:rPr>
                        </m:ctrlPr>
                      </m:dPr>
                      <m:e>
                        <m:r>
                          <a:rPr lang="en-US" sz="4400" b="1" i="1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</a:rPr>
                          <m:t>𝒂</m:t>
                        </m:r>
                        <m:r>
                          <a:rPr lang="en-US" sz="4400" b="1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</a:rPr>
                          <m:t>+</m:t>
                        </m:r>
                        <m:r>
                          <a:rPr lang="en-US" sz="4400" b="1" i="1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</a:rPr>
                          <m:t>𝒃</m:t>
                        </m:r>
                      </m:e>
                    </m:d>
                    <m:d>
                      <m:dPr>
                        <m:ctrlPr>
                          <a:rPr lang="en-US" sz="4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4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libri"/>
                              </a:rPr>
                            </m:ctrlPr>
                          </m:fPr>
                          <m:num>
                            <m:r>
                              <a:rPr lang="en-US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libri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libri"/>
                              </a:rPr>
                              <m:t>𝒂</m:t>
                            </m:r>
                          </m:den>
                        </m:f>
                        <m:r>
                          <a:rPr lang="en-US" sz="4400" b="1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</a:rPr>
                          <m:t>+</m:t>
                        </m:r>
                        <m:f>
                          <m:fPr>
                            <m:ctrlPr>
                              <a:rPr lang="en-US" sz="4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libri"/>
                              </a:rPr>
                            </m:ctrlPr>
                          </m:fPr>
                          <m:num>
                            <m:r>
                              <a:rPr lang="en-US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libri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libri"/>
                              </a:rPr>
                              <m:t>𝒃</m:t>
                            </m:r>
                          </m:den>
                        </m:f>
                      </m:e>
                    </m:d>
                    <m:r>
                      <a:rPr lang="en-US" sz="4400" b="1">
                        <a:solidFill>
                          <a:prstClr val="black"/>
                        </a:solidFill>
                        <a:latin typeface="Cambria Math"/>
                        <a:ea typeface="Calibri"/>
                      </a:rPr>
                      <m:t>≥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/>
                        <a:ea typeface="Calibri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en-US" sz="4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/>
                          </a:rPr>
                        </m:ctrlPr>
                      </m:radPr>
                      <m:deg/>
                      <m:e>
                        <m:r>
                          <a:rPr lang="en-US" sz="4400" b="1" i="1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</a:rPr>
                          <m:t>𝒂𝒃</m:t>
                        </m:r>
                      </m:e>
                    </m:rad>
                    <m:r>
                      <a:rPr lang="en-US" sz="4400" b="1">
                        <a:solidFill>
                          <a:prstClr val="black"/>
                        </a:solidFill>
                        <a:latin typeface="Cambria Math"/>
                        <a:ea typeface="Calibri"/>
                      </a:rPr>
                      <m:t>.</m:t>
                    </m:r>
                    <m:f>
                      <m:fPr>
                        <m:ctrlPr>
                          <a:rPr lang="en-US" sz="4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/>
                          </a:rPr>
                        </m:ctrlPr>
                      </m:fPr>
                      <m:num>
                        <m:r>
                          <a:rPr lang="en-US" sz="4400" b="1" i="1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</a:rPr>
                          <m:t>𝟐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4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libri"/>
                              </a:rPr>
                            </m:ctrlPr>
                          </m:radPr>
                          <m:deg/>
                          <m:e>
                            <m:r>
                              <a:rPr lang="en-US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libri"/>
                              </a:rPr>
                              <m:t>𝒂𝒃</m:t>
                            </m:r>
                          </m:e>
                        </m:rad>
                      </m:den>
                    </m:f>
                    <m:r>
                      <a:rPr lang="en-US" sz="4400" b="1">
                        <a:solidFill>
                          <a:prstClr val="black"/>
                        </a:solidFill>
                        <a:latin typeface="Cambria Math"/>
                        <a:ea typeface="Calibri"/>
                      </a:rPr>
                      <m:t>=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/>
                        <a:ea typeface="Calibri"/>
                      </a:rPr>
                      <m:t>𝟒</m:t>
                    </m:r>
                    <m:r>
                      <a:rPr lang="en-US" sz="4400" b="1" i="0" smtClean="0">
                        <a:solidFill>
                          <a:prstClr val="black"/>
                        </a:solidFill>
                        <a:latin typeface="Cambria Math"/>
                        <a:ea typeface="Calibri"/>
                      </a:rPr>
                      <m:t>.</m:t>
                    </m:r>
                  </m:oMath>
                </a14:m>
                <a:endParaRPr lang="en-US" sz="44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2387" y="11729791"/>
                <a:ext cx="10575909" cy="15031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12100602" y="12316417"/>
                <a:ext cx="7560585" cy="1446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vi-VN" sz="4400" b="1" i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vi-VN" sz="4400" b="1" dirty="0">
                    <a:solidFill>
                      <a:srgbClr val="00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Dấu “ =” xảy ra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⇔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𝐚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=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𝐛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.</m:t>
                    </m:r>
                  </m:oMath>
                </a14:m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	</a:t>
                </a:r>
                <a:endParaRPr lang="en-US" b="1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00602" y="12316417"/>
                <a:ext cx="7560585" cy="1446550"/>
              </a:xfrm>
              <a:prstGeom prst="rect">
                <a:avLst/>
              </a:prstGeom>
              <a:blipFill>
                <a:blip r:embed="rId7"/>
                <a:stretch>
                  <a:fillRect l="-1048" t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7705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51" grpId="0"/>
      <p:bldP spid="56" grpId="0"/>
      <p:bldP spid="5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459736" y="1604607"/>
            <a:ext cx="19662159" cy="1569660"/>
            <a:chOff x="-288924" y="1892299"/>
            <a:chExt cx="19659599" cy="1569656"/>
          </a:xfrm>
        </p:grpSpPr>
        <p:sp>
          <p:nvSpPr>
            <p:cNvPr id="3" name="Rounded Rectangle 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82675" y="1913523"/>
              <a:ext cx="716770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1" y="1892299"/>
              <a:ext cx="17283114" cy="1569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BẤT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ĐẲNG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GIỮA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TRUNG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BÌNH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CỘNG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VÀ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TRUNG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BÌNH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NHÂN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(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BẤT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ĐẲNG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CÔ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- SI) 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939675" y="4384765"/>
            <a:ext cx="22328488" cy="7705403"/>
            <a:chOff x="1076414" y="4338091"/>
            <a:chExt cx="22325581" cy="5081244"/>
          </a:xfrm>
        </p:grpSpPr>
        <p:sp>
          <p:nvSpPr>
            <p:cNvPr id="39" name="Rounded Rectangle 38"/>
            <p:cNvSpPr/>
            <p:nvPr/>
          </p:nvSpPr>
          <p:spPr>
            <a:xfrm>
              <a:off x="1533269" y="4671091"/>
              <a:ext cx="21868726" cy="4748244"/>
            </a:xfrm>
            <a:prstGeom prst="roundRect">
              <a:avLst>
                <a:gd name="adj" fmla="val 4110"/>
              </a:avLst>
            </a:prstGeom>
            <a:solidFill>
              <a:srgbClr val="BEDCF4"/>
            </a:solidFill>
            <a:ln w="28575">
              <a:solidFill>
                <a:srgbClr val="0999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ctr"/>
            <a:lstStyle/>
            <a:p>
              <a:pPr algn="just"/>
              <a:r>
                <a:rPr lang="en-US" sz="4800" b="1" dirty="0">
                  <a:solidFill>
                    <a:prstClr val="black"/>
                  </a:solidFill>
                  <a:latin typeface="Times New Roman" pitchFamily="18" charset="0"/>
                  <a:ea typeface="Calibri"/>
                  <a:cs typeface="Times New Roman" pitchFamily="18" charset="0"/>
                </a:rPr>
                <a:t> </a:t>
              </a:r>
              <a:endParaRPr lang="en-US" sz="4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23" name="Group 65"/>
            <p:cNvGrpSpPr/>
            <p:nvPr/>
          </p:nvGrpSpPr>
          <p:grpSpPr>
            <a:xfrm>
              <a:off x="1076414" y="4338091"/>
              <a:ext cx="4172092" cy="637528"/>
              <a:chOff x="166396" y="8715278"/>
              <a:chExt cx="4172092" cy="637528"/>
            </a:xfrm>
          </p:grpSpPr>
          <p:sp>
            <p:nvSpPr>
              <p:cNvPr id="24" name="Freeform 20"/>
              <p:cNvSpPr>
                <a:spLocks/>
              </p:cNvSpPr>
              <p:nvPr/>
            </p:nvSpPr>
            <p:spPr bwMode="auto">
              <a:xfrm>
                <a:off x="384523" y="8755081"/>
                <a:ext cx="3953965" cy="597725"/>
              </a:xfrm>
              <a:prstGeom prst="roundRect">
                <a:avLst/>
              </a:prstGeom>
              <a:solidFill>
                <a:srgbClr val="0072BC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600" b="1" dirty="0">
                  <a:solidFill>
                    <a:prstClr val="black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25" name="Group 7"/>
              <p:cNvGrpSpPr/>
              <p:nvPr/>
            </p:nvGrpSpPr>
            <p:grpSpPr>
              <a:xfrm>
                <a:off x="166396" y="8780577"/>
                <a:ext cx="702538" cy="572229"/>
                <a:chOff x="-145995" y="8633545"/>
                <a:chExt cx="787401" cy="641352"/>
              </a:xfrm>
            </p:grpSpPr>
            <p:sp>
              <p:nvSpPr>
                <p:cNvPr id="27" name="Freeform 45"/>
                <p:cNvSpPr>
                  <a:spLocks/>
                </p:cNvSpPr>
                <p:nvPr/>
              </p:nvSpPr>
              <p:spPr bwMode="auto">
                <a:xfrm>
                  <a:off x="255643" y="9062171"/>
                  <a:ext cx="363538" cy="88900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8" name="Freeform 46"/>
                <p:cNvSpPr>
                  <a:spLocks noEditPoints="1"/>
                </p:cNvSpPr>
                <p:nvPr/>
              </p:nvSpPr>
              <p:spPr bwMode="auto">
                <a:xfrm>
                  <a:off x="233418" y="9039946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0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0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9" name="Freeform 47"/>
                <p:cNvSpPr>
                  <a:spLocks/>
                </p:cNvSpPr>
                <p:nvPr/>
              </p:nvSpPr>
              <p:spPr bwMode="auto">
                <a:xfrm>
                  <a:off x="255643" y="9136784"/>
                  <a:ext cx="363538" cy="90488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0" name="Freeform 48"/>
                <p:cNvSpPr>
                  <a:spLocks noEditPoints="1"/>
                </p:cNvSpPr>
                <p:nvPr/>
              </p:nvSpPr>
              <p:spPr bwMode="auto">
                <a:xfrm>
                  <a:off x="233418" y="9114559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1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1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1" name="Freeform 49"/>
                <p:cNvSpPr>
                  <a:spLocks/>
                </p:cNvSpPr>
                <p:nvPr/>
              </p:nvSpPr>
              <p:spPr bwMode="auto">
                <a:xfrm>
                  <a:off x="217543" y="8657358"/>
                  <a:ext cx="263525" cy="254000"/>
                </a:xfrm>
                <a:custGeom>
                  <a:avLst/>
                  <a:gdLst>
                    <a:gd name="T0" fmla="*/ 50 w 70"/>
                    <a:gd name="T1" fmla="*/ 68 h 68"/>
                    <a:gd name="T2" fmla="*/ 45 w 70"/>
                    <a:gd name="T3" fmla="*/ 67 h 68"/>
                    <a:gd name="T4" fmla="*/ 2 w 70"/>
                    <a:gd name="T5" fmla="*/ 23 h 68"/>
                    <a:gd name="T6" fmla="*/ 2 w 70"/>
                    <a:gd name="T7" fmla="*/ 15 h 68"/>
                    <a:gd name="T8" fmla="*/ 14 w 70"/>
                    <a:gd name="T9" fmla="*/ 3 h 68"/>
                    <a:gd name="T10" fmla="*/ 22 w 70"/>
                    <a:gd name="T11" fmla="*/ 0 h 68"/>
                    <a:gd name="T12" fmla="*/ 31 w 70"/>
                    <a:gd name="T13" fmla="*/ 3 h 68"/>
                    <a:gd name="T14" fmla="*/ 65 w 70"/>
                    <a:gd name="T15" fmla="*/ 38 h 68"/>
                    <a:gd name="T16" fmla="*/ 65 w 70"/>
                    <a:gd name="T17" fmla="*/ 55 h 68"/>
                    <a:gd name="T18" fmla="*/ 54 w 70"/>
                    <a:gd name="T19" fmla="*/ 67 h 68"/>
                    <a:gd name="T20" fmla="*/ 50 w 70"/>
                    <a:gd name="T21" fmla="*/ 68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70" h="68">
                      <a:moveTo>
                        <a:pt x="50" y="68"/>
                      </a:moveTo>
                      <a:cubicBezTo>
                        <a:pt x="48" y="68"/>
                        <a:pt x="47" y="68"/>
                        <a:pt x="45" y="67"/>
                      </a:cubicBezTo>
                      <a:cubicBezTo>
                        <a:pt x="2" y="23"/>
                        <a:pt x="2" y="23"/>
                        <a:pt x="2" y="23"/>
                      </a:cubicBezTo>
                      <a:cubicBezTo>
                        <a:pt x="0" y="21"/>
                        <a:pt x="0" y="17"/>
                        <a:pt x="2" y="15"/>
                      </a:cubicBezTo>
                      <a:cubicBezTo>
                        <a:pt x="14" y="3"/>
                        <a:pt x="14" y="3"/>
                        <a:pt x="14" y="3"/>
                      </a:cubicBezTo>
                      <a:cubicBezTo>
                        <a:pt x="16" y="1"/>
                        <a:pt x="19" y="0"/>
                        <a:pt x="22" y="0"/>
                      </a:cubicBezTo>
                      <a:cubicBezTo>
                        <a:pt x="26" y="0"/>
                        <a:pt x="29" y="1"/>
                        <a:pt x="31" y="3"/>
                      </a:cubicBezTo>
                      <a:cubicBezTo>
                        <a:pt x="65" y="38"/>
                        <a:pt x="65" y="38"/>
                        <a:pt x="65" y="38"/>
                      </a:cubicBezTo>
                      <a:cubicBezTo>
                        <a:pt x="70" y="42"/>
                        <a:pt x="70" y="50"/>
                        <a:pt x="65" y="55"/>
                      </a:cubicBezTo>
                      <a:cubicBezTo>
                        <a:pt x="54" y="67"/>
                        <a:pt x="54" y="67"/>
                        <a:pt x="54" y="67"/>
                      </a:cubicBezTo>
                      <a:cubicBezTo>
                        <a:pt x="53" y="68"/>
                        <a:pt x="51" y="68"/>
                        <a:pt x="50" y="6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2" name="Freeform 50"/>
                <p:cNvSpPr>
                  <a:spLocks noEditPoints="1"/>
                </p:cNvSpPr>
                <p:nvPr/>
              </p:nvSpPr>
              <p:spPr bwMode="auto">
                <a:xfrm>
                  <a:off x="192143" y="8633545"/>
                  <a:ext cx="314325" cy="300038"/>
                </a:xfrm>
                <a:custGeom>
                  <a:avLst/>
                  <a:gdLst>
                    <a:gd name="T0" fmla="*/ 29 w 84"/>
                    <a:gd name="T1" fmla="*/ 12 h 80"/>
                    <a:gd name="T2" fmla="*/ 34 w 84"/>
                    <a:gd name="T3" fmla="*/ 13 h 80"/>
                    <a:gd name="T4" fmla="*/ 68 w 84"/>
                    <a:gd name="T5" fmla="*/ 48 h 80"/>
                    <a:gd name="T6" fmla="*/ 68 w 84"/>
                    <a:gd name="T7" fmla="*/ 57 h 80"/>
                    <a:gd name="T8" fmla="*/ 57 w 84"/>
                    <a:gd name="T9" fmla="*/ 68 h 80"/>
                    <a:gd name="T10" fmla="*/ 13 w 84"/>
                    <a:gd name="T11" fmla="*/ 25 h 80"/>
                    <a:gd name="T12" fmla="*/ 25 w 84"/>
                    <a:gd name="T13" fmla="*/ 13 h 80"/>
                    <a:gd name="T14" fmla="*/ 29 w 84"/>
                    <a:gd name="T15" fmla="*/ 12 h 80"/>
                    <a:gd name="T16" fmla="*/ 29 w 84"/>
                    <a:gd name="T17" fmla="*/ 0 h 80"/>
                    <a:gd name="T18" fmla="*/ 16 w 84"/>
                    <a:gd name="T19" fmla="*/ 5 h 80"/>
                    <a:gd name="T20" fmla="*/ 5 w 84"/>
                    <a:gd name="T21" fmla="*/ 16 h 80"/>
                    <a:gd name="T22" fmla="*/ 5 w 84"/>
                    <a:gd name="T23" fmla="*/ 33 h 80"/>
                    <a:gd name="T24" fmla="*/ 48 w 84"/>
                    <a:gd name="T25" fmla="*/ 77 h 80"/>
                    <a:gd name="T26" fmla="*/ 57 w 84"/>
                    <a:gd name="T27" fmla="*/ 80 h 80"/>
                    <a:gd name="T28" fmla="*/ 57 w 84"/>
                    <a:gd name="T29" fmla="*/ 80 h 80"/>
                    <a:gd name="T30" fmla="*/ 65 w 84"/>
                    <a:gd name="T31" fmla="*/ 77 h 80"/>
                    <a:gd name="T32" fmla="*/ 77 w 84"/>
                    <a:gd name="T33" fmla="*/ 65 h 80"/>
                    <a:gd name="T34" fmla="*/ 77 w 84"/>
                    <a:gd name="T35" fmla="*/ 39 h 80"/>
                    <a:gd name="T36" fmla="*/ 42 w 84"/>
                    <a:gd name="T37" fmla="*/ 5 h 80"/>
                    <a:gd name="T38" fmla="*/ 29 w 84"/>
                    <a:gd name="T39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84" h="80">
                      <a:moveTo>
                        <a:pt x="29" y="12"/>
                      </a:moveTo>
                      <a:cubicBezTo>
                        <a:pt x="31" y="12"/>
                        <a:pt x="33" y="12"/>
                        <a:pt x="34" y="13"/>
                      </a:cubicBezTo>
                      <a:cubicBezTo>
                        <a:pt x="34" y="13"/>
                        <a:pt x="34" y="13"/>
                        <a:pt x="68" y="48"/>
                      </a:cubicBezTo>
                      <a:cubicBezTo>
                        <a:pt x="71" y="50"/>
                        <a:pt x="71" y="54"/>
                        <a:pt x="68" y="57"/>
                      </a:cubicBezTo>
                      <a:cubicBezTo>
                        <a:pt x="68" y="57"/>
                        <a:pt x="68" y="57"/>
                        <a:pt x="57" y="68"/>
                      </a:cubicBezTo>
                      <a:cubicBezTo>
                        <a:pt x="57" y="68"/>
                        <a:pt x="57" y="68"/>
                        <a:pt x="13" y="25"/>
                      </a:cubicBezTo>
                      <a:cubicBezTo>
                        <a:pt x="13" y="25"/>
                        <a:pt x="13" y="25"/>
                        <a:pt x="25" y="13"/>
                      </a:cubicBezTo>
                      <a:cubicBezTo>
                        <a:pt x="26" y="12"/>
                        <a:pt x="28" y="12"/>
                        <a:pt x="29" y="12"/>
                      </a:cubicBezTo>
                      <a:moveTo>
                        <a:pt x="29" y="0"/>
                      </a:moveTo>
                      <a:cubicBezTo>
                        <a:pt x="24" y="0"/>
                        <a:pt x="20" y="2"/>
                        <a:pt x="16" y="5"/>
                      </a:cubicBezTo>
                      <a:cubicBezTo>
                        <a:pt x="5" y="16"/>
                        <a:pt x="5" y="16"/>
                        <a:pt x="5" y="16"/>
                      </a:cubicBezTo>
                      <a:cubicBezTo>
                        <a:pt x="0" y="21"/>
                        <a:pt x="0" y="29"/>
                        <a:pt x="5" y="33"/>
                      </a:cubicBezTo>
                      <a:cubicBezTo>
                        <a:pt x="48" y="77"/>
                        <a:pt x="48" y="77"/>
                        <a:pt x="48" y="77"/>
                      </a:cubicBezTo>
                      <a:cubicBezTo>
                        <a:pt x="50" y="79"/>
                        <a:pt x="53" y="80"/>
                        <a:pt x="57" y="80"/>
                      </a:cubicBezTo>
                      <a:cubicBezTo>
                        <a:pt x="57" y="80"/>
                        <a:pt x="57" y="80"/>
                        <a:pt x="57" y="80"/>
                      </a:cubicBezTo>
                      <a:cubicBezTo>
                        <a:pt x="60" y="80"/>
                        <a:pt x="63" y="79"/>
                        <a:pt x="65" y="77"/>
                      </a:cubicBezTo>
                      <a:cubicBezTo>
                        <a:pt x="77" y="65"/>
                        <a:pt x="77" y="65"/>
                        <a:pt x="77" y="65"/>
                      </a:cubicBezTo>
                      <a:cubicBezTo>
                        <a:pt x="84" y="58"/>
                        <a:pt x="84" y="47"/>
                        <a:pt x="77" y="39"/>
                      </a:cubicBezTo>
                      <a:cubicBezTo>
                        <a:pt x="42" y="5"/>
                        <a:pt x="42" y="5"/>
                        <a:pt x="42" y="5"/>
                      </a:cubicBezTo>
                      <a:cubicBezTo>
                        <a:pt x="39" y="2"/>
                        <a:pt x="34" y="0"/>
                        <a:pt x="29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3" name="Freeform 51"/>
                <p:cNvSpPr>
                  <a:spLocks noEditPoints="1"/>
                </p:cNvSpPr>
                <p:nvPr/>
              </p:nvSpPr>
              <p:spPr bwMode="auto">
                <a:xfrm>
                  <a:off x="-123770" y="8724033"/>
                  <a:ext cx="742950" cy="528639"/>
                </a:xfrm>
                <a:custGeom>
                  <a:avLst/>
                  <a:gdLst>
                    <a:gd name="T0" fmla="*/ 12 w 198"/>
                    <a:gd name="T1" fmla="*/ 141 h 141"/>
                    <a:gd name="T2" fmla="*/ 8 w 198"/>
                    <a:gd name="T3" fmla="*/ 140 h 141"/>
                    <a:gd name="T4" fmla="*/ 3 w 198"/>
                    <a:gd name="T5" fmla="*/ 134 h 141"/>
                    <a:gd name="T6" fmla="*/ 1 w 198"/>
                    <a:gd name="T7" fmla="*/ 128 h 141"/>
                    <a:gd name="T8" fmla="*/ 14 w 198"/>
                    <a:gd name="T9" fmla="*/ 77 h 141"/>
                    <a:gd name="T10" fmla="*/ 15 w 198"/>
                    <a:gd name="T11" fmla="*/ 75 h 141"/>
                    <a:gd name="T12" fmla="*/ 88 w 198"/>
                    <a:gd name="T13" fmla="*/ 1 h 141"/>
                    <a:gd name="T14" fmla="*/ 92 w 198"/>
                    <a:gd name="T15" fmla="*/ 0 h 141"/>
                    <a:gd name="T16" fmla="*/ 92 w 198"/>
                    <a:gd name="T17" fmla="*/ 0 h 141"/>
                    <a:gd name="T18" fmla="*/ 97 w 198"/>
                    <a:gd name="T19" fmla="*/ 1 h 141"/>
                    <a:gd name="T20" fmla="*/ 103 w 198"/>
                    <a:gd name="T21" fmla="*/ 8 h 141"/>
                    <a:gd name="T22" fmla="*/ 105 w 198"/>
                    <a:gd name="T23" fmla="*/ 12 h 141"/>
                    <a:gd name="T24" fmla="*/ 109 w 198"/>
                    <a:gd name="T25" fmla="*/ 13 h 141"/>
                    <a:gd name="T26" fmla="*/ 116 w 198"/>
                    <a:gd name="T27" fmla="*/ 21 h 141"/>
                    <a:gd name="T28" fmla="*/ 117 w 198"/>
                    <a:gd name="T29" fmla="*/ 24 h 141"/>
                    <a:gd name="T30" fmla="*/ 121 w 198"/>
                    <a:gd name="T31" fmla="*/ 26 h 141"/>
                    <a:gd name="T32" fmla="*/ 128 w 198"/>
                    <a:gd name="T33" fmla="*/ 33 h 141"/>
                    <a:gd name="T34" fmla="*/ 130 w 198"/>
                    <a:gd name="T35" fmla="*/ 37 h 141"/>
                    <a:gd name="T36" fmla="*/ 133 w 198"/>
                    <a:gd name="T37" fmla="*/ 38 h 141"/>
                    <a:gd name="T38" fmla="*/ 140 w 198"/>
                    <a:gd name="T39" fmla="*/ 45 h 141"/>
                    <a:gd name="T40" fmla="*/ 142 w 198"/>
                    <a:gd name="T41" fmla="*/ 49 h 141"/>
                    <a:gd name="T42" fmla="*/ 140 w 198"/>
                    <a:gd name="T43" fmla="*/ 53 h 141"/>
                    <a:gd name="T44" fmla="*/ 124 w 198"/>
                    <a:gd name="T45" fmla="*/ 70 h 141"/>
                    <a:gd name="T46" fmla="*/ 192 w 198"/>
                    <a:gd name="T47" fmla="*/ 70 h 141"/>
                    <a:gd name="T48" fmla="*/ 198 w 198"/>
                    <a:gd name="T49" fmla="*/ 76 h 141"/>
                    <a:gd name="T50" fmla="*/ 198 w 198"/>
                    <a:gd name="T51" fmla="*/ 87 h 141"/>
                    <a:gd name="T52" fmla="*/ 192 w 198"/>
                    <a:gd name="T53" fmla="*/ 93 h 141"/>
                    <a:gd name="T54" fmla="*/ 107 w 198"/>
                    <a:gd name="T55" fmla="*/ 93 h 141"/>
                    <a:gd name="T56" fmla="*/ 103 w 198"/>
                    <a:gd name="T57" fmla="*/ 91 h 141"/>
                    <a:gd name="T58" fmla="*/ 67 w 198"/>
                    <a:gd name="T59" fmla="*/ 127 h 141"/>
                    <a:gd name="T60" fmla="*/ 64 w 198"/>
                    <a:gd name="T61" fmla="*/ 128 h 141"/>
                    <a:gd name="T62" fmla="*/ 14 w 198"/>
                    <a:gd name="T63" fmla="*/ 141 h 141"/>
                    <a:gd name="T64" fmla="*/ 12 w 198"/>
                    <a:gd name="T65" fmla="*/ 141 h 141"/>
                    <a:gd name="T66" fmla="*/ 23 w 198"/>
                    <a:gd name="T67" fmla="*/ 119 h 141"/>
                    <a:gd name="T68" fmla="*/ 45 w 198"/>
                    <a:gd name="T69" fmla="*/ 113 h 141"/>
                    <a:gd name="T70" fmla="*/ 29 w 198"/>
                    <a:gd name="T71" fmla="*/ 97 h 141"/>
                    <a:gd name="T72" fmla="*/ 23 w 198"/>
                    <a:gd name="T73" fmla="*/ 119 h 1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98" h="141">
                      <a:moveTo>
                        <a:pt x="12" y="141"/>
                      </a:moveTo>
                      <a:cubicBezTo>
                        <a:pt x="11" y="141"/>
                        <a:pt x="9" y="141"/>
                        <a:pt x="8" y="140"/>
                      </a:cubicBezTo>
                      <a:cubicBezTo>
                        <a:pt x="3" y="134"/>
                        <a:pt x="3" y="134"/>
                        <a:pt x="3" y="134"/>
                      </a:cubicBezTo>
                      <a:cubicBezTo>
                        <a:pt x="1" y="133"/>
                        <a:pt x="0" y="131"/>
                        <a:pt x="1" y="128"/>
                      </a:cubicBezTo>
                      <a:cubicBezTo>
                        <a:pt x="14" y="77"/>
                        <a:pt x="14" y="77"/>
                        <a:pt x="14" y="77"/>
                      </a:cubicBezTo>
                      <a:cubicBezTo>
                        <a:pt x="14" y="76"/>
                        <a:pt x="15" y="75"/>
                        <a:pt x="15" y="75"/>
                      </a:cubicBezTo>
                      <a:cubicBezTo>
                        <a:pt x="88" y="1"/>
                        <a:pt x="88" y="1"/>
                        <a:pt x="88" y="1"/>
                      </a:cubicBezTo>
                      <a:cubicBezTo>
                        <a:pt x="89" y="0"/>
                        <a:pt x="91" y="0"/>
                        <a:pt x="92" y="0"/>
                      </a:cubicBezTo>
                      <a:cubicBezTo>
                        <a:pt x="92" y="0"/>
                        <a:pt x="92" y="0"/>
                        <a:pt x="92" y="0"/>
                      </a:cubicBezTo>
                      <a:cubicBezTo>
                        <a:pt x="94" y="0"/>
                        <a:pt x="96" y="0"/>
                        <a:pt x="97" y="1"/>
                      </a:cubicBezTo>
                      <a:cubicBezTo>
                        <a:pt x="103" y="8"/>
                        <a:pt x="103" y="8"/>
                        <a:pt x="103" y="8"/>
                      </a:cubicBezTo>
                      <a:cubicBezTo>
                        <a:pt x="104" y="9"/>
                        <a:pt x="105" y="10"/>
                        <a:pt x="105" y="12"/>
                      </a:cubicBezTo>
                      <a:cubicBezTo>
                        <a:pt x="106" y="12"/>
                        <a:pt x="108" y="12"/>
                        <a:pt x="109" y="13"/>
                      </a:cubicBezTo>
                      <a:cubicBezTo>
                        <a:pt x="116" y="21"/>
                        <a:pt x="116" y="21"/>
                        <a:pt x="116" y="21"/>
                      </a:cubicBezTo>
                      <a:cubicBezTo>
                        <a:pt x="117" y="22"/>
                        <a:pt x="117" y="23"/>
                        <a:pt x="117" y="24"/>
                      </a:cubicBezTo>
                      <a:cubicBezTo>
                        <a:pt x="119" y="24"/>
                        <a:pt x="120" y="25"/>
                        <a:pt x="121" y="26"/>
                      </a:cubicBezTo>
                      <a:cubicBezTo>
                        <a:pt x="128" y="33"/>
                        <a:pt x="128" y="33"/>
                        <a:pt x="128" y="33"/>
                      </a:cubicBezTo>
                      <a:cubicBezTo>
                        <a:pt x="129" y="34"/>
                        <a:pt x="130" y="35"/>
                        <a:pt x="130" y="37"/>
                      </a:cubicBezTo>
                      <a:cubicBezTo>
                        <a:pt x="131" y="37"/>
                        <a:pt x="132" y="37"/>
                        <a:pt x="133" y="38"/>
                      </a:cubicBezTo>
                      <a:cubicBezTo>
                        <a:pt x="140" y="45"/>
                        <a:pt x="140" y="45"/>
                        <a:pt x="140" y="45"/>
                      </a:cubicBezTo>
                      <a:cubicBezTo>
                        <a:pt x="141" y="46"/>
                        <a:pt x="142" y="47"/>
                        <a:pt x="142" y="49"/>
                      </a:cubicBezTo>
                      <a:cubicBezTo>
                        <a:pt x="142" y="51"/>
                        <a:pt x="141" y="52"/>
                        <a:pt x="140" y="53"/>
                      </a:cubicBezTo>
                      <a:cubicBezTo>
                        <a:pt x="124" y="70"/>
                        <a:pt x="124" y="70"/>
                        <a:pt x="124" y="70"/>
                      </a:cubicBezTo>
                      <a:cubicBezTo>
                        <a:pt x="192" y="70"/>
                        <a:pt x="192" y="70"/>
                        <a:pt x="192" y="70"/>
                      </a:cubicBezTo>
                      <a:cubicBezTo>
                        <a:pt x="196" y="70"/>
                        <a:pt x="198" y="72"/>
                        <a:pt x="198" y="76"/>
                      </a:cubicBezTo>
                      <a:cubicBezTo>
                        <a:pt x="198" y="87"/>
                        <a:pt x="198" y="87"/>
                        <a:pt x="198" y="87"/>
                      </a:cubicBezTo>
                      <a:cubicBezTo>
                        <a:pt x="198" y="91"/>
                        <a:pt x="196" y="93"/>
                        <a:pt x="192" y="93"/>
                      </a:cubicBezTo>
                      <a:cubicBezTo>
                        <a:pt x="107" y="93"/>
                        <a:pt x="107" y="93"/>
                        <a:pt x="107" y="93"/>
                      </a:cubicBezTo>
                      <a:cubicBezTo>
                        <a:pt x="105" y="93"/>
                        <a:pt x="104" y="92"/>
                        <a:pt x="103" y="91"/>
                      </a:cubicBezTo>
                      <a:cubicBezTo>
                        <a:pt x="67" y="127"/>
                        <a:pt x="67" y="127"/>
                        <a:pt x="67" y="127"/>
                      </a:cubicBezTo>
                      <a:cubicBezTo>
                        <a:pt x="66" y="127"/>
                        <a:pt x="65" y="128"/>
                        <a:pt x="64" y="128"/>
                      </a:cubicBezTo>
                      <a:cubicBezTo>
                        <a:pt x="14" y="141"/>
                        <a:pt x="14" y="141"/>
                        <a:pt x="14" y="141"/>
                      </a:cubicBezTo>
                      <a:cubicBezTo>
                        <a:pt x="13" y="141"/>
                        <a:pt x="13" y="141"/>
                        <a:pt x="12" y="141"/>
                      </a:cubicBezTo>
                      <a:close/>
                      <a:moveTo>
                        <a:pt x="23" y="119"/>
                      </a:moveTo>
                      <a:cubicBezTo>
                        <a:pt x="45" y="113"/>
                        <a:pt x="45" y="113"/>
                        <a:pt x="45" y="113"/>
                      </a:cubicBezTo>
                      <a:cubicBezTo>
                        <a:pt x="29" y="97"/>
                        <a:pt x="29" y="97"/>
                        <a:pt x="29" y="97"/>
                      </a:cubicBezTo>
                      <a:lnTo>
                        <a:pt x="23" y="1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4" name="Freeform 52"/>
                <p:cNvSpPr>
                  <a:spLocks noEditPoints="1"/>
                </p:cNvSpPr>
                <p:nvPr/>
              </p:nvSpPr>
              <p:spPr bwMode="auto">
                <a:xfrm>
                  <a:off x="-145995" y="8701808"/>
                  <a:ext cx="787400" cy="573089"/>
                </a:xfrm>
                <a:custGeom>
                  <a:avLst/>
                  <a:gdLst>
                    <a:gd name="T0" fmla="*/ 98 w 210"/>
                    <a:gd name="T1" fmla="*/ 12 h 153"/>
                    <a:gd name="T2" fmla="*/ 105 w 210"/>
                    <a:gd name="T3" fmla="*/ 18 h 153"/>
                    <a:gd name="T4" fmla="*/ 37 w 210"/>
                    <a:gd name="T5" fmla="*/ 86 h 153"/>
                    <a:gd name="T6" fmla="*/ 43 w 210"/>
                    <a:gd name="T7" fmla="*/ 92 h 153"/>
                    <a:gd name="T8" fmla="*/ 110 w 210"/>
                    <a:gd name="T9" fmla="*/ 24 h 153"/>
                    <a:gd name="T10" fmla="*/ 118 w 210"/>
                    <a:gd name="T11" fmla="*/ 31 h 153"/>
                    <a:gd name="T12" fmla="*/ 50 w 210"/>
                    <a:gd name="T13" fmla="*/ 99 h 153"/>
                    <a:gd name="T14" fmla="*/ 55 w 210"/>
                    <a:gd name="T15" fmla="*/ 104 h 153"/>
                    <a:gd name="T16" fmla="*/ 123 w 210"/>
                    <a:gd name="T17" fmla="*/ 36 h 153"/>
                    <a:gd name="T18" fmla="*/ 130 w 210"/>
                    <a:gd name="T19" fmla="*/ 43 h 153"/>
                    <a:gd name="T20" fmla="*/ 62 w 210"/>
                    <a:gd name="T21" fmla="*/ 111 h 153"/>
                    <a:gd name="T22" fmla="*/ 68 w 210"/>
                    <a:gd name="T23" fmla="*/ 116 h 153"/>
                    <a:gd name="T24" fmla="*/ 135 w 210"/>
                    <a:gd name="T25" fmla="*/ 49 h 153"/>
                    <a:gd name="T26" fmla="*/ 142 w 210"/>
                    <a:gd name="T27" fmla="*/ 55 h 153"/>
                    <a:gd name="T28" fmla="*/ 115 w 210"/>
                    <a:gd name="T29" fmla="*/ 82 h 153"/>
                    <a:gd name="T30" fmla="*/ 198 w 210"/>
                    <a:gd name="T31" fmla="*/ 82 h 153"/>
                    <a:gd name="T32" fmla="*/ 198 w 210"/>
                    <a:gd name="T33" fmla="*/ 93 h 153"/>
                    <a:gd name="T34" fmla="*/ 113 w 210"/>
                    <a:gd name="T35" fmla="*/ 93 h 153"/>
                    <a:gd name="T36" fmla="*/ 113 w 210"/>
                    <a:gd name="T37" fmla="*/ 84 h 153"/>
                    <a:gd name="T38" fmla="*/ 69 w 210"/>
                    <a:gd name="T39" fmla="*/ 128 h 153"/>
                    <a:gd name="T40" fmla="*/ 18 w 210"/>
                    <a:gd name="T41" fmla="*/ 141 h 153"/>
                    <a:gd name="T42" fmla="*/ 13 w 210"/>
                    <a:gd name="T43" fmla="*/ 136 h 153"/>
                    <a:gd name="T44" fmla="*/ 26 w 210"/>
                    <a:gd name="T45" fmla="*/ 85 h 153"/>
                    <a:gd name="T46" fmla="*/ 98 w 210"/>
                    <a:gd name="T47" fmla="*/ 12 h 153"/>
                    <a:gd name="T48" fmla="*/ 21 w 210"/>
                    <a:gd name="T49" fmla="*/ 133 h 153"/>
                    <a:gd name="T50" fmla="*/ 62 w 210"/>
                    <a:gd name="T51" fmla="*/ 122 h 153"/>
                    <a:gd name="T52" fmla="*/ 32 w 210"/>
                    <a:gd name="T53" fmla="*/ 91 h 153"/>
                    <a:gd name="T54" fmla="*/ 21 w 210"/>
                    <a:gd name="T55" fmla="*/ 133 h 153"/>
                    <a:gd name="T56" fmla="*/ 98 w 210"/>
                    <a:gd name="T57" fmla="*/ 0 h 153"/>
                    <a:gd name="T58" fmla="*/ 98 w 210"/>
                    <a:gd name="T59" fmla="*/ 0 h 153"/>
                    <a:gd name="T60" fmla="*/ 90 w 210"/>
                    <a:gd name="T61" fmla="*/ 3 h 153"/>
                    <a:gd name="T62" fmla="*/ 17 w 210"/>
                    <a:gd name="T63" fmla="*/ 76 h 153"/>
                    <a:gd name="T64" fmla="*/ 14 w 210"/>
                    <a:gd name="T65" fmla="*/ 82 h 153"/>
                    <a:gd name="T66" fmla="*/ 1 w 210"/>
                    <a:gd name="T67" fmla="*/ 133 h 153"/>
                    <a:gd name="T68" fmla="*/ 4 w 210"/>
                    <a:gd name="T69" fmla="*/ 145 h 153"/>
                    <a:gd name="T70" fmla="*/ 10 w 210"/>
                    <a:gd name="T71" fmla="*/ 150 h 153"/>
                    <a:gd name="T72" fmla="*/ 18 w 210"/>
                    <a:gd name="T73" fmla="*/ 153 h 153"/>
                    <a:gd name="T74" fmla="*/ 21 w 210"/>
                    <a:gd name="T75" fmla="*/ 153 h 153"/>
                    <a:gd name="T76" fmla="*/ 72 w 210"/>
                    <a:gd name="T77" fmla="*/ 140 h 153"/>
                    <a:gd name="T78" fmla="*/ 77 w 210"/>
                    <a:gd name="T79" fmla="*/ 137 h 153"/>
                    <a:gd name="T80" fmla="*/ 109 w 210"/>
                    <a:gd name="T81" fmla="*/ 105 h 153"/>
                    <a:gd name="T82" fmla="*/ 113 w 210"/>
                    <a:gd name="T83" fmla="*/ 105 h 153"/>
                    <a:gd name="T84" fmla="*/ 198 w 210"/>
                    <a:gd name="T85" fmla="*/ 105 h 153"/>
                    <a:gd name="T86" fmla="*/ 210 w 210"/>
                    <a:gd name="T87" fmla="*/ 93 h 153"/>
                    <a:gd name="T88" fmla="*/ 210 w 210"/>
                    <a:gd name="T89" fmla="*/ 82 h 153"/>
                    <a:gd name="T90" fmla="*/ 198 w 210"/>
                    <a:gd name="T91" fmla="*/ 70 h 153"/>
                    <a:gd name="T92" fmla="*/ 144 w 210"/>
                    <a:gd name="T93" fmla="*/ 70 h 153"/>
                    <a:gd name="T94" fmla="*/ 150 w 210"/>
                    <a:gd name="T95" fmla="*/ 64 h 153"/>
                    <a:gd name="T96" fmla="*/ 154 w 210"/>
                    <a:gd name="T97" fmla="*/ 55 h 153"/>
                    <a:gd name="T98" fmla="*/ 150 w 210"/>
                    <a:gd name="T99" fmla="*/ 47 h 153"/>
                    <a:gd name="T100" fmla="*/ 144 w 210"/>
                    <a:gd name="T101" fmla="*/ 40 h 153"/>
                    <a:gd name="T102" fmla="*/ 140 w 210"/>
                    <a:gd name="T103" fmla="*/ 38 h 153"/>
                    <a:gd name="T104" fmla="*/ 138 w 210"/>
                    <a:gd name="T105" fmla="*/ 35 h 153"/>
                    <a:gd name="T106" fmla="*/ 131 w 210"/>
                    <a:gd name="T107" fmla="*/ 28 h 153"/>
                    <a:gd name="T108" fmla="*/ 128 w 210"/>
                    <a:gd name="T109" fmla="*/ 25 h 153"/>
                    <a:gd name="T110" fmla="*/ 126 w 210"/>
                    <a:gd name="T111" fmla="*/ 22 h 153"/>
                    <a:gd name="T112" fmla="*/ 119 w 210"/>
                    <a:gd name="T113" fmla="*/ 15 h 153"/>
                    <a:gd name="T114" fmla="*/ 116 w 210"/>
                    <a:gd name="T115" fmla="*/ 13 h 153"/>
                    <a:gd name="T116" fmla="*/ 113 w 210"/>
                    <a:gd name="T117" fmla="*/ 10 h 153"/>
                    <a:gd name="T118" fmla="*/ 107 w 210"/>
                    <a:gd name="T119" fmla="*/ 3 h 153"/>
                    <a:gd name="T120" fmla="*/ 98 w 210"/>
                    <a:gd name="T121" fmla="*/ 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210" h="153">
                      <a:moveTo>
                        <a:pt x="98" y="12"/>
                      </a:moveTo>
                      <a:cubicBezTo>
                        <a:pt x="105" y="18"/>
                        <a:pt x="105" y="18"/>
                        <a:pt x="105" y="18"/>
                      </a:cubicBezTo>
                      <a:cubicBezTo>
                        <a:pt x="37" y="86"/>
                        <a:pt x="37" y="86"/>
                        <a:pt x="37" y="86"/>
                      </a:cubicBezTo>
                      <a:cubicBezTo>
                        <a:pt x="43" y="92"/>
                        <a:pt x="43" y="92"/>
                        <a:pt x="43" y="92"/>
                      </a:cubicBezTo>
                      <a:cubicBezTo>
                        <a:pt x="110" y="24"/>
                        <a:pt x="110" y="24"/>
                        <a:pt x="110" y="24"/>
                      </a:cubicBezTo>
                      <a:cubicBezTo>
                        <a:pt x="118" y="31"/>
                        <a:pt x="118" y="31"/>
                        <a:pt x="118" y="31"/>
                      </a:cubicBezTo>
                      <a:cubicBezTo>
                        <a:pt x="50" y="99"/>
                        <a:pt x="50" y="99"/>
                        <a:pt x="50" y="99"/>
                      </a:cubicBezTo>
                      <a:cubicBezTo>
                        <a:pt x="55" y="104"/>
                        <a:pt x="55" y="104"/>
                        <a:pt x="55" y="104"/>
                      </a:cubicBezTo>
                      <a:cubicBezTo>
                        <a:pt x="123" y="36"/>
                        <a:pt x="123" y="36"/>
                        <a:pt x="123" y="36"/>
                      </a:cubicBezTo>
                      <a:cubicBezTo>
                        <a:pt x="130" y="43"/>
                        <a:pt x="130" y="43"/>
                        <a:pt x="130" y="43"/>
                      </a:cubicBezTo>
                      <a:cubicBezTo>
                        <a:pt x="62" y="111"/>
                        <a:pt x="62" y="111"/>
                        <a:pt x="62" y="111"/>
                      </a:cubicBezTo>
                      <a:cubicBezTo>
                        <a:pt x="68" y="116"/>
                        <a:pt x="68" y="116"/>
                        <a:pt x="68" y="116"/>
                      </a:cubicBezTo>
                      <a:cubicBezTo>
                        <a:pt x="135" y="49"/>
                        <a:pt x="135" y="49"/>
                        <a:pt x="135" y="49"/>
                      </a:cubicBezTo>
                      <a:cubicBezTo>
                        <a:pt x="142" y="55"/>
                        <a:pt x="142" y="55"/>
                        <a:pt x="142" y="55"/>
                      </a:cubicBezTo>
                      <a:cubicBezTo>
                        <a:pt x="115" y="82"/>
                        <a:pt x="115" y="82"/>
                        <a:pt x="115" y="82"/>
                      </a:cubicBezTo>
                      <a:cubicBezTo>
                        <a:pt x="198" y="82"/>
                        <a:pt x="198" y="82"/>
                        <a:pt x="198" y="82"/>
                      </a:cubicBezTo>
                      <a:cubicBezTo>
                        <a:pt x="198" y="93"/>
                        <a:pt x="198" y="93"/>
                        <a:pt x="198" y="93"/>
                      </a:cubicBezTo>
                      <a:cubicBezTo>
                        <a:pt x="113" y="93"/>
                        <a:pt x="113" y="93"/>
                        <a:pt x="113" y="93"/>
                      </a:cubicBezTo>
                      <a:cubicBezTo>
                        <a:pt x="113" y="84"/>
                        <a:pt x="113" y="84"/>
                        <a:pt x="113" y="84"/>
                      </a:cubicBezTo>
                      <a:cubicBezTo>
                        <a:pt x="69" y="128"/>
                        <a:pt x="69" y="128"/>
                        <a:pt x="69" y="128"/>
                      </a:cubicBezTo>
                      <a:cubicBezTo>
                        <a:pt x="18" y="141"/>
                        <a:pt x="18" y="141"/>
                        <a:pt x="18" y="141"/>
                      </a:cubicBezTo>
                      <a:cubicBezTo>
                        <a:pt x="13" y="136"/>
                        <a:pt x="13" y="136"/>
                        <a:pt x="13" y="136"/>
                      </a:cubicBezTo>
                      <a:cubicBezTo>
                        <a:pt x="26" y="85"/>
                        <a:pt x="26" y="85"/>
                        <a:pt x="26" y="85"/>
                      </a:cubicBezTo>
                      <a:cubicBezTo>
                        <a:pt x="98" y="12"/>
                        <a:pt x="98" y="12"/>
                        <a:pt x="98" y="12"/>
                      </a:cubicBezTo>
                      <a:moveTo>
                        <a:pt x="21" y="133"/>
                      </a:moveTo>
                      <a:cubicBezTo>
                        <a:pt x="62" y="122"/>
                        <a:pt x="62" y="122"/>
                        <a:pt x="62" y="122"/>
                      </a:cubicBezTo>
                      <a:cubicBezTo>
                        <a:pt x="32" y="91"/>
                        <a:pt x="32" y="91"/>
                        <a:pt x="32" y="91"/>
                      </a:cubicBezTo>
                      <a:cubicBezTo>
                        <a:pt x="21" y="133"/>
                        <a:pt x="21" y="133"/>
                        <a:pt x="21" y="133"/>
                      </a:cubicBezTo>
                      <a:moveTo>
                        <a:pt x="98" y="0"/>
                      </a:moveTo>
                      <a:cubicBezTo>
                        <a:pt x="98" y="0"/>
                        <a:pt x="98" y="0"/>
                        <a:pt x="98" y="0"/>
                      </a:cubicBezTo>
                      <a:cubicBezTo>
                        <a:pt x="95" y="0"/>
                        <a:pt x="92" y="1"/>
                        <a:pt x="90" y="3"/>
                      </a:cubicBezTo>
                      <a:cubicBezTo>
                        <a:pt x="17" y="76"/>
                        <a:pt x="17" y="76"/>
                        <a:pt x="17" y="76"/>
                      </a:cubicBezTo>
                      <a:cubicBezTo>
                        <a:pt x="16" y="78"/>
                        <a:pt x="15" y="80"/>
                        <a:pt x="14" y="82"/>
                      </a:cubicBezTo>
                      <a:cubicBezTo>
                        <a:pt x="1" y="133"/>
                        <a:pt x="1" y="133"/>
                        <a:pt x="1" y="133"/>
                      </a:cubicBezTo>
                      <a:cubicBezTo>
                        <a:pt x="0" y="137"/>
                        <a:pt x="1" y="142"/>
                        <a:pt x="4" y="145"/>
                      </a:cubicBezTo>
                      <a:cubicBezTo>
                        <a:pt x="10" y="150"/>
                        <a:pt x="10" y="150"/>
                        <a:pt x="10" y="150"/>
                      </a:cubicBezTo>
                      <a:cubicBezTo>
                        <a:pt x="12" y="152"/>
                        <a:pt x="15" y="153"/>
                        <a:pt x="18" y="153"/>
                      </a:cubicBezTo>
                      <a:cubicBezTo>
                        <a:pt x="19" y="153"/>
                        <a:pt x="20" y="153"/>
                        <a:pt x="21" y="153"/>
                      </a:cubicBezTo>
                      <a:cubicBezTo>
                        <a:pt x="72" y="140"/>
                        <a:pt x="72" y="140"/>
                        <a:pt x="72" y="140"/>
                      </a:cubicBezTo>
                      <a:cubicBezTo>
                        <a:pt x="74" y="140"/>
                        <a:pt x="76" y="138"/>
                        <a:pt x="77" y="137"/>
                      </a:cubicBezTo>
                      <a:cubicBezTo>
                        <a:pt x="109" y="105"/>
                        <a:pt x="109" y="105"/>
                        <a:pt x="109" y="105"/>
                      </a:cubicBezTo>
                      <a:cubicBezTo>
                        <a:pt x="111" y="105"/>
                        <a:pt x="112" y="105"/>
                        <a:pt x="113" y="105"/>
                      </a:cubicBezTo>
                      <a:cubicBezTo>
                        <a:pt x="198" y="105"/>
                        <a:pt x="198" y="105"/>
                        <a:pt x="198" y="105"/>
                      </a:cubicBezTo>
                      <a:cubicBezTo>
                        <a:pt x="205" y="105"/>
                        <a:pt x="210" y="100"/>
                        <a:pt x="210" y="93"/>
                      </a:cubicBezTo>
                      <a:cubicBezTo>
                        <a:pt x="210" y="82"/>
                        <a:pt x="210" y="82"/>
                        <a:pt x="210" y="82"/>
                      </a:cubicBezTo>
                      <a:cubicBezTo>
                        <a:pt x="210" y="75"/>
                        <a:pt x="205" y="70"/>
                        <a:pt x="198" y="70"/>
                      </a:cubicBezTo>
                      <a:cubicBezTo>
                        <a:pt x="144" y="70"/>
                        <a:pt x="144" y="70"/>
                        <a:pt x="144" y="70"/>
                      </a:cubicBezTo>
                      <a:cubicBezTo>
                        <a:pt x="150" y="64"/>
                        <a:pt x="150" y="64"/>
                        <a:pt x="150" y="64"/>
                      </a:cubicBezTo>
                      <a:cubicBezTo>
                        <a:pt x="153" y="61"/>
                        <a:pt x="154" y="58"/>
                        <a:pt x="154" y="55"/>
                      </a:cubicBezTo>
                      <a:cubicBezTo>
                        <a:pt x="154" y="52"/>
                        <a:pt x="152" y="49"/>
                        <a:pt x="150" y="47"/>
                      </a:cubicBezTo>
                      <a:cubicBezTo>
                        <a:pt x="144" y="40"/>
                        <a:pt x="144" y="40"/>
                        <a:pt x="144" y="40"/>
                      </a:cubicBezTo>
                      <a:cubicBezTo>
                        <a:pt x="143" y="39"/>
                        <a:pt x="142" y="39"/>
                        <a:pt x="140" y="38"/>
                      </a:cubicBezTo>
                      <a:cubicBezTo>
                        <a:pt x="140" y="37"/>
                        <a:pt x="139" y="36"/>
                        <a:pt x="138" y="35"/>
                      </a:cubicBezTo>
                      <a:cubicBezTo>
                        <a:pt x="131" y="28"/>
                        <a:pt x="131" y="28"/>
                        <a:pt x="131" y="28"/>
                      </a:cubicBezTo>
                      <a:cubicBezTo>
                        <a:pt x="131" y="27"/>
                        <a:pt x="129" y="26"/>
                        <a:pt x="128" y="25"/>
                      </a:cubicBezTo>
                      <a:cubicBezTo>
                        <a:pt x="128" y="24"/>
                        <a:pt x="127" y="23"/>
                        <a:pt x="126" y="22"/>
                      </a:cubicBezTo>
                      <a:cubicBezTo>
                        <a:pt x="119" y="15"/>
                        <a:pt x="119" y="15"/>
                        <a:pt x="119" y="15"/>
                      </a:cubicBezTo>
                      <a:cubicBezTo>
                        <a:pt x="118" y="14"/>
                        <a:pt x="117" y="13"/>
                        <a:pt x="116" y="13"/>
                      </a:cubicBezTo>
                      <a:cubicBezTo>
                        <a:pt x="115" y="12"/>
                        <a:pt x="114" y="10"/>
                        <a:pt x="113" y="10"/>
                      </a:cubicBezTo>
                      <a:cubicBezTo>
                        <a:pt x="107" y="3"/>
                        <a:pt x="107" y="3"/>
                        <a:pt x="107" y="3"/>
                      </a:cubicBezTo>
                      <a:cubicBezTo>
                        <a:pt x="105" y="1"/>
                        <a:pt x="102" y="0"/>
                        <a:pt x="98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5" name="Rectangle 53"/>
                <p:cNvSpPr>
                  <a:spLocks noChangeArrowheads="1"/>
                </p:cNvSpPr>
                <p:nvPr/>
              </p:nvSpPr>
              <p:spPr bwMode="auto">
                <a:xfrm>
                  <a:off x="277868" y="9084396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6" name="Rectangle 54"/>
                <p:cNvSpPr>
                  <a:spLocks noChangeArrowheads="1"/>
                </p:cNvSpPr>
                <p:nvPr/>
              </p:nvSpPr>
              <p:spPr bwMode="auto">
                <a:xfrm>
                  <a:off x="277868" y="9159009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7" name="Freeform 55"/>
                <p:cNvSpPr>
                  <a:spLocks/>
                </p:cNvSpPr>
                <p:nvPr/>
              </p:nvSpPr>
              <p:spPr bwMode="auto">
                <a:xfrm>
                  <a:off x="239768" y="8674820"/>
                  <a:ext cx="217488" cy="214313"/>
                </a:xfrm>
                <a:custGeom>
                  <a:avLst/>
                  <a:gdLst>
                    <a:gd name="T0" fmla="*/ 55 w 58"/>
                    <a:gd name="T1" fmla="*/ 46 h 57"/>
                    <a:gd name="T2" fmla="*/ 55 w 58"/>
                    <a:gd name="T3" fmla="*/ 37 h 57"/>
                    <a:gd name="T4" fmla="*/ 21 w 58"/>
                    <a:gd name="T5" fmla="*/ 2 h 57"/>
                    <a:gd name="T6" fmla="*/ 12 w 58"/>
                    <a:gd name="T7" fmla="*/ 2 h 57"/>
                    <a:gd name="T8" fmla="*/ 0 w 58"/>
                    <a:gd name="T9" fmla="*/ 14 h 57"/>
                    <a:gd name="T10" fmla="*/ 44 w 58"/>
                    <a:gd name="T11" fmla="*/ 57 h 57"/>
                    <a:gd name="T12" fmla="*/ 55 w 58"/>
                    <a:gd name="T13" fmla="*/ 46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8" h="57">
                      <a:moveTo>
                        <a:pt x="55" y="46"/>
                      </a:moveTo>
                      <a:cubicBezTo>
                        <a:pt x="58" y="43"/>
                        <a:pt x="58" y="39"/>
                        <a:pt x="55" y="37"/>
                      </a:cubicBezTo>
                      <a:cubicBezTo>
                        <a:pt x="21" y="2"/>
                        <a:pt x="21" y="2"/>
                        <a:pt x="21" y="2"/>
                      </a:cubicBezTo>
                      <a:cubicBezTo>
                        <a:pt x="18" y="0"/>
                        <a:pt x="14" y="0"/>
                        <a:pt x="12" y="2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44" y="57"/>
                        <a:pt x="44" y="57"/>
                        <a:pt x="44" y="57"/>
                      </a:cubicBezTo>
                      <a:cubicBezTo>
                        <a:pt x="55" y="46"/>
                        <a:pt x="55" y="46"/>
                        <a:pt x="55" y="4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8" name="Freeform 56"/>
                <p:cNvSpPr>
                  <a:spLocks noEditPoints="1"/>
                </p:cNvSpPr>
                <p:nvPr/>
              </p:nvSpPr>
              <p:spPr bwMode="auto">
                <a:xfrm>
                  <a:off x="-96782" y="8746258"/>
                  <a:ext cx="693738" cy="484189"/>
                </a:xfrm>
                <a:custGeom>
                  <a:avLst/>
                  <a:gdLst>
                    <a:gd name="T0" fmla="*/ 241 w 437"/>
                    <a:gd name="T1" fmla="*/ 166 h 305"/>
                    <a:gd name="T2" fmla="*/ 305 w 437"/>
                    <a:gd name="T3" fmla="*/ 102 h 305"/>
                    <a:gd name="T4" fmla="*/ 288 w 437"/>
                    <a:gd name="T5" fmla="*/ 88 h 305"/>
                    <a:gd name="T6" fmla="*/ 130 w 437"/>
                    <a:gd name="T7" fmla="*/ 246 h 305"/>
                    <a:gd name="T8" fmla="*/ 116 w 437"/>
                    <a:gd name="T9" fmla="*/ 234 h 305"/>
                    <a:gd name="T10" fmla="*/ 276 w 437"/>
                    <a:gd name="T11" fmla="*/ 74 h 305"/>
                    <a:gd name="T12" fmla="*/ 260 w 437"/>
                    <a:gd name="T13" fmla="*/ 57 h 305"/>
                    <a:gd name="T14" fmla="*/ 99 w 437"/>
                    <a:gd name="T15" fmla="*/ 218 h 305"/>
                    <a:gd name="T16" fmla="*/ 87 w 437"/>
                    <a:gd name="T17" fmla="*/ 206 h 305"/>
                    <a:gd name="T18" fmla="*/ 248 w 437"/>
                    <a:gd name="T19" fmla="*/ 45 h 305"/>
                    <a:gd name="T20" fmla="*/ 229 w 437"/>
                    <a:gd name="T21" fmla="*/ 29 h 305"/>
                    <a:gd name="T22" fmla="*/ 71 w 437"/>
                    <a:gd name="T23" fmla="*/ 189 h 305"/>
                    <a:gd name="T24" fmla="*/ 56 w 437"/>
                    <a:gd name="T25" fmla="*/ 175 h 305"/>
                    <a:gd name="T26" fmla="*/ 217 w 437"/>
                    <a:gd name="T27" fmla="*/ 14 h 305"/>
                    <a:gd name="T28" fmla="*/ 201 w 437"/>
                    <a:gd name="T29" fmla="*/ 0 h 305"/>
                    <a:gd name="T30" fmla="*/ 30 w 437"/>
                    <a:gd name="T31" fmla="*/ 173 h 305"/>
                    <a:gd name="T32" fmla="*/ 0 w 437"/>
                    <a:gd name="T33" fmla="*/ 293 h 305"/>
                    <a:gd name="T34" fmla="*/ 12 w 437"/>
                    <a:gd name="T35" fmla="*/ 305 h 305"/>
                    <a:gd name="T36" fmla="*/ 132 w 437"/>
                    <a:gd name="T37" fmla="*/ 274 h 305"/>
                    <a:gd name="T38" fmla="*/ 236 w 437"/>
                    <a:gd name="T39" fmla="*/ 170 h 305"/>
                    <a:gd name="T40" fmla="*/ 236 w 437"/>
                    <a:gd name="T41" fmla="*/ 192 h 305"/>
                    <a:gd name="T42" fmla="*/ 437 w 437"/>
                    <a:gd name="T43" fmla="*/ 192 h 305"/>
                    <a:gd name="T44" fmla="*/ 437 w 437"/>
                    <a:gd name="T45" fmla="*/ 166 h 305"/>
                    <a:gd name="T46" fmla="*/ 241 w 437"/>
                    <a:gd name="T47" fmla="*/ 166 h 305"/>
                    <a:gd name="T48" fmla="*/ 19 w 437"/>
                    <a:gd name="T49" fmla="*/ 286 h 305"/>
                    <a:gd name="T50" fmla="*/ 45 w 437"/>
                    <a:gd name="T51" fmla="*/ 187 h 305"/>
                    <a:gd name="T52" fmla="*/ 116 w 437"/>
                    <a:gd name="T53" fmla="*/ 260 h 305"/>
                    <a:gd name="T54" fmla="*/ 19 w 437"/>
                    <a:gd name="T55" fmla="*/ 286 h 3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437" h="305">
                      <a:moveTo>
                        <a:pt x="241" y="166"/>
                      </a:moveTo>
                      <a:lnTo>
                        <a:pt x="305" y="102"/>
                      </a:lnTo>
                      <a:lnTo>
                        <a:pt x="288" y="88"/>
                      </a:lnTo>
                      <a:lnTo>
                        <a:pt x="130" y="246"/>
                      </a:lnTo>
                      <a:lnTo>
                        <a:pt x="116" y="234"/>
                      </a:lnTo>
                      <a:lnTo>
                        <a:pt x="276" y="74"/>
                      </a:lnTo>
                      <a:lnTo>
                        <a:pt x="260" y="57"/>
                      </a:lnTo>
                      <a:lnTo>
                        <a:pt x="99" y="218"/>
                      </a:lnTo>
                      <a:lnTo>
                        <a:pt x="87" y="206"/>
                      </a:lnTo>
                      <a:lnTo>
                        <a:pt x="248" y="45"/>
                      </a:lnTo>
                      <a:lnTo>
                        <a:pt x="229" y="29"/>
                      </a:lnTo>
                      <a:lnTo>
                        <a:pt x="71" y="189"/>
                      </a:lnTo>
                      <a:lnTo>
                        <a:pt x="56" y="175"/>
                      </a:lnTo>
                      <a:lnTo>
                        <a:pt x="217" y="14"/>
                      </a:lnTo>
                      <a:lnTo>
                        <a:pt x="201" y="0"/>
                      </a:lnTo>
                      <a:lnTo>
                        <a:pt x="30" y="173"/>
                      </a:lnTo>
                      <a:lnTo>
                        <a:pt x="0" y="293"/>
                      </a:lnTo>
                      <a:lnTo>
                        <a:pt x="12" y="305"/>
                      </a:lnTo>
                      <a:lnTo>
                        <a:pt x="132" y="274"/>
                      </a:lnTo>
                      <a:lnTo>
                        <a:pt x="236" y="170"/>
                      </a:lnTo>
                      <a:lnTo>
                        <a:pt x="236" y="192"/>
                      </a:lnTo>
                      <a:lnTo>
                        <a:pt x="437" y="192"/>
                      </a:lnTo>
                      <a:lnTo>
                        <a:pt x="437" y="166"/>
                      </a:lnTo>
                      <a:lnTo>
                        <a:pt x="241" y="166"/>
                      </a:lnTo>
                      <a:close/>
                      <a:moveTo>
                        <a:pt x="19" y="286"/>
                      </a:moveTo>
                      <a:lnTo>
                        <a:pt x="45" y="187"/>
                      </a:lnTo>
                      <a:lnTo>
                        <a:pt x="116" y="260"/>
                      </a:lnTo>
                      <a:lnTo>
                        <a:pt x="19" y="28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  <p:sp>
            <p:nvSpPr>
              <p:cNvPr id="26" name="TextBox 25"/>
              <p:cNvSpPr txBox="1"/>
              <p:nvPr/>
            </p:nvSpPr>
            <p:spPr>
              <a:xfrm>
                <a:off x="1087059" y="8715278"/>
                <a:ext cx="2261864" cy="360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Hệ</a:t>
                </a:r>
                <a:r>
                  <a:rPr lang="en-US" sz="46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quả</a:t>
                </a:r>
                <a:endParaRPr lang="en-US" sz="46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</p:grpSp>
      <p:sp>
        <p:nvSpPr>
          <p:cNvPr id="51" name="Rectangle 50"/>
          <p:cNvSpPr/>
          <p:nvPr/>
        </p:nvSpPr>
        <p:spPr>
          <a:xfrm>
            <a:off x="1917855" y="5226269"/>
            <a:ext cx="20990388" cy="198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850" algn="just">
              <a:lnSpc>
                <a:spcPct val="150000"/>
              </a:lnSpc>
              <a:spcAft>
                <a:spcPts val="0"/>
              </a:spcAft>
            </a:pPr>
            <a:r>
              <a:rPr lang="vi-VN" sz="44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* HQ 1: Tổng của một số dương với nghịch đảo của nó lớn hơn hoặc bằng 2.</a:t>
            </a:r>
            <a:endParaRPr lang="en-US" sz="4400" b="1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4768056" y="6334279"/>
                <a:ext cx="5249386" cy="10703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4400" b="1" i="1" dirty="0">
                    <a:solidFill>
                      <a:srgbClr val="000000"/>
                    </a:solidFill>
                    <a:latin typeface="Times New Roman"/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effectLst/>
                        <a:latin typeface="Cambria Math"/>
                        <a:ea typeface="Calibri"/>
                      </a:rPr>
                      <m:t>𝒂</m:t>
                    </m:r>
                    <m:r>
                      <a:rPr lang="en-US" sz="4400" b="1">
                        <a:effectLst/>
                        <a:latin typeface="Cambria Math"/>
                        <a:ea typeface="Calibri"/>
                      </a:rPr>
                      <m:t>+</m:t>
                    </m:r>
                    <m:f>
                      <m:f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</a:rPr>
                        </m:ctrlPr>
                      </m:fPr>
                      <m:num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</a:rPr>
                          <m:t>𝟏</m:t>
                        </m:r>
                      </m:num>
                      <m:den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</a:rPr>
                          <m:t>𝒂</m:t>
                        </m:r>
                      </m:den>
                    </m:f>
                    <m:r>
                      <a:rPr lang="en-US" sz="4400" b="1">
                        <a:effectLst/>
                        <a:latin typeface="Cambria Math"/>
                        <a:ea typeface="Calibri"/>
                      </a:rPr>
                      <m:t>≥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</a:rPr>
                      <m:t>𝟐</m:t>
                    </m:r>
                    <m:r>
                      <a:rPr lang="en-US" sz="4400" b="1">
                        <a:effectLst/>
                        <a:latin typeface="Cambria Math"/>
                        <a:ea typeface="Calibri"/>
                      </a:rPr>
                      <m:t>,    ∀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</a:rPr>
                      <m:t>𝒂</m:t>
                    </m:r>
                    <m:r>
                      <a:rPr lang="en-US" sz="4400" b="1">
                        <a:effectLst/>
                        <a:latin typeface="Cambria Math"/>
                        <a:ea typeface="Calibri"/>
                      </a:rPr>
                      <m:t>&gt;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</a:rPr>
                      <m:t>𝟎</m:t>
                    </m:r>
                  </m:oMath>
                </a14:m>
                <a:r>
                  <a:rPr lang="en-US" sz="4400" b="1" i="1" u="none" strike="noStrike" spc="0" dirty="0">
                    <a:solidFill>
                      <a:srgbClr val="000000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 </a:t>
                </a:r>
                <a:endParaRPr lang="en-US" b="1" dirty="0"/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8056" y="6334279"/>
                <a:ext cx="5249386" cy="107035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Rectangle 52"/>
          <p:cNvSpPr/>
          <p:nvPr/>
        </p:nvSpPr>
        <p:spPr>
          <a:xfrm>
            <a:off x="1933398" y="7577002"/>
            <a:ext cx="20317606" cy="198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850">
              <a:lnSpc>
                <a:spcPct val="150000"/>
              </a:lnSpc>
              <a:spcAft>
                <a:spcPts val="0"/>
              </a:spcAft>
              <a:tabLst>
                <a:tab pos="2514600" algn="l"/>
              </a:tabLst>
            </a:pPr>
            <a:r>
              <a:rPr lang="vi-VN" sz="44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* HQ 2: Nếu 2 số cùng dương và có tổng không đổi thì tích lớn nhất khi hai số  </a:t>
            </a:r>
            <a:r>
              <a:rPr lang="en-US" sz="4400" b="1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đó</a:t>
            </a:r>
            <a:r>
              <a:rPr lang="en-US" sz="44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vi-VN" sz="44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bằng nhau.</a:t>
            </a:r>
            <a:endParaRPr lang="en-US" sz="4400" b="1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933398" y="9539785"/>
            <a:ext cx="20341042" cy="198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850" algn="just">
              <a:lnSpc>
                <a:spcPct val="150000"/>
              </a:lnSpc>
              <a:spcAft>
                <a:spcPts val="0"/>
              </a:spcAft>
              <a:tabLst>
                <a:tab pos="2514600" algn="l"/>
              </a:tabLst>
            </a:pPr>
            <a:r>
              <a:rPr lang="vi-VN" sz="44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* HQ 3: Nếu 2 số cùng dương và có tích không đổi thì tổng nhỏ nhất khi hai số</a:t>
            </a:r>
            <a:r>
              <a:rPr lang="en-US" sz="44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vi-VN" sz="44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bằng nhau.</a:t>
            </a:r>
            <a:endParaRPr lang="en-US" sz="4400" b="1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8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  <p:bldP spid="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459736" y="1604607"/>
            <a:ext cx="19662159" cy="1569660"/>
            <a:chOff x="-288924" y="1892299"/>
            <a:chExt cx="19659599" cy="1569656"/>
          </a:xfrm>
        </p:grpSpPr>
        <p:sp>
          <p:nvSpPr>
            <p:cNvPr id="3" name="Rounded Rectangle 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82675" y="1913523"/>
              <a:ext cx="716770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1" y="1892299"/>
              <a:ext cx="17283114" cy="1569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BẤT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ĐẲNG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GIỮA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TRUNG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BÌNH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CỘNG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VÀ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TRUNG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BÌNH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NHÂN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(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BẤT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ĐẲNG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CÔ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- SI) 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934353" y="3585587"/>
            <a:ext cx="22328488" cy="6091814"/>
            <a:chOff x="1076414" y="4338091"/>
            <a:chExt cx="22325581" cy="3564937"/>
          </a:xfrm>
        </p:grpSpPr>
        <p:sp>
          <p:nvSpPr>
            <p:cNvPr id="39" name="Rounded Rectangle 38"/>
            <p:cNvSpPr/>
            <p:nvPr/>
          </p:nvSpPr>
          <p:spPr>
            <a:xfrm>
              <a:off x="1533269" y="4671091"/>
              <a:ext cx="21868726" cy="3231937"/>
            </a:xfrm>
            <a:prstGeom prst="roundRect">
              <a:avLst>
                <a:gd name="adj" fmla="val 4110"/>
              </a:avLst>
            </a:prstGeom>
            <a:solidFill>
              <a:srgbClr val="BEDCF4"/>
            </a:solidFill>
            <a:ln w="28575">
              <a:solidFill>
                <a:srgbClr val="0999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ctr"/>
            <a:lstStyle/>
            <a:p>
              <a:pPr algn="just"/>
              <a:r>
                <a:rPr lang="en-US" sz="4800" b="1" dirty="0">
                  <a:solidFill>
                    <a:prstClr val="black"/>
                  </a:solidFill>
                  <a:latin typeface="Times New Roman" pitchFamily="18" charset="0"/>
                  <a:ea typeface="Calibri"/>
                  <a:cs typeface="Times New Roman" pitchFamily="18" charset="0"/>
                </a:rPr>
                <a:t> </a:t>
              </a:r>
              <a:endParaRPr lang="en-US" sz="4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23" name="Group 65"/>
            <p:cNvGrpSpPr/>
            <p:nvPr/>
          </p:nvGrpSpPr>
          <p:grpSpPr>
            <a:xfrm>
              <a:off x="1076414" y="4338091"/>
              <a:ext cx="6413853" cy="637528"/>
              <a:chOff x="166396" y="8715278"/>
              <a:chExt cx="6413853" cy="637528"/>
            </a:xfrm>
          </p:grpSpPr>
          <p:sp>
            <p:nvSpPr>
              <p:cNvPr id="24" name="Freeform 20"/>
              <p:cNvSpPr>
                <a:spLocks/>
              </p:cNvSpPr>
              <p:nvPr/>
            </p:nvSpPr>
            <p:spPr bwMode="auto">
              <a:xfrm>
                <a:off x="384521" y="8755082"/>
                <a:ext cx="6195728" cy="514865"/>
              </a:xfrm>
              <a:prstGeom prst="roundRect">
                <a:avLst/>
              </a:prstGeom>
              <a:solidFill>
                <a:srgbClr val="0072BC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600" b="1" dirty="0">
                  <a:solidFill>
                    <a:prstClr val="black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25" name="Group 7"/>
              <p:cNvGrpSpPr/>
              <p:nvPr/>
            </p:nvGrpSpPr>
            <p:grpSpPr>
              <a:xfrm>
                <a:off x="166396" y="8780577"/>
                <a:ext cx="702538" cy="572229"/>
                <a:chOff x="-145995" y="8633545"/>
                <a:chExt cx="787401" cy="641352"/>
              </a:xfrm>
            </p:grpSpPr>
            <p:sp>
              <p:nvSpPr>
                <p:cNvPr id="27" name="Freeform 45"/>
                <p:cNvSpPr>
                  <a:spLocks/>
                </p:cNvSpPr>
                <p:nvPr/>
              </p:nvSpPr>
              <p:spPr bwMode="auto">
                <a:xfrm>
                  <a:off x="255643" y="9062171"/>
                  <a:ext cx="363538" cy="88900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8" name="Freeform 46"/>
                <p:cNvSpPr>
                  <a:spLocks noEditPoints="1"/>
                </p:cNvSpPr>
                <p:nvPr/>
              </p:nvSpPr>
              <p:spPr bwMode="auto">
                <a:xfrm>
                  <a:off x="233418" y="9039946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0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0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9" name="Freeform 47"/>
                <p:cNvSpPr>
                  <a:spLocks/>
                </p:cNvSpPr>
                <p:nvPr/>
              </p:nvSpPr>
              <p:spPr bwMode="auto">
                <a:xfrm>
                  <a:off x="255643" y="9136784"/>
                  <a:ext cx="363538" cy="90488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0" name="Freeform 48"/>
                <p:cNvSpPr>
                  <a:spLocks noEditPoints="1"/>
                </p:cNvSpPr>
                <p:nvPr/>
              </p:nvSpPr>
              <p:spPr bwMode="auto">
                <a:xfrm>
                  <a:off x="233418" y="9114559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1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1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1" name="Freeform 49"/>
                <p:cNvSpPr>
                  <a:spLocks/>
                </p:cNvSpPr>
                <p:nvPr/>
              </p:nvSpPr>
              <p:spPr bwMode="auto">
                <a:xfrm>
                  <a:off x="217543" y="8657358"/>
                  <a:ext cx="263525" cy="254000"/>
                </a:xfrm>
                <a:custGeom>
                  <a:avLst/>
                  <a:gdLst>
                    <a:gd name="T0" fmla="*/ 50 w 70"/>
                    <a:gd name="T1" fmla="*/ 68 h 68"/>
                    <a:gd name="T2" fmla="*/ 45 w 70"/>
                    <a:gd name="T3" fmla="*/ 67 h 68"/>
                    <a:gd name="T4" fmla="*/ 2 w 70"/>
                    <a:gd name="T5" fmla="*/ 23 h 68"/>
                    <a:gd name="T6" fmla="*/ 2 w 70"/>
                    <a:gd name="T7" fmla="*/ 15 h 68"/>
                    <a:gd name="T8" fmla="*/ 14 w 70"/>
                    <a:gd name="T9" fmla="*/ 3 h 68"/>
                    <a:gd name="T10" fmla="*/ 22 w 70"/>
                    <a:gd name="T11" fmla="*/ 0 h 68"/>
                    <a:gd name="T12" fmla="*/ 31 w 70"/>
                    <a:gd name="T13" fmla="*/ 3 h 68"/>
                    <a:gd name="T14" fmla="*/ 65 w 70"/>
                    <a:gd name="T15" fmla="*/ 38 h 68"/>
                    <a:gd name="T16" fmla="*/ 65 w 70"/>
                    <a:gd name="T17" fmla="*/ 55 h 68"/>
                    <a:gd name="T18" fmla="*/ 54 w 70"/>
                    <a:gd name="T19" fmla="*/ 67 h 68"/>
                    <a:gd name="T20" fmla="*/ 50 w 70"/>
                    <a:gd name="T21" fmla="*/ 68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70" h="68">
                      <a:moveTo>
                        <a:pt x="50" y="68"/>
                      </a:moveTo>
                      <a:cubicBezTo>
                        <a:pt x="48" y="68"/>
                        <a:pt x="47" y="68"/>
                        <a:pt x="45" y="67"/>
                      </a:cubicBezTo>
                      <a:cubicBezTo>
                        <a:pt x="2" y="23"/>
                        <a:pt x="2" y="23"/>
                        <a:pt x="2" y="23"/>
                      </a:cubicBezTo>
                      <a:cubicBezTo>
                        <a:pt x="0" y="21"/>
                        <a:pt x="0" y="17"/>
                        <a:pt x="2" y="15"/>
                      </a:cubicBezTo>
                      <a:cubicBezTo>
                        <a:pt x="14" y="3"/>
                        <a:pt x="14" y="3"/>
                        <a:pt x="14" y="3"/>
                      </a:cubicBezTo>
                      <a:cubicBezTo>
                        <a:pt x="16" y="1"/>
                        <a:pt x="19" y="0"/>
                        <a:pt x="22" y="0"/>
                      </a:cubicBezTo>
                      <a:cubicBezTo>
                        <a:pt x="26" y="0"/>
                        <a:pt x="29" y="1"/>
                        <a:pt x="31" y="3"/>
                      </a:cubicBezTo>
                      <a:cubicBezTo>
                        <a:pt x="65" y="38"/>
                        <a:pt x="65" y="38"/>
                        <a:pt x="65" y="38"/>
                      </a:cubicBezTo>
                      <a:cubicBezTo>
                        <a:pt x="70" y="42"/>
                        <a:pt x="70" y="50"/>
                        <a:pt x="65" y="55"/>
                      </a:cubicBezTo>
                      <a:cubicBezTo>
                        <a:pt x="54" y="67"/>
                        <a:pt x="54" y="67"/>
                        <a:pt x="54" y="67"/>
                      </a:cubicBezTo>
                      <a:cubicBezTo>
                        <a:pt x="53" y="68"/>
                        <a:pt x="51" y="68"/>
                        <a:pt x="50" y="6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2" name="Freeform 50"/>
                <p:cNvSpPr>
                  <a:spLocks noEditPoints="1"/>
                </p:cNvSpPr>
                <p:nvPr/>
              </p:nvSpPr>
              <p:spPr bwMode="auto">
                <a:xfrm>
                  <a:off x="192143" y="8633545"/>
                  <a:ext cx="314325" cy="300038"/>
                </a:xfrm>
                <a:custGeom>
                  <a:avLst/>
                  <a:gdLst>
                    <a:gd name="T0" fmla="*/ 29 w 84"/>
                    <a:gd name="T1" fmla="*/ 12 h 80"/>
                    <a:gd name="T2" fmla="*/ 34 w 84"/>
                    <a:gd name="T3" fmla="*/ 13 h 80"/>
                    <a:gd name="T4" fmla="*/ 68 w 84"/>
                    <a:gd name="T5" fmla="*/ 48 h 80"/>
                    <a:gd name="T6" fmla="*/ 68 w 84"/>
                    <a:gd name="T7" fmla="*/ 57 h 80"/>
                    <a:gd name="T8" fmla="*/ 57 w 84"/>
                    <a:gd name="T9" fmla="*/ 68 h 80"/>
                    <a:gd name="T10" fmla="*/ 13 w 84"/>
                    <a:gd name="T11" fmla="*/ 25 h 80"/>
                    <a:gd name="T12" fmla="*/ 25 w 84"/>
                    <a:gd name="T13" fmla="*/ 13 h 80"/>
                    <a:gd name="T14" fmla="*/ 29 w 84"/>
                    <a:gd name="T15" fmla="*/ 12 h 80"/>
                    <a:gd name="T16" fmla="*/ 29 w 84"/>
                    <a:gd name="T17" fmla="*/ 0 h 80"/>
                    <a:gd name="T18" fmla="*/ 16 w 84"/>
                    <a:gd name="T19" fmla="*/ 5 h 80"/>
                    <a:gd name="T20" fmla="*/ 5 w 84"/>
                    <a:gd name="T21" fmla="*/ 16 h 80"/>
                    <a:gd name="T22" fmla="*/ 5 w 84"/>
                    <a:gd name="T23" fmla="*/ 33 h 80"/>
                    <a:gd name="T24" fmla="*/ 48 w 84"/>
                    <a:gd name="T25" fmla="*/ 77 h 80"/>
                    <a:gd name="T26" fmla="*/ 57 w 84"/>
                    <a:gd name="T27" fmla="*/ 80 h 80"/>
                    <a:gd name="T28" fmla="*/ 57 w 84"/>
                    <a:gd name="T29" fmla="*/ 80 h 80"/>
                    <a:gd name="T30" fmla="*/ 65 w 84"/>
                    <a:gd name="T31" fmla="*/ 77 h 80"/>
                    <a:gd name="T32" fmla="*/ 77 w 84"/>
                    <a:gd name="T33" fmla="*/ 65 h 80"/>
                    <a:gd name="T34" fmla="*/ 77 w 84"/>
                    <a:gd name="T35" fmla="*/ 39 h 80"/>
                    <a:gd name="T36" fmla="*/ 42 w 84"/>
                    <a:gd name="T37" fmla="*/ 5 h 80"/>
                    <a:gd name="T38" fmla="*/ 29 w 84"/>
                    <a:gd name="T39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84" h="80">
                      <a:moveTo>
                        <a:pt x="29" y="12"/>
                      </a:moveTo>
                      <a:cubicBezTo>
                        <a:pt x="31" y="12"/>
                        <a:pt x="33" y="12"/>
                        <a:pt x="34" y="13"/>
                      </a:cubicBezTo>
                      <a:cubicBezTo>
                        <a:pt x="34" y="13"/>
                        <a:pt x="34" y="13"/>
                        <a:pt x="68" y="48"/>
                      </a:cubicBezTo>
                      <a:cubicBezTo>
                        <a:pt x="71" y="50"/>
                        <a:pt x="71" y="54"/>
                        <a:pt x="68" y="57"/>
                      </a:cubicBezTo>
                      <a:cubicBezTo>
                        <a:pt x="68" y="57"/>
                        <a:pt x="68" y="57"/>
                        <a:pt x="57" y="68"/>
                      </a:cubicBezTo>
                      <a:cubicBezTo>
                        <a:pt x="57" y="68"/>
                        <a:pt x="57" y="68"/>
                        <a:pt x="13" y="25"/>
                      </a:cubicBezTo>
                      <a:cubicBezTo>
                        <a:pt x="13" y="25"/>
                        <a:pt x="13" y="25"/>
                        <a:pt x="25" y="13"/>
                      </a:cubicBezTo>
                      <a:cubicBezTo>
                        <a:pt x="26" y="12"/>
                        <a:pt x="28" y="12"/>
                        <a:pt x="29" y="12"/>
                      </a:cubicBezTo>
                      <a:moveTo>
                        <a:pt x="29" y="0"/>
                      </a:moveTo>
                      <a:cubicBezTo>
                        <a:pt x="24" y="0"/>
                        <a:pt x="20" y="2"/>
                        <a:pt x="16" y="5"/>
                      </a:cubicBezTo>
                      <a:cubicBezTo>
                        <a:pt x="5" y="16"/>
                        <a:pt x="5" y="16"/>
                        <a:pt x="5" y="16"/>
                      </a:cubicBezTo>
                      <a:cubicBezTo>
                        <a:pt x="0" y="21"/>
                        <a:pt x="0" y="29"/>
                        <a:pt x="5" y="33"/>
                      </a:cubicBezTo>
                      <a:cubicBezTo>
                        <a:pt x="48" y="77"/>
                        <a:pt x="48" y="77"/>
                        <a:pt x="48" y="77"/>
                      </a:cubicBezTo>
                      <a:cubicBezTo>
                        <a:pt x="50" y="79"/>
                        <a:pt x="53" y="80"/>
                        <a:pt x="57" y="80"/>
                      </a:cubicBezTo>
                      <a:cubicBezTo>
                        <a:pt x="57" y="80"/>
                        <a:pt x="57" y="80"/>
                        <a:pt x="57" y="80"/>
                      </a:cubicBezTo>
                      <a:cubicBezTo>
                        <a:pt x="60" y="80"/>
                        <a:pt x="63" y="79"/>
                        <a:pt x="65" y="77"/>
                      </a:cubicBezTo>
                      <a:cubicBezTo>
                        <a:pt x="77" y="65"/>
                        <a:pt x="77" y="65"/>
                        <a:pt x="77" y="65"/>
                      </a:cubicBezTo>
                      <a:cubicBezTo>
                        <a:pt x="84" y="58"/>
                        <a:pt x="84" y="47"/>
                        <a:pt x="77" y="39"/>
                      </a:cubicBezTo>
                      <a:cubicBezTo>
                        <a:pt x="42" y="5"/>
                        <a:pt x="42" y="5"/>
                        <a:pt x="42" y="5"/>
                      </a:cubicBezTo>
                      <a:cubicBezTo>
                        <a:pt x="39" y="2"/>
                        <a:pt x="34" y="0"/>
                        <a:pt x="29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3" name="Freeform 51"/>
                <p:cNvSpPr>
                  <a:spLocks noEditPoints="1"/>
                </p:cNvSpPr>
                <p:nvPr/>
              </p:nvSpPr>
              <p:spPr bwMode="auto">
                <a:xfrm>
                  <a:off x="-123770" y="8724033"/>
                  <a:ext cx="742950" cy="528639"/>
                </a:xfrm>
                <a:custGeom>
                  <a:avLst/>
                  <a:gdLst>
                    <a:gd name="T0" fmla="*/ 12 w 198"/>
                    <a:gd name="T1" fmla="*/ 141 h 141"/>
                    <a:gd name="T2" fmla="*/ 8 w 198"/>
                    <a:gd name="T3" fmla="*/ 140 h 141"/>
                    <a:gd name="T4" fmla="*/ 3 w 198"/>
                    <a:gd name="T5" fmla="*/ 134 h 141"/>
                    <a:gd name="T6" fmla="*/ 1 w 198"/>
                    <a:gd name="T7" fmla="*/ 128 h 141"/>
                    <a:gd name="T8" fmla="*/ 14 w 198"/>
                    <a:gd name="T9" fmla="*/ 77 h 141"/>
                    <a:gd name="T10" fmla="*/ 15 w 198"/>
                    <a:gd name="T11" fmla="*/ 75 h 141"/>
                    <a:gd name="T12" fmla="*/ 88 w 198"/>
                    <a:gd name="T13" fmla="*/ 1 h 141"/>
                    <a:gd name="T14" fmla="*/ 92 w 198"/>
                    <a:gd name="T15" fmla="*/ 0 h 141"/>
                    <a:gd name="T16" fmla="*/ 92 w 198"/>
                    <a:gd name="T17" fmla="*/ 0 h 141"/>
                    <a:gd name="T18" fmla="*/ 97 w 198"/>
                    <a:gd name="T19" fmla="*/ 1 h 141"/>
                    <a:gd name="T20" fmla="*/ 103 w 198"/>
                    <a:gd name="T21" fmla="*/ 8 h 141"/>
                    <a:gd name="T22" fmla="*/ 105 w 198"/>
                    <a:gd name="T23" fmla="*/ 12 h 141"/>
                    <a:gd name="T24" fmla="*/ 109 w 198"/>
                    <a:gd name="T25" fmla="*/ 13 h 141"/>
                    <a:gd name="T26" fmla="*/ 116 w 198"/>
                    <a:gd name="T27" fmla="*/ 21 h 141"/>
                    <a:gd name="T28" fmla="*/ 117 w 198"/>
                    <a:gd name="T29" fmla="*/ 24 h 141"/>
                    <a:gd name="T30" fmla="*/ 121 w 198"/>
                    <a:gd name="T31" fmla="*/ 26 h 141"/>
                    <a:gd name="T32" fmla="*/ 128 w 198"/>
                    <a:gd name="T33" fmla="*/ 33 h 141"/>
                    <a:gd name="T34" fmla="*/ 130 w 198"/>
                    <a:gd name="T35" fmla="*/ 37 h 141"/>
                    <a:gd name="T36" fmla="*/ 133 w 198"/>
                    <a:gd name="T37" fmla="*/ 38 h 141"/>
                    <a:gd name="T38" fmla="*/ 140 w 198"/>
                    <a:gd name="T39" fmla="*/ 45 h 141"/>
                    <a:gd name="T40" fmla="*/ 142 w 198"/>
                    <a:gd name="T41" fmla="*/ 49 h 141"/>
                    <a:gd name="T42" fmla="*/ 140 w 198"/>
                    <a:gd name="T43" fmla="*/ 53 h 141"/>
                    <a:gd name="T44" fmla="*/ 124 w 198"/>
                    <a:gd name="T45" fmla="*/ 70 h 141"/>
                    <a:gd name="T46" fmla="*/ 192 w 198"/>
                    <a:gd name="T47" fmla="*/ 70 h 141"/>
                    <a:gd name="T48" fmla="*/ 198 w 198"/>
                    <a:gd name="T49" fmla="*/ 76 h 141"/>
                    <a:gd name="T50" fmla="*/ 198 w 198"/>
                    <a:gd name="T51" fmla="*/ 87 h 141"/>
                    <a:gd name="T52" fmla="*/ 192 w 198"/>
                    <a:gd name="T53" fmla="*/ 93 h 141"/>
                    <a:gd name="T54" fmla="*/ 107 w 198"/>
                    <a:gd name="T55" fmla="*/ 93 h 141"/>
                    <a:gd name="T56" fmla="*/ 103 w 198"/>
                    <a:gd name="T57" fmla="*/ 91 h 141"/>
                    <a:gd name="T58" fmla="*/ 67 w 198"/>
                    <a:gd name="T59" fmla="*/ 127 h 141"/>
                    <a:gd name="T60" fmla="*/ 64 w 198"/>
                    <a:gd name="T61" fmla="*/ 128 h 141"/>
                    <a:gd name="T62" fmla="*/ 14 w 198"/>
                    <a:gd name="T63" fmla="*/ 141 h 141"/>
                    <a:gd name="T64" fmla="*/ 12 w 198"/>
                    <a:gd name="T65" fmla="*/ 141 h 141"/>
                    <a:gd name="T66" fmla="*/ 23 w 198"/>
                    <a:gd name="T67" fmla="*/ 119 h 141"/>
                    <a:gd name="T68" fmla="*/ 45 w 198"/>
                    <a:gd name="T69" fmla="*/ 113 h 141"/>
                    <a:gd name="T70" fmla="*/ 29 w 198"/>
                    <a:gd name="T71" fmla="*/ 97 h 141"/>
                    <a:gd name="T72" fmla="*/ 23 w 198"/>
                    <a:gd name="T73" fmla="*/ 119 h 1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98" h="141">
                      <a:moveTo>
                        <a:pt x="12" y="141"/>
                      </a:moveTo>
                      <a:cubicBezTo>
                        <a:pt x="11" y="141"/>
                        <a:pt x="9" y="141"/>
                        <a:pt x="8" y="140"/>
                      </a:cubicBezTo>
                      <a:cubicBezTo>
                        <a:pt x="3" y="134"/>
                        <a:pt x="3" y="134"/>
                        <a:pt x="3" y="134"/>
                      </a:cubicBezTo>
                      <a:cubicBezTo>
                        <a:pt x="1" y="133"/>
                        <a:pt x="0" y="131"/>
                        <a:pt x="1" y="128"/>
                      </a:cubicBezTo>
                      <a:cubicBezTo>
                        <a:pt x="14" y="77"/>
                        <a:pt x="14" y="77"/>
                        <a:pt x="14" y="77"/>
                      </a:cubicBezTo>
                      <a:cubicBezTo>
                        <a:pt x="14" y="76"/>
                        <a:pt x="15" y="75"/>
                        <a:pt x="15" y="75"/>
                      </a:cubicBezTo>
                      <a:cubicBezTo>
                        <a:pt x="88" y="1"/>
                        <a:pt x="88" y="1"/>
                        <a:pt x="88" y="1"/>
                      </a:cubicBezTo>
                      <a:cubicBezTo>
                        <a:pt x="89" y="0"/>
                        <a:pt x="91" y="0"/>
                        <a:pt x="92" y="0"/>
                      </a:cubicBezTo>
                      <a:cubicBezTo>
                        <a:pt x="92" y="0"/>
                        <a:pt x="92" y="0"/>
                        <a:pt x="92" y="0"/>
                      </a:cubicBezTo>
                      <a:cubicBezTo>
                        <a:pt x="94" y="0"/>
                        <a:pt x="96" y="0"/>
                        <a:pt x="97" y="1"/>
                      </a:cubicBezTo>
                      <a:cubicBezTo>
                        <a:pt x="103" y="8"/>
                        <a:pt x="103" y="8"/>
                        <a:pt x="103" y="8"/>
                      </a:cubicBezTo>
                      <a:cubicBezTo>
                        <a:pt x="104" y="9"/>
                        <a:pt x="105" y="10"/>
                        <a:pt x="105" y="12"/>
                      </a:cubicBezTo>
                      <a:cubicBezTo>
                        <a:pt x="106" y="12"/>
                        <a:pt x="108" y="12"/>
                        <a:pt x="109" y="13"/>
                      </a:cubicBezTo>
                      <a:cubicBezTo>
                        <a:pt x="116" y="21"/>
                        <a:pt x="116" y="21"/>
                        <a:pt x="116" y="21"/>
                      </a:cubicBezTo>
                      <a:cubicBezTo>
                        <a:pt x="117" y="22"/>
                        <a:pt x="117" y="23"/>
                        <a:pt x="117" y="24"/>
                      </a:cubicBezTo>
                      <a:cubicBezTo>
                        <a:pt x="119" y="24"/>
                        <a:pt x="120" y="25"/>
                        <a:pt x="121" y="26"/>
                      </a:cubicBezTo>
                      <a:cubicBezTo>
                        <a:pt x="128" y="33"/>
                        <a:pt x="128" y="33"/>
                        <a:pt x="128" y="33"/>
                      </a:cubicBezTo>
                      <a:cubicBezTo>
                        <a:pt x="129" y="34"/>
                        <a:pt x="130" y="35"/>
                        <a:pt x="130" y="37"/>
                      </a:cubicBezTo>
                      <a:cubicBezTo>
                        <a:pt x="131" y="37"/>
                        <a:pt x="132" y="37"/>
                        <a:pt x="133" y="38"/>
                      </a:cubicBezTo>
                      <a:cubicBezTo>
                        <a:pt x="140" y="45"/>
                        <a:pt x="140" y="45"/>
                        <a:pt x="140" y="45"/>
                      </a:cubicBezTo>
                      <a:cubicBezTo>
                        <a:pt x="141" y="46"/>
                        <a:pt x="142" y="47"/>
                        <a:pt x="142" y="49"/>
                      </a:cubicBezTo>
                      <a:cubicBezTo>
                        <a:pt x="142" y="51"/>
                        <a:pt x="141" y="52"/>
                        <a:pt x="140" y="53"/>
                      </a:cubicBezTo>
                      <a:cubicBezTo>
                        <a:pt x="124" y="70"/>
                        <a:pt x="124" y="70"/>
                        <a:pt x="124" y="70"/>
                      </a:cubicBezTo>
                      <a:cubicBezTo>
                        <a:pt x="192" y="70"/>
                        <a:pt x="192" y="70"/>
                        <a:pt x="192" y="70"/>
                      </a:cubicBezTo>
                      <a:cubicBezTo>
                        <a:pt x="196" y="70"/>
                        <a:pt x="198" y="72"/>
                        <a:pt x="198" y="76"/>
                      </a:cubicBezTo>
                      <a:cubicBezTo>
                        <a:pt x="198" y="87"/>
                        <a:pt x="198" y="87"/>
                        <a:pt x="198" y="87"/>
                      </a:cubicBezTo>
                      <a:cubicBezTo>
                        <a:pt x="198" y="91"/>
                        <a:pt x="196" y="93"/>
                        <a:pt x="192" y="93"/>
                      </a:cubicBezTo>
                      <a:cubicBezTo>
                        <a:pt x="107" y="93"/>
                        <a:pt x="107" y="93"/>
                        <a:pt x="107" y="93"/>
                      </a:cubicBezTo>
                      <a:cubicBezTo>
                        <a:pt x="105" y="93"/>
                        <a:pt x="104" y="92"/>
                        <a:pt x="103" y="91"/>
                      </a:cubicBezTo>
                      <a:cubicBezTo>
                        <a:pt x="67" y="127"/>
                        <a:pt x="67" y="127"/>
                        <a:pt x="67" y="127"/>
                      </a:cubicBezTo>
                      <a:cubicBezTo>
                        <a:pt x="66" y="127"/>
                        <a:pt x="65" y="128"/>
                        <a:pt x="64" y="128"/>
                      </a:cubicBezTo>
                      <a:cubicBezTo>
                        <a:pt x="14" y="141"/>
                        <a:pt x="14" y="141"/>
                        <a:pt x="14" y="141"/>
                      </a:cubicBezTo>
                      <a:cubicBezTo>
                        <a:pt x="13" y="141"/>
                        <a:pt x="13" y="141"/>
                        <a:pt x="12" y="141"/>
                      </a:cubicBezTo>
                      <a:close/>
                      <a:moveTo>
                        <a:pt x="23" y="119"/>
                      </a:moveTo>
                      <a:cubicBezTo>
                        <a:pt x="45" y="113"/>
                        <a:pt x="45" y="113"/>
                        <a:pt x="45" y="113"/>
                      </a:cubicBezTo>
                      <a:cubicBezTo>
                        <a:pt x="29" y="97"/>
                        <a:pt x="29" y="97"/>
                        <a:pt x="29" y="97"/>
                      </a:cubicBezTo>
                      <a:lnTo>
                        <a:pt x="23" y="1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4" name="Freeform 52"/>
                <p:cNvSpPr>
                  <a:spLocks noEditPoints="1"/>
                </p:cNvSpPr>
                <p:nvPr/>
              </p:nvSpPr>
              <p:spPr bwMode="auto">
                <a:xfrm>
                  <a:off x="-145995" y="8701808"/>
                  <a:ext cx="787400" cy="573089"/>
                </a:xfrm>
                <a:custGeom>
                  <a:avLst/>
                  <a:gdLst>
                    <a:gd name="T0" fmla="*/ 98 w 210"/>
                    <a:gd name="T1" fmla="*/ 12 h 153"/>
                    <a:gd name="T2" fmla="*/ 105 w 210"/>
                    <a:gd name="T3" fmla="*/ 18 h 153"/>
                    <a:gd name="T4" fmla="*/ 37 w 210"/>
                    <a:gd name="T5" fmla="*/ 86 h 153"/>
                    <a:gd name="T6" fmla="*/ 43 w 210"/>
                    <a:gd name="T7" fmla="*/ 92 h 153"/>
                    <a:gd name="T8" fmla="*/ 110 w 210"/>
                    <a:gd name="T9" fmla="*/ 24 h 153"/>
                    <a:gd name="T10" fmla="*/ 118 w 210"/>
                    <a:gd name="T11" fmla="*/ 31 h 153"/>
                    <a:gd name="T12" fmla="*/ 50 w 210"/>
                    <a:gd name="T13" fmla="*/ 99 h 153"/>
                    <a:gd name="T14" fmla="*/ 55 w 210"/>
                    <a:gd name="T15" fmla="*/ 104 h 153"/>
                    <a:gd name="T16" fmla="*/ 123 w 210"/>
                    <a:gd name="T17" fmla="*/ 36 h 153"/>
                    <a:gd name="T18" fmla="*/ 130 w 210"/>
                    <a:gd name="T19" fmla="*/ 43 h 153"/>
                    <a:gd name="T20" fmla="*/ 62 w 210"/>
                    <a:gd name="T21" fmla="*/ 111 h 153"/>
                    <a:gd name="T22" fmla="*/ 68 w 210"/>
                    <a:gd name="T23" fmla="*/ 116 h 153"/>
                    <a:gd name="T24" fmla="*/ 135 w 210"/>
                    <a:gd name="T25" fmla="*/ 49 h 153"/>
                    <a:gd name="T26" fmla="*/ 142 w 210"/>
                    <a:gd name="T27" fmla="*/ 55 h 153"/>
                    <a:gd name="T28" fmla="*/ 115 w 210"/>
                    <a:gd name="T29" fmla="*/ 82 h 153"/>
                    <a:gd name="T30" fmla="*/ 198 w 210"/>
                    <a:gd name="T31" fmla="*/ 82 h 153"/>
                    <a:gd name="T32" fmla="*/ 198 w 210"/>
                    <a:gd name="T33" fmla="*/ 93 h 153"/>
                    <a:gd name="T34" fmla="*/ 113 w 210"/>
                    <a:gd name="T35" fmla="*/ 93 h 153"/>
                    <a:gd name="T36" fmla="*/ 113 w 210"/>
                    <a:gd name="T37" fmla="*/ 84 h 153"/>
                    <a:gd name="T38" fmla="*/ 69 w 210"/>
                    <a:gd name="T39" fmla="*/ 128 h 153"/>
                    <a:gd name="T40" fmla="*/ 18 w 210"/>
                    <a:gd name="T41" fmla="*/ 141 h 153"/>
                    <a:gd name="T42" fmla="*/ 13 w 210"/>
                    <a:gd name="T43" fmla="*/ 136 h 153"/>
                    <a:gd name="T44" fmla="*/ 26 w 210"/>
                    <a:gd name="T45" fmla="*/ 85 h 153"/>
                    <a:gd name="T46" fmla="*/ 98 w 210"/>
                    <a:gd name="T47" fmla="*/ 12 h 153"/>
                    <a:gd name="T48" fmla="*/ 21 w 210"/>
                    <a:gd name="T49" fmla="*/ 133 h 153"/>
                    <a:gd name="T50" fmla="*/ 62 w 210"/>
                    <a:gd name="T51" fmla="*/ 122 h 153"/>
                    <a:gd name="T52" fmla="*/ 32 w 210"/>
                    <a:gd name="T53" fmla="*/ 91 h 153"/>
                    <a:gd name="T54" fmla="*/ 21 w 210"/>
                    <a:gd name="T55" fmla="*/ 133 h 153"/>
                    <a:gd name="T56" fmla="*/ 98 w 210"/>
                    <a:gd name="T57" fmla="*/ 0 h 153"/>
                    <a:gd name="T58" fmla="*/ 98 w 210"/>
                    <a:gd name="T59" fmla="*/ 0 h 153"/>
                    <a:gd name="T60" fmla="*/ 90 w 210"/>
                    <a:gd name="T61" fmla="*/ 3 h 153"/>
                    <a:gd name="T62" fmla="*/ 17 w 210"/>
                    <a:gd name="T63" fmla="*/ 76 h 153"/>
                    <a:gd name="T64" fmla="*/ 14 w 210"/>
                    <a:gd name="T65" fmla="*/ 82 h 153"/>
                    <a:gd name="T66" fmla="*/ 1 w 210"/>
                    <a:gd name="T67" fmla="*/ 133 h 153"/>
                    <a:gd name="T68" fmla="*/ 4 w 210"/>
                    <a:gd name="T69" fmla="*/ 145 h 153"/>
                    <a:gd name="T70" fmla="*/ 10 w 210"/>
                    <a:gd name="T71" fmla="*/ 150 h 153"/>
                    <a:gd name="T72" fmla="*/ 18 w 210"/>
                    <a:gd name="T73" fmla="*/ 153 h 153"/>
                    <a:gd name="T74" fmla="*/ 21 w 210"/>
                    <a:gd name="T75" fmla="*/ 153 h 153"/>
                    <a:gd name="T76" fmla="*/ 72 w 210"/>
                    <a:gd name="T77" fmla="*/ 140 h 153"/>
                    <a:gd name="T78" fmla="*/ 77 w 210"/>
                    <a:gd name="T79" fmla="*/ 137 h 153"/>
                    <a:gd name="T80" fmla="*/ 109 w 210"/>
                    <a:gd name="T81" fmla="*/ 105 h 153"/>
                    <a:gd name="T82" fmla="*/ 113 w 210"/>
                    <a:gd name="T83" fmla="*/ 105 h 153"/>
                    <a:gd name="T84" fmla="*/ 198 w 210"/>
                    <a:gd name="T85" fmla="*/ 105 h 153"/>
                    <a:gd name="T86" fmla="*/ 210 w 210"/>
                    <a:gd name="T87" fmla="*/ 93 h 153"/>
                    <a:gd name="T88" fmla="*/ 210 w 210"/>
                    <a:gd name="T89" fmla="*/ 82 h 153"/>
                    <a:gd name="T90" fmla="*/ 198 w 210"/>
                    <a:gd name="T91" fmla="*/ 70 h 153"/>
                    <a:gd name="T92" fmla="*/ 144 w 210"/>
                    <a:gd name="T93" fmla="*/ 70 h 153"/>
                    <a:gd name="T94" fmla="*/ 150 w 210"/>
                    <a:gd name="T95" fmla="*/ 64 h 153"/>
                    <a:gd name="T96" fmla="*/ 154 w 210"/>
                    <a:gd name="T97" fmla="*/ 55 h 153"/>
                    <a:gd name="T98" fmla="*/ 150 w 210"/>
                    <a:gd name="T99" fmla="*/ 47 h 153"/>
                    <a:gd name="T100" fmla="*/ 144 w 210"/>
                    <a:gd name="T101" fmla="*/ 40 h 153"/>
                    <a:gd name="T102" fmla="*/ 140 w 210"/>
                    <a:gd name="T103" fmla="*/ 38 h 153"/>
                    <a:gd name="T104" fmla="*/ 138 w 210"/>
                    <a:gd name="T105" fmla="*/ 35 h 153"/>
                    <a:gd name="T106" fmla="*/ 131 w 210"/>
                    <a:gd name="T107" fmla="*/ 28 h 153"/>
                    <a:gd name="T108" fmla="*/ 128 w 210"/>
                    <a:gd name="T109" fmla="*/ 25 h 153"/>
                    <a:gd name="T110" fmla="*/ 126 w 210"/>
                    <a:gd name="T111" fmla="*/ 22 h 153"/>
                    <a:gd name="T112" fmla="*/ 119 w 210"/>
                    <a:gd name="T113" fmla="*/ 15 h 153"/>
                    <a:gd name="T114" fmla="*/ 116 w 210"/>
                    <a:gd name="T115" fmla="*/ 13 h 153"/>
                    <a:gd name="T116" fmla="*/ 113 w 210"/>
                    <a:gd name="T117" fmla="*/ 10 h 153"/>
                    <a:gd name="T118" fmla="*/ 107 w 210"/>
                    <a:gd name="T119" fmla="*/ 3 h 153"/>
                    <a:gd name="T120" fmla="*/ 98 w 210"/>
                    <a:gd name="T121" fmla="*/ 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210" h="153">
                      <a:moveTo>
                        <a:pt x="98" y="12"/>
                      </a:moveTo>
                      <a:cubicBezTo>
                        <a:pt x="105" y="18"/>
                        <a:pt x="105" y="18"/>
                        <a:pt x="105" y="18"/>
                      </a:cubicBezTo>
                      <a:cubicBezTo>
                        <a:pt x="37" y="86"/>
                        <a:pt x="37" y="86"/>
                        <a:pt x="37" y="86"/>
                      </a:cubicBezTo>
                      <a:cubicBezTo>
                        <a:pt x="43" y="92"/>
                        <a:pt x="43" y="92"/>
                        <a:pt x="43" y="92"/>
                      </a:cubicBezTo>
                      <a:cubicBezTo>
                        <a:pt x="110" y="24"/>
                        <a:pt x="110" y="24"/>
                        <a:pt x="110" y="24"/>
                      </a:cubicBezTo>
                      <a:cubicBezTo>
                        <a:pt x="118" y="31"/>
                        <a:pt x="118" y="31"/>
                        <a:pt x="118" y="31"/>
                      </a:cubicBezTo>
                      <a:cubicBezTo>
                        <a:pt x="50" y="99"/>
                        <a:pt x="50" y="99"/>
                        <a:pt x="50" y="99"/>
                      </a:cubicBezTo>
                      <a:cubicBezTo>
                        <a:pt x="55" y="104"/>
                        <a:pt x="55" y="104"/>
                        <a:pt x="55" y="104"/>
                      </a:cubicBezTo>
                      <a:cubicBezTo>
                        <a:pt x="123" y="36"/>
                        <a:pt x="123" y="36"/>
                        <a:pt x="123" y="36"/>
                      </a:cubicBezTo>
                      <a:cubicBezTo>
                        <a:pt x="130" y="43"/>
                        <a:pt x="130" y="43"/>
                        <a:pt x="130" y="43"/>
                      </a:cubicBezTo>
                      <a:cubicBezTo>
                        <a:pt x="62" y="111"/>
                        <a:pt x="62" y="111"/>
                        <a:pt x="62" y="111"/>
                      </a:cubicBezTo>
                      <a:cubicBezTo>
                        <a:pt x="68" y="116"/>
                        <a:pt x="68" y="116"/>
                        <a:pt x="68" y="116"/>
                      </a:cubicBezTo>
                      <a:cubicBezTo>
                        <a:pt x="135" y="49"/>
                        <a:pt x="135" y="49"/>
                        <a:pt x="135" y="49"/>
                      </a:cubicBezTo>
                      <a:cubicBezTo>
                        <a:pt x="142" y="55"/>
                        <a:pt x="142" y="55"/>
                        <a:pt x="142" y="55"/>
                      </a:cubicBezTo>
                      <a:cubicBezTo>
                        <a:pt x="115" y="82"/>
                        <a:pt x="115" y="82"/>
                        <a:pt x="115" y="82"/>
                      </a:cubicBezTo>
                      <a:cubicBezTo>
                        <a:pt x="198" y="82"/>
                        <a:pt x="198" y="82"/>
                        <a:pt x="198" y="82"/>
                      </a:cubicBezTo>
                      <a:cubicBezTo>
                        <a:pt x="198" y="93"/>
                        <a:pt x="198" y="93"/>
                        <a:pt x="198" y="93"/>
                      </a:cubicBezTo>
                      <a:cubicBezTo>
                        <a:pt x="113" y="93"/>
                        <a:pt x="113" y="93"/>
                        <a:pt x="113" y="93"/>
                      </a:cubicBezTo>
                      <a:cubicBezTo>
                        <a:pt x="113" y="84"/>
                        <a:pt x="113" y="84"/>
                        <a:pt x="113" y="84"/>
                      </a:cubicBezTo>
                      <a:cubicBezTo>
                        <a:pt x="69" y="128"/>
                        <a:pt x="69" y="128"/>
                        <a:pt x="69" y="128"/>
                      </a:cubicBezTo>
                      <a:cubicBezTo>
                        <a:pt x="18" y="141"/>
                        <a:pt x="18" y="141"/>
                        <a:pt x="18" y="141"/>
                      </a:cubicBezTo>
                      <a:cubicBezTo>
                        <a:pt x="13" y="136"/>
                        <a:pt x="13" y="136"/>
                        <a:pt x="13" y="136"/>
                      </a:cubicBezTo>
                      <a:cubicBezTo>
                        <a:pt x="26" y="85"/>
                        <a:pt x="26" y="85"/>
                        <a:pt x="26" y="85"/>
                      </a:cubicBezTo>
                      <a:cubicBezTo>
                        <a:pt x="98" y="12"/>
                        <a:pt x="98" y="12"/>
                        <a:pt x="98" y="12"/>
                      </a:cubicBezTo>
                      <a:moveTo>
                        <a:pt x="21" y="133"/>
                      </a:moveTo>
                      <a:cubicBezTo>
                        <a:pt x="62" y="122"/>
                        <a:pt x="62" y="122"/>
                        <a:pt x="62" y="122"/>
                      </a:cubicBezTo>
                      <a:cubicBezTo>
                        <a:pt x="32" y="91"/>
                        <a:pt x="32" y="91"/>
                        <a:pt x="32" y="91"/>
                      </a:cubicBezTo>
                      <a:cubicBezTo>
                        <a:pt x="21" y="133"/>
                        <a:pt x="21" y="133"/>
                        <a:pt x="21" y="133"/>
                      </a:cubicBezTo>
                      <a:moveTo>
                        <a:pt x="98" y="0"/>
                      </a:moveTo>
                      <a:cubicBezTo>
                        <a:pt x="98" y="0"/>
                        <a:pt x="98" y="0"/>
                        <a:pt x="98" y="0"/>
                      </a:cubicBezTo>
                      <a:cubicBezTo>
                        <a:pt x="95" y="0"/>
                        <a:pt x="92" y="1"/>
                        <a:pt x="90" y="3"/>
                      </a:cubicBezTo>
                      <a:cubicBezTo>
                        <a:pt x="17" y="76"/>
                        <a:pt x="17" y="76"/>
                        <a:pt x="17" y="76"/>
                      </a:cubicBezTo>
                      <a:cubicBezTo>
                        <a:pt x="16" y="78"/>
                        <a:pt x="15" y="80"/>
                        <a:pt x="14" y="82"/>
                      </a:cubicBezTo>
                      <a:cubicBezTo>
                        <a:pt x="1" y="133"/>
                        <a:pt x="1" y="133"/>
                        <a:pt x="1" y="133"/>
                      </a:cubicBezTo>
                      <a:cubicBezTo>
                        <a:pt x="0" y="137"/>
                        <a:pt x="1" y="142"/>
                        <a:pt x="4" y="145"/>
                      </a:cubicBezTo>
                      <a:cubicBezTo>
                        <a:pt x="10" y="150"/>
                        <a:pt x="10" y="150"/>
                        <a:pt x="10" y="150"/>
                      </a:cubicBezTo>
                      <a:cubicBezTo>
                        <a:pt x="12" y="152"/>
                        <a:pt x="15" y="153"/>
                        <a:pt x="18" y="153"/>
                      </a:cubicBezTo>
                      <a:cubicBezTo>
                        <a:pt x="19" y="153"/>
                        <a:pt x="20" y="153"/>
                        <a:pt x="21" y="153"/>
                      </a:cubicBezTo>
                      <a:cubicBezTo>
                        <a:pt x="72" y="140"/>
                        <a:pt x="72" y="140"/>
                        <a:pt x="72" y="140"/>
                      </a:cubicBezTo>
                      <a:cubicBezTo>
                        <a:pt x="74" y="140"/>
                        <a:pt x="76" y="138"/>
                        <a:pt x="77" y="137"/>
                      </a:cubicBezTo>
                      <a:cubicBezTo>
                        <a:pt x="109" y="105"/>
                        <a:pt x="109" y="105"/>
                        <a:pt x="109" y="105"/>
                      </a:cubicBezTo>
                      <a:cubicBezTo>
                        <a:pt x="111" y="105"/>
                        <a:pt x="112" y="105"/>
                        <a:pt x="113" y="105"/>
                      </a:cubicBezTo>
                      <a:cubicBezTo>
                        <a:pt x="198" y="105"/>
                        <a:pt x="198" y="105"/>
                        <a:pt x="198" y="105"/>
                      </a:cubicBezTo>
                      <a:cubicBezTo>
                        <a:pt x="205" y="105"/>
                        <a:pt x="210" y="100"/>
                        <a:pt x="210" y="93"/>
                      </a:cubicBezTo>
                      <a:cubicBezTo>
                        <a:pt x="210" y="82"/>
                        <a:pt x="210" y="82"/>
                        <a:pt x="210" y="82"/>
                      </a:cubicBezTo>
                      <a:cubicBezTo>
                        <a:pt x="210" y="75"/>
                        <a:pt x="205" y="70"/>
                        <a:pt x="198" y="70"/>
                      </a:cubicBezTo>
                      <a:cubicBezTo>
                        <a:pt x="144" y="70"/>
                        <a:pt x="144" y="70"/>
                        <a:pt x="144" y="70"/>
                      </a:cubicBezTo>
                      <a:cubicBezTo>
                        <a:pt x="150" y="64"/>
                        <a:pt x="150" y="64"/>
                        <a:pt x="150" y="64"/>
                      </a:cubicBezTo>
                      <a:cubicBezTo>
                        <a:pt x="153" y="61"/>
                        <a:pt x="154" y="58"/>
                        <a:pt x="154" y="55"/>
                      </a:cubicBezTo>
                      <a:cubicBezTo>
                        <a:pt x="154" y="52"/>
                        <a:pt x="152" y="49"/>
                        <a:pt x="150" y="47"/>
                      </a:cubicBezTo>
                      <a:cubicBezTo>
                        <a:pt x="144" y="40"/>
                        <a:pt x="144" y="40"/>
                        <a:pt x="144" y="40"/>
                      </a:cubicBezTo>
                      <a:cubicBezTo>
                        <a:pt x="143" y="39"/>
                        <a:pt x="142" y="39"/>
                        <a:pt x="140" y="38"/>
                      </a:cubicBezTo>
                      <a:cubicBezTo>
                        <a:pt x="140" y="37"/>
                        <a:pt x="139" y="36"/>
                        <a:pt x="138" y="35"/>
                      </a:cubicBezTo>
                      <a:cubicBezTo>
                        <a:pt x="131" y="28"/>
                        <a:pt x="131" y="28"/>
                        <a:pt x="131" y="28"/>
                      </a:cubicBezTo>
                      <a:cubicBezTo>
                        <a:pt x="131" y="27"/>
                        <a:pt x="129" y="26"/>
                        <a:pt x="128" y="25"/>
                      </a:cubicBezTo>
                      <a:cubicBezTo>
                        <a:pt x="128" y="24"/>
                        <a:pt x="127" y="23"/>
                        <a:pt x="126" y="22"/>
                      </a:cubicBezTo>
                      <a:cubicBezTo>
                        <a:pt x="119" y="15"/>
                        <a:pt x="119" y="15"/>
                        <a:pt x="119" y="15"/>
                      </a:cubicBezTo>
                      <a:cubicBezTo>
                        <a:pt x="118" y="14"/>
                        <a:pt x="117" y="13"/>
                        <a:pt x="116" y="13"/>
                      </a:cubicBezTo>
                      <a:cubicBezTo>
                        <a:pt x="115" y="12"/>
                        <a:pt x="114" y="10"/>
                        <a:pt x="113" y="10"/>
                      </a:cubicBezTo>
                      <a:cubicBezTo>
                        <a:pt x="107" y="3"/>
                        <a:pt x="107" y="3"/>
                        <a:pt x="107" y="3"/>
                      </a:cubicBezTo>
                      <a:cubicBezTo>
                        <a:pt x="105" y="1"/>
                        <a:pt x="102" y="0"/>
                        <a:pt x="98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5" name="Rectangle 53"/>
                <p:cNvSpPr>
                  <a:spLocks noChangeArrowheads="1"/>
                </p:cNvSpPr>
                <p:nvPr/>
              </p:nvSpPr>
              <p:spPr bwMode="auto">
                <a:xfrm>
                  <a:off x="277868" y="9084396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6" name="Rectangle 54"/>
                <p:cNvSpPr>
                  <a:spLocks noChangeArrowheads="1"/>
                </p:cNvSpPr>
                <p:nvPr/>
              </p:nvSpPr>
              <p:spPr bwMode="auto">
                <a:xfrm>
                  <a:off x="277868" y="9159009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7" name="Freeform 55"/>
                <p:cNvSpPr>
                  <a:spLocks/>
                </p:cNvSpPr>
                <p:nvPr/>
              </p:nvSpPr>
              <p:spPr bwMode="auto">
                <a:xfrm>
                  <a:off x="239768" y="8674820"/>
                  <a:ext cx="217488" cy="214313"/>
                </a:xfrm>
                <a:custGeom>
                  <a:avLst/>
                  <a:gdLst>
                    <a:gd name="T0" fmla="*/ 55 w 58"/>
                    <a:gd name="T1" fmla="*/ 46 h 57"/>
                    <a:gd name="T2" fmla="*/ 55 w 58"/>
                    <a:gd name="T3" fmla="*/ 37 h 57"/>
                    <a:gd name="T4" fmla="*/ 21 w 58"/>
                    <a:gd name="T5" fmla="*/ 2 h 57"/>
                    <a:gd name="T6" fmla="*/ 12 w 58"/>
                    <a:gd name="T7" fmla="*/ 2 h 57"/>
                    <a:gd name="T8" fmla="*/ 0 w 58"/>
                    <a:gd name="T9" fmla="*/ 14 h 57"/>
                    <a:gd name="T10" fmla="*/ 44 w 58"/>
                    <a:gd name="T11" fmla="*/ 57 h 57"/>
                    <a:gd name="T12" fmla="*/ 55 w 58"/>
                    <a:gd name="T13" fmla="*/ 46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8" h="57">
                      <a:moveTo>
                        <a:pt x="55" y="46"/>
                      </a:moveTo>
                      <a:cubicBezTo>
                        <a:pt x="58" y="43"/>
                        <a:pt x="58" y="39"/>
                        <a:pt x="55" y="37"/>
                      </a:cubicBezTo>
                      <a:cubicBezTo>
                        <a:pt x="21" y="2"/>
                        <a:pt x="21" y="2"/>
                        <a:pt x="21" y="2"/>
                      </a:cubicBezTo>
                      <a:cubicBezTo>
                        <a:pt x="18" y="0"/>
                        <a:pt x="14" y="0"/>
                        <a:pt x="12" y="2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44" y="57"/>
                        <a:pt x="44" y="57"/>
                        <a:pt x="44" y="57"/>
                      </a:cubicBezTo>
                      <a:cubicBezTo>
                        <a:pt x="55" y="46"/>
                        <a:pt x="55" y="46"/>
                        <a:pt x="55" y="4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8" name="Freeform 56"/>
                <p:cNvSpPr>
                  <a:spLocks noEditPoints="1"/>
                </p:cNvSpPr>
                <p:nvPr/>
              </p:nvSpPr>
              <p:spPr bwMode="auto">
                <a:xfrm>
                  <a:off x="-96782" y="8746258"/>
                  <a:ext cx="693738" cy="484189"/>
                </a:xfrm>
                <a:custGeom>
                  <a:avLst/>
                  <a:gdLst>
                    <a:gd name="T0" fmla="*/ 241 w 437"/>
                    <a:gd name="T1" fmla="*/ 166 h 305"/>
                    <a:gd name="T2" fmla="*/ 305 w 437"/>
                    <a:gd name="T3" fmla="*/ 102 h 305"/>
                    <a:gd name="T4" fmla="*/ 288 w 437"/>
                    <a:gd name="T5" fmla="*/ 88 h 305"/>
                    <a:gd name="T6" fmla="*/ 130 w 437"/>
                    <a:gd name="T7" fmla="*/ 246 h 305"/>
                    <a:gd name="T8" fmla="*/ 116 w 437"/>
                    <a:gd name="T9" fmla="*/ 234 h 305"/>
                    <a:gd name="T10" fmla="*/ 276 w 437"/>
                    <a:gd name="T11" fmla="*/ 74 h 305"/>
                    <a:gd name="T12" fmla="*/ 260 w 437"/>
                    <a:gd name="T13" fmla="*/ 57 h 305"/>
                    <a:gd name="T14" fmla="*/ 99 w 437"/>
                    <a:gd name="T15" fmla="*/ 218 h 305"/>
                    <a:gd name="T16" fmla="*/ 87 w 437"/>
                    <a:gd name="T17" fmla="*/ 206 h 305"/>
                    <a:gd name="T18" fmla="*/ 248 w 437"/>
                    <a:gd name="T19" fmla="*/ 45 h 305"/>
                    <a:gd name="T20" fmla="*/ 229 w 437"/>
                    <a:gd name="T21" fmla="*/ 29 h 305"/>
                    <a:gd name="T22" fmla="*/ 71 w 437"/>
                    <a:gd name="T23" fmla="*/ 189 h 305"/>
                    <a:gd name="T24" fmla="*/ 56 w 437"/>
                    <a:gd name="T25" fmla="*/ 175 h 305"/>
                    <a:gd name="T26" fmla="*/ 217 w 437"/>
                    <a:gd name="T27" fmla="*/ 14 h 305"/>
                    <a:gd name="T28" fmla="*/ 201 w 437"/>
                    <a:gd name="T29" fmla="*/ 0 h 305"/>
                    <a:gd name="T30" fmla="*/ 30 w 437"/>
                    <a:gd name="T31" fmla="*/ 173 h 305"/>
                    <a:gd name="T32" fmla="*/ 0 w 437"/>
                    <a:gd name="T33" fmla="*/ 293 h 305"/>
                    <a:gd name="T34" fmla="*/ 12 w 437"/>
                    <a:gd name="T35" fmla="*/ 305 h 305"/>
                    <a:gd name="T36" fmla="*/ 132 w 437"/>
                    <a:gd name="T37" fmla="*/ 274 h 305"/>
                    <a:gd name="T38" fmla="*/ 236 w 437"/>
                    <a:gd name="T39" fmla="*/ 170 h 305"/>
                    <a:gd name="T40" fmla="*/ 236 w 437"/>
                    <a:gd name="T41" fmla="*/ 192 h 305"/>
                    <a:gd name="T42" fmla="*/ 437 w 437"/>
                    <a:gd name="T43" fmla="*/ 192 h 305"/>
                    <a:gd name="T44" fmla="*/ 437 w 437"/>
                    <a:gd name="T45" fmla="*/ 166 h 305"/>
                    <a:gd name="T46" fmla="*/ 241 w 437"/>
                    <a:gd name="T47" fmla="*/ 166 h 305"/>
                    <a:gd name="T48" fmla="*/ 19 w 437"/>
                    <a:gd name="T49" fmla="*/ 286 h 305"/>
                    <a:gd name="T50" fmla="*/ 45 w 437"/>
                    <a:gd name="T51" fmla="*/ 187 h 305"/>
                    <a:gd name="T52" fmla="*/ 116 w 437"/>
                    <a:gd name="T53" fmla="*/ 260 h 305"/>
                    <a:gd name="T54" fmla="*/ 19 w 437"/>
                    <a:gd name="T55" fmla="*/ 286 h 3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437" h="305">
                      <a:moveTo>
                        <a:pt x="241" y="166"/>
                      </a:moveTo>
                      <a:lnTo>
                        <a:pt x="305" y="102"/>
                      </a:lnTo>
                      <a:lnTo>
                        <a:pt x="288" y="88"/>
                      </a:lnTo>
                      <a:lnTo>
                        <a:pt x="130" y="246"/>
                      </a:lnTo>
                      <a:lnTo>
                        <a:pt x="116" y="234"/>
                      </a:lnTo>
                      <a:lnTo>
                        <a:pt x="276" y="74"/>
                      </a:lnTo>
                      <a:lnTo>
                        <a:pt x="260" y="57"/>
                      </a:lnTo>
                      <a:lnTo>
                        <a:pt x="99" y="218"/>
                      </a:lnTo>
                      <a:lnTo>
                        <a:pt x="87" y="206"/>
                      </a:lnTo>
                      <a:lnTo>
                        <a:pt x="248" y="45"/>
                      </a:lnTo>
                      <a:lnTo>
                        <a:pt x="229" y="29"/>
                      </a:lnTo>
                      <a:lnTo>
                        <a:pt x="71" y="189"/>
                      </a:lnTo>
                      <a:lnTo>
                        <a:pt x="56" y="175"/>
                      </a:lnTo>
                      <a:lnTo>
                        <a:pt x="217" y="14"/>
                      </a:lnTo>
                      <a:lnTo>
                        <a:pt x="201" y="0"/>
                      </a:lnTo>
                      <a:lnTo>
                        <a:pt x="30" y="173"/>
                      </a:lnTo>
                      <a:lnTo>
                        <a:pt x="0" y="293"/>
                      </a:lnTo>
                      <a:lnTo>
                        <a:pt x="12" y="305"/>
                      </a:lnTo>
                      <a:lnTo>
                        <a:pt x="132" y="274"/>
                      </a:lnTo>
                      <a:lnTo>
                        <a:pt x="236" y="170"/>
                      </a:lnTo>
                      <a:lnTo>
                        <a:pt x="236" y="192"/>
                      </a:lnTo>
                      <a:lnTo>
                        <a:pt x="437" y="192"/>
                      </a:lnTo>
                      <a:lnTo>
                        <a:pt x="437" y="166"/>
                      </a:lnTo>
                      <a:lnTo>
                        <a:pt x="241" y="166"/>
                      </a:lnTo>
                      <a:close/>
                      <a:moveTo>
                        <a:pt x="19" y="286"/>
                      </a:moveTo>
                      <a:lnTo>
                        <a:pt x="45" y="187"/>
                      </a:lnTo>
                      <a:lnTo>
                        <a:pt x="116" y="260"/>
                      </a:lnTo>
                      <a:lnTo>
                        <a:pt x="19" y="28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  <p:sp>
            <p:nvSpPr>
              <p:cNvPr id="26" name="TextBox 25"/>
              <p:cNvSpPr txBox="1"/>
              <p:nvPr/>
            </p:nvSpPr>
            <p:spPr>
              <a:xfrm>
                <a:off x="1087059" y="8715278"/>
                <a:ext cx="5124453" cy="360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Ý </a:t>
                </a:r>
                <a:r>
                  <a:rPr lang="en-US" sz="4600" b="1" dirty="0" err="1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nghĩa</a:t>
                </a:r>
                <a:r>
                  <a:rPr lang="en-US" sz="46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hình</a:t>
                </a:r>
                <a:r>
                  <a:rPr lang="en-US" sz="46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học</a:t>
                </a:r>
                <a:endParaRPr lang="en-US" sz="46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</p:grpSp>
      <p:sp>
        <p:nvSpPr>
          <p:cNvPr id="40" name="TextBox 39"/>
          <p:cNvSpPr txBox="1"/>
          <p:nvPr/>
        </p:nvSpPr>
        <p:spPr>
          <a:xfrm flipH="1">
            <a:off x="3268234" y="5480217"/>
            <a:ext cx="1999461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Trong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các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hình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chữ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nhật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có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cùng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chu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vi,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hình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vuông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có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diện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tích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lớn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nhất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231713" y="7431871"/>
            <a:ext cx="1818207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Trong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các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hình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chữ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nhật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có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cùng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diện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tích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hình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vuông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có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chu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vi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nhỏ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nhất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778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457258" y="1572062"/>
            <a:ext cx="7620990" cy="830997"/>
            <a:chOff x="-288924" y="1892299"/>
            <a:chExt cx="7619998" cy="830995"/>
          </a:xfrm>
        </p:grpSpPr>
        <p:sp>
          <p:nvSpPr>
            <p:cNvPr id="3" name="Rounded Rectangle 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82675" y="1913523"/>
              <a:ext cx="716770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</a:t>
              </a:r>
              <a:r>
                <a:rPr lang="vi-VN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</a:t>
              </a:r>
              <a:endParaRPr lang="en-US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1" y="1892299"/>
              <a:ext cx="5243513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-1571" y="-377026"/>
            <a:ext cx="184755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-1571" y="-377026"/>
            <a:ext cx="184755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52" name="Group 10"/>
          <p:cNvGrpSpPr/>
          <p:nvPr/>
        </p:nvGrpSpPr>
        <p:grpSpPr>
          <a:xfrm>
            <a:off x="1243250" y="6554094"/>
            <a:ext cx="21896407" cy="4823598"/>
            <a:chOff x="1270511" y="5867400"/>
            <a:chExt cx="21893556" cy="4278959"/>
          </a:xfrm>
        </p:grpSpPr>
        <p:sp>
          <p:nvSpPr>
            <p:cNvPr id="53" name="Rounded Rectangle 52"/>
            <p:cNvSpPr/>
            <p:nvPr/>
          </p:nvSpPr>
          <p:spPr>
            <a:xfrm>
              <a:off x="1346910" y="5938014"/>
              <a:ext cx="21817157" cy="4208345"/>
            </a:xfrm>
            <a:prstGeom prst="roundRect">
              <a:avLst>
                <a:gd name="adj" fmla="val 8973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30000"/>
                </a:lnSpc>
              </a:pPr>
              <a:r>
                <a:rPr lang="en-US" sz="44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	</a:t>
              </a:r>
            </a:p>
            <a:p>
              <a:pPr algn="ctr"/>
              <a:endParaRPr lang="en-US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54" name="Group 60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96330" y="6305967"/>
                <a:ext cx="2372456" cy="7098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</p:grpSp>
      <p:grpSp>
        <p:nvGrpSpPr>
          <p:cNvPr id="61" name="Group 54"/>
          <p:cNvGrpSpPr/>
          <p:nvPr/>
        </p:nvGrpSpPr>
        <p:grpSpPr>
          <a:xfrm>
            <a:off x="1206905" y="3605270"/>
            <a:ext cx="21844671" cy="2580687"/>
            <a:chOff x="1188049" y="3405486"/>
            <a:chExt cx="21841827" cy="2230755"/>
          </a:xfrm>
        </p:grpSpPr>
        <p:sp>
          <p:nvSpPr>
            <p:cNvPr id="62" name="Rounded Rectangle 61"/>
            <p:cNvSpPr/>
            <p:nvPr/>
          </p:nvSpPr>
          <p:spPr>
            <a:xfrm>
              <a:off x="1188049" y="3581026"/>
              <a:ext cx="21841827" cy="2055215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r>
                <a:rPr lang="en-US" sz="44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                   </a:t>
              </a:r>
            </a:p>
          </p:txBody>
        </p:sp>
        <p:grpSp>
          <p:nvGrpSpPr>
            <p:cNvPr id="63" name="Group 67"/>
            <p:cNvGrpSpPr/>
            <p:nvPr/>
          </p:nvGrpSpPr>
          <p:grpSpPr>
            <a:xfrm>
              <a:off x="1268078" y="3405486"/>
              <a:ext cx="3548612" cy="1314327"/>
              <a:chOff x="1311958" y="3405486"/>
              <a:chExt cx="3548612" cy="1314327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3053517" y="2538946"/>
                <a:ext cx="826210" cy="2787896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178955" y="3570678"/>
                <a:ext cx="2231701" cy="11491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Ví</a:t>
                </a:r>
                <a:r>
                  <a:rPr lang="en-US" sz="4600" b="1" dirty="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600" b="1" dirty="0" err="1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dụ</a:t>
                </a:r>
                <a:r>
                  <a:rPr lang="en-US" sz="4600" b="1" dirty="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2</a:t>
                </a:r>
              </a:p>
            </p:txBody>
          </p:sp>
          <p:grpSp>
            <p:nvGrpSpPr>
              <p:cNvPr id="66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</p:grpSp>
      </p:grpSp>
      <p:sp>
        <p:nvSpPr>
          <p:cNvPr id="7" name="Rectangle 6"/>
          <p:cNvSpPr/>
          <p:nvPr/>
        </p:nvSpPr>
        <p:spPr>
          <a:xfrm>
            <a:off x="1915679" y="1572062"/>
            <a:ext cx="2113064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BẤT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ĐẲNG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THỨC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GIỮA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TRUNG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BÌNH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CỘNG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VÀ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TRUNG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BÌNH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NHÂN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BẤT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ĐẲNG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THỨC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CÔ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 SI)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Rectangle 91"/>
              <p:cNvSpPr/>
              <p:nvPr/>
            </p:nvSpPr>
            <p:spPr>
              <a:xfrm>
                <a:off x="4811834" y="4438865"/>
                <a:ext cx="20614567" cy="9777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0850"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vi-VN" sz="4400" b="1" dirty="0">
                    <a:solidFill>
                      <a:srgbClr val="00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Tìm GTLN của hàm số</a:t>
                </a:r>
                <a:r>
                  <a:rPr lang="en-US" sz="4400" b="1" dirty="0">
                    <a:solidFill>
                      <a:srgbClr val="00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𝐲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=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</a:rPr>
                        </m:ctrlPr>
                      </m:dPr>
                      <m:e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</a:rPr>
                          <m:t>𝐱</m:t>
                        </m:r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</a:rPr>
                          <m:t>+</m:t>
                        </m:r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</a:rPr>
                          <m:t>𝟏</m:t>
                        </m:r>
                      </m:e>
                    </m:d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</a:rPr>
                        </m:ctrlPr>
                      </m:dPr>
                      <m:e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</a:rPr>
                          <m:t>𝟓</m:t>
                        </m:r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</a:rPr>
                          <m:t>−</m:t>
                        </m:r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</a:rPr>
                          <m:t>𝐱</m:t>
                        </m:r>
                      </m:e>
                    </m:d>
                  </m:oMath>
                </a14:m>
                <a:r>
                  <a:rPr lang="vi-VN" sz="4400" b="1" u="none" strike="noStrike" spc="0" dirty="0">
                    <a:solidFill>
                      <a:srgbClr val="000000"/>
                    </a:solidFill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trên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</a:rPr>
                        </m:ctrlPr>
                      </m:dPr>
                      <m:e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</a:rPr>
                          <m:t>−</m:t>
                        </m:r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</a:rPr>
                          <m:t>𝟏</m:t>
                        </m:r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</a:rPr>
                          <m:t>;</m:t>
                        </m:r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</a:rPr>
                          <m:t>𝟓</m:t>
                        </m:r>
                      </m:e>
                    </m:d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  ?</m:t>
                    </m:r>
                  </m:oMath>
                </a14:m>
                <a:endParaRPr lang="en-US" sz="4400" b="1" dirty="0">
                  <a:effectLst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92" name="Rectangle 9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1834" y="4438865"/>
                <a:ext cx="20614567" cy="977704"/>
              </a:xfrm>
              <a:prstGeom prst="rect">
                <a:avLst/>
              </a:prstGeom>
              <a:blipFill>
                <a:blip r:embed="rId3"/>
                <a:stretch>
                  <a:fillRect b="-279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Rectangle 92"/>
              <p:cNvSpPr/>
              <p:nvPr/>
            </p:nvSpPr>
            <p:spPr>
              <a:xfrm>
                <a:off x="4408415" y="6537008"/>
                <a:ext cx="10024091" cy="9777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450850" algn="just">
                  <a:lnSpc>
                    <a:spcPct val="150000"/>
                  </a:lnSpc>
                  <a:spcAft>
                    <a:spcPts val="0"/>
                  </a:spcAft>
                  <a:tabLst>
                    <a:tab pos="2514600" algn="l"/>
                  </a:tabLst>
                </a:pPr>
                <a:r>
                  <a:rPr lang="vi-VN" sz="4400" b="1" dirty="0">
                    <a:solidFill>
                      <a:srgbClr val="00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Xét 2 số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𝐱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+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𝟏</m:t>
                    </m:r>
                  </m:oMath>
                </a14:m>
                <a:r>
                  <a:rPr lang="vi-VN" sz="4400" b="1" u="none" strike="noStrike" spc="0" dirty="0">
                    <a:solidFill>
                      <a:srgbClr val="000000"/>
                    </a:solidFill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và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𝟓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−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𝐱</m:t>
                    </m:r>
                  </m:oMath>
                </a14:m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vi-VN" sz="4400" b="1" u="none" strike="noStrike" spc="0" dirty="0">
                    <a:solidFill>
                      <a:srgbClr val="000000"/>
                    </a:solidFill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trên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</a:rPr>
                        </m:ctrlPr>
                      </m:dPr>
                      <m:e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</a:rPr>
                          <m:t>−</m:t>
                        </m:r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</a:rPr>
                          <m:t>𝟏</m:t>
                        </m:r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</a:rPr>
                          <m:t>;</m:t>
                        </m:r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</a:rPr>
                          <m:t>𝟓</m:t>
                        </m:r>
                      </m:e>
                    </m:d>
                    <m:r>
                      <a:rPr lang="en-US" sz="4400" b="1">
                        <a:effectLst/>
                        <a:latin typeface="Cambria Math"/>
                        <a:ea typeface="Calibri"/>
                      </a:rPr>
                      <m:t>  </m:t>
                    </m:r>
                  </m:oMath>
                </a14:m>
                <a:endParaRPr lang="en-US" sz="44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93" name="Rectangle 9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415" y="6537008"/>
                <a:ext cx="10024091" cy="977704"/>
              </a:xfrm>
              <a:prstGeom prst="rect">
                <a:avLst/>
              </a:prstGeom>
              <a:blipFill>
                <a:blip r:embed="rId4"/>
                <a:stretch>
                  <a:fillRect b="-279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Rectangle 93"/>
              <p:cNvSpPr/>
              <p:nvPr/>
            </p:nvSpPr>
            <p:spPr>
              <a:xfrm>
                <a:off x="4840795" y="7645004"/>
                <a:ext cx="8749062" cy="1568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4400" b="1" dirty="0">
                    <a:solidFill>
                      <a:srgbClr val="00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Ta thấy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b="1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4400" b="1" i="0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𝐱</m:t>
                              </m:r>
                              <m:r>
                                <a:rPr lang="en-US" sz="4400" b="1" i="0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+</m:t>
                              </m:r>
                              <m:r>
                                <a:rPr lang="en-US" sz="4400" b="1" i="0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𝟏</m:t>
                              </m:r>
                              <m:r>
                                <a:rPr lang="en-US" sz="4400" b="1" i="0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≥</m:t>
                              </m:r>
                              <m:r>
                                <a:rPr lang="en-US" sz="4400" b="1" i="0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r>
                                <a:rPr lang="en-US" sz="4400" b="1" i="0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𝟓</m:t>
                              </m:r>
                              <m:r>
                                <a:rPr lang="en-US" sz="4400" b="1" i="0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−</m:t>
                              </m:r>
                              <m:r>
                                <a:rPr lang="en-US" sz="4400" b="1" i="0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𝐱</m:t>
                              </m:r>
                              <m:r>
                                <a:rPr lang="en-US" sz="4400" b="1" i="0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≥</m:t>
                              </m:r>
                              <m:r>
                                <a:rPr lang="en-US" sz="4400" b="1" i="0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𝟎</m:t>
                              </m:r>
                            </m:e>
                          </m:mr>
                        </m:m>
                      </m:e>
                    </m:d>
                    <m:r>
                      <a:rPr lang="en-US" sz="4400" b="1" i="0">
                        <a:effectLst/>
                        <a:latin typeface="Cambria Math"/>
                        <a:ea typeface="Calibri"/>
                        <a:cs typeface="Times New Roman"/>
                      </a:rPr>
                      <m:t>    ∀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  <a:cs typeface="Times New Roman"/>
                      </a:rPr>
                      <m:t>𝐱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  <a:cs typeface="Times New Roman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b="1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−</m:t>
                        </m:r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𝟏</m:t>
                        </m:r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;</m:t>
                        </m:r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𝟓</m:t>
                        </m:r>
                      </m:e>
                    </m:d>
                  </m:oMath>
                </a14:m>
                <a:endParaRPr lang="en-US" b="1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94" name="Rectangle 9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0795" y="7645004"/>
                <a:ext cx="8749062" cy="1568378"/>
              </a:xfrm>
              <a:prstGeom prst="rect">
                <a:avLst/>
              </a:prstGeom>
              <a:blipFill>
                <a:blip r:embed="rId5"/>
                <a:stretch>
                  <a:fillRect l="-2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Rectangle 94"/>
              <p:cNvSpPr/>
              <p:nvPr/>
            </p:nvSpPr>
            <p:spPr>
              <a:xfrm>
                <a:off x="13067925" y="7767391"/>
                <a:ext cx="6932154" cy="9777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450850" algn="just">
                  <a:lnSpc>
                    <a:spcPct val="150000"/>
                  </a:lnSpc>
                  <a:spcAft>
                    <a:spcPts val="0"/>
                  </a:spcAft>
                  <a:tabLst>
                    <a:tab pos="2514600" algn="l"/>
                  </a:tabLst>
                </a:pPr>
                <a:r>
                  <a:rPr lang="vi-VN" sz="4400" b="1" dirty="0">
                    <a:solidFill>
                      <a:srgbClr val="00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và </a:t>
                </a:r>
                <a:r>
                  <a:rPr lang="vi-VN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</a:rPr>
                        </m:ctrlPr>
                      </m:dPr>
                      <m:e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</a:rPr>
                          <m:t>𝐱</m:t>
                        </m:r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</a:rPr>
                          <m:t>+</m:t>
                        </m:r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</a:rPr>
                          <m:t>𝟏</m:t>
                        </m:r>
                      </m:e>
                    </m:d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+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</a:rPr>
                        </m:ctrlPr>
                      </m:dPr>
                      <m:e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</a:rPr>
                          <m:t>𝟓</m:t>
                        </m:r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</a:rPr>
                          <m:t>−</m:t>
                        </m:r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</a:rPr>
                          <m:t>𝐱</m:t>
                        </m:r>
                      </m:e>
                    </m:d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=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𝟔</m:t>
                    </m:r>
                  </m:oMath>
                </a14:m>
                <a:endParaRPr lang="en-US" sz="4400" b="1" dirty="0">
                  <a:effectLst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95" name="Rectangle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67925" y="7767391"/>
                <a:ext cx="6932154" cy="977704"/>
              </a:xfrm>
              <a:prstGeom prst="rect">
                <a:avLst/>
              </a:prstGeom>
              <a:blipFill>
                <a:blip r:embed="rId6"/>
                <a:stretch>
                  <a:fillRect b="-279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Rectangle 95"/>
              <p:cNvSpPr/>
              <p:nvPr/>
            </p:nvSpPr>
            <p:spPr>
              <a:xfrm>
                <a:off x="1943848" y="9261432"/>
                <a:ext cx="21102474" cy="9777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0850" algn="just">
                  <a:lnSpc>
                    <a:spcPct val="150000"/>
                  </a:lnSpc>
                  <a:spcAft>
                    <a:spcPts val="0"/>
                  </a:spcAft>
                  <a:tabLst>
                    <a:tab pos="2514600" algn="l"/>
                  </a:tabLst>
                </a:pPr>
                <a:r>
                  <a:rPr lang="vi-VN" sz="4400" b="1" dirty="0">
                    <a:solidFill>
                      <a:srgbClr val="00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Theo hệ quả 2 ta có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𝐲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=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</a:rPr>
                        </m:ctrlPr>
                      </m:dPr>
                      <m:e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</a:rPr>
                          <m:t>𝐱</m:t>
                        </m:r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</a:rPr>
                          <m:t>+</m:t>
                        </m:r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</a:rPr>
                          <m:t>𝟏</m:t>
                        </m:r>
                      </m:e>
                    </m:d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</a:rPr>
                        </m:ctrlPr>
                      </m:dPr>
                      <m:e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</a:rPr>
                          <m:t>𝟓</m:t>
                        </m:r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</a:rPr>
                          <m:t>−</m:t>
                        </m:r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</a:rPr>
                          <m:t>𝐱</m:t>
                        </m:r>
                      </m:e>
                    </m:d>
                  </m:oMath>
                </a14:m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vi-VN" sz="4400" b="1" u="none" strike="noStrike" spc="0" dirty="0">
                    <a:solidFill>
                      <a:srgbClr val="000000"/>
                    </a:solidFill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đạt GTLN khi 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𝐱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+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𝟏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=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𝟓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−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𝐱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  ⇔ 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𝐱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=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𝟐</m:t>
                    </m:r>
                  </m:oMath>
                </a14:m>
                <a:r>
                  <a:rPr lang="en-US" sz="4400" b="1" u="none" strike="noStrike" spc="0" dirty="0">
                    <a:solidFill>
                      <a:srgbClr val="000000"/>
                    </a:solidFill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endParaRPr lang="en-US" sz="4400" b="1" dirty="0">
                  <a:effectLst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96" name="Rectangle 9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3848" y="9261432"/>
                <a:ext cx="21102474" cy="977704"/>
              </a:xfrm>
              <a:prstGeom prst="rect">
                <a:avLst/>
              </a:prstGeom>
              <a:blipFill>
                <a:blip r:embed="rId7"/>
                <a:stretch>
                  <a:fillRect b="-279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7" name="Rectangle 96"/>
              <p:cNvSpPr/>
              <p:nvPr/>
            </p:nvSpPr>
            <p:spPr>
              <a:xfrm>
                <a:off x="4116387" y="10269696"/>
                <a:ext cx="11963400" cy="9777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0850" algn="just">
                  <a:lnSpc>
                    <a:spcPct val="150000"/>
                  </a:lnSpc>
                  <a:spcAft>
                    <a:spcPts val="0"/>
                  </a:spcAft>
                  <a:tabLst>
                    <a:tab pos="2514600" algn="l"/>
                  </a:tabLst>
                </a:pPr>
                <a:r>
                  <a:rPr lang="en-US" sz="4400" b="1" dirty="0">
                    <a:solidFill>
                      <a:srgbClr val="00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vi-VN" sz="4400" b="1" dirty="0">
                    <a:solidFill>
                      <a:srgbClr val="00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Vậy trên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</a:rPr>
                        </m:ctrlPr>
                      </m:dPr>
                      <m:e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</a:rPr>
                          <m:t>−</m:t>
                        </m:r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</a:rPr>
                          <m:t>𝟏</m:t>
                        </m:r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</a:rPr>
                          <m:t>;</m:t>
                        </m:r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</a:rPr>
                          <m:t>𝟓</m:t>
                        </m:r>
                      </m:e>
                    </m:d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  </m:t>
                    </m:r>
                  </m:oMath>
                </a14:m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𝐦𝐚𝐱𝐲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=</m:t>
                    </m:r>
                    <m:r>
                      <a:rPr lang="en-US" sz="4400" b="1" i="0" smtClean="0">
                        <a:effectLst/>
                        <a:latin typeface="Cambria Math" panose="02040503050406030204" pitchFamily="18" charset="0"/>
                        <a:ea typeface="Calibri"/>
                      </a:rPr>
                      <m:t>𝟗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⇔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𝐱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=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𝟐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</a:rPr>
                      <m:t>.</m:t>
                    </m:r>
                  </m:oMath>
                </a14:m>
                <a:endParaRPr lang="en-US" sz="4400" b="1" dirty="0">
                  <a:effectLst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>
          <p:sp>
            <p:nvSpPr>
              <p:cNvPr id="97" name="Rectangle 9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6387" y="10269696"/>
                <a:ext cx="11963400" cy="977704"/>
              </a:xfrm>
              <a:prstGeom prst="rect">
                <a:avLst/>
              </a:prstGeom>
              <a:blipFill>
                <a:blip r:embed="rId8"/>
                <a:stretch>
                  <a:fillRect b="-2875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507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3" grpId="0"/>
      <p:bldP spid="94" grpId="0"/>
      <p:bldP spid="95" grpId="0"/>
      <p:bldP spid="96" grpId="0"/>
      <p:bldP spid="9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459736" y="1604611"/>
            <a:ext cx="19662159" cy="830997"/>
            <a:chOff x="-288924" y="1892299"/>
            <a:chExt cx="19659599" cy="830995"/>
          </a:xfrm>
        </p:grpSpPr>
        <p:sp>
          <p:nvSpPr>
            <p:cNvPr id="3" name="Rounded Rectangle 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82675" y="1913523"/>
              <a:ext cx="982833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</a:t>
              </a:r>
              <a:r>
                <a:rPr lang="vi-VN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</a:t>
              </a:r>
              <a:endParaRPr lang="en-US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1" y="1892299"/>
              <a:ext cx="17283114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BẤT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ĐẲNG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CHỨA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DẤU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GIÁ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TRỊ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TUYỆT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ĐỐI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934353" y="3585579"/>
            <a:ext cx="22328488" cy="8913821"/>
            <a:chOff x="1076414" y="4338091"/>
            <a:chExt cx="22325581" cy="4803210"/>
          </a:xfrm>
        </p:grpSpPr>
        <p:sp>
          <p:nvSpPr>
            <p:cNvPr id="39" name="Rounded Rectangle 38"/>
            <p:cNvSpPr/>
            <p:nvPr/>
          </p:nvSpPr>
          <p:spPr>
            <a:xfrm>
              <a:off x="1533269" y="4671091"/>
              <a:ext cx="21868726" cy="4470210"/>
            </a:xfrm>
            <a:prstGeom prst="roundRect">
              <a:avLst>
                <a:gd name="adj" fmla="val 4110"/>
              </a:avLst>
            </a:prstGeom>
            <a:solidFill>
              <a:srgbClr val="BEDCF4"/>
            </a:solidFill>
            <a:ln w="28575">
              <a:solidFill>
                <a:srgbClr val="0999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ctr"/>
            <a:lstStyle/>
            <a:p>
              <a:pPr algn="just"/>
              <a:r>
                <a:rPr lang="en-US" sz="4800" b="1" dirty="0">
                  <a:solidFill>
                    <a:prstClr val="black"/>
                  </a:solidFill>
                  <a:latin typeface="Times New Roman" pitchFamily="18" charset="0"/>
                  <a:ea typeface="Calibri"/>
                  <a:cs typeface="Times New Roman" pitchFamily="18" charset="0"/>
                </a:rPr>
                <a:t> </a:t>
              </a:r>
              <a:endParaRPr lang="en-US" sz="4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23" name="Group 65"/>
            <p:cNvGrpSpPr/>
            <p:nvPr/>
          </p:nvGrpSpPr>
          <p:grpSpPr>
            <a:xfrm>
              <a:off x="1076414" y="4338091"/>
              <a:ext cx="4115965" cy="637528"/>
              <a:chOff x="166396" y="8715278"/>
              <a:chExt cx="4115965" cy="637528"/>
            </a:xfrm>
          </p:grpSpPr>
          <p:sp>
            <p:nvSpPr>
              <p:cNvPr id="24" name="Freeform 20"/>
              <p:cNvSpPr>
                <a:spLocks/>
              </p:cNvSpPr>
              <p:nvPr/>
            </p:nvSpPr>
            <p:spPr bwMode="auto">
              <a:xfrm>
                <a:off x="384522" y="8755082"/>
                <a:ext cx="3897839" cy="514865"/>
              </a:xfrm>
              <a:prstGeom prst="roundRect">
                <a:avLst/>
              </a:prstGeom>
              <a:solidFill>
                <a:srgbClr val="0072BC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600" b="1" dirty="0">
                  <a:solidFill>
                    <a:prstClr val="black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25" name="Group 7"/>
              <p:cNvGrpSpPr/>
              <p:nvPr/>
            </p:nvGrpSpPr>
            <p:grpSpPr>
              <a:xfrm>
                <a:off x="166396" y="8780577"/>
                <a:ext cx="702538" cy="572229"/>
                <a:chOff x="-145995" y="8633545"/>
                <a:chExt cx="787401" cy="641352"/>
              </a:xfrm>
            </p:grpSpPr>
            <p:sp>
              <p:nvSpPr>
                <p:cNvPr id="27" name="Freeform 45"/>
                <p:cNvSpPr>
                  <a:spLocks/>
                </p:cNvSpPr>
                <p:nvPr/>
              </p:nvSpPr>
              <p:spPr bwMode="auto">
                <a:xfrm>
                  <a:off x="255643" y="9062171"/>
                  <a:ext cx="363538" cy="88900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8" name="Freeform 46"/>
                <p:cNvSpPr>
                  <a:spLocks noEditPoints="1"/>
                </p:cNvSpPr>
                <p:nvPr/>
              </p:nvSpPr>
              <p:spPr bwMode="auto">
                <a:xfrm>
                  <a:off x="233418" y="9039946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0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0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9" name="Freeform 47"/>
                <p:cNvSpPr>
                  <a:spLocks/>
                </p:cNvSpPr>
                <p:nvPr/>
              </p:nvSpPr>
              <p:spPr bwMode="auto">
                <a:xfrm>
                  <a:off x="255643" y="9136784"/>
                  <a:ext cx="363538" cy="90488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0" name="Freeform 48"/>
                <p:cNvSpPr>
                  <a:spLocks noEditPoints="1"/>
                </p:cNvSpPr>
                <p:nvPr/>
              </p:nvSpPr>
              <p:spPr bwMode="auto">
                <a:xfrm>
                  <a:off x="233418" y="9114559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1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1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1" name="Freeform 49"/>
                <p:cNvSpPr>
                  <a:spLocks/>
                </p:cNvSpPr>
                <p:nvPr/>
              </p:nvSpPr>
              <p:spPr bwMode="auto">
                <a:xfrm>
                  <a:off x="217543" y="8657358"/>
                  <a:ext cx="263525" cy="254000"/>
                </a:xfrm>
                <a:custGeom>
                  <a:avLst/>
                  <a:gdLst>
                    <a:gd name="T0" fmla="*/ 50 w 70"/>
                    <a:gd name="T1" fmla="*/ 68 h 68"/>
                    <a:gd name="T2" fmla="*/ 45 w 70"/>
                    <a:gd name="T3" fmla="*/ 67 h 68"/>
                    <a:gd name="T4" fmla="*/ 2 w 70"/>
                    <a:gd name="T5" fmla="*/ 23 h 68"/>
                    <a:gd name="T6" fmla="*/ 2 w 70"/>
                    <a:gd name="T7" fmla="*/ 15 h 68"/>
                    <a:gd name="T8" fmla="*/ 14 w 70"/>
                    <a:gd name="T9" fmla="*/ 3 h 68"/>
                    <a:gd name="T10" fmla="*/ 22 w 70"/>
                    <a:gd name="T11" fmla="*/ 0 h 68"/>
                    <a:gd name="T12" fmla="*/ 31 w 70"/>
                    <a:gd name="T13" fmla="*/ 3 h 68"/>
                    <a:gd name="T14" fmla="*/ 65 w 70"/>
                    <a:gd name="T15" fmla="*/ 38 h 68"/>
                    <a:gd name="T16" fmla="*/ 65 w 70"/>
                    <a:gd name="T17" fmla="*/ 55 h 68"/>
                    <a:gd name="T18" fmla="*/ 54 w 70"/>
                    <a:gd name="T19" fmla="*/ 67 h 68"/>
                    <a:gd name="T20" fmla="*/ 50 w 70"/>
                    <a:gd name="T21" fmla="*/ 68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70" h="68">
                      <a:moveTo>
                        <a:pt x="50" y="68"/>
                      </a:moveTo>
                      <a:cubicBezTo>
                        <a:pt x="48" y="68"/>
                        <a:pt x="47" y="68"/>
                        <a:pt x="45" y="67"/>
                      </a:cubicBezTo>
                      <a:cubicBezTo>
                        <a:pt x="2" y="23"/>
                        <a:pt x="2" y="23"/>
                        <a:pt x="2" y="23"/>
                      </a:cubicBezTo>
                      <a:cubicBezTo>
                        <a:pt x="0" y="21"/>
                        <a:pt x="0" y="17"/>
                        <a:pt x="2" y="15"/>
                      </a:cubicBezTo>
                      <a:cubicBezTo>
                        <a:pt x="14" y="3"/>
                        <a:pt x="14" y="3"/>
                        <a:pt x="14" y="3"/>
                      </a:cubicBezTo>
                      <a:cubicBezTo>
                        <a:pt x="16" y="1"/>
                        <a:pt x="19" y="0"/>
                        <a:pt x="22" y="0"/>
                      </a:cubicBezTo>
                      <a:cubicBezTo>
                        <a:pt x="26" y="0"/>
                        <a:pt x="29" y="1"/>
                        <a:pt x="31" y="3"/>
                      </a:cubicBezTo>
                      <a:cubicBezTo>
                        <a:pt x="65" y="38"/>
                        <a:pt x="65" y="38"/>
                        <a:pt x="65" y="38"/>
                      </a:cubicBezTo>
                      <a:cubicBezTo>
                        <a:pt x="70" y="42"/>
                        <a:pt x="70" y="50"/>
                        <a:pt x="65" y="55"/>
                      </a:cubicBezTo>
                      <a:cubicBezTo>
                        <a:pt x="54" y="67"/>
                        <a:pt x="54" y="67"/>
                        <a:pt x="54" y="67"/>
                      </a:cubicBezTo>
                      <a:cubicBezTo>
                        <a:pt x="53" y="68"/>
                        <a:pt x="51" y="68"/>
                        <a:pt x="50" y="6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2" name="Freeform 50"/>
                <p:cNvSpPr>
                  <a:spLocks noEditPoints="1"/>
                </p:cNvSpPr>
                <p:nvPr/>
              </p:nvSpPr>
              <p:spPr bwMode="auto">
                <a:xfrm>
                  <a:off x="192143" y="8633545"/>
                  <a:ext cx="314325" cy="300038"/>
                </a:xfrm>
                <a:custGeom>
                  <a:avLst/>
                  <a:gdLst>
                    <a:gd name="T0" fmla="*/ 29 w 84"/>
                    <a:gd name="T1" fmla="*/ 12 h 80"/>
                    <a:gd name="T2" fmla="*/ 34 w 84"/>
                    <a:gd name="T3" fmla="*/ 13 h 80"/>
                    <a:gd name="T4" fmla="*/ 68 w 84"/>
                    <a:gd name="T5" fmla="*/ 48 h 80"/>
                    <a:gd name="T6" fmla="*/ 68 w 84"/>
                    <a:gd name="T7" fmla="*/ 57 h 80"/>
                    <a:gd name="T8" fmla="*/ 57 w 84"/>
                    <a:gd name="T9" fmla="*/ 68 h 80"/>
                    <a:gd name="T10" fmla="*/ 13 w 84"/>
                    <a:gd name="T11" fmla="*/ 25 h 80"/>
                    <a:gd name="T12" fmla="*/ 25 w 84"/>
                    <a:gd name="T13" fmla="*/ 13 h 80"/>
                    <a:gd name="T14" fmla="*/ 29 w 84"/>
                    <a:gd name="T15" fmla="*/ 12 h 80"/>
                    <a:gd name="T16" fmla="*/ 29 w 84"/>
                    <a:gd name="T17" fmla="*/ 0 h 80"/>
                    <a:gd name="T18" fmla="*/ 16 w 84"/>
                    <a:gd name="T19" fmla="*/ 5 h 80"/>
                    <a:gd name="T20" fmla="*/ 5 w 84"/>
                    <a:gd name="T21" fmla="*/ 16 h 80"/>
                    <a:gd name="T22" fmla="*/ 5 w 84"/>
                    <a:gd name="T23" fmla="*/ 33 h 80"/>
                    <a:gd name="T24" fmla="*/ 48 w 84"/>
                    <a:gd name="T25" fmla="*/ 77 h 80"/>
                    <a:gd name="T26" fmla="*/ 57 w 84"/>
                    <a:gd name="T27" fmla="*/ 80 h 80"/>
                    <a:gd name="T28" fmla="*/ 57 w 84"/>
                    <a:gd name="T29" fmla="*/ 80 h 80"/>
                    <a:gd name="T30" fmla="*/ 65 w 84"/>
                    <a:gd name="T31" fmla="*/ 77 h 80"/>
                    <a:gd name="T32" fmla="*/ 77 w 84"/>
                    <a:gd name="T33" fmla="*/ 65 h 80"/>
                    <a:gd name="T34" fmla="*/ 77 w 84"/>
                    <a:gd name="T35" fmla="*/ 39 h 80"/>
                    <a:gd name="T36" fmla="*/ 42 w 84"/>
                    <a:gd name="T37" fmla="*/ 5 h 80"/>
                    <a:gd name="T38" fmla="*/ 29 w 84"/>
                    <a:gd name="T39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84" h="80">
                      <a:moveTo>
                        <a:pt x="29" y="12"/>
                      </a:moveTo>
                      <a:cubicBezTo>
                        <a:pt x="31" y="12"/>
                        <a:pt x="33" y="12"/>
                        <a:pt x="34" y="13"/>
                      </a:cubicBezTo>
                      <a:cubicBezTo>
                        <a:pt x="34" y="13"/>
                        <a:pt x="34" y="13"/>
                        <a:pt x="68" y="48"/>
                      </a:cubicBezTo>
                      <a:cubicBezTo>
                        <a:pt x="71" y="50"/>
                        <a:pt x="71" y="54"/>
                        <a:pt x="68" y="57"/>
                      </a:cubicBezTo>
                      <a:cubicBezTo>
                        <a:pt x="68" y="57"/>
                        <a:pt x="68" y="57"/>
                        <a:pt x="57" y="68"/>
                      </a:cubicBezTo>
                      <a:cubicBezTo>
                        <a:pt x="57" y="68"/>
                        <a:pt x="57" y="68"/>
                        <a:pt x="13" y="25"/>
                      </a:cubicBezTo>
                      <a:cubicBezTo>
                        <a:pt x="13" y="25"/>
                        <a:pt x="13" y="25"/>
                        <a:pt x="25" y="13"/>
                      </a:cubicBezTo>
                      <a:cubicBezTo>
                        <a:pt x="26" y="12"/>
                        <a:pt x="28" y="12"/>
                        <a:pt x="29" y="12"/>
                      </a:cubicBezTo>
                      <a:moveTo>
                        <a:pt x="29" y="0"/>
                      </a:moveTo>
                      <a:cubicBezTo>
                        <a:pt x="24" y="0"/>
                        <a:pt x="20" y="2"/>
                        <a:pt x="16" y="5"/>
                      </a:cubicBezTo>
                      <a:cubicBezTo>
                        <a:pt x="5" y="16"/>
                        <a:pt x="5" y="16"/>
                        <a:pt x="5" y="16"/>
                      </a:cubicBezTo>
                      <a:cubicBezTo>
                        <a:pt x="0" y="21"/>
                        <a:pt x="0" y="29"/>
                        <a:pt x="5" y="33"/>
                      </a:cubicBezTo>
                      <a:cubicBezTo>
                        <a:pt x="48" y="77"/>
                        <a:pt x="48" y="77"/>
                        <a:pt x="48" y="77"/>
                      </a:cubicBezTo>
                      <a:cubicBezTo>
                        <a:pt x="50" y="79"/>
                        <a:pt x="53" y="80"/>
                        <a:pt x="57" y="80"/>
                      </a:cubicBezTo>
                      <a:cubicBezTo>
                        <a:pt x="57" y="80"/>
                        <a:pt x="57" y="80"/>
                        <a:pt x="57" y="80"/>
                      </a:cubicBezTo>
                      <a:cubicBezTo>
                        <a:pt x="60" y="80"/>
                        <a:pt x="63" y="79"/>
                        <a:pt x="65" y="77"/>
                      </a:cubicBezTo>
                      <a:cubicBezTo>
                        <a:pt x="77" y="65"/>
                        <a:pt x="77" y="65"/>
                        <a:pt x="77" y="65"/>
                      </a:cubicBezTo>
                      <a:cubicBezTo>
                        <a:pt x="84" y="58"/>
                        <a:pt x="84" y="47"/>
                        <a:pt x="77" y="39"/>
                      </a:cubicBezTo>
                      <a:cubicBezTo>
                        <a:pt x="42" y="5"/>
                        <a:pt x="42" y="5"/>
                        <a:pt x="42" y="5"/>
                      </a:cubicBezTo>
                      <a:cubicBezTo>
                        <a:pt x="39" y="2"/>
                        <a:pt x="34" y="0"/>
                        <a:pt x="29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3" name="Freeform 51"/>
                <p:cNvSpPr>
                  <a:spLocks noEditPoints="1"/>
                </p:cNvSpPr>
                <p:nvPr/>
              </p:nvSpPr>
              <p:spPr bwMode="auto">
                <a:xfrm>
                  <a:off x="-123770" y="8724033"/>
                  <a:ext cx="742950" cy="528639"/>
                </a:xfrm>
                <a:custGeom>
                  <a:avLst/>
                  <a:gdLst>
                    <a:gd name="T0" fmla="*/ 12 w 198"/>
                    <a:gd name="T1" fmla="*/ 141 h 141"/>
                    <a:gd name="T2" fmla="*/ 8 w 198"/>
                    <a:gd name="T3" fmla="*/ 140 h 141"/>
                    <a:gd name="T4" fmla="*/ 3 w 198"/>
                    <a:gd name="T5" fmla="*/ 134 h 141"/>
                    <a:gd name="T6" fmla="*/ 1 w 198"/>
                    <a:gd name="T7" fmla="*/ 128 h 141"/>
                    <a:gd name="T8" fmla="*/ 14 w 198"/>
                    <a:gd name="T9" fmla="*/ 77 h 141"/>
                    <a:gd name="T10" fmla="*/ 15 w 198"/>
                    <a:gd name="T11" fmla="*/ 75 h 141"/>
                    <a:gd name="T12" fmla="*/ 88 w 198"/>
                    <a:gd name="T13" fmla="*/ 1 h 141"/>
                    <a:gd name="T14" fmla="*/ 92 w 198"/>
                    <a:gd name="T15" fmla="*/ 0 h 141"/>
                    <a:gd name="T16" fmla="*/ 92 w 198"/>
                    <a:gd name="T17" fmla="*/ 0 h 141"/>
                    <a:gd name="T18" fmla="*/ 97 w 198"/>
                    <a:gd name="T19" fmla="*/ 1 h 141"/>
                    <a:gd name="T20" fmla="*/ 103 w 198"/>
                    <a:gd name="T21" fmla="*/ 8 h 141"/>
                    <a:gd name="T22" fmla="*/ 105 w 198"/>
                    <a:gd name="T23" fmla="*/ 12 h 141"/>
                    <a:gd name="T24" fmla="*/ 109 w 198"/>
                    <a:gd name="T25" fmla="*/ 13 h 141"/>
                    <a:gd name="T26" fmla="*/ 116 w 198"/>
                    <a:gd name="T27" fmla="*/ 21 h 141"/>
                    <a:gd name="T28" fmla="*/ 117 w 198"/>
                    <a:gd name="T29" fmla="*/ 24 h 141"/>
                    <a:gd name="T30" fmla="*/ 121 w 198"/>
                    <a:gd name="T31" fmla="*/ 26 h 141"/>
                    <a:gd name="T32" fmla="*/ 128 w 198"/>
                    <a:gd name="T33" fmla="*/ 33 h 141"/>
                    <a:gd name="T34" fmla="*/ 130 w 198"/>
                    <a:gd name="T35" fmla="*/ 37 h 141"/>
                    <a:gd name="T36" fmla="*/ 133 w 198"/>
                    <a:gd name="T37" fmla="*/ 38 h 141"/>
                    <a:gd name="T38" fmla="*/ 140 w 198"/>
                    <a:gd name="T39" fmla="*/ 45 h 141"/>
                    <a:gd name="T40" fmla="*/ 142 w 198"/>
                    <a:gd name="T41" fmla="*/ 49 h 141"/>
                    <a:gd name="T42" fmla="*/ 140 w 198"/>
                    <a:gd name="T43" fmla="*/ 53 h 141"/>
                    <a:gd name="T44" fmla="*/ 124 w 198"/>
                    <a:gd name="T45" fmla="*/ 70 h 141"/>
                    <a:gd name="T46" fmla="*/ 192 w 198"/>
                    <a:gd name="T47" fmla="*/ 70 h 141"/>
                    <a:gd name="T48" fmla="*/ 198 w 198"/>
                    <a:gd name="T49" fmla="*/ 76 h 141"/>
                    <a:gd name="T50" fmla="*/ 198 w 198"/>
                    <a:gd name="T51" fmla="*/ 87 h 141"/>
                    <a:gd name="T52" fmla="*/ 192 w 198"/>
                    <a:gd name="T53" fmla="*/ 93 h 141"/>
                    <a:gd name="T54" fmla="*/ 107 w 198"/>
                    <a:gd name="T55" fmla="*/ 93 h 141"/>
                    <a:gd name="T56" fmla="*/ 103 w 198"/>
                    <a:gd name="T57" fmla="*/ 91 h 141"/>
                    <a:gd name="T58" fmla="*/ 67 w 198"/>
                    <a:gd name="T59" fmla="*/ 127 h 141"/>
                    <a:gd name="T60" fmla="*/ 64 w 198"/>
                    <a:gd name="T61" fmla="*/ 128 h 141"/>
                    <a:gd name="T62" fmla="*/ 14 w 198"/>
                    <a:gd name="T63" fmla="*/ 141 h 141"/>
                    <a:gd name="T64" fmla="*/ 12 w 198"/>
                    <a:gd name="T65" fmla="*/ 141 h 141"/>
                    <a:gd name="T66" fmla="*/ 23 w 198"/>
                    <a:gd name="T67" fmla="*/ 119 h 141"/>
                    <a:gd name="T68" fmla="*/ 45 w 198"/>
                    <a:gd name="T69" fmla="*/ 113 h 141"/>
                    <a:gd name="T70" fmla="*/ 29 w 198"/>
                    <a:gd name="T71" fmla="*/ 97 h 141"/>
                    <a:gd name="T72" fmla="*/ 23 w 198"/>
                    <a:gd name="T73" fmla="*/ 119 h 1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98" h="141">
                      <a:moveTo>
                        <a:pt x="12" y="141"/>
                      </a:moveTo>
                      <a:cubicBezTo>
                        <a:pt x="11" y="141"/>
                        <a:pt x="9" y="141"/>
                        <a:pt x="8" y="140"/>
                      </a:cubicBezTo>
                      <a:cubicBezTo>
                        <a:pt x="3" y="134"/>
                        <a:pt x="3" y="134"/>
                        <a:pt x="3" y="134"/>
                      </a:cubicBezTo>
                      <a:cubicBezTo>
                        <a:pt x="1" y="133"/>
                        <a:pt x="0" y="131"/>
                        <a:pt x="1" y="128"/>
                      </a:cubicBezTo>
                      <a:cubicBezTo>
                        <a:pt x="14" y="77"/>
                        <a:pt x="14" y="77"/>
                        <a:pt x="14" y="77"/>
                      </a:cubicBezTo>
                      <a:cubicBezTo>
                        <a:pt x="14" y="76"/>
                        <a:pt x="15" y="75"/>
                        <a:pt x="15" y="75"/>
                      </a:cubicBezTo>
                      <a:cubicBezTo>
                        <a:pt x="88" y="1"/>
                        <a:pt x="88" y="1"/>
                        <a:pt x="88" y="1"/>
                      </a:cubicBezTo>
                      <a:cubicBezTo>
                        <a:pt x="89" y="0"/>
                        <a:pt x="91" y="0"/>
                        <a:pt x="92" y="0"/>
                      </a:cubicBezTo>
                      <a:cubicBezTo>
                        <a:pt x="92" y="0"/>
                        <a:pt x="92" y="0"/>
                        <a:pt x="92" y="0"/>
                      </a:cubicBezTo>
                      <a:cubicBezTo>
                        <a:pt x="94" y="0"/>
                        <a:pt x="96" y="0"/>
                        <a:pt x="97" y="1"/>
                      </a:cubicBezTo>
                      <a:cubicBezTo>
                        <a:pt x="103" y="8"/>
                        <a:pt x="103" y="8"/>
                        <a:pt x="103" y="8"/>
                      </a:cubicBezTo>
                      <a:cubicBezTo>
                        <a:pt x="104" y="9"/>
                        <a:pt x="105" y="10"/>
                        <a:pt x="105" y="12"/>
                      </a:cubicBezTo>
                      <a:cubicBezTo>
                        <a:pt x="106" y="12"/>
                        <a:pt x="108" y="12"/>
                        <a:pt x="109" y="13"/>
                      </a:cubicBezTo>
                      <a:cubicBezTo>
                        <a:pt x="116" y="21"/>
                        <a:pt x="116" y="21"/>
                        <a:pt x="116" y="21"/>
                      </a:cubicBezTo>
                      <a:cubicBezTo>
                        <a:pt x="117" y="22"/>
                        <a:pt x="117" y="23"/>
                        <a:pt x="117" y="24"/>
                      </a:cubicBezTo>
                      <a:cubicBezTo>
                        <a:pt x="119" y="24"/>
                        <a:pt x="120" y="25"/>
                        <a:pt x="121" y="26"/>
                      </a:cubicBezTo>
                      <a:cubicBezTo>
                        <a:pt x="128" y="33"/>
                        <a:pt x="128" y="33"/>
                        <a:pt x="128" y="33"/>
                      </a:cubicBezTo>
                      <a:cubicBezTo>
                        <a:pt x="129" y="34"/>
                        <a:pt x="130" y="35"/>
                        <a:pt x="130" y="37"/>
                      </a:cubicBezTo>
                      <a:cubicBezTo>
                        <a:pt x="131" y="37"/>
                        <a:pt x="132" y="37"/>
                        <a:pt x="133" y="38"/>
                      </a:cubicBezTo>
                      <a:cubicBezTo>
                        <a:pt x="140" y="45"/>
                        <a:pt x="140" y="45"/>
                        <a:pt x="140" y="45"/>
                      </a:cubicBezTo>
                      <a:cubicBezTo>
                        <a:pt x="141" y="46"/>
                        <a:pt x="142" y="47"/>
                        <a:pt x="142" y="49"/>
                      </a:cubicBezTo>
                      <a:cubicBezTo>
                        <a:pt x="142" y="51"/>
                        <a:pt x="141" y="52"/>
                        <a:pt x="140" y="53"/>
                      </a:cubicBezTo>
                      <a:cubicBezTo>
                        <a:pt x="124" y="70"/>
                        <a:pt x="124" y="70"/>
                        <a:pt x="124" y="70"/>
                      </a:cubicBezTo>
                      <a:cubicBezTo>
                        <a:pt x="192" y="70"/>
                        <a:pt x="192" y="70"/>
                        <a:pt x="192" y="70"/>
                      </a:cubicBezTo>
                      <a:cubicBezTo>
                        <a:pt x="196" y="70"/>
                        <a:pt x="198" y="72"/>
                        <a:pt x="198" y="76"/>
                      </a:cubicBezTo>
                      <a:cubicBezTo>
                        <a:pt x="198" y="87"/>
                        <a:pt x="198" y="87"/>
                        <a:pt x="198" y="87"/>
                      </a:cubicBezTo>
                      <a:cubicBezTo>
                        <a:pt x="198" y="91"/>
                        <a:pt x="196" y="93"/>
                        <a:pt x="192" y="93"/>
                      </a:cubicBezTo>
                      <a:cubicBezTo>
                        <a:pt x="107" y="93"/>
                        <a:pt x="107" y="93"/>
                        <a:pt x="107" y="93"/>
                      </a:cubicBezTo>
                      <a:cubicBezTo>
                        <a:pt x="105" y="93"/>
                        <a:pt x="104" y="92"/>
                        <a:pt x="103" y="91"/>
                      </a:cubicBezTo>
                      <a:cubicBezTo>
                        <a:pt x="67" y="127"/>
                        <a:pt x="67" y="127"/>
                        <a:pt x="67" y="127"/>
                      </a:cubicBezTo>
                      <a:cubicBezTo>
                        <a:pt x="66" y="127"/>
                        <a:pt x="65" y="128"/>
                        <a:pt x="64" y="128"/>
                      </a:cubicBezTo>
                      <a:cubicBezTo>
                        <a:pt x="14" y="141"/>
                        <a:pt x="14" y="141"/>
                        <a:pt x="14" y="141"/>
                      </a:cubicBezTo>
                      <a:cubicBezTo>
                        <a:pt x="13" y="141"/>
                        <a:pt x="13" y="141"/>
                        <a:pt x="12" y="141"/>
                      </a:cubicBezTo>
                      <a:close/>
                      <a:moveTo>
                        <a:pt x="23" y="119"/>
                      </a:moveTo>
                      <a:cubicBezTo>
                        <a:pt x="45" y="113"/>
                        <a:pt x="45" y="113"/>
                        <a:pt x="45" y="113"/>
                      </a:cubicBezTo>
                      <a:cubicBezTo>
                        <a:pt x="29" y="97"/>
                        <a:pt x="29" y="97"/>
                        <a:pt x="29" y="97"/>
                      </a:cubicBezTo>
                      <a:lnTo>
                        <a:pt x="23" y="1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4" name="Freeform 52"/>
                <p:cNvSpPr>
                  <a:spLocks noEditPoints="1"/>
                </p:cNvSpPr>
                <p:nvPr/>
              </p:nvSpPr>
              <p:spPr bwMode="auto">
                <a:xfrm>
                  <a:off x="-145995" y="8701808"/>
                  <a:ext cx="787400" cy="573089"/>
                </a:xfrm>
                <a:custGeom>
                  <a:avLst/>
                  <a:gdLst>
                    <a:gd name="T0" fmla="*/ 98 w 210"/>
                    <a:gd name="T1" fmla="*/ 12 h 153"/>
                    <a:gd name="T2" fmla="*/ 105 w 210"/>
                    <a:gd name="T3" fmla="*/ 18 h 153"/>
                    <a:gd name="T4" fmla="*/ 37 w 210"/>
                    <a:gd name="T5" fmla="*/ 86 h 153"/>
                    <a:gd name="T6" fmla="*/ 43 w 210"/>
                    <a:gd name="T7" fmla="*/ 92 h 153"/>
                    <a:gd name="T8" fmla="*/ 110 w 210"/>
                    <a:gd name="T9" fmla="*/ 24 h 153"/>
                    <a:gd name="T10" fmla="*/ 118 w 210"/>
                    <a:gd name="T11" fmla="*/ 31 h 153"/>
                    <a:gd name="T12" fmla="*/ 50 w 210"/>
                    <a:gd name="T13" fmla="*/ 99 h 153"/>
                    <a:gd name="T14" fmla="*/ 55 w 210"/>
                    <a:gd name="T15" fmla="*/ 104 h 153"/>
                    <a:gd name="T16" fmla="*/ 123 w 210"/>
                    <a:gd name="T17" fmla="*/ 36 h 153"/>
                    <a:gd name="T18" fmla="*/ 130 w 210"/>
                    <a:gd name="T19" fmla="*/ 43 h 153"/>
                    <a:gd name="T20" fmla="*/ 62 w 210"/>
                    <a:gd name="T21" fmla="*/ 111 h 153"/>
                    <a:gd name="T22" fmla="*/ 68 w 210"/>
                    <a:gd name="T23" fmla="*/ 116 h 153"/>
                    <a:gd name="T24" fmla="*/ 135 w 210"/>
                    <a:gd name="T25" fmla="*/ 49 h 153"/>
                    <a:gd name="T26" fmla="*/ 142 w 210"/>
                    <a:gd name="T27" fmla="*/ 55 h 153"/>
                    <a:gd name="T28" fmla="*/ 115 w 210"/>
                    <a:gd name="T29" fmla="*/ 82 h 153"/>
                    <a:gd name="T30" fmla="*/ 198 w 210"/>
                    <a:gd name="T31" fmla="*/ 82 h 153"/>
                    <a:gd name="T32" fmla="*/ 198 w 210"/>
                    <a:gd name="T33" fmla="*/ 93 h 153"/>
                    <a:gd name="T34" fmla="*/ 113 w 210"/>
                    <a:gd name="T35" fmla="*/ 93 h 153"/>
                    <a:gd name="T36" fmla="*/ 113 w 210"/>
                    <a:gd name="T37" fmla="*/ 84 h 153"/>
                    <a:gd name="T38" fmla="*/ 69 w 210"/>
                    <a:gd name="T39" fmla="*/ 128 h 153"/>
                    <a:gd name="T40" fmla="*/ 18 w 210"/>
                    <a:gd name="T41" fmla="*/ 141 h 153"/>
                    <a:gd name="T42" fmla="*/ 13 w 210"/>
                    <a:gd name="T43" fmla="*/ 136 h 153"/>
                    <a:gd name="T44" fmla="*/ 26 w 210"/>
                    <a:gd name="T45" fmla="*/ 85 h 153"/>
                    <a:gd name="T46" fmla="*/ 98 w 210"/>
                    <a:gd name="T47" fmla="*/ 12 h 153"/>
                    <a:gd name="T48" fmla="*/ 21 w 210"/>
                    <a:gd name="T49" fmla="*/ 133 h 153"/>
                    <a:gd name="T50" fmla="*/ 62 w 210"/>
                    <a:gd name="T51" fmla="*/ 122 h 153"/>
                    <a:gd name="T52" fmla="*/ 32 w 210"/>
                    <a:gd name="T53" fmla="*/ 91 h 153"/>
                    <a:gd name="T54" fmla="*/ 21 w 210"/>
                    <a:gd name="T55" fmla="*/ 133 h 153"/>
                    <a:gd name="T56" fmla="*/ 98 w 210"/>
                    <a:gd name="T57" fmla="*/ 0 h 153"/>
                    <a:gd name="T58" fmla="*/ 98 w 210"/>
                    <a:gd name="T59" fmla="*/ 0 h 153"/>
                    <a:gd name="T60" fmla="*/ 90 w 210"/>
                    <a:gd name="T61" fmla="*/ 3 h 153"/>
                    <a:gd name="T62" fmla="*/ 17 w 210"/>
                    <a:gd name="T63" fmla="*/ 76 h 153"/>
                    <a:gd name="T64" fmla="*/ 14 w 210"/>
                    <a:gd name="T65" fmla="*/ 82 h 153"/>
                    <a:gd name="T66" fmla="*/ 1 w 210"/>
                    <a:gd name="T67" fmla="*/ 133 h 153"/>
                    <a:gd name="T68" fmla="*/ 4 w 210"/>
                    <a:gd name="T69" fmla="*/ 145 h 153"/>
                    <a:gd name="T70" fmla="*/ 10 w 210"/>
                    <a:gd name="T71" fmla="*/ 150 h 153"/>
                    <a:gd name="T72" fmla="*/ 18 w 210"/>
                    <a:gd name="T73" fmla="*/ 153 h 153"/>
                    <a:gd name="T74" fmla="*/ 21 w 210"/>
                    <a:gd name="T75" fmla="*/ 153 h 153"/>
                    <a:gd name="T76" fmla="*/ 72 w 210"/>
                    <a:gd name="T77" fmla="*/ 140 h 153"/>
                    <a:gd name="T78" fmla="*/ 77 w 210"/>
                    <a:gd name="T79" fmla="*/ 137 h 153"/>
                    <a:gd name="T80" fmla="*/ 109 w 210"/>
                    <a:gd name="T81" fmla="*/ 105 h 153"/>
                    <a:gd name="T82" fmla="*/ 113 w 210"/>
                    <a:gd name="T83" fmla="*/ 105 h 153"/>
                    <a:gd name="T84" fmla="*/ 198 w 210"/>
                    <a:gd name="T85" fmla="*/ 105 h 153"/>
                    <a:gd name="T86" fmla="*/ 210 w 210"/>
                    <a:gd name="T87" fmla="*/ 93 h 153"/>
                    <a:gd name="T88" fmla="*/ 210 w 210"/>
                    <a:gd name="T89" fmla="*/ 82 h 153"/>
                    <a:gd name="T90" fmla="*/ 198 w 210"/>
                    <a:gd name="T91" fmla="*/ 70 h 153"/>
                    <a:gd name="T92" fmla="*/ 144 w 210"/>
                    <a:gd name="T93" fmla="*/ 70 h 153"/>
                    <a:gd name="T94" fmla="*/ 150 w 210"/>
                    <a:gd name="T95" fmla="*/ 64 h 153"/>
                    <a:gd name="T96" fmla="*/ 154 w 210"/>
                    <a:gd name="T97" fmla="*/ 55 h 153"/>
                    <a:gd name="T98" fmla="*/ 150 w 210"/>
                    <a:gd name="T99" fmla="*/ 47 h 153"/>
                    <a:gd name="T100" fmla="*/ 144 w 210"/>
                    <a:gd name="T101" fmla="*/ 40 h 153"/>
                    <a:gd name="T102" fmla="*/ 140 w 210"/>
                    <a:gd name="T103" fmla="*/ 38 h 153"/>
                    <a:gd name="T104" fmla="*/ 138 w 210"/>
                    <a:gd name="T105" fmla="*/ 35 h 153"/>
                    <a:gd name="T106" fmla="*/ 131 w 210"/>
                    <a:gd name="T107" fmla="*/ 28 h 153"/>
                    <a:gd name="T108" fmla="*/ 128 w 210"/>
                    <a:gd name="T109" fmla="*/ 25 h 153"/>
                    <a:gd name="T110" fmla="*/ 126 w 210"/>
                    <a:gd name="T111" fmla="*/ 22 h 153"/>
                    <a:gd name="T112" fmla="*/ 119 w 210"/>
                    <a:gd name="T113" fmla="*/ 15 h 153"/>
                    <a:gd name="T114" fmla="*/ 116 w 210"/>
                    <a:gd name="T115" fmla="*/ 13 h 153"/>
                    <a:gd name="T116" fmla="*/ 113 w 210"/>
                    <a:gd name="T117" fmla="*/ 10 h 153"/>
                    <a:gd name="T118" fmla="*/ 107 w 210"/>
                    <a:gd name="T119" fmla="*/ 3 h 153"/>
                    <a:gd name="T120" fmla="*/ 98 w 210"/>
                    <a:gd name="T121" fmla="*/ 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210" h="153">
                      <a:moveTo>
                        <a:pt x="98" y="12"/>
                      </a:moveTo>
                      <a:cubicBezTo>
                        <a:pt x="105" y="18"/>
                        <a:pt x="105" y="18"/>
                        <a:pt x="105" y="18"/>
                      </a:cubicBezTo>
                      <a:cubicBezTo>
                        <a:pt x="37" y="86"/>
                        <a:pt x="37" y="86"/>
                        <a:pt x="37" y="86"/>
                      </a:cubicBezTo>
                      <a:cubicBezTo>
                        <a:pt x="43" y="92"/>
                        <a:pt x="43" y="92"/>
                        <a:pt x="43" y="92"/>
                      </a:cubicBezTo>
                      <a:cubicBezTo>
                        <a:pt x="110" y="24"/>
                        <a:pt x="110" y="24"/>
                        <a:pt x="110" y="24"/>
                      </a:cubicBezTo>
                      <a:cubicBezTo>
                        <a:pt x="118" y="31"/>
                        <a:pt x="118" y="31"/>
                        <a:pt x="118" y="31"/>
                      </a:cubicBezTo>
                      <a:cubicBezTo>
                        <a:pt x="50" y="99"/>
                        <a:pt x="50" y="99"/>
                        <a:pt x="50" y="99"/>
                      </a:cubicBezTo>
                      <a:cubicBezTo>
                        <a:pt x="55" y="104"/>
                        <a:pt x="55" y="104"/>
                        <a:pt x="55" y="104"/>
                      </a:cubicBezTo>
                      <a:cubicBezTo>
                        <a:pt x="123" y="36"/>
                        <a:pt x="123" y="36"/>
                        <a:pt x="123" y="36"/>
                      </a:cubicBezTo>
                      <a:cubicBezTo>
                        <a:pt x="130" y="43"/>
                        <a:pt x="130" y="43"/>
                        <a:pt x="130" y="43"/>
                      </a:cubicBezTo>
                      <a:cubicBezTo>
                        <a:pt x="62" y="111"/>
                        <a:pt x="62" y="111"/>
                        <a:pt x="62" y="111"/>
                      </a:cubicBezTo>
                      <a:cubicBezTo>
                        <a:pt x="68" y="116"/>
                        <a:pt x="68" y="116"/>
                        <a:pt x="68" y="116"/>
                      </a:cubicBezTo>
                      <a:cubicBezTo>
                        <a:pt x="135" y="49"/>
                        <a:pt x="135" y="49"/>
                        <a:pt x="135" y="49"/>
                      </a:cubicBezTo>
                      <a:cubicBezTo>
                        <a:pt x="142" y="55"/>
                        <a:pt x="142" y="55"/>
                        <a:pt x="142" y="55"/>
                      </a:cubicBezTo>
                      <a:cubicBezTo>
                        <a:pt x="115" y="82"/>
                        <a:pt x="115" y="82"/>
                        <a:pt x="115" y="82"/>
                      </a:cubicBezTo>
                      <a:cubicBezTo>
                        <a:pt x="198" y="82"/>
                        <a:pt x="198" y="82"/>
                        <a:pt x="198" y="82"/>
                      </a:cubicBezTo>
                      <a:cubicBezTo>
                        <a:pt x="198" y="93"/>
                        <a:pt x="198" y="93"/>
                        <a:pt x="198" y="93"/>
                      </a:cubicBezTo>
                      <a:cubicBezTo>
                        <a:pt x="113" y="93"/>
                        <a:pt x="113" y="93"/>
                        <a:pt x="113" y="93"/>
                      </a:cubicBezTo>
                      <a:cubicBezTo>
                        <a:pt x="113" y="84"/>
                        <a:pt x="113" y="84"/>
                        <a:pt x="113" y="84"/>
                      </a:cubicBezTo>
                      <a:cubicBezTo>
                        <a:pt x="69" y="128"/>
                        <a:pt x="69" y="128"/>
                        <a:pt x="69" y="128"/>
                      </a:cubicBezTo>
                      <a:cubicBezTo>
                        <a:pt x="18" y="141"/>
                        <a:pt x="18" y="141"/>
                        <a:pt x="18" y="141"/>
                      </a:cubicBezTo>
                      <a:cubicBezTo>
                        <a:pt x="13" y="136"/>
                        <a:pt x="13" y="136"/>
                        <a:pt x="13" y="136"/>
                      </a:cubicBezTo>
                      <a:cubicBezTo>
                        <a:pt x="26" y="85"/>
                        <a:pt x="26" y="85"/>
                        <a:pt x="26" y="85"/>
                      </a:cubicBezTo>
                      <a:cubicBezTo>
                        <a:pt x="98" y="12"/>
                        <a:pt x="98" y="12"/>
                        <a:pt x="98" y="12"/>
                      </a:cubicBezTo>
                      <a:moveTo>
                        <a:pt x="21" y="133"/>
                      </a:moveTo>
                      <a:cubicBezTo>
                        <a:pt x="62" y="122"/>
                        <a:pt x="62" y="122"/>
                        <a:pt x="62" y="122"/>
                      </a:cubicBezTo>
                      <a:cubicBezTo>
                        <a:pt x="32" y="91"/>
                        <a:pt x="32" y="91"/>
                        <a:pt x="32" y="91"/>
                      </a:cubicBezTo>
                      <a:cubicBezTo>
                        <a:pt x="21" y="133"/>
                        <a:pt x="21" y="133"/>
                        <a:pt x="21" y="133"/>
                      </a:cubicBezTo>
                      <a:moveTo>
                        <a:pt x="98" y="0"/>
                      </a:moveTo>
                      <a:cubicBezTo>
                        <a:pt x="98" y="0"/>
                        <a:pt x="98" y="0"/>
                        <a:pt x="98" y="0"/>
                      </a:cubicBezTo>
                      <a:cubicBezTo>
                        <a:pt x="95" y="0"/>
                        <a:pt x="92" y="1"/>
                        <a:pt x="90" y="3"/>
                      </a:cubicBezTo>
                      <a:cubicBezTo>
                        <a:pt x="17" y="76"/>
                        <a:pt x="17" y="76"/>
                        <a:pt x="17" y="76"/>
                      </a:cubicBezTo>
                      <a:cubicBezTo>
                        <a:pt x="16" y="78"/>
                        <a:pt x="15" y="80"/>
                        <a:pt x="14" y="82"/>
                      </a:cubicBezTo>
                      <a:cubicBezTo>
                        <a:pt x="1" y="133"/>
                        <a:pt x="1" y="133"/>
                        <a:pt x="1" y="133"/>
                      </a:cubicBezTo>
                      <a:cubicBezTo>
                        <a:pt x="0" y="137"/>
                        <a:pt x="1" y="142"/>
                        <a:pt x="4" y="145"/>
                      </a:cubicBezTo>
                      <a:cubicBezTo>
                        <a:pt x="10" y="150"/>
                        <a:pt x="10" y="150"/>
                        <a:pt x="10" y="150"/>
                      </a:cubicBezTo>
                      <a:cubicBezTo>
                        <a:pt x="12" y="152"/>
                        <a:pt x="15" y="153"/>
                        <a:pt x="18" y="153"/>
                      </a:cubicBezTo>
                      <a:cubicBezTo>
                        <a:pt x="19" y="153"/>
                        <a:pt x="20" y="153"/>
                        <a:pt x="21" y="153"/>
                      </a:cubicBezTo>
                      <a:cubicBezTo>
                        <a:pt x="72" y="140"/>
                        <a:pt x="72" y="140"/>
                        <a:pt x="72" y="140"/>
                      </a:cubicBezTo>
                      <a:cubicBezTo>
                        <a:pt x="74" y="140"/>
                        <a:pt x="76" y="138"/>
                        <a:pt x="77" y="137"/>
                      </a:cubicBezTo>
                      <a:cubicBezTo>
                        <a:pt x="109" y="105"/>
                        <a:pt x="109" y="105"/>
                        <a:pt x="109" y="105"/>
                      </a:cubicBezTo>
                      <a:cubicBezTo>
                        <a:pt x="111" y="105"/>
                        <a:pt x="112" y="105"/>
                        <a:pt x="113" y="105"/>
                      </a:cubicBezTo>
                      <a:cubicBezTo>
                        <a:pt x="198" y="105"/>
                        <a:pt x="198" y="105"/>
                        <a:pt x="198" y="105"/>
                      </a:cubicBezTo>
                      <a:cubicBezTo>
                        <a:pt x="205" y="105"/>
                        <a:pt x="210" y="100"/>
                        <a:pt x="210" y="93"/>
                      </a:cubicBezTo>
                      <a:cubicBezTo>
                        <a:pt x="210" y="82"/>
                        <a:pt x="210" y="82"/>
                        <a:pt x="210" y="82"/>
                      </a:cubicBezTo>
                      <a:cubicBezTo>
                        <a:pt x="210" y="75"/>
                        <a:pt x="205" y="70"/>
                        <a:pt x="198" y="70"/>
                      </a:cubicBezTo>
                      <a:cubicBezTo>
                        <a:pt x="144" y="70"/>
                        <a:pt x="144" y="70"/>
                        <a:pt x="144" y="70"/>
                      </a:cubicBezTo>
                      <a:cubicBezTo>
                        <a:pt x="150" y="64"/>
                        <a:pt x="150" y="64"/>
                        <a:pt x="150" y="64"/>
                      </a:cubicBezTo>
                      <a:cubicBezTo>
                        <a:pt x="153" y="61"/>
                        <a:pt x="154" y="58"/>
                        <a:pt x="154" y="55"/>
                      </a:cubicBezTo>
                      <a:cubicBezTo>
                        <a:pt x="154" y="52"/>
                        <a:pt x="152" y="49"/>
                        <a:pt x="150" y="47"/>
                      </a:cubicBezTo>
                      <a:cubicBezTo>
                        <a:pt x="144" y="40"/>
                        <a:pt x="144" y="40"/>
                        <a:pt x="144" y="40"/>
                      </a:cubicBezTo>
                      <a:cubicBezTo>
                        <a:pt x="143" y="39"/>
                        <a:pt x="142" y="39"/>
                        <a:pt x="140" y="38"/>
                      </a:cubicBezTo>
                      <a:cubicBezTo>
                        <a:pt x="140" y="37"/>
                        <a:pt x="139" y="36"/>
                        <a:pt x="138" y="35"/>
                      </a:cubicBezTo>
                      <a:cubicBezTo>
                        <a:pt x="131" y="28"/>
                        <a:pt x="131" y="28"/>
                        <a:pt x="131" y="28"/>
                      </a:cubicBezTo>
                      <a:cubicBezTo>
                        <a:pt x="131" y="27"/>
                        <a:pt x="129" y="26"/>
                        <a:pt x="128" y="25"/>
                      </a:cubicBezTo>
                      <a:cubicBezTo>
                        <a:pt x="128" y="24"/>
                        <a:pt x="127" y="23"/>
                        <a:pt x="126" y="22"/>
                      </a:cubicBezTo>
                      <a:cubicBezTo>
                        <a:pt x="119" y="15"/>
                        <a:pt x="119" y="15"/>
                        <a:pt x="119" y="15"/>
                      </a:cubicBezTo>
                      <a:cubicBezTo>
                        <a:pt x="118" y="14"/>
                        <a:pt x="117" y="13"/>
                        <a:pt x="116" y="13"/>
                      </a:cubicBezTo>
                      <a:cubicBezTo>
                        <a:pt x="115" y="12"/>
                        <a:pt x="114" y="10"/>
                        <a:pt x="113" y="10"/>
                      </a:cubicBezTo>
                      <a:cubicBezTo>
                        <a:pt x="107" y="3"/>
                        <a:pt x="107" y="3"/>
                        <a:pt x="107" y="3"/>
                      </a:cubicBezTo>
                      <a:cubicBezTo>
                        <a:pt x="105" y="1"/>
                        <a:pt x="102" y="0"/>
                        <a:pt x="98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5" name="Rectangle 53"/>
                <p:cNvSpPr>
                  <a:spLocks noChangeArrowheads="1"/>
                </p:cNvSpPr>
                <p:nvPr/>
              </p:nvSpPr>
              <p:spPr bwMode="auto">
                <a:xfrm>
                  <a:off x="277868" y="9084396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6" name="Rectangle 54"/>
                <p:cNvSpPr>
                  <a:spLocks noChangeArrowheads="1"/>
                </p:cNvSpPr>
                <p:nvPr/>
              </p:nvSpPr>
              <p:spPr bwMode="auto">
                <a:xfrm>
                  <a:off x="277868" y="9159009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7" name="Freeform 55"/>
                <p:cNvSpPr>
                  <a:spLocks/>
                </p:cNvSpPr>
                <p:nvPr/>
              </p:nvSpPr>
              <p:spPr bwMode="auto">
                <a:xfrm>
                  <a:off x="239768" y="8674820"/>
                  <a:ext cx="217488" cy="214313"/>
                </a:xfrm>
                <a:custGeom>
                  <a:avLst/>
                  <a:gdLst>
                    <a:gd name="T0" fmla="*/ 55 w 58"/>
                    <a:gd name="T1" fmla="*/ 46 h 57"/>
                    <a:gd name="T2" fmla="*/ 55 w 58"/>
                    <a:gd name="T3" fmla="*/ 37 h 57"/>
                    <a:gd name="T4" fmla="*/ 21 w 58"/>
                    <a:gd name="T5" fmla="*/ 2 h 57"/>
                    <a:gd name="T6" fmla="*/ 12 w 58"/>
                    <a:gd name="T7" fmla="*/ 2 h 57"/>
                    <a:gd name="T8" fmla="*/ 0 w 58"/>
                    <a:gd name="T9" fmla="*/ 14 h 57"/>
                    <a:gd name="T10" fmla="*/ 44 w 58"/>
                    <a:gd name="T11" fmla="*/ 57 h 57"/>
                    <a:gd name="T12" fmla="*/ 55 w 58"/>
                    <a:gd name="T13" fmla="*/ 46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8" h="57">
                      <a:moveTo>
                        <a:pt x="55" y="46"/>
                      </a:moveTo>
                      <a:cubicBezTo>
                        <a:pt x="58" y="43"/>
                        <a:pt x="58" y="39"/>
                        <a:pt x="55" y="37"/>
                      </a:cubicBezTo>
                      <a:cubicBezTo>
                        <a:pt x="21" y="2"/>
                        <a:pt x="21" y="2"/>
                        <a:pt x="21" y="2"/>
                      </a:cubicBezTo>
                      <a:cubicBezTo>
                        <a:pt x="18" y="0"/>
                        <a:pt x="14" y="0"/>
                        <a:pt x="12" y="2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44" y="57"/>
                        <a:pt x="44" y="57"/>
                        <a:pt x="44" y="57"/>
                      </a:cubicBezTo>
                      <a:cubicBezTo>
                        <a:pt x="55" y="46"/>
                        <a:pt x="55" y="46"/>
                        <a:pt x="55" y="4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8" name="Freeform 56"/>
                <p:cNvSpPr>
                  <a:spLocks noEditPoints="1"/>
                </p:cNvSpPr>
                <p:nvPr/>
              </p:nvSpPr>
              <p:spPr bwMode="auto">
                <a:xfrm>
                  <a:off x="-96782" y="8746258"/>
                  <a:ext cx="693738" cy="484189"/>
                </a:xfrm>
                <a:custGeom>
                  <a:avLst/>
                  <a:gdLst>
                    <a:gd name="T0" fmla="*/ 241 w 437"/>
                    <a:gd name="T1" fmla="*/ 166 h 305"/>
                    <a:gd name="T2" fmla="*/ 305 w 437"/>
                    <a:gd name="T3" fmla="*/ 102 h 305"/>
                    <a:gd name="T4" fmla="*/ 288 w 437"/>
                    <a:gd name="T5" fmla="*/ 88 h 305"/>
                    <a:gd name="T6" fmla="*/ 130 w 437"/>
                    <a:gd name="T7" fmla="*/ 246 h 305"/>
                    <a:gd name="T8" fmla="*/ 116 w 437"/>
                    <a:gd name="T9" fmla="*/ 234 h 305"/>
                    <a:gd name="T10" fmla="*/ 276 w 437"/>
                    <a:gd name="T11" fmla="*/ 74 h 305"/>
                    <a:gd name="T12" fmla="*/ 260 w 437"/>
                    <a:gd name="T13" fmla="*/ 57 h 305"/>
                    <a:gd name="T14" fmla="*/ 99 w 437"/>
                    <a:gd name="T15" fmla="*/ 218 h 305"/>
                    <a:gd name="T16" fmla="*/ 87 w 437"/>
                    <a:gd name="T17" fmla="*/ 206 h 305"/>
                    <a:gd name="T18" fmla="*/ 248 w 437"/>
                    <a:gd name="T19" fmla="*/ 45 h 305"/>
                    <a:gd name="T20" fmla="*/ 229 w 437"/>
                    <a:gd name="T21" fmla="*/ 29 h 305"/>
                    <a:gd name="T22" fmla="*/ 71 w 437"/>
                    <a:gd name="T23" fmla="*/ 189 h 305"/>
                    <a:gd name="T24" fmla="*/ 56 w 437"/>
                    <a:gd name="T25" fmla="*/ 175 h 305"/>
                    <a:gd name="T26" fmla="*/ 217 w 437"/>
                    <a:gd name="T27" fmla="*/ 14 h 305"/>
                    <a:gd name="T28" fmla="*/ 201 w 437"/>
                    <a:gd name="T29" fmla="*/ 0 h 305"/>
                    <a:gd name="T30" fmla="*/ 30 w 437"/>
                    <a:gd name="T31" fmla="*/ 173 h 305"/>
                    <a:gd name="T32" fmla="*/ 0 w 437"/>
                    <a:gd name="T33" fmla="*/ 293 h 305"/>
                    <a:gd name="T34" fmla="*/ 12 w 437"/>
                    <a:gd name="T35" fmla="*/ 305 h 305"/>
                    <a:gd name="T36" fmla="*/ 132 w 437"/>
                    <a:gd name="T37" fmla="*/ 274 h 305"/>
                    <a:gd name="T38" fmla="*/ 236 w 437"/>
                    <a:gd name="T39" fmla="*/ 170 h 305"/>
                    <a:gd name="T40" fmla="*/ 236 w 437"/>
                    <a:gd name="T41" fmla="*/ 192 h 305"/>
                    <a:gd name="T42" fmla="*/ 437 w 437"/>
                    <a:gd name="T43" fmla="*/ 192 h 305"/>
                    <a:gd name="T44" fmla="*/ 437 w 437"/>
                    <a:gd name="T45" fmla="*/ 166 h 305"/>
                    <a:gd name="T46" fmla="*/ 241 w 437"/>
                    <a:gd name="T47" fmla="*/ 166 h 305"/>
                    <a:gd name="T48" fmla="*/ 19 w 437"/>
                    <a:gd name="T49" fmla="*/ 286 h 305"/>
                    <a:gd name="T50" fmla="*/ 45 w 437"/>
                    <a:gd name="T51" fmla="*/ 187 h 305"/>
                    <a:gd name="T52" fmla="*/ 116 w 437"/>
                    <a:gd name="T53" fmla="*/ 260 h 305"/>
                    <a:gd name="T54" fmla="*/ 19 w 437"/>
                    <a:gd name="T55" fmla="*/ 286 h 3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437" h="305">
                      <a:moveTo>
                        <a:pt x="241" y="166"/>
                      </a:moveTo>
                      <a:lnTo>
                        <a:pt x="305" y="102"/>
                      </a:lnTo>
                      <a:lnTo>
                        <a:pt x="288" y="88"/>
                      </a:lnTo>
                      <a:lnTo>
                        <a:pt x="130" y="246"/>
                      </a:lnTo>
                      <a:lnTo>
                        <a:pt x="116" y="234"/>
                      </a:lnTo>
                      <a:lnTo>
                        <a:pt x="276" y="74"/>
                      </a:lnTo>
                      <a:lnTo>
                        <a:pt x="260" y="57"/>
                      </a:lnTo>
                      <a:lnTo>
                        <a:pt x="99" y="218"/>
                      </a:lnTo>
                      <a:lnTo>
                        <a:pt x="87" y="206"/>
                      </a:lnTo>
                      <a:lnTo>
                        <a:pt x="248" y="45"/>
                      </a:lnTo>
                      <a:lnTo>
                        <a:pt x="229" y="29"/>
                      </a:lnTo>
                      <a:lnTo>
                        <a:pt x="71" y="189"/>
                      </a:lnTo>
                      <a:lnTo>
                        <a:pt x="56" y="175"/>
                      </a:lnTo>
                      <a:lnTo>
                        <a:pt x="217" y="14"/>
                      </a:lnTo>
                      <a:lnTo>
                        <a:pt x="201" y="0"/>
                      </a:lnTo>
                      <a:lnTo>
                        <a:pt x="30" y="173"/>
                      </a:lnTo>
                      <a:lnTo>
                        <a:pt x="0" y="293"/>
                      </a:lnTo>
                      <a:lnTo>
                        <a:pt x="12" y="305"/>
                      </a:lnTo>
                      <a:lnTo>
                        <a:pt x="132" y="274"/>
                      </a:lnTo>
                      <a:lnTo>
                        <a:pt x="236" y="170"/>
                      </a:lnTo>
                      <a:lnTo>
                        <a:pt x="236" y="192"/>
                      </a:lnTo>
                      <a:lnTo>
                        <a:pt x="437" y="192"/>
                      </a:lnTo>
                      <a:lnTo>
                        <a:pt x="437" y="166"/>
                      </a:lnTo>
                      <a:lnTo>
                        <a:pt x="241" y="166"/>
                      </a:lnTo>
                      <a:close/>
                      <a:moveTo>
                        <a:pt x="19" y="286"/>
                      </a:moveTo>
                      <a:lnTo>
                        <a:pt x="45" y="187"/>
                      </a:lnTo>
                      <a:lnTo>
                        <a:pt x="116" y="260"/>
                      </a:lnTo>
                      <a:lnTo>
                        <a:pt x="19" y="28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 b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  <p:sp>
            <p:nvSpPr>
              <p:cNvPr id="26" name="TextBox 25"/>
              <p:cNvSpPr txBox="1"/>
              <p:nvPr/>
            </p:nvSpPr>
            <p:spPr>
              <a:xfrm>
                <a:off x="1087059" y="8715278"/>
                <a:ext cx="2940228" cy="3147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Tính</a:t>
                </a:r>
                <a:r>
                  <a:rPr lang="en-US" sz="46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chất</a:t>
                </a:r>
                <a:endParaRPr lang="en-US" sz="46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2" name="Table 4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56733808"/>
                  </p:ext>
                </p:extLst>
              </p:nvPr>
            </p:nvGraphicFramePr>
            <p:xfrm>
              <a:off x="5335587" y="5041950"/>
              <a:ext cx="14935200" cy="6949552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20443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73076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130250">
                    <a:tc>
                      <a:txBody>
                        <a:bodyPr/>
                        <a:lstStyle>
                          <a:lvl1pPr marL="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1pPr>
                          <a:lvl2pPr marL="9144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2pPr>
                          <a:lvl3pPr marL="18288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3pPr>
                          <a:lvl4pPr marL="27432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4pPr>
                          <a:lvl5pPr marL="36576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5pPr>
                          <a:lvl6pPr marL="45720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6pPr>
                          <a:lvl7pPr marL="54864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7pPr>
                          <a:lvl8pPr marL="64008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8pPr>
                          <a:lvl9pPr marL="73152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pPr marL="45720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vi-VN" sz="4400" b="1" i="0" u="none" strike="noStrike" spc="0" dirty="0">
                              <a:solidFill>
                                <a:srgbClr val="000000"/>
                              </a:solidFill>
                              <a:effectLst/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Điều kiện</a:t>
                          </a:r>
                          <a:endParaRPr lang="en-US" sz="4400" b="1" i="0" dirty="0">
                            <a:effectLst/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1pPr>
                          <a:lvl2pPr marL="9144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2pPr>
                          <a:lvl3pPr marL="18288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3pPr>
                          <a:lvl4pPr marL="27432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4pPr>
                          <a:lvl5pPr marL="36576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5pPr>
                          <a:lvl6pPr marL="45720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6pPr>
                          <a:lvl7pPr marL="54864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7pPr>
                          <a:lvl8pPr marL="64008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8pPr>
                          <a:lvl9pPr marL="73152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pPr marL="45720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vi-VN" sz="4400" b="1" i="0" u="none" strike="noStrike" spc="0" dirty="0">
                              <a:solidFill>
                                <a:srgbClr val="000000"/>
                              </a:solidFill>
                              <a:effectLst/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Nội dung</a:t>
                          </a:r>
                          <a:endParaRPr lang="en-US" sz="4400" b="1" i="0" dirty="0">
                            <a:effectLst/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380793">
                    <a:tc>
                      <a:txBody>
                        <a:bodyPr/>
                        <a:lstStyle>
                          <a:lvl1pPr marL="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1pPr>
                          <a:lvl2pPr marL="9144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2pPr>
                          <a:lvl3pPr marL="18288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3pPr>
                          <a:lvl4pPr marL="27432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4pPr>
                          <a:lvl5pPr marL="36576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5pPr>
                          <a:lvl6pPr marL="45720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6pPr>
                          <a:lvl7pPr marL="54864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7pPr>
                          <a:lvl8pPr marL="64008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8pPr>
                          <a:lvl9pPr marL="73152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pPr marL="457200" indent="457200"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r>
                                  <a:rPr lang="en-US" sz="4400" b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∀</m:t>
                                </m:r>
                                <m:r>
                                  <a:rPr lang="en-US" sz="4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𝒙</m:t>
                                </m:r>
                                <m:r>
                                  <a:rPr lang="en-US" sz="4400" b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∈</m:t>
                                </m:r>
                                <m:r>
                                  <a:rPr lang="en-US" sz="4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ℝ</m:t>
                                </m:r>
                              </m:oMath>
                            </m:oMathPara>
                          </a14:m>
                          <a:endParaRPr lang="en-US" sz="4400" b="1" dirty="0">
                            <a:effectLst/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1pPr>
                          <a:lvl2pPr marL="9144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2pPr>
                          <a:lvl3pPr marL="18288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3pPr>
                          <a:lvl4pPr marL="27432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4pPr>
                          <a:lvl5pPr marL="36576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5pPr>
                          <a:lvl6pPr marL="45720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6pPr>
                          <a:lvl7pPr marL="54864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7pPr>
                          <a:lvl8pPr marL="64008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8pPr>
                          <a:lvl9pPr marL="73152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pPr marL="457200"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vi-VN" sz="4400" b="1" dirty="0">
                              <a:effectLst/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 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4400" b="1" i="1">
                                      <a:effectLst/>
                                      <a:latin typeface="Cambria Math" panose="02040503050406030204" pitchFamily="18" charset="0"/>
                                      <a:ea typeface="Calibri"/>
                                      <a:cs typeface="Times New Roman"/>
                                    </a:rPr>
                                  </m:ctrlPr>
                                </m:dPr>
                                <m:e>
                                  <m:r>
                                    <a:rPr lang="en-US" sz="44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𝒙</m:t>
                                  </m:r>
                                </m:e>
                              </m:d>
                              <m:r>
                                <a:rPr lang="en-US" sz="4400" b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≥</m:t>
                              </m:r>
                              <m:r>
                                <a:rPr lang="en-US" sz="4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𝟎</m:t>
                              </m:r>
                              <m:r>
                                <a:rPr lang="en-US" sz="4400" b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,  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4400" b="1" i="1">
                                      <a:effectLst/>
                                      <a:latin typeface="Cambria Math" panose="02040503050406030204" pitchFamily="18" charset="0"/>
                                      <a:ea typeface="Calibri"/>
                                      <a:cs typeface="Times New Roman"/>
                                    </a:rPr>
                                  </m:ctrlPr>
                                </m:dPr>
                                <m:e>
                                  <m:r>
                                    <a:rPr lang="en-US" sz="44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𝒙</m:t>
                                  </m:r>
                                </m:e>
                              </m:d>
                              <m:r>
                                <a:rPr lang="en-US" sz="4400" b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≥</m:t>
                              </m:r>
                              <m:r>
                                <a:rPr lang="en-US" sz="4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𝒙</m:t>
                              </m:r>
                              <m:r>
                                <a:rPr lang="en-US" sz="4400" b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,  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4400" b="1" i="1">
                                      <a:effectLst/>
                                      <a:latin typeface="Cambria Math" panose="02040503050406030204" pitchFamily="18" charset="0"/>
                                      <a:ea typeface="Calibri"/>
                                      <a:cs typeface="Times New Roman"/>
                                    </a:rPr>
                                  </m:ctrlPr>
                                </m:dPr>
                                <m:e>
                                  <m:r>
                                    <a:rPr lang="en-US" sz="44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𝒙</m:t>
                                  </m:r>
                                </m:e>
                              </m:d>
                              <m:r>
                                <a:rPr lang="en-US" sz="4400" b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≥</m:t>
                              </m:r>
                              <m:r>
                                <a:rPr lang="en-US" sz="4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𝒙</m:t>
                              </m:r>
                              <m:r>
                                <a:rPr lang="en-US" sz="4400" b="1" smtClean="0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.</m:t>
                              </m:r>
                            </m:oMath>
                          </a14:m>
                          <a:endParaRPr lang="en-US" sz="4400" b="1" dirty="0">
                            <a:effectLst/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861266">
                    <a:tc>
                      <a:txBody>
                        <a:bodyPr/>
                        <a:lstStyle>
                          <a:lvl1pPr marL="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1pPr>
                          <a:lvl2pPr marL="9144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2pPr>
                          <a:lvl3pPr marL="18288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3pPr>
                          <a:lvl4pPr marL="27432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4pPr>
                          <a:lvl5pPr marL="36576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5pPr>
                          <a:lvl6pPr marL="45720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6pPr>
                          <a:lvl7pPr marL="54864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7pPr>
                          <a:lvl8pPr marL="64008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8pPr>
                          <a:lvl9pPr marL="73152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pPr marL="45720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4400" b="1" dirty="0">
                              <a:effectLst/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 </a:t>
                          </a:r>
                        </a:p>
                        <a:p>
                          <a:pPr marL="45720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r>
                                  <a:rPr lang="en-US" sz="44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𝒂</m:t>
                                </m:r>
                                <m:r>
                                  <a:rPr lang="en-US" sz="4400" b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&gt;</m:t>
                                </m:r>
                                <m:r>
                                  <a:rPr lang="en-US" sz="4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4400" b="1" dirty="0">
                            <a:effectLst/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1pPr>
                          <a:lvl2pPr marL="9144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2pPr>
                          <a:lvl3pPr marL="18288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3pPr>
                          <a:lvl4pPr marL="27432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4pPr>
                          <a:lvl5pPr marL="36576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5pPr>
                          <a:lvl6pPr marL="45720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6pPr>
                          <a:lvl7pPr marL="54864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7pPr>
                          <a:lvl8pPr marL="64008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8pPr>
                          <a:lvl9pPr marL="73152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pPr marL="0" lvl="0" indent="0"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  <a:buFont typeface="Symbol"/>
                            <a:buNone/>
                          </a:pPr>
                          <a:r>
                            <a:rPr lang="vi-VN" sz="4400" b="1" dirty="0">
                              <a:effectLst/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    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4400" b="1" i="1">
                                      <a:effectLst/>
                                      <a:latin typeface="Cambria Math" panose="02040503050406030204" pitchFamily="18" charset="0"/>
                                      <a:ea typeface="Calibri"/>
                                      <a:cs typeface="Times New Roman"/>
                                    </a:rPr>
                                  </m:ctrlPr>
                                </m:dPr>
                                <m:e>
                                  <m:r>
                                    <a:rPr lang="en-US" sz="44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𝒙</m:t>
                                  </m:r>
                                </m:e>
                              </m:d>
                              <m:r>
                                <a:rPr lang="en-US" sz="4400" b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≤</m:t>
                              </m:r>
                              <m:r>
                                <a:rPr lang="en-US" sz="4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  <m:r>
                                <a:rPr lang="en-US" sz="4400" b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⇔</m:t>
                              </m:r>
                              <m:r>
                                <a:rPr lang="en-US" sz="4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−</m:t>
                              </m:r>
                              <m:r>
                                <a:rPr lang="en-US" sz="4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  <m:r>
                                <a:rPr lang="en-US" sz="4400" b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≤</m:t>
                              </m:r>
                              <m:r>
                                <a:rPr lang="en-US" sz="4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𝒙</m:t>
                              </m:r>
                              <m:r>
                                <a:rPr lang="en-US" sz="4400" b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≤</m:t>
                              </m:r>
                              <m:r>
                                <a:rPr lang="en-US" sz="4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  <m:r>
                                <a:rPr lang="en-US" sz="4400" b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;</m:t>
                              </m:r>
                            </m:oMath>
                          </a14:m>
                          <a:endParaRPr lang="en-US" sz="4400" b="1" dirty="0">
                            <a:effectLst/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  <a:p>
                          <a:pPr marL="0" lvl="0" indent="0"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  <a:buFont typeface="Symbol"/>
                            <a:buNone/>
                          </a:pPr>
                          <a:r>
                            <a:rPr lang="vi-VN" sz="4400" b="1" dirty="0">
                              <a:effectLst/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    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4400" b="1" i="1">
                                      <a:effectLst/>
                                      <a:latin typeface="Cambria Math" panose="02040503050406030204" pitchFamily="18" charset="0"/>
                                      <a:ea typeface="Calibri"/>
                                      <a:cs typeface="Times New Roman"/>
                                    </a:rPr>
                                  </m:ctrlPr>
                                </m:dPr>
                                <m:e>
                                  <m:r>
                                    <a:rPr lang="en-US" sz="44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𝒙</m:t>
                                  </m:r>
                                </m:e>
                              </m:d>
                              <m:r>
                                <a:rPr lang="en-US" sz="4400" b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≥</m:t>
                              </m:r>
                              <m:r>
                                <a:rPr lang="en-US" sz="4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  <m:r>
                                <a:rPr lang="en-US" sz="4400" b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⇔</m:t>
                              </m:r>
                              <m:d>
                                <m:dPr>
                                  <m:begChr m:val="["/>
                                  <m:endChr m:val=""/>
                                  <m:ctrlPr>
                                    <a:rPr lang="en-US" sz="4400" b="1" i="1">
                                      <a:effectLst/>
                                      <a:latin typeface="Cambria Math" panose="02040503050406030204" pitchFamily="18" charset="0"/>
                                      <a:ea typeface="Calibri"/>
                                      <a:cs typeface="Times New Roman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plcHide m:val="on"/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4400" b="1" i="1">
                                          <a:effectLst/>
                                          <a:latin typeface="Cambria Math" panose="02040503050406030204" pitchFamily="18" charset="0"/>
                                          <a:ea typeface="Calibri"/>
                                          <a:cs typeface="Times New Roman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a:rPr lang="en-US" sz="44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𝒙</m:t>
                                        </m:r>
                                        <m:r>
                                          <a:rPr lang="en-US" sz="4400" b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≥</m:t>
                                        </m:r>
                                        <m:r>
                                          <a:rPr lang="en-US" sz="44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𝒂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sz="44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𝒙</m:t>
                                        </m:r>
                                        <m:r>
                                          <a:rPr lang="en-US" sz="4400" b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≤</m:t>
                                        </m:r>
                                        <m:r>
                                          <a:rPr lang="en-US" sz="44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−</m:t>
                                        </m:r>
                                        <m:r>
                                          <a:rPr lang="en-US" sz="44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𝒂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  <m:r>
                                <a:rPr lang="en-US" sz="4400" b="1" smtClean="0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.</m:t>
                              </m:r>
                            </m:oMath>
                          </a14:m>
                          <a:endParaRPr lang="en-US" sz="4400" b="1" dirty="0">
                            <a:effectLst/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380793">
                    <a:tc>
                      <a:txBody>
                        <a:bodyPr/>
                        <a:lstStyle>
                          <a:lvl1pPr marL="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1pPr>
                          <a:lvl2pPr marL="9144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2pPr>
                          <a:lvl3pPr marL="18288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3pPr>
                          <a:lvl4pPr marL="27432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4pPr>
                          <a:lvl5pPr marL="36576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5pPr>
                          <a:lvl6pPr marL="45720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6pPr>
                          <a:lvl7pPr marL="54864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7pPr>
                          <a:lvl8pPr marL="64008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8pPr>
                          <a:lvl9pPr marL="73152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pPr marL="45720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r>
                                  <a:rPr lang="en-US" sz="4400" b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∀</m:t>
                                </m:r>
                                <m:r>
                                  <a:rPr lang="en-US" sz="4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𝒂</m:t>
                                </m:r>
                                <m:r>
                                  <a:rPr lang="en-US" sz="4400" b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,</m:t>
                                </m:r>
                                <m:r>
                                  <a:rPr lang="en-US" sz="4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𝒃</m:t>
                                </m:r>
                                <m:r>
                                  <a:rPr lang="en-US" sz="4400" b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∈</m:t>
                                </m:r>
                                <m:r>
                                  <a:rPr lang="en-US" sz="4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ℝ</m:t>
                                </m:r>
                              </m:oMath>
                            </m:oMathPara>
                          </a14:m>
                          <a:endParaRPr lang="en-US" sz="4400" b="1" dirty="0">
                            <a:effectLst/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1pPr>
                          <a:lvl2pPr marL="9144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2pPr>
                          <a:lvl3pPr marL="18288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3pPr>
                          <a:lvl4pPr marL="27432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4pPr>
                          <a:lvl5pPr marL="36576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5pPr>
                          <a:lvl6pPr marL="45720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6pPr>
                          <a:lvl7pPr marL="54864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7pPr>
                          <a:lvl8pPr marL="64008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8pPr>
                          <a:lvl9pPr marL="73152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pPr marL="457200"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sz="44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4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𝒂</m:t>
                                    </m:r>
                                  </m:e>
                                </m:d>
                                <m:r>
                                  <a:rPr lang="en-US" sz="4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sz="44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4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𝒃</m:t>
                                    </m:r>
                                  </m:e>
                                </m:d>
                                <m:r>
                                  <a:rPr lang="en-US" sz="4400" b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≤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sz="44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4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𝒂</m:t>
                                    </m:r>
                                    <m:r>
                                      <a:rPr lang="en-US" sz="4400" b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+</m:t>
                                    </m:r>
                                    <m:r>
                                      <a:rPr lang="en-US" sz="4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𝒃</m:t>
                                    </m:r>
                                  </m:e>
                                </m:d>
                                <m:r>
                                  <a:rPr lang="en-US" sz="4400" b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≤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sz="44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4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𝒂</m:t>
                                    </m:r>
                                  </m:e>
                                </m:d>
                                <m:r>
                                  <a:rPr lang="en-US" sz="4400" b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sz="44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4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𝒃</m:t>
                                    </m:r>
                                  </m:e>
                                </m:d>
                                <m:r>
                                  <a:rPr lang="en-US" sz="4400" b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.</m:t>
                                </m:r>
                              </m:oMath>
                            </m:oMathPara>
                          </a14:m>
                          <a:endParaRPr lang="en-US" sz="4400" b="1" dirty="0">
                            <a:effectLst/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2" name="Table 4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56733808"/>
                  </p:ext>
                </p:extLst>
              </p:nvPr>
            </p:nvGraphicFramePr>
            <p:xfrm>
              <a:off x="5335587" y="5041950"/>
              <a:ext cx="14935200" cy="6949552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20443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73076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130250">
                    <a:tc>
                      <a:txBody>
                        <a:bodyPr/>
                        <a:lstStyle>
                          <a:lvl1pPr marL="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1pPr>
                          <a:lvl2pPr marL="9144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2pPr>
                          <a:lvl3pPr marL="18288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3pPr>
                          <a:lvl4pPr marL="27432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4pPr>
                          <a:lvl5pPr marL="36576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5pPr>
                          <a:lvl6pPr marL="45720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6pPr>
                          <a:lvl7pPr marL="54864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7pPr>
                          <a:lvl8pPr marL="64008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8pPr>
                          <a:lvl9pPr marL="73152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pPr marL="45720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vi-VN" sz="4400" b="1" i="0" u="none" strike="noStrike" spc="0" dirty="0">
                              <a:solidFill>
                                <a:srgbClr val="000000"/>
                              </a:solidFill>
                              <a:effectLst/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Điều kiện</a:t>
                          </a:r>
                          <a:endParaRPr lang="en-US" sz="4400" b="1" i="0" dirty="0">
                            <a:effectLst/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1pPr>
                          <a:lvl2pPr marL="9144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2pPr>
                          <a:lvl3pPr marL="18288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3pPr>
                          <a:lvl4pPr marL="27432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4pPr>
                          <a:lvl5pPr marL="36576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5pPr>
                          <a:lvl6pPr marL="45720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6pPr>
                          <a:lvl7pPr marL="54864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7pPr>
                          <a:lvl8pPr marL="64008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8pPr>
                          <a:lvl9pPr marL="7315200" algn="l" defTabSz="1828800" rtl="0" eaLnBrk="1" latinLnBrk="0" hangingPunct="1">
                            <a:defRPr sz="3600" kern="1200">
                              <a:solidFill>
                                <a:schemeClr val="tx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pPr marL="45720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vi-VN" sz="4400" b="1" i="0" u="none" strike="noStrike" spc="0" dirty="0">
                              <a:solidFill>
                                <a:srgbClr val="000000"/>
                              </a:solidFill>
                              <a:effectLst/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Nội dung</a:t>
                          </a:r>
                          <a:endParaRPr lang="en-US" sz="4400" b="1" i="0" dirty="0">
                            <a:effectLst/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3807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17" t="-82743" r="-187237" b="-3234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3538" t="-82743" r="-125" b="-3234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05771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17" t="-82271" r="-187237" b="-456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3538" t="-82271" r="-125" b="-456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3807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17" t="-403084" r="-187237" b="-8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3538" t="-403084" r="-125" b="-8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93482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457258" y="1572062"/>
            <a:ext cx="7620990" cy="830997"/>
            <a:chOff x="-288924" y="1892299"/>
            <a:chExt cx="7619998" cy="830995"/>
          </a:xfrm>
        </p:grpSpPr>
        <p:sp>
          <p:nvSpPr>
            <p:cNvPr id="3" name="Rounded Rectangle 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82675" y="1913523"/>
              <a:ext cx="822554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</a:t>
              </a:r>
              <a:r>
                <a:rPr lang="vi-VN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</a:t>
              </a:r>
              <a:endParaRPr lang="en-US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1" y="1892299"/>
              <a:ext cx="5243513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-1571" y="-377026"/>
            <a:ext cx="184755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-1571" y="-377026"/>
            <a:ext cx="184755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61" name="Group 54"/>
          <p:cNvGrpSpPr/>
          <p:nvPr/>
        </p:nvGrpSpPr>
        <p:grpSpPr>
          <a:xfrm>
            <a:off x="1167505" y="3605271"/>
            <a:ext cx="21844671" cy="2771564"/>
            <a:chOff x="1188049" y="3405486"/>
            <a:chExt cx="21841827" cy="2230210"/>
          </a:xfrm>
        </p:grpSpPr>
        <p:sp>
          <p:nvSpPr>
            <p:cNvPr id="62" name="Rounded Rectangle 61"/>
            <p:cNvSpPr/>
            <p:nvPr/>
          </p:nvSpPr>
          <p:spPr>
            <a:xfrm>
              <a:off x="1188049" y="3581026"/>
              <a:ext cx="21841827" cy="205467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r>
                <a:rPr lang="en-US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                         </a:t>
              </a:r>
            </a:p>
          </p:txBody>
        </p:sp>
        <p:grpSp>
          <p:nvGrpSpPr>
            <p:cNvPr id="63" name="Group 67"/>
            <p:cNvGrpSpPr/>
            <p:nvPr/>
          </p:nvGrpSpPr>
          <p:grpSpPr>
            <a:xfrm>
              <a:off x="1268078" y="3405486"/>
              <a:ext cx="3624124" cy="940514"/>
              <a:chOff x="1311958" y="3405486"/>
              <a:chExt cx="3624124" cy="940514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3053517" y="2538947"/>
                <a:ext cx="826210" cy="2787896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178955" y="3570678"/>
                <a:ext cx="2757127" cy="643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6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3/79</a:t>
                </a:r>
              </a:p>
            </p:txBody>
          </p:sp>
          <p:grpSp>
            <p:nvGrpSpPr>
              <p:cNvPr id="66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prstClr val="black"/>
                    </a:solidFill>
                  </a:endParaRPr>
                </a:p>
              </p:txBody>
            </p:sp>
          </p:grpSp>
        </p:grpSp>
      </p:grpSp>
      <p:sp>
        <p:nvSpPr>
          <p:cNvPr id="7" name="Rectangle 6"/>
          <p:cNvSpPr/>
          <p:nvPr/>
        </p:nvSpPr>
        <p:spPr>
          <a:xfrm>
            <a:off x="1881533" y="1554337"/>
            <a:ext cx="2113064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LUYỆN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TẬP</a:t>
            </a:r>
            <a:endParaRPr lang="en-US" sz="4400" b="1" dirty="0">
              <a:solidFill>
                <a:srgbClr val="145F8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Bài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tập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sách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giáo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khoa</a:t>
            </a:r>
            <a:endParaRPr lang="en-US" sz="4400" b="1" dirty="0">
              <a:solidFill>
                <a:srgbClr val="145F8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035043" y="3832519"/>
                <a:ext cx="12999649" cy="7593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4400" b="1" dirty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Cho </a:t>
                </a:r>
                <a14:m>
                  <m:oMath xmlns:m="http://schemas.openxmlformats.org/officeDocument/2006/math"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𝒂</m:t>
                    </m:r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,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𝒃</m:t>
                    </m:r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,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𝒄</m:t>
                    </m:r>
                  </m:oMath>
                </a14:m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là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độ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dài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ba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cạnh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của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một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tam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giác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5043" y="3832519"/>
                <a:ext cx="12999649" cy="759375"/>
              </a:xfrm>
              <a:prstGeom prst="rect">
                <a:avLst/>
              </a:prstGeom>
              <a:blipFill>
                <a:blip r:embed="rId3"/>
                <a:stretch>
                  <a:fillRect l="-1923" t="-19355" b="-370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078680" y="4597641"/>
                <a:ext cx="14963515" cy="16439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4400" b="1" dirty="0"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lang="en-US" sz="4400" b="1" dirty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a) </a:t>
                </a:r>
                <a:r>
                  <a:rPr lang="en-US" sz="4400" b="1" dirty="0" err="1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Chứng</a:t>
                </a:r>
                <a:r>
                  <a:rPr lang="en-US" sz="4400" b="1" dirty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minh </a:t>
                </a:r>
                <a:r>
                  <a:rPr lang="en-US" sz="4400" b="1" dirty="0" err="1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rằng</a:t>
                </a:r>
                <a:r>
                  <a:rPr lang="en-US" sz="4400" b="1" dirty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𝒃</m:t>
                            </m:r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−</m:t>
                            </m:r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𝒄</m:t>
                            </m:r>
                          </m:e>
                        </m:d>
                      </m:e>
                      <m:sup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𝟐</m:t>
                        </m:r>
                      </m:sup>
                    </m:sSup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&lt;</m:t>
                    </m:r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pPr>
                      <m:e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𝒂</m:t>
                        </m:r>
                      </m:e>
                      <m:sup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𝟐</m:t>
                        </m:r>
                      </m:sup>
                    </m:sSup>
                  </m:oMath>
                </a14:m>
                <a:endParaRPr lang="en-US" sz="4400" b="1" dirty="0">
                  <a:effectLst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b)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Từ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đó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suy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ra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pPr>
                      <m:e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𝒂</m:t>
                        </m:r>
                      </m:e>
                      <m:sup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𝟐</m:t>
                        </m:r>
                      </m:sup>
                    </m:sSup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+</m:t>
                    </m:r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pPr>
                      <m:e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𝒃</m:t>
                        </m:r>
                      </m:e>
                      <m:sup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𝟐</m:t>
                        </m:r>
                      </m:sup>
                    </m:sSup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+</m:t>
                    </m:r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pPr>
                      <m:e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𝒄</m:t>
                        </m:r>
                      </m:e>
                      <m:sup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𝟐</m:t>
                        </m:r>
                      </m:sup>
                    </m:sSup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&lt;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𝟐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dPr>
                      <m:e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𝒂𝒃</m:t>
                        </m:r>
                        <m:r>
                          <a:rPr lang="en-US" sz="4400" b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+</m:t>
                        </m:r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𝒃𝒄</m:t>
                        </m:r>
                        <m:r>
                          <a:rPr lang="en-US" sz="4400" b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+</m:t>
                        </m:r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𝒄𝒂</m:t>
                        </m:r>
                      </m:e>
                    </m:d>
                  </m:oMath>
                </a14:m>
                <a:endParaRPr lang="en-US" b="1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8680" y="4597641"/>
                <a:ext cx="14963515" cy="1643912"/>
              </a:xfrm>
              <a:prstGeom prst="rect">
                <a:avLst/>
              </a:prstGeom>
              <a:blipFill>
                <a:blip r:embed="rId4"/>
                <a:stretch>
                  <a:fillRect l="-692" t="-7778" b="-1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6" name="Group 10">
            <a:extLst>
              <a:ext uri="{FF2B5EF4-FFF2-40B4-BE49-F238E27FC236}">
                <a16:creationId xmlns:a16="http://schemas.microsoft.com/office/drawing/2014/main" id="{44ADB2AE-8B93-41F0-8DD4-34DB95196451}"/>
              </a:ext>
            </a:extLst>
          </p:cNvPr>
          <p:cNvGrpSpPr/>
          <p:nvPr/>
        </p:nvGrpSpPr>
        <p:grpSpPr>
          <a:xfrm>
            <a:off x="1167505" y="6561963"/>
            <a:ext cx="21851826" cy="6392036"/>
            <a:chOff x="1270511" y="5867400"/>
            <a:chExt cx="22210690" cy="5949368"/>
          </a:xfrm>
        </p:grpSpPr>
        <p:sp>
          <p:nvSpPr>
            <p:cNvPr id="57" name="Rounded Rectangle 52">
              <a:extLst>
                <a:ext uri="{FF2B5EF4-FFF2-40B4-BE49-F238E27FC236}">
                  <a16:creationId xmlns:a16="http://schemas.microsoft.com/office/drawing/2014/main" id="{38DCB40F-8E10-4D47-A4F5-462637987C57}"/>
                </a:ext>
              </a:extLst>
            </p:cNvPr>
            <p:cNvSpPr/>
            <p:nvPr/>
          </p:nvSpPr>
          <p:spPr>
            <a:xfrm>
              <a:off x="1276603" y="6020357"/>
              <a:ext cx="22204598" cy="579641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grpSp>
          <p:nvGrpSpPr>
            <p:cNvPr id="98" name="Group 60">
              <a:extLst>
                <a:ext uri="{FF2B5EF4-FFF2-40B4-BE49-F238E27FC236}">
                  <a16:creationId xmlns:a16="http://schemas.microsoft.com/office/drawing/2014/main" id="{860F32FC-4B8D-426B-8C8A-AE77254EEE3F}"/>
                </a:ext>
              </a:extLst>
            </p:cNvPr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99" name="Freeform 20">
                <a:extLst>
                  <a:ext uri="{FF2B5EF4-FFF2-40B4-BE49-F238E27FC236}">
                    <a16:creationId xmlns:a16="http://schemas.microsoft.com/office/drawing/2014/main" id="{D4087BE7-7F64-45BA-A0FC-829CEB676446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/>
              </a:p>
            </p:txBody>
          </p:sp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2656938C-1954-488D-8AC1-D7506095A5C5}"/>
                  </a:ext>
                </a:extLst>
              </p:cNvPr>
              <p:cNvSpPr txBox="1"/>
              <p:nvPr/>
            </p:nvSpPr>
            <p:spPr>
              <a:xfrm>
                <a:off x="2296330" y="6305967"/>
                <a:ext cx="2411732" cy="744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1" name="Round Diagonal Corner Rectangle 58">
                <a:extLst>
                  <a:ext uri="{FF2B5EF4-FFF2-40B4-BE49-F238E27FC236}">
                    <a16:creationId xmlns:a16="http://schemas.microsoft.com/office/drawing/2014/main" id="{5CA15743-277F-4867-8235-81E4C685FDCA}"/>
                  </a:ext>
                </a:extLst>
              </p:cNvPr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102" name="Freeform 15">
                <a:extLst>
                  <a:ext uri="{FF2B5EF4-FFF2-40B4-BE49-F238E27FC236}">
                    <a16:creationId xmlns:a16="http://schemas.microsoft.com/office/drawing/2014/main" id="{A3B123F0-2511-4256-8D69-7C0F526E25C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/>
              </a:p>
            </p:txBody>
          </p:sp>
        </p:grpSp>
      </p:grp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2150" y="6546588"/>
            <a:ext cx="79757" cy="6636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650212" y="7366692"/>
                <a:ext cx="9646743" cy="7734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4400" b="1" dirty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𝒃</m:t>
                            </m:r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−</m:t>
                            </m:r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𝒄</m:t>
                            </m:r>
                          </m:e>
                        </m:d>
                      </m:e>
                      <m:sup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𝟐</m:t>
                        </m:r>
                      </m:sup>
                    </m:sSup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&lt;</m:t>
                    </m:r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pPr>
                      <m:e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𝒂</m:t>
                        </m:r>
                      </m:e>
                      <m:sup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𝟐</m:t>
                        </m:r>
                      </m:sup>
                    </m:sSup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⇔</m:t>
                    </m:r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pPr>
                      <m:e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𝒂</m:t>
                        </m:r>
                      </m:e>
                      <m:sup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𝟐</m:t>
                        </m:r>
                      </m:sup>
                    </m:sSup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−</m:t>
                    </m:r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𝒃</m:t>
                            </m:r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−</m:t>
                            </m:r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𝒄</m:t>
                            </m:r>
                          </m:e>
                        </m:d>
                      </m:e>
                      <m:sup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𝟐</m:t>
                        </m:r>
                      </m:sup>
                    </m:sSup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&gt;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𝟎</m:t>
                    </m:r>
                  </m:oMath>
                </a14:m>
                <a:endParaRPr lang="en-US" sz="4400" b="1" dirty="0">
                  <a:effectLst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0212" y="7366692"/>
                <a:ext cx="9646743" cy="773417"/>
              </a:xfrm>
              <a:prstGeom prst="rect">
                <a:avLst/>
              </a:prstGeom>
              <a:blipFill>
                <a:blip r:embed="rId6"/>
                <a:stretch>
                  <a:fillRect l="-2592" t="-16535" b="-354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597795" y="8296059"/>
                <a:ext cx="8967007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>
                    <a:latin typeface="Times New Roman"/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⇔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dPr>
                      <m:e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𝒂</m:t>
                        </m:r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−</m:t>
                        </m:r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𝒃</m:t>
                        </m:r>
                        <m:r>
                          <a:rPr lang="en-US" sz="4400" b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+</m:t>
                        </m:r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𝒄</m:t>
                        </m:r>
                      </m:e>
                    </m:d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dPr>
                      <m:e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𝒂</m:t>
                        </m:r>
                        <m:r>
                          <a:rPr lang="en-US" sz="4400" b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+</m:t>
                        </m:r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𝒄</m:t>
                        </m:r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−</m:t>
                        </m:r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𝒃</m:t>
                        </m:r>
                      </m:e>
                    </m:d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&gt;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𝟎</m:t>
                    </m:r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    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dPr>
                      <m:e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∗</m:t>
                        </m:r>
                      </m:e>
                    </m:d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7795" y="8296059"/>
                <a:ext cx="8967007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774677" y="9221450"/>
                <a:ext cx="10023411" cy="1446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400" b="1" dirty="0" err="1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Vì</a:t>
                </a:r>
                <a:r>
                  <a:rPr lang="en-US" sz="4400" b="1" dirty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𝒂</m:t>
                    </m:r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,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𝒃</m:t>
                    </m:r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,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𝒄</m:t>
                    </m:r>
                  </m:oMath>
                </a14:m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là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độ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dài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ba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cạnh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của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một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tam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giác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nên</a:t>
                </a:r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(*) </a:t>
                </a:r>
                <a:r>
                  <a:rPr lang="en-US" sz="4400" b="1" dirty="0" err="1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đúng</a:t>
                </a:r>
                <a:endParaRPr lang="en-US" b="1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4677" y="9221450"/>
                <a:ext cx="10023411" cy="1446550"/>
              </a:xfrm>
              <a:prstGeom prst="rect">
                <a:avLst/>
              </a:prstGeom>
              <a:blipFill>
                <a:blip r:embed="rId8"/>
                <a:stretch>
                  <a:fillRect l="-2433" t="-9283" r="-1642" b="-194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800853" y="11103491"/>
                <a:ext cx="8920006" cy="779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4400" b="1" dirty="0" err="1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Từ</a:t>
                </a:r>
                <a:r>
                  <a:rPr lang="en-US" sz="4400" b="1" dirty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đó</a:t>
                </a:r>
                <a:r>
                  <a:rPr lang="en-US" sz="4400" b="1" dirty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suy</a:t>
                </a:r>
                <a:r>
                  <a:rPr lang="en-US" sz="4400" b="1" dirty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ra</a:t>
                </a:r>
                <a:r>
                  <a:rPr lang="en-US" sz="4400" b="1" dirty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𝒃</m:t>
                            </m:r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−</m:t>
                            </m:r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𝒄</m:t>
                            </m:r>
                          </m:e>
                        </m:d>
                      </m:e>
                      <m:sup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𝟐</m:t>
                        </m:r>
                      </m:sup>
                    </m:sSup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&lt;</m:t>
                    </m:r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pPr>
                      <m:e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𝒂</m:t>
                        </m:r>
                      </m:e>
                      <m:sup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  (1</a:t>
                </a:r>
                <a:r>
                  <a:rPr lang="en-US" sz="4400" b="1" dirty="0">
                    <a:effectLst/>
                    <a:latin typeface="Times New Roman"/>
                    <a:ea typeface="Calibri"/>
                    <a:cs typeface="Times New Roman"/>
                  </a:rPr>
                  <a:t>)</a:t>
                </a: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853" y="11103491"/>
                <a:ext cx="8920006" cy="779059"/>
              </a:xfrm>
              <a:prstGeom prst="rect">
                <a:avLst/>
              </a:prstGeom>
              <a:blipFill>
                <a:blip r:embed="rId9"/>
                <a:stretch>
                  <a:fillRect l="-2732" t="-16406" r="-1913" b="-367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12298860" y="6785038"/>
            <a:ext cx="661751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b)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Tương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tự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ta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có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       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3066002" y="7554467"/>
                <a:ext cx="5498236" cy="17268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mPr>
                        <m:mr>
                          <m:e>
                            <m:sSup>
                              <m:sSupPr>
                                <m:ctrlPr>
                                  <a:rPr lang="en-US" sz="4400" b="1" i="1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44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4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𝒂</m:t>
                                    </m:r>
                                    <m:r>
                                      <a:rPr lang="en-US" sz="4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4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𝒃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4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4400" b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&lt;</m:t>
                            </m:r>
                            <m:sSup>
                              <m:sSupPr>
                                <m:ctrlPr>
                                  <a:rPr lang="en-US" sz="4400" b="1" i="1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𝒄</m:t>
                                </m:r>
                              </m:e>
                              <m:sup>
                                <m:r>
                                  <a:rPr lang="en-US" sz="4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4400" b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       </m:t>
                            </m:r>
                            <m:d>
                              <m:dPr>
                                <m:ctrlPr>
                                  <a:rPr lang="en-US" sz="4400" b="1" i="1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</m:ctrlPr>
                              </m:dPr>
                              <m:e>
                                <m:r>
                                  <a:rPr lang="en-US" sz="4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</m:e>
                            </m:d>
                          </m:e>
                        </m:mr>
                        <m:mr>
                          <m:e>
                            <m:sSup>
                              <m:sSupPr>
                                <m:ctrlPr>
                                  <a:rPr lang="en-US" sz="4400" b="1" i="1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 </m:t>
                                </m:r>
                                <m:d>
                                  <m:dPr>
                                    <m:ctrlPr>
                                      <a:rPr lang="en-US" sz="44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4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𝒄</m:t>
                                    </m:r>
                                    <m:r>
                                      <a:rPr lang="en-US" sz="4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4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𝒂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4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4400" b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&lt;</m:t>
                            </m:r>
                            <m:sSup>
                              <m:sSupPr>
                                <m:ctrlPr>
                                  <a:rPr lang="en-US" sz="4400" b="1" i="1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𝒃</m:t>
                                </m:r>
                              </m:e>
                              <m:sup>
                                <m:r>
                                  <a:rPr lang="en-US" sz="4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4400" b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        </m:t>
                            </m:r>
                            <m:d>
                              <m:dPr>
                                <m:ctrlPr>
                                  <a:rPr lang="en-US" sz="4400" b="1" i="1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</m:ctrlPr>
                              </m:dPr>
                              <m:e>
                                <m:r>
                                  <a:rPr lang="en-US" sz="4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𝟑</m:t>
                                </m:r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sz="4400" b="1" dirty="0">
                  <a:effectLst/>
                  <a:latin typeface="Times New Roman"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66002" y="7554467"/>
                <a:ext cx="5498236" cy="172688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12446845" y="9328334"/>
            <a:ext cx="10095050" cy="1476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Cộng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vế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với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vế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của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BĐT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(1), (2)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và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(3)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lại</a:t>
            </a:r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ta </a:t>
            </a:r>
            <a:r>
              <a:rPr lang="en-US" sz="4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được</a:t>
            </a:r>
            <a:endParaRPr lang="en-US" sz="4400" b="1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2487010" y="11150877"/>
                <a:ext cx="9577302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>
                    <a:latin typeface="Times New Roman"/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pPr>
                      <m:e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𝒂</m:t>
                        </m:r>
                      </m:e>
                      <m:sup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𝟐</m:t>
                        </m:r>
                      </m:sup>
                    </m:sSup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+</m:t>
                    </m:r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pPr>
                      <m:e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𝒃</m:t>
                        </m:r>
                      </m:e>
                      <m:sup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𝟐</m:t>
                        </m:r>
                      </m:sup>
                    </m:sSup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+</m:t>
                    </m:r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pPr>
                      <m:e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𝒄</m:t>
                        </m:r>
                      </m:e>
                      <m:sup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𝟐</m:t>
                        </m:r>
                      </m:sup>
                    </m:sSup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&lt;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𝟐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dPr>
                      <m:e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𝒂𝒃</m:t>
                        </m:r>
                        <m:r>
                          <a:rPr lang="en-US" sz="4400" b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+</m:t>
                        </m:r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𝒃𝒄</m:t>
                        </m:r>
                        <m:r>
                          <a:rPr lang="en-US" sz="4400" b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+</m:t>
                        </m:r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𝒄𝒂</m:t>
                        </m:r>
                      </m:e>
                    </m:d>
                  </m:oMath>
                </a14:m>
                <a:r>
                  <a:rPr lang="en-US" sz="4400" b="1" dirty="0">
                    <a:effectLst/>
                    <a:latin typeface="Times New Roman"/>
                    <a:ea typeface="Calibri"/>
                    <a:cs typeface="Times New Roman"/>
                  </a:rPr>
                  <a:t>         </a:t>
                </a:r>
                <a:endParaRPr lang="en-US" b="1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87010" y="11150877"/>
                <a:ext cx="9577302" cy="78476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863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457258" y="1572062"/>
            <a:ext cx="7620990" cy="830997"/>
            <a:chOff x="-288924" y="1892299"/>
            <a:chExt cx="7619998" cy="830995"/>
          </a:xfrm>
        </p:grpSpPr>
        <p:sp>
          <p:nvSpPr>
            <p:cNvPr id="3" name="Rounded Rectangle 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82675" y="1913523"/>
              <a:ext cx="822554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</a:t>
              </a:r>
              <a:r>
                <a:rPr lang="vi-VN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</a:t>
              </a:r>
              <a:endParaRPr lang="en-US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1" y="1892299"/>
              <a:ext cx="5243513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-1571" y="-377026"/>
            <a:ext cx="184755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-1571" y="-377026"/>
            <a:ext cx="184755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61" name="Group 54"/>
          <p:cNvGrpSpPr/>
          <p:nvPr/>
        </p:nvGrpSpPr>
        <p:grpSpPr>
          <a:xfrm>
            <a:off x="1167505" y="3605270"/>
            <a:ext cx="22040646" cy="2669309"/>
            <a:chOff x="1188049" y="3405486"/>
            <a:chExt cx="21841827" cy="2217568"/>
          </a:xfrm>
        </p:grpSpPr>
        <p:sp>
          <p:nvSpPr>
            <p:cNvPr id="62" name="Rounded Rectangle 61"/>
            <p:cNvSpPr/>
            <p:nvPr/>
          </p:nvSpPr>
          <p:spPr>
            <a:xfrm>
              <a:off x="1188049" y="3581025"/>
              <a:ext cx="21841827" cy="2042029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r>
                <a:rPr lang="en-US" sz="44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                   </a:t>
              </a:r>
            </a:p>
          </p:txBody>
        </p:sp>
        <p:grpSp>
          <p:nvGrpSpPr>
            <p:cNvPr id="63" name="Group 67"/>
            <p:cNvGrpSpPr/>
            <p:nvPr/>
          </p:nvGrpSpPr>
          <p:grpSpPr>
            <a:xfrm>
              <a:off x="1268078" y="3405486"/>
              <a:ext cx="3548612" cy="1270129"/>
              <a:chOff x="1311958" y="3405486"/>
              <a:chExt cx="3548612" cy="1270129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3053517" y="2538947"/>
                <a:ext cx="826210" cy="2787896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178955" y="3570678"/>
                <a:ext cx="2623002" cy="11049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err="1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Bài</a:t>
                </a:r>
                <a:r>
                  <a:rPr lang="en-US" sz="4400" b="1" dirty="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4/79</a:t>
                </a:r>
              </a:p>
            </p:txBody>
          </p:sp>
          <p:grpSp>
            <p:nvGrpSpPr>
              <p:cNvPr id="66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400" b="1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</p:grpSp>
      </p:grpSp>
      <p:sp>
        <p:nvSpPr>
          <p:cNvPr id="7" name="Rectangle 6"/>
          <p:cNvSpPr/>
          <p:nvPr/>
        </p:nvSpPr>
        <p:spPr>
          <a:xfrm>
            <a:off x="1897110" y="1584763"/>
            <a:ext cx="2113064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LUYỆN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TẬP</a:t>
            </a:r>
            <a:endParaRPr lang="en-US" sz="4400" b="1" dirty="0">
              <a:solidFill>
                <a:srgbClr val="145F8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Bài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tập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sách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giáo</a:t>
            </a:r>
            <a:r>
              <a: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khoa</a:t>
            </a:r>
            <a:endParaRPr lang="en-US" sz="4400" b="1" dirty="0">
              <a:solidFill>
                <a:srgbClr val="145F8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56" name="Group 10">
            <a:extLst>
              <a:ext uri="{FF2B5EF4-FFF2-40B4-BE49-F238E27FC236}">
                <a16:creationId xmlns:a16="http://schemas.microsoft.com/office/drawing/2014/main" id="{44ADB2AE-8B93-41F0-8DD4-34DB95196451}"/>
              </a:ext>
            </a:extLst>
          </p:cNvPr>
          <p:cNvGrpSpPr/>
          <p:nvPr/>
        </p:nvGrpSpPr>
        <p:grpSpPr>
          <a:xfrm>
            <a:off x="1167505" y="6446844"/>
            <a:ext cx="22050467" cy="6354756"/>
            <a:chOff x="1268785" y="5867400"/>
            <a:chExt cx="22412593" cy="6782005"/>
          </a:xfrm>
        </p:grpSpPr>
        <p:sp>
          <p:nvSpPr>
            <p:cNvPr id="57" name="Rounded Rectangle 52">
              <a:extLst>
                <a:ext uri="{FF2B5EF4-FFF2-40B4-BE49-F238E27FC236}">
                  <a16:creationId xmlns:a16="http://schemas.microsoft.com/office/drawing/2014/main" id="{38DCB40F-8E10-4D47-A4F5-462637987C57}"/>
                </a:ext>
              </a:extLst>
            </p:cNvPr>
            <p:cNvSpPr/>
            <p:nvPr/>
          </p:nvSpPr>
          <p:spPr>
            <a:xfrm>
              <a:off x="1268785" y="6027871"/>
              <a:ext cx="22412593" cy="6621534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98" name="Group 60">
              <a:extLst>
                <a:ext uri="{FF2B5EF4-FFF2-40B4-BE49-F238E27FC236}">
                  <a16:creationId xmlns:a16="http://schemas.microsoft.com/office/drawing/2014/main" id="{860F32FC-4B8D-426B-8C8A-AE77254EEE3F}"/>
                </a:ext>
              </a:extLst>
            </p:cNvPr>
            <p:cNvGrpSpPr/>
            <p:nvPr/>
          </p:nvGrpSpPr>
          <p:grpSpPr>
            <a:xfrm>
              <a:off x="1270511" y="5867400"/>
              <a:ext cx="3568119" cy="854020"/>
              <a:chOff x="1224541" y="6305967"/>
              <a:chExt cx="3568119" cy="854020"/>
            </a:xfrm>
          </p:grpSpPr>
          <p:sp>
            <p:nvSpPr>
              <p:cNvPr id="99" name="Freeform 20">
                <a:extLst>
                  <a:ext uri="{FF2B5EF4-FFF2-40B4-BE49-F238E27FC236}">
                    <a16:creationId xmlns:a16="http://schemas.microsoft.com/office/drawing/2014/main" id="{D4087BE7-7F64-45BA-A0FC-829CEB676446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2656938C-1954-488D-8AC1-D7506095A5C5}"/>
                  </a:ext>
                </a:extLst>
              </p:cNvPr>
              <p:cNvSpPr txBox="1"/>
              <p:nvPr/>
            </p:nvSpPr>
            <p:spPr>
              <a:xfrm>
                <a:off x="2296330" y="6305967"/>
                <a:ext cx="2412046" cy="8540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1" name="Round Diagonal Corner Rectangle 58">
                <a:extLst>
                  <a:ext uri="{FF2B5EF4-FFF2-40B4-BE49-F238E27FC236}">
                    <a16:creationId xmlns:a16="http://schemas.microsoft.com/office/drawing/2014/main" id="{5CA15743-277F-4867-8235-81E4C685FDCA}"/>
                  </a:ext>
                </a:extLst>
              </p:cNvPr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2" name="Freeform 15">
                <a:extLst>
                  <a:ext uri="{FF2B5EF4-FFF2-40B4-BE49-F238E27FC236}">
                    <a16:creationId xmlns:a16="http://schemas.microsoft.com/office/drawing/2014/main" id="{A3B123F0-2511-4256-8D69-7C0F526E25C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658355" y="4996113"/>
                <a:ext cx="17227456" cy="8565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vi-VN" sz="4400" b="1" dirty="0">
                    <a:solidFill>
                      <a:srgbClr val="00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Cho 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/>
                        <a:ea typeface="Calibri"/>
                        <a:cs typeface="Times New Roman"/>
                      </a:rPr>
                      <m:t>𝐱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  <a:cs typeface="Times New Roman"/>
                      </a:rPr>
                      <m:t>,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  <a:cs typeface="Times New Roman"/>
                      </a:rPr>
                      <m:t>𝐲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  <a:cs typeface="Times New Roman"/>
                      </a:rPr>
                      <m:t>≥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  <a:cs typeface="Times New Roman"/>
                      </a:rPr>
                      <m:t>𝟎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  <a:cs typeface="Times New Roman"/>
                      </a:rPr>
                      <m:t>.</m:t>
                    </m:r>
                  </m:oMath>
                </a14:m>
                <a:r>
                  <a:rPr lang="vi-VN" sz="4400" b="1" u="none" strike="noStrike" spc="0" dirty="0">
                    <a:solidFill>
                      <a:srgbClr val="000000"/>
                    </a:solidFill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Chứng minh rằng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/>
                        <a:ea typeface="Calibri"/>
                        <a:cs typeface="Times New Roman"/>
                      </a:rPr>
                      <m:t>    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0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𝐱</m:t>
                            </m:r>
                          </m:e>
                          <m:sup>
                            <m:r>
                              <a:rPr lang="en-US" sz="4400" b="1" i="0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𝟑</m:t>
                            </m:r>
                          </m:sup>
                        </m:sSup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+</m:t>
                        </m:r>
                        <m:sSup>
                          <m:sSup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0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𝐲</m:t>
                            </m:r>
                          </m:e>
                          <m:sup>
                            <m:r>
                              <a:rPr lang="en-US" sz="4400" b="1" i="0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𝟑</m:t>
                            </m:r>
                          </m:sup>
                        </m:sSup>
                      </m:e>
                    </m:d>
                    <m:r>
                      <a:rPr lang="en-US" sz="4400" b="1" i="0">
                        <a:effectLst/>
                        <a:latin typeface="Cambria Math"/>
                        <a:ea typeface="Calibri"/>
                        <a:cs typeface="Times New Roman"/>
                      </a:rPr>
                      <m:t>−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0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𝐱</m:t>
                            </m:r>
                          </m:e>
                          <m:sup>
                            <m:r>
                              <a:rPr lang="en-US" sz="4400" b="1" i="0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𝟐</m:t>
                            </m:r>
                          </m:sup>
                        </m:sSup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𝐲</m:t>
                        </m:r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+</m:t>
                        </m:r>
                        <m:r>
                          <a:rPr lang="en-US" sz="4400" b="1" i="0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𝐱</m:t>
                        </m:r>
                        <m:sSup>
                          <m:sSup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0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𝐲</m:t>
                            </m:r>
                          </m:e>
                          <m:sup>
                            <m:r>
                              <a:rPr lang="en-US" sz="4400" b="1" i="0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𝟐</m:t>
                            </m:r>
                          </m:sup>
                        </m:sSup>
                      </m:e>
                    </m:d>
                    <m:r>
                      <a:rPr lang="en-US" sz="4400" b="1" i="0">
                        <a:effectLst/>
                        <a:latin typeface="Cambria Math"/>
                        <a:ea typeface="Calibri"/>
                        <a:cs typeface="Times New Roman"/>
                      </a:rPr>
                      <m:t>≥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  <a:cs typeface="Times New Roman"/>
                      </a:rPr>
                      <m:t>𝟎</m:t>
                    </m:r>
                    <m:r>
                      <a:rPr lang="en-US" sz="4400" b="1" i="0">
                        <a:effectLst/>
                        <a:latin typeface="Cambria Math"/>
                        <a:ea typeface="Calibri"/>
                        <a:cs typeface="Times New Roman"/>
                      </a:rPr>
                      <m:t>.</m:t>
                    </m:r>
                  </m:oMath>
                </a14:m>
                <a:r>
                  <a:rPr lang="en-US" sz="4400" b="1" dirty="0">
                    <a:effectLst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endParaRPr lang="en-US" sz="4400" b="1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8355" y="4996113"/>
                <a:ext cx="17227456" cy="856581"/>
              </a:xfrm>
              <a:prstGeom prst="rect">
                <a:avLst/>
              </a:prstGeom>
              <a:blipFill>
                <a:blip r:embed="rId3"/>
                <a:stretch>
                  <a:fillRect l="-1415" t="-12143" b="-26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1556123" y="7251308"/>
                <a:ext cx="20772064" cy="8565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>
                          <a:latin typeface="Cambria Math"/>
                          <a:ea typeface="Calibri"/>
                          <a:cs typeface="Times New Roman"/>
                        </a:rPr>
                        <m:t> </m:t>
                      </m:r>
                      <m:d>
                        <m:dPr>
                          <m:ctrlPr>
                            <a:rPr lang="en-US" sz="44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4400" b="1" i="1">
                                  <a:effectLst/>
                                  <a:latin typeface="Cambria Math" panose="02040503050406030204" pitchFamily="18" charset="0"/>
                                  <a:ea typeface="Calibri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a:rPr lang="en-US" sz="4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sz="4400" b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4400" b="1" i="1">
                                  <a:effectLst/>
                                  <a:latin typeface="Cambria Math" panose="02040503050406030204" pitchFamily="18" charset="0"/>
                                  <a:ea typeface="Calibri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a:rPr lang="en-US" sz="4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𝒚</m:t>
                              </m:r>
                            </m:e>
                            <m:sup>
                              <m:r>
                                <a:rPr lang="en-US" sz="4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𝟑</m:t>
                              </m:r>
                            </m:sup>
                          </m:sSup>
                        </m:e>
                      </m:d>
                      <m:r>
                        <a:rPr lang="en-US" sz="44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−</m:t>
                      </m:r>
                      <m:d>
                        <m:dPr>
                          <m:ctrlPr>
                            <a:rPr lang="en-US" sz="44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4400" b="1" i="1">
                                  <a:effectLst/>
                                  <a:latin typeface="Cambria Math" panose="02040503050406030204" pitchFamily="18" charset="0"/>
                                  <a:ea typeface="Calibri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a:rPr lang="en-US" sz="4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𝒚</m:t>
                          </m:r>
                          <m:r>
                            <a:rPr lang="en-US" sz="4400" b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+</m:t>
                          </m:r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𝒙</m:t>
                          </m:r>
                          <m:sSup>
                            <m:sSupPr>
                              <m:ctrlPr>
                                <a:rPr lang="en-US" sz="4400" b="1" i="1">
                                  <a:effectLst/>
                                  <a:latin typeface="Cambria Math" panose="02040503050406030204" pitchFamily="18" charset="0"/>
                                  <a:ea typeface="Calibri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a:rPr lang="en-US" sz="4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𝒚</m:t>
                              </m:r>
                            </m:e>
                            <m:sup>
                              <m:r>
                                <a:rPr lang="en-US" sz="4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r>
                        <a:rPr lang="en-US" sz="4400" b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≥</m:t>
                      </m:r>
                      <m:r>
                        <a:rPr lang="en-US" sz="44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𝟎</m:t>
                      </m:r>
                      <m:r>
                        <a:rPr lang="en-US" sz="4400" b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⇔</m:t>
                      </m:r>
                      <m:d>
                        <m:dPr>
                          <m:ctrlPr>
                            <a:rPr lang="en-US" sz="44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4400" b="1" i="1">
                                  <a:effectLst/>
                                  <a:latin typeface="Cambria Math" panose="02040503050406030204" pitchFamily="18" charset="0"/>
                                  <a:ea typeface="Calibri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a:rPr lang="en-US" sz="4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4400" b="1" i="1">
                                  <a:effectLst/>
                                  <a:latin typeface="Cambria Math" panose="02040503050406030204" pitchFamily="18" charset="0"/>
                                  <a:ea typeface="Calibri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a:rPr lang="en-US" sz="4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𝒚</m:t>
                          </m:r>
                        </m:e>
                      </m:d>
                      <m:r>
                        <a:rPr lang="en-US" sz="4400" b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+</m:t>
                      </m:r>
                      <m:d>
                        <m:dPr>
                          <m:ctrlPr>
                            <a:rPr lang="en-US" sz="44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4400" b="1" i="1">
                                  <a:effectLst/>
                                  <a:latin typeface="Cambria Math" panose="02040503050406030204" pitchFamily="18" charset="0"/>
                                  <a:ea typeface="Calibri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a:rPr lang="en-US" sz="4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𝒚</m:t>
                              </m:r>
                            </m:e>
                            <m:sup>
                              <m:r>
                                <a:rPr lang="en-US" sz="4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−</m:t>
                          </m:r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𝒙</m:t>
                          </m:r>
                          <m:sSup>
                            <m:sSupPr>
                              <m:ctrlPr>
                                <a:rPr lang="en-US" sz="4400" b="1" i="1">
                                  <a:effectLst/>
                                  <a:latin typeface="Cambria Math" panose="02040503050406030204" pitchFamily="18" charset="0"/>
                                  <a:ea typeface="Calibri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a:rPr lang="en-US" sz="4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𝒚</m:t>
                              </m:r>
                            </m:e>
                            <m:sup>
                              <m:r>
                                <a:rPr lang="en-US" sz="4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r>
                        <a:rPr lang="en-US" sz="4400" b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≥</m:t>
                      </m:r>
                      <m:r>
                        <a:rPr lang="en-US" sz="44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𝟎</m:t>
                      </m:r>
                    </m:oMath>
                  </m:oMathPara>
                </a14:m>
                <a:endPara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6123" y="7251308"/>
                <a:ext cx="20772064" cy="8565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622141" y="8305800"/>
                <a:ext cx="7580857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>
                          <a:latin typeface="Cambria Math"/>
                          <a:ea typeface="Calibri"/>
                          <a:cs typeface="Times New Roman"/>
                        </a:rPr>
                        <m:t>⇔</m:t>
                      </m:r>
                      <m:sSup>
                        <m:sSupPr>
                          <m:ctrlPr>
                            <a:rPr lang="en-US" sz="4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𝒙</m:t>
                          </m:r>
                        </m:e>
                        <m:sup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𝟐</m:t>
                          </m:r>
                        </m:sup>
                      </m:sSup>
                      <m:d>
                        <m:dPr>
                          <m:ctrlPr>
                            <a:rPr lang="en-US" sz="4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𝒙</m:t>
                          </m:r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−</m:t>
                          </m:r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𝒚</m:t>
                          </m:r>
                        </m:e>
                      </m:d>
                      <m:r>
                        <a:rPr lang="en-US" sz="44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−</m:t>
                      </m:r>
                      <m:sSup>
                        <m:sSupPr>
                          <m:ctrlPr>
                            <a:rPr lang="en-US" sz="4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𝒚</m:t>
                          </m:r>
                        </m:e>
                        <m:sup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𝟐</m:t>
                          </m:r>
                        </m:sup>
                      </m:sSup>
                      <m:d>
                        <m:dPr>
                          <m:ctrlPr>
                            <a:rPr lang="en-US" sz="4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𝒙</m:t>
                          </m:r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−</m:t>
                          </m:r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𝒚</m:t>
                          </m:r>
                        </m:e>
                      </m:d>
                      <m:r>
                        <a:rPr lang="en-US" sz="4400" b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≥</m:t>
                      </m:r>
                      <m:r>
                        <a:rPr lang="en-US" sz="44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𝟎</m:t>
                      </m:r>
                    </m:oMath>
                  </m:oMathPara>
                </a14:m>
                <a:endPara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2141" y="8305800"/>
                <a:ext cx="7580857" cy="7847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622132" y="9089988"/>
                <a:ext cx="6349559" cy="8565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>
                          <a:latin typeface="Cambria Math"/>
                          <a:ea typeface="Calibri"/>
                          <a:cs typeface="Times New Roman"/>
                        </a:rPr>
                        <m:t>⇔</m:t>
                      </m:r>
                      <m:d>
                        <m:dPr>
                          <m:ctrlPr>
                            <a:rPr lang="en-US" sz="4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4400" b="1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4400" b="1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𝒚</m:t>
                              </m:r>
                            </m:e>
                            <m:sup>
                              <m:r>
                                <a:rPr lang="en-US" sz="4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en-US" sz="4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𝒙</m:t>
                          </m:r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−</m:t>
                          </m:r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𝒚</m:t>
                          </m:r>
                        </m:e>
                      </m:d>
                      <m:r>
                        <a:rPr lang="en-US" sz="4400" b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≥</m:t>
                      </m:r>
                      <m:r>
                        <a:rPr lang="en-US" sz="44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𝟎</m:t>
                      </m:r>
                    </m:oMath>
                  </m:oMathPara>
                </a14:m>
                <a:endPara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2132" y="9089988"/>
                <a:ext cx="6349559" cy="85658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622141" y="9859429"/>
                <a:ext cx="6040693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>
                          <a:latin typeface="Cambria Math"/>
                          <a:ea typeface="Calibri"/>
                          <a:cs typeface="Times New Roman"/>
                        </a:rPr>
                        <m:t>⇔</m:t>
                      </m:r>
                      <m:d>
                        <m:dPr>
                          <m:ctrlPr>
                            <a:rPr lang="en-US" sz="4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𝒙</m:t>
                          </m:r>
                          <m:r>
                            <a:rPr lang="en-US" sz="4400" b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+</m:t>
                          </m:r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𝒚</m:t>
                          </m:r>
                        </m:e>
                      </m:d>
                      <m:sSup>
                        <m:sSupPr>
                          <m:ctrlPr>
                            <a:rPr lang="en-US" sz="4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𝒙</m:t>
                              </m:r>
                              <m:r>
                                <a:rPr lang="en-US" sz="4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−</m:t>
                              </m:r>
                              <m:r>
                                <a:rPr lang="en-US" sz="4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𝒚</m:t>
                              </m:r>
                            </m:e>
                          </m:d>
                        </m:e>
                        <m:sup>
                          <m:r>
                            <a:rPr lang="en-US" sz="4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𝟐</m:t>
                          </m:r>
                        </m:sup>
                      </m:sSup>
                      <m:r>
                        <a:rPr lang="en-US" sz="4400" b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≥</m:t>
                      </m:r>
                      <m:r>
                        <a:rPr lang="en-US" sz="44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𝟎</m:t>
                      </m:r>
                    </m:oMath>
                  </m:oMathPara>
                </a14:m>
                <a:endPara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2141" y="9859429"/>
                <a:ext cx="6040693" cy="78476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4579684" y="10628870"/>
            <a:ext cx="915988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Bất</a:t>
            </a:r>
            <a:r>
              <a:rPr lang="en-US" sz="4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đẳng</a:t>
            </a:r>
            <a:r>
              <a:rPr lang="en-US" sz="4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thức</a:t>
            </a:r>
            <a:r>
              <a:rPr lang="en-US" sz="4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cuối</a:t>
            </a:r>
            <a:r>
              <a:rPr lang="en-US" sz="4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cùng</a:t>
            </a:r>
            <a:r>
              <a:rPr lang="en-US" sz="4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đúng</a:t>
            </a:r>
            <a:r>
              <a:rPr lang="en-US" sz="4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4741762" y="11490913"/>
                <a:ext cx="12192000" cy="88524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Vậy</a:t>
                </a:r>
                <a:r>
                  <a:rPr lang="en-US" sz="44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    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𝟑</m:t>
                            </m:r>
                          </m:sup>
                        </m:sSup>
                        <m:r>
                          <a:rPr lang="en-US" sz="4400" b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+</m:t>
                        </m:r>
                        <m:sSup>
                          <m:sSup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𝒚</m:t>
                            </m:r>
                          </m:e>
                          <m:sup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𝟑</m:t>
                            </m:r>
                          </m:sup>
                        </m:sSup>
                      </m:e>
                    </m:d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−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𝟐</m:t>
                            </m:r>
                          </m:sup>
                        </m:sSup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𝒚</m:t>
                        </m:r>
                        <m:r>
                          <a:rPr lang="en-US" sz="4400" b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+</m:t>
                        </m:r>
                        <m:r>
                          <a:rPr lang="en-US" sz="4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𝒙</m:t>
                        </m:r>
                        <m:sSup>
                          <m:sSup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𝒚</m:t>
                            </m:r>
                          </m:e>
                          <m:sup>
                            <m:r>
                              <a:rPr lang="en-US" sz="44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𝟐</m:t>
                            </m:r>
                          </m:sup>
                        </m:sSup>
                      </m:e>
                    </m:d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≥</m:t>
                    </m:r>
                    <m:r>
                      <a:rPr lang="en-US" sz="4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𝟎</m:t>
                    </m:r>
                    <m:r>
                      <a:rPr lang="en-US" sz="4400" b="1">
                        <a:effectLst/>
                        <a:latin typeface="Cambria Math"/>
                        <a:ea typeface="Calibri"/>
                        <a:cs typeface="Times New Roman"/>
                      </a:rPr>
                      <m:t>.</m:t>
                    </m:r>
                  </m:oMath>
                </a14:m>
                <a:endPara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1762" y="11490913"/>
                <a:ext cx="12192000" cy="885242"/>
              </a:xfrm>
              <a:prstGeom prst="rect">
                <a:avLst/>
              </a:prstGeom>
              <a:blipFill>
                <a:blip r:embed="rId8"/>
                <a:stretch>
                  <a:fillRect l="-700" t="-8276" b="-255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376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7&quot;/&gt;&lt;/object&gt;&lt;object type=&quot;3&quot; unique_id=&quot;10013&quot;&gt;&lt;property id=&quot;20148&quot; value=&quot;5&quot;/&gt;&lt;property id=&quot;20300&quot; value=&quot;Slide 11&quot;/&gt;&lt;property id=&quot;20307&quot; value=&quot;269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77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8&quot;/&gt;&lt;/object&gt;&lt;object type=&quot;3&quot; unique_id=&quot;10021&quot;&gt;&lt;property id=&quot;20148&quot; value=&quot;5&quot;/&gt;&lt;property id=&quot;20300&quot; value=&quot;Slide 19&quot;/&gt;&lt;property id=&quot;20307&quot; value=&quot;27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73&quot;/&gt;&lt;/object&gt;&lt;object type=&quot;3&quot; unique_id=&quot;10024&quot;&gt;&lt;property id=&quot;20148&quot; value=&quot;5&quot;/&gt;&lt;property id=&quot;20300&quot; value=&quot;Slide 22&quot;/&gt;&lt;property id=&quot;20307&quot; value=&quot;268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object type=&quot;3&quot; unique_id=&quot;10027&quot;&gt;&lt;property id=&quot;20148&quot; value=&quot;5&quot;/&gt;&lt;property id=&quot;20300&quot; value=&quot;Slide 25&quot;/&gt;&lt;property id=&quot;20307&quot; value=&quot;282&quot;/&gt;&lt;/object&gt;&lt;/object&gt;&lt;object type=&quot;8&quot; unique_id=&quot;1005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2452</TotalTime>
  <Words>1142</Words>
  <PresentationFormat>Custom</PresentationFormat>
  <Paragraphs>157</Paragraphs>
  <Slides>12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Chu Van An</vt:lpstr>
      <vt:lpstr>Symbol</vt:lpstr>
      <vt:lpstr>Tahoma</vt:lpstr>
      <vt:lpstr>Times New Roman</vt:lpstr>
      <vt:lpstr>1_Office Theme</vt:lpstr>
      <vt:lpstr>2_Office Theme</vt:lpstr>
      <vt:lpstr>4_Office Theme</vt:lpstr>
      <vt:lpstr>3_Office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2013-08-31T11:42:51Z</dcterms:created>
  <dcterms:modified xsi:type="dcterms:W3CDTF">2022-01-13T01:46:09Z</dcterms:modified>
</cp:coreProperties>
</file>