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304" r:id="rId3"/>
    <p:sldId id="302" r:id="rId4"/>
    <p:sldId id="292" r:id="rId5"/>
    <p:sldId id="350" r:id="rId6"/>
    <p:sldId id="351" r:id="rId7"/>
    <p:sldId id="352" r:id="rId8"/>
    <p:sldId id="353" r:id="rId9"/>
    <p:sldId id="354" r:id="rId10"/>
    <p:sldId id="355" r:id="rId11"/>
    <p:sldId id="348" r:id="rId12"/>
    <p:sldId id="356" r:id="rId13"/>
    <p:sldId id="357" r:id="rId14"/>
    <p:sldId id="358" r:id="rId15"/>
    <p:sldId id="362" r:id="rId16"/>
    <p:sldId id="360" r:id="rId17"/>
    <p:sldId id="361" r:id="rId18"/>
    <p:sldId id="363" r:id="rId19"/>
    <p:sldId id="364" r:id="rId20"/>
    <p:sldId id="365" r:id="rId21"/>
    <p:sldId id="366" r:id="rId22"/>
    <p:sldId id="370" r:id="rId23"/>
    <p:sldId id="371" r:id="rId24"/>
    <p:sldId id="372" r:id="rId25"/>
    <p:sldId id="373" r:id="rId26"/>
    <p:sldId id="367" r:id="rId27"/>
    <p:sldId id="374" r:id="rId28"/>
    <p:sldId id="368" r:id="rId29"/>
    <p:sldId id="369" r:id="rId30"/>
    <p:sldId id="375" r:id="rId31"/>
    <p:sldId id="315" r:id="rId32"/>
    <p:sldId id="376" r:id="rId33"/>
    <p:sldId id="331" r:id="rId34"/>
    <p:sldId id="328" r:id="rId35"/>
    <p:sldId id="329" r:id="rId36"/>
    <p:sldId id="33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3883" autoAdjust="0"/>
  </p:normalViewPr>
  <p:slideViewPr>
    <p:cSldViewPr snapToGrid="0">
      <p:cViewPr varScale="1">
        <p:scale>
          <a:sx n="81" d="100"/>
          <a:sy n="81" d="100"/>
        </p:scale>
        <p:origin x="53" y="1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2</a:t>
            </a:fld>
            <a:endParaRPr lang="en-US"/>
          </a:p>
        </p:txBody>
      </p:sp>
    </p:spTree>
    <p:extLst>
      <p:ext uri="{BB962C8B-B14F-4D97-AF65-F5344CB8AC3E}">
        <p14:creationId xmlns:p14="http://schemas.microsoft.com/office/powerpoint/2010/main" val="45185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3416320"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 COMMUNITY SERVICES	</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6" name="TextBox 9">
            <a:extLst>
              <a:ext uri="{FF2B5EF4-FFF2-40B4-BE49-F238E27FC236}">
                <a16:creationId xmlns:a16="http://schemas.microsoft.com/office/drawing/2014/main" id="{FE798370-27E2-9F41-A466-FC64C7FFD70A}"/>
              </a:ext>
            </a:extLst>
          </p:cNvPr>
          <p:cNvSpPr txBox="1"/>
          <p:nvPr userDrawn="1"/>
        </p:nvSpPr>
        <p:spPr>
          <a:xfrm>
            <a:off x="10615602" y="-20973"/>
            <a:ext cx="157639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Review Unit 4</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emf"/></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57635" y="2645692"/>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Review</a:t>
            </a:r>
          </a:p>
          <a:p>
            <a:pPr algn="ctr"/>
            <a:r>
              <a:rPr lang="en-US" sz="3200" dirty="0">
                <a:solidFill>
                  <a:srgbClr val="FF0000"/>
                </a:solidFill>
              </a:rPr>
              <a:t>Pages 92 &amp; 93</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65</a:t>
            </a:r>
          </a:p>
        </p:txBody>
      </p:sp>
      <p:sp>
        <p:nvSpPr>
          <p:cNvPr id="4" name="Rectangle 3"/>
          <p:cNvSpPr/>
          <p:nvPr/>
        </p:nvSpPr>
        <p:spPr>
          <a:xfrm>
            <a:off x="1539551" y="325925"/>
            <a:ext cx="10652449" cy="128559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rgbClr val="0070C0"/>
                </a:solidFill>
              </a:rPr>
              <a:t>You will hear Oliver talking to his mother about helping a charity. What will each person's group do? For each question, write a letter (A-H) next to each person. You will hear the conversation twice.</a:t>
            </a:r>
          </a:p>
        </p:txBody>
      </p:sp>
      <p:pic>
        <p:nvPicPr>
          <p:cNvPr id="5" name="Picture 4"/>
          <p:cNvPicPr>
            <a:picLocks noChangeAspect="1"/>
          </p:cNvPicPr>
          <p:nvPr/>
        </p:nvPicPr>
        <p:blipFill>
          <a:blip r:embed="rId4"/>
          <a:stretch>
            <a:fillRect/>
          </a:stretch>
        </p:blipFill>
        <p:spPr>
          <a:xfrm>
            <a:off x="2489703" y="1677720"/>
            <a:ext cx="9160833" cy="5180280"/>
          </a:xfrm>
          <a:prstGeom prst="rect">
            <a:avLst/>
          </a:prstGeom>
        </p:spPr>
      </p:pic>
      <p:pic>
        <p:nvPicPr>
          <p:cNvPr id="6" name="TRACK 24">
            <a:hlinkClick r:id="" action="ppaction://media"/>
          </p:cNvPr>
          <p:cNvPicPr>
            <a:picLocks noChangeAspect="1"/>
          </p:cNvPicPr>
          <p:nvPr>
            <a:audioFile r:link="rId1"/>
            <p:extLst>
              <p:ext uri="{DAA4B4D4-6D71-4841-9C94-3DE7FCFB9230}">
                <p14:media xmlns:p14="http://schemas.microsoft.com/office/powerpoint/2010/main" r:embed="rId2">
                  <p14:trim st="30196" end="1012.6875"/>
                </p14:media>
              </p:ext>
            </p:extLst>
          </p:nvPr>
        </p:nvPicPr>
        <p:blipFill>
          <a:blip r:embed="rId5"/>
          <a:stretch>
            <a:fillRect/>
          </a:stretch>
        </p:blipFill>
        <p:spPr>
          <a:xfrm>
            <a:off x="437768" y="2007397"/>
            <a:ext cx="998087" cy="998087"/>
          </a:xfrm>
          <a:prstGeom prst="rect">
            <a:avLst/>
          </a:prstGeom>
        </p:spPr>
      </p:pic>
      <p:sp>
        <p:nvSpPr>
          <p:cNvPr id="7" name="TextBox 6"/>
          <p:cNvSpPr txBox="1"/>
          <p:nvPr/>
        </p:nvSpPr>
        <p:spPr>
          <a:xfrm>
            <a:off x="5232902" y="3777048"/>
            <a:ext cx="434567" cy="584775"/>
          </a:xfrm>
          <a:prstGeom prst="rect">
            <a:avLst/>
          </a:prstGeom>
          <a:noFill/>
        </p:spPr>
        <p:txBody>
          <a:bodyPr wrap="square" rtlCol="0">
            <a:spAutoFit/>
          </a:bodyPr>
          <a:lstStyle/>
          <a:p>
            <a:r>
              <a:rPr lang="en-US" sz="3200" dirty="0">
                <a:solidFill>
                  <a:srgbClr val="FF0000"/>
                </a:solidFill>
              </a:rPr>
              <a:t>F</a:t>
            </a:r>
          </a:p>
        </p:txBody>
      </p:sp>
      <p:sp>
        <p:nvSpPr>
          <p:cNvPr id="8" name="TextBox 7"/>
          <p:cNvSpPr txBox="1"/>
          <p:nvPr/>
        </p:nvSpPr>
        <p:spPr>
          <a:xfrm>
            <a:off x="5253324" y="4258829"/>
            <a:ext cx="452674" cy="584775"/>
          </a:xfrm>
          <a:prstGeom prst="rect">
            <a:avLst/>
          </a:prstGeom>
          <a:noFill/>
        </p:spPr>
        <p:txBody>
          <a:bodyPr wrap="square" rtlCol="0">
            <a:spAutoFit/>
          </a:bodyPr>
          <a:lstStyle/>
          <a:p>
            <a:r>
              <a:rPr lang="en-US" sz="3200" dirty="0">
                <a:solidFill>
                  <a:srgbClr val="FF0000"/>
                </a:solidFill>
              </a:rPr>
              <a:t>B</a:t>
            </a:r>
          </a:p>
        </p:txBody>
      </p:sp>
      <p:sp>
        <p:nvSpPr>
          <p:cNvPr id="9" name="TextBox 8"/>
          <p:cNvSpPr txBox="1"/>
          <p:nvPr/>
        </p:nvSpPr>
        <p:spPr>
          <a:xfrm>
            <a:off x="5223848" y="4740610"/>
            <a:ext cx="434567" cy="584775"/>
          </a:xfrm>
          <a:prstGeom prst="rect">
            <a:avLst/>
          </a:prstGeom>
          <a:noFill/>
        </p:spPr>
        <p:txBody>
          <a:bodyPr wrap="square" rtlCol="0">
            <a:spAutoFit/>
          </a:bodyPr>
          <a:lstStyle/>
          <a:p>
            <a:r>
              <a:rPr lang="en-US" sz="3200" dirty="0">
                <a:solidFill>
                  <a:srgbClr val="FF0000"/>
                </a:solidFill>
              </a:rPr>
              <a:t>H</a:t>
            </a:r>
          </a:p>
        </p:txBody>
      </p:sp>
      <p:sp>
        <p:nvSpPr>
          <p:cNvPr id="10" name="TextBox 9"/>
          <p:cNvSpPr txBox="1"/>
          <p:nvPr/>
        </p:nvSpPr>
        <p:spPr>
          <a:xfrm>
            <a:off x="5214795" y="5222391"/>
            <a:ext cx="434567" cy="584775"/>
          </a:xfrm>
          <a:prstGeom prst="rect">
            <a:avLst/>
          </a:prstGeom>
          <a:noFill/>
        </p:spPr>
        <p:txBody>
          <a:bodyPr wrap="square" rtlCol="0">
            <a:spAutoFit/>
          </a:bodyPr>
          <a:lstStyle/>
          <a:p>
            <a:r>
              <a:rPr lang="en-US" sz="3200" dirty="0">
                <a:solidFill>
                  <a:srgbClr val="FF0000"/>
                </a:solidFill>
              </a:rPr>
              <a:t>C</a:t>
            </a:r>
          </a:p>
        </p:txBody>
      </p:sp>
      <p:sp>
        <p:nvSpPr>
          <p:cNvPr id="11" name="TextBox 10"/>
          <p:cNvSpPr txBox="1"/>
          <p:nvPr/>
        </p:nvSpPr>
        <p:spPr>
          <a:xfrm>
            <a:off x="5232902" y="5704172"/>
            <a:ext cx="434567" cy="584775"/>
          </a:xfrm>
          <a:prstGeom prst="rect">
            <a:avLst/>
          </a:prstGeom>
          <a:noFill/>
        </p:spPr>
        <p:txBody>
          <a:bodyPr wrap="square" rtlCol="0">
            <a:spAutoFit/>
          </a:bodyPr>
          <a:lstStyle/>
          <a:p>
            <a:r>
              <a:rPr lang="en-US" sz="3200" dirty="0">
                <a:solidFill>
                  <a:srgbClr val="FF0000"/>
                </a:solidFill>
              </a:rPr>
              <a:t>D</a:t>
            </a:r>
          </a:p>
        </p:txBody>
      </p:sp>
    </p:spTree>
    <p:extLst>
      <p:ext uri="{BB962C8B-B14F-4D97-AF65-F5344CB8AC3E}">
        <p14:creationId xmlns:p14="http://schemas.microsoft.com/office/powerpoint/2010/main" val="9166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8980">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28530" fill="hold"/>
                                        <p:tgtEl>
                                          <p:spTgt spid="6"/>
                                        </p:tgtEl>
                                      </p:cBhvr>
                                    </p:cmd>
                                  </p:childTnLst>
                                </p:cTn>
                              </p:par>
                            </p:childTnLst>
                          </p:cTn>
                        </p:par>
                      </p:childTnLst>
                    </p:cTn>
                  </p:par>
                </p:childTnLst>
              </p:cTn>
              <p:nextCondLst>
                <p:cond evt="onClick" delay="0">
                  <p:tgtEl>
                    <p:spTgt spid="6"/>
                  </p:tgtEl>
                </p:cond>
              </p:nextCondLst>
            </p:seq>
          </p:childTnLst>
        </p:cTn>
      </p:par>
    </p:tnLst>
    <p:bldLst>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7" y="889844"/>
            <a:ext cx="11999168" cy="584775"/>
          </a:xfrm>
          <a:prstGeom prst="rect">
            <a:avLst/>
          </a:prstGeom>
          <a:solidFill>
            <a:schemeClr val="bg1"/>
          </a:solidFill>
        </p:spPr>
        <p:txBody>
          <a:bodyPr wrap="square">
            <a:spAutoFit/>
          </a:bodyPr>
          <a:lstStyle/>
          <a:p>
            <a:endParaRPr lang="en-US" sz="3200" dirty="0">
              <a:latin typeface="+mj-lt"/>
            </a:endParaRPr>
          </a:p>
        </p:txBody>
      </p:sp>
      <p:sp>
        <p:nvSpPr>
          <p:cNvPr id="3" name="TextBox 2"/>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4" name="Rectangle 3"/>
          <p:cNvSpPr/>
          <p:nvPr/>
        </p:nvSpPr>
        <p:spPr>
          <a:xfrm>
            <a:off x="1464907" y="287622"/>
            <a:ext cx="10727093" cy="6186309"/>
          </a:xfrm>
          <a:prstGeom prst="rect">
            <a:avLst/>
          </a:prstGeom>
        </p:spPr>
        <p:txBody>
          <a:bodyPr wrap="square">
            <a:spAutoFit/>
          </a:bodyPr>
          <a:lstStyle/>
          <a:p>
            <a:r>
              <a:rPr lang="en-US" sz="2200" dirty="0">
                <a:solidFill>
                  <a:srgbClr val="FF0000"/>
                </a:solidFill>
              </a:rPr>
              <a:t>Mrs. Green</a:t>
            </a:r>
            <a:r>
              <a:rPr lang="en-US" sz="2200" dirty="0"/>
              <a:t>: Hi Oliver. How was school?</a:t>
            </a:r>
          </a:p>
          <a:p>
            <a:r>
              <a:rPr lang="en-US" sz="2200" dirty="0">
                <a:solidFill>
                  <a:srgbClr val="0070C0"/>
                </a:solidFill>
              </a:rPr>
              <a:t>Oliver</a:t>
            </a:r>
            <a:r>
              <a:rPr lang="en-US" sz="2200" dirty="0"/>
              <a:t>: It was interesting. We're going to help a local charity. Each group is doing a different activity.</a:t>
            </a:r>
          </a:p>
          <a:p>
            <a:r>
              <a:rPr lang="en-US" sz="2200" dirty="0">
                <a:solidFill>
                  <a:srgbClr val="FF0000"/>
                </a:solidFill>
              </a:rPr>
              <a:t>Mrs. Green</a:t>
            </a:r>
            <a:r>
              <a:rPr lang="en-US" sz="2200" dirty="0"/>
              <a:t>: What will you do?</a:t>
            </a:r>
          </a:p>
          <a:p>
            <a:r>
              <a:rPr lang="en-US" sz="2200" dirty="0">
                <a:solidFill>
                  <a:srgbClr val="0070C0"/>
                </a:solidFill>
              </a:rPr>
              <a:t>Oliver</a:t>
            </a:r>
            <a:r>
              <a:rPr lang="en-US" sz="2200" dirty="0"/>
              <a:t>: My group will organize a bake sale. </a:t>
            </a:r>
          </a:p>
          <a:p>
            <a:r>
              <a:rPr lang="en-US" sz="2200" dirty="0">
                <a:solidFill>
                  <a:srgbClr val="FF0000"/>
                </a:solidFill>
              </a:rPr>
              <a:t>Mrs. Green</a:t>
            </a:r>
            <a:r>
              <a:rPr lang="en-US" sz="2200" dirty="0"/>
              <a:t>: Great. Let's make cookies. I'll help you.</a:t>
            </a:r>
          </a:p>
          <a:p>
            <a:r>
              <a:rPr lang="en-US" sz="2200" dirty="0">
                <a:solidFill>
                  <a:srgbClr val="0070C0"/>
                </a:solidFill>
              </a:rPr>
              <a:t>Oliver</a:t>
            </a:r>
            <a:r>
              <a:rPr lang="en-US" sz="2200" dirty="0"/>
              <a:t>: Thanks, Mom. And Daniel's group is washing cars. They wanted to plant trees, but that won't make much money.</a:t>
            </a:r>
          </a:p>
          <a:p>
            <a:r>
              <a:rPr lang="en-US" sz="2200" dirty="0">
                <a:solidFill>
                  <a:srgbClr val="FF0000"/>
                </a:solidFill>
              </a:rPr>
              <a:t>Mrs. Green</a:t>
            </a:r>
            <a:r>
              <a:rPr lang="en-US" sz="2200" dirty="0"/>
              <a:t>: Yeah. What about Ella?</a:t>
            </a:r>
          </a:p>
          <a:p>
            <a:r>
              <a:rPr lang="en-US" sz="2200" dirty="0">
                <a:solidFill>
                  <a:srgbClr val="0070C0"/>
                </a:solidFill>
              </a:rPr>
              <a:t>Oliver</a:t>
            </a:r>
            <a:r>
              <a:rPr lang="en-US" sz="2200" dirty="0"/>
              <a:t>: Her group will have a talent show. </a:t>
            </a:r>
          </a:p>
          <a:p>
            <a:r>
              <a:rPr lang="en-US" sz="2200" dirty="0">
                <a:solidFill>
                  <a:srgbClr val="FF0000"/>
                </a:solidFill>
              </a:rPr>
              <a:t>Mrs. Green</a:t>
            </a:r>
            <a:r>
              <a:rPr lang="en-US" sz="2200" dirty="0"/>
              <a:t>: Fantastic. They should practice a lot to have a great show. How about Henry's group?</a:t>
            </a:r>
          </a:p>
          <a:p>
            <a:r>
              <a:rPr lang="en-US" sz="2200" dirty="0">
                <a:solidFill>
                  <a:srgbClr val="0070C0"/>
                </a:solidFill>
              </a:rPr>
              <a:t>Oliver</a:t>
            </a:r>
            <a:r>
              <a:rPr lang="en-US" sz="2200" dirty="0"/>
              <a:t>: Henry's group is going to join the fun run in the park.</a:t>
            </a:r>
          </a:p>
          <a:p>
            <a:r>
              <a:rPr lang="en-US" sz="2200" dirty="0">
                <a:solidFill>
                  <a:srgbClr val="FF0000"/>
                </a:solidFill>
              </a:rPr>
              <a:t>Mrs. Green</a:t>
            </a:r>
            <a:r>
              <a:rPr lang="en-US" sz="2200" dirty="0"/>
              <a:t>: Good idea.</a:t>
            </a:r>
          </a:p>
          <a:p>
            <a:r>
              <a:rPr lang="en-US" sz="2200" dirty="0">
                <a:solidFill>
                  <a:srgbClr val="0070C0"/>
                </a:solidFill>
              </a:rPr>
              <a:t>Oliver</a:t>
            </a:r>
            <a:r>
              <a:rPr lang="en-US" sz="2200" dirty="0"/>
              <a:t>: Avery's group is making jewelry for the craft fair. </a:t>
            </a:r>
          </a:p>
          <a:p>
            <a:r>
              <a:rPr lang="en-US" sz="2200" dirty="0">
                <a:solidFill>
                  <a:srgbClr val="FF0000"/>
                </a:solidFill>
              </a:rPr>
              <a:t>Mrs. Green</a:t>
            </a:r>
            <a:r>
              <a:rPr lang="en-US" sz="2200" dirty="0"/>
              <a:t>: You all have such good ideas!</a:t>
            </a:r>
          </a:p>
          <a:p>
            <a:r>
              <a:rPr lang="en-US" sz="2200" dirty="0">
                <a:solidFill>
                  <a:srgbClr val="0070C0"/>
                </a:solidFill>
              </a:rPr>
              <a:t>Oliver</a:t>
            </a:r>
            <a:r>
              <a:rPr lang="en-US" sz="2200" dirty="0"/>
              <a:t>: Jackson has the best idea. His group will clean up the streets near the school. </a:t>
            </a:r>
          </a:p>
          <a:p>
            <a:r>
              <a:rPr lang="en-US" sz="2200" dirty="0">
                <a:solidFill>
                  <a:srgbClr val="FF0000"/>
                </a:solidFill>
              </a:rPr>
              <a:t>Mrs. Green</a:t>
            </a:r>
            <a:r>
              <a:rPr lang="en-US" sz="2200" dirty="0"/>
              <a:t>: That's nice.</a:t>
            </a:r>
          </a:p>
        </p:txBody>
      </p:sp>
      <p:pic>
        <p:nvPicPr>
          <p:cNvPr id="6" name="TRACK 24">
            <a:hlinkClick r:id="" action="ppaction://media"/>
            <a:extLst>
              <a:ext uri="{FF2B5EF4-FFF2-40B4-BE49-F238E27FC236}">
                <a16:creationId xmlns:a16="http://schemas.microsoft.com/office/drawing/2014/main" id="{E3E3E852-F067-4229-ACEB-5CE0569A92E3}"/>
              </a:ext>
            </a:extLst>
          </p:cNvPr>
          <p:cNvPicPr>
            <a:picLocks noChangeAspect="1"/>
          </p:cNvPicPr>
          <p:nvPr>
            <a:audioFile r:link="rId1"/>
            <p:extLst>
              <p:ext uri="{DAA4B4D4-6D71-4841-9C94-3DE7FCFB9230}">
                <p14:media xmlns:p14="http://schemas.microsoft.com/office/powerpoint/2010/main" r:embed="rId2">
                  <p14:trim st="30196" end="1012.6875"/>
                </p14:media>
              </p:ext>
            </p:extLst>
          </p:nvPr>
        </p:nvPicPr>
        <p:blipFill>
          <a:blip r:embed="rId4"/>
          <a:stretch>
            <a:fillRect/>
          </a:stretch>
        </p:blipFill>
        <p:spPr>
          <a:xfrm>
            <a:off x="455659" y="1140738"/>
            <a:ext cx="780664" cy="780664"/>
          </a:xfrm>
          <a:prstGeom prst="rect">
            <a:avLst/>
          </a:prstGeom>
        </p:spPr>
      </p:pic>
    </p:spTree>
    <p:extLst>
      <p:ext uri="{BB962C8B-B14F-4D97-AF65-F5344CB8AC3E}">
        <p14:creationId xmlns:p14="http://schemas.microsoft.com/office/powerpoint/2010/main" val="3445157446"/>
      </p:ext>
    </p:extLst>
  </p:cSld>
  <p:clrMapOvr>
    <a:masterClrMapping/>
  </p:clrMapOvr>
  <p:timing>
    <p:tnLst>
      <p:par>
        <p:cTn id="1" dur="indefinite" restart="never" nodeType="tmRoot">
          <p:childTnLst>
            <p:audio>
              <p:cMediaNode vol="98980">
                <p:cTn id="2" fill="hold" display="0">
                  <p:stCondLst>
                    <p:cond delay="indefinite"/>
                  </p:stCondLst>
                  <p:endCondLst>
                    <p:cond evt="onStopAudio" delay="0">
                      <p:tgtEl>
                        <p:sldTgt/>
                      </p:tgtEl>
                    </p:cond>
                  </p:endCondLst>
                </p:cTn>
                <p:tgtEl>
                  <p:spTgt spid="6"/>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28530"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253" y="410188"/>
            <a:ext cx="3314700" cy="1076325"/>
          </a:xfrm>
          <a:prstGeom prst="rect">
            <a:avLst/>
          </a:prstGeom>
        </p:spPr>
      </p:pic>
      <p:sp>
        <p:nvSpPr>
          <p:cNvPr id="3" name="Rectangle 2"/>
          <p:cNvSpPr/>
          <p:nvPr/>
        </p:nvSpPr>
        <p:spPr>
          <a:xfrm>
            <a:off x="3545659" y="410188"/>
            <a:ext cx="8219782" cy="1077218"/>
          </a:xfrm>
          <a:prstGeom prst="rect">
            <a:avLst/>
          </a:prstGeom>
        </p:spPr>
        <p:txBody>
          <a:bodyPr wrap="square">
            <a:spAutoFit/>
          </a:bodyPr>
          <a:lstStyle/>
          <a:p>
            <a:r>
              <a:rPr lang="en-US" sz="3200" dirty="0">
                <a:solidFill>
                  <a:srgbClr val="0070C0"/>
                </a:solidFill>
              </a:rPr>
              <a:t>Look and read. Choose the correct answer (A, B, or C) and explain for your choice.</a:t>
            </a:r>
          </a:p>
        </p:txBody>
      </p:sp>
      <p:pic>
        <p:nvPicPr>
          <p:cNvPr id="4" name="Picture 3"/>
          <p:cNvPicPr>
            <a:picLocks noChangeAspect="1"/>
          </p:cNvPicPr>
          <p:nvPr/>
        </p:nvPicPr>
        <p:blipFill>
          <a:blip r:embed="rId3"/>
          <a:stretch>
            <a:fillRect/>
          </a:stretch>
        </p:blipFill>
        <p:spPr>
          <a:xfrm>
            <a:off x="34328" y="1770681"/>
            <a:ext cx="12157672" cy="2825838"/>
          </a:xfrm>
          <a:prstGeom prst="rect">
            <a:avLst/>
          </a:prstGeom>
        </p:spPr>
      </p:pic>
      <p:pic>
        <p:nvPicPr>
          <p:cNvPr id="5" name="Picture 4"/>
          <p:cNvPicPr>
            <a:picLocks noChangeAspect="1"/>
          </p:cNvPicPr>
          <p:nvPr/>
        </p:nvPicPr>
        <p:blipFill>
          <a:blip r:embed="rId4"/>
          <a:stretch>
            <a:fillRect/>
          </a:stretch>
        </p:blipFill>
        <p:spPr>
          <a:xfrm>
            <a:off x="6555652" y="4333969"/>
            <a:ext cx="3638550" cy="1809750"/>
          </a:xfrm>
          <a:prstGeom prst="rect">
            <a:avLst/>
          </a:prstGeom>
        </p:spPr>
      </p:pic>
      <p:cxnSp>
        <p:nvCxnSpPr>
          <p:cNvPr id="7" name="Straight Connector 6"/>
          <p:cNvCxnSpPr/>
          <p:nvPr/>
        </p:nvCxnSpPr>
        <p:spPr>
          <a:xfrm>
            <a:off x="8130012" y="3612333"/>
            <a:ext cx="11860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10194202" y="3612333"/>
            <a:ext cx="588475" cy="1"/>
          </a:xfrm>
          <a:prstGeom prst="line">
            <a:avLst/>
          </a:prstGeom>
        </p:spPr>
        <p:style>
          <a:lnRef idx="2">
            <a:schemeClr val="accent2"/>
          </a:lnRef>
          <a:fillRef idx="0">
            <a:schemeClr val="accent2"/>
          </a:fillRef>
          <a:effectRef idx="1">
            <a:schemeClr val="accent2"/>
          </a:effectRef>
          <a:fontRef idx="minor">
            <a:schemeClr val="tx1"/>
          </a:fontRef>
        </p:style>
      </p:cxnSp>
      <p:sp>
        <p:nvSpPr>
          <p:cNvPr id="12" name="Oval 11"/>
          <p:cNvSpPr/>
          <p:nvPr/>
        </p:nvSpPr>
        <p:spPr>
          <a:xfrm>
            <a:off x="1285592" y="2498756"/>
            <a:ext cx="3539905" cy="851026"/>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02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90"/>
                                          </p:val>
                                        </p:tav>
                                        <p:tav tm="100000">
                                          <p:val>
                                            <p:fltVal val="0"/>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1" y="413465"/>
            <a:ext cx="12188579" cy="5814659"/>
          </a:xfrm>
          <a:prstGeom prst="rect">
            <a:avLst/>
          </a:prstGeom>
        </p:spPr>
      </p:pic>
      <p:sp>
        <p:nvSpPr>
          <p:cNvPr id="3" name="Oval 2"/>
          <p:cNvSpPr/>
          <p:nvPr/>
        </p:nvSpPr>
        <p:spPr>
          <a:xfrm>
            <a:off x="4798336" y="1514629"/>
            <a:ext cx="488888" cy="506994"/>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Oval 3"/>
          <p:cNvSpPr/>
          <p:nvPr/>
        </p:nvSpPr>
        <p:spPr>
          <a:xfrm>
            <a:off x="4798336" y="3023857"/>
            <a:ext cx="443620" cy="44902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p:cNvSpPr/>
          <p:nvPr/>
        </p:nvSpPr>
        <p:spPr>
          <a:xfrm>
            <a:off x="4852657" y="5241956"/>
            <a:ext cx="398353" cy="470781"/>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p:cNvSpPr/>
          <p:nvPr/>
        </p:nvSpPr>
        <p:spPr>
          <a:xfrm>
            <a:off x="606582" y="860079"/>
            <a:ext cx="1484768" cy="253497"/>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 name="Straight Connector 7"/>
          <p:cNvCxnSpPr>
            <a:cxnSpLocks/>
          </p:cNvCxnSpPr>
          <p:nvPr/>
        </p:nvCxnSpPr>
        <p:spPr>
          <a:xfrm>
            <a:off x="8863343" y="2021623"/>
            <a:ext cx="2428434"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Oval 8"/>
          <p:cNvSpPr/>
          <p:nvPr/>
        </p:nvSpPr>
        <p:spPr>
          <a:xfrm>
            <a:off x="606582" y="2317688"/>
            <a:ext cx="4037846" cy="706170"/>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1" name="Straight Connector 10"/>
          <p:cNvCxnSpPr/>
          <p:nvPr/>
        </p:nvCxnSpPr>
        <p:spPr>
          <a:xfrm>
            <a:off x="6753885" y="3395050"/>
            <a:ext cx="1792586"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a:cxnSpLocks/>
          </p:cNvCxnSpPr>
          <p:nvPr/>
        </p:nvCxnSpPr>
        <p:spPr>
          <a:xfrm>
            <a:off x="10391378" y="5649362"/>
            <a:ext cx="142139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a:cxnSpLocks/>
          </p:cNvCxnSpPr>
          <p:nvPr/>
        </p:nvCxnSpPr>
        <p:spPr>
          <a:xfrm>
            <a:off x="5287224" y="6047715"/>
            <a:ext cx="808776" cy="0"/>
          </a:xfrm>
          <a:prstGeom prst="line">
            <a:avLst/>
          </a:prstGeom>
        </p:spPr>
        <p:style>
          <a:lnRef idx="2">
            <a:schemeClr val="accent2"/>
          </a:lnRef>
          <a:fillRef idx="0">
            <a:schemeClr val="accent2"/>
          </a:fillRef>
          <a:effectRef idx="1">
            <a:schemeClr val="accent2"/>
          </a:effectRef>
          <a:fontRef idx="minor">
            <a:schemeClr val="tx1"/>
          </a:fontRef>
        </p:style>
      </p:cxnSp>
      <p:sp>
        <p:nvSpPr>
          <p:cNvPr id="20" name="Oval 19"/>
          <p:cNvSpPr/>
          <p:nvPr/>
        </p:nvSpPr>
        <p:spPr>
          <a:xfrm>
            <a:off x="606582" y="5314384"/>
            <a:ext cx="2426329" cy="334978"/>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31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5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ppt_x"/>
                                          </p:val>
                                        </p:tav>
                                        <p:tav tm="100000">
                                          <p:val>
                                            <p:strVal val="#ppt_x"/>
                                          </p:val>
                                        </p:tav>
                                      </p:tavLst>
                                    </p:anim>
                                    <p:anim calcmode="lin" valueType="num">
                                      <p:cBhvr additive="base">
                                        <p:cTn id="24"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5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25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250" fill="hold"/>
                                        <p:tgtEl>
                                          <p:spTgt spid="20"/>
                                        </p:tgtEl>
                                        <p:attrNameLst>
                                          <p:attrName>ppt_x</p:attrName>
                                        </p:attrNameLst>
                                      </p:cBhvr>
                                      <p:tavLst>
                                        <p:tav tm="0">
                                          <p:val>
                                            <p:strVal val="#ppt_x"/>
                                          </p:val>
                                        </p:tav>
                                        <p:tav tm="100000">
                                          <p:val>
                                            <p:strVal val="#ppt_x"/>
                                          </p:val>
                                        </p:tav>
                                      </p:tavLst>
                                    </p:anim>
                                    <p:anim calcmode="lin" valueType="num">
                                      <p:cBhvr additive="base">
                                        <p:cTn id="40" dur="2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5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5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65</a:t>
            </a:r>
          </a:p>
        </p:txBody>
      </p:sp>
      <p:pic>
        <p:nvPicPr>
          <p:cNvPr id="4" name="Picture 3"/>
          <p:cNvPicPr>
            <a:picLocks noChangeAspect="1"/>
          </p:cNvPicPr>
          <p:nvPr/>
        </p:nvPicPr>
        <p:blipFill>
          <a:blip r:embed="rId2"/>
          <a:stretch>
            <a:fillRect/>
          </a:stretch>
        </p:blipFill>
        <p:spPr>
          <a:xfrm>
            <a:off x="0" y="1512075"/>
            <a:ext cx="12206132" cy="4037699"/>
          </a:xfrm>
          <a:prstGeom prst="rect">
            <a:avLst/>
          </a:prstGeom>
        </p:spPr>
      </p:pic>
      <p:sp>
        <p:nvSpPr>
          <p:cNvPr id="5" name="TextBox 4"/>
          <p:cNvSpPr txBox="1"/>
          <p:nvPr/>
        </p:nvSpPr>
        <p:spPr>
          <a:xfrm>
            <a:off x="1720158" y="347775"/>
            <a:ext cx="9560460" cy="1077218"/>
          </a:xfrm>
          <a:prstGeom prst="rect">
            <a:avLst/>
          </a:prstGeom>
          <a:noFill/>
        </p:spPr>
        <p:txBody>
          <a:bodyPr wrap="square" rtlCol="0">
            <a:spAutoFit/>
          </a:bodyPr>
          <a:lstStyle/>
          <a:p>
            <a:r>
              <a:rPr lang="en-US" sz="3200" dirty="0">
                <a:solidFill>
                  <a:srgbClr val="0070C0"/>
                </a:solidFill>
              </a:rPr>
              <a:t>Read the text about charity events. Choose the correct answer (A, B, or C). </a:t>
            </a:r>
          </a:p>
        </p:txBody>
      </p:sp>
      <p:pic>
        <p:nvPicPr>
          <p:cNvPr id="6" name="Picture 5"/>
          <p:cNvPicPr>
            <a:picLocks noChangeAspect="1"/>
          </p:cNvPicPr>
          <p:nvPr/>
        </p:nvPicPr>
        <p:blipFill>
          <a:blip r:embed="rId3"/>
          <a:stretch>
            <a:fillRect/>
          </a:stretch>
        </p:blipFill>
        <p:spPr>
          <a:xfrm>
            <a:off x="0" y="5282136"/>
            <a:ext cx="11135480" cy="1574038"/>
          </a:xfrm>
          <a:prstGeom prst="rect">
            <a:avLst/>
          </a:prstGeom>
        </p:spPr>
      </p:pic>
      <p:sp>
        <p:nvSpPr>
          <p:cNvPr id="7" name="Oval 6"/>
          <p:cNvSpPr/>
          <p:nvPr/>
        </p:nvSpPr>
        <p:spPr>
          <a:xfrm>
            <a:off x="4209861" y="6255945"/>
            <a:ext cx="461727" cy="516047"/>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 name="Straight Connector 8"/>
          <p:cNvCxnSpPr/>
          <p:nvPr/>
        </p:nvCxnSpPr>
        <p:spPr>
          <a:xfrm>
            <a:off x="488887" y="6192570"/>
            <a:ext cx="134896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a:off x="2842788" y="6174463"/>
            <a:ext cx="1747319"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5676523" y="6171763"/>
            <a:ext cx="1738265"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380246" y="2580238"/>
            <a:ext cx="5187494" cy="37119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 name="Straight Connector 15"/>
          <p:cNvCxnSpPr/>
          <p:nvPr/>
        </p:nvCxnSpPr>
        <p:spPr>
          <a:xfrm flipV="1">
            <a:off x="3213980" y="6228784"/>
            <a:ext cx="0" cy="2716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081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ppt_x"/>
                                          </p:val>
                                        </p:tav>
                                        <p:tav tm="100000">
                                          <p:val>
                                            <p:strVal val="#ppt_x"/>
                                          </p:val>
                                        </p:tav>
                                      </p:tavLst>
                                    </p:anim>
                                    <p:anim calcmode="lin" valueType="num">
                                      <p:cBhvr additive="base">
                                        <p:cTn id="20"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25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250" fill="hold"/>
                                        <p:tgtEl>
                                          <p:spTgt spid="7"/>
                                        </p:tgtEl>
                                        <p:attrNameLst>
                                          <p:attrName>ppt_w</p:attrName>
                                        </p:attrNameLst>
                                      </p:cBhvr>
                                      <p:tavLst>
                                        <p:tav tm="0">
                                          <p:val>
                                            <p:fltVal val="0"/>
                                          </p:val>
                                        </p:tav>
                                        <p:tav tm="100000">
                                          <p:val>
                                            <p:strVal val="#ppt_w"/>
                                          </p:val>
                                        </p:tav>
                                      </p:tavLst>
                                    </p:anim>
                                    <p:anim calcmode="lin" valueType="num">
                                      <p:cBhvr>
                                        <p:cTn id="31" dur="250" fill="hold"/>
                                        <p:tgtEl>
                                          <p:spTgt spid="7"/>
                                        </p:tgtEl>
                                        <p:attrNameLst>
                                          <p:attrName>ppt_h</p:attrName>
                                        </p:attrNameLst>
                                      </p:cBhvr>
                                      <p:tavLst>
                                        <p:tav tm="0">
                                          <p:val>
                                            <p:fltVal val="0"/>
                                          </p:val>
                                        </p:tav>
                                        <p:tav tm="100000">
                                          <p:val>
                                            <p:strVal val="#ppt_h"/>
                                          </p:val>
                                        </p:tav>
                                      </p:tavLst>
                                    </p:anim>
                                    <p:anim calcmode="lin" valueType="num">
                                      <p:cBhvr>
                                        <p:cTn id="32" dur="250" fill="hold"/>
                                        <p:tgtEl>
                                          <p:spTgt spid="7"/>
                                        </p:tgtEl>
                                        <p:attrNameLst>
                                          <p:attrName>style.rotation</p:attrName>
                                        </p:attrNameLst>
                                      </p:cBhvr>
                                      <p:tavLst>
                                        <p:tav tm="0">
                                          <p:val>
                                            <p:fltVal val="90"/>
                                          </p:val>
                                        </p:tav>
                                        <p:tav tm="100000">
                                          <p:val>
                                            <p:fltVal val="0"/>
                                          </p:val>
                                        </p:tav>
                                      </p:tavLst>
                                    </p:anim>
                                    <p:animEffect transition="in" filter="fade">
                                      <p:cBhvr>
                                        <p:cTn id="3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59983"/>
            <a:ext cx="12192000" cy="707886"/>
          </a:xfrm>
          <a:prstGeom prst="rect">
            <a:avLst/>
          </a:prstGeom>
        </p:spPr>
        <p:txBody>
          <a:bodyPr wrap="square">
            <a:spAutoFit/>
          </a:bodyPr>
          <a:lstStyle/>
          <a:p>
            <a:pPr lvl="0"/>
            <a:r>
              <a:rPr lang="en-US" sz="4000" dirty="0">
                <a:solidFill>
                  <a:srgbClr val="0070C0"/>
                </a:solidFill>
              </a:rPr>
              <a:t>Read the questions and underline the key words:</a:t>
            </a:r>
          </a:p>
        </p:txBody>
      </p:sp>
      <p:sp>
        <p:nvSpPr>
          <p:cNvPr id="4" name="Rectangle 3"/>
          <p:cNvSpPr/>
          <p:nvPr/>
        </p:nvSpPr>
        <p:spPr>
          <a:xfrm>
            <a:off x="0" y="1203649"/>
            <a:ext cx="12192000" cy="5016758"/>
          </a:xfrm>
          <a:prstGeom prst="rect">
            <a:avLst/>
          </a:prstGeom>
        </p:spPr>
        <p:txBody>
          <a:bodyPr wrap="square">
            <a:spAutoFit/>
          </a:bodyPr>
          <a:lstStyle/>
          <a:p>
            <a:r>
              <a:rPr lang="en-US" sz="3200" dirty="0"/>
              <a:t>1. Who organizes the school's charity events?</a:t>
            </a:r>
          </a:p>
          <a:p>
            <a:r>
              <a:rPr lang="en-US" sz="3200" dirty="0"/>
              <a:t>A. Greg's teachers      B. all classes      C. only Greg's class</a:t>
            </a:r>
          </a:p>
          <a:p>
            <a:r>
              <a:rPr lang="en-US" sz="3200" dirty="0"/>
              <a:t>2. What charity event did Greg's sister and her school friends organize this year?</a:t>
            </a:r>
          </a:p>
          <a:p>
            <a:r>
              <a:rPr lang="en-US" sz="3200" dirty="0"/>
              <a:t>A. bake sale                 B. fun run          C. talent show</a:t>
            </a:r>
          </a:p>
          <a:p>
            <a:r>
              <a:rPr lang="en-US" sz="3200" dirty="0"/>
              <a:t>3. Before the charity event, Greg and his friends made cakes... </a:t>
            </a:r>
          </a:p>
          <a:p>
            <a:r>
              <a:rPr lang="en-US" sz="3200" dirty="0"/>
              <a:t>A. during cooking lessons.    B. on the school playground.    C. at home.</a:t>
            </a:r>
          </a:p>
          <a:p>
            <a:r>
              <a:rPr lang="en-US" sz="3200" dirty="0"/>
              <a:t>4. Greg thinks his class should have a fun run next year because they... </a:t>
            </a:r>
          </a:p>
          <a:p>
            <a:pPr marL="514350" indent="-514350">
              <a:buAutoNum type="alphaUcPeriod"/>
            </a:pPr>
            <a:r>
              <a:rPr lang="en-US" sz="3200" dirty="0"/>
              <a:t>really like running.            B. want to raise more money. </a:t>
            </a:r>
          </a:p>
          <a:p>
            <a:r>
              <a:rPr lang="en-US" sz="3200" dirty="0"/>
              <a:t>C. want to run for 3 kilometers.</a:t>
            </a:r>
          </a:p>
        </p:txBody>
      </p:sp>
      <p:cxnSp>
        <p:nvCxnSpPr>
          <p:cNvPr id="6" name="Straight Connector 5"/>
          <p:cNvCxnSpPr/>
          <p:nvPr/>
        </p:nvCxnSpPr>
        <p:spPr>
          <a:xfrm>
            <a:off x="550506" y="1716833"/>
            <a:ext cx="643812" cy="933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flipV="1">
            <a:off x="1474237" y="1698171"/>
            <a:ext cx="1315616"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3741576" y="1716833"/>
            <a:ext cx="35736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a:cxnSpLocks/>
          </p:cNvCxnSpPr>
          <p:nvPr/>
        </p:nvCxnSpPr>
        <p:spPr>
          <a:xfrm>
            <a:off x="550506" y="2687216"/>
            <a:ext cx="308479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a:cxnSpLocks/>
          </p:cNvCxnSpPr>
          <p:nvPr/>
        </p:nvCxnSpPr>
        <p:spPr>
          <a:xfrm>
            <a:off x="4362061" y="2687216"/>
            <a:ext cx="5729793" cy="9332"/>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10263673" y="2687216"/>
            <a:ext cx="12876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V="1">
            <a:off x="130629" y="3172408"/>
            <a:ext cx="1278293"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a:off x="4721290" y="4142792"/>
            <a:ext cx="313508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cxnSpLocks/>
          </p:cNvCxnSpPr>
          <p:nvPr/>
        </p:nvCxnSpPr>
        <p:spPr>
          <a:xfrm>
            <a:off x="8041623" y="4139151"/>
            <a:ext cx="1961021" cy="3641"/>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a:cxnSpLocks/>
          </p:cNvCxnSpPr>
          <p:nvPr/>
        </p:nvCxnSpPr>
        <p:spPr>
          <a:xfrm>
            <a:off x="550506" y="5103845"/>
            <a:ext cx="1813553"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cxnSpLocks/>
          </p:cNvCxnSpPr>
          <p:nvPr/>
        </p:nvCxnSpPr>
        <p:spPr>
          <a:xfrm>
            <a:off x="5066523" y="5103845"/>
            <a:ext cx="237134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7679094" y="5103845"/>
            <a:ext cx="129695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9255967" y="5113176"/>
            <a:ext cx="1259633"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882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322" y="354563"/>
            <a:ext cx="12154678" cy="580258"/>
          </a:xfrm>
          <a:prstGeom prst="rect">
            <a:avLst/>
          </a:prstGeom>
        </p:spPr>
        <p:txBody>
          <a:bodyPr wrap="square">
            <a:spAutoFit/>
          </a:bodyPr>
          <a:lstStyle/>
          <a:p>
            <a:pPr lvl="0"/>
            <a:r>
              <a:rPr lang="en-US" sz="3200" dirty="0">
                <a:solidFill>
                  <a:srgbClr val="0070C0"/>
                </a:solidFill>
              </a:rPr>
              <a:t>Scan the text, choose the correct answers and explain for your choices.</a:t>
            </a:r>
          </a:p>
        </p:txBody>
      </p:sp>
      <p:sp>
        <p:nvSpPr>
          <p:cNvPr id="6" name="Rectangle 5"/>
          <p:cNvSpPr/>
          <p:nvPr/>
        </p:nvSpPr>
        <p:spPr>
          <a:xfrm>
            <a:off x="0" y="2258008"/>
            <a:ext cx="12192000" cy="42081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t>At my school we have a charity event every year. We raise money for the local soup kitchens and charity. Charity events are hard work, but they're fun, too! </a:t>
            </a:r>
          </a:p>
          <a:p>
            <a:r>
              <a:rPr lang="en-US" sz="2800" dirty="0"/>
              <a:t>Each class holds a different event. Last month, my sister's class had a talent show, and my class had a bake sale. We organized a bake sale because we learned how to make cakes in our cooking lessons. Everyone baked cakes at home then brought them to the school playground to sell. We sold lots of cakes and cookies and raised </a:t>
            </a:r>
          </a:p>
          <a:p>
            <a:r>
              <a:rPr lang="en-US" sz="2800" dirty="0"/>
              <a:t>85 dollars, so everyone was very happy!</a:t>
            </a:r>
          </a:p>
          <a:p>
            <a:r>
              <a:rPr lang="en-US" sz="2800" dirty="0"/>
              <a:t>Last year, we joined a fun run in the park. My class all ran or walked for 3 kilometers. We were all very tired, but we raised more money than this year. Maybe we will run again next year.</a:t>
            </a:r>
          </a:p>
        </p:txBody>
      </p:sp>
      <p:sp>
        <p:nvSpPr>
          <p:cNvPr id="7" name="TextBox 6"/>
          <p:cNvSpPr txBox="1"/>
          <p:nvPr/>
        </p:nvSpPr>
        <p:spPr>
          <a:xfrm>
            <a:off x="0" y="934821"/>
            <a:ext cx="12192000" cy="1077218"/>
          </a:xfrm>
          <a:prstGeom prst="rect">
            <a:avLst/>
          </a:prstGeom>
          <a:noFill/>
        </p:spPr>
        <p:txBody>
          <a:bodyPr wrap="square" rtlCol="0">
            <a:spAutoFit/>
          </a:bodyPr>
          <a:lstStyle/>
          <a:p>
            <a:r>
              <a:rPr lang="en-US" sz="3200" dirty="0"/>
              <a:t>1. Who organizes the school's charity events?</a:t>
            </a:r>
          </a:p>
          <a:p>
            <a:r>
              <a:rPr lang="en-US" sz="3200" dirty="0"/>
              <a:t>A. Greg's teachers       B. all classes     C. only Greg's class</a:t>
            </a:r>
          </a:p>
        </p:txBody>
      </p:sp>
      <p:cxnSp>
        <p:nvCxnSpPr>
          <p:cNvPr id="9" name="Straight Connector 8"/>
          <p:cNvCxnSpPr>
            <a:cxnSpLocks/>
          </p:cNvCxnSpPr>
          <p:nvPr/>
        </p:nvCxnSpPr>
        <p:spPr>
          <a:xfrm>
            <a:off x="569167" y="1418253"/>
            <a:ext cx="67977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a:cxnSpLocks/>
          </p:cNvCxnSpPr>
          <p:nvPr/>
        </p:nvCxnSpPr>
        <p:spPr>
          <a:xfrm flipV="1">
            <a:off x="1390717" y="1418253"/>
            <a:ext cx="1492443"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3769567" y="1436914"/>
            <a:ext cx="3498980"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Oval 13"/>
          <p:cNvSpPr/>
          <p:nvPr/>
        </p:nvSpPr>
        <p:spPr>
          <a:xfrm>
            <a:off x="3620278" y="1436914"/>
            <a:ext cx="447869" cy="494523"/>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p:nvSpPr>
        <p:spPr>
          <a:xfrm>
            <a:off x="83975" y="3069772"/>
            <a:ext cx="4907902" cy="391886"/>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7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9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58008"/>
            <a:ext cx="12192000" cy="42081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t>At my school we have a charity event every year. We raise money for the local soup kitchens and charity. Charity events are hard work, but they're fun, too! </a:t>
            </a:r>
          </a:p>
          <a:p>
            <a:r>
              <a:rPr lang="en-US" sz="2800" dirty="0"/>
              <a:t>Each class holds a different event. Last month, my sister's class had a talent show, and my class had a bake sale. We organized a bake sale because we learned how to make cakes in our cooking lessons. Everyone baked cakes at home then brought them to the school playground to sell. We sold lots of cakes and cookies and raised </a:t>
            </a:r>
          </a:p>
          <a:p>
            <a:r>
              <a:rPr lang="en-US" sz="2800" dirty="0"/>
              <a:t>85 dollars, so everyone was very happy!</a:t>
            </a:r>
          </a:p>
          <a:p>
            <a:r>
              <a:rPr lang="en-US" sz="2800" dirty="0"/>
              <a:t>Last year, we joined a fun run in the park. My class all ran or walked for 3 kilometers. We were all very tired, but we raised more money than this year. Maybe we will run again next year.</a:t>
            </a:r>
          </a:p>
        </p:txBody>
      </p:sp>
      <p:sp>
        <p:nvSpPr>
          <p:cNvPr id="3" name="Rectangle 2"/>
          <p:cNvSpPr/>
          <p:nvPr/>
        </p:nvSpPr>
        <p:spPr>
          <a:xfrm>
            <a:off x="-18661" y="410748"/>
            <a:ext cx="12192000" cy="1077218"/>
          </a:xfrm>
          <a:prstGeom prst="rect">
            <a:avLst/>
          </a:prstGeom>
        </p:spPr>
        <p:txBody>
          <a:bodyPr wrap="square">
            <a:spAutoFit/>
          </a:bodyPr>
          <a:lstStyle/>
          <a:p>
            <a:r>
              <a:rPr lang="en-US" sz="3200" dirty="0"/>
              <a:t>2. What charity event did Greg's sister and her school friends organize this year?    A. bake sale       B. fun run       C. talent show</a:t>
            </a:r>
          </a:p>
        </p:txBody>
      </p:sp>
      <p:cxnSp>
        <p:nvCxnSpPr>
          <p:cNvPr id="5" name="Straight Connector 4"/>
          <p:cNvCxnSpPr>
            <a:cxnSpLocks/>
          </p:cNvCxnSpPr>
          <p:nvPr/>
        </p:nvCxnSpPr>
        <p:spPr>
          <a:xfrm>
            <a:off x="543779" y="933061"/>
            <a:ext cx="312315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4469363" y="949357"/>
            <a:ext cx="55610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a:cxnSpLocks/>
          </p:cNvCxnSpPr>
          <p:nvPr/>
        </p:nvCxnSpPr>
        <p:spPr>
          <a:xfrm flipV="1">
            <a:off x="10291665" y="933061"/>
            <a:ext cx="1276558" cy="9331"/>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a:cxnSpLocks/>
          </p:cNvCxnSpPr>
          <p:nvPr/>
        </p:nvCxnSpPr>
        <p:spPr>
          <a:xfrm>
            <a:off x="102854" y="1466109"/>
            <a:ext cx="1438867"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Rectangle 11"/>
          <p:cNvSpPr/>
          <p:nvPr/>
        </p:nvSpPr>
        <p:spPr>
          <a:xfrm>
            <a:off x="5010539" y="3116424"/>
            <a:ext cx="6858000" cy="35456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a:off x="6830008" y="949357"/>
            <a:ext cx="485192" cy="538609"/>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8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90"/>
                                          </p:val>
                                        </p:tav>
                                        <p:tav tm="100000">
                                          <p:val>
                                            <p:fltVal val="0"/>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58008"/>
            <a:ext cx="12192000" cy="42081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t>At my school we have a charity event every year. We raise money for the local soup kitchens and charity. Charity events are hard work, but they're fun, too! </a:t>
            </a:r>
          </a:p>
          <a:p>
            <a:r>
              <a:rPr lang="en-US" sz="2800" dirty="0"/>
              <a:t>Each class holds a different event. Last month, my sister's class had a talent show, and my class had a bake sale. We organized a bake sale because we learned how to make cakes in our cooking lessons. Everyone baked cakes at home then brought them to the school playground to sell. We sold lots of cakes and cookies and raised </a:t>
            </a:r>
          </a:p>
          <a:p>
            <a:r>
              <a:rPr lang="en-US" sz="2800" dirty="0"/>
              <a:t>85 dollars, so everyone was very happy!</a:t>
            </a:r>
          </a:p>
          <a:p>
            <a:r>
              <a:rPr lang="en-US" sz="2800" dirty="0"/>
              <a:t>Last year, we joined a fun run in the park. My class all ran or walked for 3 kilometers. We were all very tired, but we raised more money than this year. Maybe we will run again next year.</a:t>
            </a:r>
          </a:p>
        </p:txBody>
      </p:sp>
      <p:sp>
        <p:nvSpPr>
          <p:cNvPr id="3" name="Rectangle 2"/>
          <p:cNvSpPr/>
          <p:nvPr/>
        </p:nvSpPr>
        <p:spPr>
          <a:xfrm>
            <a:off x="0" y="625351"/>
            <a:ext cx="12192000" cy="1077218"/>
          </a:xfrm>
          <a:prstGeom prst="rect">
            <a:avLst/>
          </a:prstGeom>
        </p:spPr>
        <p:txBody>
          <a:bodyPr wrap="square">
            <a:spAutoFit/>
          </a:bodyPr>
          <a:lstStyle/>
          <a:p>
            <a:r>
              <a:rPr lang="en-US" sz="3200" dirty="0"/>
              <a:t>3. Before the charity event, Greg and his friends made cakes... </a:t>
            </a:r>
          </a:p>
          <a:p>
            <a:r>
              <a:rPr lang="en-US" sz="3200" dirty="0"/>
              <a:t>A. during cooking lessons.    B. on the school playground.    C. at home.</a:t>
            </a:r>
          </a:p>
        </p:txBody>
      </p:sp>
      <p:cxnSp>
        <p:nvCxnSpPr>
          <p:cNvPr id="5" name="Straight Connector 4"/>
          <p:cNvCxnSpPr/>
          <p:nvPr/>
        </p:nvCxnSpPr>
        <p:spPr>
          <a:xfrm flipV="1">
            <a:off x="4721290" y="1101012"/>
            <a:ext cx="3153747" cy="18661"/>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8098971" y="1129004"/>
            <a:ext cx="1800809"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Rectangle 7"/>
          <p:cNvSpPr/>
          <p:nvPr/>
        </p:nvSpPr>
        <p:spPr>
          <a:xfrm>
            <a:off x="5122506" y="3965510"/>
            <a:ext cx="4534678" cy="396551"/>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p:cNvSpPr/>
          <p:nvPr/>
        </p:nvSpPr>
        <p:spPr>
          <a:xfrm>
            <a:off x="9759820" y="1208179"/>
            <a:ext cx="410547" cy="424479"/>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1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90"/>
                                          </p:val>
                                        </p:tav>
                                        <p:tav tm="100000">
                                          <p:val>
                                            <p:fltVal val="0"/>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58008"/>
            <a:ext cx="12192000" cy="42081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dirty="0"/>
              <a:t>At my school we have a charity event every year. We raise money for the local soup kitchens and charity. Charity events are hard work, but they're fun, too! </a:t>
            </a:r>
          </a:p>
          <a:p>
            <a:r>
              <a:rPr lang="en-US" sz="2800" dirty="0"/>
              <a:t>Each class holds a different event. Last month, my sister's class had a talent show, and my class had a bake sale. We organized a bake sale because we learned how to make cakes in our cooking lessons. Everyone baked cakes at home then brought them to the school playground to sell. We sold lots of cakes and cookies and raised </a:t>
            </a:r>
          </a:p>
          <a:p>
            <a:r>
              <a:rPr lang="en-US" sz="2800" dirty="0"/>
              <a:t>85 dollars, so everyone was very happy!</a:t>
            </a:r>
          </a:p>
          <a:p>
            <a:r>
              <a:rPr lang="en-US" sz="2800" dirty="0"/>
              <a:t>Last year, we joined a fun run in the park. My class all ran or walked for 3 kilometers. We were all very tired, but we raised more money than this year. Maybe we will run again next year.</a:t>
            </a:r>
          </a:p>
        </p:txBody>
      </p:sp>
      <p:sp>
        <p:nvSpPr>
          <p:cNvPr id="3" name="Rectangle 2"/>
          <p:cNvSpPr/>
          <p:nvPr/>
        </p:nvSpPr>
        <p:spPr>
          <a:xfrm>
            <a:off x="0" y="440199"/>
            <a:ext cx="12192000" cy="1569660"/>
          </a:xfrm>
          <a:prstGeom prst="rect">
            <a:avLst/>
          </a:prstGeom>
        </p:spPr>
        <p:txBody>
          <a:bodyPr wrap="square">
            <a:spAutoFit/>
          </a:bodyPr>
          <a:lstStyle/>
          <a:p>
            <a:r>
              <a:rPr lang="en-US" sz="3200" dirty="0"/>
              <a:t>4. Greg thinks his class should have a fun run next year because they... </a:t>
            </a:r>
          </a:p>
          <a:p>
            <a:r>
              <a:rPr lang="en-US" sz="3200" dirty="0"/>
              <a:t>A. really like running.                          B. want to raise more money. </a:t>
            </a:r>
          </a:p>
          <a:p>
            <a:r>
              <a:rPr lang="en-US" sz="3200" dirty="0"/>
              <a:t>C. want to run for 3 kilometers.</a:t>
            </a:r>
          </a:p>
        </p:txBody>
      </p:sp>
      <p:cxnSp>
        <p:nvCxnSpPr>
          <p:cNvPr id="5" name="Straight Connector 4"/>
          <p:cNvCxnSpPr/>
          <p:nvPr/>
        </p:nvCxnSpPr>
        <p:spPr>
          <a:xfrm>
            <a:off x="578498" y="914400"/>
            <a:ext cx="176348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a:cxnSpLocks/>
          </p:cNvCxnSpPr>
          <p:nvPr/>
        </p:nvCxnSpPr>
        <p:spPr>
          <a:xfrm>
            <a:off x="5150498" y="914400"/>
            <a:ext cx="23029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a:cxnSpLocks/>
          </p:cNvCxnSpPr>
          <p:nvPr/>
        </p:nvCxnSpPr>
        <p:spPr>
          <a:xfrm>
            <a:off x="7623110" y="914400"/>
            <a:ext cx="137203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a:off x="9246637" y="914400"/>
            <a:ext cx="1306285"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Rectangle 11"/>
          <p:cNvSpPr/>
          <p:nvPr/>
        </p:nvSpPr>
        <p:spPr>
          <a:xfrm>
            <a:off x="83976" y="5262465"/>
            <a:ext cx="5962261" cy="345233"/>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5682343" y="5719665"/>
            <a:ext cx="5393094" cy="354564"/>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83976" y="6120882"/>
            <a:ext cx="5066522" cy="34523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p:cNvSpPr/>
          <p:nvPr/>
        </p:nvSpPr>
        <p:spPr>
          <a:xfrm>
            <a:off x="5872065" y="977768"/>
            <a:ext cx="447870" cy="494522"/>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0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90"/>
                                          </p:val>
                                        </p:tav>
                                        <p:tav tm="100000">
                                          <p:val>
                                            <p:fltVal val="0"/>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90"/>
                                          </p:val>
                                        </p:tav>
                                        <p:tav tm="100000">
                                          <p:val>
                                            <p:fltVal val="0"/>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 calcmode="lin" valueType="num">
                                      <p:cBhvr>
                                        <p:cTn id="33" dur="500" fill="hold"/>
                                        <p:tgtEl>
                                          <p:spTgt spid="15"/>
                                        </p:tgtEl>
                                        <p:attrNameLst>
                                          <p:attrName>style.rotation</p:attrName>
                                        </p:attrNameLst>
                                      </p:cBhvr>
                                      <p:tavLst>
                                        <p:tav tm="0">
                                          <p:val>
                                            <p:fltVal val="90"/>
                                          </p:val>
                                        </p:tav>
                                        <p:tav tm="100000">
                                          <p:val>
                                            <p:fltVal val="0"/>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19" y="469412"/>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3"/>
          <a:stretch>
            <a:fillRect/>
          </a:stretch>
        </p:blipFill>
        <p:spPr>
          <a:xfrm>
            <a:off x="541957" y="1384840"/>
            <a:ext cx="1920785" cy="570039"/>
          </a:xfrm>
          <a:prstGeom prst="rect">
            <a:avLst/>
          </a:prstGeom>
        </p:spPr>
      </p:pic>
      <p:sp>
        <p:nvSpPr>
          <p:cNvPr id="11" name="Round Diagonal Corner Rectangle 10"/>
          <p:cNvSpPr/>
          <p:nvPr/>
        </p:nvSpPr>
        <p:spPr>
          <a:xfrm>
            <a:off x="541957" y="5104856"/>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36" name="Picture 35">
            <a:extLst>
              <a:ext uri="{FF2B5EF4-FFF2-40B4-BE49-F238E27FC236}">
                <a16:creationId xmlns:a16="http://schemas.microsoft.com/office/drawing/2014/main" id="{E16836D3-91E1-41CB-B0CF-78FE299F7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19" y="2123989"/>
            <a:ext cx="2890020" cy="589500"/>
          </a:xfrm>
          <a:prstGeom prst="rect">
            <a:avLst/>
          </a:prstGeom>
        </p:spPr>
      </p:pic>
      <p:pic>
        <p:nvPicPr>
          <p:cNvPr id="38" name="Picture 37">
            <a:extLst>
              <a:ext uri="{FF2B5EF4-FFF2-40B4-BE49-F238E27FC236}">
                <a16:creationId xmlns:a16="http://schemas.microsoft.com/office/drawing/2014/main" id="{1BDFC3EF-295E-4CA7-B45B-BE5AFCE34E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50" y="2755238"/>
            <a:ext cx="2891243" cy="589500"/>
          </a:xfrm>
          <a:prstGeom prst="rect">
            <a:avLst/>
          </a:prstGeom>
        </p:spPr>
      </p:pic>
      <p:pic>
        <p:nvPicPr>
          <p:cNvPr id="40" name="Picture 39">
            <a:extLst>
              <a:ext uri="{FF2B5EF4-FFF2-40B4-BE49-F238E27FC236}">
                <a16:creationId xmlns:a16="http://schemas.microsoft.com/office/drawing/2014/main" id="{0967C2C6-CC93-44EA-9C68-8DD3142554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264" y="3329162"/>
            <a:ext cx="2890020" cy="589500"/>
          </a:xfrm>
          <a:prstGeom prst="rect">
            <a:avLst/>
          </a:prstGeom>
        </p:spPr>
      </p:pic>
      <p:pic>
        <p:nvPicPr>
          <p:cNvPr id="42" name="Picture 41">
            <a:extLst>
              <a:ext uri="{FF2B5EF4-FFF2-40B4-BE49-F238E27FC236}">
                <a16:creationId xmlns:a16="http://schemas.microsoft.com/office/drawing/2014/main" id="{6A1366E3-F23C-4EDC-81BC-1A9D8B9CA3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135" y="3878675"/>
            <a:ext cx="2627071" cy="535865"/>
          </a:xfrm>
          <a:prstGeom prst="rect">
            <a:avLst/>
          </a:prstGeom>
        </p:spPr>
      </p:pic>
      <p:pic>
        <p:nvPicPr>
          <p:cNvPr id="44" name="Picture 43">
            <a:extLst>
              <a:ext uri="{FF2B5EF4-FFF2-40B4-BE49-F238E27FC236}">
                <a16:creationId xmlns:a16="http://schemas.microsoft.com/office/drawing/2014/main" id="{D8261C07-B8E3-4DD1-91C5-65B79CF2BD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584" y="4385894"/>
            <a:ext cx="2890020" cy="589500"/>
          </a:xfrm>
          <a:prstGeom prst="rect">
            <a:avLst/>
          </a:prstGeom>
        </p:spPr>
      </p:pic>
      <p:pic>
        <p:nvPicPr>
          <p:cNvPr id="5" name="Picture 4"/>
          <p:cNvPicPr>
            <a:picLocks noChangeAspect="1"/>
          </p:cNvPicPr>
          <p:nvPr/>
        </p:nvPicPr>
        <p:blipFill>
          <a:blip r:embed="rId9"/>
          <a:stretch>
            <a:fillRect/>
          </a:stretch>
        </p:blipFill>
        <p:spPr>
          <a:xfrm>
            <a:off x="3500887" y="490818"/>
            <a:ext cx="4201181" cy="5876365"/>
          </a:xfrm>
          <a:prstGeom prst="rect">
            <a:avLst/>
          </a:prstGeom>
        </p:spPr>
      </p:pic>
      <p:pic>
        <p:nvPicPr>
          <p:cNvPr id="7" name="Picture 6"/>
          <p:cNvPicPr>
            <a:picLocks noChangeAspect="1"/>
          </p:cNvPicPr>
          <p:nvPr/>
        </p:nvPicPr>
        <p:blipFill>
          <a:blip r:embed="rId10"/>
          <a:stretch>
            <a:fillRect/>
          </a:stretch>
        </p:blipFill>
        <p:spPr>
          <a:xfrm>
            <a:off x="7811631" y="481487"/>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4789"/>
            <a:ext cx="12192000" cy="6636378"/>
          </a:xfrm>
          <a:prstGeom prst="rect">
            <a:avLst/>
          </a:prstGeom>
        </p:spPr>
      </p:pic>
    </p:spTree>
    <p:extLst>
      <p:ext uri="{BB962C8B-B14F-4D97-AF65-F5344CB8AC3E}">
        <p14:creationId xmlns:p14="http://schemas.microsoft.com/office/powerpoint/2010/main" val="2197431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 y="359639"/>
            <a:ext cx="10877550" cy="923925"/>
          </a:xfrm>
          <a:prstGeom prst="rect">
            <a:avLst/>
          </a:prstGeom>
        </p:spPr>
      </p:pic>
      <p:pic>
        <p:nvPicPr>
          <p:cNvPr id="3" name="Picture 2"/>
          <p:cNvPicPr>
            <a:picLocks noChangeAspect="1"/>
          </p:cNvPicPr>
          <p:nvPr/>
        </p:nvPicPr>
        <p:blipFill>
          <a:blip r:embed="rId3"/>
          <a:stretch>
            <a:fillRect/>
          </a:stretch>
        </p:blipFill>
        <p:spPr>
          <a:xfrm>
            <a:off x="0" y="1283564"/>
            <a:ext cx="12259335" cy="1308987"/>
          </a:xfrm>
          <a:prstGeom prst="rect">
            <a:avLst/>
          </a:prstGeom>
        </p:spPr>
      </p:pic>
      <p:pic>
        <p:nvPicPr>
          <p:cNvPr id="5" name="Picture 4"/>
          <p:cNvPicPr>
            <a:picLocks noChangeAspect="1"/>
          </p:cNvPicPr>
          <p:nvPr/>
        </p:nvPicPr>
        <p:blipFill>
          <a:blip r:embed="rId4"/>
          <a:stretch>
            <a:fillRect/>
          </a:stretch>
        </p:blipFill>
        <p:spPr>
          <a:xfrm>
            <a:off x="1424317" y="2623443"/>
            <a:ext cx="9410700" cy="3600450"/>
          </a:xfrm>
          <a:prstGeom prst="rect">
            <a:avLst/>
          </a:prstGeom>
        </p:spPr>
      </p:pic>
      <p:sp>
        <p:nvSpPr>
          <p:cNvPr id="6" name="TextBox 5"/>
          <p:cNvSpPr txBox="1"/>
          <p:nvPr/>
        </p:nvSpPr>
        <p:spPr>
          <a:xfrm>
            <a:off x="7396682" y="5404919"/>
            <a:ext cx="3340728" cy="584775"/>
          </a:xfrm>
          <a:prstGeom prst="rect">
            <a:avLst/>
          </a:prstGeom>
          <a:noFill/>
        </p:spPr>
        <p:txBody>
          <a:bodyPr wrap="square" rtlCol="0">
            <a:spAutoFit/>
          </a:bodyPr>
          <a:lstStyle/>
          <a:p>
            <a:r>
              <a:rPr lang="en-US" sz="3200" dirty="0">
                <a:solidFill>
                  <a:srgbClr val="FF0000"/>
                </a:solidFill>
              </a:rPr>
              <a:t>a craft fair</a:t>
            </a:r>
          </a:p>
        </p:txBody>
      </p:sp>
    </p:spTree>
    <p:extLst>
      <p:ext uri="{BB962C8B-B14F-4D97-AF65-F5344CB8AC3E}">
        <p14:creationId xmlns:p14="http://schemas.microsoft.com/office/powerpoint/2010/main" val="22035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 y="359639"/>
            <a:ext cx="10877550" cy="923925"/>
          </a:xfrm>
          <a:prstGeom prst="rect">
            <a:avLst/>
          </a:prstGeom>
        </p:spPr>
      </p:pic>
      <p:pic>
        <p:nvPicPr>
          <p:cNvPr id="3" name="Picture 2"/>
          <p:cNvPicPr>
            <a:picLocks noChangeAspect="1"/>
          </p:cNvPicPr>
          <p:nvPr/>
        </p:nvPicPr>
        <p:blipFill>
          <a:blip r:embed="rId3"/>
          <a:stretch>
            <a:fillRect/>
          </a:stretch>
        </p:blipFill>
        <p:spPr>
          <a:xfrm>
            <a:off x="0" y="1283564"/>
            <a:ext cx="12259335" cy="1308987"/>
          </a:xfrm>
          <a:prstGeom prst="rect">
            <a:avLst/>
          </a:prstGeom>
        </p:spPr>
      </p:pic>
      <p:pic>
        <p:nvPicPr>
          <p:cNvPr id="4" name="Picture 3"/>
          <p:cNvPicPr>
            <a:picLocks noChangeAspect="1"/>
          </p:cNvPicPr>
          <p:nvPr/>
        </p:nvPicPr>
        <p:blipFill>
          <a:blip r:embed="rId4"/>
          <a:stretch>
            <a:fillRect/>
          </a:stretch>
        </p:blipFill>
        <p:spPr>
          <a:xfrm>
            <a:off x="1697053" y="2692139"/>
            <a:ext cx="9258300" cy="3686175"/>
          </a:xfrm>
          <a:prstGeom prst="rect">
            <a:avLst/>
          </a:prstGeom>
        </p:spPr>
      </p:pic>
      <p:sp>
        <p:nvSpPr>
          <p:cNvPr id="7" name="TextBox 6"/>
          <p:cNvSpPr txBox="1"/>
          <p:nvPr/>
        </p:nvSpPr>
        <p:spPr>
          <a:xfrm>
            <a:off x="2756359" y="5404918"/>
            <a:ext cx="3153624" cy="584775"/>
          </a:xfrm>
          <a:prstGeom prst="rect">
            <a:avLst/>
          </a:prstGeom>
          <a:noFill/>
        </p:spPr>
        <p:txBody>
          <a:bodyPr wrap="square" rtlCol="0">
            <a:spAutoFit/>
          </a:bodyPr>
          <a:lstStyle/>
          <a:p>
            <a:r>
              <a:rPr lang="en-US" sz="3200" dirty="0">
                <a:solidFill>
                  <a:srgbClr val="FF0000"/>
                </a:solidFill>
              </a:rPr>
              <a:t>raise money</a:t>
            </a:r>
          </a:p>
        </p:txBody>
      </p:sp>
      <p:sp>
        <p:nvSpPr>
          <p:cNvPr id="8" name="TextBox 7"/>
          <p:cNvSpPr txBox="1"/>
          <p:nvPr/>
        </p:nvSpPr>
        <p:spPr>
          <a:xfrm>
            <a:off x="7882305" y="5404918"/>
            <a:ext cx="2525917" cy="584775"/>
          </a:xfrm>
          <a:prstGeom prst="rect">
            <a:avLst/>
          </a:prstGeom>
          <a:noFill/>
        </p:spPr>
        <p:txBody>
          <a:bodyPr wrap="square" rtlCol="0">
            <a:spAutoFit/>
          </a:bodyPr>
          <a:lstStyle/>
          <a:p>
            <a:r>
              <a:rPr lang="en-US" sz="3200" dirty="0">
                <a:solidFill>
                  <a:srgbClr val="FF0000"/>
                </a:solidFill>
              </a:rPr>
              <a:t>a bake sale</a:t>
            </a:r>
          </a:p>
        </p:txBody>
      </p:sp>
    </p:spTree>
    <p:extLst>
      <p:ext uri="{BB962C8B-B14F-4D97-AF65-F5344CB8AC3E}">
        <p14:creationId xmlns:p14="http://schemas.microsoft.com/office/powerpoint/2010/main" val="29102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90"/>
                                          </p:val>
                                        </p:tav>
                                        <p:tav tm="100000">
                                          <p:val>
                                            <p:fltVal val="0"/>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 y="359639"/>
            <a:ext cx="10877550" cy="923925"/>
          </a:xfrm>
          <a:prstGeom prst="rect">
            <a:avLst/>
          </a:prstGeom>
        </p:spPr>
      </p:pic>
      <p:pic>
        <p:nvPicPr>
          <p:cNvPr id="3" name="Picture 2"/>
          <p:cNvPicPr>
            <a:picLocks noChangeAspect="1"/>
          </p:cNvPicPr>
          <p:nvPr/>
        </p:nvPicPr>
        <p:blipFill>
          <a:blip r:embed="rId3"/>
          <a:stretch>
            <a:fillRect/>
          </a:stretch>
        </p:blipFill>
        <p:spPr>
          <a:xfrm>
            <a:off x="0" y="1283564"/>
            <a:ext cx="12259335" cy="1308987"/>
          </a:xfrm>
          <a:prstGeom prst="rect">
            <a:avLst/>
          </a:prstGeom>
        </p:spPr>
      </p:pic>
      <p:pic>
        <p:nvPicPr>
          <p:cNvPr id="4" name="Picture 3"/>
          <p:cNvPicPr>
            <a:picLocks noChangeAspect="1"/>
          </p:cNvPicPr>
          <p:nvPr/>
        </p:nvPicPr>
        <p:blipFill>
          <a:blip r:embed="rId4"/>
          <a:stretch>
            <a:fillRect/>
          </a:stretch>
        </p:blipFill>
        <p:spPr>
          <a:xfrm>
            <a:off x="1561675" y="2592551"/>
            <a:ext cx="9267825" cy="3743325"/>
          </a:xfrm>
          <a:prstGeom prst="rect">
            <a:avLst/>
          </a:prstGeom>
        </p:spPr>
      </p:pic>
      <p:sp>
        <p:nvSpPr>
          <p:cNvPr id="7" name="TextBox 6"/>
          <p:cNvSpPr txBox="1"/>
          <p:nvPr/>
        </p:nvSpPr>
        <p:spPr>
          <a:xfrm>
            <a:off x="2931112" y="5365785"/>
            <a:ext cx="2344847" cy="584775"/>
          </a:xfrm>
          <a:prstGeom prst="rect">
            <a:avLst/>
          </a:prstGeom>
          <a:noFill/>
        </p:spPr>
        <p:txBody>
          <a:bodyPr wrap="square" rtlCol="0">
            <a:spAutoFit/>
          </a:bodyPr>
          <a:lstStyle/>
          <a:p>
            <a:r>
              <a:rPr lang="en-US" sz="3200" dirty="0">
                <a:solidFill>
                  <a:srgbClr val="FF0000"/>
                </a:solidFill>
              </a:rPr>
              <a:t>a car wash</a:t>
            </a:r>
          </a:p>
        </p:txBody>
      </p:sp>
      <p:sp>
        <p:nvSpPr>
          <p:cNvPr id="8" name="TextBox 7"/>
          <p:cNvSpPr txBox="1"/>
          <p:nvPr/>
        </p:nvSpPr>
        <p:spPr>
          <a:xfrm>
            <a:off x="7472793" y="5365784"/>
            <a:ext cx="2879002" cy="584775"/>
          </a:xfrm>
          <a:prstGeom prst="rect">
            <a:avLst/>
          </a:prstGeom>
          <a:noFill/>
        </p:spPr>
        <p:txBody>
          <a:bodyPr wrap="square" rtlCol="0">
            <a:spAutoFit/>
          </a:bodyPr>
          <a:lstStyle/>
          <a:p>
            <a:r>
              <a:rPr lang="en-US" sz="3200" dirty="0">
                <a:solidFill>
                  <a:srgbClr val="FF0000"/>
                </a:solidFill>
              </a:rPr>
              <a:t>clean up parks</a:t>
            </a:r>
          </a:p>
        </p:txBody>
      </p:sp>
    </p:spTree>
    <p:extLst>
      <p:ext uri="{BB962C8B-B14F-4D97-AF65-F5344CB8AC3E}">
        <p14:creationId xmlns:p14="http://schemas.microsoft.com/office/powerpoint/2010/main" val="426367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90"/>
                                          </p:val>
                                        </p:tav>
                                        <p:tav tm="100000">
                                          <p:val>
                                            <p:fltVal val="0"/>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803" y="359639"/>
            <a:ext cx="10877550" cy="923925"/>
          </a:xfrm>
          <a:prstGeom prst="rect">
            <a:avLst/>
          </a:prstGeom>
        </p:spPr>
      </p:pic>
      <p:pic>
        <p:nvPicPr>
          <p:cNvPr id="3" name="Picture 2"/>
          <p:cNvPicPr>
            <a:picLocks noChangeAspect="1"/>
          </p:cNvPicPr>
          <p:nvPr/>
        </p:nvPicPr>
        <p:blipFill>
          <a:blip r:embed="rId3"/>
          <a:stretch>
            <a:fillRect/>
          </a:stretch>
        </p:blipFill>
        <p:spPr>
          <a:xfrm>
            <a:off x="0" y="1283564"/>
            <a:ext cx="12259335" cy="1308987"/>
          </a:xfrm>
          <a:prstGeom prst="rect">
            <a:avLst/>
          </a:prstGeom>
        </p:spPr>
      </p:pic>
      <p:pic>
        <p:nvPicPr>
          <p:cNvPr id="4" name="Picture 3"/>
          <p:cNvPicPr>
            <a:picLocks noChangeAspect="1"/>
          </p:cNvPicPr>
          <p:nvPr/>
        </p:nvPicPr>
        <p:blipFill>
          <a:blip r:embed="rId4"/>
          <a:stretch>
            <a:fillRect/>
          </a:stretch>
        </p:blipFill>
        <p:spPr>
          <a:xfrm>
            <a:off x="1510042" y="2592551"/>
            <a:ext cx="9239250" cy="3667125"/>
          </a:xfrm>
          <a:prstGeom prst="rect">
            <a:avLst/>
          </a:prstGeom>
        </p:spPr>
      </p:pic>
      <p:sp>
        <p:nvSpPr>
          <p:cNvPr id="7" name="TextBox 6"/>
          <p:cNvSpPr txBox="1"/>
          <p:nvPr/>
        </p:nvSpPr>
        <p:spPr>
          <a:xfrm>
            <a:off x="2420433" y="5326834"/>
            <a:ext cx="2661719" cy="584775"/>
          </a:xfrm>
          <a:prstGeom prst="rect">
            <a:avLst/>
          </a:prstGeom>
          <a:noFill/>
        </p:spPr>
        <p:txBody>
          <a:bodyPr wrap="square" rtlCol="0">
            <a:spAutoFit/>
          </a:bodyPr>
          <a:lstStyle/>
          <a:p>
            <a:r>
              <a:rPr lang="en-US" sz="3200" dirty="0">
                <a:solidFill>
                  <a:srgbClr val="FF0000"/>
                </a:solidFill>
              </a:rPr>
              <a:t>donate clothes</a:t>
            </a:r>
          </a:p>
        </p:txBody>
      </p:sp>
      <p:sp>
        <p:nvSpPr>
          <p:cNvPr id="8" name="TextBox 7"/>
          <p:cNvSpPr txBox="1"/>
          <p:nvPr/>
        </p:nvSpPr>
        <p:spPr>
          <a:xfrm>
            <a:off x="8168227" y="5326833"/>
            <a:ext cx="1122630" cy="584775"/>
          </a:xfrm>
          <a:prstGeom prst="rect">
            <a:avLst/>
          </a:prstGeom>
          <a:noFill/>
        </p:spPr>
        <p:txBody>
          <a:bodyPr wrap="square" rtlCol="0">
            <a:spAutoFit/>
          </a:bodyPr>
          <a:lstStyle/>
          <a:p>
            <a:r>
              <a:rPr lang="en-US" sz="3200" dirty="0">
                <a:solidFill>
                  <a:srgbClr val="FF0000"/>
                </a:solidFill>
              </a:rPr>
              <a:t>right</a:t>
            </a:r>
          </a:p>
        </p:txBody>
      </p:sp>
    </p:spTree>
    <p:extLst>
      <p:ext uri="{BB962C8B-B14F-4D97-AF65-F5344CB8AC3E}">
        <p14:creationId xmlns:p14="http://schemas.microsoft.com/office/powerpoint/2010/main" val="43195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90"/>
                                          </p:val>
                                        </p:tav>
                                        <p:tav tm="100000">
                                          <p:val>
                                            <p:fltVal val="0"/>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171" y="425693"/>
            <a:ext cx="2883658" cy="719390"/>
          </a:xfrm>
          <a:prstGeom prst="rect">
            <a:avLst/>
          </a:prstGeom>
        </p:spPr>
      </p:pic>
      <p:sp>
        <p:nvSpPr>
          <p:cNvPr id="3" name="TextBox 2"/>
          <p:cNvSpPr txBox="1"/>
          <p:nvPr/>
        </p:nvSpPr>
        <p:spPr>
          <a:xfrm>
            <a:off x="3684760" y="470780"/>
            <a:ext cx="6944008" cy="1015663"/>
          </a:xfrm>
          <a:prstGeom prst="rect">
            <a:avLst/>
          </a:prstGeom>
          <a:noFill/>
        </p:spPr>
        <p:txBody>
          <a:bodyPr wrap="square" rtlCol="0">
            <a:spAutoFit/>
          </a:bodyPr>
          <a:lstStyle/>
          <a:p>
            <a:r>
              <a:rPr lang="en-US" sz="6000" dirty="0">
                <a:solidFill>
                  <a:srgbClr val="FF0000"/>
                </a:solidFill>
              </a:rPr>
              <a:t>Past Simple Tense</a:t>
            </a:r>
          </a:p>
        </p:txBody>
      </p:sp>
      <p:sp>
        <p:nvSpPr>
          <p:cNvPr id="4" name="TextBox 3"/>
          <p:cNvSpPr txBox="1"/>
          <p:nvPr/>
        </p:nvSpPr>
        <p:spPr>
          <a:xfrm>
            <a:off x="742384" y="1959083"/>
            <a:ext cx="10683089" cy="1938992"/>
          </a:xfrm>
          <a:prstGeom prst="rect">
            <a:avLst/>
          </a:prstGeom>
          <a:noFill/>
        </p:spPr>
        <p:txBody>
          <a:bodyPr wrap="square" rtlCol="0">
            <a:spAutoFit/>
          </a:bodyPr>
          <a:lstStyle/>
          <a:p>
            <a:r>
              <a:rPr lang="en-US" sz="4000" b="1" dirty="0">
                <a:solidFill>
                  <a:srgbClr val="0070C0"/>
                </a:solidFill>
              </a:rPr>
              <a:t>Affirmative</a:t>
            </a:r>
            <a:r>
              <a:rPr lang="en-US" sz="4000" dirty="0">
                <a:solidFill>
                  <a:srgbClr val="0070C0"/>
                </a:solidFill>
              </a:rPr>
              <a:t>:     S + </a:t>
            </a:r>
            <a:r>
              <a:rPr lang="en-US" sz="4000" dirty="0">
                <a:solidFill>
                  <a:srgbClr val="FF0000"/>
                </a:solidFill>
              </a:rPr>
              <a:t>V-</a:t>
            </a:r>
            <a:r>
              <a:rPr lang="en-US" sz="4000" dirty="0" err="1">
                <a:solidFill>
                  <a:srgbClr val="FF0000"/>
                </a:solidFill>
              </a:rPr>
              <a:t>ed</a:t>
            </a:r>
            <a:endParaRPr lang="en-US" sz="4000" dirty="0">
              <a:solidFill>
                <a:srgbClr val="FF0000"/>
              </a:solidFill>
            </a:endParaRPr>
          </a:p>
          <a:p>
            <a:r>
              <a:rPr lang="en-US" sz="4000" b="1" dirty="0">
                <a:solidFill>
                  <a:srgbClr val="0070C0"/>
                </a:solidFill>
              </a:rPr>
              <a:t>Negative</a:t>
            </a:r>
            <a:r>
              <a:rPr lang="en-US" sz="4000" dirty="0">
                <a:solidFill>
                  <a:srgbClr val="0070C0"/>
                </a:solidFill>
              </a:rPr>
              <a:t>:         S + </a:t>
            </a:r>
            <a:r>
              <a:rPr lang="en-US" sz="4000" dirty="0">
                <a:solidFill>
                  <a:srgbClr val="FF0000"/>
                </a:solidFill>
              </a:rPr>
              <a:t>didn’t</a:t>
            </a:r>
            <a:r>
              <a:rPr lang="en-US" sz="4000" dirty="0">
                <a:solidFill>
                  <a:srgbClr val="0070C0"/>
                </a:solidFill>
              </a:rPr>
              <a:t> + </a:t>
            </a:r>
            <a:r>
              <a:rPr lang="en-US" sz="4000" dirty="0">
                <a:solidFill>
                  <a:srgbClr val="FF0000"/>
                </a:solidFill>
              </a:rPr>
              <a:t>V (bare infinitive)</a:t>
            </a:r>
          </a:p>
          <a:p>
            <a:r>
              <a:rPr lang="en-US" sz="4000" b="1" dirty="0">
                <a:solidFill>
                  <a:srgbClr val="0070C0"/>
                </a:solidFill>
              </a:rPr>
              <a:t>Interrogative:</a:t>
            </a:r>
            <a:r>
              <a:rPr lang="en-US" sz="4000" dirty="0">
                <a:solidFill>
                  <a:srgbClr val="0070C0"/>
                </a:solidFill>
              </a:rPr>
              <a:t>  </a:t>
            </a:r>
            <a:r>
              <a:rPr lang="en-US" sz="4000" dirty="0">
                <a:solidFill>
                  <a:srgbClr val="FF0000"/>
                </a:solidFill>
              </a:rPr>
              <a:t>Did</a:t>
            </a:r>
            <a:r>
              <a:rPr lang="en-US" sz="4000" dirty="0">
                <a:solidFill>
                  <a:srgbClr val="0070C0"/>
                </a:solidFill>
              </a:rPr>
              <a:t> + S + </a:t>
            </a:r>
            <a:r>
              <a:rPr lang="en-US" sz="4000" dirty="0">
                <a:solidFill>
                  <a:srgbClr val="FF0000"/>
                </a:solidFill>
              </a:rPr>
              <a:t>V (bare infinitive)</a:t>
            </a:r>
            <a:r>
              <a:rPr lang="en-US" sz="4000" dirty="0">
                <a:solidFill>
                  <a:srgbClr val="0070C0"/>
                </a:solidFill>
              </a:rPr>
              <a:t>?</a:t>
            </a:r>
          </a:p>
        </p:txBody>
      </p:sp>
    </p:spTree>
    <p:extLst>
      <p:ext uri="{BB962C8B-B14F-4D97-AF65-F5344CB8AC3E}">
        <p14:creationId xmlns:p14="http://schemas.microsoft.com/office/powerpoint/2010/main" val="30915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024690"/>
            <a:ext cx="12191999" cy="4247317"/>
          </a:xfrm>
          <a:prstGeom prst="rect">
            <a:avLst/>
          </a:prstGeom>
        </p:spPr>
        <p:txBody>
          <a:bodyPr wrap="square">
            <a:spAutoFit/>
          </a:bodyPr>
          <a:lstStyle/>
          <a:p>
            <a:r>
              <a:rPr lang="en-US" sz="3000" dirty="0">
                <a:solidFill>
                  <a:srgbClr val="0070C0"/>
                </a:solidFill>
              </a:rPr>
              <a:t>1. The school _______________ (raise) nearly five thousand dollars after the charity day.</a:t>
            </a:r>
          </a:p>
          <a:p>
            <a:r>
              <a:rPr lang="en-US" sz="3000" dirty="0">
                <a:solidFill>
                  <a:srgbClr val="0070C0"/>
                </a:solidFill>
              </a:rPr>
              <a:t>2. My friends and I _______________ (not clean up) the local park last weekend.</a:t>
            </a:r>
          </a:p>
          <a:p>
            <a:r>
              <a:rPr lang="en-US" sz="3000" dirty="0">
                <a:solidFill>
                  <a:srgbClr val="0070C0"/>
                </a:solidFill>
              </a:rPr>
              <a:t>3. Last summer, my brother _______________ (volunteer) at the local food kitchen. He _______________ (help) prepare food and do the dishes.</a:t>
            </a:r>
          </a:p>
          <a:p>
            <a:r>
              <a:rPr lang="en-US" sz="3000" dirty="0">
                <a:solidFill>
                  <a:srgbClr val="0070C0"/>
                </a:solidFill>
              </a:rPr>
              <a:t>4. We _______________ (donate) sweaters, scarves, and socks to poor children last winter.</a:t>
            </a:r>
          </a:p>
          <a:p>
            <a:r>
              <a:rPr lang="en-US" sz="3000" dirty="0">
                <a:solidFill>
                  <a:srgbClr val="0070C0"/>
                </a:solidFill>
              </a:rPr>
              <a:t>5. _______________ they _______________ (organize) a fun run last month?</a:t>
            </a:r>
          </a:p>
        </p:txBody>
      </p:sp>
      <p:pic>
        <p:nvPicPr>
          <p:cNvPr id="4" name="Picture 3"/>
          <p:cNvPicPr>
            <a:picLocks noChangeAspect="1"/>
          </p:cNvPicPr>
          <p:nvPr/>
        </p:nvPicPr>
        <p:blipFill>
          <a:blip r:embed="rId2"/>
          <a:stretch>
            <a:fillRect/>
          </a:stretch>
        </p:blipFill>
        <p:spPr>
          <a:xfrm>
            <a:off x="71909" y="387224"/>
            <a:ext cx="2886075" cy="723900"/>
          </a:xfrm>
          <a:prstGeom prst="rect">
            <a:avLst/>
          </a:prstGeom>
        </p:spPr>
      </p:pic>
      <p:sp>
        <p:nvSpPr>
          <p:cNvPr id="5" name="Rectangle 4"/>
          <p:cNvSpPr/>
          <p:nvPr/>
        </p:nvSpPr>
        <p:spPr>
          <a:xfrm>
            <a:off x="3048000" y="387224"/>
            <a:ext cx="9056483" cy="1200329"/>
          </a:xfrm>
          <a:prstGeom prst="rect">
            <a:avLst/>
          </a:prstGeom>
        </p:spPr>
        <p:txBody>
          <a:bodyPr wrap="square">
            <a:spAutoFit/>
          </a:bodyPr>
          <a:lstStyle/>
          <a:p>
            <a:r>
              <a:rPr lang="en-US" sz="3600" dirty="0">
                <a:solidFill>
                  <a:srgbClr val="0070C0"/>
                </a:solidFill>
              </a:rPr>
              <a:t>a. Fill in the blanks with the Past Simple form of the verbs in brackets.</a:t>
            </a:r>
          </a:p>
        </p:txBody>
      </p:sp>
      <p:sp>
        <p:nvSpPr>
          <p:cNvPr id="6" name="TextBox 5"/>
          <p:cNvSpPr txBox="1"/>
          <p:nvPr/>
        </p:nvSpPr>
        <p:spPr>
          <a:xfrm>
            <a:off x="3072143" y="1987097"/>
            <a:ext cx="1270503" cy="584775"/>
          </a:xfrm>
          <a:prstGeom prst="rect">
            <a:avLst/>
          </a:prstGeom>
          <a:noFill/>
        </p:spPr>
        <p:txBody>
          <a:bodyPr wrap="square" rtlCol="0">
            <a:spAutoFit/>
          </a:bodyPr>
          <a:lstStyle/>
          <a:p>
            <a:r>
              <a:rPr lang="en-US" sz="3200" dirty="0">
                <a:solidFill>
                  <a:srgbClr val="FF0000"/>
                </a:solidFill>
              </a:rPr>
              <a:t>raised</a:t>
            </a:r>
          </a:p>
        </p:txBody>
      </p:sp>
      <p:sp>
        <p:nvSpPr>
          <p:cNvPr id="7" name="TextBox 6"/>
          <p:cNvSpPr txBox="1"/>
          <p:nvPr/>
        </p:nvSpPr>
        <p:spPr>
          <a:xfrm>
            <a:off x="3168712" y="2900663"/>
            <a:ext cx="2697933" cy="584775"/>
          </a:xfrm>
          <a:prstGeom prst="rect">
            <a:avLst/>
          </a:prstGeom>
          <a:noFill/>
        </p:spPr>
        <p:txBody>
          <a:bodyPr wrap="square" rtlCol="0">
            <a:spAutoFit/>
          </a:bodyPr>
          <a:lstStyle/>
          <a:p>
            <a:r>
              <a:rPr lang="en-US" sz="3200" dirty="0">
                <a:solidFill>
                  <a:srgbClr val="FF0000"/>
                </a:solidFill>
              </a:rPr>
              <a:t>didn’t clean up</a:t>
            </a:r>
          </a:p>
        </p:txBody>
      </p:sp>
      <p:sp>
        <p:nvSpPr>
          <p:cNvPr id="8" name="TextBox 7"/>
          <p:cNvSpPr txBox="1"/>
          <p:nvPr/>
        </p:nvSpPr>
        <p:spPr>
          <a:xfrm>
            <a:off x="4676114" y="3829325"/>
            <a:ext cx="2381062" cy="584775"/>
          </a:xfrm>
          <a:prstGeom prst="rect">
            <a:avLst/>
          </a:prstGeom>
          <a:noFill/>
        </p:spPr>
        <p:txBody>
          <a:bodyPr wrap="square" rtlCol="0">
            <a:spAutoFit/>
          </a:bodyPr>
          <a:lstStyle/>
          <a:p>
            <a:r>
              <a:rPr lang="en-US" sz="3200" dirty="0">
                <a:solidFill>
                  <a:srgbClr val="FF0000"/>
                </a:solidFill>
              </a:rPr>
              <a:t>volunteered</a:t>
            </a:r>
          </a:p>
        </p:txBody>
      </p:sp>
      <p:sp>
        <p:nvSpPr>
          <p:cNvPr id="9" name="TextBox 8"/>
          <p:cNvSpPr txBox="1"/>
          <p:nvPr/>
        </p:nvSpPr>
        <p:spPr>
          <a:xfrm>
            <a:off x="2385587" y="4321206"/>
            <a:ext cx="1566249" cy="584775"/>
          </a:xfrm>
          <a:prstGeom prst="rect">
            <a:avLst/>
          </a:prstGeom>
          <a:noFill/>
        </p:spPr>
        <p:txBody>
          <a:bodyPr wrap="square" rtlCol="0">
            <a:spAutoFit/>
          </a:bodyPr>
          <a:lstStyle/>
          <a:p>
            <a:r>
              <a:rPr lang="en-US" sz="3200" dirty="0">
                <a:solidFill>
                  <a:srgbClr val="FF0000"/>
                </a:solidFill>
              </a:rPr>
              <a:t>helped</a:t>
            </a:r>
          </a:p>
        </p:txBody>
      </p:sp>
      <p:sp>
        <p:nvSpPr>
          <p:cNvPr id="10" name="TextBox 9"/>
          <p:cNvSpPr txBox="1"/>
          <p:nvPr/>
        </p:nvSpPr>
        <p:spPr>
          <a:xfrm>
            <a:off x="1490543" y="4781064"/>
            <a:ext cx="1790087" cy="584775"/>
          </a:xfrm>
          <a:prstGeom prst="rect">
            <a:avLst/>
          </a:prstGeom>
          <a:noFill/>
        </p:spPr>
        <p:txBody>
          <a:bodyPr wrap="square" rtlCol="0">
            <a:spAutoFit/>
          </a:bodyPr>
          <a:lstStyle/>
          <a:p>
            <a:r>
              <a:rPr lang="en-US" sz="3200" dirty="0">
                <a:solidFill>
                  <a:srgbClr val="FF0000"/>
                </a:solidFill>
              </a:rPr>
              <a:t>donated</a:t>
            </a:r>
          </a:p>
        </p:txBody>
      </p:sp>
      <p:sp>
        <p:nvSpPr>
          <p:cNvPr id="11" name="TextBox 10"/>
          <p:cNvSpPr txBox="1"/>
          <p:nvPr/>
        </p:nvSpPr>
        <p:spPr>
          <a:xfrm>
            <a:off x="1257913" y="5694630"/>
            <a:ext cx="833437" cy="584775"/>
          </a:xfrm>
          <a:prstGeom prst="rect">
            <a:avLst/>
          </a:prstGeom>
          <a:noFill/>
        </p:spPr>
        <p:txBody>
          <a:bodyPr wrap="square" rtlCol="0">
            <a:spAutoFit/>
          </a:bodyPr>
          <a:lstStyle/>
          <a:p>
            <a:r>
              <a:rPr lang="en-US" sz="3200" dirty="0">
                <a:solidFill>
                  <a:srgbClr val="FF0000"/>
                </a:solidFill>
              </a:rPr>
              <a:t>Did </a:t>
            </a:r>
          </a:p>
        </p:txBody>
      </p:sp>
      <p:sp>
        <p:nvSpPr>
          <p:cNvPr id="13" name="TextBox 12"/>
          <p:cNvSpPr txBox="1"/>
          <p:nvPr/>
        </p:nvSpPr>
        <p:spPr>
          <a:xfrm>
            <a:off x="4718365" y="5669505"/>
            <a:ext cx="2338811" cy="584775"/>
          </a:xfrm>
          <a:prstGeom prst="rect">
            <a:avLst/>
          </a:prstGeom>
          <a:noFill/>
        </p:spPr>
        <p:txBody>
          <a:bodyPr wrap="square" rtlCol="0">
            <a:spAutoFit/>
          </a:bodyPr>
          <a:lstStyle/>
          <a:p>
            <a:r>
              <a:rPr lang="en-US" sz="3200">
                <a:solidFill>
                  <a:srgbClr val="FF0000"/>
                </a:solidFill>
              </a:rPr>
              <a:t>organize</a:t>
            </a:r>
            <a:endParaRPr lang="en-US" sz="3200" dirty="0">
              <a:solidFill>
                <a:srgbClr val="FF0000"/>
              </a:solidFill>
            </a:endParaRPr>
          </a:p>
        </p:txBody>
      </p:sp>
    </p:spTree>
    <p:extLst>
      <p:ext uri="{BB962C8B-B14F-4D97-AF65-F5344CB8AC3E}">
        <p14:creationId xmlns:p14="http://schemas.microsoft.com/office/powerpoint/2010/main" val="34252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90"/>
                                          </p:val>
                                        </p:tav>
                                        <p:tav tm="100000">
                                          <p:val>
                                            <p:fltVal val="0"/>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90"/>
                                          </p:val>
                                        </p:tav>
                                        <p:tav tm="100000">
                                          <p:val>
                                            <p:fltVal val="0"/>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90"/>
                                          </p:val>
                                        </p:tav>
                                        <p:tav tm="100000">
                                          <p:val>
                                            <p:fltVal val="0"/>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 calcmode="lin" valueType="num">
                                      <p:cBhvr>
                                        <p:cTn id="41" dur="500" fill="hold"/>
                                        <p:tgtEl>
                                          <p:spTgt spid="10"/>
                                        </p:tgtEl>
                                        <p:attrNameLst>
                                          <p:attrName>style.rotation</p:attrName>
                                        </p:attrNameLst>
                                      </p:cBhvr>
                                      <p:tavLst>
                                        <p:tav tm="0">
                                          <p:val>
                                            <p:fltVal val="90"/>
                                          </p:val>
                                        </p:tav>
                                        <p:tav tm="100000">
                                          <p:val>
                                            <p:fltVal val="0"/>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 calcmode="lin" valueType="num">
                                      <p:cBhvr>
                                        <p:cTn id="49" dur="500" fill="hold"/>
                                        <p:tgtEl>
                                          <p:spTgt spid="11"/>
                                        </p:tgtEl>
                                        <p:attrNameLst>
                                          <p:attrName>style.rotation</p:attrName>
                                        </p:attrNameLst>
                                      </p:cBhvr>
                                      <p:tavLst>
                                        <p:tav tm="0">
                                          <p:val>
                                            <p:fltVal val="90"/>
                                          </p:val>
                                        </p:tav>
                                        <p:tav tm="100000">
                                          <p:val>
                                            <p:fltVal val="0"/>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 calcmode="lin" valueType="num">
                                      <p:cBhvr>
                                        <p:cTn id="57" dur="500" fill="hold"/>
                                        <p:tgtEl>
                                          <p:spTgt spid="13"/>
                                        </p:tgtEl>
                                        <p:attrNameLst>
                                          <p:attrName>style.rotation</p:attrName>
                                        </p:attrNameLst>
                                      </p:cBhvr>
                                      <p:tavLst>
                                        <p:tav tm="0">
                                          <p:val>
                                            <p:fltVal val="90"/>
                                          </p:val>
                                        </p:tav>
                                        <p:tav tm="100000">
                                          <p:val>
                                            <p:fltVal val="0"/>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2376" y="470780"/>
            <a:ext cx="7324254" cy="1015663"/>
          </a:xfrm>
          <a:prstGeom prst="rect">
            <a:avLst/>
          </a:prstGeom>
          <a:noFill/>
        </p:spPr>
        <p:txBody>
          <a:bodyPr wrap="square" rtlCol="0">
            <a:spAutoFit/>
          </a:bodyPr>
          <a:lstStyle/>
          <a:p>
            <a:r>
              <a:rPr lang="en-US" sz="6000" dirty="0">
                <a:solidFill>
                  <a:srgbClr val="FF0000"/>
                </a:solidFill>
              </a:rPr>
              <a:t>Making suggestions</a:t>
            </a:r>
          </a:p>
        </p:txBody>
      </p:sp>
      <p:sp>
        <p:nvSpPr>
          <p:cNvPr id="3" name="TextBox 2"/>
          <p:cNvSpPr txBox="1"/>
          <p:nvPr/>
        </p:nvSpPr>
        <p:spPr>
          <a:xfrm>
            <a:off x="2489702" y="2064191"/>
            <a:ext cx="8419723" cy="3170099"/>
          </a:xfrm>
          <a:prstGeom prst="rect">
            <a:avLst/>
          </a:prstGeom>
          <a:noFill/>
        </p:spPr>
        <p:txBody>
          <a:bodyPr wrap="square" rtlCol="0">
            <a:spAutoFit/>
          </a:bodyPr>
          <a:lstStyle/>
          <a:p>
            <a:r>
              <a:rPr lang="en-US" sz="4000" dirty="0">
                <a:solidFill>
                  <a:srgbClr val="0070C0"/>
                </a:solidFill>
              </a:rPr>
              <a:t>We </a:t>
            </a:r>
            <a:r>
              <a:rPr lang="en-US" sz="4000" b="1" dirty="0">
                <a:solidFill>
                  <a:srgbClr val="0070C0"/>
                </a:solidFill>
              </a:rPr>
              <a:t>should</a:t>
            </a:r>
            <a:r>
              <a:rPr lang="en-US" sz="4000" dirty="0">
                <a:solidFill>
                  <a:srgbClr val="0070C0"/>
                </a:solidFill>
              </a:rPr>
              <a:t> + </a:t>
            </a:r>
            <a:r>
              <a:rPr lang="en-US" sz="4000" dirty="0">
                <a:solidFill>
                  <a:srgbClr val="FF0000"/>
                </a:solidFill>
              </a:rPr>
              <a:t>V (bare infinitive)</a:t>
            </a:r>
          </a:p>
          <a:p>
            <a:r>
              <a:rPr lang="en-US" sz="4000" b="1" dirty="0">
                <a:solidFill>
                  <a:srgbClr val="0070C0"/>
                </a:solidFill>
              </a:rPr>
              <a:t>Let’s</a:t>
            </a:r>
            <a:r>
              <a:rPr lang="en-US" sz="4000" dirty="0">
                <a:solidFill>
                  <a:srgbClr val="0070C0"/>
                </a:solidFill>
              </a:rPr>
              <a:t> + </a:t>
            </a:r>
            <a:r>
              <a:rPr lang="en-US" sz="4000" dirty="0">
                <a:solidFill>
                  <a:srgbClr val="FF0000"/>
                </a:solidFill>
              </a:rPr>
              <a:t>V (bare infinitive)</a:t>
            </a:r>
          </a:p>
          <a:p>
            <a:r>
              <a:rPr lang="en-US" sz="4000" b="1" dirty="0">
                <a:solidFill>
                  <a:srgbClr val="0070C0"/>
                </a:solidFill>
              </a:rPr>
              <a:t>Let’s not </a:t>
            </a:r>
            <a:r>
              <a:rPr lang="en-US" sz="4000" dirty="0">
                <a:solidFill>
                  <a:srgbClr val="0070C0"/>
                </a:solidFill>
              </a:rPr>
              <a:t>+ </a:t>
            </a:r>
            <a:r>
              <a:rPr lang="en-US" sz="4000" dirty="0">
                <a:solidFill>
                  <a:srgbClr val="FF0000"/>
                </a:solidFill>
              </a:rPr>
              <a:t>V (bare infinitive)</a:t>
            </a:r>
          </a:p>
          <a:p>
            <a:r>
              <a:rPr lang="en-US" sz="4000" b="1" dirty="0">
                <a:solidFill>
                  <a:srgbClr val="0070C0"/>
                </a:solidFill>
              </a:rPr>
              <a:t>How about </a:t>
            </a:r>
            <a:r>
              <a:rPr lang="en-US" sz="4000" dirty="0">
                <a:solidFill>
                  <a:srgbClr val="0070C0"/>
                </a:solidFill>
              </a:rPr>
              <a:t>+ </a:t>
            </a:r>
            <a:r>
              <a:rPr lang="en-US" sz="4000" dirty="0">
                <a:solidFill>
                  <a:srgbClr val="FF0000"/>
                </a:solidFill>
              </a:rPr>
              <a:t>V-</a:t>
            </a:r>
            <a:r>
              <a:rPr lang="en-US" sz="4000" dirty="0" err="1">
                <a:solidFill>
                  <a:srgbClr val="FF0000"/>
                </a:solidFill>
              </a:rPr>
              <a:t>ing</a:t>
            </a:r>
            <a:r>
              <a:rPr lang="en-US" sz="4000" dirty="0">
                <a:solidFill>
                  <a:srgbClr val="0070C0"/>
                </a:solidFill>
              </a:rPr>
              <a:t> ?</a:t>
            </a:r>
          </a:p>
          <a:p>
            <a:r>
              <a:rPr lang="en-US" sz="4000" b="1" dirty="0">
                <a:solidFill>
                  <a:srgbClr val="0070C0"/>
                </a:solidFill>
              </a:rPr>
              <a:t>How about + S </a:t>
            </a:r>
            <a:r>
              <a:rPr lang="en-US" sz="4000" dirty="0">
                <a:solidFill>
                  <a:srgbClr val="0070C0"/>
                </a:solidFill>
              </a:rPr>
              <a:t>+ </a:t>
            </a:r>
            <a:r>
              <a:rPr lang="en-US" sz="4000" dirty="0">
                <a:solidFill>
                  <a:srgbClr val="FF0000"/>
                </a:solidFill>
              </a:rPr>
              <a:t>V (bare infinitive) </a:t>
            </a:r>
            <a:r>
              <a:rPr lang="en-US" sz="4000" dirty="0">
                <a:solidFill>
                  <a:srgbClr val="0070C0"/>
                </a:solidFill>
              </a:rPr>
              <a:t>?</a:t>
            </a:r>
          </a:p>
        </p:txBody>
      </p:sp>
    </p:spTree>
    <p:extLst>
      <p:ext uri="{BB962C8B-B14F-4D97-AF65-F5344CB8AC3E}">
        <p14:creationId xmlns:p14="http://schemas.microsoft.com/office/powerpoint/2010/main" val="322833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635"/>
            <a:ext cx="12192000" cy="1200329"/>
          </a:xfrm>
          <a:prstGeom prst="rect">
            <a:avLst/>
          </a:prstGeom>
        </p:spPr>
        <p:txBody>
          <a:bodyPr wrap="square">
            <a:spAutoFit/>
          </a:bodyPr>
          <a:lstStyle/>
          <a:p>
            <a:r>
              <a:rPr lang="en-US" sz="3600" dirty="0">
                <a:solidFill>
                  <a:srgbClr val="0070C0"/>
                </a:solidFill>
              </a:rPr>
              <a:t>b. Underline the mistake in each sentence. Write the correct word on the line. </a:t>
            </a:r>
          </a:p>
        </p:txBody>
      </p:sp>
      <p:sp>
        <p:nvSpPr>
          <p:cNvPr id="3" name="Rectangle 2"/>
          <p:cNvSpPr/>
          <p:nvPr/>
        </p:nvSpPr>
        <p:spPr>
          <a:xfrm>
            <a:off x="0" y="2317687"/>
            <a:ext cx="12192000" cy="3416320"/>
          </a:xfrm>
          <a:prstGeom prst="rect">
            <a:avLst/>
          </a:prstGeom>
        </p:spPr>
        <p:txBody>
          <a:bodyPr wrap="square">
            <a:spAutoFit/>
          </a:bodyPr>
          <a:lstStyle/>
          <a:p>
            <a:r>
              <a:rPr lang="en-US" sz="3600" dirty="0"/>
              <a:t>1. Let's having a charity car wash. _____________</a:t>
            </a:r>
          </a:p>
          <a:p>
            <a:r>
              <a:rPr lang="en-US" sz="3600" dirty="0"/>
              <a:t>2. I think we should helping homeless animals in our town. _____________</a:t>
            </a:r>
          </a:p>
          <a:p>
            <a:r>
              <a:rPr lang="en-US" sz="3600" dirty="0"/>
              <a:t>3. How about we organized a craft fair? _____________ </a:t>
            </a:r>
          </a:p>
          <a:p>
            <a:r>
              <a:rPr lang="en-US" sz="3600" dirty="0"/>
              <a:t>4. How about put "Run for Fun" on the poster? _____________</a:t>
            </a:r>
          </a:p>
          <a:p>
            <a:r>
              <a:rPr lang="en-US" sz="3600" dirty="0"/>
              <a:t>5. Let's not having a bake sale. _____________</a:t>
            </a:r>
          </a:p>
        </p:txBody>
      </p:sp>
      <p:cxnSp>
        <p:nvCxnSpPr>
          <p:cNvPr id="5" name="Straight Connector 4"/>
          <p:cNvCxnSpPr/>
          <p:nvPr/>
        </p:nvCxnSpPr>
        <p:spPr>
          <a:xfrm>
            <a:off x="1566250" y="2860895"/>
            <a:ext cx="105020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3856776" y="3422210"/>
            <a:ext cx="1131683"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a:cxnSpLocks/>
          </p:cNvCxnSpPr>
          <p:nvPr/>
        </p:nvCxnSpPr>
        <p:spPr>
          <a:xfrm>
            <a:off x="3385996" y="4513363"/>
            <a:ext cx="1725441" cy="22423"/>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a:cxnSpLocks/>
          </p:cNvCxnSpPr>
          <p:nvPr/>
        </p:nvCxnSpPr>
        <p:spPr>
          <a:xfrm>
            <a:off x="2675299" y="5060887"/>
            <a:ext cx="60205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a:cxnSpLocks/>
          </p:cNvCxnSpPr>
          <p:nvPr/>
        </p:nvCxnSpPr>
        <p:spPr>
          <a:xfrm>
            <a:off x="2310845" y="5640309"/>
            <a:ext cx="1111365"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497941" y="2317687"/>
            <a:ext cx="941560" cy="54320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p:cNvSpPr/>
          <p:nvPr/>
        </p:nvSpPr>
        <p:spPr>
          <a:xfrm>
            <a:off x="2444436" y="2969537"/>
            <a:ext cx="1303699" cy="452673"/>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p:cNvSpPr/>
          <p:nvPr/>
        </p:nvSpPr>
        <p:spPr>
          <a:xfrm>
            <a:off x="497941" y="4065006"/>
            <a:ext cx="2779413" cy="461727"/>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p:cNvSpPr/>
          <p:nvPr/>
        </p:nvSpPr>
        <p:spPr>
          <a:xfrm>
            <a:off x="497941" y="4617267"/>
            <a:ext cx="2118510" cy="44362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497941" y="5169529"/>
            <a:ext cx="1647730" cy="47078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p:cNvSpPr txBox="1"/>
          <p:nvPr/>
        </p:nvSpPr>
        <p:spPr>
          <a:xfrm>
            <a:off x="7208069" y="2323206"/>
            <a:ext cx="2471596" cy="646331"/>
          </a:xfrm>
          <a:prstGeom prst="rect">
            <a:avLst/>
          </a:prstGeom>
          <a:noFill/>
        </p:spPr>
        <p:txBody>
          <a:bodyPr wrap="square" rtlCol="0">
            <a:spAutoFit/>
          </a:bodyPr>
          <a:lstStyle/>
          <a:p>
            <a:r>
              <a:rPr lang="en-US" sz="3600" dirty="0">
                <a:solidFill>
                  <a:srgbClr val="FF0000"/>
                </a:solidFill>
              </a:rPr>
              <a:t>have</a:t>
            </a:r>
          </a:p>
        </p:txBody>
      </p:sp>
      <p:sp>
        <p:nvSpPr>
          <p:cNvPr id="22" name="TextBox 21"/>
          <p:cNvSpPr txBox="1"/>
          <p:nvPr/>
        </p:nvSpPr>
        <p:spPr>
          <a:xfrm>
            <a:off x="552262" y="3431263"/>
            <a:ext cx="1593409" cy="646331"/>
          </a:xfrm>
          <a:prstGeom prst="rect">
            <a:avLst/>
          </a:prstGeom>
          <a:noFill/>
        </p:spPr>
        <p:txBody>
          <a:bodyPr wrap="square" rtlCol="0">
            <a:spAutoFit/>
          </a:bodyPr>
          <a:lstStyle/>
          <a:p>
            <a:r>
              <a:rPr lang="en-US" sz="3600" dirty="0">
                <a:solidFill>
                  <a:srgbClr val="FF0000"/>
                </a:solidFill>
              </a:rPr>
              <a:t>help</a:t>
            </a:r>
          </a:p>
        </p:txBody>
      </p:sp>
      <p:sp>
        <p:nvSpPr>
          <p:cNvPr id="23" name="TextBox 22"/>
          <p:cNvSpPr txBox="1"/>
          <p:nvPr/>
        </p:nvSpPr>
        <p:spPr>
          <a:xfrm>
            <a:off x="7871987" y="3970936"/>
            <a:ext cx="2109458" cy="646331"/>
          </a:xfrm>
          <a:prstGeom prst="rect">
            <a:avLst/>
          </a:prstGeom>
          <a:noFill/>
        </p:spPr>
        <p:txBody>
          <a:bodyPr wrap="square" rtlCol="0">
            <a:spAutoFit/>
          </a:bodyPr>
          <a:lstStyle/>
          <a:p>
            <a:r>
              <a:rPr lang="en-US" sz="3600" dirty="0">
                <a:solidFill>
                  <a:srgbClr val="FF0000"/>
                </a:solidFill>
              </a:rPr>
              <a:t>organize</a:t>
            </a:r>
          </a:p>
        </p:txBody>
      </p:sp>
      <p:sp>
        <p:nvSpPr>
          <p:cNvPr id="24" name="TextBox 23"/>
          <p:cNvSpPr txBox="1"/>
          <p:nvPr/>
        </p:nvSpPr>
        <p:spPr>
          <a:xfrm>
            <a:off x="9208885" y="4517679"/>
            <a:ext cx="2037029" cy="646331"/>
          </a:xfrm>
          <a:prstGeom prst="rect">
            <a:avLst/>
          </a:prstGeom>
          <a:noFill/>
        </p:spPr>
        <p:txBody>
          <a:bodyPr wrap="square" rtlCol="0">
            <a:spAutoFit/>
          </a:bodyPr>
          <a:lstStyle/>
          <a:p>
            <a:r>
              <a:rPr lang="en-US" sz="3600" dirty="0">
                <a:solidFill>
                  <a:srgbClr val="FF0000"/>
                </a:solidFill>
              </a:rPr>
              <a:t>putting</a:t>
            </a:r>
          </a:p>
        </p:txBody>
      </p:sp>
      <p:sp>
        <p:nvSpPr>
          <p:cNvPr id="25" name="TextBox 24"/>
          <p:cNvSpPr txBox="1"/>
          <p:nvPr/>
        </p:nvSpPr>
        <p:spPr>
          <a:xfrm>
            <a:off x="6219731" y="5060887"/>
            <a:ext cx="1471187" cy="646331"/>
          </a:xfrm>
          <a:prstGeom prst="rect">
            <a:avLst/>
          </a:prstGeom>
          <a:noFill/>
        </p:spPr>
        <p:txBody>
          <a:bodyPr wrap="square" rtlCol="0">
            <a:spAutoFit/>
          </a:bodyPr>
          <a:lstStyle/>
          <a:p>
            <a:r>
              <a:rPr lang="en-US" sz="3600" dirty="0">
                <a:solidFill>
                  <a:srgbClr val="FF0000"/>
                </a:solidFill>
              </a:rPr>
              <a:t>have</a:t>
            </a:r>
          </a:p>
        </p:txBody>
      </p:sp>
    </p:spTree>
    <p:extLst>
      <p:ext uri="{BB962C8B-B14F-4D97-AF65-F5344CB8AC3E}">
        <p14:creationId xmlns:p14="http://schemas.microsoft.com/office/powerpoint/2010/main" val="401519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90"/>
                                          </p:val>
                                        </p:tav>
                                        <p:tav tm="100000">
                                          <p:val>
                                            <p:fltVal val="0"/>
                                          </p:val>
                                        </p:tav>
                                      </p:tavLst>
                                    </p:anim>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 calcmode="lin" valueType="num">
                                      <p:cBhvr>
                                        <p:cTn id="28" dur="500" fill="hold"/>
                                        <p:tgtEl>
                                          <p:spTgt spid="15"/>
                                        </p:tgtEl>
                                        <p:attrNameLst>
                                          <p:attrName>style.rotation</p:attrName>
                                        </p:attrNameLst>
                                      </p:cBhvr>
                                      <p:tavLst>
                                        <p:tav tm="0">
                                          <p:val>
                                            <p:fltVal val="90"/>
                                          </p:val>
                                        </p:tav>
                                        <p:tav tm="100000">
                                          <p:val>
                                            <p:fltVal val="0"/>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 calcmode="lin" valueType="num">
                                      <p:cBhvr>
                                        <p:cTn id="47" dur="500" fill="hold"/>
                                        <p:tgtEl>
                                          <p:spTgt spid="16"/>
                                        </p:tgtEl>
                                        <p:attrNameLst>
                                          <p:attrName>style.rotation</p:attrName>
                                        </p:attrNameLst>
                                      </p:cBhvr>
                                      <p:tavLst>
                                        <p:tav tm="0">
                                          <p:val>
                                            <p:fltVal val="90"/>
                                          </p:val>
                                        </p:tav>
                                        <p:tav tm="100000">
                                          <p:val>
                                            <p:fltVal val="0"/>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 calcmode="lin" valueType="num">
                                      <p:cBhvr>
                                        <p:cTn id="66" dur="500" fill="hold"/>
                                        <p:tgtEl>
                                          <p:spTgt spid="17"/>
                                        </p:tgtEl>
                                        <p:attrNameLst>
                                          <p:attrName>style.rotation</p:attrName>
                                        </p:attrNameLst>
                                      </p:cBhvr>
                                      <p:tavLst>
                                        <p:tav tm="0">
                                          <p:val>
                                            <p:fltVal val="90"/>
                                          </p:val>
                                        </p:tav>
                                        <p:tav tm="100000">
                                          <p:val>
                                            <p:fltVal val="0"/>
                                          </p:val>
                                        </p:tav>
                                      </p:tavLst>
                                    </p:anim>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barn(inVertical)">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500" fill="hold"/>
                                        <p:tgtEl>
                                          <p:spTgt spid="18"/>
                                        </p:tgtEl>
                                        <p:attrNameLst>
                                          <p:attrName>ppt_w</p:attrName>
                                        </p:attrNameLst>
                                      </p:cBhvr>
                                      <p:tavLst>
                                        <p:tav tm="0">
                                          <p:val>
                                            <p:fltVal val="0"/>
                                          </p:val>
                                        </p:tav>
                                        <p:tav tm="100000">
                                          <p:val>
                                            <p:strVal val="#ppt_w"/>
                                          </p:val>
                                        </p:tav>
                                      </p:tavLst>
                                    </p:anim>
                                    <p:anim calcmode="lin" valueType="num">
                                      <p:cBhvr>
                                        <p:cTn id="84" dur="500" fill="hold"/>
                                        <p:tgtEl>
                                          <p:spTgt spid="18"/>
                                        </p:tgtEl>
                                        <p:attrNameLst>
                                          <p:attrName>ppt_h</p:attrName>
                                        </p:attrNameLst>
                                      </p:cBhvr>
                                      <p:tavLst>
                                        <p:tav tm="0">
                                          <p:val>
                                            <p:fltVal val="0"/>
                                          </p:val>
                                        </p:tav>
                                        <p:tav tm="100000">
                                          <p:val>
                                            <p:strVal val="#ppt_h"/>
                                          </p:val>
                                        </p:tav>
                                      </p:tavLst>
                                    </p:anim>
                                    <p:anim calcmode="lin" valueType="num">
                                      <p:cBhvr>
                                        <p:cTn id="85" dur="500" fill="hold"/>
                                        <p:tgtEl>
                                          <p:spTgt spid="18"/>
                                        </p:tgtEl>
                                        <p:attrNameLst>
                                          <p:attrName>style.rotation</p:attrName>
                                        </p:attrNameLst>
                                      </p:cBhvr>
                                      <p:tavLst>
                                        <p:tav tm="0">
                                          <p:val>
                                            <p:fltVal val="90"/>
                                          </p:val>
                                        </p:tav>
                                        <p:tav tm="100000">
                                          <p:val>
                                            <p:fltVal val="0"/>
                                          </p:val>
                                        </p:tav>
                                      </p:tavLst>
                                    </p:anim>
                                    <p:animEffect transition="in" filter="fade">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ppt_x"/>
                                          </p:val>
                                        </p:tav>
                                        <p:tav tm="100000">
                                          <p:val>
                                            <p:strVal val="#ppt_x"/>
                                          </p:val>
                                        </p:tav>
                                      </p:tavLst>
                                    </p:anim>
                                    <p:anim calcmode="lin" valueType="num">
                                      <p:cBhvr additive="base">
                                        <p:cTn id="9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xEl>
                                              <p:pRg st="0" end="0"/>
                                            </p:txEl>
                                          </p:spTgt>
                                        </p:tgtEl>
                                        <p:attrNameLst>
                                          <p:attrName>style.visibility</p:attrName>
                                        </p:attrNameLst>
                                      </p:cBhvr>
                                      <p:to>
                                        <p:strVal val="visible"/>
                                      </p:to>
                                    </p:set>
                                    <p:animEffect transition="in" filter="barn(inVertical)">
                                      <p:cBhvr>
                                        <p:cTn id="9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550" y="1683945"/>
            <a:ext cx="11929450" cy="3416320"/>
          </a:xfrm>
          <a:prstGeom prst="rect">
            <a:avLst/>
          </a:prstGeom>
        </p:spPr>
        <p:txBody>
          <a:bodyPr wrap="square">
            <a:spAutoFit/>
          </a:bodyPr>
          <a:lstStyle/>
          <a:p>
            <a:r>
              <a:rPr lang="en-US" sz="3600" dirty="0"/>
              <a:t>1. A. f</a:t>
            </a:r>
            <a:r>
              <a:rPr lang="en-US" sz="3600" u="sng" dirty="0"/>
              <a:t>u</a:t>
            </a:r>
            <a:r>
              <a:rPr lang="en-US" sz="3600" dirty="0"/>
              <a:t>n                  B. b</a:t>
            </a:r>
            <a:r>
              <a:rPr lang="en-US" sz="3600" u="sng" dirty="0"/>
              <a:t>u</a:t>
            </a:r>
            <a:r>
              <a:rPr lang="en-US" sz="3600" dirty="0"/>
              <a:t>t                C. p</a:t>
            </a:r>
            <a:r>
              <a:rPr lang="en-US" sz="3600" u="sng" dirty="0"/>
              <a:t>u</a:t>
            </a:r>
            <a:r>
              <a:rPr lang="en-US" sz="3600" dirty="0"/>
              <a:t>t                 D. r</a:t>
            </a:r>
            <a:r>
              <a:rPr lang="en-US" sz="3600" u="sng" dirty="0"/>
              <a:t>u</a:t>
            </a:r>
            <a:r>
              <a:rPr lang="en-US" sz="3600" dirty="0"/>
              <a:t>n</a:t>
            </a:r>
          </a:p>
          <a:p>
            <a:pPr lvl="0"/>
            <a:r>
              <a:rPr lang="en-US" sz="3600" dirty="0">
                <a:solidFill>
                  <a:srgbClr val="FF0000"/>
                </a:solidFill>
              </a:rPr>
              <a:t>        /</a:t>
            </a:r>
            <a:r>
              <a:rPr lang="en-US" sz="3600" dirty="0" err="1">
                <a:solidFill>
                  <a:srgbClr val="FF0000"/>
                </a:solidFill>
              </a:rPr>
              <a:t>fʌn</a:t>
            </a:r>
            <a:r>
              <a:rPr lang="en-US" sz="3600" dirty="0">
                <a:solidFill>
                  <a:srgbClr val="FF0000"/>
                </a:solidFill>
              </a:rPr>
              <a:t>/                   /</a:t>
            </a:r>
            <a:r>
              <a:rPr lang="en-US" sz="3600" dirty="0" err="1">
                <a:solidFill>
                  <a:srgbClr val="FF0000"/>
                </a:solidFill>
              </a:rPr>
              <a:t>bʌt</a:t>
            </a:r>
            <a:r>
              <a:rPr lang="en-US" sz="3600" dirty="0">
                <a:solidFill>
                  <a:srgbClr val="FF0000"/>
                </a:solidFill>
              </a:rPr>
              <a:t>/                 /</a:t>
            </a:r>
            <a:r>
              <a:rPr lang="en-US" sz="3600" dirty="0" err="1">
                <a:solidFill>
                  <a:srgbClr val="FF0000"/>
                </a:solidFill>
              </a:rPr>
              <a:t>pʊt</a:t>
            </a:r>
            <a:r>
              <a:rPr lang="en-US" sz="3600" dirty="0">
                <a:solidFill>
                  <a:srgbClr val="FF0000"/>
                </a:solidFill>
              </a:rPr>
              <a:t>/                   /</a:t>
            </a:r>
            <a:r>
              <a:rPr lang="en-US" sz="3600" dirty="0" err="1">
                <a:solidFill>
                  <a:srgbClr val="FF0000"/>
                </a:solidFill>
              </a:rPr>
              <a:t>rʌn</a:t>
            </a:r>
            <a:r>
              <a:rPr lang="en-US" sz="3600" dirty="0">
                <a:solidFill>
                  <a:srgbClr val="FF0000"/>
                </a:solidFill>
              </a:rPr>
              <a:t>/</a:t>
            </a:r>
          </a:p>
          <a:p>
            <a:r>
              <a:rPr lang="en-US" sz="3600" dirty="0"/>
              <a:t>2. A. w</a:t>
            </a:r>
            <a:r>
              <a:rPr lang="en-US" sz="3600" u="sng" dirty="0"/>
              <a:t>a</a:t>
            </a:r>
            <a:r>
              <a:rPr lang="en-US" sz="3600" dirty="0"/>
              <a:t>lk                B. b</a:t>
            </a:r>
            <a:r>
              <a:rPr lang="en-US" sz="3600" u="sng" dirty="0"/>
              <a:t>a</a:t>
            </a:r>
            <a:r>
              <a:rPr lang="en-US" sz="3600" dirty="0"/>
              <a:t>ke              C. pl</a:t>
            </a:r>
            <a:r>
              <a:rPr lang="en-US" sz="3600" u="sng" dirty="0"/>
              <a:t>a</a:t>
            </a:r>
            <a:r>
              <a:rPr lang="en-US" sz="3600" dirty="0"/>
              <a:t>y                D. s</a:t>
            </a:r>
            <a:r>
              <a:rPr lang="en-US" sz="3600" u="sng" dirty="0"/>
              <a:t>a</a:t>
            </a:r>
            <a:r>
              <a:rPr lang="en-US" sz="3600" dirty="0"/>
              <a:t>le</a:t>
            </a:r>
          </a:p>
          <a:p>
            <a:r>
              <a:rPr lang="en-US" sz="3600" dirty="0"/>
              <a:t>       </a:t>
            </a:r>
            <a:r>
              <a:rPr lang="en-US" sz="3600" dirty="0">
                <a:solidFill>
                  <a:srgbClr val="FF0000"/>
                </a:solidFill>
              </a:rPr>
              <a:t>/</a:t>
            </a:r>
            <a:r>
              <a:rPr lang="en-US" sz="3600" dirty="0" err="1">
                <a:solidFill>
                  <a:srgbClr val="FF0000"/>
                </a:solidFill>
              </a:rPr>
              <a:t>wɑːk</a:t>
            </a:r>
            <a:r>
              <a:rPr lang="en-US" sz="3600" dirty="0">
                <a:solidFill>
                  <a:srgbClr val="FF0000"/>
                </a:solidFill>
              </a:rPr>
              <a:t>/                  /</a:t>
            </a:r>
            <a:r>
              <a:rPr lang="en-US" sz="3600" dirty="0" err="1">
                <a:solidFill>
                  <a:srgbClr val="FF0000"/>
                </a:solidFill>
              </a:rPr>
              <a:t>beɪk</a:t>
            </a:r>
            <a:r>
              <a:rPr lang="en-US" sz="3600" dirty="0">
                <a:solidFill>
                  <a:srgbClr val="FF0000"/>
                </a:solidFill>
              </a:rPr>
              <a:t>/                /</a:t>
            </a:r>
            <a:r>
              <a:rPr lang="en-US" sz="3600" dirty="0" err="1">
                <a:solidFill>
                  <a:srgbClr val="FF0000"/>
                </a:solidFill>
              </a:rPr>
              <a:t>pleɪ</a:t>
            </a:r>
            <a:r>
              <a:rPr lang="en-US" sz="3600" dirty="0">
                <a:solidFill>
                  <a:srgbClr val="FF0000"/>
                </a:solidFill>
              </a:rPr>
              <a:t>/                 /</a:t>
            </a:r>
            <a:r>
              <a:rPr lang="en-US" sz="3600" dirty="0" err="1">
                <a:solidFill>
                  <a:srgbClr val="FF0000"/>
                </a:solidFill>
              </a:rPr>
              <a:t>seɪl</a:t>
            </a:r>
            <a:r>
              <a:rPr lang="en-US" sz="3600" dirty="0">
                <a:solidFill>
                  <a:srgbClr val="FF0000"/>
                </a:solidFill>
              </a:rPr>
              <a:t>/</a:t>
            </a:r>
          </a:p>
          <a:p>
            <a:r>
              <a:rPr lang="en-US" sz="3600" dirty="0"/>
              <a:t>3. A. liv</a:t>
            </a:r>
            <a:r>
              <a:rPr lang="en-US" sz="3600" u="sng" dirty="0"/>
              <a:t>ed</a:t>
            </a:r>
            <a:r>
              <a:rPr lang="en-US" sz="3600" dirty="0"/>
              <a:t>                B. rais</a:t>
            </a:r>
            <a:r>
              <a:rPr lang="en-US" sz="3600" u="sng" dirty="0"/>
              <a:t>ed</a:t>
            </a:r>
            <a:r>
              <a:rPr lang="en-US" sz="3600" dirty="0"/>
              <a:t>           C. pick</a:t>
            </a:r>
            <a:r>
              <a:rPr lang="en-US" sz="3600" u="sng" dirty="0"/>
              <a:t>ed</a:t>
            </a:r>
            <a:r>
              <a:rPr lang="en-US" sz="3600" dirty="0"/>
              <a:t>            D. organiz</a:t>
            </a:r>
            <a:r>
              <a:rPr lang="en-US" sz="3600" u="sng" dirty="0"/>
              <a:t>ed</a:t>
            </a:r>
          </a:p>
          <a:p>
            <a:r>
              <a:rPr lang="en-US" sz="3600" dirty="0">
                <a:solidFill>
                  <a:srgbClr val="FF0000"/>
                </a:solidFill>
              </a:rPr>
              <a:t>          /</a:t>
            </a:r>
            <a:r>
              <a:rPr lang="en-US" sz="3600" dirty="0" err="1">
                <a:solidFill>
                  <a:srgbClr val="FF0000"/>
                </a:solidFill>
              </a:rPr>
              <a:t>lɪvd</a:t>
            </a:r>
            <a:r>
              <a:rPr lang="en-US" sz="3600" dirty="0">
                <a:solidFill>
                  <a:srgbClr val="FF0000"/>
                </a:solidFill>
              </a:rPr>
              <a:t>/                    /</a:t>
            </a:r>
            <a:r>
              <a:rPr lang="en-US" sz="3600" dirty="0" err="1">
                <a:solidFill>
                  <a:srgbClr val="FF0000"/>
                </a:solidFill>
              </a:rPr>
              <a:t>reɪzd</a:t>
            </a:r>
            <a:r>
              <a:rPr lang="en-US" sz="3600" dirty="0">
                <a:solidFill>
                  <a:srgbClr val="FF0000"/>
                </a:solidFill>
              </a:rPr>
              <a:t>/              /</a:t>
            </a:r>
            <a:r>
              <a:rPr lang="en-US" sz="3600" dirty="0" err="1">
                <a:solidFill>
                  <a:srgbClr val="FF0000"/>
                </a:solidFill>
              </a:rPr>
              <a:t>pɪkt</a:t>
            </a:r>
            <a:r>
              <a:rPr lang="en-US" sz="3600" dirty="0">
                <a:solidFill>
                  <a:srgbClr val="FF0000"/>
                </a:solidFill>
              </a:rPr>
              <a:t>/           /ˈ</a:t>
            </a:r>
            <a:r>
              <a:rPr lang="en-US" sz="3600" dirty="0" err="1">
                <a:solidFill>
                  <a:srgbClr val="FF0000"/>
                </a:solidFill>
              </a:rPr>
              <a:t>ɔːrɡənaɪzd</a:t>
            </a:r>
            <a:r>
              <a:rPr lang="en-US" sz="3600" dirty="0">
                <a:solidFill>
                  <a:srgbClr val="FF0000"/>
                </a:solidFill>
              </a:rPr>
              <a:t>/</a:t>
            </a:r>
          </a:p>
        </p:txBody>
      </p:sp>
      <p:pic>
        <p:nvPicPr>
          <p:cNvPr id="2" name="Picture 1"/>
          <p:cNvPicPr>
            <a:picLocks noChangeAspect="1"/>
          </p:cNvPicPr>
          <p:nvPr/>
        </p:nvPicPr>
        <p:blipFill>
          <a:blip r:embed="rId2"/>
          <a:stretch>
            <a:fillRect/>
          </a:stretch>
        </p:blipFill>
        <p:spPr>
          <a:xfrm>
            <a:off x="0" y="346247"/>
            <a:ext cx="3600450" cy="733425"/>
          </a:xfrm>
          <a:prstGeom prst="rect">
            <a:avLst/>
          </a:prstGeom>
        </p:spPr>
      </p:pic>
      <p:sp>
        <p:nvSpPr>
          <p:cNvPr id="3" name="Rectangle 2"/>
          <p:cNvSpPr/>
          <p:nvPr/>
        </p:nvSpPr>
        <p:spPr>
          <a:xfrm>
            <a:off x="3514348" y="346247"/>
            <a:ext cx="8677652" cy="1200329"/>
          </a:xfrm>
          <a:prstGeom prst="rect">
            <a:avLst/>
          </a:prstGeom>
        </p:spPr>
        <p:txBody>
          <a:bodyPr wrap="square">
            <a:spAutoFit/>
          </a:bodyPr>
          <a:lstStyle/>
          <a:p>
            <a:r>
              <a:rPr lang="en-US" sz="3600" dirty="0">
                <a:solidFill>
                  <a:srgbClr val="0070C0"/>
                </a:solidFill>
              </a:rPr>
              <a:t>a. Circle the word that has the underlined part pronounced differently from the others.</a:t>
            </a:r>
          </a:p>
        </p:txBody>
      </p:sp>
      <p:sp>
        <p:nvSpPr>
          <p:cNvPr id="5" name="Oval 4"/>
          <p:cNvSpPr/>
          <p:nvPr/>
        </p:nvSpPr>
        <p:spPr>
          <a:xfrm>
            <a:off x="6418907" y="1683945"/>
            <a:ext cx="579422" cy="570369"/>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p:cNvSpPr/>
          <p:nvPr/>
        </p:nvSpPr>
        <p:spPr>
          <a:xfrm>
            <a:off x="708065" y="2893323"/>
            <a:ext cx="525101" cy="479833"/>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6491335" y="3942995"/>
            <a:ext cx="506994" cy="552261"/>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4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circle(in)">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circle(in)">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211076" y="411086"/>
            <a:ext cx="5980924" cy="606319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FF0000"/>
              </a:solidFill>
              <a:ea typeface="Times New Roman" panose="02020603050405020304" pitchFamily="18" charset="0"/>
            </a:endParaRPr>
          </a:p>
          <a:p>
            <a:r>
              <a:rPr lang="en-US" sz="3500" i="1" dirty="0">
                <a:solidFill>
                  <a:srgbClr val="0070C0"/>
                </a:solidFill>
              </a:rPr>
              <a:t>- review vocabulary and grammar points in Unit 4.</a:t>
            </a:r>
          </a:p>
          <a:p>
            <a:r>
              <a:rPr lang="en-US" sz="3500" i="1" dirty="0">
                <a:solidFill>
                  <a:srgbClr val="0070C0"/>
                </a:solidFill>
              </a:rPr>
              <a:t>- talk about </a:t>
            </a:r>
          </a:p>
          <a:p>
            <a:r>
              <a:rPr lang="en-US" sz="3500" i="1" dirty="0">
                <a:solidFill>
                  <a:srgbClr val="0070C0"/>
                </a:solidFill>
              </a:rPr>
              <a:t>• charity events. </a:t>
            </a:r>
            <a:br>
              <a:rPr lang="en-US" sz="3500" i="1" dirty="0">
                <a:solidFill>
                  <a:srgbClr val="0070C0"/>
                </a:solidFill>
              </a:rPr>
            </a:br>
            <a:r>
              <a:rPr lang="en-US" sz="3500" i="1" dirty="0">
                <a:solidFill>
                  <a:srgbClr val="0070C0"/>
                </a:solidFill>
              </a:rPr>
              <a:t>• what we can do to help our community.</a:t>
            </a:r>
          </a:p>
          <a:p>
            <a:r>
              <a:rPr lang="en-US" sz="3500" i="1" dirty="0">
                <a:solidFill>
                  <a:srgbClr val="0070C0"/>
                </a:solidFill>
              </a:rPr>
              <a:t>- practice listening, reading, and speaking skills.</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28" y="387098"/>
            <a:ext cx="12032055" cy="1200329"/>
          </a:xfrm>
          <a:prstGeom prst="rect">
            <a:avLst/>
          </a:prstGeom>
        </p:spPr>
        <p:txBody>
          <a:bodyPr wrap="square">
            <a:spAutoFit/>
          </a:bodyPr>
          <a:lstStyle/>
          <a:p>
            <a:r>
              <a:rPr lang="en-US" sz="3600" b="1" dirty="0">
                <a:solidFill>
                  <a:srgbClr val="0070C0"/>
                </a:solidFill>
              </a:rPr>
              <a:t>b. Circle the word that differs from the other three in the position of primary stress in each of the following questions.</a:t>
            </a:r>
          </a:p>
        </p:txBody>
      </p:sp>
      <p:sp>
        <p:nvSpPr>
          <p:cNvPr id="3" name="Rectangle 2"/>
          <p:cNvSpPr/>
          <p:nvPr/>
        </p:nvSpPr>
        <p:spPr>
          <a:xfrm>
            <a:off x="72427" y="1792586"/>
            <a:ext cx="12032055" cy="3416320"/>
          </a:xfrm>
          <a:prstGeom prst="rect">
            <a:avLst/>
          </a:prstGeom>
        </p:spPr>
        <p:txBody>
          <a:bodyPr wrap="square">
            <a:spAutoFit/>
          </a:bodyPr>
          <a:lstStyle/>
          <a:p>
            <a:r>
              <a:rPr lang="en-US" sz="3600" dirty="0"/>
              <a:t>4. A. organize         B. volunteer         C. decorate         D. charity</a:t>
            </a:r>
          </a:p>
          <a:p>
            <a:r>
              <a:rPr lang="en-US" sz="3600" dirty="0">
                <a:solidFill>
                  <a:srgbClr val="FF0000"/>
                </a:solidFill>
              </a:rPr>
              <a:t>     /ˈ</a:t>
            </a:r>
            <a:r>
              <a:rPr lang="en-US" sz="3600" dirty="0" err="1">
                <a:solidFill>
                  <a:srgbClr val="FF0000"/>
                </a:solidFill>
              </a:rPr>
              <a:t>ɔːrɡənaɪz</a:t>
            </a:r>
            <a:r>
              <a:rPr lang="en-US" sz="3600" dirty="0">
                <a:solidFill>
                  <a:srgbClr val="FF0000"/>
                </a:solidFill>
              </a:rPr>
              <a:t>/         /ˌ</a:t>
            </a:r>
            <a:r>
              <a:rPr lang="en-US" sz="3600" dirty="0" err="1">
                <a:solidFill>
                  <a:srgbClr val="FF0000"/>
                </a:solidFill>
              </a:rPr>
              <a:t>vɑːlənˈtɪr</a:t>
            </a:r>
            <a:r>
              <a:rPr lang="en-US" sz="3600" dirty="0">
                <a:solidFill>
                  <a:srgbClr val="FF0000"/>
                </a:solidFill>
              </a:rPr>
              <a:t>/        /ˈ</a:t>
            </a:r>
            <a:r>
              <a:rPr lang="en-US" sz="3600" dirty="0" err="1">
                <a:solidFill>
                  <a:srgbClr val="FF0000"/>
                </a:solidFill>
              </a:rPr>
              <a:t>dekəreɪt</a:t>
            </a:r>
            <a:r>
              <a:rPr lang="en-US" sz="3600" dirty="0">
                <a:solidFill>
                  <a:srgbClr val="FF0000"/>
                </a:solidFill>
              </a:rPr>
              <a:t>/           /ˈ</a:t>
            </a:r>
            <a:r>
              <a:rPr lang="en-US" sz="3600" dirty="0" err="1">
                <a:solidFill>
                  <a:srgbClr val="FF0000"/>
                </a:solidFill>
              </a:rPr>
              <a:t>tʃerəti</a:t>
            </a:r>
            <a:r>
              <a:rPr lang="en-US" sz="3600" dirty="0">
                <a:solidFill>
                  <a:srgbClr val="FF0000"/>
                </a:solidFill>
              </a:rPr>
              <a:t>/</a:t>
            </a:r>
          </a:p>
          <a:p>
            <a:r>
              <a:rPr lang="en-US" sz="3600" dirty="0"/>
              <a:t>5. A. event              B. talent                C. flower             D. money</a:t>
            </a:r>
          </a:p>
          <a:p>
            <a:r>
              <a:rPr lang="en-US" sz="3600" dirty="0"/>
              <a:t>      </a:t>
            </a:r>
            <a:r>
              <a:rPr lang="en-US" sz="3600" dirty="0">
                <a:solidFill>
                  <a:srgbClr val="FF0000"/>
                </a:solidFill>
              </a:rPr>
              <a:t>/</a:t>
            </a:r>
            <a:r>
              <a:rPr lang="en-US" sz="3600" dirty="0" err="1">
                <a:solidFill>
                  <a:srgbClr val="FF0000"/>
                </a:solidFill>
              </a:rPr>
              <a:t>ɪˈvent</a:t>
            </a:r>
            <a:r>
              <a:rPr lang="en-US" sz="3600" dirty="0">
                <a:solidFill>
                  <a:srgbClr val="FF0000"/>
                </a:solidFill>
              </a:rPr>
              <a:t>/             /ˈ</a:t>
            </a:r>
            <a:r>
              <a:rPr lang="en-US" sz="3600" dirty="0" err="1">
                <a:solidFill>
                  <a:srgbClr val="FF0000"/>
                </a:solidFill>
              </a:rPr>
              <a:t>tælənt</a:t>
            </a:r>
            <a:r>
              <a:rPr lang="en-US" sz="3600" dirty="0">
                <a:solidFill>
                  <a:srgbClr val="FF0000"/>
                </a:solidFill>
              </a:rPr>
              <a:t>/                /ˈ</a:t>
            </a:r>
            <a:r>
              <a:rPr lang="en-US" sz="3600" dirty="0" err="1">
                <a:solidFill>
                  <a:srgbClr val="FF0000"/>
                </a:solidFill>
              </a:rPr>
              <a:t>flaʊər</a:t>
            </a:r>
            <a:r>
              <a:rPr lang="en-US" sz="3600" dirty="0">
                <a:solidFill>
                  <a:srgbClr val="FF0000"/>
                </a:solidFill>
              </a:rPr>
              <a:t>/               /ˈ</a:t>
            </a:r>
            <a:r>
              <a:rPr lang="en-US" sz="3600" dirty="0" err="1">
                <a:solidFill>
                  <a:srgbClr val="FF0000"/>
                </a:solidFill>
              </a:rPr>
              <a:t>mʌni</a:t>
            </a:r>
            <a:r>
              <a:rPr lang="en-US" sz="3600" dirty="0">
                <a:solidFill>
                  <a:srgbClr val="FF0000"/>
                </a:solidFill>
              </a:rPr>
              <a:t>/</a:t>
            </a:r>
          </a:p>
          <a:p>
            <a:r>
              <a:rPr lang="en-US" sz="3600" dirty="0"/>
              <a:t>6. A. children         B. poster               C. kitchen            D. donate</a:t>
            </a:r>
          </a:p>
          <a:p>
            <a:r>
              <a:rPr lang="en-US" sz="3600" dirty="0">
                <a:solidFill>
                  <a:srgbClr val="FF0000"/>
                </a:solidFill>
              </a:rPr>
              <a:t>    /ˈ</a:t>
            </a:r>
            <a:r>
              <a:rPr lang="en-US" sz="3600" dirty="0" err="1">
                <a:solidFill>
                  <a:srgbClr val="FF0000"/>
                </a:solidFill>
              </a:rPr>
              <a:t>tʃɪldrən</a:t>
            </a:r>
            <a:r>
              <a:rPr lang="en-US" sz="3600" dirty="0">
                <a:solidFill>
                  <a:srgbClr val="FF0000"/>
                </a:solidFill>
              </a:rPr>
              <a:t>/          /ˈ</a:t>
            </a:r>
            <a:r>
              <a:rPr lang="en-US" sz="3600" dirty="0" err="1">
                <a:solidFill>
                  <a:srgbClr val="FF0000"/>
                </a:solidFill>
              </a:rPr>
              <a:t>poʊstər</a:t>
            </a:r>
            <a:r>
              <a:rPr lang="en-US" sz="3600" dirty="0">
                <a:solidFill>
                  <a:srgbClr val="FF0000"/>
                </a:solidFill>
              </a:rPr>
              <a:t>/                /ˈ</a:t>
            </a:r>
            <a:r>
              <a:rPr lang="en-US" sz="3600" dirty="0" err="1">
                <a:solidFill>
                  <a:srgbClr val="FF0000"/>
                </a:solidFill>
              </a:rPr>
              <a:t>kɪtʃən</a:t>
            </a:r>
            <a:r>
              <a:rPr lang="en-US" sz="3600" dirty="0">
                <a:solidFill>
                  <a:srgbClr val="FF0000"/>
                </a:solidFill>
              </a:rPr>
              <a:t>/            /</a:t>
            </a:r>
            <a:r>
              <a:rPr lang="en-US" sz="3600" dirty="0" err="1">
                <a:solidFill>
                  <a:srgbClr val="FF0000"/>
                </a:solidFill>
              </a:rPr>
              <a:t>doʊˈneɪt</a:t>
            </a:r>
            <a:r>
              <a:rPr lang="en-US" sz="3600" dirty="0">
                <a:solidFill>
                  <a:srgbClr val="FF0000"/>
                </a:solidFill>
              </a:rPr>
              <a:t>/</a:t>
            </a:r>
          </a:p>
        </p:txBody>
      </p:sp>
      <p:sp>
        <p:nvSpPr>
          <p:cNvPr id="4" name="Oval 3"/>
          <p:cNvSpPr/>
          <p:nvPr/>
        </p:nvSpPr>
        <p:spPr>
          <a:xfrm>
            <a:off x="3476531" y="1792586"/>
            <a:ext cx="543208" cy="588475"/>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p:cNvSpPr/>
          <p:nvPr/>
        </p:nvSpPr>
        <p:spPr>
          <a:xfrm>
            <a:off x="506994" y="2924269"/>
            <a:ext cx="525101" cy="525101"/>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9723422" y="4065006"/>
            <a:ext cx="479833" cy="506994"/>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19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25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123" y="506994"/>
            <a:ext cx="11552222" cy="1200329"/>
          </a:xfrm>
          <a:prstGeom prst="rect">
            <a:avLst/>
          </a:prstGeom>
          <a:noFill/>
        </p:spPr>
        <p:txBody>
          <a:bodyPr wrap="square" rtlCol="0">
            <a:spAutoFit/>
          </a:bodyPr>
          <a:lstStyle/>
          <a:p>
            <a:r>
              <a:rPr lang="en-US" sz="3600" b="1" dirty="0">
                <a:solidFill>
                  <a:srgbClr val="0070C0"/>
                </a:solidFill>
              </a:rPr>
              <a:t>Work in groups, discuss what we can do to help the community. Complete the diagram below</a:t>
            </a:r>
            <a:endParaRPr lang="en-US" sz="3600" b="1" i="1" dirty="0">
              <a:solidFill>
                <a:srgbClr val="0070C0"/>
              </a:solidFill>
            </a:endParaRPr>
          </a:p>
        </p:txBody>
      </p:sp>
      <p:sp>
        <p:nvSpPr>
          <p:cNvPr id="9" name="Oval 8"/>
          <p:cNvSpPr/>
          <p:nvPr/>
        </p:nvSpPr>
        <p:spPr>
          <a:xfrm>
            <a:off x="4273237" y="2996697"/>
            <a:ext cx="3096284" cy="186501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a:t>Activities</a:t>
            </a:r>
          </a:p>
        </p:txBody>
      </p:sp>
      <p:sp>
        <p:nvSpPr>
          <p:cNvPr id="11" name="Oval 10"/>
          <p:cNvSpPr/>
          <p:nvPr/>
        </p:nvSpPr>
        <p:spPr>
          <a:xfrm>
            <a:off x="1018513" y="1659420"/>
            <a:ext cx="2534970" cy="1385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Raise money</a:t>
            </a:r>
          </a:p>
        </p:txBody>
      </p:sp>
      <p:sp>
        <p:nvSpPr>
          <p:cNvPr id="12" name="Oval 11"/>
          <p:cNvSpPr/>
          <p:nvPr/>
        </p:nvSpPr>
        <p:spPr>
          <a:xfrm>
            <a:off x="371193" y="3265463"/>
            <a:ext cx="3304516" cy="1297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Clean up streets</a:t>
            </a:r>
          </a:p>
        </p:txBody>
      </p:sp>
      <p:sp>
        <p:nvSpPr>
          <p:cNvPr id="13" name="Oval 12"/>
          <p:cNvSpPr/>
          <p:nvPr/>
        </p:nvSpPr>
        <p:spPr>
          <a:xfrm>
            <a:off x="4628584" y="5187636"/>
            <a:ext cx="2924270" cy="11905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Plant flowers</a:t>
            </a:r>
          </a:p>
        </p:txBody>
      </p:sp>
      <p:sp>
        <p:nvSpPr>
          <p:cNvPr id="14" name="Oval 13"/>
          <p:cNvSpPr/>
          <p:nvPr/>
        </p:nvSpPr>
        <p:spPr>
          <a:xfrm>
            <a:off x="8071164" y="4662534"/>
            <a:ext cx="2888055" cy="1457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Donate books</a:t>
            </a:r>
          </a:p>
        </p:txBody>
      </p:sp>
      <p:sp>
        <p:nvSpPr>
          <p:cNvPr id="15" name="Oval 14"/>
          <p:cNvSpPr/>
          <p:nvPr/>
        </p:nvSpPr>
        <p:spPr>
          <a:xfrm>
            <a:off x="488887" y="4771176"/>
            <a:ext cx="3784350" cy="1520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Volunteer at the soup kitchen</a:t>
            </a:r>
          </a:p>
        </p:txBody>
      </p:sp>
      <p:sp>
        <p:nvSpPr>
          <p:cNvPr id="16" name="Oval 15"/>
          <p:cNvSpPr/>
          <p:nvPr/>
        </p:nvSpPr>
        <p:spPr>
          <a:xfrm>
            <a:off x="7469110" y="1627734"/>
            <a:ext cx="2869948" cy="1124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Donate clothes</a:t>
            </a:r>
          </a:p>
        </p:txBody>
      </p:sp>
      <p:sp>
        <p:nvSpPr>
          <p:cNvPr id="17" name="Oval 16"/>
          <p:cNvSpPr/>
          <p:nvPr/>
        </p:nvSpPr>
        <p:spPr>
          <a:xfrm>
            <a:off x="8031193" y="3055783"/>
            <a:ext cx="3716448" cy="141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Clean up the beach</a:t>
            </a:r>
          </a:p>
        </p:txBody>
      </p:sp>
      <p:sp>
        <p:nvSpPr>
          <p:cNvPr id="18" name="Oval 17"/>
          <p:cNvSpPr/>
          <p:nvPr/>
        </p:nvSpPr>
        <p:spPr>
          <a:xfrm>
            <a:off x="4273237" y="1562467"/>
            <a:ext cx="2734146" cy="122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Plant trees</a:t>
            </a:r>
          </a:p>
        </p:txBody>
      </p:sp>
      <p:cxnSp>
        <p:nvCxnSpPr>
          <p:cNvPr id="20" name="Straight Connector 19"/>
          <p:cNvCxnSpPr>
            <a:stCxn id="18" idx="4"/>
            <a:endCxn id="9" idx="0"/>
          </p:cNvCxnSpPr>
          <p:nvPr/>
        </p:nvCxnSpPr>
        <p:spPr>
          <a:xfrm>
            <a:off x="5640310" y="2789212"/>
            <a:ext cx="181069" cy="207485"/>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stCxn id="11" idx="5"/>
            <a:endCxn id="9" idx="1"/>
          </p:cNvCxnSpPr>
          <p:nvPr/>
        </p:nvCxnSpPr>
        <p:spPr>
          <a:xfrm>
            <a:off x="3182245" y="2841745"/>
            <a:ext cx="1544432" cy="428077"/>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a:stCxn id="12" idx="6"/>
            <a:endCxn id="9" idx="2"/>
          </p:cNvCxnSpPr>
          <p:nvPr/>
        </p:nvCxnSpPr>
        <p:spPr>
          <a:xfrm>
            <a:off x="3675709" y="3914205"/>
            <a:ext cx="597528" cy="14999"/>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5" idx="7"/>
            <a:endCxn id="9" idx="3"/>
          </p:cNvCxnSpPr>
          <p:nvPr/>
        </p:nvCxnSpPr>
        <p:spPr>
          <a:xfrm flipV="1">
            <a:off x="3719032" y="4588586"/>
            <a:ext cx="1007645" cy="405333"/>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a:stCxn id="13" idx="0"/>
          </p:cNvCxnSpPr>
          <p:nvPr/>
        </p:nvCxnSpPr>
        <p:spPr>
          <a:xfrm flipV="1">
            <a:off x="6090719" y="4880855"/>
            <a:ext cx="0" cy="306781"/>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stCxn id="9" idx="5"/>
          </p:cNvCxnSpPr>
          <p:nvPr/>
        </p:nvCxnSpPr>
        <p:spPr>
          <a:xfrm>
            <a:off x="6916081" y="4588586"/>
            <a:ext cx="1358786" cy="405333"/>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a:stCxn id="9" idx="6"/>
          </p:cNvCxnSpPr>
          <p:nvPr/>
        </p:nvCxnSpPr>
        <p:spPr>
          <a:xfrm>
            <a:off x="7369521" y="3929204"/>
            <a:ext cx="70164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a:stCxn id="9" idx="7"/>
          </p:cNvCxnSpPr>
          <p:nvPr/>
        </p:nvCxnSpPr>
        <p:spPr>
          <a:xfrm flipV="1">
            <a:off x="6916081" y="2562131"/>
            <a:ext cx="804261" cy="70769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606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anim calcmode="lin" valueType="num">
                                      <p:cBhvr>
                                        <p:cTn id="50" dur="500" fill="hold"/>
                                        <p:tgtEl>
                                          <p:spTgt spid="12"/>
                                        </p:tgtEl>
                                        <p:attrNameLst>
                                          <p:attrName>ppt_x</p:attrName>
                                        </p:attrNameLst>
                                      </p:cBhvr>
                                      <p:tavLst>
                                        <p:tav tm="0">
                                          <p:val>
                                            <p:strVal val="#ppt_x"/>
                                          </p:val>
                                        </p:tav>
                                        <p:tav tm="100000">
                                          <p:val>
                                            <p:strVal val="#ppt_x"/>
                                          </p:val>
                                        </p:tav>
                                      </p:tavLst>
                                    </p:anim>
                                    <p:anim calcmode="lin" valueType="num">
                                      <p:cBhvr>
                                        <p:cTn id="5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83054"/>
            <a:ext cx="9074551" cy="6187194"/>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60317" y="1772863"/>
            <a:ext cx="9715501"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Reading &amp; Listening: </a:t>
            </a:r>
          </a:p>
          <a:p>
            <a:r>
              <a:rPr lang="en-US" sz="3600" i="1" dirty="0">
                <a:solidFill>
                  <a:srgbClr val="0070C0"/>
                </a:solidFill>
              </a:rPr>
              <a:t>- Understand instructions.</a:t>
            </a:r>
          </a:p>
          <a:p>
            <a:r>
              <a:rPr lang="en-US" sz="3600" i="1" dirty="0">
                <a:solidFill>
                  <a:srgbClr val="0070C0"/>
                </a:solidFill>
              </a:rPr>
              <a:t>- Practice reading and listening for general and specific information.</a:t>
            </a:r>
          </a:p>
          <a:p>
            <a:r>
              <a:rPr lang="en-US" sz="3600" i="1" dirty="0">
                <a:solidFill>
                  <a:srgbClr val="FF0000"/>
                </a:solidFill>
              </a:rPr>
              <a:t>Speaking:</a:t>
            </a:r>
          </a:p>
          <a:p>
            <a:r>
              <a:rPr lang="en-US" sz="3600" i="1" dirty="0">
                <a:solidFill>
                  <a:srgbClr val="0070C0"/>
                </a:solidFill>
              </a:rPr>
              <a:t>- Talk about charity events and activities to help the community.</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89709" y="2327045"/>
            <a:ext cx="10986655"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vocabulary and grammar points in Unit 4.</a:t>
            </a:r>
          </a:p>
          <a:p>
            <a:pPr marL="571500" indent="-571500">
              <a:buFontTx/>
              <a:buChar char="-"/>
            </a:pPr>
            <a:r>
              <a:rPr lang="en-US" sz="3600" i="1" dirty="0">
                <a:solidFill>
                  <a:srgbClr val="0070C0"/>
                </a:solidFill>
              </a:rPr>
              <a:t>Practice presenting about charity events based on the diagram.</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a:p>
            <a:pPr marL="571500" indent="-571500">
              <a:buFontTx/>
              <a:buChar char="-"/>
            </a:pPr>
            <a:r>
              <a:rPr lang="en-US" sz="3600" i="1" dirty="0">
                <a:solidFill>
                  <a:srgbClr val="0070C0"/>
                </a:solidFill>
              </a:rPr>
              <a:t>Prepare the next lesson (page 36 SB).</a:t>
            </a:r>
          </a:p>
          <a:p>
            <a:pPr marL="571500" indent="-571500">
              <a:buFontTx/>
              <a:buChar char="-"/>
            </a:pP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759" y="401072"/>
            <a:ext cx="1127705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groups: Complete the diagram.</a:t>
            </a:r>
            <a:endParaRPr lang="en-US" sz="4000" b="1" dirty="0">
              <a:solidFill>
                <a:srgbClr val="FF0000"/>
              </a:solidFill>
            </a:endParaRPr>
          </a:p>
        </p:txBody>
      </p:sp>
      <p:sp>
        <p:nvSpPr>
          <p:cNvPr id="3" name="Oval 2"/>
          <p:cNvSpPr/>
          <p:nvPr/>
        </p:nvSpPr>
        <p:spPr>
          <a:xfrm>
            <a:off x="4979406" y="3005751"/>
            <a:ext cx="2544024" cy="153003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Charity events</a:t>
            </a:r>
          </a:p>
        </p:txBody>
      </p:sp>
      <p:sp>
        <p:nvSpPr>
          <p:cNvPr id="4" name="Oval 3"/>
          <p:cNvSpPr/>
          <p:nvPr/>
        </p:nvSpPr>
        <p:spPr>
          <a:xfrm>
            <a:off x="814813" y="1588883"/>
            <a:ext cx="3367888" cy="121316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car wash </a:t>
            </a:r>
          </a:p>
        </p:txBody>
      </p:sp>
      <p:sp>
        <p:nvSpPr>
          <p:cNvPr id="5" name="Oval 4"/>
          <p:cNvSpPr/>
          <p:nvPr/>
        </p:nvSpPr>
        <p:spPr>
          <a:xfrm>
            <a:off x="4680642" y="1116639"/>
            <a:ext cx="3051017" cy="139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fun run</a:t>
            </a:r>
          </a:p>
        </p:txBody>
      </p:sp>
      <p:sp>
        <p:nvSpPr>
          <p:cNvPr id="6" name="Oval 5"/>
          <p:cNvSpPr/>
          <p:nvPr/>
        </p:nvSpPr>
        <p:spPr>
          <a:xfrm>
            <a:off x="7939889" y="1785658"/>
            <a:ext cx="3286408" cy="15866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craft fair</a:t>
            </a:r>
          </a:p>
        </p:txBody>
      </p:sp>
      <p:sp>
        <p:nvSpPr>
          <p:cNvPr id="7" name="Oval 6"/>
          <p:cNvSpPr/>
          <p:nvPr/>
        </p:nvSpPr>
        <p:spPr>
          <a:xfrm>
            <a:off x="814813" y="3209453"/>
            <a:ext cx="3376943" cy="140319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bake sale </a:t>
            </a:r>
          </a:p>
        </p:txBody>
      </p:sp>
      <p:sp>
        <p:nvSpPr>
          <p:cNvPr id="8" name="Oval 7"/>
          <p:cNvSpPr/>
          <p:nvPr/>
        </p:nvSpPr>
        <p:spPr>
          <a:xfrm>
            <a:off x="7939889" y="3612333"/>
            <a:ext cx="3612333" cy="157530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An art show</a:t>
            </a:r>
          </a:p>
        </p:txBody>
      </p:sp>
      <p:sp>
        <p:nvSpPr>
          <p:cNvPr id="9" name="Oval 8"/>
          <p:cNvSpPr/>
          <p:nvPr/>
        </p:nvSpPr>
        <p:spPr>
          <a:xfrm>
            <a:off x="1186004" y="4943192"/>
            <a:ext cx="4119327" cy="148476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talent show</a:t>
            </a:r>
          </a:p>
        </p:txBody>
      </p:sp>
      <p:sp>
        <p:nvSpPr>
          <p:cNvPr id="10" name="Oval 9"/>
          <p:cNvSpPr/>
          <p:nvPr/>
        </p:nvSpPr>
        <p:spPr>
          <a:xfrm>
            <a:off x="5486400" y="5033726"/>
            <a:ext cx="3023857" cy="139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food fair </a:t>
            </a:r>
          </a:p>
        </p:txBody>
      </p:sp>
      <p:cxnSp>
        <p:nvCxnSpPr>
          <p:cNvPr id="12" name="Straight Connector 11"/>
          <p:cNvCxnSpPr>
            <a:stCxn id="3" idx="0"/>
            <a:endCxn id="5" idx="4"/>
          </p:cNvCxnSpPr>
          <p:nvPr/>
        </p:nvCxnSpPr>
        <p:spPr>
          <a:xfrm flipH="1" flipV="1">
            <a:off x="6206151" y="2510873"/>
            <a:ext cx="45267" cy="494878"/>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endCxn id="4" idx="5"/>
          </p:cNvCxnSpPr>
          <p:nvPr/>
        </p:nvCxnSpPr>
        <p:spPr>
          <a:xfrm flipH="1" flipV="1">
            <a:off x="3689485" y="2624383"/>
            <a:ext cx="1389509" cy="834041"/>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a:stCxn id="3" idx="2"/>
            <a:endCxn id="7" idx="6"/>
          </p:cNvCxnSpPr>
          <p:nvPr/>
        </p:nvCxnSpPr>
        <p:spPr>
          <a:xfrm flipH="1">
            <a:off x="4191756" y="3770769"/>
            <a:ext cx="787650" cy="140282"/>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a:stCxn id="3" idx="3"/>
            <a:endCxn id="9" idx="7"/>
          </p:cNvCxnSpPr>
          <p:nvPr/>
        </p:nvCxnSpPr>
        <p:spPr>
          <a:xfrm flipH="1">
            <a:off x="4702070" y="4311718"/>
            <a:ext cx="649900" cy="848913"/>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641891" y="4535787"/>
            <a:ext cx="137784" cy="497939"/>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7523430" y="3961862"/>
            <a:ext cx="606582" cy="103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a:stCxn id="3" idx="7"/>
          </p:cNvCxnSpPr>
          <p:nvPr/>
        </p:nvCxnSpPr>
        <p:spPr>
          <a:xfrm flipV="1">
            <a:off x="7150866" y="2948996"/>
            <a:ext cx="979146" cy="28082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1635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14703"/>
            <a:ext cx="1828798" cy="554001"/>
          </a:xfrm>
          <a:prstGeom prst="rect">
            <a:avLst/>
          </a:prstGeom>
        </p:spPr>
      </p:pic>
      <p:sp>
        <p:nvSpPr>
          <p:cNvPr id="4" name="Rectangle 3"/>
          <p:cNvSpPr/>
          <p:nvPr/>
        </p:nvSpPr>
        <p:spPr>
          <a:xfrm>
            <a:off x="1828798" y="292231"/>
            <a:ext cx="10171519" cy="830997"/>
          </a:xfrm>
          <a:prstGeom prst="rect">
            <a:avLst/>
          </a:prstGeom>
        </p:spPr>
        <p:txBody>
          <a:bodyPr wrap="square">
            <a:spAutoFit/>
          </a:bodyPr>
          <a:lstStyle/>
          <a:p>
            <a:r>
              <a:rPr lang="en-US" sz="2400" dirty="0">
                <a:solidFill>
                  <a:srgbClr val="0070C0"/>
                </a:solidFill>
              </a:rPr>
              <a:t>You will hear a boy talking to his friend about different kinds of community service. Listen and complete questions 1-5. You will hear the conversation twice.</a:t>
            </a:r>
          </a:p>
        </p:txBody>
      </p:sp>
      <p:pic>
        <p:nvPicPr>
          <p:cNvPr id="6" name="Picture 5"/>
          <p:cNvPicPr>
            <a:picLocks noChangeAspect="1"/>
          </p:cNvPicPr>
          <p:nvPr/>
        </p:nvPicPr>
        <p:blipFill>
          <a:blip r:embed="rId3"/>
          <a:stretch>
            <a:fillRect/>
          </a:stretch>
        </p:blipFill>
        <p:spPr>
          <a:xfrm>
            <a:off x="297844" y="1231539"/>
            <a:ext cx="11596312" cy="4900597"/>
          </a:xfrm>
          <a:prstGeom prst="rect">
            <a:avLst/>
          </a:prstGeom>
        </p:spPr>
      </p:pic>
    </p:spTree>
    <p:extLst>
      <p:ext uri="{BB962C8B-B14F-4D97-AF65-F5344CB8AC3E}">
        <p14:creationId xmlns:p14="http://schemas.microsoft.com/office/powerpoint/2010/main" val="3861729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874" y="1413493"/>
            <a:ext cx="12241874" cy="5173411"/>
          </a:xfrm>
          <a:prstGeom prst="rect">
            <a:avLst/>
          </a:prstGeom>
        </p:spPr>
      </p:pic>
      <p:sp>
        <p:nvSpPr>
          <p:cNvPr id="4" name="Rectangle 3"/>
          <p:cNvSpPr/>
          <p:nvPr/>
        </p:nvSpPr>
        <p:spPr>
          <a:xfrm>
            <a:off x="1466661" y="371192"/>
            <a:ext cx="10725339" cy="59752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rgbClr val="0070C0"/>
                </a:solidFill>
              </a:rPr>
              <a:t>Work in pairs and guess the answers.</a:t>
            </a:r>
          </a:p>
        </p:txBody>
      </p:sp>
      <p:sp>
        <p:nvSpPr>
          <p:cNvPr id="5" name="Rectangle 4"/>
          <p:cNvSpPr/>
          <p:nvPr/>
        </p:nvSpPr>
        <p:spPr>
          <a:xfrm>
            <a:off x="0" y="353085"/>
            <a:ext cx="1466661" cy="434566"/>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Pre-listening</a:t>
            </a:r>
          </a:p>
        </p:txBody>
      </p:sp>
      <p:sp>
        <p:nvSpPr>
          <p:cNvPr id="6" name="TextBox 5"/>
          <p:cNvSpPr txBox="1"/>
          <p:nvPr/>
        </p:nvSpPr>
        <p:spPr>
          <a:xfrm>
            <a:off x="5676521" y="3405658"/>
            <a:ext cx="6301214" cy="461665"/>
          </a:xfrm>
          <a:prstGeom prst="rect">
            <a:avLst/>
          </a:prstGeom>
          <a:noFill/>
        </p:spPr>
        <p:txBody>
          <a:bodyPr wrap="square" rtlCol="0">
            <a:spAutoFit/>
          </a:bodyPr>
          <a:lstStyle/>
          <a:p>
            <a:r>
              <a:rPr lang="en-US" sz="2400" dirty="0">
                <a:solidFill>
                  <a:srgbClr val="FF0000"/>
                </a:solidFill>
              </a:rPr>
              <a:t>Poor children / homeless people / the elderly / …</a:t>
            </a:r>
          </a:p>
        </p:txBody>
      </p:sp>
      <p:sp>
        <p:nvSpPr>
          <p:cNvPr id="7" name="TextBox 6"/>
          <p:cNvSpPr txBox="1"/>
          <p:nvPr/>
        </p:nvSpPr>
        <p:spPr>
          <a:xfrm>
            <a:off x="5676521" y="4067148"/>
            <a:ext cx="5441132" cy="461665"/>
          </a:xfrm>
          <a:prstGeom prst="rect">
            <a:avLst/>
          </a:prstGeom>
          <a:noFill/>
        </p:spPr>
        <p:txBody>
          <a:bodyPr wrap="square" rtlCol="0">
            <a:spAutoFit/>
          </a:bodyPr>
          <a:lstStyle/>
          <a:p>
            <a:r>
              <a:rPr lang="en-US" sz="2400" dirty="0">
                <a:solidFill>
                  <a:srgbClr val="FF0000"/>
                </a:solidFill>
              </a:rPr>
              <a:t>A talent show / a bake sale / a fun run / …</a:t>
            </a:r>
          </a:p>
        </p:txBody>
      </p:sp>
      <p:sp>
        <p:nvSpPr>
          <p:cNvPr id="8" name="TextBox 7"/>
          <p:cNvSpPr txBox="1"/>
          <p:nvPr/>
        </p:nvSpPr>
        <p:spPr>
          <a:xfrm>
            <a:off x="5676521" y="4665536"/>
            <a:ext cx="5902859" cy="461665"/>
          </a:xfrm>
          <a:prstGeom prst="rect">
            <a:avLst/>
          </a:prstGeom>
          <a:noFill/>
        </p:spPr>
        <p:txBody>
          <a:bodyPr wrap="square" rtlCol="0">
            <a:spAutoFit/>
          </a:bodyPr>
          <a:lstStyle/>
          <a:p>
            <a:r>
              <a:rPr lang="en-US" sz="2400" dirty="0">
                <a:solidFill>
                  <a:srgbClr val="FF0000"/>
                </a:solidFill>
              </a:rPr>
              <a:t>Clean up streets / plant trees / serve food / …</a:t>
            </a:r>
          </a:p>
        </p:txBody>
      </p:sp>
      <p:sp>
        <p:nvSpPr>
          <p:cNvPr id="9" name="TextBox 8"/>
          <p:cNvSpPr txBox="1"/>
          <p:nvPr/>
        </p:nvSpPr>
        <p:spPr>
          <a:xfrm>
            <a:off x="5676521" y="5327026"/>
            <a:ext cx="5658416" cy="461665"/>
          </a:xfrm>
          <a:prstGeom prst="rect">
            <a:avLst/>
          </a:prstGeom>
          <a:noFill/>
        </p:spPr>
        <p:txBody>
          <a:bodyPr wrap="square" rtlCol="0">
            <a:spAutoFit/>
          </a:bodyPr>
          <a:lstStyle/>
          <a:p>
            <a:r>
              <a:rPr lang="en-US" sz="2400" dirty="0">
                <a:solidFill>
                  <a:srgbClr val="FF0000"/>
                </a:solidFill>
              </a:rPr>
              <a:t>Old books / old clothes / money /…</a:t>
            </a:r>
          </a:p>
        </p:txBody>
      </p:sp>
      <p:sp>
        <p:nvSpPr>
          <p:cNvPr id="10" name="TextBox 9"/>
          <p:cNvSpPr txBox="1"/>
          <p:nvPr/>
        </p:nvSpPr>
        <p:spPr>
          <a:xfrm>
            <a:off x="5676521" y="5917514"/>
            <a:ext cx="5055308" cy="461665"/>
          </a:xfrm>
          <a:prstGeom prst="rect">
            <a:avLst/>
          </a:prstGeom>
          <a:noFill/>
        </p:spPr>
        <p:txBody>
          <a:bodyPr wrap="square" rtlCol="0">
            <a:spAutoFit/>
          </a:bodyPr>
          <a:lstStyle/>
          <a:p>
            <a:pPr lvl="0"/>
            <a:r>
              <a:rPr lang="en-US" sz="2400" dirty="0">
                <a:solidFill>
                  <a:srgbClr val="FF0000"/>
                </a:solidFill>
              </a:rPr>
              <a:t>Old books / old clothes / money /…</a:t>
            </a:r>
          </a:p>
        </p:txBody>
      </p:sp>
    </p:spTree>
    <p:extLst>
      <p:ext uri="{BB962C8B-B14F-4D97-AF65-F5344CB8AC3E}">
        <p14:creationId xmlns:p14="http://schemas.microsoft.com/office/powerpoint/2010/main" val="31992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50" fill="hold"/>
                                        <p:tgtEl>
                                          <p:spTgt spid="7"/>
                                        </p:tgtEl>
                                        <p:attrNameLst>
                                          <p:attrName>ppt_w</p:attrName>
                                        </p:attrNameLst>
                                      </p:cBhvr>
                                      <p:tavLst>
                                        <p:tav tm="0">
                                          <p:val>
                                            <p:fltVal val="0"/>
                                          </p:val>
                                        </p:tav>
                                        <p:tav tm="100000">
                                          <p:val>
                                            <p:strVal val="#ppt_w"/>
                                          </p:val>
                                        </p:tav>
                                      </p:tavLst>
                                    </p:anim>
                                    <p:anim calcmode="lin" valueType="num">
                                      <p:cBhvr>
                                        <p:cTn id="16" dur="250" fill="hold"/>
                                        <p:tgtEl>
                                          <p:spTgt spid="7"/>
                                        </p:tgtEl>
                                        <p:attrNameLst>
                                          <p:attrName>ppt_h</p:attrName>
                                        </p:attrNameLst>
                                      </p:cBhvr>
                                      <p:tavLst>
                                        <p:tav tm="0">
                                          <p:val>
                                            <p:fltVal val="0"/>
                                          </p:val>
                                        </p:tav>
                                        <p:tav tm="100000">
                                          <p:val>
                                            <p:strVal val="#ppt_h"/>
                                          </p:val>
                                        </p:tav>
                                      </p:tavLst>
                                    </p:anim>
                                    <p:anim calcmode="lin" valueType="num">
                                      <p:cBhvr>
                                        <p:cTn id="17" dur="250" fill="hold"/>
                                        <p:tgtEl>
                                          <p:spTgt spid="7"/>
                                        </p:tgtEl>
                                        <p:attrNameLst>
                                          <p:attrName>style.rotation</p:attrName>
                                        </p:attrNameLst>
                                      </p:cBhvr>
                                      <p:tavLst>
                                        <p:tav tm="0">
                                          <p:val>
                                            <p:fltVal val="90"/>
                                          </p:val>
                                        </p:tav>
                                        <p:tav tm="100000">
                                          <p:val>
                                            <p:fltVal val="0"/>
                                          </p:val>
                                        </p:tav>
                                      </p:tavLst>
                                    </p:anim>
                                    <p:animEffect transition="in" filter="fade">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250" fill="hold"/>
                                        <p:tgtEl>
                                          <p:spTgt spid="8"/>
                                        </p:tgtEl>
                                        <p:attrNameLst>
                                          <p:attrName>ppt_w</p:attrName>
                                        </p:attrNameLst>
                                      </p:cBhvr>
                                      <p:tavLst>
                                        <p:tav tm="0">
                                          <p:val>
                                            <p:fltVal val="0"/>
                                          </p:val>
                                        </p:tav>
                                        <p:tav tm="100000">
                                          <p:val>
                                            <p:strVal val="#ppt_w"/>
                                          </p:val>
                                        </p:tav>
                                      </p:tavLst>
                                    </p:anim>
                                    <p:anim calcmode="lin" valueType="num">
                                      <p:cBhvr>
                                        <p:cTn id="24" dur="250" fill="hold"/>
                                        <p:tgtEl>
                                          <p:spTgt spid="8"/>
                                        </p:tgtEl>
                                        <p:attrNameLst>
                                          <p:attrName>ppt_h</p:attrName>
                                        </p:attrNameLst>
                                      </p:cBhvr>
                                      <p:tavLst>
                                        <p:tav tm="0">
                                          <p:val>
                                            <p:fltVal val="0"/>
                                          </p:val>
                                        </p:tav>
                                        <p:tav tm="100000">
                                          <p:val>
                                            <p:strVal val="#ppt_h"/>
                                          </p:val>
                                        </p:tav>
                                      </p:tavLst>
                                    </p:anim>
                                    <p:anim calcmode="lin" valueType="num">
                                      <p:cBhvr>
                                        <p:cTn id="25" dur="250" fill="hold"/>
                                        <p:tgtEl>
                                          <p:spTgt spid="8"/>
                                        </p:tgtEl>
                                        <p:attrNameLst>
                                          <p:attrName>style.rotation</p:attrName>
                                        </p:attrNameLst>
                                      </p:cBhvr>
                                      <p:tavLst>
                                        <p:tav tm="0">
                                          <p:val>
                                            <p:fltVal val="90"/>
                                          </p:val>
                                        </p:tav>
                                        <p:tav tm="100000">
                                          <p:val>
                                            <p:fltVal val="0"/>
                                          </p:val>
                                        </p:tav>
                                      </p:tavLst>
                                    </p:anim>
                                    <p:animEffect transition="in" filter="fade">
                                      <p:cBhvr>
                                        <p:cTn id="26" dur="25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250" fill="hold"/>
                                        <p:tgtEl>
                                          <p:spTgt spid="9"/>
                                        </p:tgtEl>
                                        <p:attrNameLst>
                                          <p:attrName>ppt_w</p:attrName>
                                        </p:attrNameLst>
                                      </p:cBhvr>
                                      <p:tavLst>
                                        <p:tav tm="0">
                                          <p:val>
                                            <p:fltVal val="0"/>
                                          </p:val>
                                        </p:tav>
                                        <p:tav tm="100000">
                                          <p:val>
                                            <p:strVal val="#ppt_w"/>
                                          </p:val>
                                        </p:tav>
                                      </p:tavLst>
                                    </p:anim>
                                    <p:anim calcmode="lin" valueType="num">
                                      <p:cBhvr>
                                        <p:cTn id="32" dur="250" fill="hold"/>
                                        <p:tgtEl>
                                          <p:spTgt spid="9"/>
                                        </p:tgtEl>
                                        <p:attrNameLst>
                                          <p:attrName>ppt_h</p:attrName>
                                        </p:attrNameLst>
                                      </p:cBhvr>
                                      <p:tavLst>
                                        <p:tav tm="0">
                                          <p:val>
                                            <p:fltVal val="0"/>
                                          </p:val>
                                        </p:tav>
                                        <p:tav tm="100000">
                                          <p:val>
                                            <p:strVal val="#ppt_h"/>
                                          </p:val>
                                        </p:tav>
                                      </p:tavLst>
                                    </p:anim>
                                    <p:anim calcmode="lin" valueType="num">
                                      <p:cBhvr>
                                        <p:cTn id="33" dur="250" fill="hold"/>
                                        <p:tgtEl>
                                          <p:spTgt spid="9"/>
                                        </p:tgtEl>
                                        <p:attrNameLst>
                                          <p:attrName>style.rotation</p:attrName>
                                        </p:attrNameLst>
                                      </p:cBhvr>
                                      <p:tavLst>
                                        <p:tav tm="0">
                                          <p:val>
                                            <p:fltVal val="90"/>
                                          </p:val>
                                        </p:tav>
                                        <p:tav tm="100000">
                                          <p:val>
                                            <p:fltVal val="0"/>
                                          </p:val>
                                        </p:tav>
                                      </p:tavLst>
                                    </p:anim>
                                    <p:animEffect transition="in" filter="fade">
                                      <p:cBhvr>
                                        <p:cTn id="34" dur="25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250" fill="hold"/>
                                        <p:tgtEl>
                                          <p:spTgt spid="10"/>
                                        </p:tgtEl>
                                        <p:attrNameLst>
                                          <p:attrName>ppt_w</p:attrName>
                                        </p:attrNameLst>
                                      </p:cBhvr>
                                      <p:tavLst>
                                        <p:tav tm="0">
                                          <p:val>
                                            <p:fltVal val="0"/>
                                          </p:val>
                                        </p:tav>
                                        <p:tav tm="100000">
                                          <p:val>
                                            <p:strVal val="#ppt_w"/>
                                          </p:val>
                                        </p:tav>
                                      </p:tavLst>
                                    </p:anim>
                                    <p:anim calcmode="lin" valueType="num">
                                      <p:cBhvr>
                                        <p:cTn id="40" dur="250" fill="hold"/>
                                        <p:tgtEl>
                                          <p:spTgt spid="10"/>
                                        </p:tgtEl>
                                        <p:attrNameLst>
                                          <p:attrName>ppt_h</p:attrName>
                                        </p:attrNameLst>
                                      </p:cBhvr>
                                      <p:tavLst>
                                        <p:tav tm="0">
                                          <p:val>
                                            <p:fltVal val="0"/>
                                          </p:val>
                                        </p:tav>
                                        <p:tav tm="100000">
                                          <p:val>
                                            <p:strVal val="#ppt_h"/>
                                          </p:val>
                                        </p:tav>
                                      </p:tavLst>
                                    </p:anim>
                                    <p:anim calcmode="lin" valueType="num">
                                      <p:cBhvr>
                                        <p:cTn id="41" dur="250" fill="hold"/>
                                        <p:tgtEl>
                                          <p:spTgt spid="10"/>
                                        </p:tgtEl>
                                        <p:attrNameLst>
                                          <p:attrName>style.rotation</p:attrName>
                                        </p:attrNameLst>
                                      </p:cBhvr>
                                      <p:tavLst>
                                        <p:tav tm="0">
                                          <p:val>
                                            <p:fltVal val="90"/>
                                          </p:val>
                                        </p:tav>
                                        <p:tav tm="100000">
                                          <p:val>
                                            <p:fltVal val="0"/>
                                          </p:val>
                                        </p:tav>
                                      </p:tavLst>
                                    </p:anim>
                                    <p:animEffect transition="in" filter="fade">
                                      <p:cBhvr>
                                        <p:cTn id="4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53085"/>
            <a:ext cx="1874067" cy="44362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While - listening</a:t>
            </a:r>
          </a:p>
        </p:txBody>
      </p:sp>
      <p:sp>
        <p:nvSpPr>
          <p:cNvPr id="3" name="Rectangle 2"/>
          <p:cNvSpPr/>
          <p:nvPr/>
        </p:nvSpPr>
        <p:spPr>
          <a:xfrm>
            <a:off x="1964604" y="327651"/>
            <a:ext cx="7740712" cy="5884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rgbClr val="0070C0"/>
                </a:solidFill>
              </a:rPr>
              <a:t>Listen and complete the chart.</a:t>
            </a:r>
          </a:p>
        </p:txBody>
      </p:sp>
      <p:pic>
        <p:nvPicPr>
          <p:cNvPr id="4" name="Picture 3"/>
          <p:cNvPicPr>
            <a:picLocks noChangeAspect="1"/>
          </p:cNvPicPr>
          <p:nvPr/>
        </p:nvPicPr>
        <p:blipFill>
          <a:blip r:embed="rId4"/>
          <a:stretch>
            <a:fillRect/>
          </a:stretch>
        </p:blipFill>
        <p:spPr>
          <a:xfrm>
            <a:off x="-49874" y="1413493"/>
            <a:ext cx="12241874" cy="5173411"/>
          </a:xfrm>
          <a:prstGeom prst="rect">
            <a:avLst/>
          </a:prstGeom>
        </p:spPr>
      </p:pic>
      <p:sp>
        <p:nvSpPr>
          <p:cNvPr id="6" name="TextBox 5"/>
          <p:cNvSpPr txBox="1"/>
          <p:nvPr/>
        </p:nvSpPr>
        <p:spPr>
          <a:xfrm>
            <a:off x="7357203" y="3333627"/>
            <a:ext cx="2679826" cy="584775"/>
          </a:xfrm>
          <a:prstGeom prst="rect">
            <a:avLst/>
          </a:prstGeom>
          <a:noFill/>
        </p:spPr>
        <p:txBody>
          <a:bodyPr wrap="square" rtlCol="0">
            <a:spAutoFit/>
          </a:bodyPr>
          <a:lstStyle/>
          <a:p>
            <a:pPr lvl="0" algn="ctr"/>
            <a:r>
              <a:rPr lang="en-US" sz="3200" dirty="0">
                <a:solidFill>
                  <a:srgbClr val="FF0000"/>
                </a:solidFill>
              </a:rPr>
              <a:t>poor children</a:t>
            </a:r>
          </a:p>
        </p:txBody>
      </p:sp>
      <p:sp>
        <p:nvSpPr>
          <p:cNvPr id="7" name="TextBox 6"/>
          <p:cNvSpPr txBox="1"/>
          <p:nvPr/>
        </p:nvSpPr>
        <p:spPr>
          <a:xfrm>
            <a:off x="7822193" y="3964468"/>
            <a:ext cx="3159660" cy="584775"/>
          </a:xfrm>
          <a:prstGeom prst="rect">
            <a:avLst/>
          </a:prstGeom>
          <a:noFill/>
        </p:spPr>
        <p:txBody>
          <a:bodyPr wrap="square" rtlCol="0">
            <a:spAutoFit/>
          </a:bodyPr>
          <a:lstStyle/>
          <a:p>
            <a:r>
              <a:rPr lang="en-US" sz="3200" dirty="0">
                <a:solidFill>
                  <a:srgbClr val="FF0000"/>
                </a:solidFill>
              </a:rPr>
              <a:t>a fun run</a:t>
            </a:r>
          </a:p>
        </p:txBody>
      </p:sp>
      <p:sp>
        <p:nvSpPr>
          <p:cNvPr id="8" name="TextBox 7"/>
          <p:cNvSpPr txBox="1"/>
          <p:nvPr/>
        </p:nvSpPr>
        <p:spPr>
          <a:xfrm>
            <a:off x="7623017" y="4608823"/>
            <a:ext cx="2589291" cy="584775"/>
          </a:xfrm>
          <a:prstGeom prst="rect">
            <a:avLst/>
          </a:prstGeom>
          <a:noFill/>
        </p:spPr>
        <p:txBody>
          <a:bodyPr wrap="square" rtlCol="0">
            <a:spAutoFit/>
          </a:bodyPr>
          <a:lstStyle/>
          <a:p>
            <a:r>
              <a:rPr lang="en-US" sz="3200" dirty="0">
                <a:solidFill>
                  <a:srgbClr val="FF0000"/>
                </a:solidFill>
              </a:rPr>
              <a:t>plant trees</a:t>
            </a:r>
          </a:p>
        </p:txBody>
      </p:sp>
      <p:sp>
        <p:nvSpPr>
          <p:cNvPr id="9" name="TextBox 8"/>
          <p:cNvSpPr txBox="1"/>
          <p:nvPr/>
        </p:nvSpPr>
        <p:spPr>
          <a:xfrm>
            <a:off x="7876893" y="5223658"/>
            <a:ext cx="2697934" cy="584775"/>
          </a:xfrm>
          <a:prstGeom prst="rect">
            <a:avLst/>
          </a:prstGeom>
          <a:noFill/>
        </p:spPr>
        <p:txBody>
          <a:bodyPr wrap="square" rtlCol="0">
            <a:spAutoFit/>
          </a:bodyPr>
          <a:lstStyle/>
          <a:p>
            <a:r>
              <a:rPr lang="en-US" sz="3200" dirty="0">
                <a:solidFill>
                  <a:srgbClr val="FF0000"/>
                </a:solidFill>
              </a:rPr>
              <a:t>clothes </a:t>
            </a:r>
          </a:p>
        </p:txBody>
      </p:sp>
      <p:sp>
        <p:nvSpPr>
          <p:cNvPr id="10" name="TextBox 9"/>
          <p:cNvSpPr txBox="1"/>
          <p:nvPr/>
        </p:nvSpPr>
        <p:spPr>
          <a:xfrm>
            <a:off x="7242351" y="5824439"/>
            <a:ext cx="3441158" cy="584775"/>
          </a:xfrm>
          <a:prstGeom prst="rect">
            <a:avLst/>
          </a:prstGeom>
          <a:noFill/>
        </p:spPr>
        <p:txBody>
          <a:bodyPr wrap="square" rtlCol="0">
            <a:spAutoFit/>
          </a:bodyPr>
          <a:lstStyle/>
          <a:p>
            <a:r>
              <a:rPr lang="en-US" sz="3200" dirty="0">
                <a:solidFill>
                  <a:srgbClr val="FF0000"/>
                </a:solidFill>
              </a:rPr>
              <a:t>(his) school books</a:t>
            </a:r>
          </a:p>
        </p:txBody>
      </p:sp>
      <p:pic>
        <p:nvPicPr>
          <p:cNvPr id="12" name="CD2-TRACK 37">
            <a:hlinkClick r:id="" action="ppaction://media"/>
          </p:cNvPr>
          <p:cNvPicPr>
            <a:picLocks noChangeAspect="1"/>
          </p:cNvPicPr>
          <p:nvPr>
            <a:audioFile r:link="rId1"/>
            <p:extLst>
              <p:ext uri="{DAA4B4D4-6D71-4841-9C94-3DE7FCFB9230}">
                <p14:media xmlns:p14="http://schemas.microsoft.com/office/powerpoint/2010/main" r:embed="rId2">
                  <p14:trim st="27451" end="2466.6875"/>
                </p14:media>
              </p:ext>
            </p:extLst>
          </p:nvPr>
        </p:nvPicPr>
        <p:blipFill>
          <a:blip r:embed="rId5"/>
          <a:stretch>
            <a:fillRect/>
          </a:stretch>
        </p:blipFill>
        <p:spPr>
          <a:xfrm>
            <a:off x="10030681" y="421272"/>
            <a:ext cx="942056" cy="942056"/>
          </a:xfrm>
          <a:prstGeom prst="rect">
            <a:avLst/>
          </a:prstGeom>
        </p:spPr>
      </p:pic>
    </p:spTree>
    <p:extLst>
      <p:ext uri="{BB962C8B-B14F-4D97-AF65-F5344CB8AC3E}">
        <p14:creationId xmlns:p14="http://schemas.microsoft.com/office/powerpoint/2010/main" val="275608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8" fill="hold" display="0">
                  <p:stCondLst>
                    <p:cond delay="indefinite"/>
                  </p:stCondLst>
                  <p:endCondLst>
                    <p:cond evt="onStopAudio" delay="0">
                      <p:tgtEl>
                        <p:sldTgt/>
                      </p:tgtEl>
                    </p:cond>
                  </p:endCondLst>
                </p:cTn>
                <p:tgtEl>
                  <p:spTgt spid="12"/>
                </p:tgtEl>
              </p:cMediaNode>
            </p:audio>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11692" fill="hold"/>
                                        <p:tgtEl>
                                          <p:spTgt spid="12"/>
                                        </p:tgtEl>
                                      </p:cBhvr>
                                    </p:cmd>
                                  </p:childTnLst>
                                </p:cTn>
                              </p:par>
                            </p:childTnLst>
                          </p:cTn>
                        </p:par>
                      </p:childTnLst>
                    </p:cTn>
                  </p:par>
                </p:childTnLst>
              </p:cTn>
              <p:nextCondLst>
                <p:cond evt="onClick" delay="0">
                  <p:tgtEl>
                    <p:spTgt spid="12"/>
                  </p:tgtEl>
                </p:cond>
              </p:nextCondLst>
            </p:seq>
          </p:childTnLst>
        </p:cTn>
      </p:par>
    </p:tnLst>
    <p:bldLst>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42384"/>
            <a:ext cx="12192000" cy="5909310"/>
          </a:xfrm>
          <a:prstGeom prst="rect">
            <a:avLst/>
          </a:prstGeom>
        </p:spPr>
        <p:txBody>
          <a:bodyPr wrap="square">
            <a:spAutoFit/>
          </a:bodyPr>
          <a:lstStyle/>
          <a:p>
            <a:r>
              <a:rPr lang="en-US" sz="2700" dirty="0">
                <a:solidFill>
                  <a:srgbClr val="FF0000"/>
                </a:solidFill>
              </a:rPr>
              <a:t>Emma</a:t>
            </a:r>
            <a:r>
              <a:rPr lang="en-US" sz="2700" dirty="0"/>
              <a:t>: What are you doing, Tom?</a:t>
            </a:r>
          </a:p>
          <a:p>
            <a:r>
              <a:rPr lang="en-US" sz="2700" dirty="0">
                <a:solidFill>
                  <a:srgbClr val="0070C0"/>
                </a:solidFill>
              </a:rPr>
              <a:t>Tom</a:t>
            </a:r>
            <a:r>
              <a:rPr lang="en-US" sz="2700" dirty="0"/>
              <a:t>: I'm making a poster. I think we need a charity event in our town. I think we should organize a craft fair so that we can raise some money and help the local poor children.</a:t>
            </a:r>
          </a:p>
          <a:p>
            <a:r>
              <a:rPr lang="en-US" sz="2700" dirty="0">
                <a:solidFill>
                  <a:srgbClr val="FF0000"/>
                </a:solidFill>
              </a:rPr>
              <a:t>Emma</a:t>
            </a:r>
            <a:r>
              <a:rPr lang="en-US" sz="2700" dirty="0"/>
              <a:t>: Why?</a:t>
            </a:r>
          </a:p>
          <a:p>
            <a:r>
              <a:rPr lang="en-US" sz="2700" dirty="0">
                <a:solidFill>
                  <a:srgbClr val="0070C0"/>
                </a:solidFill>
              </a:rPr>
              <a:t>Tom</a:t>
            </a:r>
            <a:r>
              <a:rPr lang="en-US" sz="2700" dirty="0"/>
              <a:t>: Because we can raise some money for poor children in our community.</a:t>
            </a:r>
          </a:p>
          <a:p>
            <a:r>
              <a:rPr lang="en-US" sz="2700" dirty="0">
                <a:solidFill>
                  <a:srgbClr val="FF0000"/>
                </a:solidFill>
              </a:rPr>
              <a:t>Emma</a:t>
            </a:r>
            <a:r>
              <a:rPr lang="en-US" sz="2700" dirty="0"/>
              <a:t>: I agree. You know what else? I think we should organize a fun run. I think an event like that will be very popular.</a:t>
            </a:r>
          </a:p>
          <a:p>
            <a:r>
              <a:rPr lang="en-US" sz="2700" dirty="0">
                <a:solidFill>
                  <a:srgbClr val="0070C0"/>
                </a:solidFill>
              </a:rPr>
              <a:t>Tom</a:t>
            </a:r>
            <a:r>
              <a:rPr lang="en-US" sz="2700" dirty="0"/>
              <a:t>: Yes, I agree. What else should we do to help our community?</a:t>
            </a:r>
          </a:p>
          <a:p>
            <a:r>
              <a:rPr lang="en-US" sz="2700" dirty="0">
                <a:solidFill>
                  <a:srgbClr val="FF0000"/>
                </a:solidFill>
              </a:rPr>
              <a:t>Emma</a:t>
            </a:r>
            <a:r>
              <a:rPr lang="en-US" sz="2700" dirty="0"/>
              <a:t>: Hmmm. How about we plant trees?</a:t>
            </a:r>
          </a:p>
          <a:p>
            <a:r>
              <a:rPr lang="en-US" sz="2700" dirty="0">
                <a:solidFill>
                  <a:srgbClr val="0070C0"/>
                </a:solidFill>
              </a:rPr>
              <a:t>Tom</a:t>
            </a:r>
            <a:r>
              <a:rPr lang="en-US" sz="2700" dirty="0"/>
              <a:t>: Good idea. What else should we do?</a:t>
            </a:r>
          </a:p>
          <a:p>
            <a:r>
              <a:rPr lang="en-US" sz="2700" dirty="0">
                <a:solidFill>
                  <a:srgbClr val="FF0000"/>
                </a:solidFill>
              </a:rPr>
              <a:t>Emma:</a:t>
            </a:r>
            <a:r>
              <a:rPr lang="en-US" sz="2700" dirty="0"/>
              <a:t> We should donate clothes. I've got plenty of old clothes that I don't wear anymore. What would you like to donate, Tom?</a:t>
            </a:r>
          </a:p>
          <a:p>
            <a:r>
              <a:rPr lang="en-US" sz="2700" dirty="0">
                <a:solidFill>
                  <a:srgbClr val="0070C0"/>
                </a:solidFill>
              </a:rPr>
              <a:t>Tom</a:t>
            </a:r>
            <a:r>
              <a:rPr lang="en-US" sz="2700" dirty="0"/>
              <a:t>: I'd like to donate my school books so children can learn at school.</a:t>
            </a:r>
          </a:p>
        </p:txBody>
      </p:sp>
      <p:sp>
        <p:nvSpPr>
          <p:cNvPr id="3" name="Rectangle 2"/>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Audio scripts</a:t>
            </a:r>
          </a:p>
        </p:txBody>
      </p:sp>
      <p:pic>
        <p:nvPicPr>
          <p:cNvPr id="5" name="CD2-TRACK 37">
            <a:hlinkClick r:id="" action="ppaction://media"/>
            <a:extLst>
              <a:ext uri="{FF2B5EF4-FFF2-40B4-BE49-F238E27FC236}">
                <a16:creationId xmlns:a16="http://schemas.microsoft.com/office/drawing/2014/main" id="{67D6F03C-92C4-406D-80C2-0671326155B1}"/>
              </a:ext>
            </a:extLst>
          </p:cNvPr>
          <p:cNvPicPr>
            <a:picLocks noChangeAspect="1"/>
          </p:cNvPicPr>
          <p:nvPr>
            <a:audioFile r:link="rId1"/>
            <p:extLst>
              <p:ext uri="{DAA4B4D4-6D71-4841-9C94-3DE7FCFB9230}">
                <p14:media xmlns:p14="http://schemas.microsoft.com/office/powerpoint/2010/main" r:embed="rId2">
                  <p14:trim st="27451" end="2466.6875"/>
                </p14:media>
              </p:ext>
            </p:extLst>
          </p:nvPr>
        </p:nvPicPr>
        <p:blipFill>
          <a:blip r:embed="rId4"/>
          <a:stretch>
            <a:fillRect/>
          </a:stretch>
        </p:blipFill>
        <p:spPr>
          <a:xfrm>
            <a:off x="10172146" y="556127"/>
            <a:ext cx="600781" cy="600781"/>
          </a:xfrm>
          <a:prstGeom prst="rect">
            <a:avLst/>
          </a:prstGeom>
        </p:spPr>
      </p:pic>
    </p:spTree>
    <p:extLst>
      <p:ext uri="{BB962C8B-B14F-4D97-AF65-F5344CB8AC3E}">
        <p14:creationId xmlns:p14="http://schemas.microsoft.com/office/powerpoint/2010/main" val="3183640468"/>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11692"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5009</TotalTime>
  <Words>2231</Words>
  <Application>Microsoft Office PowerPoint</Application>
  <PresentationFormat>Widescreen</PresentationFormat>
  <Paragraphs>191</Paragraphs>
  <Slides>36</Slides>
  <Notes>1</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314</cp:revision>
  <dcterms:created xsi:type="dcterms:W3CDTF">2020-12-08T03:17:05Z</dcterms:created>
  <dcterms:modified xsi:type="dcterms:W3CDTF">2023-07-27T06:19:41Z</dcterms:modified>
</cp:coreProperties>
</file>