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8"/>
  </p:notesMasterIdLst>
  <p:sldIdLst>
    <p:sldId id="271" r:id="rId2"/>
    <p:sldId id="323" r:id="rId3"/>
    <p:sldId id="324" r:id="rId4"/>
    <p:sldId id="356" r:id="rId5"/>
    <p:sldId id="332" r:id="rId6"/>
    <p:sldId id="337" r:id="rId7"/>
    <p:sldId id="339" r:id="rId8"/>
    <p:sldId id="340" r:id="rId9"/>
    <p:sldId id="357" r:id="rId10"/>
    <p:sldId id="311" r:id="rId11"/>
    <p:sldId id="358" r:id="rId12"/>
    <p:sldId id="355" r:id="rId13"/>
    <p:sldId id="322" r:id="rId14"/>
    <p:sldId id="325" r:id="rId15"/>
    <p:sldId id="317"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427"/>
    <a:srgbClr val="CCCCFF"/>
    <a:srgbClr val="E0A4A5"/>
    <a:srgbClr val="FFFF99"/>
    <a:srgbClr val="000000"/>
    <a:srgbClr val="61953D"/>
    <a:srgbClr val="5E913B"/>
    <a:srgbClr val="5C8E3A"/>
    <a:srgbClr val="D98F91"/>
    <a:srgbClr val="CB6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14" autoAdjust="0"/>
    <p:restoredTop sz="94196" autoAdjust="0"/>
  </p:normalViewPr>
  <p:slideViewPr>
    <p:cSldViewPr snapToGrid="0" showGuides="1">
      <p:cViewPr varScale="1">
        <p:scale>
          <a:sx n="72" d="100"/>
          <a:sy n="72" d="100"/>
        </p:scale>
        <p:origin x="240" y="10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28042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17458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834260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402869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media" Target="../media/media5.mp3"/><Relationship Id="rId7" Type="http://schemas.openxmlformats.org/officeDocument/2006/relationships/image" Target="../media/image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audio" Target="../media/media5.mp3"/></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485611" y="1091812"/>
            <a:ext cx="10618066" cy="954107"/>
          </a:xfrm>
          <a:prstGeom prst="rect">
            <a:avLst/>
          </a:prstGeom>
          <a:noFill/>
        </p:spPr>
        <p:txBody>
          <a:bodyPr wrap="square">
            <a:spAutoFit/>
          </a:bodyPr>
          <a:lstStyle/>
          <a:p>
            <a:r>
              <a:rPr lang="en-US" sz="2800" b="1" dirty="0">
                <a:effectLst/>
                <a:ea typeface="Calibri" panose="020F0502020204030204" pitchFamily="34" charset="0"/>
              </a:rPr>
              <a:t>Read the article again. Match the headings (1–3) with the paragraphs (A–B). There is one extra heading.</a:t>
            </a:r>
            <a:r>
              <a:rPr lang="en-US" sz="2800" b="1" dirty="0">
                <a:effectLst/>
                <a:ea typeface="Times New Roman" panose="02020603050405020304" pitchFamily="18" charset="0"/>
              </a:rPr>
              <a:t> </a:t>
            </a:r>
            <a:endParaRPr lang="en-US" sz="54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WHILE-READING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46DF6D16-C556-0E41-8FF3-035C889524F9}"/>
              </a:ext>
            </a:extLst>
          </p:cNvPr>
          <p:cNvSpPr txBox="1"/>
          <p:nvPr/>
        </p:nvSpPr>
        <p:spPr>
          <a:xfrm>
            <a:off x="3263153" y="2671483"/>
            <a:ext cx="5011052" cy="3418756"/>
          </a:xfrm>
          <a:prstGeom prst="rect">
            <a:avLst/>
          </a:prstGeom>
          <a:noFill/>
        </p:spPr>
        <p:txBody>
          <a:bodyPr wrap="none" rtlCol="0">
            <a:spAutoFit/>
          </a:bodyPr>
          <a:lstStyle/>
          <a:p>
            <a:pPr>
              <a:lnSpc>
                <a:spcPct val="200000"/>
              </a:lnSpc>
            </a:pPr>
            <a:r>
              <a:rPr lang="en-US" sz="2800" dirty="0">
                <a:solidFill>
                  <a:srgbClr val="EE4000"/>
                </a:solidFill>
                <a:effectLst/>
              </a:rPr>
              <a:t>1. </a:t>
            </a:r>
            <a:r>
              <a:rPr lang="en-US" sz="2800" dirty="0">
                <a:effectLst/>
              </a:rPr>
              <a:t>Getting vocational training</a:t>
            </a:r>
          </a:p>
          <a:p>
            <a:pPr>
              <a:lnSpc>
                <a:spcPct val="200000"/>
              </a:lnSpc>
            </a:pPr>
            <a:r>
              <a:rPr lang="en-US" sz="2800" dirty="0">
                <a:solidFill>
                  <a:srgbClr val="EE4000"/>
                </a:solidFill>
                <a:effectLst/>
              </a:rPr>
              <a:t>2. </a:t>
            </a:r>
            <a:r>
              <a:rPr lang="en-US" sz="2800" dirty="0">
                <a:effectLst/>
              </a:rPr>
              <a:t>Earning a salary while studying</a:t>
            </a:r>
          </a:p>
          <a:p>
            <a:pPr>
              <a:lnSpc>
                <a:spcPct val="200000"/>
              </a:lnSpc>
            </a:pPr>
            <a:r>
              <a:rPr lang="en-US" sz="2800" dirty="0">
                <a:solidFill>
                  <a:srgbClr val="EE4000"/>
                </a:solidFill>
                <a:effectLst/>
              </a:rPr>
              <a:t>3. </a:t>
            </a:r>
            <a:r>
              <a:rPr lang="en-US" sz="2800" dirty="0">
                <a:effectLst/>
              </a:rPr>
              <a:t>Going to college or university</a:t>
            </a:r>
          </a:p>
          <a:p>
            <a:pPr>
              <a:lnSpc>
                <a:spcPct val="200000"/>
              </a:lnSpc>
            </a:pPr>
            <a:endParaRPr lang="en-VN" sz="2800" dirty="0"/>
          </a:p>
        </p:txBody>
      </p:sp>
    </p:spTree>
    <p:extLst>
      <p:ext uri="{BB962C8B-B14F-4D97-AF65-F5344CB8AC3E}">
        <p14:creationId xmlns:p14="http://schemas.microsoft.com/office/powerpoint/2010/main" val="2129640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WHILE-READING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TextBox 2">
            <a:extLst>
              <a:ext uri="{FF2B5EF4-FFF2-40B4-BE49-F238E27FC236}">
                <a16:creationId xmlns:a16="http://schemas.microsoft.com/office/drawing/2014/main" id="{D83E3A93-D3D7-CA4C-95E4-53191EEA0FA2}"/>
              </a:ext>
            </a:extLst>
          </p:cNvPr>
          <p:cNvSpPr txBox="1"/>
          <p:nvPr/>
        </p:nvSpPr>
        <p:spPr>
          <a:xfrm>
            <a:off x="261355" y="954256"/>
            <a:ext cx="11923059" cy="6463308"/>
          </a:xfrm>
          <a:prstGeom prst="rect">
            <a:avLst/>
          </a:prstGeom>
          <a:noFill/>
        </p:spPr>
        <p:txBody>
          <a:bodyPr wrap="square" rtlCol="0">
            <a:spAutoFit/>
          </a:bodyPr>
          <a:lstStyle/>
          <a:p>
            <a:pPr algn="just"/>
            <a:r>
              <a:rPr lang="en-US" sz="2000" dirty="0">
                <a:effectLst/>
              </a:rPr>
              <a:t>This month, Teen Talk magazine has received many letters from secondary school students asking about the different options for school-leavers. We’ve talked to educational experts, and they think that young people should either continue their studies at a college or university or go to a vocational school.</a:t>
            </a:r>
          </a:p>
          <a:p>
            <a:pPr algn="just"/>
            <a:r>
              <a:rPr lang="en-US" sz="2000" dirty="0">
                <a:solidFill>
                  <a:srgbClr val="EE4000"/>
                </a:solidFill>
                <a:effectLst/>
              </a:rPr>
              <a:t>A. </a:t>
            </a:r>
            <a:r>
              <a:rPr lang="en-US" sz="2000" dirty="0">
                <a:solidFill>
                  <a:srgbClr val="808080"/>
                </a:solidFill>
                <a:effectLst/>
              </a:rPr>
              <a:t>_______________________________</a:t>
            </a:r>
          </a:p>
          <a:p>
            <a:pPr algn="just"/>
            <a:r>
              <a:rPr lang="en-US" sz="2000" dirty="0">
                <a:effectLst/>
              </a:rPr>
              <a:t>Higher education is really for people who want formal learning in order to get an academic degree. If you are good at certain subjects and need a degree related to those subjects, then university is the right choice for you. Besides studying, university students also have the opportunity to live independently, make new friends, and join different clubs. Many students still manage to work part-time during their university years. In addition, college or university students usually have an advantage over students from vocational schools when it comes to further studies after a degree. They will also have broader career options and an advantage in the job market.</a:t>
            </a:r>
          </a:p>
          <a:p>
            <a:pPr algn="just"/>
            <a:r>
              <a:rPr lang="en-US" sz="2000" dirty="0">
                <a:solidFill>
                  <a:srgbClr val="EE4000"/>
                </a:solidFill>
                <a:effectLst/>
              </a:rPr>
              <a:t>B. </a:t>
            </a:r>
            <a:r>
              <a:rPr lang="en-US" sz="2000" dirty="0">
                <a:solidFill>
                  <a:srgbClr val="808080"/>
                </a:solidFill>
                <a:effectLst/>
              </a:rPr>
              <a:t>_______________________________</a:t>
            </a:r>
          </a:p>
          <a:p>
            <a:pPr algn="just"/>
            <a:r>
              <a:rPr lang="en-US" sz="2000" dirty="0">
                <a:effectLst/>
              </a:rPr>
              <a:t>If you are not interested in traditional academic subjects and want to work in a specific trade, then vocational education is the right choice for you. You will gain the practical skills and knowledge necessary for a specific job. In addition, a vocational school may also offer you an apprenticeship. This type of training not only provides students with hands-on experience, but also gives them wages to cover their living costs. Most importantly, vocational training is usually much shorter than a college or university course. After getting their vocational qualifications, graduates can immediately start work and earn a salary.</a:t>
            </a:r>
          </a:p>
          <a:p>
            <a:pPr algn="just"/>
            <a:r>
              <a:rPr lang="en-US" sz="2000" dirty="0">
                <a:effectLst/>
              </a:rPr>
              <a:t>There are a lot of educational opportunities for school-leavers today. You can choose from hundreds</a:t>
            </a:r>
          </a:p>
          <a:p>
            <a:pPr algn="just"/>
            <a:r>
              <a:rPr lang="en-US" sz="2000" dirty="0">
                <a:effectLst/>
              </a:rPr>
              <a:t>of vocational schools or higher education institutions to continue your educational journey.</a:t>
            </a:r>
          </a:p>
          <a:p>
            <a:endParaRPr lang="en-VN" dirty="0"/>
          </a:p>
        </p:txBody>
      </p:sp>
      <p:sp>
        <p:nvSpPr>
          <p:cNvPr id="14" name="TextBox 13">
            <a:extLst>
              <a:ext uri="{FF2B5EF4-FFF2-40B4-BE49-F238E27FC236}">
                <a16:creationId xmlns:a16="http://schemas.microsoft.com/office/drawing/2014/main" id="{2AF4579A-F621-ED44-A256-D05FE24E169A}"/>
              </a:ext>
            </a:extLst>
          </p:cNvPr>
          <p:cNvSpPr txBox="1"/>
          <p:nvPr/>
        </p:nvSpPr>
        <p:spPr>
          <a:xfrm>
            <a:off x="4769225" y="184990"/>
            <a:ext cx="6928337" cy="523220"/>
          </a:xfrm>
          <a:prstGeom prst="rect">
            <a:avLst/>
          </a:prstGeom>
          <a:noFill/>
        </p:spPr>
        <p:txBody>
          <a:bodyPr wrap="square">
            <a:spAutoFit/>
          </a:bodyPr>
          <a:lstStyle/>
          <a:p>
            <a:pPr algn="ctr"/>
            <a:r>
              <a:rPr lang="en-US" sz="2800" b="1" dirty="0">
                <a:solidFill>
                  <a:schemeClr val="bg1"/>
                </a:solidFill>
                <a:effectLst/>
              </a:rPr>
              <a:t>The Educational Journey for School-Leavers</a:t>
            </a:r>
          </a:p>
        </p:txBody>
      </p:sp>
      <p:sp>
        <p:nvSpPr>
          <p:cNvPr id="6" name="TextBox 5">
            <a:extLst>
              <a:ext uri="{FF2B5EF4-FFF2-40B4-BE49-F238E27FC236}">
                <a16:creationId xmlns:a16="http://schemas.microsoft.com/office/drawing/2014/main" id="{A6FF8AC4-7E9D-BC4B-B20F-DB4ECC3E056E}"/>
              </a:ext>
            </a:extLst>
          </p:cNvPr>
          <p:cNvSpPr txBox="1"/>
          <p:nvPr/>
        </p:nvSpPr>
        <p:spPr>
          <a:xfrm>
            <a:off x="663387" y="1559669"/>
            <a:ext cx="3473259" cy="1015663"/>
          </a:xfrm>
          <a:prstGeom prst="rect">
            <a:avLst/>
          </a:prstGeom>
          <a:noFill/>
        </p:spPr>
        <p:txBody>
          <a:bodyPr wrap="none" rtlCol="0">
            <a:spAutoFit/>
          </a:bodyPr>
          <a:lstStyle/>
          <a:p>
            <a:endParaRPr lang="en-US" sz="2000" dirty="0">
              <a:solidFill>
                <a:srgbClr val="FF0000"/>
              </a:solidFill>
              <a:effectLst/>
            </a:endParaRPr>
          </a:p>
          <a:p>
            <a:r>
              <a:rPr lang="en-US" sz="2000" dirty="0">
                <a:solidFill>
                  <a:srgbClr val="FF0000"/>
                </a:solidFill>
                <a:effectLst/>
              </a:rPr>
              <a:t>3. Going to college or university</a:t>
            </a:r>
          </a:p>
          <a:p>
            <a:endParaRPr lang="en-VN" sz="2000" dirty="0">
              <a:solidFill>
                <a:srgbClr val="FF0000"/>
              </a:solidFill>
            </a:endParaRPr>
          </a:p>
        </p:txBody>
      </p:sp>
      <p:sp>
        <p:nvSpPr>
          <p:cNvPr id="7" name="TextBox 6">
            <a:extLst>
              <a:ext uri="{FF2B5EF4-FFF2-40B4-BE49-F238E27FC236}">
                <a16:creationId xmlns:a16="http://schemas.microsoft.com/office/drawing/2014/main" id="{7B463FC3-B6BD-8E4C-83B5-FCE2D1E47A8A}"/>
              </a:ext>
            </a:extLst>
          </p:cNvPr>
          <p:cNvSpPr txBox="1"/>
          <p:nvPr/>
        </p:nvSpPr>
        <p:spPr>
          <a:xfrm>
            <a:off x="663387" y="3965454"/>
            <a:ext cx="3200428" cy="707886"/>
          </a:xfrm>
          <a:prstGeom prst="rect">
            <a:avLst/>
          </a:prstGeom>
          <a:noFill/>
        </p:spPr>
        <p:txBody>
          <a:bodyPr wrap="none" rtlCol="0">
            <a:spAutoFit/>
          </a:bodyPr>
          <a:lstStyle/>
          <a:p>
            <a:r>
              <a:rPr lang="en-US" sz="2000" dirty="0">
                <a:solidFill>
                  <a:srgbClr val="FF0000"/>
                </a:solidFill>
                <a:effectLst/>
              </a:rPr>
              <a:t>1. Getting vocational training</a:t>
            </a:r>
          </a:p>
          <a:p>
            <a:endParaRPr lang="en-VN" sz="2000" dirty="0">
              <a:solidFill>
                <a:srgbClr val="FF0000"/>
              </a:solidFill>
            </a:endParaRPr>
          </a:p>
        </p:txBody>
      </p:sp>
    </p:spTree>
    <p:extLst>
      <p:ext uri="{BB962C8B-B14F-4D97-AF65-F5344CB8AC3E}">
        <p14:creationId xmlns:p14="http://schemas.microsoft.com/office/powerpoint/2010/main" val="339474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701471" y="997948"/>
            <a:ext cx="10490529" cy="1077218"/>
          </a:xfrm>
          <a:prstGeom prst="rect">
            <a:avLst/>
          </a:prstGeom>
          <a:noFill/>
        </p:spPr>
        <p:txBody>
          <a:bodyPr wrap="square">
            <a:spAutoFit/>
          </a:bodyPr>
          <a:lstStyle/>
          <a:p>
            <a:r>
              <a:rPr lang="en-US" sz="3200" b="1" dirty="0">
                <a:effectLst/>
                <a:ea typeface="Calibri" panose="020F0502020204030204" pitchFamily="34" charset="0"/>
              </a:rPr>
              <a:t>Read the article again and complete each gap with ONE word</a:t>
            </a:r>
            <a:r>
              <a:rPr lang="en-GB" sz="3200" b="1" dirty="0">
                <a:effectLst/>
                <a:ea typeface="Times New Roman" panose="02020603050405020304" pitchFamily="18" charset="0"/>
              </a:rPr>
              <a:t>. </a:t>
            </a:r>
            <a:endParaRPr lang="en-US" sz="6000" b="1" dirty="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WHILE-READING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2" name="Table 2">
            <a:extLst>
              <a:ext uri="{FF2B5EF4-FFF2-40B4-BE49-F238E27FC236}">
                <a16:creationId xmlns:a16="http://schemas.microsoft.com/office/drawing/2014/main" id="{D4F006FC-F7CD-374D-931D-F031351EBC46}"/>
              </a:ext>
            </a:extLst>
          </p:cNvPr>
          <p:cNvGraphicFramePr>
            <a:graphicFrameLocks noGrp="1"/>
          </p:cNvGraphicFramePr>
          <p:nvPr>
            <p:extLst>
              <p:ext uri="{D42A27DB-BD31-4B8C-83A1-F6EECF244321}">
                <p14:modId xmlns:p14="http://schemas.microsoft.com/office/powerpoint/2010/main" val="2787188752"/>
              </p:ext>
            </p:extLst>
          </p:nvPr>
        </p:nvGraphicFramePr>
        <p:xfrm>
          <a:off x="494438" y="2170813"/>
          <a:ext cx="11446550" cy="3657600"/>
        </p:xfrm>
        <a:graphic>
          <a:graphicData uri="http://schemas.openxmlformats.org/drawingml/2006/table">
            <a:tbl>
              <a:tblPr firstRow="1" bandRow="1">
                <a:tableStyleId>{17292A2E-F333-43FB-9621-5CBBE7FDCDCB}</a:tableStyleId>
              </a:tblPr>
              <a:tblGrid>
                <a:gridCol w="5723275">
                  <a:extLst>
                    <a:ext uri="{9D8B030D-6E8A-4147-A177-3AD203B41FA5}">
                      <a16:colId xmlns:a16="http://schemas.microsoft.com/office/drawing/2014/main" val="3003752136"/>
                    </a:ext>
                  </a:extLst>
                </a:gridCol>
                <a:gridCol w="5723275">
                  <a:extLst>
                    <a:ext uri="{9D8B030D-6E8A-4147-A177-3AD203B41FA5}">
                      <a16:colId xmlns:a16="http://schemas.microsoft.com/office/drawing/2014/main" val="3921523825"/>
                    </a:ext>
                  </a:extLst>
                </a:gridCol>
              </a:tblGrid>
              <a:tr h="392822">
                <a:tc>
                  <a:txBody>
                    <a:bodyPr/>
                    <a:lstStyle/>
                    <a:p>
                      <a:pPr algn="ctr"/>
                      <a:r>
                        <a:rPr lang="en-US" sz="3200" b="1" kern="1200" dirty="0">
                          <a:solidFill>
                            <a:schemeClr val="lt1"/>
                          </a:solidFill>
                          <a:effectLst/>
                        </a:rPr>
                        <a:t>College or university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chemeClr val="lt1"/>
                          </a:solidFill>
                          <a:effectLst/>
                        </a:rPr>
                        <a:t>Vocational school</a:t>
                      </a:r>
                    </a:p>
                  </a:txBody>
                  <a:tcPr/>
                </a:tc>
                <a:extLst>
                  <a:ext uri="{0D108BD9-81ED-4DB2-BD59-A6C34878D82A}">
                    <a16:rowId xmlns:a16="http://schemas.microsoft.com/office/drawing/2014/main" val="21079928"/>
                  </a:ext>
                </a:extLst>
              </a:tr>
              <a:tr h="2583421">
                <a:tc>
                  <a:txBody>
                    <a:bodyPr/>
                    <a:lstStyle/>
                    <a:p>
                      <a:r>
                        <a:rPr lang="en-US" sz="2800" kern="1200" dirty="0">
                          <a:solidFill>
                            <a:schemeClr val="dk1"/>
                          </a:solidFill>
                          <a:effectLst/>
                        </a:rPr>
                        <a:t>• For students who want (1) _______________learning</a:t>
                      </a:r>
                    </a:p>
                    <a:p>
                      <a:r>
                        <a:rPr lang="en-US" sz="2800" kern="1200" dirty="0">
                          <a:solidFill>
                            <a:schemeClr val="dk1"/>
                          </a:solidFill>
                          <a:effectLst/>
                        </a:rPr>
                        <a:t>• Get a (2) _____________ related to an</a:t>
                      </a:r>
                    </a:p>
                    <a:p>
                      <a:r>
                        <a:rPr lang="en-US" sz="2800" kern="1200" dirty="0">
                          <a:solidFill>
                            <a:schemeClr val="dk1"/>
                          </a:solidFill>
                          <a:effectLst/>
                        </a:rPr>
                        <a:t>academic subject</a:t>
                      </a:r>
                    </a:p>
                    <a:p>
                      <a:r>
                        <a:rPr lang="en-US" sz="2800" kern="1200" dirty="0">
                          <a:solidFill>
                            <a:schemeClr val="dk1"/>
                          </a:solidFill>
                          <a:effectLst/>
                        </a:rPr>
                        <a:t>• Join different clubs</a:t>
                      </a:r>
                    </a:p>
                    <a:p>
                      <a:endParaRPr lang="en-VN" sz="2800" dirty="0"/>
                    </a:p>
                  </a:txBody>
                  <a:tcPr/>
                </a:tc>
                <a:tc>
                  <a:txBody>
                    <a:bodyPr/>
                    <a:lstStyle/>
                    <a:p>
                      <a:r>
                        <a:rPr lang="en-US" sz="2800" kern="1200" dirty="0">
                          <a:solidFill>
                            <a:schemeClr val="dk1"/>
                          </a:solidFill>
                          <a:effectLst/>
                        </a:rPr>
                        <a:t>• For students who want to work in a</a:t>
                      </a:r>
                    </a:p>
                    <a:p>
                      <a:r>
                        <a:rPr lang="en-US" sz="2800" kern="1200" dirty="0">
                          <a:solidFill>
                            <a:schemeClr val="dk1"/>
                          </a:solidFill>
                          <a:effectLst/>
                        </a:rPr>
                        <a:t>specific (3) _______________</a:t>
                      </a:r>
                    </a:p>
                    <a:p>
                      <a:r>
                        <a:rPr lang="en-US" sz="2800" kern="1200" dirty="0">
                          <a:solidFill>
                            <a:schemeClr val="dk1"/>
                          </a:solidFill>
                          <a:effectLst/>
                        </a:rPr>
                        <a:t>• Can offer an (4) _______________</a:t>
                      </a:r>
                    </a:p>
                    <a:p>
                      <a:r>
                        <a:rPr lang="en-US" sz="2800" kern="1200" dirty="0">
                          <a:solidFill>
                            <a:schemeClr val="dk1"/>
                          </a:solidFill>
                          <a:effectLst/>
                        </a:rPr>
                        <a:t>• Finish their (5) ______________ quickly and start earning a salary.</a:t>
                      </a:r>
                    </a:p>
                    <a:p>
                      <a:endParaRPr lang="en-VN" sz="2800" dirty="0"/>
                    </a:p>
                  </a:txBody>
                  <a:tcPr/>
                </a:tc>
                <a:extLst>
                  <a:ext uri="{0D108BD9-81ED-4DB2-BD59-A6C34878D82A}">
                    <a16:rowId xmlns:a16="http://schemas.microsoft.com/office/drawing/2014/main" val="683935348"/>
                  </a:ext>
                </a:extLst>
              </a:tr>
            </a:tbl>
          </a:graphicData>
        </a:graphic>
      </p:graphicFrame>
      <p:sp>
        <p:nvSpPr>
          <p:cNvPr id="3" name="TextBox 2">
            <a:extLst>
              <a:ext uri="{FF2B5EF4-FFF2-40B4-BE49-F238E27FC236}">
                <a16:creationId xmlns:a16="http://schemas.microsoft.com/office/drawing/2014/main" id="{C5CEA81C-449D-D645-9EF7-516DED7DA715}"/>
              </a:ext>
            </a:extLst>
          </p:cNvPr>
          <p:cNvSpPr txBox="1"/>
          <p:nvPr/>
        </p:nvSpPr>
        <p:spPr>
          <a:xfrm>
            <a:off x="908213" y="3138819"/>
            <a:ext cx="1223412" cy="523220"/>
          </a:xfrm>
          <a:prstGeom prst="rect">
            <a:avLst/>
          </a:prstGeom>
          <a:noFill/>
        </p:spPr>
        <p:txBody>
          <a:bodyPr wrap="none" rtlCol="0">
            <a:spAutoFit/>
          </a:bodyPr>
          <a:lstStyle/>
          <a:p>
            <a:r>
              <a:rPr lang="en-SG" sz="2800" dirty="0">
                <a:solidFill>
                  <a:srgbClr val="FF0000"/>
                </a:solidFill>
                <a:effectLst/>
                <a:latin typeface="Times" pitchFamily="2" charset="0"/>
                <a:ea typeface="Times New Roman" panose="02020603050405020304" pitchFamily="18" charset="0"/>
                <a:cs typeface="Times New Roman" panose="02020603050405020304" pitchFamily="18" charset="0"/>
              </a:rPr>
              <a:t>formal</a:t>
            </a:r>
            <a:r>
              <a:rPr lang="en-VN" sz="2800" dirty="0">
                <a:solidFill>
                  <a:srgbClr val="FF0000"/>
                </a:solidFill>
                <a:effectLst/>
              </a:rPr>
              <a:t> </a:t>
            </a:r>
            <a:endParaRPr lang="en-VN" sz="2800" dirty="0">
              <a:solidFill>
                <a:srgbClr val="FF0000"/>
              </a:solidFill>
            </a:endParaRPr>
          </a:p>
        </p:txBody>
      </p:sp>
      <p:sp>
        <p:nvSpPr>
          <p:cNvPr id="4" name="TextBox 3">
            <a:extLst>
              <a:ext uri="{FF2B5EF4-FFF2-40B4-BE49-F238E27FC236}">
                <a16:creationId xmlns:a16="http://schemas.microsoft.com/office/drawing/2014/main" id="{489AB557-1A1A-1544-8DE0-F4552A1C4A39}"/>
              </a:ext>
            </a:extLst>
          </p:cNvPr>
          <p:cNvSpPr txBox="1"/>
          <p:nvPr/>
        </p:nvSpPr>
        <p:spPr>
          <a:xfrm>
            <a:off x="2581835" y="3566603"/>
            <a:ext cx="1221809" cy="523220"/>
          </a:xfrm>
          <a:prstGeom prst="rect">
            <a:avLst/>
          </a:prstGeom>
          <a:noFill/>
        </p:spPr>
        <p:txBody>
          <a:bodyPr wrap="none" rtlCol="0">
            <a:spAutoFit/>
          </a:bodyPr>
          <a:lstStyle/>
          <a:p>
            <a:r>
              <a:rPr lang="en-SG" sz="2800" dirty="0">
                <a:solidFill>
                  <a:srgbClr val="FF0000"/>
                </a:solidFill>
                <a:effectLst/>
                <a:latin typeface="Times" pitchFamily="2" charset="0"/>
                <a:ea typeface="Times New Roman" panose="02020603050405020304" pitchFamily="18" charset="0"/>
                <a:cs typeface="Times New Roman" panose="02020603050405020304" pitchFamily="18" charset="0"/>
              </a:rPr>
              <a:t>degree</a:t>
            </a:r>
            <a:r>
              <a:rPr lang="en-VN" sz="2800" dirty="0">
                <a:solidFill>
                  <a:srgbClr val="FF0000"/>
                </a:solidFill>
                <a:effectLst/>
              </a:rPr>
              <a:t> </a:t>
            </a:r>
            <a:endParaRPr lang="en-VN" sz="2800" dirty="0">
              <a:solidFill>
                <a:srgbClr val="FF0000"/>
              </a:solidFill>
            </a:endParaRPr>
          </a:p>
        </p:txBody>
      </p:sp>
      <p:sp>
        <p:nvSpPr>
          <p:cNvPr id="5" name="TextBox 4">
            <a:extLst>
              <a:ext uri="{FF2B5EF4-FFF2-40B4-BE49-F238E27FC236}">
                <a16:creationId xmlns:a16="http://schemas.microsoft.com/office/drawing/2014/main" id="{C4FB623C-1240-344D-B424-331B2E83C342}"/>
              </a:ext>
            </a:extLst>
          </p:cNvPr>
          <p:cNvSpPr txBox="1"/>
          <p:nvPr/>
        </p:nvSpPr>
        <p:spPr>
          <a:xfrm>
            <a:off x="8498541" y="3167390"/>
            <a:ext cx="982961" cy="523220"/>
          </a:xfrm>
          <a:prstGeom prst="rect">
            <a:avLst/>
          </a:prstGeom>
          <a:noFill/>
        </p:spPr>
        <p:txBody>
          <a:bodyPr wrap="none" rtlCol="0">
            <a:spAutoFit/>
          </a:bodyPr>
          <a:lstStyle/>
          <a:p>
            <a:r>
              <a:rPr lang="en-SG" sz="2800" dirty="0">
                <a:solidFill>
                  <a:srgbClr val="FF0000"/>
                </a:solidFill>
                <a:effectLst/>
                <a:latin typeface="Times" pitchFamily="2" charset="0"/>
                <a:ea typeface="Times New Roman" panose="02020603050405020304" pitchFamily="18" charset="0"/>
                <a:cs typeface="Times New Roman" panose="02020603050405020304" pitchFamily="18" charset="0"/>
              </a:rPr>
              <a:t>trade</a:t>
            </a:r>
            <a:r>
              <a:rPr lang="en-VN" sz="2800" dirty="0">
                <a:solidFill>
                  <a:srgbClr val="FF0000"/>
                </a:solidFill>
                <a:effectLst/>
              </a:rPr>
              <a:t> </a:t>
            </a:r>
            <a:endParaRPr lang="en-VN" sz="2800" dirty="0">
              <a:solidFill>
                <a:srgbClr val="FF0000"/>
              </a:solidFill>
            </a:endParaRPr>
          </a:p>
        </p:txBody>
      </p:sp>
      <p:sp>
        <p:nvSpPr>
          <p:cNvPr id="7" name="TextBox 6">
            <a:extLst>
              <a:ext uri="{FF2B5EF4-FFF2-40B4-BE49-F238E27FC236}">
                <a16:creationId xmlns:a16="http://schemas.microsoft.com/office/drawing/2014/main" id="{E23822E9-E5E7-3D40-9F8D-408A123DFA67}"/>
              </a:ext>
            </a:extLst>
          </p:cNvPr>
          <p:cNvSpPr txBox="1"/>
          <p:nvPr/>
        </p:nvSpPr>
        <p:spPr>
          <a:xfrm>
            <a:off x="9036423" y="3620368"/>
            <a:ext cx="2446504" cy="523220"/>
          </a:xfrm>
          <a:prstGeom prst="rect">
            <a:avLst/>
          </a:prstGeom>
          <a:noFill/>
        </p:spPr>
        <p:txBody>
          <a:bodyPr wrap="none" rtlCol="0">
            <a:spAutoFit/>
          </a:bodyPr>
          <a:lstStyle/>
          <a:p>
            <a:r>
              <a:rPr lang="en-SG" sz="2800" dirty="0">
                <a:solidFill>
                  <a:srgbClr val="FF0000"/>
                </a:solidFill>
                <a:effectLst/>
                <a:latin typeface="Times" pitchFamily="2" charset="0"/>
                <a:ea typeface="Times New Roman" panose="02020603050405020304" pitchFamily="18" charset="0"/>
                <a:cs typeface="Times New Roman" panose="02020603050405020304" pitchFamily="18" charset="0"/>
              </a:rPr>
              <a:t> apprenticeship</a:t>
            </a:r>
            <a:r>
              <a:rPr lang="en-VN" sz="2800" dirty="0">
                <a:solidFill>
                  <a:srgbClr val="FF0000"/>
                </a:solidFill>
                <a:effectLst/>
              </a:rPr>
              <a:t> </a:t>
            </a:r>
            <a:endParaRPr lang="en-VN" sz="2800" dirty="0">
              <a:solidFill>
                <a:srgbClr val="FF0000"/>
              </a:solidFill>
            </a:endParaRPr>
          </a:p>
        </p:txBody>
      </p:sp>
      <p:sp>
        <p:nvSpPr>
          <p:cNvPr id="8" name="TextBox 7">
            <a:extLst>
              <a:ext uri="{FF2B5EF4-FFF2-40B4-BE49-F238E27FC236}">
                <a16:creationId xmlns:a16="http://schemas.microsoft.com/office/drawing/2014/main" id="{EB025209-581E-F649-A669-88639EC95D23}"/>
              </a:ext>
            </a:extLst>
          </p:cNvPr>
          <p:cNvSpPr txBox="1"/>
          <p:nvPr/>
        </p:nvSpPr>
        <p:spPr>
          <a:xfrm>
            <a:off x="9223419" y="4033989"/>
            <a:ext cx="1263487" cy="523220"/>
          </a:xfrm>
          <a:prstGeom prst="rect">
            <a:avLst/>
          </a:prstGeom>
          <a:noFill/>
        </p:spPr>
        <p:txBody>
          <a:bodyPr wrap="none" rtlCol="0">
            <a:spAutoFit/>
          </a:bodyPr>
          <a:lstStyle/>
          <a:p>
            <a:r>
              <a:rPr lang="en-SG" sz="2800" dirty="0">
                <a:solidFill>
                  <a:srgbClr val="FF0000"/>
                </a:solidFill>
                <a:effectLst/>
                <a:latin typeface="Times" pitchFamily="2" charset="0"/>
                <a:ea typeface="Times New Roman" panose="02020603050405020304" pitchFamily="18" charset="0"/>
                <a:cs typeface="Times New Roman" panose="02020603050405020304" pitchFamily="18" charset="0"/>
              </a:rPr>
              <a:t>shorter</a:t>
            </a:r>
            <a:r>
              <a:rPr lang="en-VN" sz="2800" dirty="0">
                <a:solidFill>
                  <a:srgbClr val="FF0000"/>
                </a:solidFill>
                <a:effectLst/>
              </a:rPr>
              <a:t> </a:t>
            </a:r>
            <a:endParaRPr lang="en-VN" sz="2800" dirty="0">
              <a:solidFill>
                <a:srgbClr val="FF0000"/>
              </a:solidFill>
            </a:endParaRPr>
          </a:p>
        </p:txBody>
      </p:sp>
    </p:spTree>
    <p:extLst>
      <p:ext uri="{BB962C8B-B14F-4D97-AF65-F5344CB8AC3E}">
        <p14:creationId xmlns:p14="http://schemas.microsoft.com/office/powerpoint/2010/main" val="14797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a:solidFill>
                  <a:schemeClr val="bg1"/>
                </a:solidFill>
                <a:latin typeface="Myriad Pro" pitchFamily="34" charset="0"/>
              </a:rPr>
              <a:t>5</a:t>
            </a:r>
            <a:endParaRPr lang="en-US" sz="4000" b="1" dirty="0">
              <a:solidFill>
                <a:schemeClr val="bg1"/>
              </a:solidFill>
              <a:latin typeface="Myriad Pro" pitchFamily="34"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1486822" y="1111574"/>
            <a:ext cx="10490529" cy="523220"/>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Discussion</a:t>
            </a:r>
            <a:endParaRPr lang="en-US" sz="2800" b="1" dirty="0">
              <a:latin typeface="Arial" panose="020B0604020202020204" pitchFamily="34" charset="0"/>
              <a:cs typeface="Arial" panose="020B0604020202020204" pitchFamily="34" charset="0"/>
            </a:endParaRPr>
          </a:p>
        </p:txBody>
      </p:sp>
      <p:sp>
        <p:nvSpPr>
          <p:cNvPr id="11" name="Rectangle 10"/>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POST-READING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Rectangle 3"/>
          <p:cNvSpPr/>
          <p:nvPr/>
        </p:nvSpPr>
        <p:spPr>
          <a:xfrm>
            <a:off x="1068843" y="1853167"/>
            <a:ext cx="10054313" cy="1077218"/>
          </a:xfrm>
          <a:prstGeom prst="rect">
            <a:avLst/>
          </a:prstGeom>
        </p:spPr>
        <p:txBody>
          <a:bodyPr wrap="square">
            <a:spAutoFit/>
          </a:bodyPr>
          <a:lstStyle/>
          <a:p>
            <a:r>
              <a:rPr lang="en-US" sz="3200" i="1" dirty="0">
                <a:solidFill>
                  <a:srgbClr val="000000"/>
                </a:solidFill>
                <a:effectLst/>
                <a:latin typeface="Times New Roman" panose="02020603050405020304" pitchFamily="18" charset="0"/>
                <a:ea typeface="Calibri" panose="020F0502020204030204" pitchFamily="34" charset="0"/>
              </a:rPr>
              <a:t>Which of the two options will be appropriate for you after leaving school? Why?</a:t>
            </a:r>
            <a:endParaRPr lang="en-VN" sz="3200" dirty="0">
              <a:effectLst/>
              <a:latin typeface="Times New Roman" panose="02020603050405020304" pitchFamily="18" charset="0"/>
              <a:ea typeface="Times New Roman" panose="02020603050405020304" pitchFamily="18" charset="0"/>
            </a:endParaRPr>
          </a:p>
        </p:txBody>
      </p:sp>
      <p:pic>
        <p:nvPicPr>
          <p:cNvPr id="6146" name="Picture 2" descr="Ngọc Bách Online - IELTS Online Test | EDUCATION | Ý tưởng &amp; Từ vựng">
            <a:extLst>
              <a:ext uri="{FF2B5EF4-FFF2-40B4-BE49-F238E27FC236}">
                <a16:creationId xmlns:a16="http://schemas.microsoft.com/office/drawing/2014/main" id="{09407A3D-6FD6-8346-A768-FD504AAEC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294" y="2930385"/>
            <a:ext cx="6496425" cy="365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335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92917" y="1969986"/>
            <a:ext cx="10124040" cy="2597762"/>
          </a:xfrm>
          <a:prstGeom prst="rect">
            <a:avLst/>
          </a:prstGeom>
          <a:noFill/>
        </p:spPr>
        <p:txBody>
          <a:bodyPr wrap="square" rtlCol="0">
            <a:spAutoFit/>
          </a:bodyPr>
          <a:lstStyle/>
          <a:p>
            <a:pPr>
              <a:lnSpc>
                <a:spcPct val="150000"/>
              </a:lnSpc>
            </a:pPr>
            <a:r>
              <a:rPr lang="vi-VN" sz="2800" dirty="0">
                <a:latin typeface="Arial" panose="020B0604020202020204" pitchFamily="34" charset="0"/>
                <a:cs typeface="Arial" panose="020B0604020202020204" pitchFamily="34" charset="0"/>
              </a:rPr>
              <a:t>What have you learnt today?</a:t>
            </a:r>
            <a:endParaRPr lang="en-US" sz="28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vi-VN" sz="2800" dirty="0">
                <a:latin typeface="Arial" panose="020B0604020202020204" pitchFamily="34" charset="0"/>
                <a:cs typeface="Arial" panose="020B0604020202020204" pitchFamily="34" charset="0"/>
              </a:rPr>
              <a:t>Some lexical items about </a:t>
            </a:r>
            <a:r>
              <a:rPr lang="en-GB" sz="2800" dirty="0">
                <a:latin typeface="Arial" panose="020B0604020202020204" pitchFamily="34" charset="0"/>
                <a:cs typeface="Arial" panose="020B0604020202020204" pitchFamily="34" charset="0"/>
              </a:rPr>
              <a:t>education options for school-leavers</a:t>
            </a:r>
            <a:endParaRPr lang="en-US" sz="28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vi-VN" sz="2800" dirty="0">
                <a:latin typeface="Arial" panose="020B0604020202020204" pitchFamily="34" charset="0"/>
                <a:cs typeface="Arial" panose="020B0604020202020204" pitchFamily="34" charset="0"/>
              </a:rPr>
              <a:t>Reading for </a:t>
            </a:r>
            <a:r>
              <a:rPr lang="en-US" sz="2800" dirty="0">
                <a:latin typeface="Arial" panose="020B0604020202020204" pitchFamily="34" charset="0"/>
                <a:cs typeface="Arial" panose="020B0604020202020204" pitchFamily="34" charset="0"/>
              </a:rPr>
              <a:t>main ideas and </a:t>
            </a:r>
            <a:r>
              <a:rPr lang="vi-VN" sz="2800" dirty="0">
                <a:latin typeface="Arial" panose="020B0604020202020204" pitchFamily="34" charset="0"/>
                <a:cs typeface="Arial" panose="020B0604020202020204" pitchFamily="34" charset="0"/>
              </a:rPr>
              <a:t>specific information</a:t>
            </a:r>
            <a:endParaRPr lang="en-US" sz="2800" dirty="0">
              <a:latin typeface="Arial" panose="020B0604020202020204" pitchFamily="34" charset="0"/>
              <a:cs typeface="Arial" panose="020B0604020202020204" pitchFamily="34" charset="0"/>
            </a:endParaRP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Prepare for Lesson 4 - Unit 7.</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latin typeface="UTM Facebook K&amp;T" panose="02040603050506020204" pitchFamily="18" charset="0"/>
              </a:rPr>
              <a:t>READING</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3457775" y="3934715"/>
            <a:ext cx="7589171" cy="707886"/>
          </a:xfrm>
          <a:prstGeom prst="rect">
            <a:avLst/>
          </a:prstGeom>
          <a:noFill/>
        </p:spPr>
        <p:txBody>
          <a:bodyPr wrap="square" rtlCol="0">
            <a:spAutoFit/>
          </a:bodyPr>
          <a:lstStyle/>
          <a:p>
            <a:r>
              <a:rPr lang="en-US" sz="4000" b="1" dirty="0">
                <a:solidFill>
                  <a:srgbClr val="0070C0"/>
                </a:solidFill>
              </a:rPr>
              <a:t>Options for school-leavers</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3</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latin typeface="Arial" panose="020B0604020202020204" pitchFamily="34" charset="0"/>
                <a:cs typeface="Arial" panose="020B0604020202020204" pitchFamily="34" charset="0"/>
              </a:rPr>
              <a:t>Unit</a:t>
            </a:r>
          </a:p>
          <a:p>
            <a:pPr algn="ctr"/>
            <a:r>
              <a:rPr lang="en-US" sz="7200" b="1" dirty="0">
                <a:solidFill>
                  <a:schemeClr val="bg1"/>
                </a:solidFill>
                <a:latin typeface="Arial" panose="020B0604020202020204" pitchFamily="34" charset="0"/>
                <a:cs typeface="Arial" panose="020B0604020202020204" pitchFamily="34" charset="0"/>
              </a:rPr>
              <a:t>7</a:t>
            </a:r>
          </a:p>
        </p:txBody>
      </p:sp>
      <p:sp>
        <p:nvSpPr>
          <p:cNvPr id="12" name="TextBox 11">
            <a:extLst>
              <a:ext uri="{FF2B5EF4-FFF2-40B4-BE49-F238E27FC236}">
                <a16:creationId xmlns:a16="http://schemas.microsoft.com/office/drawing/2014/main" id="{0DDCBB64-5087-6540-B498-3D29652C8C4B}"/>
              </a:ext>
            </a:extLst>
          </p:cNvPr>
          <p:cNvSpPr txBox="1"/>
          <p:nvPr/>
        </p:nvSpPr>
        <p:spPr>
          <a:xfrm>
            <a:off x="2835250" y="463093"/>
            <a:ext cx="9484956" cy="830997"/>
          </a:xfrm>
          <a:prstGeom prst="rect">
            <a:avLst/>
          </a:prstGeom>
          <a:noFill/>
        </p:spPr>
        <p:txBody>
          <a:bodyPr wrap="square" rtlCol="0">
            <a:spAutoFit/>
          </a:bodyPr>
          <a:lstStyle/>
          <a:p>
            <a:r>
              <a:rPr lang="en-US" sz="4800" dirty="0">
                <a:solidFill>
                  <a:schemeClr val="bg1"/>
                </a:solidFill>
                <a:latin typeface="UTM Facebook K&amp;T" pitchFamily="18" charset="0"/>
                <a:cs typeface="Arial" panose="020B0604020202020204" pitchFamily="34" charset="0"/>
              </a:rPr>
              <a:t>Education options for school-leavers</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300" y="2232284"/>
            <a:ext cx="19507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PRE-READING</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212352" y="3423459"/>
            <a:ext cx="2119318"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WHILE-READING</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147818"/>
            <a:ext cx="5727105"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 Answer the question</a:t>
            </a:r>
            <a:endParaRPr lang="en-GB" dirty="0">
              <a:solidFill>
                <a:schemeClr val="tx1"/>
              </a:solidFill>
            </a:endParaRPr>
          </a:p>
        </p:txBody>
      </p:sp>
      <p:sp>
        <p:nvSpPr>
          <p:cNvPr id="26" name="Rectangle 25"/>
          <p:cNvSpPr/>
          <p:nvPr/>
        </p:nvSpPr>
        <p:spPr>
          <a:xfrm>
            <a:off x="6007694" y="2177973"/>
            <a:ext cx="5727106"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Vocabulary</a:t>
            </a:r>
            <a:endParaRPr lang="en-GB" dirty="0">
              <a:solidFill>
                <a:schemeClr val="tx1"/>
              </a:solidFill>
            </a:endParaRPr>
          </a:p>
        </p:txBody>
      </p:sp>
      <p:sp>
        <p:nvSpPr>
          <p:cNvPr id="27" name="Rectangle 26"/>
          <p:cNvSpPr/>
          <p:nvPr/>
        </p:nvSpPr>
        <p:spPr>
          <a:xfrm>
            <a:off x="6007694" y="3105225"/>
            <a:ext cx="5727107" cy="16547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2. </a:t>
            </a:r>
            <a:r>
              <a:rPr lang="en-US" sz="1800" dirty="0">
                <a:solidFill>
                  <a:schemeClr val="tx1"/>
                </a:solidFill>
                <a:effectLst/>
                <a:ea typeface="Calibri" panose="020F0502020204030204" pitchFamily="34" charset="0"/>
              </a:rPr>
              <a:t>Read the article. Match the highlighted words with their meanings</a:t>
            </a:r>
            <a:r>
              <a:rPr lang="en-VN" dirty="0">
                <a:solidFill>
                  <a:schemeClr val="tx1"/>
                </a:solidFill>
                <a:effectLst/>
              </a:rPr>
              <a:t> </a:t>
            </a:r>
          </a:p>
          <a:p>
            <a:r>
              <a:rPr lang="en-GB" sz="1800" dirty="0">
                <a:solidFill>
                  <a:schemeClr val="tx1"/>
                </a:solidFill>
                <a:effectLst/>
                <a:ea typeface="Times New Roman" panose="02020603050405020304" pitchFamily="18" charset="0"/>
              </a:rPr>
              <a:t>Task 3. </a:t>
            </a:r>
            <a:r>
              <a:rPr lang="en-US" sz="1800" dirty="0">
                <a:solidFill>
                  <a:schemeClr val="tx1"/>
                </a:solidFill>
                <a:effectLst/>
                <a:ea typeface="Calibri" panose="020F0502020204030204" pitchFamily="34" charset="0"/>
              </a:rPr>
              <a:t>Read the article again. Match the headings (1–3) with the paragraphs (A–B). There is one extra heading.</a:t>
            </a:r>
            <a:r>
              <a:rPr lang="en-US" sz="1800" dirty="0">
                <a:solidFill>
                  <a:schemeClr val="tx1"/>
                </a:solidFill>
                <a:effectLst/>
                <a:ea typeface="Times New Roman" panose="02020603050405020304" pitchFamily="18" charset="0"/>
              </a:rPr>
              <a:t> </a:t>
            </a:r>
            <a:endParaRPr lang="en-VN" sz="1800" dirty="0">
              <a:solidFill>
                <a:schemeClr val="tx1"/>
              </a:solidFill>
              <a:effectLst/>
              <a:ea typeface="Times New Roman" panose="02020603050405020304" pitchFamily="18" charset="0"/>
            </a:endParaRPr>
          </a:p>
          <a:p>
            <a:r>
              <a:rPr lang="en-VN" sz="1800" dirty="0">
                <a:solidFill>
                  <a:schemeClr val="tx1"/>
                </a:solidFill>
                <a:effectLst/>
                <a:ea typeface="Times New Roman" panose="02020603050405020304" pitchFamily="18" charset="0"/>
              </a:rPr>
              <a:t>Task 4. </a:t>
            </a:r>
            <a:r>
              <a:rPr lang="en-US" sz="1800" dirty="0">
                <a:solidFill>
                  <a:schemeClr val="tx1"/>
                </a:solidFill>
                <a:effectLst/>
                <a:ea typeface="Calibri" panose="020F0502020204030204" pitchFamily="34" charset="0"/>
              </a:rPr>
              <a:t>Read the article again and complete each gap with ONE word.</a:t>
            </a:r>
            <a:r>
              <a:rPr lang="en-US" sz="1800" dirty="0">
                <a:solidFill>
                  <a:schemeClr val="tx1"/>
                </a:solidFill>
                <a:effectLst/>
                <a:ea typeface="Times New Roman" panose="02020603050405020304" pitchFamily="18" charset="0"/>
              </a:rPr>
              <a:t> </a:t>
            </a:r>
            <a:endParaRPr lang="en-VN" sz="1800" dirty="0">
              <a:solidFill>
                <a:schemeClr val="tx1"/>
              </a:solidFill>
              <a:effectLst/>
              <a:ea typeface="Times New Roman" panose="02020603050405020304" pitchFamily="18" charset="0"/>
            </a:endParaRPr>
          </a:p>
        </p:txBody>
      </p:sp>
      <p:cxnSp>
        <p:nvCxnSpPr>
          <p:cNvPr id="28" name="Curved Connector 27"/>
          <p:cNvCxnSpPr>
            <a:stCxn id="22" idx="3"/>
            <a:endCxn id="23" idx="0"/>
          </p:cNvCxnSpPr>
          <p:nvPr/>
        </p:nvCxnSpPr>
        <p:spPr>
          <a:xfrm>
            <a:off x="3331669" y="1484975"/>
            <a:ext cx="709998" cy="747309"/>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272012" y="2559985"/>
            <a:ext cx="794289" cy="86347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4664063"/>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Adobe Gothic Std B" panose="020B0800000000000000" pitchFamily="34" charset="-128"/>
              </a:rPr>
              <a:t>POST-READING</a:t>
            </a:r>
            <a:endParaRPr lang="en-GB" sz="2000" b="1" dirty="0">
              <a:solidFill>
                <a:schemeClr val="bg1"/>
              </a:solidFill>
              <a:ea typeface="Adobe Gothic Std B" panose="020B0800000000000000" pitchFamily="34" charset="-128"/>
            </a:endParaRPr>
          </a:p>
        </p:txBody>
      </p:sp>
      <p:sp>
        <p:nvSpPr>
          <p:cNvPr id="32" name="Rectangle 31"/>
          <p:cNvSpPr/>
          <p:nvPr/>
        </p:nvSpPr>
        <p:spPr>
          <a:xfrm>
            <a:off x="6007694" y="5675662"/>
            <a:ext cx="5727104"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dirty="0">
                <a:solidFill>
                  <a:schemeClr val="tx1"/>
                </a:solidFill>
              </a:rPr>
              <a:t>Wrap-up</a:t>
            </a:r>
          </a:p>
          <a:p>
            <a:pPr marL="168275" indent="-168275">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3" name="Curved Connector 32"/>
          <p:cNvCxnSpPr>
            <a:stCxn id="31" idx="1"/>
            <a:endCxn id="34" idx="0"/>
          </p:cNvCxnSpPr>
          <p:nvPr/>
        </p:nvCxnSpPr>
        <p:spPr>
          <a:xfrm rot="10800000" flipV="1">
            <a:off x="2389786" y="4997138"/>
            <a:ext cx="560381" cy="777152"/>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1298285" y="5774290"/>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cxnSp>
        <p:nvCxnSpPr>
          <p:cNvPr id="35" name="Curved Connector 34"/>
          <p:cNvCxnSpPr>
            <a:stCxn id="24" idx="3"/>
            <a:endCxn id="31" idx="0"/>
          </p:cNvCxnSpPr>
          <p:nvPr/>
        </p:nvCxnSpPr>
        <p:spPr>
          <a:xfrm>
            <a:off x="3331670" y="3778562"/>
            <a:ext cx="709996" cy="885501"/>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07694" y="4997138"/>
            <a:ext cx="5727104" cy="38857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Discussion</a:t>
            </a:r>
            <a:endParaRPr lang="en-GB" dirty="0">
              <a:solidFill>
                <a:schemeClr val="tx1"/>
              </a:solidFill>
            </a:endParaRPr>
          </a:p>
        </p:txBody>
      </p: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READING</a:t>
            </a:r>
            <a:endParaRPr lang="en-US" sz="2400" dirty="0">
              <a:latin typeface="UTM Facebook K&amp;T" panose="02040603050506020204" pitchFamily="18" charset="0"/>
            </a:endParaRP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3</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3101273" y="893201"/>
            <a:ext cx="6606283" cy="707886"/>
          </a:xfrm>
          <a:prstGeom prst="rect">
            <a:avLst/>
          </a:prstGeom>
          <a:noFill/>
        </p:spPr>
        <p:txBody>
          <a:bodyPr wrap="square" rtlCol="0">
            <a:spAutoFit/>
          </a:bodyPr>
          <a:lstStyle/>
          <a:p>
            <a:r>
              <a:rPr lang="en-US" sz="4000" dirty="0">
                <a:solidFill>
                  <a:srgbClr val="002060"/>
                </a:solidFill>
                <a:latin typeface="Berlin Sans FB Demi" panose="020E0802020502020306" pitchFamily="34" charset="0"/>
              </a:rPr>
              <a:t>ANSWER THE QUESTIONS</a:t>
            </a:r>
            <a:endParaRPr lang="en-GB" sz="4000" dirty="0">
              <a:solidFill>
                <a:srgbClr val="002060"/>
              </a:solidFill>
              <a:latin typeface="Berlin Sans FB Demi" panose="020E0802020502020306" pitchFamily="34" charset="0"/>
            </a:endParaRPr>
          </a:p>
        </p:txBody>
      </p:sp>
      <p:pic>
        <p:nvPicPr>
          <p:cNvPr id="10" name="Picture 9">
            <a:extLst>
              <a:ext uri="{FF2B5EF4-FFF2-40B4-BE49-F238E27FC236}">
                <a16:creationId xmlns:a16="http://schemas.microsoft.com/office/drawing/2014/main" id="{92D03AAB-A462-D84A-84EF-899E8263E264}"/>
              </a:ext>
            </a:extLst>
          </p:cNvPr>
          <p:cNvPicPr>
            <a:picLocks noChangeAspect="1"/>
          </p:cNvPicPr>
          <p:nvPr/>
        </p:nvPicPr>
        <p:blipFill>
          <a:blip r:embed="rId3"/>
          <a:stretch>
            <a:fillRect/>
          </a:stretch>
        </p:blipFill>
        <p:spPr>
          <a:xfrm>
            <a:off x="897468" y="1601087"/>
            <a:ext cx="4538356" cy="3024331"/>
          </a:xfrm>
          <a:prstGeom prst="rect">
            <a:avLst/>
          </a:prstGeom>
        </p:spPr>
      </p:pic>
      <p:pic>
        <p:nvPicPr>
          <p:cNvPr id="11" name="Picture 10">
            <a:extLst>
              <a:ext uri="{FF2B5EF4-FFF2-40B4-BE49-F238E27FC236}">
                <a16:creationId xmlns:a16="http://schemas.microsoft.com/office/drawing/2014/main" id="{77CBF10E-737B-254B-A7A7-18C30D70041E}"/>
              </a:ext>
            </a:extLst>
          </p:cNvPr>
          <p:cNvPicPr>
            <a:picLocks noChangeAspect="1"/>
          </p:cNvPicPr>
          <p:nvPr/>
        </p:nvPicPr>
        <p:blipFill>
          <a:blip r:embed="rId4"/>
          <a:stretch>
            <a:fillRect/>
          </a:stretch>
        </p:blipFill>
        <p:spPr>
          <a:xfrm>
            <a:off x="6553199" y="1640042"/>
            <a:ext cx="4741333" cy="3160889"/>
          </a:xfrm>
          <a:prstGeom prst="rect">
            <a:avLst/>
          </a:prstGeom>
        </p:spPr>
      </p:pic>
      <p:sp>
        <p:nvSpPr>
          <p:cNvPr id="5" name="TextBox 4">
            <a:extLst>
              <a:ext uri="{FF2B5EF4-FFF2-40B4-BE49-F238E27FC236}">
                <a16:creationId xmlns:a16="http://schemas.microsoft.com/office/drawing/2014/main" id="{3733DF88-C599-674C-BFBF-AE762C73D7A3}"/>
              </a:ext>
            </a:extLst>
          </p:cNvPr>
          <p:cNvSpPr txBox="1"/>
          <p:nvPr/>
        </p:nvSpPr>
        <p:spPr>
          <a:xfrm>
            <a:off x="1249675" y="4849039"/>
            <a:ext cx="4448077" cy="523220"/>
          </a:xfrm>
          <a:prstGeom prst="rect">
            <a:avLst/>
          </a:prstGeom>
          <a:noFill/>
        </p:spPr>
        <p:txBody>
          <a:bodyPr wrap="none" rtlCol="0">
            <a:spAutoFit/>
          </a:bodyPr>
          <a:lstStyle/>
          <a:p>
            <a:r>
              <a:rPr lang="en-GB" sz="2800" b="1" dirty="0">
                <a:effectLst/>
                <a:latin typeface="Times New Roman" panose="02020603050405020304" pitchFamily="18" charset="0"/>
                <a:ea typeface="Times New Roman" panose="02020603050405020304" pitchFamily="18" charset="0"/>
              </a:rPr>
              <a:t>A vocational school student</a:t>
            </a:r>
            <a:r>
              <a:rPr lang="en-VN" sz="2800" dirty="0">
                <a:effectLst/>
              </a:rPr>
              <a:t> </a:t>
            </a:r>
            <a:endParaRPr lang="en-VN" sz="2800" dirty="0"/>
          </a:p>
        </p:txBody>
      </p:sp>
      <p:sp>
        <p:nvSpPr>
          <p:cNvPr id="6" name="TextBox 5">
            <a:extLst>
              <a:ext uri="{FF2B5EF4-FFF2-40B4-BE49-F238E27FC236}">
                <a16:creationId xmlns:a16="http://schemas.microsoft.com/office/drawing/2014/main" id="{81C0355A-E5E0-8447-8337-5875849B7FFF}"/>
              </a:ext>
            </a:extLst>
          </p:cNvPr>
          <p:cNvSpPr txBox="1"/>
          <p:nvPr/>
        </p:nvSpPr>
        <p:spPr>
          <a:xfrm>
            <a:off x="7239131" y="4856619"/>
            <a:ext cx="3361241" cy="523220"/>
          </a:xfrm>
          <a:prstGeom prst="rect">
            <a:avLst/>
          </a:prstGeom>
          <a:noFill/>
        </p:spPr>
        <p:txBody>
          <a:bodyPr wrap="none" rtlCol="0">
            <a:spAutoFit/>
          </a:bodyPr>
          <a:lstStyle/>
          <a:p>
            <a:r>
              <a:rPr lang="en-GB" sz="2800" b="1" dirty="0">
                <a:effectLst/>
                <a:latin typeface="Times New Roman" panose="02020603050405020304" pitchFamily="18" charset="0"/>
                <a:ea typeface="Times New Roman" panose="02020603050405020304" pitchFamily="18" charset="0"/>
              </a:rPr>
              <a:t>A university student</a:t>
            </a:r>
            <a:r>
              <a:rPr lang="en-VN" sz="2800" dirty="0">
                <a:effectLst/>
              </a:rPr>
              <a:t> </a:t>
            </a:r>
            <a:endParaRPr lang="en-VN" sz="2800" dirty="0"/>
          </a:p>
        </p:txBody>
      </p:sp>
      <p:sp>
        <p:nvSpPr>
          <p:cNvPr id="7" name="TextBox 6">
            <a:extLst>
              <a:ext uri="{FF2B5EF4-FFF2-40B4-BE49-F238E27FC236}">
                <a16:creationId xmlns:a16="http://schemas.microsoft.com/office/drawing/2014/main" id="{D08A0B9A-4769-5042-B60E-908B13288BE3}"/>
              </a:ext>
            </a:extLst>
          </p:cNvPr>
          <p:cNvSpPr txBox="1"/>
          <p:nvPr/>
        </p:nvSpPr>
        <p:spPr>
          <a:xfrm>
            <a:off x="897468" y="5595880"/>
            <a:ext cx="11329833" cy="1384995"/>
          </a:xfrm>
          <a:prstGeom prst="rect">
            <a:avLst/>
          </a:prstGeom>
          <a:noFill/>
        </p:spPr>
        <p:txBody>
          <a:bodyPr wrap="none" rtlCol="0">
            <a:spAutoFit/>
          </a:bodyPr>
          <a:lstStyle/>
          <a:p>
            <a:r>
              <a:rPr lang="en-US" sz="2800" i="1" dirty="0">
                <a:effectLst/>
                <a:latin typeface="Times New Roman" panose="02020603050405020304" pitchFamily="18" charset="0"/>
                <a:ea typeface="Calibri" panose="020F0502020204030204" pitchFamily="34" charset="0"/>
              </a:rPr>
              <a:t>1. Which of the two options for school-leavers is more common in your town?</a:t>
            </a:r>
            <a:endParaRPr lang="en-VN" sz="2800" dirty="0">
              <a:effectLst/>
              <a:latin typeface="Times New Roman" panose="02020603050405020304" pitchFamily="18" charset="0"/>
              <a:ea typeface="Times New Roman" panose="02020603050405020304" pitchFamily="18" charset="0"/>
            </a:endParaRPr>
          </a:p>
          <a:p>
            <a:r>
              <a:rPr lang="en-US" sz="2800" i="1" dirty="0">
                <a:effectLst/>
                <a:latin typeface="Times New Roman" panose="02020603050405020304" pitchFamily="18" charset="0"/>
                <a:ea typeface="Calibri" panose="020F0502020204030204" pitchFamily="34" charset="0"/>
              </a:rPr>
              <a:t>2. Can you think of other options?</a:t>
            </a:r>
            <a:endParaRPr lang="en-VN" sz="2800" dirty="0">
              <a:effectLst/>
              <a:latin typeface="Times New Roman" panose="02020603050405020304" pitchFamily="18" charset="0"/>
              <a:ea typeface="Times New Roman" panose="02020603050405020304" pitchFamily="18" charset="0"/>
            </a:endParaRPr>
          </a:p>
          <a:p>
            <a:endParaRPr lang="en-VN" sz="2800" dirty="0"/>
          </a:p>
        </p:txBody>
      </p:sp>
    </p:spTree>
    <p:extLst>
      <p:ext uri="{BB962C8B-B14F-4D97-AF65-F5344CB8AC3E}">
        <p14:creationId xmlns:p14="http://schemas.microsoft.com/office/powerpoint/2010/main" val="281170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990772" y="1723229"/>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E36427"/>
                </a:solidFill>
              </a:rPr>
              <a:t>opportunity (n)</a:t>
            </a:r>
          </a:p>
        </p:txBody>
      </p:sp>
      <p:sp>
        <p:nvSpPr>
          <p:cNvPr id="2" name="Rectangle 1"/>
          <p:cNvSpPr/>
          <p:nvPr/>
        </p:nvSpPr>
        <p:spPr>
          <a:xfrm>
            <a:off x="1787341" y="2588167"/>
            <a:ext cx="3028393" cy="769441"/>
          </a:xfrm>
          <a:prstGeom prst="rect">
            <a:avLst/>
          </a:prstGeom>
        </p:spPr>
        <p:txBody>
          <a:bodyPr wrap="none">
            <a:spAutoFit/>
          </a:bodyPr>
          <a:lstStyle/>
          <a:p>
            <a:pPr algn="ctr"/>
            <a:r>
              <a:rPr lang="en-VN" sz="3200" b="1" dirty="0">
                <a:solidFill>
                  <a:srgbClr val="FF0000"/>
                </a:solidFill>
                <a:effectLst/>
                <a:latin typeface="Times" pitchFamily="2" charset="0"/>
                <a:ea typeface="Times New Roman" panose="02020603050405020304" pitchFamily="18" charset="0"/>
                <a:cs typeface="Arial" panose="020B0604020202020204" pitchFamily="34" charset="0"/>
              </a:rPr>
              <a:t>/</a:t>
            </a:r>
            <a:r>
              <a:rPr lang="en-VN" sz="3200" b="1" dirty="0">
                <a:solidFill>
                  <a:srgbClr val="FF0000"/>
                </a:solidFill>
                <a:effectLst/>
                <a:latin typeface="Times New Roman" panose="02020603050405020304" pitchFamily="18" charset="0"/>
                <a:ea typeface="Times New Roman" panose="02020603050405020304" pitchFamily="18" charset="0"/>
              </a:rPr>
              <a:t>ˌɒ</a:t>
            </a:r>
            <a:r>
              <a:rPr lang="en-VN" sz="3200" b="1" dirty="0">
                <a:solidFill>
                  <a:srgbClr val="FF0000"/>
                </a:solidFill>
                <a:effectLst/>
                <a:latin typeface="Times" pitchFamily="2" charset="0"/>
                <a:ea typeface="Times New Roman" panose="02020603050405020304" pitchFamily="18" charset="0"/>
                <a:cs typeface="Arial" panose="020B0604020202020204" pitchFamily="34" charset="0"/>
              </a:rPr>
              <a:t>p.ə</a:t>
            </a:r>
            <a:r>
              <a:rPr lang="en-VN" sz="3200" b="1" dirty="0">
                <a:solidFill>
                  <a:srgbClr val="FF0000"/>
                </a:solidFill>
                <a:effectLst/>
                <a:latin typeface="Times New Roman" panose="02020603050405020304" pitchFamily="18" charset="0"/>
                <a:ea typeface="Times New Roman" panose="02020603050405020304" pitchFamily="18" charset="0"/>
              </a:rPr>
              <a:t>ˈ</a:t>
            </a:r>
            <a:r>
              <a:rPr lang="en-VN" sz="3200" b="1" dirty="0">
                <a:solidFill>
                  <a:srgbClr val="FF0000"/>
                </a:solidFill>
                <a:effectLst/>
                <a:latin typeface="Times" pitchFamily="2" charset="0"/>
                <a:ea typeface="Times New Roman" panose="02020603050405020304" pitchFamily="18" charset="0"/>
                <a:cs typeface="Arial" panose="020B0604020202020204" pitchFamily="34" charset="0"/>
              </a:rPr>
              <a:t>t</a:t>
            </a:r>
            <a:r>
              <a:rPr lang="en-VN" sz="3200" b="1" dirty="0">
                <a:solidFill>
                  <a:srgbClr val="FF0000"/>
                </a:solidFill>
                <a:effectLst/>
                <a:latin typeface="Times New Roman" panose="02020603050405020304" pitchFamily="18" charset="0"/>
                <a:ea typeface="Times New Roman" panose="02020603050405020304" pitchFamily="18" charset="0"/>
              </a:rPr>
              <a:t>ʃ</a:t>
            </a:r>
            <a:r>
              <a:rPr lang="en-VN" sz="3200" b="1" dirty="0">
                <a:solidFill>
                  <a:srgbClr val="FF0000"/>
                </a:solidFill>
                <a:effectLst/>
                <a:latin typeface="Times" pitchFamily="2" charset="0"/>
                <a:ea typeface="Times New Roman" panose="02020603050405020304" pitchFamily="18" charset="0"/>
                <a:cs typeface="Arial" panose="020B0604020202020204" pitchFamily="34" charset="0"/>
              </a:rPr>
              <a:t>u</a:t>
            </a:r>
            <a:r>
              <a:rPr lang="en-VN" sz="3200" b="1" dirty="0">
                <a:solidFill>
                  <a:srgbClr val="FF0000"/>
                </a:solidFill>
                <a:effectLst/>
                <a:latin typeface="Times New Roman" panose="02020603050405020304" pitchFamily="18" charset="0"/>
                <a:ea typeface="Times New Roman" panose="02020603050405020304" pitchFamily="18" charset="0"/>
              </a:rPr>
              <a:t>ː</a:t>
            </a:r>
            <a:r>
              <a:rPr lang="en-VN" sz="3200" b="1" dirty="0">
                <a:solidFill>
                  <a:srgbClr val="FF0000"/>
                </a:solidFill>
                <a:effectLst/>
                <a:latin typeface="Times" pitchFamily="2" charset="0"/>
                <a:ea typeface="Times New Roman" panose="02020603050405020304" pitchFamily="18" charset="0"/>
                <a:cs typeface="Arial" panose="020B0604020202020204" pitchFamily="34" charset="0"/>
              </a:rPr>
              <a:t>.nə.ti/</a:t>
            </a:r>
            <a:r>
              <a:rPr lang="en-VN" sz="4400" b="1" dirty="0">
                <a:solidFill>
                  <a:srgbClr val="FF0000"/>
                </a:solidFill>
                <a:effectLst/>
              </a:rPr>
              <a:t> </a:t>
            </a:r>
            <a:endParaRPr lang="en-US" sz="6000" b="1" dirty="0">
              <a:solidFill>
                <a:srgbClr val="FF0000"/>
              </a:solidFill>
            </a:endParaRP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0" name="TextBox 9">
            <a:extLst>
              <a:ext uri="{FF2B5EF4-FFF2-40B4-BE49-F238E27FC236}">
                <a16:creationId xmlns:a16="http://schemas.microsoft.com/office/drawing/2014/main" id="{5CBDC2AE-66DD-C744-A39C-68A3B54A26B8}"/>
              </a:ext>
            </a:extLst>
          </p:cNvPr>
          <p:cNvSpPr txBox="1"/>
          <p:nvPr/>
        </p:nvSpPr>
        <p:spPr>
          <a:xfrm>
            <a:off x="585772" y="4251269"/>
            <a:ext cx="6592334" cy="1815882"/>
          </a:xfrm>
          <a:prstGeom prst="rect">
            <a:avLst/>
          </a:prstGeom>
          <a:noFill/>
        </p:spPr>
        <p:txBody>
          <a:bodyPr wrap="square">
            <a:spAutoFit/>
          </a:bodyPr>
          <a:lstStyle/>
          <a:p>
            <a:r>
              <a:rPr lang="en-VN" sz="2800" dirty="0"/>
              <a:t>an occasion or situation that makes it possible to do something that you want to do or have to do, or the possibility of doing something</a:t>
            </a:r>
          </a:p>
        </p:txBody>
      </p:sp>
      <p:pic>
        <p:nvPicPr>
          <p:cNvPr id="5" name="eus75244" descr="eus75244">
            <a:hlinkClick r:id="" action="ppaction://media"/>
            <a:extLst>
              <a:ext uri="{FF2B5EF4-FFF2-40B4-BE49-F238E27FC236}">
                <a16:creationId xmlns:a16="http://schemas.microsoft.com/office/drawing/2014/main" id="{B59C2FCC-35E0-DE4B-860D-4C2D2ACBF46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52775" y="3438469"/>
            <a:ext cx="812800" cy="812800"/>
          </a:xfrm>
          <a:prstGeom prst="rect">
            <a:avLst/>
          </a:prstGeom>
        </p:spPr>
      </p:pic>
      <p:pic>
        <p:nvPicPr>
          <p:cNvPr id="2050" name="Picture 2" descr="Opportunity is the Guide. Money is the Tool. - Erik Weir">
            <a:extLst>
              <a:ext uri="{FF2B5EF4-FFF2-40B4-BE49-F238E27FC236}">
                <a16:creationId xmlns:a16="http://schemas.microsoft.com/office/drawing/2014/main" id="{24D00A0A-DD0F-234D-B7DE-B66E577E80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6745" y="1393808"/>
            <a:ext cx="5044960" cy="335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9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494438" y="1743836"/>
            <a:ext cx="5883582"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E36427"/>
                </a:solidFill>
              </a:rPr>
              <a:t>independently (adv) </a:t>
            </a:r>
            <a:endParaRPr lang="en-US" sz="4800" b="1" dirty="0">
              <a:solidFill>
                <a:srgbClr val="E36427"/>
              </a:solidFill>
              <a:cs typeface="Calibri" panose="020F0502020204030204" pitchFamily="34" charset="0"/>
            </a:endParaRPr>
          </a:p>
        </p:txBody>
      </p:sp>
      <p:sp>
        <p:nvSpPr>
          <p:cNvPr id="2" name="Rectangle 1"/>
          <p:cNvSpPr/>
          <p:nvPr/>
        </p:nvSpPr>
        <p:spPr>
          <a:xfrm>
            <a:off x="1444399" y="2639308"/>
            <a:ext cx="3324949" cy="584775"/>
          </a:xfrm>
          <a:prstGeom prst="rect">
            <a:avLst/>
          </a:prstGeom>
        </p:spPr>
        <p:txBody>
          <a:bodyPr wrap="none">
            <a:spAutoFit/>
          </a:bodyPr>
          <a:lstStyle/>
          <a:p>
            <a:r>
              <a:rPr lang="en-VN" sz="3200" b="1" dirty="0">
                <a:solidFill>
                  <a:srgbClr val="FF0000"/>
                </a:solidFill>
                <a:effectLst/>
                <a:latin typeface="Times" pitchFamily="2" charset="0"/>
                <a:ea typeface="Times New Roman" panose="02020603050405020304" pitchFamily="18" charset="0"/>
                <a:cs typeface="Arial" panose="020B0604020202020204" pitchFamily="34" charset="0"/>
              </a:rPr>
              <a:t>/</a:t>
            </a:r>
            <a:r>
              <a:rPr lang="en-VN" sz="3200" b="1" dirty="0">
                <a:solidFill>
                  <a:srgbClr val="FF0000"/>
                </a:solidFill>
                <a:effectLst/>
                <a:latin typeface="Times New Roman" panose="02020603050405020304" pitchFamily="18" charset="0"/>
                <a:ea typeface="Times New Roman" panose="02020603050405020304" pitchFamily="18" charset="0"/>
              </a:rPr>
              <a:t>ˌɪ</a:t>
            </a:r>
            <a:r>
              <a:rPr lang="en-VN" sz="3200" b="1" dirty="0">
                <a:solidFill>
                  <a:srgbClr val="FF0000"/>
                </a:solidFill>
                <a:effectLst/>
                <a:latin typeface="Times" pitchFamily="2" charset="0"/>
                <a:ea typeface="Times New Roman" panose="02020603050405020304" pitchFamily="18" charset="0"/>
                <a:cs typeface="Arial" panose="020B0604020202020204" pitchFamily="34" charset="0"/>
              </a:rPr>
              <a:t>n.d</a:t>
            </a:r>
            <a:r>
              <a:rPr lang="en-VN" sz="3200" b="1" dirty="0">
                <a:solidFill>
                  <a:srgbClr val="FF0000"/>
                </a:solidFill>
                <a:effectLst/>
                <a:latin typeface="Times New Roman" panose="02020603050405020304" pitchFamily="18" charset="0"/>
                <a:ea typeface="Times New Roman" panose="02020603050405020304" pitchFamily="18" charset="0"/>
              </a:rPr>
              <a:t>ɪˈ</a:t>
            </a:r>
            <a:r>
              <a:rPr lang="en-VN" sz="3200" b="1" dirty="0">
                <a:solidFill>
                  <a:srgbClr val="FF0000"/>
                </a:solidFill>
                <a:effectLst/>
                <a:latin typeface="Times" pitchFamily="2" charset="0"/>
                <a:ea typeface="Times New Roman" panose="02020603050405020304" pitchFamily="18" charset="0"/>
                <a:cs typeface="Arial" panose="020B0604020202020204" pitchFamily="34" charset="0"/>
              </a:rPr>
              <a:t>pen.dənt.li/</a:t>
            </a:r>
            <a:endParaRPr lang="en-VN" sz="3200" b="1" dirty="0">
              <a:solidFill>
                <a:srgbClr val="FF0000"/>
              </a:solidFill>
              <a:effectLst/>
              <a:latin typeface="Times New Roman" panose="02020603050405020304" pitchFamily="18" charset="0"/>
              <a:ea typeface="Times New Roman" panose="02020603050405020304" pitchFamily="18" charset="0"/>
            </a:endParaRP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PRE-READING</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4098" name="Picture 2" descr="Critical là gì và cấu trúc từ Critical trong câu Tiếng Anh">
            <a:extLst>
              <a:ext uri="{FF2B5EF4-FFF2-40B4-BE49-F238E27FC236}">
                <a16:creationId xmlns:a16="http://schemas.microsoft.com/office/drawing/2014/main" id="{C9E3742C-4F05-644D-B0E8-63FBDBA628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624" y="2026747"/>
            <a:ext cx="5368058" cy="32208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9CE2437-5AC7-FC4F-AEE1-2CD50EB5CCDA}"/>
              </a:ext>
            </a:extLst>
          </p:cNvPr>
          <p:cNvSpPr txBox="1"/>
          <p:nvPr/>
        </p:nvSpPr>
        <p:spPr>
          <a:xfrm>
            <a:off x="353125" y="4924416"/>
            <a:ext cx="6096000" cy="1384995"/>
          </a:xfrm>
          <a:prstGeom prst="rect">
            <a:avLst/>
          </a:prstGeom>
          <a:noFill/>
        </p:spPr>
        <p:txBody>
          <a:bodyPr wrap="square">
            <a:spAutoFit/>
          </a:bodyPr>
          <a:lstStyle/>
          <a:p>
            <a:r>
              <a:rPr lang="en-VN" sz="2800" dirty="0"/>
              <a:t>without being influenced or controlled in any way by other people, events, or things</a:t>
            </a:r>
          </a:p>
        </p:txBody>
      </p:sp>
      <p:pic>
        <p:nvPicPr>
          <p:cNvPr id="5" name="independently" descr="independently">
            <a:hlinkClick r:id="" action="ppaction://media"/>
            <a:extLst>
              <a:ext uri="{FF2B5EF4-FFF2-40B4-BE49-F238E27FC236}">
                <a16:creationId xmlns:a16="http://schemas.microsoft.com/office/drawing/2014/main" id="{842317DD-FBFC-0446-BF6E-7952729CCB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25200" y="3713155"/>
            <a:ext cx="812800" cy="812800"/>
          </a:xfrm>
          <a:prstGeom prst="rect">
            <a:avLst/>
          </a:prstGeom>
        </p:spPr>
      </p:pic>
    </p:spTree>
    <p:extLst>
      <p:ext uri="{BB962C8B-B14F-4D97-AF65-F5344CB8AC3E}">
        <p14:creationId xmlns:p14="http://schemas.microsoft.com/office/powerpoint/2010/main" val="408578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990772" y="1723229"/>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E36427"/>
                </a:solidFill>
              </a:rPr>
              <a:t>hands-on (adj) </a:t>
            </a:r>
            <a:endParaRPr lang="en-US" sz="4800" b="1" dirty="0">
              <a:solidFill>
                <a:srgbClr val="E36427"/>
              </a:solidFill>
              <a:cs typeface="Calibri" panose="020F0502020204030204" pitchFamily="34" charset="0"/>
            </a:endParaRPr>
          </a:p>
        </p:txBody>
      </p:sp>
      <p:sp>
        <p:nvSpPr>
          <p:cNvPr id="2" name="Rectangle 1"/>
          <p:cNvSpPr/>
          <p:nvPr/>
        </p:nvSpPr>
        <p:spPr>
          <a:xfrm>
            <a:off x="2142254" y="2651626"/>
            <a:ext cx="2438488" cy="769441"/>
          </a:xfrm>
          <a:prstGeom prst="rect">
            <a:avLst/>
          </a:prstGeom>
        </p:spPr>
        <p:txBody>
          <a:bodyPr wrap="none">
            <a:spAutoFit/>
          </a:bodyPr>
          <a:lstStyle/>
          <a:p>
            <a:r>
              <a:rPr lang="en-VN" sz="3200" b="1" dirty="0">
                <a:solidFill>
                  <a:srgbClr val="FF0000"/>
                </a:solidFill>
                <a:effectLst/>
                <a:latin typeface="Times" pitchFamily="2" charset="0"/>
                <a:ea typeface="Times New Roman" panose="02020603050405020304" pitchFamily="18" charset="0"/>
                <a:cs typeface="Arial" panose="020B0604020202020204" pitchFamily="34" charset="0"/>
              </a:rPr>
              <a:t>/</a:t>
            </a:r>
            <a:r>
              <a:rPr lang="en-VN" sz="3200" b="1" dirty="0">
                <a:solidFill>
                  <a:srgbClr val="FF0000"/>
                </a:solidFill>
                <a:effectLst/>
                <a:latin typeface="Times New Roman" panose="02020603050405020304" pitchFamily="18" charset="0"/>
                <a:ea typeface="Times New Roman" panose="02020603050405020304" pitchFamily="18" charset="0"/>
              </a:rPr>
              <a:t>ˌ</a:t>
            </a:r>
            <a:r>
              <a:rPr lang="en-VN" sz="3200" b="1" dirty="0">
                <a:solidFill>
                  <a:srgbClr val="FF0000"/>
                </a:solidFill>
                <a:effectLst/>
                <a:latin typeface="Times" pitchFamily="2" charset="0"/>
                <a:ea typeface="Times New Roman" panose="02020603050405020304" pitchFamily="18" charset="0"/>
                <a:cs typeface="Arial" panose="020B0604020202020204" pitchFamily="34" charset="0"/>
              </a:rPr>
              <a:t>hænd</a:t>
            </a:r>
            <a:r>
              <a:rPr lang="en-VN" sz="3200" b="1" dirty="0">
                <a:solidFill>
                  <a:srgbClr val="FF0000"/>
                </a:solidFill>
                <a:effectLst/>
                <a:latin typeface="Times New Roman" panose="02020603050405020304" pitchFamily="18" charset="0"/>
                <a:ea typeface="Times New Roman" panose="02020603050405020304" pitchFamily="18" charset="0"/>
              </a:rPr>
              <a:t>ˈ</a:t>
            </a:r>
            <a:r>
              <a:rPr lang="en-VN" sz="3200" b="1" dirty="0">
                <a:solidFill>
                  <a:srgbClr val="FF0000"/>
                </a:solidFill>
                <a:effectLst/>
                <a:latin typeface="Times" pitchFamily="2" charset="0"/>
                <a:ea typeface="Times New Roman" panose="02020603050405020304" pitchFamily="18" charset="0"/>
                <a:cs typeface="Arial" panose="020B0604020202020204" pitchFamily="34" charset="0"/>
              </a:rPr>
              <a:t>z</a:t>
            </a:r>
            <a:r>
              <a:rPr lang="en-VN" sz="3200" b="1" dirty="0">
                <a:solidFill>
                  <a:srgbClr val="FF0000"/>
                </a:solidFill>
                <a:effectLst/>
                <a:latin typeface="Times New Roman" panose="02020603050405020304" pitchFamily="18" charset="0"/>
                <a:ea typeface="Times New Roman" panose="02020603050405020304" pitchFamily="18" charset="0"/>
              </a:rPr>
              <a:t>ɒ</a:t>
            </a:r>
            <a:r>
              <a:rPr lang="en-VN" sz="3200" b="1" dirty="0">
                <a:solidFill>
                  <a:srgbClr val="FF0000"/>
                </a:solidFill>
                <a:effectLst/>
                <a:latin typeface="Times" pitchFamily="2" charset="0"/>
                <a:ea typeface="Times New Roman" panose="02020603050405020304" pitchFamily="18" charset="0"/>
                <a:cs typeface="Arial" panose="020B0604020202020204" pitchFamily="34" charset="0"/>
              </a:rPr>
              <a:t>n/</a:t>
            </a:r>
            <a:r>
              <a:rPr lang="en-VN" sz="4400" b="1" dirty="0">
                <a:solidFill>
                  <a:srgbClr val="FF0000"/>
                </a:solidFill>
                <a:effectLst/>
              </a:rPr>
              <a:t> </a:t>
            </a:r>
            <a:endParaRPr lang="en-VN" sz="4400" b="1" dirty="0">
              <a:solidFill>
                <a:srgbClr val="FF0000"/>
              </a:solidFill>
              <a:effectLst/>
              <a:latin typeface="Times New Roman" panose="02020603050405020304" pitchFamily="18" charset="0"/>
              <a:ea typeface="Times New Roman" panose="02020603050405020304" pitchFamily="18" charset="0"/>
            </a:endParaRP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PRE-READING</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4" name="uscld00626" descr="uscld00626">
            <a:hlinkClick r:id="" action="ppaction://media"/>
            <a:extLst>
              <a:ext uri="{FF2B5EF4-FFF2-40B4-BE49-F238E27FC236}">
                <a16:creationId xmlns:a16="http://schemas.microsoft.com/office/drawing/2014/main" id="{B975A8B5-FF29-C14E-94A9-A5828988EA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63137" y="3636685"/>
            <a:ext cx="812800" cy="812800"/>
          </a:xfrm>
          <a:prstGeom prst="rect">
            <a:avLst/>
          </a:prstGeom>
        </p:spPr>
      </p:pic>
      <p:sp>
        <p:nvSpPr>
          <p:cNvPr id="11" name="TextBox 10">
            <a:extLst>
              <a:ext uri="{FF2B5EF4-FFF2-40B4-BE49-F238E27FC236}">
                <a16:creationId xmlns:a16="http://schemas.microsoft.com/office/drawing/2014/main" id="{C6FCF2EF-F702-8C46-92FA-9BB4C3C7AE7D}"/>
              </a:ext>
            </a:extLst>
          </p:cNvPr>
          <p:cNvSpPr txBox="1"/>
          <p:nvPr/>
        </p:nvSpPr>
        <p:spPr>
          <a:xfrm>
            <a:off x="990772" y="4787960"/>
            <a:ext cx="6619360" cy="1815882"/>
          </a:xfrm>
          <a:prstGeom prst="rect">
            <a:avLst/>
          </a:prstGeom>
          <a:noFill/>
        </p:spPr>
        <p:txBody>
          <a:bodyPr wrap="square">
            <a:spAutoFit/>
          </a:bodyPr>
          <a:lstStyle/>
          <a:p>
            <a:r>
              <a:rPr lang="en-VN" sz="2800" dirty="0"/>
              <a:t>someone with a hands-on way of doing things becomes closely involved in managing and organizing things and in making decisions</a:t>
            </a:r>
          </a:p>
        </p:txBody>
      </p:sp>
      <p:pic>
        <p:nvPicPr>
          <p:cNvPr id="3074" name="Picture 2" descr="Hands On | Quezon City">
            <a:extLst>
              <a:ext uri="{FF2B5EF4-FFF2-40B4-BE49-F238E27FC236}">
                <a16:creationId xmlns:a16="http://schemas.microsoft.com/office/drawing/2014/main" id="{139F25F2-C4D6-EC4F-9ECF-140C4601CA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2984" y="1574211"/>
            <a:ext cx="3596216" cy="359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33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990772" y="1723229"/>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E36427"/>
                </a:solidFill>
              </a:rPr>
              <a:t>salary (n)</a:t>
            </a:r>
            <a:endParaRPr lang="en-US" sz="4800" b="1" dirty="0">
              <a:solidFill>
                <a:srgbClr val="E36427"/>
              </a:solidFill>
              <a:cs typeface="Calibri" panose="020F0502020204030204" pitchFamily="34" charset="0"/>
            </a:endParaRPr>
          </a:p>
        </p:txBody>
      </p:sp>
      <p:sp>
        <p:nvSpPr>
          <p:cNvPr id="2" name="Rectangle 1"/>
          <p:cNvSpPr/>
          <p:nvPr/>
        </p:nvSpPr>
        <p:spPr>
          <a:xfrm>
            <a:off x="2460827" y="2765567"/>
            <a:ext cx="1765996" cy="584775"/>
          </a:xfrm>
          <a:prstGeom prst="rect">
            <a:avLst/>
          </a:prstGeom>
        </p:spPr>
        <p:txBody>
          <a:bodyPr wrap="none">
            <a:spAutoFit/>
          </a:bodyPr>
          <a:lstStyle/>
          <a:p>
            <a:r>
              <a:rPr lang="en-VN" sz="3200" b="1" dirty="0">
                <a:solidFill>
                  <a:srgbClr val="FF0000"/>
                </a:solidFill>
                <a:effectLst/>
                <a:latin typeface="Times" pitchFamily="2" charset="0"/>
                <a:ea typeface="Times New Roman" panose="02020603050405020304" pitchFamily="18" charset="0"/>
                <a:cs typeface="Arial" panose="020B0604020202020204" pitchFamily="34" charset="0"/>
              </a:rPr>
              <a:t>/</a:t>
            </a:r>
            <a:r>
              <a:rPr lang="en-VN" sz="3200" b="1" dirty="0">
                <a:solidFill>
                  <a:srgbClr val="FF0000"/>
                </a:solidFill>
                <a:effectLst/>
                <a:latin typeface="Times New Roman" panose="02020603050405020304" pitchFamily="18" charset="0"/>
                <a:ea typeface="Times New Roman" panose="02020603050405020304" pitchFamily="18" charset="0"/>
              </a:rPr>
              <a:t>ˈ</a:t>
            </a:r>
            <a:r>
              <a:rPr lang="en-VN" sz="3200" b="1" dirty="0">
                <a:solidFill>
                  <a:srgbClr val="FF0000"/>
                </a:solidFill>
                <a:effectLst/>
                <a:latin typeface="Times" pitchFamily="2" charset="0"/>
                <a:ea typeface="Times New Roman" panose="02020603050405020304" pitchFamily="18" charset="0"/>
                <a:cs typeface="Arial" panose="020B0604020202020204" pitchFamily="34" charset="0"/>
              </a:rPr>
              <a:t>sæl.ər.i/</a:t>
            </a:r>
            <a:endParaRPr lang="en-VN" sz="3200" b="1" dirty="0">
              <a:solidFill>
                <a:srgbClr val="FF0000"/>
              </a:solidFill>
              <a:effectLst/>
              <a:latin typeface="Times New Roman" panose="02020603050405020304" pitchFamily="18" charset="0"/>
              <a:ea typeface="Times New Roman" panose="02020603050405020304" pitchFamily="18" charset="0"/>
            </a:endParaRP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PRE-READING</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3" name="platform__gb_1" descr="platform__gb_1">
            <a:hlinkClick r:id="" action="ppaction://media"/>
            <a:extLst>
              <a:ext uri="{FF2B5EF4-FFF2-40B4-BE49-F238E27FC236}">
                <a16:creationId xmlns:a16="http://schemas.microsoft.com/office/drawing/2014/main" id="{A5FE5377-E88E-5143-9A0E-19137D398D7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54083" y="-1896896"/>
            <a:ext cx="283110" cy="283110"/>
          </a:xfrm>
          <a:prstGeom prst="rect">
            <a:avLst/>
          </a:prstGeom>
        </p:spPr>
      </p:pic>
      <p:pic>
        <p:nvPicPr>
          <p:cNvPr id="5" name="salary" descr="salary">
            <a:hlinkClick r:id="" action="ppaction://media"/>
            <a:extLst>
              <a:ext uri="{FF2B5EF4-FFF2-40B4-BE49-F238E27FC236}">
                <a16:creationId xmlns:a16="http://schemas.microsoft.com/office/drawing/2014/main" id="{D7EF8454-F1E6-8E42-942F-F6331999A6D9}"/>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772864" y="3579880"/>
            <a:ext cx="812800" cy="812800"/>
          </a:xfrm>
          <a:prstGeom prst="rect">
            <a:avLst/>
          </a:prstGeom>
        </p:spPr>
      </p:pic>
      <p:sp>
        <p:nvSpPr>
          <p:cNvPr id="13" name="TextBox 12">
            <a:extLst>
              <a:ext uri="{FF2B5EF4-FFF2-40B4-BE49-F238E27FC236}">
                <a16:creationId xmlns:a16="http://schemas.microsoft.com/office/drawing/2014/main" id="{37B6C701-D141-E949-888C-B7EA75EC1F28}"/>
              </a:ext>
            </a:extLst>
          </p:cNvPr>
          <p:cNvSpPr txBox="1"/>
          <p:nvPr/>
        </p:nvSpPr>
        <p:spPr>
          <a:xfrm>
            <a:off x="494438" y="4622218"/>
            <a:ext cx="7924800" cy="2062103"/>
          </a:xfrm>
          <a:prstGeom prst="rect">
            <a:avLst/>
          </a:prstGeom>
          <a:noFill/>
        </p:spPr>
        <p:txBody>
          <a:bodyPr wrap="square">
            <a:spAutoFit/>
          </a:bodyPr>
          <a:lstStyle/>
          <a:p>
            <a:r>
              <a:rPr lang="en-VN" sz="3200" dirty="0"/>
              <a:t>a fixed amount of money agreed every  year as pay for an employee, usually paid directly into his or her bank account every month</a:t>
            </a:r>
          </a:p>
          <a:p>
            <a:endParaRPr lang="en-VN" sz="3200" dirty="0"/>
          </a:p>
        </p:txBody>
      </p:sp>
      <p:pic>
        <p:nvPicPr>
          <p:cNvPr id="4098" name="Picture 2" descr="Cách phân biệt Wage - Salary - Income">
            <a:extLst>
              <a:ext uri="{FF2B5EF4-FFF2-40B4-BE49-F238E27FC236}">
                <a16:creationId xmlns:a16="http://schemas.microsoft.com/office/drawing/2014/main" id="{BE940228-5C26-C24F-9A55-CE8FF19F17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6534" y="1111713"/>
            <a:ext cx="4921450" cy="328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38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71" fill="hold"/>
                                        <p:tgtEl>
                                          <p:spTgt spid="3"/>
                                        </p:tgtEl>
                                      </p:cBhvr>
                                    </p:cmd>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8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audio>
              <p:cMediaNode vol="80000">
                <p:cTn id="17" fill="hold" display="0">
                  <p:stCondLst>
                    <p:cond delay="indefinite"/>
                  </p:stCondLst>
                  <p:endCondLst>
                    <p:cond evt="onStopAudio" delay="0">
                      <p:tgtEl>
                        <p:sldTgt/>
                      </p:tgtEl>
                    </p:cond>
                  </p:endCondLst>
                </p:cTn>
                <p:tgtEl>
                  <p:spTgt spid="5"/>
                </p:tgtEl>
              </p:cMediaNode>
            </p:audio>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410819" y="932632"/>
            <a:ext cx="10490529" cy="769441"/>
          </a:xfrm>
          <a:prstGeom prst="rect">
            <a:avLst/>
          </a:prstGeom>
          <a:noFill/>
        </p:spPr>
        <p:txBody>
          <a:bodyPr wrap="square">
            <a:spAutoFit/>
          </a:bodyPr>
          <a:lstStyle/>
          <a:p>
            <a:r>
              <a:rPr lang="en-US" sz="2800" b="1" dirty="0">
                <a:effectLst/>
                <a:ea typeface="Calibri" panose="020F0502020204030204" pitchFamily="34" charset="0"/>
              </a:rPr>
              <a:t>Read the article. Match the highlighted words with their meanings.</a:t>
            </a:r>
            <a:r>
              <a:rPr lang="en-VN" sz="4400" dirty="0">
                <a:effectLst/>
              </a:rPr>
              <a:t> </a:t>
            </a:r>
            <a:endParaRPr lang="en-US" sz="8000" b="1" dirty="0">
              <a:cs typeface="Arial" panose="020B0604020202020204" pitchFamily="34" charset="0"/>
            </a:endParaRPr>
          </a:p>
        </p:txBody>
      </p:sp>
      <p:sp>
        <p:nvSpPr>
          <p:cNvPr id="11" name="Rectangle 10"/>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 name="Alternate Process 1">
            <a:extLst>
              <a:ext uri="{FF2B5EF4-FFF2-40B4-BE49-F238E27FC236}">
                <a16:creationId xmlns:a16="http://schemas.microsoft.com/office/drawing/2014/main" id="{5020433E-3E14-E540-B87E-1DE22CB7C29E}"/>
              </a:ext>
            </a:extLst>
          </p:cNvPr>
          <p:cNvSpPr/>
          <p:nvPr/>
        </p:nvSpPr>
        <p:spPr>
          <a:xfrm>
            <a:off x="209160" y="1891226"/>
            <a:ext cx="2753496" cy="63681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2000" dirty="0">
              <a:effectLst/>
              <a:latin typeface="Helvetica" pitchFamily="2" charset="0"/>
            </a:endParaRPr>
          </a:p>
          <a:p>
            <a:r>
              <a:rPr lang="en-US" sz="2000" dirty="0">
                <a:effectLst/>
                <a:latin typeface="Helvetica" pitchFamily="2" charset="0"/>
              </a:rPr>
              <a:t>1. </a:t>
            </a:r>
            <a:r>
              <a:rPr lang="en-US" sz="2000" dirty="0">
                <a:solidFill>
                  <a:srgbClr val="FFFFFF"/>
                </a:solidFill>
                <a:effectLst/>
                <a:latin typeface="Helvetica" pitchFamily="2" charset="0"/>
              </a:rPr>
              <a:t> </a:t>
            </a:r>
            <a:r>
              <a:rPr lang="en-US" sz="2000" dirty="0">
                <a:effectLst/>
                <a:latin typeface="Helvetica" pitchFamily="2" charset="0"/>
              </a:rPr>
              <a:t>formal</a:t>
            </a:r>
          </a:p>
          <a:p>
            <a:endParaRPr lang="en-US" sz="2000" dirty="0">
              <a:effectLst/>
              <a:latin typeface="Helvetica" pitchFamily="2" charset="0"/>
            </a:endParaRPr>
          </a:p>
        </p:txBody>
      </p:sp>
      <p:sp>
        <p:nvSpPr>
          <p:cNvPr id="25" name="Alternate Process 24">
            <a:extLst>
              <a:ext uri="{FF2B5EF4-FFF2-40B4-BE49-F238E27FC236}">
                <a16:creationId xmlns:a16="http://schemas.microsoft.com/office/drawing/2014/main" id="{55EF7BD5-D1B8-A446-9C07-63D22825DFE3}"/>
              </a:ext>
            </a:extLst>
          </p:cNvPr>
          <p:cNvSpPr/>
          <p:nvPr/>
        </p:nvSpPr>
        <p:spPr>
          <a:xfrm>
            <a:off x="229942" y="2849232"/>
            <a:ext cx="2753496" cy="78841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2000" dirty="0">
              <a:effectLst/>
              <a:latin typeface="Helvetica" pitchFamily="2" charset="0"/>
            </a:endParaRPr>
          </a:p>
          <a:p>
            <a:r>
              <a:rPr lang="en-US" sz="2000" dirty="0">
                <a:effectLst/>
                <a:latin typeface="Helvetica" pitchFamily="2" charset="0"/>
              </a:rPr>
              <a:t>2. manage</a:t>
            </a:r>
          </a:p>
          <a:p>
            <a:endParaRPr lang="en-US" sz="2000" dirty="0">
              <a:effectLst/>
              <a:latin typeface="Helvetica" pitchFamily="2" charset="0"/>
            </a:endParaRPr>
          </a:p>
          <a:p>
            <a:endParaRPr lang="en-US" sz="2000" dirty="0">
              <a:effectLst/>
              <a:latin typeface="Helvetica" pitchFamily="2" charset="0"/>
            </a:endParaRPr>
          </a:p>
        </p:txBody>
      </p:sp>
      <p:sp>
        <p:nvSpPr>
          <p:cNvPr id="29" name="Alternate Process 28">
            <a:extLst>
              <a:ext uri="{FF2B5EF4-FFF2-40B4-BE49-F238E27FC236}">
                <a16:creationId xmlns:a16="http://schemas.microsoft.com/office/drawing/2014/main" id="{104F99D7-64C8-1F4F-BC42-C94A25DA2640}"/>
              </a:ext>
            </a:extLst>
          </p:cNvPr>
          <p:cNvSpPr/>
          <p:nvPr/>
        </p:nvSpPr>
        <p:spPr>
          <a:xfrm>
            <a:off x="209160" y="3985244"/>
            <a:ext cx="2753496" cy="78841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2000" dirty="0">
              <a:effectLst/>
              <a:latin typeface="Helvetica" pitchFamily="2" charset="0"/>
            </a:endParaRPr>
          </a:p>
          <a:p>
            <a:r>
              <a:rPr lang="en-US" sz="2000" dirty="0">
                <a:effectLst/>
                <a:latin typeface="Helvetica" pitchFamily="2" charset="0"/>
              </a:rPr>
              <a:t>3. trade</a:t>
            </a:r>
          </a:p>
          <a:p>
            <a:endParaRPr lang="en-US" sz="2000" dirty="0">
              <a:effectLst/>
              <a:latin typeface="Helvetica" pitchFamily="2" charset="0"/>
            </a:endParaRPr>
          </a:p>
        </p:txBody>
      </p:sp>
      <p:sp>
        <p:nvSpPr>
          <p:cNvPr id="31" name="Alternate Process 30">
            <a:extLst>
              <a:ext uri="{FF2B5EF4-FFF2-40B4-BE49-F238E27FC236}">
                <a16:creationId xmlns:a16="http://schemas.microsoft.com/office/drawing/2014/main" id="{3AA0A39D-F718-E949-AF54-B912326C90FB}"/>
              </a:ext>
            </a:extLst>
          </p:cNvPr>
          <p:cNvSpPr/>
          <p:nvPr/>
        </p:nvSpPr>
        <p:spPr>
          <a:xfrm>
            <a:off x="204164" y="5053977"/>
            <a:ext cx="2746743" cy="788095"/>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2000" dirty="0">
              <a:effectLst/>
              <a:latin typeface="Helvetica" pitchFamily="2" charset="0"/>
            </a:endParaRPr>
          </a:p>
          <a:p>
            <a:r>
              <a:rPr lang="en-US" sz="2000" dirty="0">
                <a:effectLst/>
                <a:latin typeface="Helvetica" pitchFamily="2" charset="0"/>
              </a:rPr>
              <a:t>4. apprenticeship</a:t>
            </a:r>
          </a:p>
          <a:p>
            <a:endParaRPr lang="en-US" sz="2000" dirty="0">
              <a:effectLst/>
              <a:latin typeface="Helvetica" pitchFamily="2" charset="0"/>
            </a:endParaRPr>
          </a:p>
        </p:txBody>
      </p:sp>
      <p:sp>
        <p:nvSpPr>
          <p:cNvPr id="37" name="Alternate Process 36">
            <a:extLst>
              <a:ext uri="{FF2B5EF4-FFF2-40B4-BE49-F238E27FC236}">
                <a16:creationId xmlns:a16="http://schemas.microsoft.com/office/drawing/2014/main" id="{B230BA38-1062-724E-AE66-1208DC6350A2}"/>
              </a:ext>
            </a:extLst>
          </p:cNvPr>
          <p:cNvSpPr/>
          <p:nvPr/>
        </p:nvSpPr>
        <p:spPr>
          <a:xfrm>
            <a:off x="4581687" y="1784641"/>
            <a:ext cx="7401152" cy="7434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dirty="0">
                <a:effectLst/>
                <a:latin typeface="Helvetica" pitchFamily="2" charset="0"/>
              </a:rPr>
              <a:t>a. a job that requires special training and skills</a:t>
            </a:r>
          </a:p>
          <a:p>
            <a:endParaRPr lang="en-US" sz="2000" dirty="0">
              <a:effectLst/>
              <a:latin typeface="Helvetica" pitchFamily="2" charset="0"/>
            </a:endParaRPr>
          </a:p>
        </p:txBody>
      </p:sp>
      <p:sp>
        <p:nvSpPr>
          <p:cNvPr id="38" name="Alternate Process 37">
            <a:extLst>
              <a:ext uri="{FF2B5EF4-FFF2-40B4-BE49-F238E27FC236}">
                <a16:creationId xmlns:a16="http://schemas.microsoft.com/office/drawing/2014/main" id="{C51C932D-0E56-3341-9978-2448EF75ECC7}"/>
              </a:ext>
            </a:extLst>
          </p:cNvPr>
          <p:cNvSpPr/>
          <p:nvPr/>
        </p:nvSpPr>
        <p:spPr>
          <a:xfrm>
            <a:off x="4581687" y="2751908"/>
            <a:ext cx="7401153" cy="885738"/>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2000" dirty="0">
              <a:effectLst/>
              <a:latin typeface="Helvetica" pitchFamily="2" charset="0"/>
            </a:endParaRPr>
          </a:p>
          <a:p>
            <a:r>
              <a:rPr lang="en-US" sz="2000" dirty="0">
                <a:effectLst/>
                <a:latin typeface="Helvetica" pitchFamily="2" charset="0"/>
              </a:rPr>
              <a:t>b. a period of time working for and learning from a skilled person</a:t>
            </a:r>
          </a:p>
          <a:p>
            <a:endParaRPr lang="en-US" sz="2000" dirty="0">
              <a:effectLst/>
              <a:latin typeface="Helvetica" pitchFamily="2" charset="0"/>
            </a:endParaRPr>
          </a:p>
        </p:txBody>
      </p:sp>
      <p:sp>
        <p:nvSpPr>
          <p:cNvPr id="39" name="Alternate Process 38">
            <a:extLst>
              <a:ext uri="{FF2B5EF4-FFF2-40B4-BE49-F238E27FC236}">
                <a16:creationId xmlns:a16="http://schemas.microsoft.com/office/drawing/2014/main" id="{374F61B0-3F55-4541-83A2-9A8B97CF52C8}"/>
              </a:ext>
            </a:extLst>
          </p:cNvPr>
          <p:cNvSpPr/>
          <p:nvPr/>
        </p:nvSpPr>
        <p:spPr>
          <a:xfrm>
            <a:off x="4661079" y="4066515"/>
            <a:ext cx="7321760" cy="684601"/>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2000" dirty="0">
              <a:effectLst/>
              <a:latin typeface="Helvetica" pitchFamily="2" charset="0"/>
            </a:endParaRPr>
          </a:p>
          <a:p>
            <a:r>
              <a:rPr lang="en-US" sz="2000" dirty="0">
                <a:effectLst/>
                <a:latin typeface="Helvetica" pitchFamily="2" charset="0"/>
              </a:rPr>
              <a:t>c. to succeed in doing something difficult</a:t>
            </a:r>
          </a:p>
          <a:p>
            <a:endParaRPr lang="en-US" sz="2000" dirty="0">
              <a:effectLst/>
              <a:latin typeface="Helvetica" pitchFamily="2" charset="0"/>
            </a:endParaRPr>
          </a:p>
        </p:txBody>
      </p:sp>
      <p:sp>
        <p:nvSpPr>
          <p:cNvPr id="40" name="Alternate Process 39">
            <a:extLst>
              <a:ext uri="{FF2B5EF4-FFF2-40B4-BE49-F238E27FC236}">
                <a16:creationId xmlns:a16="http://schemas.microsoft.com/office/drawing/2014/main" id="{3D3D49B1-2DC8-8342-A0D3-3B78E9EF6475}"/>
              </a:ext>
            </a:extLst>
          </p:cNvPr>
          <p:cNvSpPr/>
          <p:nvPr/>
        </p:nvSpPr>
        <p:spPr>
          <a:xfrm>
            <a:off x="4684577" y="5043763"/>
            <a:ext cx="7298262" cy="684601"/>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2000" dirty="0">
              <a:effectLst/>
              <a:latin typeface="Helvetica" pitchFamily="2" charset="0"/>
            </a:endParaRPr>
          </a:p>
          <a:p>
            <a:r>
              <a:rPr lang="en-US" sz="2000" dirty="0">
                <a:effectLst/>
                <a:latin typeface="Helvetica" pitchFamily="2" charset="0"/>
              </a:rPr>
              <a:t>d. Important </a:t>
            </a:r>
            <a:r>
              <a:rPr lang="en-US" sz="2000" dirty="0" err="1">
                <a:effectLst/>
                <a:latin typeface="Helvetica" pitchFamily="2" charset="0"/>
              </a:rPr>
              <a:t>organisations</a:t>
            </a:r>
            <a:r>
              <a:rPr lang="en-US" sz="2000" dirty="0">
                <a:effectLst/>
                <a:latin typeface="Helvetica" pitchFamily="2" charset="0"/>
              </a:rPr>
              <a:t> that have a particular purpose</a:t>
            </a:r>
          </a:p>
          <a:p>
            <a:endParaRPr lang="en-US" sz="2000" dirty="0">
              <a:effectLst/>
              <a:latin typeface="Helvetica" pitchFamily="2" charset="0"/>
            </a:endParaRPr>
          </a:p>
        </p:txBody>
      </p:sp>
      <p:cxnSp>
        <p:nvCxnSpPr>
          <p:cNvPr id="4" name="Straight Arrow Connector 3">
            <a:extLst>
              <a:ext uri="{FF2B5EF4-FFF2-40B4-BE49-F238E27FC236}">
                <a16:creationId xmlns:a16="http://schemas.microsoft.com/office/drawing/2014/main" id="{55E7AE46-467F-1A4C-802E-30D5FC855CD8}"/>
              </a:ext>
            </a:extLst>
          </p:cNvPr>
          <p:cNvCxnSpPr>
            <a:cxnSpLocks/>
            <a:stCxn id="2" idx="3"/>
          </p:cNvCxnSpPr>
          <p:nvPr/>
        </p:nvCxnSpPr>
        <p:spPr>
          <a:xfrm>
            <a:off x="2962656" y="2209633"/>
            <a:ext cx="1721921" cy="41940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F823856-C77A-A645-9961-365AA965962A}"/>
              </a:ext>
            </a:extLst>
          </p:cNvPr>
          <p:cNvCxnSpPr>
            <a:cxnSpLocks/>
            <a:endCxn id="39" idx="1"/>
          </p:cNvCxnSpPr>
          <p:nvPr/>
        </p:nvCxnSpPr>
        <p:spPr>
          <a:xfrm>
            <a:off x="2962656" y="3271872"/>
            <a:ext cx="1698423" cy="11369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1D927C3-3580-E845-860B-B28D1ABB416D}"/>
              </a:ext>
            </a:extLst>
          </p:cNvPr>
          <p:cNvCxnSpPr>
            <a:cxnSpLocks/>
            <a:endCxn id="37" idx="1"/>
          </p:cNvCxnSpPr>
          <p:nvPr/>
        </p:nvCxnSpPr>
        <p:spPr>
          <a:xfrm flipV="1">
            <a:off x="2962656" y="2156341"/>
            <a:ext cx="1619031" cy="22797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99E81F3-8284-F444-8ABF-DA2F4AB94B8C}"/>
              </a:ext>
            </a:extLst>
          </p:cNvPr>
          <p:cNvCxnSpPr>
            <a:cxnSpLocks/>
            <a:endCxn id="38" idx="1"/>
          </p:cNvCxnSpPr>
          <p:nvPr/>
        </p:nvCxnSpPr>
        <p:spPr>
          <a:xfrm flipV="1">
            <a:off x="2950906" y="3194777"/>
            <a:ext cx="1630781" cy="22833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Alternate Process 22">
            <a:extLst>
              <a:ext uri="{FF2B5EF4-FFF2-40B4-BE49-F238E27FC236}">
                <a16:creationId xmlns:a16="http://schemas.microsoft.com/office/drawing/2014/main" id="{22F2C2C3-B8C5-7042-91F2-A0E906C1AB8F}"/>
              </a:ext>
            </a:extLst>
          </p:cNvPr>
          <p:cNvSpPr/>
          <p:nvPr/>
        </p:nvSpPr>
        <p:spPr>
          <a:xfrm>
            <a:off x="204163" y="6043435"/>
            <a:ext cx="2746743" cy="788095"/>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2000" dirty="0">
              <a:effectLst/>
              <a:latin typeface="Helvetica" pitchFamily="2" charset="0"/>
            </a:endParaRPr>
          </a:p>
          <a:p>
            <a:endParaRPr lang="en-US" sz="2000" dirty="0">
              <a:latin typeface="Helvetica" pitchFamily="2" charset="0"/>
            </a:endParaRPr>
          </a:p>
          <a:p>
            <a:r>
              <a:rPr lang="en-US" sz="2000" dirty="0">
                <a:latin typeface="Helvetica" pitchFamily="2" charset="0"/>
              </a:rPr>
              <a:t>5</a:t>
            </a:r>
            <a:r>
              <a:rPr lang="en-US" sz="2000" dirty="0">
                <a:effectLst/>
                <a:latin typeface="Helvetica" pitchFamily="2" charset="0"/>
              </a:rPr>
              <a:t>. institutions</a:t>
            </a:r>
          </a:p>
          <a:p>
            <a:endParaRPr lang="en-US" sz="2000" dirty="0">
              <a:effectLst/>
              <a:latin typeface="Helvetica" pitchFamily="2" charset="0"/>
            </a:endParaRPr>
          </a:p>
          <a:p>
            <a:endParaRPr lang="en-US" sz="2000" dirty="0">
              <a:effectLst/>
              <a:latin typeface="Helvetica" pitchFamily="2" charset="0"/>
            </a:endParaRPr>
          </a:p>
        </p:txBody>
      </p:sp>
      <p:sp>
        <p:nvSpPr>
          <p:cNvPr id="26" name="Alternate Process 25">
            <a:extLst>
              <a:ext uri="{FF2B5EF4-FFF2-40B4-BE49-F238E27FC236}">
                <a16:creationId xmlns:a16="http://schemas.microsoft.com/office/drawing/2014/main" id="{C7AB5A41-14CE-4640-975F-DA85143DFFC5}"/>
              </a:ext>
            </a:extLst>
          </p:cNvPr>
          <p:cNvSpPr/>
          <p:nvPr/>
        </p:nvSpPr>
        <p:spPr>
          <a:xfrm>
            <a:off x="4672828" y="5917517"/>
            <a:ext cx="7298262" cy="788095"/>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2000" dirty="0">
              <a:latin typeface="Helvetica" pitchFamily="2" charset="0"/>
            </a:endParaRPr>
          </a:p>
          <a:p>
            <a:r>
              <a:rPr lang="en-US" sz="2000" dirty="0">
                <a:latin typeface="Helvetica" pitchFamily="2" charset="0"/>
              </a:rPr>
              <a:t>e</a:t>
            </a:r>
            <a:r>
              <a:rPr lang="en-US" sz="2000" dirty="0">
                <a:effectLst/>
                <a:latin typeface="Helvetica" pitchFamily="2" charset="0"/>
              </a:rPr>
              <a:t>. received in a school, college, or university, with lessons, exams, etc.</a:t>
            </a:r>
          </a:p>
          <a:p>
            <a:endParaRPr lang="en-US" sz="2000" dirty="0">
              <a:effectLst/>
              <a:latin typeface="Helvetica" pitchFamily="2" charset="0"/>
            </a:endParaRPr>
          </a:p>
        </p:txBody>
      </p:sp>
      <p:cxnSp>
        <p:nvCxnSpPr>
          <p:cNvPr id="32" name="Straight Arrow Connector 31">
            <a:extLst>
              <a:ext uri="{FF2B5EF4-FFF2-40B4-BE49-F238E27FC236}">
                <a16:creationId xmlns:a16="http://schemas.microsoft.com/office/drawing/2014/main" id="{BD890E0E-8C25-E643-B39F-CC8890611EDD}"/>
              </a:ext>
            </a:extLst>
          </p:cNvPr>
          <p:cNvCxnSpPr>
            <a:cxnSpLocks/>
            <a:stCxn id="23" idx="3"/>
            <a:endCxn id="40" idx="1"/>
          </p:cNvCxnSpPr>
          <p:nvPr/>
        </p:nvCxnSpPr>
        <p:spPr>
          <a:xfrm flipV="1">
            <a:off x="2950906" y="5386064"/>
            <a:ext cx="1733671" cy="10514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08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2871</TotalTime>
  <Words>908</Words>
  <Application>Microsoft Macintosh PowerPoint</Application>
  <PresentationFormat>Widescreen</PresentationFormat>
  <Paragraphs>127</Paragraphs>
  <Slides>16</Slides>
  <Notes>5</Notes>
  <HiddenSlides>0</HiddenSlides>
  <MMClips>5</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Berlin Sans FB Demi</vt:lpstr>
      <vt:lpstr>Bookman Old Style</vt:lpstr>
      <vt:lpstr>Calibri</vt:lpstr>
      <vt:lpstr>Calibri Light</vt:lpstr>
      <vt:lpstr>Helvetica</vt:lpstr>
      <vt:lpstr>Montserrat Medium</vt:lpstr>
      <vt:lpstr>Myriad Pro</vt:lpstr>
      <vt:lpstr>Times</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Huế Bùi Thanh</cp:lastModifiedBy>
  <cp:revision>167</cp:revision>
  <dcterms:created xsi:type="dcterms:W3CDTF">2020-12-09T02:04:09Z</dcterms:created>
  <dcterms:modified xsi:type="dcterms:W3CDTF">2023-01-15T08:20:25Z</dcterms:modified>
</cp:coreProperties>
</file>