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68" r:id="rId2"/>
    <p:sldId id="274" r:id="rId3"/>
    <p:sldId id="324" r:id="rId4"/>
    <p:sldId id="273" r:id="rId5"/>
    <p:sldId id="336" r:id="rId6"/>
    <p:sldId id="338" r:id="rId7"/>
    <p:sldId id="362" r:id="rId8"/>
    <p:sldId id="363" r:id="rId9"/>
    <p:sldId id="364" r:id="rId10"/>
    <p:sldId id="366" r:id="rId11"/>
    <p:sldId id="367" r:id="rId12"/>
    <p:sldId id="357" r:id="rId13"/>
    <p:sldId id="332" r:id="rId14"/>
    <p:sldId id="344" r:id="rId15"/>
    <p:sldId id="345" r:id="rId16"/>
    <p:sldId id="333" r:id="rId17"/>
    <p:sldId id="334" r:id="rId18"/>
    <p:sldId id="361" r:id="rId19"/>
    <p:sldId id="358" r:id="rId20"/>
    <p:sldId id="325" r:id="rId21"/>
    <p:sldId id="317" r:id="rId22"/>
    <p:sldId id="272"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94009" autoAdjust="0"/>
  </p:normalViewPr>
  <p:slideViewPr>
    <p:cSldViewPr snapToGrid="0" showGuides="1">
      <p:cViewPr varScale="1">
        <p:scale>
          <a:sx n="141" d="100"/>
          <a:sy n="141" d="100"/>
        </p:scale>
        <p:origin x="120" y="13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232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7.xml"/><Relationship Id="rId7" Type="http://schemas.openxmlformats.org/officeDocument/2006/relationships/slide" Target="slide11.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43CD0-4AEE-EAB8-0282-31FF71371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718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491961" y="708710"/>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082156" y="4242550"/>
            <a:ext cx="2979687" cy="707886"/>
          </a:xfrm>
          <a:prstGeom prst="rect">
            <a:avLst/>
          </a:prstGeom>
          <a:noFill/>
        </p:spPr>
        <p:txBody>
          <a:bodyPr wrap="square">
            <a:spAutoFit/>
          </a:bodyPr>
          <a:lstStyle/>
          <a:p>
            <a:r>
              <a:rPr lang="en-US" sz="4000" dirty="0">
                <a:solidFill>
                  <a:srgbClr val="C00000"/>
                </a:solidFill>
              </a:rPr>
              <a:t>Lim festival</a:t>
            </a:r>
            <a:endParaRPr lang="en-US" sz="4000" dirty="0">
              <a:solidFill>
                <a:srgbClr val="C00000"/>
              </a:solidFill>
              <a:cs typeface="Times New Roman" panose="02020603050405020304" pitchFamily="18" charset="0"/>
            </a:endParaRPr>
          </a:p>
        </p:txBody>
      </p:sp>
      <p:sp>
        <p:nvSpPr>
          <p:cNvPr id="12" name="Arrow: Left 11">
            <a:hlinkClick r:id="rId2" action="ppaction://hlinksldjump"/>
            <a:extLst>
              <a:ext uri="{FF2B5EF4-FFF2-40B4-BE49-F238E27FC236}">
                <a16:creationId xmlns:a16="http://schemas.microsoft.com/office/drawing/2014/main"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im Festival, Bac Ninh, Vietnam: Traditional Event &amp; Activity">
            <a:extLst>
              <a:ext uri="{FF2B5EF4-FFF2-40B4-BE49-F238E27FC236}">
                <a16:creationId xmlns:a16="http://schemas.microsoft.com/office/drawing/2014/main" id="{271A8656-BF83-5B4B-B078-5F3382E9F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638" y="1255919"/>
            <a:ext cx="4451017" cy="296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12" name="Arrow: Left 11">
            <a:hlinkClick r:id="rId2" action="ppaction://hlinksldjump"/>
            <a:extLst>
              <a:ext uri="{FF2B5EF4-FFF2-40B4-BE49-F238E27FC236}">
                <a16:creationId xmlns:a16="http://schemas.microsoft.com/office/drawing/2014/main"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47FF3E-8207-4FE9-2287-AFE9FD1BFF4C}"/>
              </a:ext>
            </a:extLst>
          </p:cNvPr>
          <p:cNvPicPr>
            <a:picLocks noChangeAspect="1"/>
          </p:cNvPicPr>
          <p:nvPr/>
        </p:nvPicPr>
        <p:blipFill rotWithShape="1">
          <a:blip r:embed="rId3">
            <a:extLst>
              <a:ext uri="{28A0092B-C50C-407E-A947-70E740481C1C}">
                <a14:useLocalDpi xmlns:a14="http://schemas.microsoft.com/office/drawing/2010/main" val="0"/>
              </a:ext>
            </a:extLst>
          </a:blip>
          <a:srcRect t="16342" b="15891"/>
          <a:stretch/>
        </p:blipFill>
        <p:spPr>
          <a:xfrm>
            <a:off x="1628143" y="1013166"/>
            <a:ext cx="5524095" cy="3795598"/>
          </a:xfrm>
          <a:prstGeom prst="rect">
            <a:avLst/>
          </a:prstGeom>
        </p:spPr>
      </p:pic>
    </p:spTree>
    <p:extLst>
      <p:ext uri="{BB962C8B-B14F-4D97-AF65-F5344CB8AC3E}">
        <p14:creationId xmlns:p14="http://schemas.microsoft.com/office/powerpoint/2010/main" val="63898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87D1D7-C1AF-3441-E2E6-BF3FC2F83FC0}"/>
              </a:ext>
            </a:extLst>
          </p:cNvPr>
          <p:cNvPicPr>
            <a:picLocks noChangeAspect="1"/>
          </p:cNvPicPr>
          <p:nvPr/>
        </p:nvPicPr>
        <p:blipFill>
          <a:blip r:embed="rId2"/>
          <a:stretch>
            <a:fillRect/>
          </a:stretch>
        </p:blipFill>
        <p:spPr>
          <a:xfrm>
            <a:off x="80939" y="1593541"/>
            <a:ext cx="9063061" cy="2516731"/>
          </a:xfrm>
          <a:prstGeom prst="rect">
            <a:avLst/>
          </a:prstGeom>
        </p:spPr>
      </p:pic>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275064" y="83374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297694" y="762009"/>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635060" y="838953"/>
            <a:ext cx="8618730" cy="400110"/>
          </a:xfrm>
          <a:prstGeom prst="rect">
            <a:avLst/>
          </a:prstGeom>
        </p:spPr>
        <p:txBody>
          <a:bodyPr wrap="square">
            <a:spAutoFit/>
          </a:bodyPr>
          <a:lstStyle/>
          <a:p>
            <a:r>
              <a:rPr lang="en-US" sz="2000" b="1" dirty="0">
                <a:effectLst/>
              </a:rPr>
              <a:t>Work in pairs. Label the following pictures. do you often see them in Viet Nam?</a:t>
            </a:r>
            <a:endParaRPr lang="en-US" sz="2000" b="1" dirty="0"/>
          </a:p>
        </p:txBody>
      </p:sp>
      <p:sp>
        <p:nvSpPr>
          <p:cNvPr id="10" name="TextBox 9">
            <a:extLst>
              <a:ext uri="{FF2B5EF4-FFF2-40B4-BE49-F238E27FC236}">
                <a16:creationId xmlns:a16="http://schemas.microsoft.com/office/drawing/2014/main" id="{795D117D-7629-2240-84B8-E44923BE28C8}"/>
              </a:ext>
            </a:extLst>
          </p:cNvPr>
          <p:cNvSpPr txBox="1"/>
          <p:nvPr/>
        </p:nvSpPr>
        <p:spPr>
          <a:xfrm>
            <a:off x="678718" y="3571974"/>
            <a:ext cx="439544" cy="369332"/>
          </a:xfrm>
          <a:prstGeom prst="rect">
            <a:avLst/>
          </a:prstGeom>
          <a:noFill/>
        </p:spPr>
        <p:txBody>
          <a:bodyPr wrap="none" rtlCol="0">
            <a:spAutoFit/>
          </a:bodyPr>
          <a:lstStyle/>
          <a:p>
            <a:r>
              <a:rPr lang="vi-VN" kern="0" dirty="0">
                <a:solidFill>
                  <a:srgbClr val="C00000"/>
                </a:solidFill>
                <a:latin typeface="Calibri" panose="020F0502020204030204" pitchFamily="34" charset="0"/>
                <a:ea typeface="Times New Roman" panose="02020603050405020304" pitchFamily="18" charset="0"/>
                <a:cs typeface="Calibri" panose="020F0502020204030204" pitchFamily="34" charset="0"/>
              </a:rPr>
              <a:t>i</a:t>
            </a:r>
            <a:r>
              <a:rPr lang="vi-VN" sz="1800"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ck</a:t>
            </a:r>
            <a:endParaRPr lang="en-VN" dirty="0">
              <a:solidFill>
                <a:srgbClr val="C0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CBF8826-0B6A-B844-96BB-D5991AF048CA}"/>
              </a:ext>
            </a:extLst>
          </p:cNvPr>
          <p:cNvSpPr txBox="1"/>
          <p:nvPr/>
        </p:nvSpPr>
        <p:spPr>
          <a:xfrm>
            <a:off x="3851452" y="3566695"/>
            <a:ext cx="853119" cy="369332"/>
          </a:xfrm>
          <a:prstGeom prst="rect">
            <a:avLst/>
          </a:prstGeom>
          <a:noFill/>
        </p:spPr>
        <p:txBody>
          <a:bodyPr wrap="none" rtlCol="0">
            <a:spAutoFit/>
          </a:bodyPr>
          <a:lstStyle/>
          <a:p>
            <a:r>
              <a:rPr lang="vi-VN" sz="1800"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aunted</a:t>
            </a:r>
            <a:endParaRPr lang="en-VN" dirty="0">
              <a:solidFill>
                <a:srgbClr val="C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CBACB6F-D2D5-9D48-8067-7F879E53DA7E}"/>
              </a:ext>
            </a:extLst>
          </p:cNvPr>
          <p:cNvSpPr txBox="1"/>
          <p:nvPr/>
        </p:nvSpPr>
        <p:spPr>
          <a:xfrm>
            <a:off x="6988202" y="3565300"/>
            <a:ext cx="885770" cy="369332"/>
          </a:xfrm>
          <a:prstGeom prst="rect">
            <a:avLst/>
          </a:prstGeom>
          <a:noFill/>
        </p:spPr>
        <p:txBody>
          <a:bodyPr wrap="square" rtlCol="0">
            <a:spAutoFit/>
          </a:bodyPr>
          <a:lstStyle/>
          <a:p>
            <a:r>
              <a:rPr lang="vi-VN" sz="1800"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umpkin</a:t>
            </a:r>
            <a:r>
              <a:rPr lang="en-VN" dirty="0">
                <a:solidFill>
                  <a:srgbClr val="C00000"/>
                </a:solidFill>
                <a:effectLst/>
                <a:latin typeface="Calibri" panose="020F0502020204030204" pitchFamily="34" charset="0"/>
                <a:cs typeface="Calibri" panose="020F0502020204030204" pitchFamily="34" charset="0"/>
              </a:rPr>
              <a:t> </a:t>
            </a:r>
            <a:endParaRPr lang="en-VN" dirty="0">
              <a:solidFill>
                <a:srgbClr val="C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74B47BE-5CF2-5E93-2262-57EBBD662A7E}"/>
              </a:ext>
            </a:extLst>
          </p:cNvPr>
          <p:cNvSpPr txBox="1"/>
          <p:nvPr/>
        </p:nvSpPr>
        <p:spPr>
          <a:xfrm>
            <a:off x="1833048" y="3565300"/>
            <a:ext cx="824265" cy="369332"/>
          </a:xfrm>
          <a:prstGeom prst="rect">
            <a:avLst/>
          </a:prstGeom>
          <a:noFill/>
        </p:spPr>
        <p:txBody>
          <a:bodyPr wrap="none" rtlCol="0">
            <a:spAutoFit/>
          </a:bodyPr>
          <a:lstStyle/>
          <a:p>
            <a:r>
              <a:rPr lang="vi-VN" sz="1800"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eating</a:t>
            </a:r>
            <a:r>
              <a:rPr lang="en-VN" dirty="0">
                <a:solidFill>
                  <a:srgbClr val="C00000"/>
                </a:solidFill>
                <a:effectLst/>
                <a:latin typeface="Calibri" panose="020F0502020204030204" pitchFamily="34" charset="0"/>
                <a:cs typeface="Calibri" panose="020F0502020204030204" pitchFamily="34" charset="0"/>
              </a:rPr>
              <a:t> </a:t>
            </a:r>
            <a:endParaRPr lang="en-VN"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08AD14E-B4D2-5D0C-42CF-751B382E3147}"/>
              </a:ext>
            </a:extLst>
          </p:cNvPr>
          <p:cNvSpPr txBox="1"/>
          <p:nvPr/>
        </p:nvSpPr>
        <p:spPr>
          <a:xfrm>
            <a:off x="4781254" y="3565300"/>
            <a:ext cx="686406" cy="369332"/>
          </a:xfrm>
          <a:prstGeom prst="rect">
            <a:avLst/>
          </a:prstGeom>
          <a:noFill/>
        </p:spPr>
        <p:txBody>
          <a:bodyPr wrap="none" rtlCol="0">
            <a:spAutoFit/>
          </a:bodyPr>
          <a:lstStyle/>
          <a:p>
            <a:r>
              <a:rPr lang="vi-VN" sz="1800"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ouse</a:t>
            </a:r>
            <a:r>
              <a:rPr lang="en-VN" dirty="0">
                <a:solidFill>
                  <a:srgbClr val="C00000"/>
                </a:solidFill>
                <a:effectLst/>
                <a:latin typeface="Calibri" panose="020F0502020204030204" pitchFamily="34" charset="0"/>
                <a:cs typeface="Calibri" panose="020F0502020204030204" pitchFamily="34" charset="0"/>
              </a:rPr>
              <a:t> </a:t>
            </a:r>
            <a:endParaRPr lang="en-VN"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89387" y="946385"/>
            <a:ext cx="434458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EE8640"/>
                </a:solidFill>
              </a:rPr>
              <a:t>celebrate</a:t>
            </a:r>
            <a:r>
              <a:rPr lang="en-US" sz="4800" b="1" dirty="0">
                <a:solidFill>
                  <a:srgbClr val="EE8640"/>
                </a:solidFill>
              </a:rPr>
              <a:t> (v)</a:t>
            </a:r>
            <a:endParaRPr lang="en-US" sz="4800" b="1" dirty="0">
              <a:solidFill>
                <a:srgbClr val="EE8640"/>
              </a:solidFill>
              <a:cs typeface="Calibri" panose="020F0502020204030204" pitchFamily="34" charset="0"/>
            </a:endParaRPr>
          </a:p>
        </p:txBody>
      </p:sp>
      <p:sp>
        <p:nvSpPr>
          <p:cNvPr id="12" name="Rectangle 11"/>
          <p:cNvSpPr/>
          <p:nvPr/>
        </p:nvSpPr>
        <p:spPr>
          <a:xfrm>
            <a:off x="380138" y="3311484"/>
            <a:ext cx="5100214" cy="1569660"/>
          </a:xfrm>
          <a:prstGeom prst="rect">
            <a:avLst/>
          </a:prstGeom>
        </p:spPr>
        <p:txBody>
          <a:bodyPr wrap="square">
            <a:spAutoFit/>
          </a:bodyPr>
          <a:lstStyle/>
          <a:p>
            <a:r>
              <a:rPr lang="en-VN" sz="3200" dirty="0"/>
              <a:t>to show that a day or an event is important by doing something special on it</a:t>
            </a:r>
          </a:p>
        </p:txBody>
      </p:sp>
      <p:sp>
        <p:nvSpPr>
          <p:cNvPr id="2" name="Rectangle 1"/>
          <p:cNvSpPr/>
          <p:nvPr/>
        </p:nvSpPr>
        <p:spPr>
          <a:xfrm>
            <a:off x="1521757" y="2429096"/>
            <a:ext cx="2479846" cy="707886"/>
          </a:xfrm>
          <a:prstGeom prst="rect">
            <a:avLst/>
          </a:prstGeom>
        </p:spPr>
        <p:txBody>
          <a:bodyPr wrap="none">
            <a:spAutoFit/>
          </a:bodyPr>
          <a:lstStyle/>
          <a:p>
            <a:pPr algn="just"/>
            <a:r>
              <a:rPr lang="en-VN" sz="4000" dirty="0">
                <a:solidFill>
                  <a:srgbClr val="0070C0"/>
                </a:solidFill>
                <a:effectLst/>
                <a:ea typeface="Times New Roman" panose="02020603050405020304" pitchFamily="18" charset="0"/>
              </a:rPr>
              <a:t>/ˈselɪbreɪt/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7170" name="Picture 2" descr="15 Reasons to Celebrate Just Because - Sigmas Event Center">
            <a:extLst>
              <a:ext uri="{FF2B5EF4-FFF2-40B4-BE49-F238E27FC236}">
                <a16:creationId xmlns:a16="http://schemas.microsoft.com/office/drawing/2014/main" id="{690AB9A8-50DA-2545-8F7E-22698984B2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663" y="1651058"/>
            <a:ext cx="3984993" cy="2263962"/>
          </a:xfrm>
          <a:prstGeom prst="rect">
            <a:avLst/>
          </a:prstGeom>
          <a:noFill/>
          <a:extLst>
            <a:ext uri="{909E8E84-426E-40DD-AFC4-6F175D3DCCD1}">
              <a14:hiddenFill xmlns:a14="http://schemas.microsoft.com/office/drawing/2010/main">
                <a:solidFill>
                  <a:srgbClr val="FFFFFF"/>
                </a:solidFill>
              </a14:hiddenFill>
            </a:ext>
          </a:extLst>
        </p:spPr>
      </p:pic>
      <p:pic>
        <p:nvPicPr>
          <p:cNvPr id="6" name="celebrate__gb_1" descr="celebrate__gb_1">
            <a:hlinkClick r:id="" action="ppaction://media"/>
            <a:extLst>
              <a:ext uri="{FF2B5EF4-FFF2-40B4-BE49-F238E27FC236}">
                <a16:creationId xmlns:a16="http://schemas.microsoft.com/office/drawing/2014/main" id="{7536659B-EEFB-2842-982D-59221C7BE6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387" y="2429096"/>
            <a:ext cx="712570" cy="71257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45934" y="928819"/>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VN" sz="6000" b="1" dirty="0">
                <a:solidFill>
                  <a:srgbClr val="EE8640"/>
                </a:solidFill>
              </a:rPr>
              <a:t> </a:t>
            </a:r>
            <a:r>
              <a:rPr lang="en-GB" sz="6000" b="1" dirty="0">
                <a:solidFill>
                  <a:srgbClr val="EE8640"/>
                </a:solidFill>
              </a:rPr>
              <a:t>annually </a:t>
            </a:r>
            <a:r>
              <a:rPr lang="en-GB" sz="4400" b="1" dirty="0">
                <a:solidFill>
                  <a:srgbClr val="EE8640"/>
                </a:solidFill>
              </a:rPr>
              <a:t>(adv)</a:t>
            </a:r>
            <a:endParaRPr lang="en-US" sz="7200" b="1" dirty="0">
              <a:solidFill>
                <a:srgbClr val="EE8640"/>
              </a:solidFill>
              <a:cs typeface="Calibri" panose="020F0502020204030204" pitchFamily="34" charset="0"/>
            </a:endParaRPr>
          </a:p>
        </p:txBody>
      </p:sp>
      <p:sp>
        <p:nvSpPr>
          <p:cNvPr id="12" name="Rectangle 11"/>
          <p:cNvSpPr/>
          <p:nvPr/>
        </p:nvSpPr>
        <p:spPr>
          <a:xfrm>
            <a:off x="1557382" y="3628649"/>
            <a:ext cx="4837746" cy="584775"/>
          </a:xfrm>
          <a:prstGeom prst="rect">
            <a:avLst/>
          </a:prstGeom>
        </p:spPr>
        <p:txBody>
          <a:bodyPr wrap="square">
            <a:spAutoFit/>
          </a:bodyPr>
          <a:lstStyle/>
          <a:p>
            <a:r>
              <a:rPr lang="en-VN" sz="3200" dirty="0"/>
              <a:t>once a year</a:t>
            </a:r>
          </a:p>
        </p:txBody>
      </p:sp>
      <p:sp>
        <p:nvSpPr>
          <p:cNvPr id="2" name="Rectangle 1"/>
          <p:cNvSpPr/>
          <p:nvPr/>
        </p:nvSpPr>
        <p:spPr>
          <a:xfrm>
            <a:off x="1828826" y="2492365"/>
            <a:ext cx="2066591" cy="646331"/>
          </a:xfrm>
          <a:prstGeom prst="rect">
            <a:avLst/>
          </a:prstGeom>
        </p:spPr>
        <p:txBody>
          <a:bodyPr wrap="none">
            <a:spAutoFit/>
          </a:bodyPr>
          <a:lstStyle/>
          <a:p>
            <a:r>
              <a:rPr lang="en-VN" sz="3600" dirty="0">
                <a:solidFill>
                  <a:srgbClr val="0070C0"/>
                </a:solidFill>
                <a:effectLst/>
                <a:ea typeface="Times New Roman" panose="02020603050405020304" pitchFamily="18" charset="0"/>
              </a:rPr>
              <a:t>/ˈænjuəli/</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194" name="Picture 2" descr="What Issues Should a Nonprofit Board Consider Annually? – Nonprofit Law Blog">
            <a:extLst>
              <a:ext uri="{FF2B5EF4-FFF2-40B4-BE49-F238E27FC236}">
                <a16:creationId xmlns:a16="http://schemas.microsoft.com/office/drawing/2014/main" id="{7279C076-5842-F341-BD7D-5873B255B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680" y="1766294"/>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6" name="annually__gb_1" descr="annually__gb_1">
            <a:hlinkClick r:id="" action="ppaction://media"/>
            <a:extLst>
              <a:ext uri="{FF2B5EF4-FFF2-40B4-BE49-F238E27FC236}">
                <a16:creationId xmlns:a16="http://schemas.microsoft.com/office/drawing/2014/main" id="{EA06709C-15C8-C340-80C7-C4A16FA694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530" y="2442705"/>
            <a:ext cx="754007" cy="754007"/>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80138" y="954219"/>
            <a:ext cx="5819880"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accent2"/>
                </a:solidFill>
              </a:rPr>
              <a:t>be of importance </a:t>
            </a:r>
            <a:endParaRPr lang="en-US" sz="6000" b="1" dirty="0">
              <a:solidFill>
                <a:schemeClr val="accent2"/>
              </a:solidFill>
              <a:cs typeface="Calibri" panose="020F0502020204030204" pitchFamily="34" charset="0"/>
            </a:endParaRPr>
          </a:p>
        </p:txBody>
      </p:sp>
      <p:sp>
        <p:nvSpPr>
          <p:cNvPr id="12" name="Rectangle 11"/>
          <p:cNvSpPr/>
          <p:nvPr/>
        </p:nvSpPr>
        <p:spPr>
          <a:xfrm>
            <a:off x="1173319" y="3641487"/>
            <a:ext cx="4763637" cy="707886"/>
          </a:xfrm>
          <a:prstGeom prst="rect">
            <a:avLst/>
          </a:prstGeom>
        </p:spPr>
        <p:txBody>
          <a:bodyPr wrap="square">
            <a:spAutoFit/>
          </a:bodyPr>
          <a:lstStyle/>
          <a:p>
            <a:pPr algn="just"/>
            <a:r>
              <a:rPr lang="en-GB" sz="4000" dirty="0"/>
              <a:t>be important</a:t>
            </a:r>
            <a:r>
              <a:rPr lang="en-VN" sz="4000" dirty="0"/>
              <a:t> </a:t>
            </a:r>
            <a:endParaRPr lang="en-US" sz="4000" dirty="0"/>
          </a:p>
        </p:txBody>
      </p:sp>
      <p:sp>
        <p:nvSpPr>
          <p:cNvPr id="2" name="Rectangle 1"/>
          <p:cNvSpPr/>
          <p:nvPr/>
        </p:nvSpPr>
        <p:spPr>
          <a:xfrm>
            <a:off x="807426" y="2528129"/>
            <a:ext cx="3927678" cy="707886"/>
          </a:xfrm>
          <a:prstGeom prst="rect">
            <a:avLst/>
          </a:prstGeom>
        </p:spPr>
        <p:txBody>
          <a:bodyPr wrap="none">
            <a:spAutoFit/>
          </a:bodyPr>
          <a:lstStyle/>
          <a:p>
            <a:pPr algn="ctr"/>
            <a:r>
              <a:rPr lang="en-VN" sz="4000" kern="0" dirty="0">
                <a:solidFill>
                  <a:srgbClr val="0070C0"/>
                </a:solidFill>
                <a:effectLst/>
                <a:ea typeface="Times New Roman" panose="02020603050405020304" pitchFamily="18" charset="0"/>
              </a:rPr>
              <a:t>/biː əv ɪmˈpɔːtns/</a:t>
            </a:r>
            <a:r>
              <a:rPr lang="en-VN" sz="4000" dirty="0">
                <a:solidFill>
                  <a:srgbClr val="0070C0"/>
                </a:solidFill>
                <a:effectLst/>
              </a:rPr>
              <a:t> </a:t>
            </a:r>
            <a:endParaRPr lang="en-US" sz="4000" dirty="0">
              <a:solidFill>
                <a:srgbClr val="0070C0"/>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6146" name="Picture 2" descr="Why Is Importance Of Project Risk Management Overrated? - RationalPlan">
            <a:extLst>
              <a:ext uri="{FF2B5EF4-FFF2-40B4-BE49-F238E27FC236}">
                <a16:creationId xmlns:a16="http://schemas.microsoft.com/office/drawing/2014/main" id="{AD82562F-026C-5843-B6DD-61FF5E359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467" y="1861114"/>
            <a:ext cx="4330188" cy="2165094"/>
          </a:xfrm>
          <a:prstGeom prst="rect">
            <a:avLst/>
          </a:prstGeom>
          <a:noFill/>
          <a:extLst>
            <a:ext uri="{909E8E84-426E-40DD-AFC4-6F175D3DCCD1}">
              <a14:hiddenFill xmlns:a14="http://schemas.microsoft.com/office/drawing/2010/main">
                <a:solidFill>
                  <a:srgbClr val="FFFFFF"/>
                </a:solidFill>
              </a14:hiddenFill>
            </a:ext>
          </a:extLst>
        </p:spPr>
      </p:pic>
      <p:pic>
        <p:nvPicPr>
          <p:cNvPr id="3" name="be of importance ">
            <a:hlinkClick r:id="" action="ppaction://media"/>
            <a:extLst>
              <a:ext uri="{FF2B5EF4-FFF2-40B4-BE49-F238E27FC236}">
                <a16:creationId xmlns:a16="http://schemas.microsoft.com/office/drawing/2014/main" id="{216571D1-0562-F05D-D633-857673BFB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288" y="2592470"/>
            <a:ext cx="584775" cy="584775"/>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1950351956"/>
              </p:ext>
            </p:extLst>
          </p:nvPr>
        </p:nvGraphicFramePr>
        <p:xfrm>
          <a:off x="185737" y="861715"/>
          <a:ext cx="8772525" cy="3929202"/>
        </p:xfrm>
        <a:graphic>
          <a:graphicData uri="http://schemas.openxmlformats.org/drawingml/2006/table">
            <a:tbl>
              <a:tblPr firstRow="1" bandRow="1">
                <a:tableStyleId>{5DA37D80-6434-44D0-A028-1B22A696006F}</a:tableStyleId>
              </a:tblPr>
              <a:tblGrid>
                <a:gridCol w="2238808">
                  <a:extLst>
                    <a:ext uri="{9D8B030D-6E8A-4147-A177-3AD203B41FA5}">
                      <a16:colId xmlns:a16="http://schemas.microsoft.com/office/drawing/2014/main" val="20000"/>
                    </a:ext>
                  </a:extLst>
                </a:gridCol>
                <a:gridCol w="1808788">
                  <a:extLst>
                    <a:ext uri="{9D8B030D-6E8A-4147-A177-3AD203B41FA5}">
                      <a16:colId xmlns:a16="http://schemas.microsoft.com/office/drawing/2014/main" val="20003"/>
                    </a:ext>
                  </a:extLst>
                </a:gridCol>
                <a:gridCol w="3253317">
                  <a:extLst>
                    <a:ext uri="{9D8B030D-6E8A-4147-A177-3AD203B41FA5}">
                      <a16:colId xmlns:a16="http://schemas.microsoft.com/office/drawing/2014/main" val="20001"/>
                    </a:ext>
                  </a:extLst>
                </a:gridCol>
                <a:gridCol w="1471612">
                  <a:extLst>
                    <a:ext uri="{9D8B030D-6E8A-4147-A177-3AD203B41FA5}">
                      <a16:colId xmlns:a16="http://schemas.microsoft.com/office/drawing/2014/main" val="20002"/>
                    </a:ext>
                  </a:extLst>
                </a:gridCol>
              </a:tblGrid>
              <a:tr h="701572">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2000" b="1">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200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equivalent</a:t>
                      </a:r>
                      <a:r>
                        <a:rPr lang="vi-VN" sz="200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1215211">
                <a:tc>
                  <a:txBody>
                    <a:bodyPr/>
                    <a:lstStyle/>
                    <a:p>
                      <a:pPr indent="-1270"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1. </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celebrate (v)</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/ˈselɪbreɪt/</a:t>
                      </a:r>
                      <a:endParaRPr lang="en-VN" sz="2200" kern="100" dirty="0">
                        <a:effectLst/>
                        <a:latin typeface="+mn-lt"/>
                        <a:ea typeface="Times New Roman" panose="02020603050405020304" pitchFamily="18" charset="0"/>
                        <a:cs typeface="Times New Roman" panose="02020603050405020304" pitchFamily="18" charset="0"/>
                      </a:endParaRPr>
                    </a:p>
                    <a:p>
                      <a:pPr indent="-1270" algn="l">
                        <a:lnSpc>
                          <a:spcPct val="107000"/>
                        </a:lnSpc>
                      </a:pPr>
                      <a:r>
                        <a:rPr lang="en-VN" sz="2200" kern="1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 </a:t>
                      </a:r>
                      <a:endParaRPr lang="en-VN" sz="22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to show that a day or an event is important by doing something special on it</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l">
                        <a:lnSpc>
                          <a:spcPct val="107000"/>
                        </a:lnSpc>
                      </a:pP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làm</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lễ</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kỉ</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niệm</a:t>
                      </a:r>
                      <a:endParaRPr lang="en-VN" sz="22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24036">
                <a:tc>
                  <a:txBody>
                    <a:bodyPr/>
                    <a:lstStyle/>
                    <a:p>
                      <a:pPr indent="-1270"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2. </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annually (adv)</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/ˈænjuəli/</a:t>
                      </a:r>
                      <a:endParaRPr lang="en-VN" sz="22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once a year</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l">
                        <a:lnSpc>
                          <a:spcPct val="107000"/>
                        </a:lnSpc>
                      </a:pP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hàng</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năm</a:t>
                      </a:r>
                      <a:endParaRPr lang="en-VN" sz="22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89384">
                <a:tc>
                  <a:txBody>
                    <a:bodyPr/>
                    <a:lstStyle/>
                    <a:p>
                      <a:pPr indent="-1270" algn="l">
                        <a:lnSpc>
                          <a:spcPct val="107000"/>
                        </a:lnSpc>
                      </a:pPr>
                      <a:r>
                        <a:rPr lang="en-VN" sz="2200" kern="100" dirty="0">
                          <a:solidFill>
                            <a:srgbClr val="000000"/>
                          </a:solidFill>
                          <a:effectLst/>
                          <a:latin typeface="+mn-lt"/>
                          <a:ea typeface="Times New Roman" panose="02020603050405020304" pitchFamily="18" charset="0"/>
                          <a:cs typeface="Times New Roman" panose="02020603050405020304" pitchFamily="18" charset="0"/>
                        </a:rPr>
                        <a:t>3. </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be of importance </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l">
                        <a:lnSpc>
                          <a:spcPct val="107000"/>
                        </a:lnSpc>
                      </a:pPr>
                      <a:r>
                        <a:rPr lang="en-VN" sz="2200" kern="100">
                          <a:solidFill>
                            <a:srgbClr val="000000"/>
                          </a:solidFill>
                          <a:effectLst/>
                          <a:latin typeface="+mn-lt"/>
                          <a:ea typeface="Times New Roman" panose="02020603050405020304" pitchFamily="18" charset="0"/>
                          <a:cs typeface="Times New Roman" panose="02020603050405020304" pitchFamily="18" charset="0"/>
                        </a:rPr>
                        <a:t>/biː əv ɪmˈpɔːtns/</a:t>
                      </a:r>
                      <a:endParaRPr lang="en-VN" sz="22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indent="-1270" algn="l">
                        <a:lnSpc>
                          <a:spcPct val="107000"/>
                        </a:lnSpc>
                      </a:pPr>
                      <a:r>
                        <a:rPr lang="en-GB" sz="2200" kern="100" dirty="0">
                          <a:solidFill>
                            <a:srgbClr val="000000"/>
                          </a:solidFill>
                          <a:effectLst/>
                          <a:latin typeface="+mn-lt"/>
                          <a:ea typeface="Times New Roman" panose="02020603050405020304" pitchFamily="18" charset="0"/>
                          <a:cs typeface="Times New Roman" panose="02020603050405020304" pitchFamily="18" charset="0"/>
                        </a:rPr>
                        <a:t>be important</a:t>
                      </a:r>
                      <a:endParaRPr lang="en-VN" sz="22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l">
                        <a:lnSpc>
                          <a:spcPct val="107000"/>
                        </a:lnSpc>
                      </a:pP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quan</a:t>
                      </a:r>
                      <a:r>
                        <a:rPr lang="en-GB" sz="22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200" kern="100" dirty="0" err="1">
                          <a:solidFill>
                            <a:srgbClr val="000000"/>
                          </a:solidFill>
                          <a:effectLst/>
                          <a:latin typeface="+mn-lt"/>
                          <a:ea typeface="Times New Roman" panose="02020603050405020304" pitchFamily="18" charset="0"/>
                          <a:cs typeface="Times New Roman" panose="02020603050405020304" pitchFamily="18" charset="0"/>
                        </a:rPr>
                        <a:t>trọng</a:t>
                      </a:r>
                      <a:endParaRPr lang="en-VN" sz="22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2896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731294"/>
            <a:ext cx="8120888" cy="707886"/>
          </a:xfrm>
          <a:prstGeom prst="rect">
            <a:avLst/>
          </a:prstGeom>
        </p:spPr>
        <p:txBody>
          <a:bodyPr wrap="square">
            <a:spAutoFit/>
          </a:bodyPr>
          <a:lstStyle/>
          <a:p>
            <a:r>
              <a:rPr lang="en-US" sz="2000" b="1" dirty="0">
                <a:effectLst/>
              </a:rPr>
              <a:t>Listen to an interview. What do </a:t>
            </a:r>
            <a:r>
              <a:rPr lang="en-US" sz="2000" b="1" dirty="0"/>
              <a:t>M</a:t>
            </a:r>
            <a:r>
              <a:rPr lang="en-US" sz="2000" b="1" dirty="0">
                <a:effectLst/>
              </a:rPr>
              <a:t>inh and </a:t>
            </a:r>
            <a:r>
              <a:rPr lang="en-US" sz="2000" b="1" dirty="0"/>
              <a:t>M</a:t>
            </a:r>
            <a:r>
              <a:rPr lang="en-US" sz="2000" b="1" dirty="0">
                <a:effectLst/>
              </a:rPr>
              <a:t>ai think about Halloween? Circle the correct words or phrase. </a:t>
            </a:r>
            <a:endParaRPr lang="en-US" sz="2000" b="1" dirty="0"/>
          </a:p>
        </p:txBody>
      </p:sp>
      <p:sp>
        <p:nvSpPr>
          <p:cNvPr id="9" name="TextBox 8">
            <a:extLst>
              <a:ext uri="{FF2B5EF4-FFF2-40B4-BE49-F238E27FC236}">
                <a16:creationId xmlns:a16="http://schemas.microsoft.com/office/drawing/2014/main" id="{70811DE7-F706-6776-3367-CE3B00B2A222}"/>
              </a:ext>
            </a:extLst>
          </p:cNvPr>
          <p:cNvSpPr txBox="1"/>
          <p:nvPr/>
        </p:nvSpPr>
        <p:spPr>
          <a:xfrm>
            <a:off x="304626" y="1450751"/>
            <a:ext cx="8534747" cy="3359061"/>
          </a:xfrm>
          <a:prstGeom prst="rect">
            <a:avLst/>
          </a:prstGeom>
          <a:noFill/>
        </p:spPr>
        <p:txBody>
          <a:bodyPr wrap="square">
            <a:spAutoFit/>
          </a:bodyPr>
          <a:lstStyle/>
          <a:p>
            <a:pPr>
              <a:lnSpc>
                <a:spcPct val="150000"/>
              </a:lnSpc>
            </a:pPr>
            <a:r>
              <a:rPr lang="en-US" sz="2400" b="1" dirty="0">
                <a:solidFill>
                  <a:srgbClr val="E25982"/>
                </a:solidFill>
                <a:effectLst/>
              </a:rPr>
              <a:t>1. </a:t>
            </a:r>
            <a:r>
              <a:rPr lang="en-US" sz="2400" dirty="0">
                <a:effectLst/>
              </a:rPr>
              <a:t>Minh </a:t>
            </a:r>
            <a:r>
              <a:rPr lang="en-US" sz="2400" dirty="0">
                <a:solidFill>
                  <a:srgbClr val="3875B2"/>
                </a:solidFill>
                <a:effectLst/>
              </a:rPr>
              <a:t>likes </a:t>
            </a:r>
            <a:r>
              <a:rPr lang="en-US" sz="2400" dirty="0">
                <a:effectLst/>
              </a:rPr>
              <a:t>/ </a:t>
            </a:r>
            <a:r>
              <a:rPr lang="en-US" sz="2400" dirty="0">
                <a:solidFill>
                  <a:srgbClr val="3875B2"/>
                </a:solidFill>
                <a:effectLst/>
              </a:rPr>
              <a:t>dislikes </a:t>
            </a:r>
            <a:r>
              <a:rPr lang="en-US" sz="2400" dirty="0">
                <a:effectLst/>
              </a:rPr>
              <a:t>celebrating Halloween. </a:t>
            </a:r>
            <a:endParaRPr lang="en-US" sz="2400" dirty="0"/>
          </a:p>
          <a:p>
            <a:pPr>
              <a:lnSpc>
                <a:spcPct val="150000"/>
              </a:lnSpc>
            </a:pPr>
            <a:r>
              <a:rPr lang="en-US" sz="2400" b="1" dirty="0">
                <a:solidFill>
                  <a:srgbClr val="E25982"/>
                </a:solidFill>
                <a:effectLst/>
              </a:rPr>
              <a:t>2. </a:t>
            </a:r>
            <a:r>
              <a:rPr lang="en-US" sz="2400" dirty="0">
                <a:effectLst/>
              </a:rPr>
              <a:t>Minh thinks the history of Halloween is </a:t>
            </a:r>
            <a:r>
              <a:rPr lang="en-US" sz="2400" dirty="0">
                <a:solidFill>
                  <a:srgbClr val="3875B2"/>
                </a:solidFill>
                <a:effectLst/>
              </a:rPr>
              <a:t>boring </a:t>
            </a:r>
            <a:r>
              <a:rPr lang="en-US" sz="2400" dirty="0">
                <a:effectLst/>
              </a:rPr>
              <a:t>/ </a:t>
            </a:r>
            <a:r>
              <a:rPr lang="en-US" sz="2400" dirty="0">
                <a:solidFill>
                  <a:srgbClr val="3875B2"/>
                </a:solidFill>
                <a:effectLst/>
              </a:rPr>
              <a:t>interesting</a:t>
            </a:r>
            <a:r>
              <a:rPr lang="en-US" sz="2400" dirty="0">
                <a:effectLst/>
              </a:rPr>
              <a:t>. </a:t>
            </a:r>
            <a:endParaRPr lang="en-US" sz="2400" dirty="0"/>
          </a:p>
          <a:p>
            <a:pPr>
              <a:lnSpc>
                <a:spcPct val="150000"/>
              </a:lnSpc>
            </a:pPr>
            <a:r>
              <a:rPr lang="en-US" sz="2400" b="1" dirty="0">
                <a:solidFill>
                  <a:srgbClr val="E25982"/>
                </a:solidFill>
                <a:effectLst/>
              </a:rPr>
              <a:t>3. </a:t>
            </a:r>
            <a:r>
              <a:rPr lang="en-US" sz="2400" dirty="0">
                <a:effectLst/>
              </a:rPr>
              <a:t>Mai thinks that people </a:t>
            </a:r>
            <a:r>
              <a:rPr lang="en-US" sz="2400" dirty="0">
                <a:solidFill>
                  <a:srgbClr val="3875B2"/>
                </a:solidFill>
                <a:effectLst/>
              </a:rPr>
              <a:t>should </a:t>
            </a:r>
            <a:r>
              <a:rPr lang="en-US" sz="2400" dirty="0">
                <a:effectLst/>
              </a:rPr>
              <a:t>/ </a:t>
            </a:r>
            <a:r>
              <a:rPr lang="en-US" sz="2400" dirty="0">
                <a:solidFill>
                  <a:srgbClr val="3875B2"/>
                </a:solidFill>
                <a:effectLst/>
              </a:rPr>
              <a:t>shouldn’t </a:t>
            </a:r>
            <a:r>
              <a:rPr lang="en-US" sz="2400" dirty="0">
                <a:effectLst/>
              </a:rPr>
              <a:t>celebrate Halloween in Viet Nam. </a:t>
            </a:r>
            <a:endParaRPr lang="en-US" sz="2400" dirty="0"/>
          </a:p>
          <a:p>
            <a:pPr>
              <a:lnSpc>
                <a:spcPct val="150000"/>
              </a:lnSpc>
            </a:pPr>
            <a:r>
              <a:rPr lang="en-US" sz="2400" b="1" dirty="0">
                <a:solidFill>
                  <a:srgbClr val="E25982"/>
                </a:solidFill>
                <a:effectLst/>
              </a:rPr>
              <a:t>4. </a:t>
            </a:r>
            <a:r>
              <a:rPr lang="en-US" sz="2400" dirty="0">
                <a:effectLst/>
              </a:rPr>
              <a:t>Mai believes that the popularity of international festivals in Viet Nam is </a:t>
            </a:r>
            <a:r>
              <a:rPr lang="en-US" sz="2400" dirty="0">
                <a:solidFill>
                  <a:srgbClr val="3875B2"/>
                </a:solidFill>
                <a:effectLst/>
              </a:rPr>
              <a:t>cause for alarm </a:t>
            </a:r>
            <a:r>
              <a:rPr lang="en-US" sz="2400" dirty="0">
                <a:effectLst/>
              </a:rPr>
              <a:t>/ </a:t>
            </a:r>
            <a:r>
              <a:rPr lang="en-US" sz="2400" dirty="0">
                <a:solidFill>
                  <a:srgbClr val="3875B2"/>
                </a:solidFill>
                <a:effectLst/>
              </a:rPr>
              <a:t>no cause for alarm</a:t>
            </a:r>
            <a:r>
              <a:rPr lang="en-US" sz="2400" dirty="0">
                <a:effectLst/>
              </a:rPr>
              <a:t>. </a:t>
            </a:r>
            <a:endParaRPr lang="en-US" sz="2400" dirty="0"/>
          </a:p>
        </p:txBody>
      </p:sp>
      <p:sp>
        <p:nvSpPr>
          <p:cNvPr id="11" name="Donut 10">
            <a:extLst>
              <a:ext uri="{FF2B5EF4-FFF2-40B4-BE49-F238E27FC236}">
                <a16:creationId xmlns:a16="http://schemas.microsoft.com/office/drawing/2014/main" id="{1A44F666-0F92-9047-A80F-DED71D88D8EF}"/>
              </a:ext>
            </a:extLst>
          </p:cNvPr>
          <p:cNvSpPr/>
          <p:nvPr/>
        </p:nvSpPr>
        <p:spPr>
          <a:xfrm>
            <a:off x="1329205" y="1595676"/>
            <a:ext cx="702795" cy="394018"/>
          </a:xfrm>
          <a:prstGeom prst="donut">
            <a:avLst>
              <a:gd name="adj" fmla="val 59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2" name="Donut 11">
            <a:extLst>
              <a:ext uri="{FF2B5EF4-FFF2-40B4-BE49-F238E27FC236}">
                <a16:creationId xmlns:a16="http://schemas.microsoft.com/office/drawing/2014/main" id="{92511BAD-329A-FD4E-8C8A-3271AD459A77}"/>
              </a:ext>
            </a:extLst>
          </p:cNvPr>
          <p:cNvSpPr/>
          <p:nvPr/>
        </p:nvSpPr>
        <p:spPr>
          <a:xfrm>
            <a:off x="6519719" y="2099733"/>
            <a:ext cx="1591348" cy="503767"/>
          </a:xfrm>
          <a:prstGeom prst="donut">
            <a:avLst>
              <a:gd name="adj" fmla="val 59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3" name="Donut 12">
            <a:extLst>
              <a:ext uri="{FF2B5EF4-FFF2-40B4-BE49-F238E27FC236}">
                <a16:creationId xmlns:a16="http://schemas.microsoft.com/office/drawing/2014/main" id="{C5AB32C6-05D1-F44D-8D0E-03B9EF61B933}"/>
              </a:ext>
            </a:extLst>
          </p:cNvPr>
          <p:cNvSpPr/>
          <p:nvPr/>
        </p:nvSpPr>
        <p:spPr>
          <a:xfrm>
            <a:off x="4571999" y="2626514"/>
            <a:ext cx="1303868" cy="565419"/>
          </a:xfrm>
          <a:prstGeom prst="donut">
            <a:avLst>
              <a:gd name="adj" fmla="val 59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4" name="Donut 13">
            <a:extLst>
              <a:ext uri="{FF2B5EF4-FFF2-40B4-BE49-F238E27FC236}">
                <a16:creationId xmlns:a16="http://schemas.microsoft.com/office/drawing/2014/main" id="{BB4F7768-53E9-FE4A-A499-7B5EE94A9EB2}"/>
              </a:ext>
            </a:extLst>
          </p:cNvPr>
          <p:cNvSpPr/>
          <p:nvPr/>
        </p:nvSpPr>
        <p:spPr>
          <a:xfrm>
            <a:off x="3398505" y="4301067"/>
            <a:ext cx="2375762" cy="565419"/>
          </a:xfrm>
          <a:prstGeom prst="donut">
            <a:avLst>
              <a:gd name="adj" fmla="val 59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pic>
        <p:nvPicPr>
          <p:cNvPr id="8" name="Track 11">
            <a:hlinkClick r:id="" action="ppaction://media"/>
            <a:extLst>
              <a:ext uri="{FF2B5EF4-FFF2-40B4-BE49-F238E27FC236}">
                <a16:creationId xmlns:a16="http://schemas.microsoft.com/office/drawing/2014/main" id="{1913168E-87CB-A10A-DDB3-371B0E7DA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2377" y="102003"/>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3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30026" y="81690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52656" y="745169"/>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806981" y="714507"/>
            <a:ext cx="8120888" cy="707886"/>
          </a:xfrm>
          <a:prstGeom prst="rect">
            <a:avLst/>
          </a:prstGeom>
        </p:spPr>
        <p:txBody>
          <a:bodyPr wrap="square">
            <a:spAutoFit/>
          </a:bodyPr>
          <a:lstStyle/>
          <a:p>
            <a:r>
              <a:rPr lang="en-US" sz="2000" b="1" dirty="0">
                <a:effectLst/>
              </a:rPr>
              <a:t>Listen to the interview again and complete each sentence with no more than TWO words.</a:t>
            </a:r>
            <a:endParaRPr lang="en-US" sz="2000" b="1" dirty="0"/>
          </a:p>
        </p:txBody>
      </p:sp>
      <p:sp>
        <p:nvSpPr>
          <p:cNvPr id="9" name="TextBox 8">
            <a:extLst>
              <a:ext uri="{FF2B5EF4-FFF2-40B4-BE49-F238E27FC236}">
                <a16:creationId xmlns:a16="http://schemas.microsoft.com/office/drawing/2014/main" id="{C05FD86D-265C-C028-1732-489A1396901D}"/>
              </a:ext>
            </a:extLst>
          </p:cNvPr>
          <p:cNvSpPr txBox="1"/>
          <p:nvPr/>
        </p:nvSpPr>
        <p:spPr>
          <a:xfrm>
            <a:off x="149067" y="1412889"/>
            <a:ext cx="8845866" cy="3724096"/>
          </a:xfrm>
          <a:prstGeom prst="rect">
            <a:avLst/>
          </a:prstGeom>
          <a:noFill/>
        </p:spPr>
        <p:txBody>
          <a:bodyPr wrap="square">
            <a:spAutoFit/>
          </a:bodyPr>
          <a:lstStyle/>
          <a:p>
            <a:r>
              <a:rPr lang="en-US" sz="2400" b="1" dirty="0">
                <a:solidFill>
                  <a:srgbClr val="E45983"/>
                </a:solidFill>
                <a:effectLst/>
              </a:rPr>
              <a:t>1. </a:t>
            </a:r>
            <a:r>
              <a:rPr lang="en-US" sz="2400" dirty="0">
                <a:effectLst/>
              </a:rPr>
              <a:t>The students at the New Era Secondary School are preparing for a(n) </a:t>
            </a:r>
            <a:r>
              <a:rPr lang="en-US" sz="2400" dirty="0">
                <a:solidFill>
                  <a:srgbClr val="6B6D70"/>
                </a:solidFill>
                <a:effectLst/>
              </a:rPr>
              <a:t>____________</a:t>
            </a:r>
            <a:r>
              <a:rPr lang="en-US" sz="2400" dirty="0">
                <a:effectLst/>
              </a:rPr>
              <a:t>.</a:t>
            </a:r>
          </a:p>
          <a:p>
            <a:endParaRPr lang="en-US" sz="1000" dirty="0">
              <a:effectLst/>
            </a:endParaRPr>
          </a:p>
          <a:p>
            <a:r>
              <a:rPr lang="en-US" sz="2400" b="1" dirty="0">
                <a:solidFill>
                  <a:srgbClr val="E25982"/>
                </a:solidFill>
                <a:effectLst/>
              </a:rPr>
              <a:t>2. </a:t>
            </a:r>
            <a:r>
              <a:rPr lang="en-US" sz="2400" dirty="0">
                <a:effectLst/>
              </a:rPr>
              <a:t>Halloween is celebrated annually and it is quite </a:t>
            </a:r>
            <a:r>
              <a:rPr lang="en-US" sz="2400" dirty="0">
                <a:solidFill>
                  <a:srgbClr val="6B6D70"/>
                </a:solidFill>
                <a:effectLst/>
              </a:rPr>
              <a:t>________ </a:t>
            </a:r>
            <a:r>
              <a:rPr lang="en-US" sz="2400" dirty="0">
                <a:effectLst/>
              </a:rPr>
              <a:t>in Minh’s school.</a:t>
            </a:r>
          </a:p>
          <a:p>
            <a:r>
              <a:rPr lang="en-US" sz="1000" dirty="0">
                <a:effectLst/>
              </a:rPr>
              <a:t> </a:t>
            </a:r>
            <a:br>
              <a:rPr lang="en-US" sz="2400" dirty="0">
                <a:effectLst/>
              </a:rPr>
            </a:br>
            <a:r>
              <a:rPr lang="en-US" sz="2400" b="1" dirty="0">
                <a:solidFill>
                  <a:srgbClr val="E25982"/>
                </a:solidFill>
                <a:effectLst/>
              </a:rPr>
              <a:t>3. </a:t>
            </a:r>
            <a:r>
              <a:rPr lang="en-US" sz="2400" dirty="0">
                <a:effectLst/>
              </a:rPr>
              <a:t>Halloween has its roots in a(n) </a:t>
            </a:r>
            <a:r>
              <a:rPr lang="en-US" sz="2400" dirty="0">
                <a:solidFill>
                  <a:srgbClr val="6B6D70"/>
                </a:solidFill>
                <a:effectLst/>
              </a:rPr>
              <a:t>_______ </a:t>
            </a:r>
            <a:r>
              <a:rPr lang="en-US" sz="2400" dirty="0">
                <a:effectLst/>
              </a:rPr>
              <a:t>Celtic festival celebrated in Ireland.</a:t>
            </a:r>
          </a:p>
          <a:p>
            <a:r>
              <a:rPr lang="en-US" sz="1000" dirty="0">
                <a:effectLst/>
              </a:rPr>
              <a:t> </a:t>
            </a:r>
            <a:br>
              <a:rPr lang="en-US" sz="2400" dirty="0">
                <a:effectLst/>
              </a:rPr>
            </a:br>
            <a:r>
              <a:rPr lang="en-US" sz="2400" b="1" dirty="0">
                <a:solidFill>
                  <a:srgbClr val="E25982"/>
                </a:solidFill>
                <a:effectLst/>
              </a:rPr>
              <a:t>4. </a:t>
            </a:r>
            <a:r>
              <a:rPr lang="en-US" sz="2400" dirty="0">
                <a:effectLst/>
              </a:rPr>
              <a:t>Nowadays, Halloween is quite popular </a:t>
            </a:r>
            <a:r>
              <a:rPr lang="en-US" sz="2400" dirty="0">
                <a:solidFill>
                  <a:srgbClr val="6B6D70"/>
                </a:solidFill>
                <a:effectLst/>
              </a:rPr>
              <a:t>_______</a:t>
            </a:r>
            <a:r>
              <a:rPr lang="en-US" sz="2400" dirty="0">
                <a:effectLst/>
              </a:rPr>
              <a:t>. </a:t>
            </a:r>
          </a:p>
          <a:p>
            <a:r>
              <a:rPr lang="en-US" sz="1000" dirty="0"/>
              <a:t> </a:t>
            </a:r>
          </a:p>
          <a:p>
            <a:r>
              <a:rPr lang="en-US" sz="2400" b="1" dirty="0">
                <a:solidFill>
                  <a:srgbClr val="E25982"/>
                </a:solidFill>
                <a:effectLst/>
              </a:rPr>
              <a:t>5. </a:t>
            </a:r>
            <a:r>
              <a:rPr lang="en-US" sz="2400" dirty="0">
                <a:effectLst/>
              </a:rPr>
              <a:t>In Viet Nam, </a:t>
            </a:r>
            <a:r>
              <a:rPr lang="en-US" sz="2400" dirty="0">
                <a:solidFill>
                  <a:srgbClr val="6B6D70"/>
                </a:solidFill>
                <a:effectLst/>
              </a:rPr>
              <a:t>________________ </a:t>
            </a:r>
            <a:r>
              <a:rPr lang="en-US" sz="2400" dirty="0">
                <a:effectLst/>
              </a:rPr>
              <a:t>are still of great importance. </a:t>
            </a:r>
            <a:endParaRPr lang="en-US" sz="2400" dirty="0"/>
          </a:p>
        </p:txBody>
      </p:sp>
      <p:sp>
        <p:nvSpPr>
          <p:cNvPr id="10" name="TextBox 9">
            <a:extLst>
              <a:ext uri="{FF2B5EF4-FFF2-40B4-BE49-F238E27FC236}">
                <a16:creationId xmlns:a16="http://schemas.microsoft.com/office/drawing/2014/main" id="{6D5AD75D-5C60-CC47-98F5-FA27D8A6E36D}"/>
              </a:ext>
            </a:extLst>
          </p:cNvPr>
          <p:cNvSpPr txBox="1"/>
          <p:nvPr/>
        </p:nvSpPr>
        <p:spPr>
          <a:xfrm>
            <a:off x="763597" y="1792145"/>
            <a:ext cx="1919885" cy="461665"/>
          </a:xfrm>
          <a:prstGeom prst="rect">
            <a:avLst/>
          </a:prstGeom>
          <a:noFill/>
        </p:spPr>
        <p:txBody>
          <a:bodyPr wrap="none" rtlCol="0">
            <a:spAutoFit/>
          </a:bodyPr>
          <a:lstStyle/>
          <a:p>
            <a:r>
              <a:rPr lang="vi-VN" sz="2400" b="1" dirty="0">
                <a:solidFill>
                  <a:srgbClr val="C00000"/>
                </a:solidFill>
                <a:latin typeface="Calibri" panose="020F0502020204030204" pitchFamily="34" charset="0"/>
                <a:cs typeface="Calibri" panose="020F0502020204030204" pitchFamily="34" charset="0"/>
              </a:rPr>
              <a:t>special event</a:t>
            </a:r>
            <a:r>
              <a:rPr lang="en-VN" sz="2400" b="1" dirty="0">
                <a:solidFill>
                  <a:srgbClr val="C00000"/>
                </a:solidFill>
                <a:latin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7E2856CC-E216-EE41-B18F-CA0853B18F14}"/>
              </a:ext>
            </a:extLst>
          </p:cNvPr>
          <p:cNvSpPr txBox="1"/>
          <p:nvPr/>
        </p:nvSpPr>
        <p:spPr>
          <a:xfrm>
            <a:off x="6400168" y="2309925"/>
            <a:ext cx="1181734" cy="461665"/>
          </a:xfrm>
          <a:prstGeom prst="rect">
            <a:avLst/>
          </a:prstGeom>
          <a:noFill/>
        </p:spPr>
        <p:txBody>
          <a:bodyPr wrap="none" rtlCol="0">
            <a:spAutoFit/>
          </a:bodyPr>
          <a:lstStyle/>
          <a:p>
            <a:r>
              <a:rPr lang="en-GB" sz="2400" b="1" dirty="0">
                <a:solidFill>
                  <a:srgbClr val="C00000"/>
                </a:solidFill>
                <a:latin typeface="Calibri" panose="020F0502020204030204" pitchFamily="34" charset="0"/>
                <a:cs typeface="Calibri" panose="020F0502020204030204" pitchFamily="34" charset="0"/>
              </a:rPr>
              <a:t>popular</a:t>
            </a:r>
            <a:endParaRPr lang="en-VN" sz="2400" b="1" dirty="0">
              <a:solidFill>
                <a:srgbClr val="C0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29CAEA4-0D31-7C4E-8E48-E8FCADAA68ED}"/>
              </a:ext>
            </a:extLst>
          </p:cNvPr>
          <p:cNvSpPr txBox="1"/>
          <p:nvPr/>
        </p:nvSpPr>
        <p:spPr>
          <a:xfrm>
            <a:off x="4286985" y="3190843"/>
            <a:ext cx="1130759" cy="461665"/>
          </a:xfrm>
          <a:prstGeom prst="rect">
            <a:avLst/>
          </a:prstGeom>
          <a:noFill/>
        </p:spPr>
        <p:txBody>
          <a:bodyPr wrap="none" rtlCol="0">
            <a:spAutoFit/>
          </a:bodyPr>
          <a:lstStyle/>
          <a:p>
            <a:r>
              <a:rPr lang="en-GB" sz="2400" b="1" dirty="0">
                <a:solidFill>
                  <a:srgbClr val="C00000"/>
                </a:solidFill>
                <a:latin typeface="Calibri" panose="020F0502020204030204" pitchFamily="34" charset="0"/>
                <a:cs typeface="Calibri" panose="020F0502020204030204" pitchFamily="34" charset="0"/>
              </a:rPr>
              <a:t>ancient</a:t>
            </a:r>
            <a:endParaRPr lang="en-VN" sz="2400" b="1" dirty="0">
              <a:solidFill>
                <a:srgbClr val="C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D3F81DC-6299-7B4D-A749-2C58598DD8C7}"/>
              </a:ext>
            </a:extLst>
          </p:cNvPr>
          <p:cNvSpPr txBox="1"/>
          <p:nvPr/>
        </p:nvSpPr>
        <p:spPr>
          <a:xfrm>
            <a:off x="5221271" y="4081903"/>
            <a:ext cx="1099981" cy="461665"/>
          </a:xfrm>
          <a:prstGeom prst="rect">
            <a:avLst/>
          </a:prstGeom>
          <a:noFill/>
        </p:spPr>
        <p:txBody>
          <a:bodyPr wrap="none" rtlCol="0">
            <a:spAutoFit/>
          </a:bodyPr>
          <a:lstStyle/>
          <a:p>
            <a:r>
              <a:rPr lang="en-GB" sz="2400" b="1" dirty="0">
                <a:solidFill>
                  <a:srgbClr val="C00000"/>
                </a:solidFill>
                <a:latin typeface="Calibri" panose="020F0502020204030204" pitchFamily="34" charset="0"/>
                <a:cs typeface="Calibri" panose="020F0502020204030204" pitchFamily="34" charset="0"/>
              </a:rPr>
              <a:t> in Asia</a:t>
            </a:r>
            <a:endParaRPr lang="en-VN" sz="2400" b="1" dirty="0">
              <a:solidFill>
                <a:srgbClr val="C0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9490AED-C72D-0D4C-B5DA-916C052E3134}"/>
              </a:ext>
            </a:extLst>
          </p:cNvPr>
          <p:cNvSpPr txBox="1"/>
          <p:nvPr/>
        </p:nvSpPr>
        <p:spPr>
          <a:xfrm>
            <a:off x="2052303" y="4592932"/>
            <a:ext cx="2639633" cy="461665"/>
          </a:xfrm>
          <a:prstGeom prst="rect">
            <a:avLst/>
          </a:prstGeom>
          <a:noFill/>
        </p:spPr>
        <p:txBody>
          <a:bodyPr wrap="none" rtlCol="0">
            <a:spAutoFit/>
          </a:bodyPr>
          <a:lstStyle/>
          <a:p>
            <a:r>
              <a:rPr lang="en-GB" sz="2400" b="1" dirty="0">
                <a:solidFill>
                  <a:srgbClr val="C00000"/>
                </a:solidFill>
                <a:latin typeface="Calibri" panose="020F0502020204030204" pitchFamily="34" charset="0"/>
                <a:cs typeface="Calibri" panose="020F0502020204030204" pitchFamily="34" charset="0"/>
              </a:rPr>
              <a:t>traditional festivals</a:t>
            </a:r>
            <a:endParaRPr lang="en-VN" sz="2400" b="1" dirty="0">
              <a:solidFill>
                <a:srgbClr val="C00000"/>
              </a:solidFill>
              <a:latin typeface="Calibri" panose="020F0502020204030204" pitchFamily="34" charset="0"/>
              <a:cs typeface="Calibri" panose="020F0502020204030204" pitchFamily="34" charset="0"/>
            </a:endParaRPr>
          </a:p>
        </p:txBody>
      </p:sp>
      <p:pic>
        <p:nvPicPr>
          <p:cNvPr id="7" name="Track 12">
            <a:hlinkClick r:id="" action="ppaction://media"/>
            <a:extLst>
              <a:ext uri="{FF2B5EF4-FFF2-40B4-BE49-F238E27FC236}">
                <a16:creationId xmlns:a16="http://schemas.microsoft.com/office/drawing/2014/main" id="{266B6A3C-115B-B13D-6583-DA454F9849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5824" y="50166"/>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4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50521"/>
            <a:ext cx="8120888" cy="430887"/>
          </a:xfrm>
          <a:prstGeom prst="rect">
            <a:avLst/>
          </a:prstGeom>
        </p:spPr>
        <p:txBody>
          <a:bodyPr wrap="square">
            <a:spAutoFit/>
          </a:bodyPr>
          <a:lstStyle/>
          <a:p>
            <a:r>
              <a:rPr lang="en-US" sz="2200" b="1" dirty="0">
                <a:effectLst/>
              </a:rPr>
              <a:t>Work in groups. Discuss the questions. </a:t>
            </a:r>
            <a:endParaRPr lang="en-US" sz="2200" b="1" dirty="0"/>
          </a:p>
        </p:txBody>
      </p:sp>
      <p:sp>
        <p:nvSpPr>
          <p:cNvPr id="17" name="TextBox 16">
            <a:extLst>
              <a:ext uri="{FF2B5EF4-FFF2-40B4-BE49-F238E27FC236}">
                <a16:creationId xmlns:a16="http://schemas.microsoft.com/office/drawing/2014/main" id="{466A786A-D077-70DA-9242-0C977FBB15DC}"/>
              </a:ext>
            </a:extLst>
          </p:cNvPr>
          <p:cNvSpPr txBox="1"/>
          <p:nvPr/>
        </p:nvSpPr>
        <p:spPr>
          <a:xfrm>
            <a:off x="237491" y="1375224"/>
            <a:ext cx="8686723" cy="830997"/>
          </a:xfrm>
          <a:prstGeom prst="rect">
            <a:avLst/>
          </a:prstGeom>
          <a:noFill/>
        </p:spPr>
        <p:txBody>
          <a:bodyPr wrap="square">
            <a:spAutoFit/>
          </a:bodyPr>
          <a:lstStyle/>
          <a:p>
            <a:r>
              <a:rPr lang="en-US" sz="2400" b="1" i="1" dirty="0">
                <a:solidFill>
                  <a:srgbClr val="E45983"/>
                </a:solidFill>
              </a:rPr>
              <a:t>What are some other festivals in the world celebrated in Viet Nam? Why are they popular? </a:t>
            </a:r>
            <a:endParaRPr lang="en-US" sz="2400" dirty="0">
              <a:solidFill>
                <a:srgbClr val="E45983"/>
              </a:solidFill>
            </a:endParaRPr>
          </a:p>
        </p:txBody>
      </p:sp>
      <p:sp>
        <p:nvSpPr>
          <p:cNvPr id="8" name="TextBox 7">
            <a:extLst>
              <a:ext uri="{FF2B5EF4-FFF2-40B4-BE49-F238E27FC236}">
                <a16:creationId xmlns:a16="http://schemas.microsoft.com/office/drawing/2014/main" id="{046C4DB5-3575-574A-BC2A-C8F94C7FEA81}"/>
              </a:ext>
            </a:extLst>
          </p:cNvPr>
          <p:cNvSpPr txBox="1"/>
          <p:nvPr/>
        </p:nvSpPr>
        <p:spPr>
          <a:xfrm>
            <a:off x="237491" y="2324517"/>
            <a:ext cx="8762576" cy="2246769"/>
          </a:xfrm>
          <a:prstGeom prst="rect">
            <a:avLst/>
          </a:prstGeom>
          <a:noFill/>
        </p:spPr>
        <p:txBody>
          <a:bodyPr wrap="square" rtlCol="0">
            <a:spAutoFit/>
          </a:bodyPr>
          <a:lstStyle/>
          <a:p>
            <a:pPr indent="-1270"/>
            <a:r>
              <a:rPr lang="en-VN" sz="2000" b="1" i="1" u="sng" dirty="0">
                <a:solidFill>
                  <a:srgbClr val="0070C0"/>
                </a:solidFill>
                <a:effectLst/>
                <a:ea typeface="Times New Roman" panose="02020603050405020304" pitchFamily="18" charset="0"/>
              </a:rPr>
              <a:t>Suggested answer: </a:t>
            </a:r>
            <a:endParaRPr lang="en-VN" sz="2000" i="1" u="sng" dirty="0">
              <a:solidFill>
                <a:srgbClr val="0070C0"/>
              </a:solidFill>
              <a:effectLst/>
              <a:ea typeface="Times New Roman" panose="02020603050405020304" pitchFamily="18" charset="0"/>
            </a:endParaRPr>
          </a:p>
          <a:p>
            <a:r>
              <a:rPr lang="vi-VN" sz="2000" dirty="0">
                <a:solidFill>
                  <a:srgbClr val="7030A0"/>
                </a:solidFill>
                <a:effectLst/>
                <a:ea typeface="Times New Roman" panose="02020603050405020304" pitchFamily="18" charset="0"/>
                <a:cs typeface="Calibri" panose="020F0502020204030204" pitchFamily="34" charset="0"/>
              </a:rPr>
              <a:t>Some Western festivals are celebrated in Viet Nam such as Valentine, Christmas, New Year Eve. The reasons why they are beocoming popular are they are organised based on the solar calendar and they are organised all over the world. Moreover, many young Vietnamese people learn English as their second language so they want to celebrate these festivals to learn language and explore western cultures.</a:t>
            </a:r>
            <a:endParaRPr lang="en-VN" sz="2000" dirty="0">
              <a:solidFill>
                <a:srgbClr val="7030A0"/>
              </a:solidFill>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2</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A multicultural world</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Celebrating Halloween in Viet Nam</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257803" y="1711950"/>
            <a:ext cx="8763862" cy="1964512"/>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celebrating Halloween in Viet Nam;</a:t>
            </a: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Listening skills for general and for specific information </a:t>
            </a: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99800" y="877315"/>
            <a:ext cx="1698952"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386825" y="1609011"/>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9800" y="2583465"/>
            <a:ext cx="1706816"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659537"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Lucky number</a:t>
            </a:r>
            <a:endParaRPr lang="en-GB" sz="1350" dirty="0">
              <a:solidFill>
                <a:schemeClr val="tx1"/>
              </a:solidFill>
            </a:endParaRPr>
          </a:p>
        </p:txBody>
      </p:sp>
      <p:sp>
        <p:nvSpPr>
          <p:cNvPr id="26" name="Rectangle 25"/>
          <p:cNvSpPr/>
          <p:nvPr/>
        </p:nvSpPr>
        <p:spPr>
          <a:xfrm>
            <a:off x="4505770" y="1636613"/>
            <a:ext cx="3659538"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rPr>
              <a:t>- Task 1: </a:t>
            </a:r>
            <a:r>
              <a:rPr lang="en-US" sz="1350" dirty="0">
                <a:solidFill>
                  <a:schemeClr val="tx1"/>
                </a:solidFill>
                <a:ea typeface="Times New Roman" panose="02020603050405020304" pitchFamily="18" charset="0"/>
              </a:rPr>
              <a:t>Work  pairs and label the pictures.</a:t>
            </a:r>
            <a:endParaRPr lang="en-US" sz="1350" dirty="0">
              <a:solidFill>
                <a:schemeClr val="tx1"/>
              </a:solidFill>
              <a:effectLst/>
              <a:ea typeface="Times New Roman" panose="02020603050405020304" pitchFamily="18" charset="0"/>
            </a:endParaRPr>
          </a:p>
          <a:p>
            <a:pPr marL="0" marR="0" indent="-1270" algn="just">
              <a:spcBef>
                <a:spcPts val="0"/>
              </a:spcBef>
              <a:spcAft>
                <a:spcPts val="0"/>
              </a:spcAft>
            </a:pPr>
            <a:r>
              <a:rPr lang="en-US" sz="1350" dirty="0">
                <a:solidFill>
                  <a:schemeClr val="tx1"/>
                </a:solidFill>
                <a:effectLst/>
                <a:ea typeface="Times New Roman" panose="02020603050405020304" pitchFamily="18" charset="0"/>
              </a:rPr>
              <a:t>- Vocabulary</a:t>
            </a:r>
            <a:endParaRPr lang="en-GB" sz="1350" dirty="0">
              <a:solidFill>
                <a:schemeClr val="tx1"/>
              </a:solidFill>
              <a:cs typeface="Times New Roman" panose="02020603050405020304" pitchFamily="18" charset="0"/>
            </a:endParaRPr>
          </a:p>
        </p:txBody>
      </p:sp>
      <p:sp>
        <p:nvSpPr>
          <p:cNvPr id="27" name="Rectangle 26"/>
          <p:cNvSpPr/>
          <p:nvPr/>
        </p:nvSpPr>
        <p:spPr>
          <a:xfrm>
            <a:off x="4505770" y="2401037"/>
            <a:ext cx="3659539" cy="826928"/>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cs typeface="Times New Roman" panose="02020603050405020304" pitchFamily="18" charset="0"/>
              </a:rPr>
              <a:t>- Task 2: Listen and </a:t>
            </a:r>
            <a:r>
              <a:rPr lang="en-US" sz="1350" dirty="0">
                <a:solidFill>
                  <a:schemeClr val="tx1"/>
                </a:solidFill>
                <a:ea typeface="Times New Roman" panose="02020603050405020304" pitchFamily="18" charset="0"/>
                <a:cs typeface="Times New Roman" panose="02020603050405020304" pitchFamily="18" charset="0"/>
              </a:rPr>
              <a:t>circle.</a:t>
            </a:r>
            <a:endParaRPr lang="en-US" sz="1350" dirty="0">
              <a:solidFill>
                <a:schemeClr val="tx1"/>
              </a:solidFill>
              <a:effectLst/>
              <a:ea typeface="Times New Roman" panose="02020603050405020304" pitchFamily="18" charset="0"/>
              <a:cs typeface="Times New Roman" panose="02020603050405020304" pitchFamily="18" charset="0"/>
            </a:endParaRPr>
          </a:p>
          <a:p>
            <a:pPr marL="0" marR="0" indent="-1270" algn="just">
              <a:spcBef>
                <a:spcPts val="0"/>
              </a:spcBef>
              <a:spcAft>
                <a:spcPts val="0"/>
              </a:spcAft>
            </a:pPr>
            <a:r>
              <a:rPr lang="en-US" sz="1350" dirty="0">
                <a:solidFill>
                  <a:schemeClr val="tx1"/>
                </a:solidFill>
                <a:effectLst/>
                <a:ea typeface="Times New Roman" panose="02020603050405020304" pitchFamily="18" charset="0"/>
                <a:cs typeface="Times New Roman" panose="02020603050405020304" pitchFamily="18" charset="0"/>
              </a:rPr>
              <a:t>- Task 3: </a:t>
            </a:r>
            <a:r>
              <a:rPr lang="en-US" sz="1350" dirty="0">
                <a:solidFill>
                  <a:schemeClr val="tx1"/>
                </a:solidFill>
                <a:ea typeface="Times New Roman" panose="02020603050405020304" pitchFamily="18" charset="0"/>
                <a:cs typeface="Times New Roman" panose="02020603050405020304" pitchFamily="18" charset="0"/>
              </a:rPr>
              <a:t>Listen and complete the sentence</a:t>
            </a:r>
            <a:r>
              <a:rPr lang="en-US" sz="1350" dirty="0">
                <a:solidFill>
                  <a:schemeClr val="tx1"/>
                </a:solidFill>
                <a:effectLst/>
                <a:ea typeface="Times New Roman" panose="02020603050405020304" pitchFamily="18" charset="0"/>
                <a:cs typeface="Times New Roman" panose="02020603050405020304" pitchFamily="18" charset="0"/>
              </a:rPr>
              <a:t>.</a:t>
            </a:r>
          </a:p>
        </p:txBody>
      </p:sp>
      <p:cxnSp>
        <p:nvCxnSpPr>
          <p:cNvPr id="28" name="Curved Connector 27"/>
          <p:cNvCxnSpPr>
            <a:cxnSpLocks/>
            <a:stCxn id="22" idx="3"/>
            <a:endCxn id="23" idx="0"/>
          </p:cNvCxnSpPr>
          <p:nvPr/>
        </p:nvCxnSpPr>
        <p:spPr>
          <a:xfrm>
            <a:off x="2498752" y="1123091"/>
            <a:ext cx="619598" cy="485920"/>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53209" y="1854787"/>
            <a:ext cx="733617" cy="728678"/>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99725" y="3575271"/>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330718"/>
            <a:ext cx="3659537"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cxnSp>
        <p:nvCxnSpPr>
          <p:cNvPr id="33" name="Curved Connector 32"/>
          <p:cNvCxnSpPr>
            <a:stCxn id="31" idx="1"/>
            <a:endCxn id="34" idx="0"/>
          </p:cNvCxnSpPr>
          <p:nvPr/>
        </p:nvCxnSpPr>
        <p:spPr>
          <a:xfrm rot="10800000" flipV="1">
            <a:off x="1618425" y="3825076"/>
            <a:ext cx="681300" cy="519751"/>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799800" y="434482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506616" y="2849792"/>
            <a:ext cx="611734" cy="725479"/>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83456"/>
            <a:ext cx="3659537" cy="52445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rPr>
              <a:t>- Task 4: </a:t>
            </a:r>
            <a:r>
              <a:rPr lang="en-US" sz="1350" dirty="0">
                <a:solidFill>
                  <a:schemeClr val="tx1"/>
                </a:solidFill>
                <a:effectLst/>
                <a:ea typeface="Tahoma" panose="020B0604030504040204" pitchFamily="34" charset="0"/>
              </a:rPr>
              <a:t>﻿</a:t>
            </a:r>
            <a:r>
              <a:rPr lang="en-US" sz="1350" dirty="0">
                <a:solidFill>
                  <a:schemeClr val="tx1"/>
                </a:solidFill>
                <a:effectLst/>
                <a:ea typeface="Times New Roman" panose="02020603050405020304" pitchFamily="18" charset="0"/>
              </a:rPr>
              <a:t>Work in </a:t>
            </a:r>
            <a:r>
              <a:rPr lang="en-US" sz="1350" dirty="0">
                <a:solidFill>
                  <a:schemeClr val="tx1"/>
                </a:solidFill>
                <a:ea typeface="Times New Roman" panose="02020603050405020304" pitchFamily="18" charset="0"/>
              </a:rPr>
              <a:t>groups</a:t>
            </a:r>
            <a:r>
              <a:rPr lang="en-US" sz="1350" dirty="0">
                <a:solidFill>
                  <a:schemeClr val="tx1"/>
                </a:solidFill>
                <a:effectLst/>
                <a:ea typeface="Times New Roman" panose="02020603050405020304" pitchFamily="18" charset="0"/>
              </a:rPr>
              <a:t>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Lucky number</a:t>
            </a:r>
            <a:endParaRPr lang="en-US" sz="4400" dirty="0">
              <a:cs typeface="Times New Roman" panose="02020603050405020304" pitchFamily="18" charset="0"/>
            </a:endParaRPr>
          </a:p>
        </p:txBody>
      </p:sp>
      <p:sp>
        <p:nvSpPr>
          <p:cNvPr id="2" name="TextBox 1">
            <a:extLst>
              <a:ext uri="{FF2B5EF4-FFF2-40B4-BE49-F238E27FC236}">
                <a16:creationId xmlns:a16="http://schemas.microsoft.com/office/drawing/2014/main" id="{C8E3462B-C744-42B8-5E94-EF6C796C10C1}"/>
              </a:ext>
            </a:extLst>
          </p:cNvPr>
          <p:cNvSpPr txBox="1"/>
          <p:nvPr/>
        </p:nvSpPr>
        <p:spPr>
          <a:xfrm>
            <a:off x="466859" y="1540118"/>
            <a:ext cx="8316417" cy="3046988"/>
          </a:xfrm>
          <a:prstGeom prst="rect">
            <a:avLst/>
          </a:prstGeom>
          <a:noFill/>
        </p:spPr>
        <p:txBody>
          <a:bodyPr wrap="square" rtlCol="0">
            <a:spAutoFit/>
          </a:bodyPr>
          <a:lstStyle/>
          <a:p>
            <a:pPr marL="0" marR="0" indent="-1270">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Work as 2 groups.</a:t>
            </a:r>
            <a:endParaRPr lang="en-US" sz="2400" dirty="0">
              <a:effectLst/>
              <a:ea typeface="Times New Roman" panose="02020603050405020304" pitchFamily="18" charset="0"/>
              <a:cs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Choose a number. There are 6 numbers, 5 of which include pictures </a:t>
            </a:r>
            <a:r>
              <a:rPr lang="en-US" sz="2400" dirty="0">
                <a:solidFill>
                  <a:srgbClr val="000000"/>
                </a:solidFill>
                <a:ea typeface="Times New Roman" panose="02020603050405020304" pitchFamily="18" charset="0"/>
                <a:cs typeface="Times New Roman" panose="02020603050405020304" pitchFamily="18" charset="0"/>
              </a:rPr>
              <a:t>of different festivals</a:t>
            </a:r>
            <a:r>
              <a:rPr lang="en-US" sz="2400" dirty="0">
                <a:solidFill>
                  <a:srgbClr val="000000"/>
                </a:solidFill>
                <a:effectLst/>
                <a:ea typeface="Times New Roman" panose="02020603050405020304" pitchFamily="18" charset="0"/>
                <a:cs typeface="Times New Roman" panose="02020603050405020304" pitchFamily="18" charset="0"/>
              </a:rPr>
              <a:t>. </a:t>
            </a:r>
            <a:endParaRPr lang="en-US" sz="2400" dirty="0">
              <a:effectLst/>
              <a:ea typeface="Times New Roman" panose="02020603050405020304" pitchFamily="18" charset="0"/>
              <a:cs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If you </a:t>
            </a:r>
            <a:r>
              <a:rPr lang="en-US" sz="2400" dirty="0">
                <a:solidFill>
                  <a:srgbClr val="000000"/>
                </a:solidFill>
                <a:ea typeface="Times New Roman" panose="02020603050405020304" pitchFamily="18" charset="0"/>
                <a:cs typeface="Times New Roman" panose="02020603050405020304" pitchFamily="18" charset="0"/>
              </a:rPr>
              <a:t>open a picture </a:t>
            </a:r>
            <a:r>
              <a:rPr lang="en-US" sz="2400" dirty="0">
                <a:solidFill>
                  <a:srgbClr val="00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effectLst/>
                <a:ea typeface="Times New Roman" panose="02020603050405020304" pitchFamily="18" charset="0"/>
                <a:cs typeface="Times New Roman" panose="02020603050405020304" pitchFamily="18" charset="0"/>
              </a:rPr>
              <a:t> look and guess the name of the festival.</a:t>
            </a:r>
          </a:p>
          <a:p>
            <a:pPr marL="0" marR="0" indent="-1270">
              <a:spcBef>
                <a:spcPts val="0"/>
              </a:spcBef>
              <a:spcAft>
                <a:spcPts val="0"/>
              </a:spcAft>
            </a:pPr>
            <a:r>
              <a:rPr lang="en-US" sz="2400" dirty="0">
                <a:solidFill>
                  <a:srgbClr val="000000"/>
                </a:solidFill>
                <a:ea typeface="Times New Roman" panose="02020603050405020304" pitchFamily="18" charset="0"/>
                <a:cs typeface="Times New Roman" panose="02020603050405020304" pitchFamily="18" charset="0"/>
              </a:rPr>
              <a:t>- O</a:t>
            </a:r>
            <a:r>
              <a:rPr lang="en-US" sz="2400" dirty="0">
                <a:solidFill>
                  <a:srgbClr val="000000"/>
                </a:solidFill>
                <a:effectLst/>
                <a:ea typeface="Times New Roman" panose="02020603050405020304" pitchFamily="18" charset="0"/>
                <a:cs typeface="Times New Roman" panose="02020603050405020304" pitchFamily="18" charset="0"/>
              </a:rPr>
              <a:t>ne point for a correct answer.</a:t>
            </a:r>
            <a:endParaRPr lang="en-US" sz="2400" dirty="0">
              <a:effectLst/>
              <a:ea typeface="Times New Roman" panose="02020603050405020304" pitchFamily="18" charset="0"/>
              <a:cs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If you open a lucky number </a:t>
            </a:r>
            <a:r>
              <a:rPr lang="en-US" sz="2400" dirty="0">
                <a:solidFill>
                  <a:srgbClr val="000000"/>
                </a:solidFill>
                <a:effectLst/>
                <a:ea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000000"/>
                </a:solidFill>
                <a:effectLst/>
                <a:ea typeface="Times New Roman" panose="02020603050405020304" pitchFamily="18" charset="0"/>
                <a:cs typeface="Times New Roman" panose="02020603050405020304" pitchFamily="18" charset="0"/>
              </a:rPr>
              <a:t>get </a:t>
            </a:r>
            <a:r>
              <a:rPr lang="en-US" sz="2400" dirty="0">
                <a:solidFill>
                  <a:srgbClr val="000000"/>
                </a:solidFill>
                <a:ea typeface="Times New Roman" panose="02020603050405020304" pitchFamily="18" charset="0"/>
                <a:cs typeface="Times New Roman" panose="02020603050405020304" pitchFamily="18" charset="0"/>
              </a:rPr>
              <a:t>one</a:t>
            </a:r>
            <a:r>
              <a:rPr lang="en-US" sz="2400" dirty="0">
                <a:solidFill>
                  <a:srgbClr val="000000"/>
                </a:solidFill>
                <a:effectLst/>
                <a:ea typeface="Times New Roman" panose="02020603050405020304" pitchFamily="18" charset="0"/>
                <a:cs typeface="Times New Roman" panose="02020603050405020304" pitchFamily="18" charset="0"/>
              </a:rPr>
              <a:t> point without answering the question.</a:t>
            </a:r>
            <a:endParaRPr lang="en-US" sz="2400" dirty="0">
              <a:effectLst/>
              <a:ea typeface="Times New Roman" panose="02020603050405020304" pitchFamily="18" charset="0"/>
              <a:cs typeface="Times New Roman" panose="02020603050405020304" pitchFamily="18" charset="0"/>
            </a:endParaRPr>
          </a:p>
          <a:p>
            <a:r>
              <a:rPr lang="en-US" sz="2400" kern="0" dirty="0">
                <a:solidFill>
                  <a:srgbClr val="000000"/>
                </a:solidFill>
                <a:effectLst/>
                <a:ea typeface="Times New Roman" panose="02020603050405020304" pitchFamily="18" charset="0"/>
                <a:cs typeface="Times New Roman" panose="02020603050405020304" pitchFamily="18" charset="0"/>
              </a:rPr>
              <a:t>- The group with more points is the winner.</a:t>
            </a:r>
            <a:endParaRPr lang="en-US" sz="3200" dirty="0">
              <a:cs typeface="Times New Roman" panose="02020603050405020304" pitchFamily="18" charset="0"/>
            </a:endParaRPr>
          </a:p>
        </p:txBody>
      </p:sp>
    </p:spTree>
    <p:extLst>
      <p:ext uri="{BB962C8B-B14F-4D97-AF65-F5344CB8AC3E}">
        <p14:creationId xmlns:p14="http://schemas.microsoft.com/office/powerpoint/2010/main" val="368098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94053" y="928196"/>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letter</a:t>
            </a:r>
            <a:endParaRPr lang="en-US" sz="4400" dirty="0">
              <a:cs typeface="Times New Roman" panose="02020603050405020304" pitchFamily="18" charset="0"/>
            </a:endParaRPr>
          </a:p>
        </p:txBody>
      </p:sp>
      <p:sp>
        <p:nvSpPr>
          <p:cNvPr id="15" name="Rectangle: Rounded Corners 14">
            <a:hlinkClick r:id="rId2" action="ppaction://hlinksldjump"/>
            <a:extLst>
              <a:ext uri="{FF2B5EF4-FFF2-40B4-BE49-F238E27FC236}">
                <a16:creationId xmlns:a16="http://schemas.microsoft.com/office/drawing/2014/main" id="{7E28B4BD-1C19-CD07-1C67-E1C59B5565D0}"/>
              </a:ext>
            </a:extLst>
          </p:cNvPr>
          <p:cNvSpPr/>
          <p:nvPr/>
        </p:nvSpPr>
        <p:spPr>
          <a:xfrm>
            <a:off x="1072865" y="2225387"/>
            <a:ext cx="1012806" cy="1975757"/>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3" action="ppaction://hlinksldjump"/>
            <a:extLst>
              <a:ext uri="{FF2B5EF4-FFF2-40B4-BE49-F238E27FC236}">
                <a16:creationId xmlns:a16="http://schemas.microsoft.com/office/drawing/2014/main" id="{0AA20327-A67E-565E-878F-4284FBDE780A}"/>
              </a:ext>
            </a:extLst>
          </p:cNvPr>
          <p:cNvSpPr/>
          <p:nvPr/>
        </p:nvSpPr>
        <p:spPr>
          <a:xfrm>
            <a:off x="2350144" y="2225387"/>
            <a:ext cx="1039642" cy="1975757"/>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4" action="ppaction://hlinksldjump"/>
            <a:extLst>
              <a:ext uri="{FF2B5EF4-FFF2-40B4-BE49-F238E27FC236}">
                <a16:creationId xmlns:a16="http://schemas.microsoft.com/office/drawing/2014/main" id="{73EFE7FE-53F6-6ED3-7799-63D0837A1202}"/>
              </a:ext>
            </a:extLst>
          </p:cNvPr>
          <p:cNvSpPr/>
          <p:nvPr/>
        </p:nvSpPr>
        <p:spPr>
          <a:xfrm>
            <a:off x="3639874" y="2225386"/>
            <a:ext cx="1039642" cy="1975757"/>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5" action="ppaction://hlinksldjump"/>
            <a:extLst>
              <a:ext uri="{FF2B5EF4-FFF2-40B4-BE49-F238E27FC236}">
                <a16:creationId xmlns:a16="http://schemas.microsoft.com/office/drawing/2014/main" id="{C51ACD07-68D4-4B15-A8B8-61F7E0AA9007}"/>
              </a:ext>
            </a:extLst>
          </p:cNvPr>
          <p:cNvSpPr/>
          <p:nvPr/>
        </p:nvSpPr>
        <p:spPr>
          <a:xfrm>
            <a:off x="4850895" y="2225386"/>
            <a:ext cx="999046" cy="1975758"/>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6" action="ppaction://hlinksldjump"/>
            <a:extLst>
              <a:ext uri="{FF2B5EF4-FFF2-40B4-BE49-F238E27FC236}">
                <a16:creationId xmlns:a16="http://schemas.microsoft.com/office/drawing/2014/main" id="{377EEA5C-BBBA-9492-4722-3FA48E8113D3}"/>
              </a:ext>
            </a:extLst>
          </p:cNvPr>
          <p:cNvSpPr/>
          <p:nvPr/>
        </p:nvSpPr>
        <p:spPr>
          <a:xfrm>
            <a:off x="6030343" y="2225385"/>
            <a:ext cx="999046" cy="1975757"/>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7" action="ppaction://hlinksldjump"/>
            <a:extLst>
              <a:ext uri="{FF2B5EF4-FFF2-40B4-BE49-F238E27FC236}">
                <a16:creationId xmlns:a16="http://schemas.microsoft.com/office/drawing/2014/main" id="{3099CDE8-B05D-AEA9-DC21-EDC72C53A4F2}"/>
              </a:ext>
            </a:extLst>
          </p:cNvPr>
          <p:cNvSpPr/>
          <p:nvPr/>
        </p:nvSpPr>
        <p:spPr>
          <a:xfrm>
            <a:off x="7209791" y="2225386"/>
            <a:ext cx="999046" cy="197575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7" name="Arrow: Right 26">
            <a:hlinkClick r:id="rId8" action="ppaction://hlinksldjump"/>
            <a:extLst>
              <a:ext uri="{FF2B5EF4-FFF2-40B4-BE49-F238E27FC236}">
                <a16:creationId xmlns:a16="http://schemas.microsoft.com/office/drawing/2014/main"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04927" y="744380"/>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467690" y="4273327"/>
            <a:ext cx="4572000" cy="646331"/>
          </a:xfrm>
          <a:prstGeom prst="rect">
            <a:avLst/>
          </a:prstGeom>
          <a:noFill/>
        </p:spPr>
        <p:txBody>
          <a:bodyPr wrap="square">
            <a:spAutoFit/>
          </a:bodyPr>
          <a:lstStyle/>
          <a:p>
            <a:r>
              <a:rPr lang="en-US" sz="3600" dirty="0">
                <a:solidFill>
                  <a:srgbClr val="C00000"/>
                </a:solidFill>
              </a:rPr>
              <a:t>Mid-autumn festival</a:t>
            </a:r>
            <a:endParaRPr lang="en-US" sz="5400" dirty="0">
              <a:solidFill>
                <a:srgbClr val="C00000"/>
              </a:solidFill>
              <a:cs typeface="Times New Roman" panose="02020603050405020304" pitchFamily="18" charset="0"/>
            </a:endParaRPr>
          </a:p>
        </p:txBody>
      </p:sp>
      <p:sp>
        <p:nvSpPr>
          <p:cNvPr id="11" name="Arrow: Left 10">
            <a:hlinkClick r:id="rId2" action="ppaction://hlinksldjump"/>
            <a:extLst>
              <a:ext uri="{FF2B5EF4-FFF2-40B4-BE49-F238E27FC236}">
                <a16:creationId xmlns:a16="http://schemas.microsoft.com/office/drawing/2014/main"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2022 NSW Chinese Student Mid-Autumn Festival Gala - Seymour Centre">
            <a:extLst>
              <a:ext uri="{FF2B5EF4-FFF2-40B4-BE49-F238E27FC236}">
                <a16:creationId xmlns:a16="http://schemas.microsoft.com/office/drawing/2014/main" id="{F3ECA011-1998-3340-B749-053BE42B4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866" y="1315831"/>
            <a:ext cx="5053694" cy="282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741553"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132435" y="4211069"/>
            <a:ext cx="4572000" cy="707886"/>
          </a:xfrm>
          <a:prstGeom prst="rect">
            <a:avLst/>
          </a:prstGeom>
          <a:noFill/>
        </p:spPr>
        <p:txBody>
          <a:bodyPr wrap="square">
            <a:spAutoFit/>
          </a:bodyPr>
          <a:lstStyle/>
          <a:p>
            <a:r>
              <a:rPr lang="en-US" sz="4000" dirty="0">
                <a:solidFill>
                  <a:srgbClr val="C00000"/>
                </a:solidFill>
              </a:rPr>
              <a:t>Christmas</a:t>
            </a:r>
            <a:endParaRPr lang="en-US" sz="4000" dirty="0">
              <a:solidFill>
                <a:srgbClr val="C00000"/>
              </a:solidFill>
              <a:cs typeface="Times New Roman" panose="02020603050405020304" pitchFamily="18" charset="0"/>
            </a:endParaRPr>
          </a:p>
        </p:txBody>
      </p:sp>
      <p:sp>
        <p:nvSpPr>
          <p:cNvPr id="12" name="Arrow: Left 11">
            <a:hlinkClick r:id="rId2" action="ppaction://hlinksldjump"/>
            <a:extLst>
              <a:ext uri="{FF2B5EF4-FFF2-40B4-BE49-F238E27FC236}">
                <a16:creationId xmlns:a16="http://schemas.microsoft.com/office/drawing/2014/main"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hristmas">
            <a:extLst>
              <a:ext uri="{FF2B5EF4-FFF2-40B4-BE49-F238E27FC236}">
                <a16:creationId xmlns:a16="http://schemas.microsoft.com/office/drawing/2014/main" id="{BB3D3B66-1A1F-7549-BC99-DDE07754DC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9970" y="1461699"/>
            <a:ext cx="4177043" cy="270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623858" y="719676"/>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105704" y="4192522"/>
            <a:ext cx="4572000" cy="707886"/>
          </a:xfrm>
          <a:prstGeom prst="rect">
            <a:avLst/>
          </a:prstGeom>
          <a:noFill/>
        </p:spPr>
        <p:txBody>
          <a:bodyPr wrap="square">
            <a:spAutoFit/>
          </a:bodyPr>
          <a:lstStyle/>
          <a:p>
            <a:r>
              <a:rPr lang="en-US" sz="4000" dirty="0">
                <a:solidFill>
                  <a:srgbClr val="C00000"/>
                </a:solidFill>
              </a:rPr>
              <a:t>Halloween</a:t>
            </a:r>
            <a:endParaRPr lang="en-US" sz="4000" dirty="0">
              <a:solidFill>
                <a:srgbClr val="C00000"/>
              </a:solidFill>
              <a:cs typeface="Times New Roman" panose="02020603050405020304" pitchFamily="18" charset="0"/>
            </a:endParaRPr>
          </a:p>
        </p:txBody>
      </p:sp>
      <p:sp>
        <p:nvSpPr>
          <p:cNvPr id="12" name="Arrow: Left 11">
            <a:hlinkClick r:id="rId2" action="ppaction://hlinksldjump"/>
            <a:extLst>
              <a:ext uri="{FF2B5EF4-FFF2-40B4-BE49-F238E27FC236}">
                <a16:creationId xmlns:a16="http://schemas.microsoft.com/office/drawing/2014/main"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lloween Images - Free Download on Freepik">
            <a:extLst>
              <a:ext uri="{FF2B5EF4-FFF2-40B4-BE49-F238E27FC236}">
                <a16:creationId xmlns:a16="http://schemas.microsoft.com/office/drawing/2014/main" id="{F23542A2-3239-164C-A38D-6311FBFE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638" y="1315830"/>
            <a:ext cx="4242788" cy="282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406043" y="707870"/>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243235" y="4100878"/>
            <a:ext cx="4434317" cy="707886"/>
          </a:xfrm>
          <a:prstGeom prst="rect">
            <a:avLst/>
          </a:prstGeom>
          <a:noFill/>
        </p:spPr>
        <p:txBody>
          <a:bodyPr wrap="square">
            <a:spAutoFit/>
          </a:bodyPr>
          <a:lstStyle/>
          <a:p>
            <a:r>
              <a:rPr lang="en-US" sz="4000" dirty="0">
                <a:solidFill>
                  <a:srgbClr val="C00000"/>
                </a:solidFill>
              </a:rPr>
              <a:t>Hung Kings’ festival</a:t>
            </a:r>
            <a:endParaRPr lang="en-US" sz="4000" dirty="0">
              <a:solidFill>
                <a:srgbClr val="C00000"/>
              </a:solidFill>
              <a:cs typeface="Times New Roman" panose="02020603050405020304" pitchFamily="18" charset="0"/>
            </a:endParaRPr>
          </a:p>
        </p:txBody>
      </p:sp>
      <p:sp>
        <p:nvSpPr>
          <p:cNvPr id="12" name="Arrow: Left 11">
            <a:hlinkClick r:id="rId2" action="ppaction://hlinksldjump"/>
            <a:extLst>
              <a:ext uri="{FF2B5EF4-FFF2-40B4-BE49-F238E27FC236}">
                <a16:creationId xmlns:a16="http://schemas.microsoft.com/office/drawing/2014/main"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Hung King Temple Festival - a significant holiday in Vietnam">
            <a:extLst>
              <a:ext uri="{FF2B5EF4-FFF2-40B4-BE49-F238E27FC236}">
                <a16:creationId xmlns:a16="http://schemas.microsoft.com/office/drawing/2014/main" id="{D620DBCB-3480-524D-9CEF-7E2B5736B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791" y="1358200"/>
            <a:ext cx="4644248" cy="261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1835</TotalTime>
  <Words>681</Words>
  <PresentationFormat>On-screen Show (16:9)</PresentationFormat>
  <Paragraphs>135</Paragraphs>
  <Slides>22</Slides>
  <Notes>4</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Adobe Gothic Std B</vt:lpstr>
      <vt:lpstr>Arial</vt:lpstr>
      <vt:lpstr>Bookman Old Style</vt:lpstr>
      <vt:lpstr>Calibri</vt:lpstr>
      <vt:lpstr>Calibri Light</vt:lpstr>
      <vt:lpstr>Montserrat Medium</vt:lpstr>
      <vt:lpstr>Myriad Pro</vt:lpstr>
      <vt:lpstr>Tahoma</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2024-04-02T03:41:44Z</dcterms:modified>
</cp:coreProperties>
</file>