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64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0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3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8" autoAdjust="0"/>
    <p:restoredTop sz="94660"/>
  </p:normalViewPr>
  <p:slideViewPr>
    <p:cSldViewPr snapToGrid="0">
      <p:cViewPr varScale="1">
        <p:scale>
          <a:sx n="80" d="100"/>
          <a:sy n="80" d="100"/>
        </p:scale>
        <p:origin x="82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1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8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1866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78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2952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56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55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88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39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16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90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48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29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33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D662-696D-4084-9BA3-379AD47951E3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8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DD662-696D-4084-9BA3-379AD47951E3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23F4EAE-4470-4BF4-B820-88809A53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5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Layout" Target="../slideLayouts/slideLayout1.xml"/><Relationship Id="rId7" Type="http://schemas.openxmlformats.org/officeDocument/2006/relationships/slide" Target="slide4.xml"/><Relationship Id="rId12" Type="http://schemas.openxmlformats.org/officeDocument/2006/relationships/slide" Target="slide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3.xml"/><Relationship Id="rId11" Type="http://schemas.openxmlformats.org/officeDocument/2006/relationships/slide" Target="slide7.xml"/><Relationship Id="rId5" Type="http://schemas.openxmlformats.org/officeDocument/2006/relationships/image" Target="../media/image2.png"/><Relationship Id="rId10" Type="http://schemas.openxmlformats.org/officeDocument/2006/relationships/slide" Target="slide6.xml"/><Relationship Id="rId4" Type="http://schemas.openxmlformats.org/officeDocument/2006/relationships/image" Target="../media/image1.jpeg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184" y="2085975"/>
            <a:ext cx="9895416" cy="3733800"/>
          </a:xfrm>
        </p:spPr>
        <p:txBody>
          <a:bodyPr>
            <a:normAutofit fontScale="90000"/>
          </a:bodyPr>
          <a:lstStyle/>
          <a:p>
            <a:r>
              <a:rPr lang="en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  <a:r>
              <a:rPr lang="en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CUỐI </a:t>
            </a:r>
            <a:r>
              <a:rPr lang="en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35708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184" y="438150"/>
            <a:ext cx="8596668" cy="1320800"/>
          </a:xfrm>
        </p:spPr>
        <p:txBody>
          <a:bodyPr/>
          <a:lstStyle/>
          <a:p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1.59 (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28- SGK)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4" y="1474789"/>
            <a:ext cx="8596668" cy="3880773"/>
          </a:xfrm>
        </p:spPr>
        <p:txBody>
          <a:bodyPr>
            <a:no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phòng chiếu phim có 18 hàng ghế, mỗi hàng ghế có 18 ghế. Giá một vé xem phim là 50 000 đồng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Tối thứ Sáu, số tiền bán vé thu được là 10 550 000 đồng. Hỏi có bao nhiêu vé không bán được?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Tối thứ Bảy, tất cả các vé đều được bán hết. Số tiền bán vé thu được là bao nhiêu?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Chủ nhật còn 41 vé không bán được. Hỏi số tiền bán vé thu được là bao nhiêu?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804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0650"/>
            <a:ext cx="9315450" cy="5191125"/>
          </a:xfrm>
        </p:spPr>
        <p:txBody>
          <a:bodyPr>
            <a:no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ghế của phòng chiếu phim bằng số vé nhiều nhất có thể bán được và bằng: 18.18 = 324 (ghế)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Số vé bán được trong tối thứ Sáu là: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550 000 : 50 000 = 211 (vé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Tối thứ Bảy tất cả các vé đều được bán hết, số tiền thu được là: 324 . 50 000 = 16 200 000 (đồng)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Chủ nhật còn 41 vé không bán được, nên số vé đã bán là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324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- 41 = 283 (vé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tiền bán vé thu được là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283 . 50 000 = 14 150 000 (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168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00201"/>
            <a:ext cx="9828742" cy="4441162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1.54; 1.55; 1.56; 1.58 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28/SGK).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3380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6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5863904" y="182524"/>
            <a:ext cx="5201176" cy="5201176"/>
            <a:chOff x="3414319" y="1122091"/>
            <a:chExt cx="5201176" cy="5201176"/>
          </a:xfrm>
        </p:grpSpPr>
        <p:sp>
          <p:nvSpPr>
            <p:cNvPr id="19" name="Oval 18"/>
            <p:cNvSpPr/>
            <p:nvPr/>
          </p:nvSpPr>
          <p:spPr>
            <a:xfrm>
              <a:off x="3414319" y="1122091"/>
              <a:ext cx="5201176" cy="520117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Summing Junction 4"/>
            <p:cNvSpPr/>
            <p:nvPr/>
          </p:nvSpPr>
          <p:spPr>
            <a:xfrm>
              <a:off x="3758267" y="1449265"/>
              <a:ext cx="4572000" cy="4572000"/>
            </a:xfrm>
            <a:prstGeom prst="flowChartSummingJunction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Summing Junction 5"/>
            <p:cNvSpPr/>
            <p:nvPr/>
          </p:nvSpPr>
          <p:spPr>
            <a:xfrm rot="2700000">
              <a:off x="3758267" y="1449265"/>
              <a:ext cx="4572000" cy="4572000"/>
            </a:xfrm>
            <a:prstGeom prst="flowChartSummingJunction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ie 10"/>
            <p:cNvSpPr/>
            <p:nvPr/>
          </p:nvSpPr>
          <p:spPr>
            <a:xfrm>
              <a:off x="3758267" y="1449265"/>
              <a:ext cx="4572000" cy="4572000"/>
            </a:xfrm>
            <a:prstGeom prst="pie">
              <a:avLst>
                <a:gd name="adj1" fmla="val 13520318"/>
                <a:gd name="adj2" fmla="val 16200000"/>
              </a:avLst>
            </a:prstGeom>
            <a:solidFill>
              <a:schemeClr val="accent3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Pie 11"/>
            <p:cNvSpPr/>
            <p:nvPr/>
          </p:nvSpPr>
          <p:spPr>
            <a:xfrm rot="900000">
              <a:off x="3758267" y="1449265"/>
              <a:ext cx="4572000" cy="4572000"/>
            </a:xfrm>
            <a:prstGeom prst="pie">
              <a:avLst>
                <a:gd name="adj1" fmla="val 15315041"/>
                <a:gd name="adj2" fmla="val 17984445"/>
              </a:avLst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Pie 12"/>
            <p:cNvSpPr/>
            <p:nvPr/>
          </p:nvSpPr>
          <p:spPr>
            <a:xfrm rot="3600000">
              <a:off x="3758267" y="1449265"/>
              <a:ext cx="4572000" cy="4572000"/>
            </a:xfrm>
            <a:prstGeom prst="pie">
              <a:avLst>
                <a:gd name="adj1" fmla="val 15315041"/>
                <a:gd name="adj2" fmla="val 17984445"/>
              </a:avLst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/>
            <p:nvPr/>
          </p:nvSpPr>
          <p:spPr>
            <a:xfrm rot="6300000">
              <a:off x="3758267" y="1449265"/>
              <a:ext cx="4572000" cy="4572000"/>
            </a:xfrm>
            <a:prstGeom prst="pie">
              <a:avLst>
                <a:gd name="adj1" fmla="val 15315041"/>
                <a:gd name="adj2" fmla="val 17984445"/>
              </a:avLst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Pie 14"/>
            <p:cNvSpPr/>
            <p:nvPr/>
          </p:nvSpPr>
          <p:spPr>
            <a:xfrm rot="10800000">
              <a:off x="3758268" y="1449265"/>
              <a:ext cx="4572000" cy="4572000"/>
            </a:xfrm>
            <a:prstGeom prst="pie">
              <a:avLst>
                <a:gd name="adj1" fmla="val 13520318"/>
                <a:gd name="adj2" fmla="val 16200000"/>
              </a:avLst>
            </a:prstGeom>
            <a:solidFill>
              <a:srgbClr val="00B0F0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Pie 15"/>
            <p:cNvSpPr/>
            <p:nvPr/>
          </p:nvSpPr>
          <p:spPr>
            <a:xfrm rot="11700000">
              <a:off x="3758267" y="1449265"/>
              <a:ext cx="4572000" cy="4572000"/>
            </a:xfrm>
            <a:prstGeom prst="pie">
              <a:avLst>
                <a:gd name="adj1" fmla="val 15315041"/>
                <a:gd name="adj2" fmla="val 17984445"/>
              </a:avLst>
            </a:prstGeom>
            <a:solidFill>
              <a:srgbClr val="FF0000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Pie 16"/>
            <p:cNvSpPr/>
            <p:nvPr/>
          </p:nvSpPr>
          <p:spPr>
            <a:xfrm rot="14400000">
              <a:off x="3758267" y="1449265"/>
              <a:ext cx="4572000" cy="4572000"/>
            </a:xfrm>
            <a:prstGeom prst="pie">
              <a:avLst>
                <a:gd name="adj1" fmla="val 15315041"/>
                <a:gd name="adj2" fmla="val 17984445"/>
              </a:avLst>
            </a:prstGeom>
            <a:solidFill>
              <a:srgbClr val="7030A0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Pie 17"/>
            <p:cNvSpPr/>
            <p:nvPr/>
          </p:nvSpPr>
          <p:spPr>
            <a:xfrm rot="17100000">
              <a:off x="3758267" y="1449265"/>
              <a:ext cx="4572000" cy="4572000"/>
            </a:xfrm>
            <a:prstGeom prst="pie">
              <a:avLst>
                <a:gd name="adj1" fmla="val 15315041"/>
                <a:gd name="adj2" fmla="val 17984445"/>
              </a:avLst>
            </a:prstGeom>
            <a:solidFill>
              <a:srgbClr val="FFFF00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18900000">
              <a:off x="6945692" y="2862554"/>
              <a:ext cx="65274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2</a:t>
              </a:r>
              <a:r>
                <a:rPr lang="en-US" sz="3600" b="1" cap="none" spc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0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38034" y="3858805"/>
              <a:ext cx="65274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3</a:t>
              </a:r>
              <a:r>
                <a:rPr lang="en-US" sz="3600" b="1" cap="none" spc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>
            <a:xfrm rot="2700000">
              <a:off x="6160028" y="4505136"/>
              <a:ext cx="65274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4</a:t>
              </a:r>
              <a:r>
                <a:rPr lang="en-US" sz="3600" b="1" cap="none" spc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5377243" y="4505137"/>
              <a:ext cx="65274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5</a:t>
              </a:r>
              <a:r>
                <a:rPr lang="en-US" sz="3600" b="1" cap="none" spc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 rot="8100000">
              <a:off x="4569428" y="3852394"/>
              <a:ext cx="65274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6</a:t>
              </a:r>
              <a:r>
                <a:rPr lang="en-US" sz="3600" b="1" cap="none" spc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 rot="10800000">
              <a:off x="4459269" y="2960339"/>
              <a:ext cx="65274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7</a:t>
              </a:r>
              <a:r>
                <a:rPr lang="en-US" sz="3600" b="1" cap="none" spc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>
            <a:xfrm rot="13500000">
              <a:off x="5275419" y="2294204"/>
              <a:ext cx="65274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8</a:t>
              </a:r>
              <a:r>
                <a:rPr lang="en-US" sz="3600" b="1" cap="none" spc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 rot="16200000">
              <a:off x="6160891" y="2310154"/>
              <a:ext cx="65274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10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5794245" y="3488163"/>
              <a:ext cx="478173" cy="478173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QUAY"/>
          <p:cNvSpPr/>
          <p:nvPr/>
        </p:nvSpPr>
        <p:spPr>
          <a:xfrm>
            <a:off x="9940362" y="6097665"/>
            <a:ext cx="1946246" cy="51172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QUAY</a:t>
            </a:r>
          </a:p>
        </p:txBody>
      </p:sp>
      <p:pic>
        <p:nvPicPr>
          <p:cNvPr id="2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26745" y="-631837"/>
            <a:ext cx="609600" cy="609600"/>
          </a:xfrm>
          <a:prstGeom prst="rect">
            <a:avLst/>
          </a:prstGeom>
        </p:spPr>
      </p:pic>
      <p:sp>
        <p:nvSpPr>
          <p:cNvPr id="3" name="Isosceles Triangle 2"/>
          <p:cNvSpPr/>
          <p:nvPr/>
        </p:nvSpPr>
        <p:spPr>
          <a:xfrm rot="16200000">
            <a:off x="10818009" y="2306086"/>
            <a:ext cx="336719" cy="960777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UT">
            <a:hlinkClick r:id="rId6" action="ppaction://hlinksldjump"/>
          </p:cNvPr>
          <p:cNvSpPr/>
          <p:nvPr/>
        </p:nvSpPr>
        <p:spPr>
          <a:xfrm>
            <a:off x="463640" y="4197660"/>
            <a:ext cx="1094704" cy="1094704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30" name="NUT">
            <a:hlinkClick r:id="rId7" action="ppaction://hlinksldjump"/>
          </p:cNvPr>
          <p:cNvSpPr/>
          <p:nvPr/>
        </p:nvSpPr>
        <p:spPr>
          <a:xfrm>
            <a:off x="2164399" y="4197660"/>
            <a:ext cx="1094704" cy="1094704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  <p:sp>
        <p:nvSpPr>
          <p:cNvPr id="32" name="NUT">
            <a:hlinkClick r:id="rId8" action="ppaction://hlinksldjump"/>
          </p:cNvPr>
          <p:cNvSpPr/>
          <p:nvPr/>
        </p:nvSpPr>
        <p:spPr>
          <a:xfrm>
            <a:off x="3946679" y="4230811"/>
            <a:ext cx="1094704" cy="1094704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</p:txBody>
      </p:sp>
      <p:sp>
        <p:nvSpPr>
          <p:cNvPr id="8" name="Heart 7">
            <a:hlinkClick r:id="rId9" action="ppaction://hlinksldjump"/>
          </p:cNvPr>
          <p:cNvSpPr/>
          <p:nvPr/>
        </p:nvSpPr>
        <p:spPr>
          <a:xfrm rot="5400000">
            <a:off x="11323720" y="2507032"/>
            <a:ext cx="573006" cy="55828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2308" y="1050628"/>
            <a:ext cx="544431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VÒNG QUAY MAY MẮN</a:t>
            </a:r>
          </a:p>
        </p:txBody>
      </p:sp>
      <p:sp>
        <p:nvSpPr>
          <p:cNvPr id="34" name="NUT">
            <a:hlinkClick r:id="rId10" action="ppaction://hlinksldjump"/>
          </p:cNvPr>
          <p:cNvSpPr/>
          <p:nvPr/>
        </p:nvSpPr>
        <p:spPr>
          <a:xfrm>
            <a:off x="463640" y="5642576"/>
            <a:ext cx="1094704" cy="1094704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</a:p>
        </p:txBody>
      </p:sp>
      <p:sp>
        <p:nvSpPr>
          <p:cNvPr id="35" name="NUT">
            <a:hlinkClick r:id="rId11" action="ppaction://hlinksldjump"/>
          </p:cNvPr>
          <p:cNvSpPr/>
          <p:nvPr/>
        </p:nvSpPr>
        <p:spPr>
          <a:xfrm>
            <a:off x="2164399" y="5642576"/>
            <a:ext cx="1094704" cy="1094704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NUT">
            <a:hlinkClick r:id="rId12" action="ppaction://hlinksldjump"/>
          </p:cNvPr>
          <p:cNvSpPr/>
          <p:nvPr/>
        </p:nvSpPr>
        <p:spPr>
          <a:xfrm>
            <a:off x="3997822" y="5642576"/>
            <a:ext cx="1094704" cy="1094704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29017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304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8264" y="1528082"/>
            <a:ext cx="73869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8264" y="2969078"/>
            <a:ext cx="91133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Left Arrow 6">
            <a:hlinkClick r:id="rId3" action="ppaction://hlinksldjump"/>
          </p:cNvPr>
          <p:cNvSpPr/>
          <p:nvPr/>
        </p:nvSpPr>
        <p:spPr>
          <a:xfrm>
            <a:off x="9976758" y="5617029"/>
            <a:ext cx="1567542" cy="11103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QUAY VỀ</a:t>
            </a:r>
          </a:p>
        </p:txBody>
      </p:sp>
    </p:spTree>
    <p:extLst>
      <p:ext uri="{BB962C8B-B14F-4D97-AF65-F5344CB8AC3E}">
        <p14:creationId xmlns:p14="http://schemas.microsoft.com/office/powerpoint/2010/main" val="36132882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2064" y="1070882"/>
            <a:ext cx="96552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u="sng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u="sng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2064" y="3326295"/>
            <a:ext cx="4709944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ÁN: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{ 0; 1; 2; 3;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…};</a:t>
            </a:r>
          </a:p>
          <a:p>
            <a:pPr>
              <a:defRPr/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N</a:t>
            </a:r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{1;2;3; …}</a:t>
            </a:r>
            <a:endParaRPr lang="en-US" sz="3200" dirty="0"/>
          </a:p>
          <a:p>
            <a:pPr>
              <a:defRPr/>
            </a:pPr>
            <a:endParaRPr lang="en-US" sz="20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eft Arrow 6">
            <a:hlinkClick r:id="rId3" action="ppaction://hlinksldjump"/>
          </p:cNvPr>
          <p:cNvSpPr/>
          <p:nvPr/>
        </p:nvSpPr>
        <p:spPr>
          <a:xfrm>
            <a:off x="9976758" y="5617029"/>
            <a:ext cx="1567542" cy="11103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QUAY VỀ</a:t>
            </a:r>
          </a:p>
        </p:txBody>
      </p:sp>
    </p:spTree>
    <p:extLst>
      <p:ext uri="{BB962C8B-B14F-4D97-AF65-F5344CB8AC3E}">
        <p14:creationId xmlns:p14="http://schemas.microsoft.com/office/powerpoint/2010/main" val="32675047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4988" y="1159983"/>
            <a:ext cx="7292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sng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kumimoji="0" lang="en-US" sz="3600" b="0" i="0" u="none" strike="noStrike" kern="0" cap="none" spc="0" normalizeH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4938" y="3191338"/>
            <a:ext cx="73565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ÁN: 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STN </a:t>
            </a:r>
          </a:p>
          <a:p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lũy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thừa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eft Arrow 6">
            <a:hlinkClick r:id="rId3" action="ppaction://hlinksldjump"/>
          </p:cNvPr>
          <p:cNvSpPr/>
          <p:nvPr/>
        </p:nvSpPr>
        <p:spPr>
          <a:xfrm>
            <a:off x="9976758" y="5617029"/>
            <a:ext cx="1567542" cy="11103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QUAY VỀ</a:t>
            </a:r>
          </a:p>
        </p:txBody>
      </p:sp>
    </p:spTree>
    <p:extLst>
      <p:ext uri="{BB962C8B-B14F-4D97-AF65-F5344CB8AC3E}">
        <p14:creationId xmlns:p14="http://schemas.microsoft.com/office/powerpoint/2010/main" val="3865235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2416" y="880382"/>
            <a:ext cx="70243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0" i="0" u="sng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sng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tự nhiên a sau đây: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lăm tỉ hai trăm sáu mươi bảy triệu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trăm hai mươi mốt nghìn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trăm linh tám.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2416" y="3607253"/>
            <a:ext cx="3916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sz="32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267 021 908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eft Arrow 6">
            <a:hlinkClick r:id="rId3" action="ppaction://hlinksldjump"/>
          </p:cNvPr>
          <p:cNvSpPr/>
          <p:nvPr/>
        </p:nvSpPr>
        <p:spPr>
          <a:xfrm>
            <a:off x="9976758" y="5617029"/>
            <a:ext cx="1567542" cy="11103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QUAY VỀ</a:t>
            </a:r>
          </a:p>
        </p:txBody>
      </p:sp>
    </p:spTree>
    <p:extLst>
      <p:ext uri="{BB962C8B-B14F-4D97-AF65-F5344CB8AC3E}">
        <p14:creationId xmlns:p14="http://schemas.microsoft.com/office/powerpoint/2010/main" val="4438383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7814" y="1347107"/>
            <a:ext cx="79432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en-US" sz="2800" b="0" i="0" u="sng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sng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5: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2020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số liền sau của số nào?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liền trước của số nào?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7814" y="3216728"/>
            <a:ext cx="81163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kumimoji="0" 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ÁN:</a:t>
            </a:r>
            <a:r>
              <a:rPr kumimoji="0" lang="en-US" sz="36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số liền sau của số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defRPr/>
            </a:pP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2020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số liền trước của số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021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eft Arrow 6">
            <a:hlinkClick r:id="rId3" action="ppaction://hlinksldjump"/>
          </p:cNvPr>
          <p:cNvSpPr/>
          <p:nvPr/>
        </p:nvSpPr>
        <p:spPr>
          <a:xfrm>
            <a:off x="9976758" y="5617029"/>
            <a:ext cx="1567542" cy="11103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QUAY VỀ</a:t>
            </a:r>
          </a:p>
        </p:txBody>
      </p:sp>
    </p:spTree>
    <p:extLst>
      <p:ext uri="{BB962C8B-B14F-4D97-AF65-F5344CB8AC3E}">
        <p14:creationId xmlns:p14="http://schemas.microsoft.com/office/powerpoint/2010/main" val="3532053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9264" y="1270907"/>
            <a:ext cx="78919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en-US" sz="2800" b="0" i="0" u="sng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sng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6: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số tự nhiên a khác 0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liền trước của số tự nhiên a là số nào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liền sau số tự nhiên a là số nào?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9264" y="3512003"/>
            <a:ext cx="83968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ÁN: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liền trước của số tự nhiên a là số a - 1.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liền sau của số tự nhiên a là a + 1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eft Arrow 6">
            <a:hlinkClick r:id="rId3" action="ppaction://hlinksldjump"/>
          </p:cNvPr>
          <p:cNvSpPr/>
          <p:nvPr/>
        </p:nvSpPr>
        <p:spPr>
          <a:xfrm>
            <a:off x="9976758" y="5617029"/>
            <a:ext cx="1567542" cy="11103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QUAY VỀ</a:t>
            </a:r>
          </a:p>
        </p:txBody>
      </p:sp>
    </p:spTree>
    <p:extLst>
      <p:ext uri="{BB962C8B-B14F-4D97-AF65-F5344CB8AC3E}">
        <p14:creationId xmlns:p14="http://schemas.microsoft.com/office/powerpoint/2010/main" val="2394668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1.57 (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-SGK)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21.[(1 245 + 987) : 2 3 - 15.12] + 21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21.[(1 245 + 987) : 2 3 - 15.12] +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21.(2232 : 8 - 180) + 21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21.(279 - 180) + 21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21.99 + 21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2 100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172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150</TotalTime>
  <Words>686</Words>
  <PresentationFormat>Widescreen</PresentationFormat>
  <Paragraphs>80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Trebuchet MS</vt:lpstr>
      <vt:lpstr>Wingdings 3</vt:lpstr>
      <vt:lpstr>Facet</vt:lpstr>
      <vt:lpstr>BÀI TẬP  CUỐI CHƯƠNG 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1.57 (trang 28 -SGK)</vt:lpstr>
      <vt:lpstr>Bài 1.59 (trang 28- SGK)</vt:lpstr>
      <vt:lpstr>Đáp án:</vt:lpstr>
      <vt:lpstr> Hướng dẫn về nhà: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2019-07-03T06:46:12Z</dcterms:created>
  <dcterms:modified xsi:type="dcterms:W3CDTF">2021-07-17T11:53:59Z</dcterms:modified>
</cp:coreProperties>
</file>